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4" r:id="rId3"/>
    <p:sldId id="273" r:id="rId4"/>
    <p:sldId id="276" r:id="rId5"/>
    <p:sldId id="272" r:id="rId6"/>
    <p:sldId id="271" r:id="rId7"/>
    <p:sldId id="270" r:id="rId8"/>
    <p:sldId id="269" r:id="rId9"/>
    <p:sldId id="268" r:id="rId10"/>
    <p:sldId id="267" r:id="rId11"/>
    <p:sldId id="266" r:id="rId12"/>
    <p:sldId id="265" r:id="rId13"/>
    <p:sldId id="264" r:id="rId14"/>
    <p:sldId id="263" r:id="rId15"/>
    <p:sldId id="262" r:id="rId16"/>
    <p:sldId id="261" r:id="rId17"/>
    <p:sldId id="260" r:id="rId18"/>
    <p:sldId id="259" r:id="rId19"/>
    <p:sldId id="258" r:id="rId20"/>
    <p:sldId id="257" r:id="rId21"/>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312" y="6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65A31A87-8495-4FC8-892F-4678323B1275}" type="datetimeFigureOut">
              <a:rPr lang="uk-UA" smtClean="0"/>
              <a:t>30.04.2020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153849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65A31A87-8495-4FC8-892F-4678323B1275}" type="datetimeFigureOut">
              <a:rPr lang="uk-UA" smtClean="0"/>
              <a:t>30.04.2020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340557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65A31A87-8495-4FC8-892F-4678323B1275}" type="datetimeFigureOut">
              <a:rPr lang="uk-UA" smtClean="0"/>
              <a:t>30.04.2020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76520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65A31A87-8495-4FC8-892F-4678323B1275}" type="datetimeFigureOut">
              <a:rPr lang="uk-UA" smtClean="0"/>
              <a:t>30.04.2020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420952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5A31A87-8495-4FC8-892F-4678323B1275}" type="datetimeFigureOut">
              <a:rPr lang="uk-UA" smtClean="0"/>
              <a:t>30.04.2020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305585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65A31A87-8495-4FC8-892F-4678323B1275}" type="datetimeFigureOut">
              <a:rPr lang="uk-UA" smtClean="0"/>
              <a:t>30.04.2020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3726871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65A31A87-8495-4FC8-892F-4678323B1275}" type="datetimeFigureOut">
              <a:rPr lang="uk-UA" smtClean="0"/>
              <a:t>30.04.2020</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303759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65A31A87-8495-4FC8-892F-4678323B1275}" type="datetimeFigureOut">
              <a:rPr lang="uk-UA" smtClean="0"/>
              <a:t>30.04.2020</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365029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5A31A87-8495-4FC8-892F-4678323B1275}" type="datetimeFigureOut">
              <a:rPr lang="uk-UA" smtClean="0"/>
              <a:t>30.04.2020</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175915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5A31A87-8495-4FC8-892F-4678323B1275}" type="datetimeFigureOut">
              <a:rPr lang="uk-UA" smtClean="0"/>
              <a:t>30.04.2020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2241841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5A31A87-8495-4FC8-892F-4678323B1275}" type="datetimeFigureOut">
              <a:rPr lang="uk-UA" smtClean="0"/>
              <a:t>30.04.2020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BB7583F-1CAF-4D59-B1FF-B39AF3D3D3DB}" type="slidenum">
              <a:rPr lang="uk-UA" smtClean="0"/>
              <a:t>‹#›</a:t>
            </a:fld>
            <a:endParaRPr lang="uk-UA"/>
          </a:p>
        </p:txBody>
      </p:sp>
    </p:spTree>
    <p:extLst>
      <p:ext uri="{BB962C8B-B14F-4D97-AF65-F5344CB8AC3E}">
        <p14:creationId xmlns:p14="http://schemas.microsoft.com/office/powerpoint/2010/main" val="315451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31A87-8495-4FC8-892F-4678323B1275}" type="datetimeFigureOut">
              <a:rPr lang="uk-UA" smtClean="0"/>
              <a:t>30.04.2020</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7583F-1CAF-4D59-B1FF-B39AF3D3D3DB}" type="slidenum">
              <a:rPr lang="uk-UA" smtClean="0"/>
              <a:t>‹#›</a:t>
            </a:fld>
            <a:endParaRPr lang="uk-UA"/>
          </a:p>
        </p:txBody>
      </p:sp>
    </p:spTree>
    <p:extLst>
      <p:ext uri="{BB962C8B-B14F-4D97-AF65-F5344CB8AC3E}">
        <p14:creationId xmlns:p14="http://schemas.microsoft.com/office/powerpoint/2010/main" val="3098694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9.jpeg"/><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6.wmf"/><Relationship Id="rId4" Type="http://schemas.openxmlformats.org/officeDocument/2006/relationships/oleObject" Target="../embeddings/oleObject4.bin"/><Relationship Id="rId9" Type="http://schemas.openxmlformats.org/officeDocument/2006/relationships/image" Target="../media/image18.w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0.w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oleObject" Target="../embeddings/oleObject9.bin"/><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30.jpeg"/><Relationship Id="rId10" Type="http://schemas.openxmlformats.org/officeDocument/2006/relationships/image" Target="../media/image29.wmf"/><Relationship Id="rId4" Type="http://schemas.openxmlformats.org/officeDocument/2006/relationships/image" Target="../media/image27.wmf"/><Relationship Id="rId9"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4.png"/><Relationship Id="rId5" Type="http://schemas.openxmlformats.org/officeDocument/2006/relationships/image" Target="../media/image32.wmf"/><Relationship Id="rId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6.wmf"/><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4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5.jpeg"/><Relationship Id="rId4" Type="http://schemas.openxmlformats.org/officeDocument/2006/relationships/image" Target="../media/image11.wmf"/><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92"/>
          <p:cNvSpPr txBox="1">
            <a:spLocks noChangeArrowheads="1"/>
          </p:cNvSpPr>
          <p:nvPr/>
        </p:nvSpPr>
        <p:spPr bwMode="auto">
          <a:xfrm>
            <a:off x="287338" y="666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ДАТЧИКИ СИСТЕМ АВТОМАТИКИ</a:t>
            </a:r>
            <a:endParaRPr lang="ru-RU" sz="2000" b="1" i="1">
              <a:solidFill>
                <a:schemeClr val="accent2"/>
              </a:solidFill>
              <a:latin typeface="Arial" charset="0"/>
            </a:endParaRPr>
          </a:p>
        </p:txBody>
      </p:sp>
      <p:sp>
        <p:nvSpPr>
          <p:cNvPr id="2051" name="Line 93"/>
          <p:cNvSpPr>
            <a:spLocks noChangeShapeType="1"/>
          </p:cNvSpPr>
          <p:nvPr/>
        </p:nvSpPr>
        <p:spPr bwMode="auto">
          <a:xfrm>
            <a:off x="323850" y="5810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6" name="Прямокутник 132"/>
          <p:cNvSpPr>
            <a:spLocks noChangeArrowheads="1"/>
          </p:cNvSpPr>
          <p:nvPr/>
        </p:nvSpPr>
        <p:spPr bwMode="auto">
          <a:xfrm>
            <a:off x="3959225" y="623888"/>
            <a:ext cx="129698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r>
              <a:rPr lang="uk-UA" sz="2400" b="1" i="1">
                <a:solidFill>
                  <a:schemeClr val="accent2"/>
                </a:solidFill>
                <a:latin typeface="Times New Roman" pitchFamily="18" charset="0"/>
                <a:cs typeface="Times New Roman" pitchFamily="18" charset="0"/>
              </a:rPr>
              <a:t>План:</a:t>
            </a:r>
          </a:p>
        </p:txBody>
      </p:sp>
      <p:sp>
        <p:nvSpPr>
          <p:cNvPr id="7" name="Прямокутник 142"/>
          <p:cNvSpPr>
            <a:spLocks noChangeArrowheads="1"/>
          </p:cNvSpPr>
          <p:nvPr/>
        </p:nvSpPr>
        <p:spPr bwMode="auto">
          <a:xfrm>
            <a:off x="179388" y="3284538"/>
            <a:ext cx="878522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uk-UA" sz="2000" i="1">
                <a:latin typeface="Times New Roman" pitchFamily="18" charset="0"/>
                <a:cs typeface="Times New Roman" pitchFamily="18" charset="0"/>
              </a:rPr>
              <a:t>Література:</a:t>
            </a:r>
          </a:p>
          <a:p>
            <a:r>
              <a:rPr lang="uk-UA" sz="2000" i="1">
                <a:latin typeface="Times New Roman" pitchFamily="18" charset="0"/>
                <a:cs typeface="Times New Roman" pitchFamily="18" charset="0"/>
              </a:rPr>
              <a:t>1. Автоматизація технологічних процесів і виробництв харчової промисловос-ті: Підручник/ Ландюк А. П., Трегуб В. Г., Ельперін І. В., Цюцюра В. Д. – К.: Аграрна освіта, 2001. – 224 с;</a:t>
            </a:r>
          </a:p>
          <a:p>
            <a:r>
              <a:rPr lang="uk-UA" sz="2000" i="1">
                <a:latin typeface="Times New Roman" pitchFamily="18" charset="0"/>
                <a:cs typeface="Times New Roman" pitchFamily="18" charset="0"/>
              </a:rPr>
              <a:t>2. </a:t>
            </a:r>
            <a:r>
              <a:rPr lang="ru-RU" sz="2000" i="1">
                <a:latin typeface="Times New Roman" pitchFamily="18" charset="0"/>
                <a:cs typeface="Times New Roman" pitchFamily="18" charset="0"/>
              </a:rPr>
              <a:t>Автоматика и автоматизация мобильных сельскохозяйственных машин: Учеб. Пособ./ Г.Р.Носов, В.А. Кондратец, Л.Г. Сакало, Л.И. Середа; Ред. Г.Р.Носов. – К.: Вища школа, 1984. – 248 c.;</a:t>
            </a:r>
          </a:p>
          <a:p>
            <a:r>
              <a:rPr lang="ru-RU" sz="2000" i="1">
                <a:latin typeface="Times New Roman" pitchFamily="18" charset="0"/>
                <a:cs typeface="Times New Roman" pitchFamily="18" charset="0"/>
              </a:rPr>
              <a:t>3. Автоматика и автоматизация производственных процессов: учеб. пособие для студентов с.-х. учеб. заведений/ И. И. Мартыненко, Б. Л. Головинский, Р. Д. Проценко, Т, Ф. Резниченко. – М. : Агропромиздат, 1985. – 334 c.</a:t>
            </a:r>
            <a:endParaRPr lang="uk-UA" sz="2000" i="1">
              <a:latin typeface="Times New Roman" pitchFamily="18" charset="0"/>
              <a:cs typeface="Times New Roman" pitchFamily="18" charset="0"/>
            </a:endParaRPr>
          </a:p>
        </p:txBody>
      </p:sp>
      <p:sp>
        <p:nvSpPr>
          <p:cNvPr id="8" name="Прямокутник 26"/>
          <p:cNvSpPr>
            <a:spLocks noChangeArrowheads="1"/>
          </p:cNvSpPr>
          <p:nvPr/>
        </p:nvSpPr>
        <p:spPr bwMode="auto">
          <a:xfrm>
            <a:off x="171450" y="1196975"/>
            <a:ext cx="41767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k-UA" sz="2000" i="1">
                <a:latin typeface="Times New Roman" pitchFamily="18" charset="0"/>
                <a:cs typeface="Times New Roman" pitchFamily="18" charset="0"/>
              </a:rPr>
              <a:t>1. Загальні відомості про датчики;</a:t>
            </a:r>
          </a:p>
          <a:p>
            <a:r>
              <a:rPr lang="uk-UA" sz="2000" i="1">
                <a:latin typeface="Times New Roman" pitchFamily="18" charset="0"/>
                <a:cs typeface="Times New Roman" pitchFamily="18" charset="0"/>
              </a:rPr>
              <a:t>2. Механічні датчики;</a:t>
            </a:r>
          </a:p>
          <a:p>
            <a:r>
              <a:rPr lang="uk-UA" sz="2000" i="1">
                <a:latin typeface="Times New Roman" pitchFamily="18" charset="0"/>
                <a:cs typeface="Times New Roman" pitchFamily="18" charset="0"/>
              </a:rPr>
              <a:t>3. Електромеханічні перетворювачі;</a:t>
            </a:r>
          </a:p>
          <a:p>
            <a:r>
              <a:rPr lang="uk-UA" sz="2000" i="1">
                <a:latin typeface="Times New Roman" pitchFamily="18" charset="0"/>
                <a:cs typeface="Times New Roman" pitchFamily="18" charset="0"/>
              </a:rPr>
              <a:t>4. Індуктивні датчики;</a:t>
            </a:r>
          </a:p>
          <a:p>
            <a:r>
              <a:rPr lang="uk-UA" sz="2000" i="1">
                <a:latin typeface="Times New Roman" pitchFamily="18" charset="0"/>
                <a:cs typeface="Times New Roman" pitchFamily="18" charset="0"/>
              </a:rPr>
              <a:t>5. Індукційні датчики;</a:t>
            </a:r>
          </a:p>
        </p:txBody>
      </p:sp>
      <p:sp>
        <p:nvSpPr>
          <p:cNvPr id="9" name="Прямоугольник 8"/>
          <p:cNvSpPr>
            <a:spLocks noChangeArrowheads="1"/>
          </p:cNvSpPr>
          <p:nvPr/>
        </p:nvSpPr>
        <p:spPr bwMode="auto">
          <a:xfrm>
            <a:off x="4386263" y="1196975"/>
            <a:ext cx="45720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k-UA" sz="2000" i="1">
                <a:latin typeface="Times New Roman" pitchFamily="18" charset="0"/>
                <a:cs typeface="Times New Roman" pitchFamily="18" charset="0"/>
              </a:rPr>
              <a:t>6. Ємністні датчики;</a:t>
            </a:r>
          </a:p>
          <a:p>
            <a:r>
              <a:rPr lang="uk-UA" sz="2000" i="1">
                <a:latin typeface="Times New Roman" pitchFamily="18" charset="0"/>
                <a:cs typeface="Times New Roman" pitchFamily="18" charset="0"/>
              </a:rPr>
              <a:t>7. Трансформаторні датчики;</a:t>
            </a:r>
          </a:p>
          <a:p>
            <a:r>
              <a:rPr lang="uk-UA" sz="2000" i="1">
                <a:latin typeface="Times New Roman" pitchFamily="18" charset="0"/>
                <a:cs typeface="Times New Roman" pitchFamily="18" charset="0"/>
              </a:rPr>
              <a:t>8. Фотоелектричні датчики;</a:t>
            </a:r>
          </a:p>
          <a:p>
            <a:r>
              <a:rPr lang="uk-UA" sz="2000" i="1">
                <a:latin typeface="Times New Roman" pitchFamily="18" charset="0"/>
                <a:cs typeface="Times New Roman" pitchFamily="18" charset="0"/>
              </a:rPr>
              <a:t>9. Датчики вологості;</a:t>
            </a:r>
          </a:p>
          <a:p>
            <a:r>
              <a:rPr lang="uk-UA" sz="2000" i="1">
                <a:latin typeface="Times New Roman" pitchFamily="18" charset="0"/>
                <a:cs typeface="Times New Roman" pitchFamily="18" charset="0"/>
              </a:rPr>
              <a:t>10. Датчики температури.</a:t>
            </a:r>
          </a:p>
        </p:txBody>
      </p:sp>
    </p:spTree>
    <p:extLst>
      <p:ext uri="{BB962C8B-B14F-4D97-AF65-F5344CB8AC3E}">
        <p14:creationId xmlns:p14="http://schemas.microsoft.com/office/powerpoint/2010/main" val="582078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600" decel="100000"/>
                                        <p:tgtEl>
                                          <p:spTgt spid="6"/>
                                        </p:tgtEl>
                                      </p:cBhvr>
                                    </p:animEffect>
                                    <p:anim calcmode="lin" valueType="num">
                                      <p:cBhvr>
                                        <p:cTn id="8" dur="1600" decel="100000" fill="hold"/>
                                        <p:tgtEl>
                                          <p:spTgt spid="6"/>
                                        </p:tgtEl>
                                        <p:attrNameLst>
                                          <p:attrName>style.rotation</p:attrName>
                                        </p:attrNameLst>
                                      </p:cBhvr>
                                      <p:tavLst>
                                        <p:tav tm="0">
                                          <p:val>
                                            <p:fltVal val="-90"/>
                                          </p:val>
                                        </p:tav>
                                        <p:tav tm="100000">
                                          <p:val>
                                            <p:fltVal val="0"/>
                                          </p:val>
                                        </p:tav>
                                      </p:tavLst>
                                    </p:anim>
                                    <p:anim calcmode="lin" valueType="num">
                                      <p:cBhvr>
                                        <p:cTn id="9" dur="1600" decel="100000" fill="hold"/>
                                        <p:tgtEl>
                                          <p:spTgt spid="6"/>
                                        </p:tgtEl>
                                        <p:attrNameLst>
                                          <p:attrName>ppt_x</p:attrName>
                                        </p:attrNameLst>
                                      </p:cBhvr>
                                      <p:tavLst>
                                        <p:tav tm="0">
                                          <p:val>
                                            <p:strVal val="#ppt_x+0.4"/>
                                          </p:val>
                                        </p:tav>
                                        <p:tav tm="100000">
                                          <p:val>
                                            <p:strVal val="#ppt_x-0.05"/>
                                          </p:val>
                                        </p:tav>
                                      </p:tavLst>
                                    </p:anim>
                                    <p:anim calcmode="lin" valueType="num">
                                      <p:cBhvr>
                                        <p:cTn id="10" dur="1600" decel="100000" fill="hold"/>
                                        <p:tgtEl>
                                          <p:spTgt spid="6"/>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2000"/>
                            </p:stCondLst>
                            <p:childTnLst>
                              <p:par>
                                <p:cTn id="14" presetID="30"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800" decel="100000"/>
                                        <p:tgtEl>
                                          <p:spTgt spid="8">
                                            <p:txEl>
                                              <p:pRg st="0" end="0"/>
                                            </p:txEl>
                                          </p:spTgt>
                                        </p:tgtEl>
                                      </p:cBhvr>
                                    </p:animEffect>
                                    <p:anim calcmode="lin" valueType="num">
                                      <p:cBhvr>
                                        <p:cTn id="17"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3000"/>
                            </p:stCondLst>
                            <p:childTnLst>
                              <p:par>
                                <p:cTn id="23" presetID="30" presetClass="entr" presetSubtype="0" fill="hold" grpId="0"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800" decel="100000"/>
                                        <p:tgtEl>
                                          <p:spTgt spid="8">
                                            <p:txEl>
                                              <p:pRg st="1" end="1"/>
                                            </p:txEl>
                                          </p:spTgt>
                                        </p:tgtEl>
                                      </p:cBhvr>
                                    </p:animEffect>
                                    <p:anim calcmode="lin" valueType="num">
                                      <p:cBhvr>
                                        <p:cTn id="26" dur="800" decel="100000" fill="hold"/>
                                        <p:tgtEl>
                                          <p:spTgt spid="8">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8">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8">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xEl>
                                              <p:pRg st="1" end="1"/>
                                            </p:txEl>
                                          </p:spTgt>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4000"/>
                            </p:stCondLst>
                            <p:childTnLst>
                              <p:par>
                                <p:cTn id="32" presetID="30" presetClass="entr" presetSubtype="0" fill="hold" grpId="0" nodeType="after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800" decel="100000"/>
                                        <p:tgtEl>
                                          <p:spTgt spid="8">
                                            <p:txEl>
                                              <p:pRg st="2" end="2"/>
                                            </p:txEl>
                                          </p:spTgt>
                                        </p:tgtEl>
                                      </p:cBhvr>
                                    </p:animEffect>
                                    <p:anim calcmode="lin" valueType="num">
                                      <p:cBhvr>
                                        <p:cTn id="35" dur="800" decel="100000" fill="hold"/>
                                        <p:tgtEl>
                                          <p:spTgt spid="8">
                                            <p:txEl>
                                              <p:pRg st="2" end="2"/>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8">
                                            <p:txEl>
                                              <p:pRg st="2" end="2"/>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8">
                                            <p:txEl>
                                              <p:pRg st="2" end="2"/>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
                                            <p:txEl>
                                              <p:pRg st="2" end="2"/>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
                                            <p:txEl>
                                              <p:pRg st="2" end="2"/>
                                            </p:txEl>
                                          </p:spTgt>
                                        </p:tgtEl>
                                        <p:attrNameLst>
                                          <p:attrName>ppt_y</p:attrName>
                                        </p:attrNameLst>
                                      </p:cBhvr>
                                      <p:tavLst>
                                        <p:tav tm="0">
                                          <p:val>
                                            <p:strVal val="#ppt_y+0.1"/>
                                          </p:val>
                                        </p:tav>
                                        <p:tav tm="100000">
                                          <p:val>
                                            <p:strVal val="#ppt_y"/>
                                          </p:val>
                                        </p:tav>
                                      </p:tavLst>
                                    </p:anim>
                                  </p:childTnLst>
                                </p:cTn>
                              </p:par>
                            </p:childTnLst>
                          </p:cTn>
                        </p:par>
                        <p:par>
                          <p:cTn id="40" fill="hold" nodeType="afterGroup">
                            <p:stCondLst>
                              <p:cond delay="5000"/>
                            </p:stCondLst>
                            <p:childTnLst>
                              <p:par>
                                <p:cTn id="41" presetID="30" presetClass="entr" presetSubtype="0" fill="hold" grpId="0" nodeType="after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800" decel="100000"/>
                                        <p:tgtEl>
                                          <p:spTgt spid="8">
                                            <p:txEl>
                                              <p:pRg st="3" end="3"/>
                                            </p:txEl>
                                          </p:spTgt>
                                        </p:tgtEl>
                                      </p:cBhvr>
                                    </p:animEffect>
                                    <p:anim calcmode="lin" valueType="num">
                                      <p:cBhvr>
                                        <p:cTn id="44" dur="800" decel="100000" fill="hold"/>
                                        <p:tgtEl>
                                          <p:spTgt spid="8">
                                            <p:txEl>
                                              <p:pRg st="3" end="3"/>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8">
                                            <p:txEl>
                                              <p:pRg st="3" end="3"/>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8">
                                            <p:txEl>
                                              <p:pRg st="3" end="3"/>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xEl>
                                              <p:pRg st="3" end="3"/>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xEl>
                                              <p:pRg st="3" end="3"/>
                                            </p:txEl>
                                          </p:spTgt>
                                        </p:tgtEl>
                                        <p:attrNameLst>
                                          <p:attrName>ppt_y</p:attrName>
                                        </p:attrNameLst>
                                      </p:cBhvr>
                                      <p:tavLst>
                                        <p:tav tm="0">
                                          <p:val>
                                            <p:strVal val="#ppt_y+0.1"/>
                                          </p:val>
                                        </p:tav>
                                        <p:tav tm="100000">
                                          <p:val>
                                            <p:strVal val="#ppt_y"/>
                                          </p:val>
                                        </p:tav>
                                      </p:tavLst>
                                    </p:anim>
                                  </p:childTnLst>
                                </p:cTn>
                              </p:par>
                            </p:childTnLst>
                          </p:cTn>
                        </p:par>
                        <p:par>
                          <p:cTn id="49" fill="hold" nodeType="afterGroup">
                            <p:stCondLst>
                              <p:cond delay="6000"/>
                            </p:stCondLst>
                            <p:childTnLst>
                              <p:par>
                                <p:cTn id="50" presetID="30" presetClass="entr" presetSubtype="0" fill="hold" grpId="0" nodeType="after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800" decel="100000"/>
                                        <p:tgtEl>
                                          <p:spTgt spid="8">
                                            <p:txEl>
                                              <p:pRg st="4" end="4"/>
                                            </p:txEl>
                                          </p:spTgt>
                                        </p:tgtEl>
                                      </p:cBhvr>
                                    </p:animEffect>
                                    <p:anim calcmode="lin" valueType="num">
                                      <p:cBhvr>
                                        <p:cTn id="53" dur="800" decel="100000" fill="hold"/>
                                        <p:tgtEl>
                                          <p:spTgt spid="8">
                                            <p:txEl>
                                              <p:pRg st="4" end="4"/>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8">
                                            <p:txEl>
                                              <p:pRg st="4" end="4"/>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8">
                                            <p:txEl>
                                              <p:pRg st="4" end="4"/>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8">
                                            <p:txEl>
                                              <p:pRg st="4" end="4"/>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8">
                                            <p:txEl>
                                              <p:pRg st="4" end="4"/>
                                            </p:txEl>
                                          </p:spTgt>
                                        </p:tgtEl>
                                        <p:attrNameLst>
                                          <p:attrName>ppt_y</p:attrName>
                                        </p:attrNameLst>
                                      </p:cBhvr>
                                      <p:tavLst>
                                        <p:tav tm="0">
                                          <p:val>
                                            <p:strVal val="#ppt_y+0.1"/>
                                          </p:val>
                                        </p:tav>
                                        <p:tav tm="100000">
                                          <p:val>
                                            <p:strVal val="#ppt_y"/>
                                          </p:val>
                                        </p:tav>
                                      </p:tavLst>
                                    </p:anim>
                                  </p:childTnLst>
                                </p:cTn>
                              </p:par>
                            </p:childTnLst>
                          </p:cTn>
                        </p:par>
                        <p:par>
                          <p:cTn id="58" fill="hold" nodeType="afterGroup">
                            <p:stCondLst>
                              <p:cond delay="7000"/>
                            </p:stCondLst>
                            <p:childTnLst>
                              <p:par>
                                <p:cTn id="59" presetID="30" presetClass="entr" presetSubtype="0" fill="hold" grpId="0" nodeType="afterEffect">
                                  <p:stCondLst>
                                    <p:cond delay="0"/>
                                  </p:stCondLst>
                                  <p:childTnLst>
                                    <p:set>
                                      <p:cBhvr>
                                        <p:cTn id="60" dur="1" fill="hold">
                                          <p:stCondLst>
                                            <p:cond delay="0"/>
                                          </p:stCondLst>
                                        </p:cTn>
                                        <p:tgtEl>
                                          <p:spTgt spid="9">
                                            <p:txEl>
                                              <p:pRg st="0" end="0"/>
                                            </p:txEl>
                                          </p:spTgt>
                                        </p:tgtEl>
                                        <p:attrNameLst>
                                          <p:attrName>style.visibility</p:attrName>
                                        </p:attrNameLst>
                                      </p:cBhvr>
                                      <p:to>
                                        <p:strVal val="visible"/>
                                      </p:to>
                                    </p:set>
                                    <p:animEffect transition="in" filter="fade">
                                      <p:cBhvr>
                                        <p:cTn id="61" dur="800" decel="100000"/>
                                        <p:tgtEl>
                                          <p:spTgt spid="9">
                                            <p:txEl>
                                              <p:pRg st="0" end="0"/>
                                            </p:txEl>
                                          </p:spTgt>
                                        </p:tgtEl>
                                      </p:cBhvr>
                                    </p:animEffect>
                                    <p:anim calcmode="lin" valueType="num">
                                      <p:cBhvr>
                                        <p:cTn id="62"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63"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par>
                          <p:cTn id="67" fill="hold" nodeType="afterGroup">
                            <p:stCondLst>
                              <p:cond delay="8000"/>
                            </p:stCondLst>
                            <p:childTnLst>
                              <p:par>
                                <p:cTn id="68" presetID="30" presetClass="entr" presetSubtype="0" fill="hold" grpId="0" nodeType="afterEffect">
                                  <p:stCondLst>
                                    <p:cond delay="0"/>
                                  </p:stCondLst>
                                  <p:childTnLst>
                                    <p:set>
                                      <p:cBhvr>
                                        <p:cTn id="69" dur="1" fill="hold">
                                          <p:stCondLst>
                                            <p:cond delay="0"/>
                                          </p:stCondLst>
                                        </p:cTn>
                                        <p:tgtEl>
                                          <p:spTgt spid="9">
                                            <p:txEl>
                                              <p:pRg st="1" end="1"/>
                                            </p:txEl>
                                          </p:spTgt>
                                        </p:tgtEl>
                                        <p:attrNameLst>
                                          <p:attrName>style.visibility</p:attrName>
                                        </p:attrNameLst>
                                      </p:cBhvr>
                                      <p:to>
                                        <p:strVal val="visible"/>
                                      </p:to>
                                    </p:set>
                                    <p:animEffect transition="in" filter="fade">
                                      <p:cBhvr>
                                        <p:cTn id="70" dur="800" decel="100000"/>
                                        <p:tgtEl>
                                          <p:spTgt spid="9">
                                            <p:txEl>
                                              <p:pRg st="1" end="1"/>
                                            </p:txEl>
                                          </p:spTgt>
                                        </p:tgtEl>
                                      </p:cBhvr>
                                    </p:animEffect>
                                    <p:anim calcmode="lin" valueType="num">
                                      <p:cBhvr>
                                        <p:cTn id="71"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par>
                          <p:cTn id="76" fill="hold" nodeType="afterGroup">
                            <p:stCondLst>
                              <p:cond delay="9000"/>
                            </p:stCondLst>
                            <p:childTnLst>
                              <p:par>
                                <p:cTn id="77" presetID="30" presetClass="entr" presetSubtype="0" fill="hold" grpId="0" nodeType="afterEffect">
                                  <p:stCondLst>
                                    <p:cond delay="0"/>
                                  </p:stCondLst>
                                  <p:childTnLst>
                                    <p:set>
                                      <p:cBhvr>
                                        <p:cTn id="78" dur="1" fill="hold">
                                          <p:stCondLst>
                                            <p:cond delay="0"/>
                                          </p:stCondLst>
                                        </p:cTn>
                                        <p:tgtEl>
                                          <p:spTgt spid="9">
                                            <p:txEl>
                                              <p:pRg st="2" end="2"/>
                                            </p:txEl>
                                          </p:spTgt>
                                        </p:tgtEl>
                                        <p:attrNameLst>
                                          <p:attrName>style.visibility</p:attrName>
                                        </p:attrNameLst>
                                      </p:cBhvr>
                                      <p:to>
                                        <p:strVal val="visible"/>
                                      </p:to>
                                    </p:set>
                                    <p:animEffect transition="in" filter="fade">
                                      <p:cBhvr>
                                        <p:cTn id="79" dur="800" decel="100000"/>
                                        <p:tgtEl>
                                          <p:spTgt spid="9">
                                            <p:txEl>
                                              <p:pRg st="2" end="2"/>
                                            </p:txEl>
                                          </p:spTgt>
                                        </p:tgtEl>
                                      </p:cBhvr>
                                    </p:animEffect>
                                    <p:anim calcmode="lin" valueType="num">
                                      <p:cBhvr>
                                        <p:cTn id="80" dur="800" decel="100000" fill="hold"/>
                                        <p:tgtEl>
                                          <p:spTgt spid="9">
                                            <p:txEl>
                                              <p:pRg st="2" end="2"/>
                                            </p:txEl>
                                          </p:spTgt>
                                        </p:tgtEl>
                                        <p:attrNameLst>
                                          <p:attrName>style.rotation</p:attrName>
                                        </p:attrNameLst>
                                      </p:cBhvr>
                                      <p:tavLst>
                                        <p:tav tm="0">
                                          <p:val>
                                            <p:fltVal val="-90"/>
                                          </p:val>
                                        </p:tav>
                                        <p:tav tm="100000">
                                          <p:val>
                                            <p:fltVal val="0"/>
                                          </p:val>
                                        </p:tav>
                                      </p:tavLst>
                                    </p:anim>
                                    <p:anim calcmode="lin" valueType="num">
                                      <p:cBhvr>
                                        <p:cTn id="81" dur="800" decel="100000" fill="hold"/>
                                        <p:tgtEl>
                                          <p:spTgt spid="9">
                                            <p:txEl>
                                              <p:pRg st="2" end="2"/>
                                            </p:txEl>
                                          </p:spTgt>
                                        </p:tgtEl>
                                        <p:attrNameLst>
                                          <p:attrName>ppt_x</p:attrName>
                                        </p:attrNameLst>
                                      </p:cBhvr>
                                      <p:tavLst>
                                        <p:tav tm="0">
                                          <p:val>
                                            <p:strVal val="#ppt_x+0.4"/>
                                          </p:val>
                                        </p:tav>
                                        <p:tav tm="100000">
                                          <p:val>
                                            <p:strVal val="#ppt_x-0.05"/>
                                          </p:val>
                                        </p:tav>
                                      </p:tavLst>
                                    </p:anim>
                                    <p:anim calcmode="lin" valueType="num">
                                      <p:cBhvr>
                                        <p:cTn id="82" dur="800" decel="100000" fill="hold"/>
                                        <p:tgtEl>
                                          <p:spTgt spid="9">
                                            <p:txEl>
                                              <p:pRg st="2" end="2"/>
                                            </p:txEl>
                                          </p:spTgt>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9">
                                            <p:txEl>
                                              <p:pRg st="2" end="2"/>
                                            </p:txEl>
                                          </p:spTgt>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9">
                                            <p:txEl>
                                              <p:pRg st="2" end="2"/>
                                            </p:txEl>
                                          </p:spTgt>
                                        </p:tgtEl>
                                        <p:attrNameLst>
                                          <p:attrName>ppt_y</p:attrName>
                                        </p:attrNameLst>
                                      </p:cBhvr>
                                      <p:tavLst>
                                        <p:tav tm="0">
                                          <p:val>
                                            <p:strVal val="#ppt_y+0.1"/>
                                          </p:val>
                                        </p:tav>
                                        <p:tav tm="100000">
                                          <p:val>
                                            <p:strVal val="#ppt_y"/>
                                          </p:val>
                                        </p:tav>
                                      </p:tavLst>
                                    </p:anim>
                                  </p:childTnLst>
                                </p:cTn>
                              </p:par>
                            </p:childTnLst>
                          </p:cTn>
                        </p:par>
                        <p:par>
                          <p:cTn id="85" fill="hold" nodeType="afterGroup">
                            <p:stCondLst>
                              <p:cond delay="10000"/>
                            </p:stCondLst>
                            <p:childTnLst>
                              <p:par>
                                <p:cTn id="86" presetID="30" presetClass="entr" presetSubtype="0" fill="hold" grpId="0" nodeType="afterEffect">
                                  <p:stCondLst>
                                    <p:cond delay="0"/>
                                  </p:stCondLst>
                                  <p:childTnLst>
                                    <p:set>
                                      <p:cBhvr>
                                        <p:cTn id="87" dur="1" fill="hold">
                                          <p:stCondLst>
                                            <p:cond delay="0"/>
                                          </p:stCondLst>
                                        </p:cTn>
                                        <p:tgtEl>
                                          <p:spTgt spid="9">
                                            <p:txEl>
                                              <p:pRg st="3" end="3"/>
                                            </p:txEl>
                                          </p:spTgt>
                                        </p:tgtEl>
                                        <p:attrNameLst>
                                          <p:attrName>style.visibility</p:attrName>
                                        </p:attrNameLst>
                                      </p:cBhvr>
                                      <p:to>
                                        <p:strVal val="visible"/>
                                      </p:to>
                                    </p:set>
                                    <p:animEffect transition="in" filter="fade">
                                      <p:cBhvr>
                                        <p:cTn id="88" dur="800" decel="100000"/>
                                        <p:tgtEl>
                                          <p:spTgt spid="9">
                                            <p:txEl>
                                              <p:pRg st="3" end="3"/>
                                            </p:txEl>
                                          </p:spTgt>
                                        </p:tgtEl>
                                      </p:cBhvr>
                                    </p:animEffect>
                                    <p:anim calcmode="lin" valueType="num">
                                      <p:cBhvr>
                                        <p:cTn id="89" dur="800" decel="100000" fill="hold"/>
                                        <p:tgtEl>
                                          <p:spTgt spid="9">
                                            <p:txEl>
                                              <p:pRg st="3" end="3"/>
                                            </p:txEl>
                                          </p:spTgt>
                                        </p:tgtEl>
                                        <p:attrNameLst>
                                          <p:attrName>style.rotation</p:attrName>
                                        </p:attrNameLst>
                                      </p:cBhvr>
                                      <p:tavLst>
                                        <p:tav tm="0">
                                          <p:val>
                                            <p:fltVal val="-90"/>
                                          </p:val>
                                        </p:tav>
                                        <p:tav tm="100000">
                                          <p:val>
                                            <p:fltVal val="0"/>
                                          </p:val>
                                        </p:tav>
                                      </p:tavLst>
                                    </p:anim>
                                    <p:anim calcmode="lin" valueType="num">
                                      <p:cBhvr>
                                        <p:cTn id="90" dur="800" decel="100000" fill="hold"/>
                                        <p:tgtEl>
                                          <p:spTgt spid="9">
                                            <p:txEl>
                                              <p:pRg st="3" end="3"/>
                                            </p:txEl>
                                          </p:spTgt>
                                        </p:tgtEl>
                                        <p:attrNameLst>
                                          <p:attrName>ppt_x</p:attrName>
                                        </p:attrNameLst>
                                      </p:cBhvr>
                                      <p:tavLst>
                                        <p:tav tm="0">
                                          <p:val>
                                            <p:strVal val="#ppt_x+0.4"/>
                                          </p:val>
                                        </p:tav>
                                        <p:tav tm="100000">
                                          <p:val>
                                            <p:strVal val="#ppt_x-0.05"/>
                                          </p:val>
                                        </p:tav>
                                      </p:tavLst>
                                    </p:anim>
                                    <p:anim calcmode="lin" valueType="num">
                                      <p:cBhvr>
                                        <p:cTn id="91" dur="800" decel="100000" fill="hold"/>
                                        <p:tgtEl>
                                          <p:spTgt spid="9">
                                            <p:txEl>
                                              <p:pRg st="3" end="3"/>
                                            </p:txEl>
                                          </p:spTgt>
                                        </p:tgtEl>
                                        <p:attrNameLst>
                                          <p:attrName>ppt_y</p:attrName>
                                        </p:attrNameLst>
                                      </p:cBhvr>
                                      <p:tavLst>
                                        <p:tav tm="0">
                                          <p:val>
                                            <p:strVal val="#ppt_y-0.4"/>
                                          </p:val>
                                        </p:tav>
                                        <p:tav tm="100000">
                                          <p:val>
                                            <p:strVal val="#ppt_y+0.1"/>
                                          </p:val>
                                        </p:tav>
                                      </p:tavLst>
                                    </p:anim>
                                    <p:anim calcmode="lin" valueType="num">
                                      <p:cBhvr>
                                        <p:cTn id="92" dur="200" accel="100000" fill="hold">
                                          <p:stCondLst>
                                            <p:cond delay="800"/>
                                          </p:stCondLst>
                                        </p:cTn>
                                        <p:tgtEl>
                                          <p:spTgt spid="9">
                                            <p:txEl>
                                              <p:pRg st="3" end="3"/>
                                            </p:txEl>
                                          </p:spTgt>
                                        </p:tgtEl>
                                        <p:attrNameLst>
                                          <p:attrName>ppt_x</p:attrName>
                                        </p:attrNameLst>
                                      </p:cBhvr>
                                      <p:tavLst>
                                        <p:tav tm="0">
                                          <p:val>
                                            <p:strVal val="#ppt_x-0.05"/>
                                          </p:val>
                                        </p:tav>
                                        <p:tav tm="100000">
                                          <p:val>
                                            <p:strVal val="#ppt_x"/>
                                          </p:val>
                                        </p:tav>
                                      </p:tavLst>
                                    </p:anim>
                                    <p:anim calcmode="lin" valueType="num">
                                      <p:cBhvr>
                                        <p:cTn id="93" dur="200" accel="100000" fill="hold">
                                          <p:stCondLst>
                                            <p:cond delay="800"/>
                                          </p:stCondLst>
                                        </p:cTn>
                                        <p:tgtEl>
                                          <p:spTgt spid="9">
                                            <p:txEl>
                                              <p:pRg st="3" end="3"/>
                                            </p:txEl>
                                          </p:spTgt>
                                        </p:tgtEl>
                                        <p:attrNameLst>
                                          <p:attrName>ppt_y</p:attrName>
                                        </p:attrNameLst>
                                      </p:cBhvr>
                                      <p:tavLst>
                                        <p:tav tm="0">
                                          <p:val>
                                            <p:strVal val="#ppt_y+0.1"/>
                                          </p:val>
                                        </p:tav>
                                        <p:tav tm="100000">
                                          <p:val>
                                            <p:strVal val="#ppt_y"/>
                                          </p:val>
                                        </p:tav>
                                      </p:tavLst>
                                    </p:anim>
                                  </p:childTnLst>
                                </p:cTn>
                              </p:par>
                            </p:childTnLst>
                          </p:cTn>
                        </p:par>
                        <p:par>
                          <p:cTn id="94" fill="hold" nodeType="afterGroup">
                            <p:stCondLst>
                              <p:cond delay="11000"/>
                            </p:stCondLst>
                            <p:childTnLst>
                              <p:par>
                                <p:cTn id="95" presetID="30" presetClass="entr" presetSubtype="0" fill="hold" grpId="0" nodeType="afterEffect">
                                  <p:stCondLst>
                                    <p:cond delay="0"/>
                                  </p:stCondLst>
                                  <p:childTnLst>
                                    <p:set>
                                      <p:cBhvr>
                                        <p:cTn id="96" dur="1" fill="hold">
                                          <p:stCondLst>
                                            <p:cond delay="0"/>
                                          </p:stCondLst>
                                        </p:cTn>
                                        <p:tgtEl>
                                          <p:spTgt spid="9">
                                            <p:txEl>
                                              <p:pRg st="4" end="4"/>
                                            </p:txEl>
                                          </p:spTgt>
                                        </p:tgtEl>
                                        <p:attrNameLst>
                                          <p:attrName>style.visibility</p:attrName>
                                        </p:attrNameLst>
                                      </p:cBhvr>
                                      <p:to>
                                        <p:strVal val="visible"/>
                                      </p:to>
                                    </p:set>
                                    <p:animEffect transition="in" filter="fade">
                                      <p:cBhvr>
                                        <p:cTn id="97" dur="800" decel="100000"/>
                                        <p:tgtEl>
                                          <p:spTgt spid="9">
                                            <p:txEl>
                                              <p:pRg st="4" end="4"/>
                                            </p:txEl>
                                          </p:spTgt>
                                        </p:tgtEl>
                                      </p:cBhvr>
                                    </p:animEffect>
                                    <p:anim calcmode="lin" valueType="num">
                                      <p:cBhvr>
                                        <p:cTn id="98" dur="800" decel="100000" fill="hold"/>
                                        <p:tgtEl>
                                          <p:spTgt spid="9">
                                            <p:txEl>
                                              <p:pRg st="4" end="4"/>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9">
                                            <p:txEl>
                                              <p:pRg st="4" end="4"/>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9">
                                            <p:txEl>
                                              <p:pRg st="4" end="4"/>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9">
                                            <p:txEl>
                                              <p:pRg st="4" end="4"/>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9">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 calcmode="lin" valueType="num">
                                      <p:cBhvr additive="base">
                                        <p:cTn id="107" dur="1000" fill="hold"/>
                                        <p:tgtEl>
                                          <p:spTgt spid="7"/>
                                        </p:tgtEl>
                                        <p:attrNameLst>
                                          <p:attrName>ppt_x</p:attrName>
                                        </p:attrNameLst>
                                      </p:cBhvr>
                                      <p:tavLst>
                                        <p:tav tm="0">
                                          <p:val>
                                            <p:strVal val="#ppt_x"/>
                                          </p:val>
                                        </p:tav>
                                        <p:tav tm="100000">
                                          <p:val>
                                            <p:strVal val="#ppt_x"/>
                                          </p:val>
                                        </p:tav>
                                      </p:tavLst>
                                    </p:anim>
                                    <p:anim calcmode="lin" valueType="num">
                                      <p:cBhvr additive="base">
                                        <p:cTn id="10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build="p"/>
      <p:bldP spid="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67"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68"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69"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70"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71"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72"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9" name="Прямокутник 150"/>
          <p:cNvSpPr>
            <a:spLocks noChangeArrowheads="1"/>
          </p:cNvSpPr>
          <p:nvPr/>
        </p:nvSpPr>
        <p:spPr bwMode="auto">
          <a:xfrm>
            <a:off x="152400" y="460375"/>
            <a:ext cx="8856663" cy="1611313"/>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a:t>
            </a:r>
            <a:r>
              <a:rPr lang="uk-UA" sz="2000" i="1" u="sng" dirty="0">
                <a:latin typeface="Times New Roman" pitchFamily="18" charset="0"/>
                <a:cs typeface="Times New Roman" pitchFamily="18" charset="0"/>
              </a:rPr>
              <a:t>Вугільні датчики</a:t>
            </a:r>
            <a:r>
              <a:rPr lang="uk-UA" sz="2000" i="1" dirty="0">
                <a:latin typeface="Times New Roman" pitchFamily="18" charset="0"/>
                <a:cs typeface="Times New Roman" pitchFamily="18" charset="0"/>
              </a:rPr>
              <a:t> – перетворюють зусилля, що діє на них, у електричний опір або силу струму. Вони бувають у </a:t>
            </a:r>
            <a:r>
              <a:rPr lang="uk-UA" sz="2000" i="1" u="sng" dirty="0">
                <a:latin typeface="Times New Roman" pitchFamily="18" charset="0"/>
                <a:cs typeface="Times New Roman" pitchFamily="18" charset="0"/>
              </a:rPr>
              <a:t>вигляді стовпчиків</a:t>
            </a:r>
            <a:r>
              <a:rPr lang="uk-UA" sz="2000" i="1" dirty="0">
                <a:latin typeface="Times New Roman" pitchFamily="18" charset="0"/>
                <a:cs typeface="Times New Roman" pitchFamily="18" charset="0"/>
              </a:rPr>
              <a:t> і так звані </a:t>
            </a:r>
            <a:r>
              <a:rPr lang="uk-UA" sz="2000" i="1" u="sng" dirty="0" err="1">
                <a:latin typeface="Times New Roman" pitchFamily="18" charset="0"/>
                <a:cs typeface="Times New Roman" pitchFamily="18" charset="0"/>
              </a:rPr>
              <a:t>тензоліти</a:t>
            </a:r>
            <a:r>
              <a:rPr lang="uk-UA" sz="2000" i="1" dirty="0">
                <a:latin typeface="Times New Roman" pitchFamily="18" charset="0"/>
                <a:cs typeface="Times New Roman" pitchFamily="18" charset="0"/>
              </a:rPr>
              <a:t>, що складаються із порошку вугілля, графіту або сажі, що змішані з бакелітовим або іншим ізолюючим лаком. Стовпчик із 10 – 15 вугільних шайб діаметром 5 - 10 мм товщиною 1 - 2 мм . При стискуванні опір стовпчика зменшується.</a:t>
            </a:r>
          </a:p>
        </p:txBody>
      </p:sp>
      <p:sp>
        <p:nvSpPr>
          <p:cNvPr id="11274"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75"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Електромеханічні перетворювачі</a:t>
            </a:r>
            <a:endParaRPr lang="ru-RU" sz="2000" b="1" i="1">
              <a:solidFill>
                <a:schemeClr val="accent2"/>
              </a:solidFill>
              <a:latin typeface="Arial" charset="0"/>
            </a:endParaRPr>
          </a:p>
        </p:txBody>
      </p:sp>
      <p:sp>
        <p:nvSpPr>
          <p:cNvPr id="11276"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1277"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78"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79"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80"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81"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82"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28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128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128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69" name="Группа 68"/>
          <p:cNvGrpSpPr>
            <a:grpSpLocks/>
          </p:cNvGrpSpPr>
          <p:nvPr/>
        </p:nvGrpSpPr>
        <p:grpSpPr bwMode="auto">
          <a:xfrm>
            <a:off x="146050" y="2325688"/>
            <a:ext cx="4164013" cy="2940050"/>
            <a:chOff x="146472" y="2326017"/>
            <a:chExt cx="4162899" cy="2940211"/>
          </a:xfrm>
        </p:grpSpPr>
        <p:sp>
          <p:nvSpPr>
            <p:cNvPr id="45" name="Прямокутник 150"/>
            <p:cNvSpPr>
              <a:spLocks noChangeArrowheads="1"/>
            </p:cNvSpPr>
            <p:nvPr/>
          </p:nvSpPr>
          <p:spPr bwMode="auto">
            <a:xfrm>
              <a:off x="146472" y="4635955"/>
              <a:ext cx="2386961" cy="379434"/>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датчика</a:t>
              </a:r>
            </a:p>
          </p:txBody>
        </p:sp>
        <p:pic>
          <p:nvPicPr>
            <p:cNvPr id="11299" name="Рисунок 5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485" y="2326017"/>
              <a:ext cx="4047744" cy="2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300" name="Объект 59"/>
            <p:cNvGraphicFramePr>
              <a:graphicFrameLocks noChangeAspect="1"/>
            </p:cNvGraphicFramePr>
            <p:nvPr/>
          </p:nvGraphicFramePr>
          <p:xfrm>
            <a:off x="2520776" y="4387192"/>
            <a:ext cx="1788595" cy="879036"/>
          </p:xfrm>
          <a:graphic>
            <a:graphicData uri="http://schemas.openxmlformats.org/presentationml/2006/ole">
              <mc:AlternateContent xmlns:mc="http://schemas.openxmlformats.org/markup-compatibility/2006">
                <mc:Choice xmlns:v="urn:schemas-microsoft-com:vml" Requires="v">
                  <p:oleObj spid="_x0000_s3089" name="Формула" r:id="rId4" imgW="927100" imgH="457200" progId="Equation.3">
                    <p:embed/>
                  </p:oleObj>
                </mc:Choice>
                <mc:Fallback>
                  <p:oleObj name="Формула" r:id="rId4" imgW="9271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776" y="4387192"/>
                          <a:ext cx="1788595" cy="8790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128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71" name="Группа 70"/>
          <p:cNvGrpSpPr>
            <a:grpSpLocks/>
          </p:cNvGrpSpPr>
          <p:nvPr/>
        </p:nvGrpSpPr>
        <p:grpSpPr bwMode="auto">
          <a:xfrm>
            <a:off x="4252913" y="2073275"/>
            <a:ext cx="4711700" cy="3403600"/>
            <a:chOff x="4253229" y="2074014"/>
            <a:chExt cx="4711383" cy="3402568"/>
          </a:xfrm>
        </p:grpSpPr>
        <p:grpSp>
          <p:nvGrpSpPr>
            <p:cNvPr id="11293" name="Группа 69"/>
            <p:cNvGrpSpPr>
              <a:grpSpLocks/>
            </p:cNvGrpSpPr>
            <p:nvPr/>
          </p:nvGrpSpPr>
          <p:grpSpPr bwMode="auto">
            <a:xfrm>
              <a:off x="4427983" y="2074014"/>
              <a:ext cx="4536629" cy="3294825"/>
              <a:chOff x="4427983" y="2074014"/>
              <a:chExt cx="4536629" cy="3294825"/>
            </a:xfrm>
          </p:grpSpPr>
          <p:sp>
            <p:nvSpPr>
              <p:cNvPr id="55" name="Прямокутник 150"/>
              <p:cNvSpPr>
                <a:spLocks noChangeArrowheads="1"/>
              </p:cNvSpPr>
              <p:nvPr/>
            </p:nvSpPr>
            <p:spPr bwMode="auto">
              <a:xfrm>
                <a:off x="4680237" y="4637050"/>
                <a:ext cx="2387439" cy="379297"/>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датчика</a:t>
                </a:r>
              </a:p>
            </p:txBody>
          </p:sp>
          <p:sp>
            <p:nvSpPr>
              <p:cNvPr id="11296" name="Прямоугольник 61"/>
              <p:cNvSpPr>
                <a:spLocks noChangeArrowheads="1"/>
              </p:cNvSpPr>
              <p:nvPr/>
            </p:nvSpPr>
            <p:spPr bwMode="auto">
              <a:xfrm>
                <a:off x="4427983" y="2074014"/>
                <a:ext cx="4536629" cy="24622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uk-UA" sz="2000" i="1">
                    <a:latin typeface="Times New Roman" pitchFamily="18" charset="0"/>
                    <a:cs typeface="Times New Roman" pitchFamily="18" charset="0"/>
                  </a:rPr>
                  <a:t>        </a:t>
                </a:r>
                <a:r>
                  <a:rPr lang="uk-UA" sz="2000" i="1" u="sng">
                    <a:latin typeface="Times New Roman" pitchFamily="18" charset="0"/>
                    <a:cs typeface="Times New Roman" pitchFamily="18" charset="0"/>
                  </a:rPr>
                  <a:t>Тензоліти</a:t>
                </a:r>
                <a:r>
                  <a:rPr lang="uk-UA" sz="2000" i="1">
                    <a:latin typeface="Times New Roman" pitchFamily="18" charset="0"/>
                    <a:cs typeface="Times New Roman" pitchFamily="18" charset="0"/>
                  </a:rPr>
                  <a:t> – виготовляють у вигляді стержня діаметром 1 мм, із мідними ви-водами, застосовують для вимірювання різних пружних деформацій. Його накле-юють на стрічку паперу у тому місці де-талі де вимірюють деформацію, стер-жень розтягується та стискається сприймає деформацію і змінює свій опір.</a:t>
                </a:r>
              </a:p>
            </p:txBody>
          </p:sp>
          <p:graphicFrame>
            <p:nvGraphicFramePr>
              <p:cNvPr id="11297" name="Объект 63"/>
              <p:cNvGraphicFramePr>
                <a:graphicFrameLocks noChangeAspect="1"/>
              </p:cNvGraphicFramePr>
              <p:nvPr/>
            </p:nvGraphicFramePr>
            <p:xfrm>
              <a:off x="7236296" y="4552453"/>
              <a:ext cx="1008112" cy="816386"/>
            </p:xfrm>
            <a:graphic>
              <a:graphicData uri="http://schemas.openxmlformats.org/presentationml/2006/ole">
                <mc:AlternateContent xmlns:mc="http://schemas.openxmlformats.org/markup-compatibility/2006">
                  <mc:Choice xmlns:v="urn:schemas-microsoft-com:vml" Requires="v">
                    <p:oleObj spid="_x0000_s3090" name="Формула" r:id="rId6" imgW="520700" imgH="419100" progId="Equation.3">
                      <p:embed/>
                    </p:oleObj>
                  </mc:Choice>
                  <mc:Fallback>
                    <p:oleObj name="Формула" r:id="rId6" imgW="5207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6296" y="4552453"/>
                            <a:ext cx="1008112" cy="8163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1294" name="Прямоугольник 67"/>
            <p:cNvSpPr>
              <a:spLocks noChangeArrowheads="1"/>
            </p:cNvSpPr>
            <p:nvPr/>
          </p:nvSpPr>
          <p:spPr bwMode="auto">
            <a:xfrm>
              <a:off x="4253229" y="5107250"/>
              <a:ext cx="3067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uk-UA" i="1">
                  <a:latin typeface="Times New Roman" pitchFamily="18" charset="0"/>
                  <a:cs typeface="Times New Roman" pitchFamily="18" charset="0"/>
                </a:rPr>
                <a:t>де - α постійний коефіцієнт.</a:t>
              </a:r>
            </a:p>
          </p:txBody>
        </p:sp>
      </p:grpSp>
      <p:sp>
        <p:nvSpPr>
          <p:cNvPr id="11289"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74" name="Группа 73"/>
          <p:cNvGrpSpPr>
            <a:grpSpLocks/>
          </p:cNvGrpSpPr>
          <p:nvPr/>
        </p:nvGrpSpPr>
        <p:grpSpPr bwMode="auto">
          <a:xfrm>
            <a:off x="152400" y="5661025"/>
            <a:ext cx="8785225" cy="996950"/>
            <a:chOff x="152400" y="5661248"/>
            <a:chExt cx="8785226" cy="996033"/>
          </a:xfrm>
        </p:grpSpPr>
        <p:sp>
          <p:nvSpPr>
            <p:cNvPr id="38" name="Прямокутник 41"/>
            <p:cNvSpPr>
              <a:spLocks noChangeArrowheads="1"/>
            </p:cNvSpPr>
            <p:nvPr/>
          </p:nvSpPr>
          <p:spPr bwMode="auto">
            <a:xfrm>
              <a:off x="152400" y="5661248"/>
              <a:ext cx="8785226" cy="996033"/>
            </a:xfrm>
            <a:prstGeom prst="rect">
              <a:avLst/>
            </a:prstGeom>
            <a:solidFill>
              <a:srgbClr val="FFC00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Головним недоліком вугільних датчиків є не лінійність характеристики</a:t>
              </a:r>
            </a:p>
            <a:p>
              <a:pPr fontAlgn="auto">
                <a:spcBef>
                  <a:spcPts val="0"/>
                </a:spcBef>
                <a:spcAft>
                  <a:spcPts val="0"/>
                </a:spcAft>
                <a:defRPr/>
              </a:pPr>
              <a:r>
                <a:rPr lang="uk-UA" sz="2000" i="1" dirty="0">
                  <a:latin typeface="Times New Roman" pitchFamily="18" charset="0"/>
                  <a:cs typeface="Times New Roman" pitchFamily="18" charset="0"/>
                </a:rPr>
                <a:t>                 нестабільність опору, залежність опору від температури, наявність явища аналогічного гістерезису.</a:t>
              </a:r>
            </a:p>
          </p:txBody>
        </p:sp>
        <p:graphicFrame>
          <p:nvGraphicFramePr>
            <p:cNvPr id="11292" name="Объект 72"/>
            <p:cNvGraphicFramePr>
              <a:graphicFrameLocks noChangeAspect="1"/>
            </p:cNvGraphicFramePr>
            <p:nvPr/>
          </p:nvGraphicFramePr>
          <p:xfrm>
            <a:off x="152400" y="5995050"/>
            <a:ext cx="1078121" cy="386278"/>
          </p:xfrm>
          <a:graphic>
            <a:graphicData uri="http://schemas.openxmlformats.org/presentationml/2006/ole">
              <mc:AlternateContent xmlns:mc="http://schemas.openxmlformats.org/markup-compatibility/2006">
                <mc:Choice xmlns:v="urn:schemas-microsoft-com:vml" Requires="v">
                  <p:oleObj spid="_x0000_s3091" name="Формула" r:id="rId8" imgW="596641" imgH="215806" progId="Equation.3">
                    <p:embed/>
                  </p:oleObj>
                </mc:Choice>
                <mc:Fallback>
                  <p:oleObj name="Формула" r:id="rId8" imgW="596641" imgH="21580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995050"/>
                          <a:ext cx="1078121" cy="38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3215405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2000"/>
                                        <p:tgtEl>
                                          <p:spTgt spid="69"/>
                                        </p:tgtEl>
                                      </p:cBhvr>
                                    </p:animEffect>
                                    <p:anim calcmode="lin" valueType="num">
                                      <p:cBhvr>
                                        <p:cTn id="14" dur="2000" fill="hold"/>
                                        <p:tgtEl>
                                          <p:spTgt spid="69"/>
                                        </p:tgtEl>
                                        <p:attrNameLst>
                                          <p:attrName>ppt_w</p:attrName>
                                        </p:attrNameLst>
                                      </p:cBhvr>
                                      <p:tavLst>
                                        <p:tav tm="0" fmla="#ppt_w*sin(2.5*pi*$)">
                                          <p:val>
                                            <p:fltVal val="0"/>
                                          </p:val>
                                        </p:tav>
                                        <p:tav tm="100000">
                                          <p:val>
                                            <p:fltVal val="1"/>
                                          </p:val>
                                        </p:tav>
                                      </p:tavLst>
                                    </p:anim>
                                    <p:anim calcmode="lin" valueType="num">
                                      <p:cBhvr>
                                        <p:cTn id="15" dur="2000" fill="hold"/>
                                        <p:tgtEl>
                                          <p:spTgt spid="69"/>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5"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2000"/>
                                        <p:tgtEl>
                                          <p:spTgt spid="71"/>
                                        </p:tgtEl>
                                      </p:cBhvr>
                                    </p:animEffect>
                                    <p:anim calcmode="lin" valueType="num">
                                      <p:cBhvr>
                                        <p:cTn id="21" dur="2000" fill="hold"/>
                                        <p:tgtEl>
                                          <p:spTgt spid="71"/>
                                        </p:tgtEl>
                                        <p:attrNameLst>
                                          <p:attrName>ppt_w</p:attrName>
                                        </p:attrNameLst>
                                      </p:cBhvr>
                                      <p:tavLst>
                                        <p:tav tm="0" fmla="#ppt_w*sin(2.5*pi*$)">
                                          <p:val>
                                            <p:fltVal val="0"/>
                                          </p:val>
                                        </p:tav>
                                        <p:tav tm="100000">
                                          <p:val>
                                            <p:fltVal val="1"/>
                                          </p:val>
                                        </p:tav>
                                      </p:tavLst>
                                    </p:anim>
                                    <p:anim calcmode="lin" valueType="num">
                                      <p:cBhvr>
                                        <p:cTn id="22" dur="20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1000" fill="hold"/>
                                        <p:tgtEl>
                                          <p:spTgt spid="74"/>
                                        </p:tgtEl>
                                        <p:attrNameLst>
                                          <p:attrName>ppt_x</p:attrName>
                                        </p:attrNameLst>
                                      </p:cBhvr>
                                      <p:tavLst>
                                        <p:tav tm="0">
                                          <p:val>
                                            <p:strVal val="#ppt_x"/>
                                          </p:val>
                                        </p:tav>
                                        <p:tav tm="100000">
                                          <p:val>
                                            <p:strVal val="#ppt_x"/>
                                          </p:val>
                                        </p:tav>
                                      </p:tavLst>
                                    </p:anim>
                                    <p:anim calcmode="lin" valueType="num">
                                      <p:cBhvr additive="base">
                                        <p:cTn id="28" dur="10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071688"/>
            <a:ext cx="410051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292"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293"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294"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295"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296"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297"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 name="Прямокутник 150"/>
          <p:cNvSpPr>
            <a:spLocks noChangeArrowheads="1"/>
          </p:cNvSpPr>
          <p:nvPr/>
        </p:nvSpPr>
        <p:spPr bwMode="auto">
          <a:xfrm>
            <a:off x="152400" y="415925"/>
            <a:ext cx="8856663" cy="1611313"/>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a:t>
            </a:r>
            <a:r>
              <a:rPr lang="uk-UA" sz="2000" i="1" u="sng" dirty="0">
                <a:latin typeface="Times New Roman" pitchFamily="18" charset="0"/>
                <a:cs typeface="Times New Roman" pitchFamily="18" charset="0"/>
              </a:rPr>
              <a:t>Тензометричні датчики</a:t>
            </a:r>
            <a:r>
              <a:rPr lang="uk-UA" sz="2000" i="1" dirty="0">
                <a:latin typeface="Times New Roman" pitchFamily="18" charset="0"/>
                <a:cs typeface="Times New Roman" pitchFamily="18" charset="0"/>
              </a:rPr>
              <a:t> (</a:t>
            </a:r>
            <a:r>
              <a:rPr lang="uk-UA" sz="2000" i="1" dirty="0" err="1">
                <a:latin typeface="Times New Roman" pitchFamily="18" charset="0"/>
                <a:cs typeface="Times New Roman" pitchFamily="18" charset="0"/>
              </a:rPr>
              <a:t>тензоопори</a:t>
            </a:r>
            <a:r>
              <a:rPr lang="uk-UA" sz="2000" i="1" dirty="0">
                <a:latin typeface="Times New Roman" pitchFamily="18" charset="0"/>
                <a:cs typeface="Times New Roman" pitchFamily="18" charset="0"/>
              </a:rPr>
              <a:t>) – служать для вимірювань деформацій, тисків, зусиль, переміщень, прискорень та амплітуди пружних коливань, </a:t>
            </a:r>
            <a:r>
              <a:rPr lang="uk-UA" sz="2000" i="1" dirty="0" err="1">
                <a:latin typeface="Times New Roman" pitchFamily="18" charset="0"/>
                <a:cs typeface="Times New Roman" pitchFamily="18" charset="0"/>
              </a:rPr>
              <a:t>прин-цип</a:t>
            </a:r>
            <a:r>
              <a:rPr lang="uk-UA" sz="2000" i="1" dirty="0">
                <a:latin typeface="Times New Roman" pitchFamily="18" charset="0"/>
                <a:cs typeface="Times New Roman" pitchFamily="18" charset="0"/>
              </a:rPr>
              <a:t> їх дії заснований на явищі </a:t>
            </a:r>
            <a:r>
              <a:rPr lang="uk-UA" sz="2000" i="1" dirty="0" err="1">
                <a:latin typeface="Times New Roman" pitchFamily="18" charset="0"/>
                <a:cs typeface="Times New Roman" pitchFamily="18" charset="0"/>
              </a:rPr>
              <a:t>тензоефекту</a:t>
            </a:r>
            <a:r>
              <a:rPr lang="uk-UA" sz="2000" i="1" dirty="0">
                <a:latin typeface="Times New Roman" pitchFamily="18" charset="0"/>
                <a:cs typeface="Times New Roman" pitchFamily="18" charset="0"/>
              </a:rPr>
              <a:t> – зміни їх електричного опору при пружних деформаціях, при цьому зміна опору зумовлюється зміною </a:t>
            </a:r>
            <a:r>
              <a:rPr lang="uk-UA" sz="2000" i="1" dirty="0" err="1">
                <a:latin typeface="Times New Roman" pitchFamily="18" charset="0"/>
                <a:cs typeface="Times New Roman" pitchFamily="18" charset="0"/>
              </a:rPr>
              <a:t>геометрич-них</a:t>
            </a:r>
            <a:r>
              <a:rPr lang="uk-UA" sz="2000" i="1" dirty="0">
                <a:latin typeface="Times New Roman" pitchFamily="18" charset="0"/>
                <a:cs typeface="Times New Roman" pitchFamily="18" charset="0"/>
              </a:rPr>
              <a:t> розмірів (діаметру та довжини) </a:t>
            </a:r>
            <a:r>
              <a:rPr lang="uk-UA" sz="2000" i="1" dirty="0" err="1">
                <a:latin typeface="Times New Roman" pitchFamily="18" charset="0"/>
                <a:cs typeface="Times New Roman" pitchFamily="18" charset="0"/>
              </a:rPr>
              <a:t>тензорезисторів</a:t>
            </a:r>
            <a:r>
              <a:rPr lang="uk-UA" sz="2000" i="1" dirty="0">
                <a:latin typeface="Times New Roman" pitchFamily="18" charset="0"/>
                <a:cs typeface="Times New Roman" pitchFamily="18" charset="0"/>
              </a:rPr>
              <a:t> при деформаціях.</a:t>
            </a:r>
          </a:p>
        </p:txBody>
      </p:sp>
      <p:sp>
        <p:nvSpPr>
          <p:cNvPr id="12299"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300"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Електромеханічні перетворювачі</a:t>
            </a:r>
            <a:endParaRPr lang="ru-RU" sz="2000" b="1" i="1">
              <a:solidFill>
                <a:schemeClr val="accent2"/>
              </a:solidFill>
              <a:latin typeface="Arial" charset="0"/>
            </a:endParaRPr>
          </a:p>
        </p:txBody>
      </p:sp>
      <p:sp>
        <p:nvSpPr>
          <p:cNvPr id="12301"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2302"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303"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304"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305"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306"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307"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230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230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23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5" name="Прямокутник 150"/>
          <p:cNvSpPr>
            <a:spLocks noChangeArrowheads="1"/>
          </p:cNvSpPr>
          <p:nvPr/>
        </p:nvSpPr>
        <p:spPr bwMode="auto">
          <a:xfrm>
            <a:off x="3870325" y="4106863"/>
            <a:ext cx="2387600" cy="381000"/>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датчика</a:t>
            </a:r>
          </a:p>
        </p:txBody>
      </p:sp>
      <p:sp>
        <p:nvSpPr>
          <p:cNvPr id="123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7" name="Прямоугольник 26"/>
          <p:cNvSpPr>
            <a:spLocks noChangeArrowheads="1"/>
          </p:cNvSpPr>
          <p:nvPr/>
        </p:nvSpPr>
        <p:spPr bwMode="auto">
          <a:xfrm>
            <a:off x="4427538" y="2073275"/>
            <a:ext cx="4537075" cy="18478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0" bIns="0">
            <a:spAutoFit/>
          </a:bodyPr>
          <a:lstStyle/>
          <a:p>
            <a:r>
              <a:rPr lang="uk-UA" sz="2000" i="1">
                <a:latin typeface="Times New Roman" pitchFamily="18" charset="0"/>
                <a:cs typeface="Times New Roman" pitchFamily="18" charset="0"/>
              </a:rPr>
              <a:t>Тензоопори бувають трьох типів:</a:t>
            </a:r>
          </a:p>
          <a:p>
            <a:r>
              <a:rPr lang="uk-UA" sz="2000" i="1">
                <a:latin typeface="Times New Roman" pitchFamily="18" charset="0"/>
                <a:cs typeface="Times New Roman" pitchFamily="18" charset="0"/>
              </a:rPr>
              <a:t>- дротяні на паперовій або полімерній основі, діаметром 0,02…0,04 мм – (дріт укладено зигзагами);</a:t>
            </a:r>
          </a:p>
          <a:p>
            <a:r>
              <a:rPr lang="uk-UA" sz="2000" i="1">
                <a:latin typeface="Times New Roman" pitchFamily="18" charset="0"/>
                <a:cs typeface="Times New Roman" pitchFamily="18" charset="0"/>
              </a:rPr>
              <a:t>- фольгові прямокутні;</a:t>
            </a:r>
          </a:p>
          <a:p>
            <a:r>
              <a:rPr lang="uk-UA" sz="2000" i="1">
                <a:latin typeface="Times New Roman" pitchFamily="18" charset="0"/>
                <a:cs typeface="Times New Roman" pitchFamily="18" charset="0"/>
              </a:rPr>
              <a:t>- напівпровідникові.</a:t>
            </a:r>
          </a:p>
        </p:txBody>
      </p:sp>
      <p:sp>
        <p:nvSpPr>
          <p:cNvPr id="28" name="Прямоугольник 27"/>
          <p:cNvSpPr>
            <a:spLocks noChangeArrowheads="1"/>
          </p:cNvSpPr>
          <p:nvPr/>
        </p:nvSpPr>
        <p:spPr bwMode="auto">
          <a:xfrm>
            <a:off x="123825" y="4624388"/>
            <a:ext cx="8048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k-UA" i="1">
                <a:latin typeface="Times New Roman" pitchFamily="18" charset="0"/>
                <a:cs typeface="Times New Roman" pitchFamily="18" charset="0"/>
              </a:rPr>
              <a:t>де </a:t>
            </a:r>
            <a:r>
              <a:rPr lang="en-US" i="1">
                <a:latin typeface="Times New Roman" pitchFamily="18" charset="0"/>
                <a:cs typeface="Times New Roman" pitchFamily="18" charset="0"/>
              </a:rPr>
              <a:t>R </a:t>
            </a:r>
            <a:r>
              <a:rPr lang="uk-UA" i="1">
                <a:latin typeface="Times New Roman" pitchFamily="18" charset="0"/>
                <a:cs typeface="Times New Roman" pitchFamily="18" charset="0"/>
              </a:rPr>
              <a:t>та </a:t>
            </a:r>
            <a:r>
              <a:rPr lang="en-US" i="1">
                <a:latin typeface="Times New Roman" pitchFamily="18" charset="0"/>
                <a:cs typeface="Times New Roman" pitchFamily="18" charset="0"/>
              </a:rPr>
              <a:t>l </a:t>
            </a:r>
            <a:r>
              <a:rPr lang="uk-UA" i="1">
                <a:latin typeface="Times New Roman" pitchFamily="18" charset="0"/>
                <a:cs typeface="Times New Roman" pitchFamily="18" charset="0"/>
              </a:rPr>
              <a:t>- опір та довжина проводу; Δ</a:t>
            </a:r>
            <a:r>
              <a:rPr lang="en-US" i="1">
                <a:latin typeface="Times New Roman" pitchFamily="18" charset="0"/>
                <a:cs typeface="Times New Roman" pitchFamily="18" charset="0"/>
              </a:rPr>
              <a:t>R </a:t>
            </a:r>
            <a:r>
              <a:rPr lang="uk-UA" i="1">
                <a:latin typeface="Times New Roman" pitchFamily="18" charset="0"/>
                <a:cs typeface="Times New Roman" pitchFamily="18" charset="0"/>
              </a:rPr>
              <a:t>та Δ</a:t>
            </a:r>
            <a:r>
              <a:rPr lang="en-US" i="1">
                <a:latin typeface="Times New Roman" pitchFamily="18" charset="0"/>
                <a:cs typeface="Times New Roman" pitchFamily="18" charset="0"/>
              </a:rPr>
              <a:t>l </a:t>
            </a:r>
            <a:r>
              <a:rPr lang="uk-UA" i="1">
                <a:latin typeface="Times New Roman" pitchFamily="18" charset="0"/>
                <a:cs typeface="Times New Roman" pitchFamily="18" charset="0"/>
              </a:rPr>
              <a:t>- зміна опору</a:t>
            </a:r>
          </a:p>
          <a:p>
            <a:r>
              <a:rPr lang="uk-UA" i="1">
                <a:latin typeface="Times New Roman" pitchFamily="18" charset="0"/>
                <a:cs typeface="Times New Roman" pitchFamily="18" charset="0"/>
              </a:rPr>
              <a:t> та довжини проводу; </a:t>
            </a:r>
            <a:r>
              <a:rPr lang="uk-UA" i="1">
                <a:latin typeface="Times New Roman" pitchFamily="18" charset="0"/>
                <a:cs typeface="Times New Roman" pitchFamily="18" charset="0"/>
                <a:sym typeface="Symbol" pitchFamily="18" charset="2"/>
              </a:rPr>
              <a:t> </a:t>
            </a:r>
            <a:r>
              <a:rPr lang="uk-UA" i="1">
                <a:latin typeface="Times New Roman" pitchFamily="18" charset="0"/>
                <a:cs typeface="Times New Roman" pitchFamily="18" charset="0"/>
              </a:rPr>
              <a:t>- напруга у матеріалі проводу; </a:t>
            </a:r>
            <a:r>
              <a:rPr lang="en-US" i="1">
                <a:latin typeface="Times New Roman" pitchFamily="18" charset="0"/>
                <a:cs typeface="Times New Roman" pitchFamily="18" charset="0"/>
              </a:rPr>
              <a:t>E </a:t>
            </a:r>
            <a:r>
              <a:rPr lang="uk-UA" i="1">
                <a:latin typeface="Times New Roman" pitchFamily="18" charset="0"/>
                <a:cs typeface="Times New Roman" pitchFamily="18" charset="0"/>
              </a:rPr>
              <a:t>- модуль пружності.</a:t>
            </a:r>
          </a:p>
        </p:txBody>
      </p:sp>
      <p:sp>
        <p:nvSpPr>
          <p:cNvPr id="12315"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23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aphicFrame>
        <p:nvGraphicFramePr>
          <p:cNvPr id="31" name="Объект 30"/>
          <p:cNvGraphicFramePr>
            <a:graphicFrameLocks noChangeAspect="1"/>
          </p:cNvGraphicFramePr>
          <p:nvPr/>
        </p:nvGraphicFramePr>
        <p:xfrm>
          <a:off x="6305550" y="3921125"/>
          <a:ext cx="2524125" cy="1039813"/>
        </p:xfrm>
        <a:graphic>
          <a:graphicData uri="http://schemas.openxmlformats.org/presentationml/2006/ole">
            <mc:AlternateContent xmlns:mc="http://schemas.openxmlformats.org/markup-compatibility/2006">
              <mc:Choice xmlns:v="urn:schemas-microsoft-com:vml" Requires="v">
                <p:oleObj spid="_x0000_s4103" name="Формула" r:id="rId4" imgW="1384300" imgH="571500" progId="Equation.3">
                  <p:embed/>
                </p:oleObj>
              </mc:Choice>
              <mc:Fallback>
                <p:oleObj name="Формула" r:id="rId4" imgW="1384300" imgH="571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50" y="3921125"/>
                        <a:ext cx="2524125" cy="1039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Прямоугольник 31"/>
          <p:cNvSpPr>
            <a:spLocks noChangeArrowheads="1"/>
          </p:cNvSpPr>
          <p:nvPr/>
        </p:nvSpPr>
        <p:spPr bwMode="auto">
          <a:xfrm>
            <a:off x="123825" y="5245100"/>
            <a:ext cx="8840788" cy="1539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uk-UA" sz="2000" i="1">
                <a:latin typeface="Times New Roman" pitchFamily="18" charset="0"/>
                <a:cs typeface="Times New Roman" pitchFamily="18" charset="0"/>
              </a:rPr>
              <a:t>       Для виготовлення дротяних та фольгових тензодатчиків використовують тензометричний константан К</a:t>
            </a:r>
            <a:r>
              <a:rPr lang="uk-UA" sz="2000" i="1" baseline="-25000">
                <a:latin typeface="Times New Roman" pitchFamily="18" charset="0"/>
                <a:cs typeface="Times New Roman" pitchFamily="18" charset="0"/>
              </a:rPr>
              <a:t>Т</a:t>
            </a:r>
            <a:r>
              <a:rPr lang="uk-UA" sz="2000" i="1">
                <a:latin typeface="Times New Roman" pitchFamily="18" charset="0"/>
                <a:cs typeface="Times New Roman" pitchFamily="18" charset="0"/>
              </a:rPr>
              <a:t> = 2, інвар К</a:t>
            </a:r>
            <a:r>
              <a:rPr lang="uk-UA" sz="2000" i="1" baseline="-25000">
                <a:latin typeface="Times New Roman" pitchFamily="18" charset="0"/>
                <a:cs typeface="Times New Roman" pitchFamily="18" charset="0"/>
              </a:rPr>
              <a:t>Т</a:t>
            </a:r>
            <a:r>
              <a:rPr lang="uk-UA" sz="2000" i="1">
                <a:latin typeface="Times New Roman" pitchFamily="18" charset="0"/>
                <a:cs typeface="Times New Roman" pitchFamily="18" charset="0"/>
              </a:rPr>
              <a:t> = 3,8, або платиноірідій К</a:t>
            </a:r>
            <a:r>
              <a:rPr lang="uk-UA" sz="2000" i="1" baseline="-25000">
                <a:latin typeface="Times New Roman" pitchFamily="18" charset="0"/>
                <a:cs typeface="Times New Roman" pitchFamily="18" charset="0"/>
              </a:rPr>
              <a:t>Т</a:t>
            </a:r>
            <a:r>
              <a:rPr lang="uk-UA" sz="2000" i="1">
                <a:latin typeface="Times New Roman" pitchFamily="18" charset="0"/>
                <a:cs typeface="Times New Roman" pitchFamily="18" charset="0"/>
              </a:rPr>
              <a:t> = 6.</a:t>
            </a:r>
          </a:p>
          <a:p>
            <a:r>
              <a:rPr lang="uk-UA" sz="2000" i="1">
                <a:latin typeface="Times New Roman" pitchFamily="18" charset="0"/>
                <a:cs typeface="Times New Roman" pitchFamily="18" charset="0"/>
              </a:rPr>
              <a:t>        Характеристика тензоопорів – лінійна, та стабільна але вони чутливі до зміни температури та мають порівняно нижчу чутливість (порівняно із вугіль-ними датчиками).</a:t>
            </a:r>
          </a:p>
        </p:txBody>
      </p:sp>
    </p:spTree>
    <p:extLst>
      <p:ext uri="{BB962C8B-B14F-4D97-AF65-F5344CB8AC3E}">
        <p14:creationId xmlns:p14="http://schemas.microsoft.com/office/powerpoint/2010/main" val="3150564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000" fill="hold"/>
                                        <p:tgtEl>
                                          <p:spTgt spid="27"/>
                                        </p:tgtEl>
                                        <p:attrNameLst>
                                          <p:attrName>ppt_x</p:attrName>
                                        </p:attrNameLst>
                                      </p:cBhvr>
                                      <p:tavLst>
                                        <p:tav tm="0">
                                          <p:val>
                                            <p:strVal val="1+#ppt_w/2"/>
                                          </p:val>
                                        </p:tav>
                                        <p:tav tm="100000">
                                          <p:val>
                                            <p:strVal val="#ppt_x"/>
                                          </p:val>
                                        </p:tav>
                                      </p:tavLst>
                                    </p:anim>
                                    <p:anim calcmode="lin" valueType="num">
                                      <p:cBhvr additive="base">
                                        <p:cTn id="21"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000" fill="hold"/>
                                        <p:tgtEl>
                                          <p:spTgt spid="25"/>
                                        </p:tgtEl>
                                        <p:attrNameLst>
                                          <p:attrName>ppt_x</p:attrName>
                                        </p:attrNameLst>
                                      </p:cBhvr>
                                      <p:tavLst>
                                        <p:tav tm="0">
                                          <p:val>
                                            <p:strVal val="1+#ppt_w/2"/>
                                          </p:val>
                                        </p:tav>
                                        <p:tav tm="100000">
                                          <p:val>
                                            <p:strVal val="#ppt_x"/>
                                          </p:val>
                                        </p:tav>
                                      </p:tavLst>
                                    </p:anim>
                                    <p:anim calcmode="lin" valueType="num">
                                      <p:cBhvr additive="base">
                                        <p:cTn id="27" dur="1000" fill="hold"/>
                                        <p:tgtEl>
                                          <p:spTgt spid="25"/>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10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2000"/>
                                        <p:tgtEl>
                                          <p:spTgt spid="31"/>
                                        </p:tgtEl>
                                      </p:cBhvr>
                                    </p:animEffect>
                                  </p:childTnLst>
                                </p:cTn>
                              </p:par>
                            </p:childTnLst>
                          </p:cTn>
                        </p:par>
                        <p:par>
                          <p:cTn id="32" fill="hold" nodeType="afterGroup">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000" fill="hold"/>
                                        <p:tgtEl>
                                          <p:spTgt spid="28"/>
                                        </p:tgtEl>
                                        <p:attrNameLst>
                                          <p:attrName>ppt_x</p:attrName>
                                        </p:attrNameLst>
                                      </p:cBhvr>
                                      <p:tavLst>
                                        <p:tav tm="0">
                                          <p:val>
                                            <p:strVal val="0-#ppt_w/2"/>
                                          </p:val>
                                        </p:tav>
                                        <p:tav tm="100000">
                                          <p:val>
                                            <p:strVal val="#ppt_x"/>
                                          </p:val>
                                        </p:tav>
                                      </p:tavLst>
                                    </p:anim>
                                    <p:anim calcmode="lin" valueType="num">
                                      <p:cBhvr additive="base">
                                        <p:cTn id="3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1000" fill="hold"/>
                                        <p:tgtEl>
                                          <p:spTgt spid="32"/>
                                        </p:tgtEl>
                                        <p:attrNameLst>
                                          <p:attrName>ppt_x</p:attrName>
                                        </p:attrNameLst>
                                      </p:cBhvr>
                                      <p:tavLst>
                                        <p:tav tm="0">
                                          <p:val>
                                            <p:strVal val="#ppt_x"/>
                                          </p:val>
                                        </p:tav>
                                        <p:tav tm="100000">
                                          <p:val>
                                            <p:strVal val="#ppt_x"/>
                                          </p:val>
                                        </p:tav>
                                      </p:tavLst>
                                    </p:anim>
                                    <p:anim calcmode="lin" valueType="num">
                                      <p:cBhvr additive="base">
                                        <p:cTn id="42"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25" grpId="0" animBg="1"/>
      <p:bldP spid="27" grpId="0" animBg="1"/>
      <p:bldP spid="28"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15"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16"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17"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18"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19"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20"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 name="Прямокутник 150"/>
          <p:cNvSpPr>
            <a:spLocks noChangeArrowheads="1"/>
          </p:cNvSpPr>
          <p:nvPr/>
        </p:nvSpPr>
        <p:spPr bwMode="auto">
          <a:xfrm>
            <a:off x="152400" y="415925"/>
            <a:ext cx="8856663" cy="688975"/>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Принцип дії заснований на зміні індуктивного опору котушки при переміщенні у ній феромагнітного осердя, або при зміні зазору в осерді. </a:t>
            </a:r>
          </a:p>
        </p:txBody>
      </p:sp>
      <p:sp>
        <p:nvSpPr>
          <p:cNvPr id="13322"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23"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1"/>
                </a:solidFill>
                <a:latin typeface="Arial" charset="0"/>
              </a:rPr>
              <a:t>Індуктивні датчики</a:t>
            </a:r>
            <a:endParaRPr lang="ru-RU" sz="2000" b="1" i="1">
              <a:solidFill>
                <a:schemeClr val="accent1"/>
              </a:solidFill>
              <a:latin typeface="Arial" charset="0"/>
            </a:endParaRPr>
          </a:p>
        </p:txBody>
      </p:sp>
      <p:sp>
        <p:nvSpPr>
          <p:cNvPr id="13324"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3325"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26"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27"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28"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29"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30"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33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33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333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5" name="Прямокутник 150"/>
          <p:cNvSpPr>
            <a:spLocks noChangeArrowheads="1"/>
          </p:cNvSpPr>
          <p:nvPr/>
        </p:nvSpPr>
        <p:spPr bwMode="auto">
          <a:xfrm>
            <a:off x="112713" y="4641850"/>
            <a:ext cx="2644775" cy="381000"/>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датчиків:</a:t>
            </a:r>
          </a:p>
        </p:txBody>
      </p:sp>
      <p:sp>
        <p:nvSpPr>
          <p:cNvPr id="1333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3336"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333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42" name="Прямоугольник 41"/>
          <p:cNvSpPr/>
          <p:nvPr/>
        </p:nvSpPr>
        <p:spPr>
          <a:xfrm>
            <a:off x="123825" y="5245100"/>
            <a:ext cx="8885238" cy="1539875"/>
          </a:xfrm>
          <a:prstGeom prst="rect">
            <a:avLst/>
          </a:prstGeom>
          <a:solidFill>
            <a:srgbClr val="FFC000"/>
          </a:solidFill>
        </p:spPr>
        <p:txBody>
          <a:bodyPr lIns="36000" tIns="0" rIns="0" bIns="0">
            <a:spAutoFit/>
          </a:bodyPr>
          <a:lstStyle/>
          <a:p>
            <a:pPr fontAlgn="auto">
              <a:spcBef>
                <a:spcPts val="0"/>
              </a:spcBef>
              <a:spcAft>
                <a:spcPts val="0"/>
              </a:spcAft>
              <a:defRPr/>
            </a:pPr>
            <a:r>
              <a:rPr lang="uk-UA" sz="2000" i="1" spc="-30" dirty="0">
                <a:latin typeface="Times New Roman" pitchFamily="18" charset="0"/>
                <a:cs typeface="Times New Roman" pitchFamily="18" charset="0"/>
              </a:rPr>
              <a:t>        Індуктивні датчики прості та надійні, мають велику вихідну потужність, не мають рухомих контактів, працюють від мережі змінного струму при частотах від 50 Гц до декількох кілогерц, але їх робота дуже залежить від частоти напруги живлення і їх неможливо використовувати при високих частотах, бо при цьому різко зростають втрати на перемагнічування та індуктивний опір обмотки.</a:t>
            </a:r>
          </a:p>
        </p:txBody>
      </p:sp>
      <p:grpSp>
        <p:nvGrpSpPr>
          <p:cNvPr id="55" name="Группа 54"/>
          <p:cNvGrpSpPr>
            <a:grpSpLocks/>
          </p:cNvGrpSpPr>
          <p:nvPr/>
        </p:nvGrpSpPr>
        <p:grpSpPr bwMode="auto">
          <a:xfrm>
            <a:off x="123825" y="1143000"/>
            <a:ext cx="2535238" cy="3276600"/>
            <a:chOff x="124023" y="1116280"/>
            <a:chExt cx="2535344" cy="3277084"/>
          </a:xfrm>
        </p:grpSpPr>
        <p:sp>
          <p:nvSpPr>
            <p:cNvPr id="31" name="Прямоугольник 30"/>
            <p:cNvSpPr/>
            <p:nvPr/>
          </p:nvSpPr>
          <p:spPr>
            <a:xfrm>
              <a:off x="124023" y="3562979"/>
              <a:ext cx="2535344" cy="830385"/>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lIns="0" tIns="0" rIns="0" bIns="0">
              <a:spAutoFit/>
            </a:bodyPr>
            <a:lstStyle/>
            <a:p>
              <a:pPr algn="ctr" fontAlgn="auto">
                <a:spcBef>
                  <a:spcPts val="0"/>
                </a:spcBef>
                <a:spcAft>
                  <a:spcPts val="0"/>
                </a:spcAft>
                <a:defRPr/>
              </a:pPr>
              <a:r>
                <a:rPr lang="uk-UA" i="1" dirty="0">
                  <a:latin typeface="Times New Roman" pitchFamily="18" charset="0"/>
                  <a:cs typeface="Times New Roman" pitchFamily="18" charset="0"/>
                </a:rPr>
                <a:t>використовують для вимірювання дуже малих до 2 мм переміщень</a:t>
              </a:r>
            </a:p>
          </p:txBody>
        </p:sp>
        <p:sp>
          <p:nvSpPr>
            <p:cNvPr id="43" name="Прямоугольник 42"/>
            <p:cNvSpPr/>
            <p:nvPr/>
          </p:nvSpPr>
          <p:spPr>
            <a:xfrm>
              <a:off x="131961" y="1116280"/>
              <a:ext cx="2527406" cy="471558"/>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lIns="36000" tIns="0" rIns="36000" bIns="0">
              <a:spAutoFit/>
            </a:bodyPr>
            <a:lstStyle/>
            <a:p>
              <a:pPr algn="ctr" fontAlgn="auto">
                <a:lnSpc>
                  <a:spcPct val="85000"/>
                </a:lnSpc>
                <a:spcBef>
                  <a:spcPts val="0"/>
                </a:spcBef>
                <a:spcAft>
                  <a:spcPts val="0"/>
                </a:spcAft>
                <a:defRPr/>
              </a:pPr>
              <a:r>
                <a:rPr lang="uk-UA" i="1" dirty="0">
                  <a:latin typeface="Times New Roman" pitchFamily="18" charset="0"/>
                  <a:cs typeface="Times New Roman" pitchFamily="18" charset="0"/>
                </a:rPr>
                <a:t>з рухомим якорем зі змінним зазором</a:t>
              </a:r>
            </a:p>
          </p:txBody>
        </p:sp>
        <p:pic>
          <p:nvPicPr>
            <p:cNvPr id="13353" name="Рисунок 4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71" y="1600106"/>
              <a:ext cx="2509396" cy="196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40"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56" name="Группа 55"/>
          <p:cNvGrpSpPr>
            <a:grpSpLocks/>
          </p:cNvGrpSpPr>
          <p:nvPr/>
        </p:nvGrpSpPr>
        <p:grpSpPr bwMode="auto">
          <a:xfrm>
            <a:off x="2878138" y="1143000"/>
            <a:ext cx="2535237" cy="3268663"/>
            <a:chOff x="2878138" y="1133921"/>
            <a:chExt cx="2535344" cy="3268985"/>
          </a:xfrm>
        </p:grpSpPr>
        <p:sp>
          <p:nvSpPr>
            <p:cNvPr id="44" name="Прямоугольник 43"/>
            <p:cNvSpPr/>
            <p:nvPr/>
          </p:nvSpPr>
          <p:spPr>
            <a:xfrm>
              <a:off x="3195651" y="1133921"/>
              <a:ext cx="2081300" cy="369924"/>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uk-UA" i="1" dirty="0">
                  <a:latin typeface="Times New Roman" pitchFamily="18" charset="0"/>
                  <a:cs typeface="Times New Roman" pitchFamily="18" charset="0"/>
                </a:rPr>
                <a:t>із рухомим осердям</a:t>
              </a:r>
              <a:endParaRPr lang="uk-UA" dirty="0"/>
            </a:p>
          </p:txBody>
        </p:sp>
        <p:pic>
          <p:nvPicPr>
            <p:cNvPr id="13349" name="Рисунок 4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393" y="1512555"/>
              <a:ext cx="2145520" cy="198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Прямоугольник 51"/>
            <p:cNvSpPr/>
            <p:nvPr/>
          </p:nvSpPr>
          <p:spPr>
            <a:xfrm>
              <a:off x="2878138" y="3572561"/>
              <a:ext cx="2535344" cy="830345"/>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lIns="0" tIns="0" rIns="0" bIns="0">
              <a:spAutoFit/>
            </a:bodyPr>
            <a:lstStyle/>
            <a:p>
              <a:pPr algn="ctr" fontAlgn="auto">
                <a:spcBef>
                  <a:spcPts val="0"/>
                </a:spcBef>
                <a:spcAft>
                  <a:spcPts val="0"/>
                </a:spcAft>
                <a:defRPr/>
              </a:pPr>
              <a:r>
                <a:rPr lang="uk-UA" i="1" dirty="0">
                  <a:latin typeface="Times New Roman" pitchFamily="18" charset="0"/>
                  <a:cs typeface="Times New Roman" pitchFamily="18" charset="0"/>
                </a:rPr>
                <a:t>використовують для вимірювання переміщень</a:t>
              </a:r>
            </a:p>
            <a:p>
              <a:pPr algn="ctr" fontAlgn="auto">
                <a:spcBef>
                  <a:spcPts val="0"/>
                </a:spcBef>
                <a:spcAft>
                  <a:spcPts val="0"/>
                </a:spcAft>
                <a:defRPr/>
              </a:pPr>
              <a:r>
                <a:rPr lang="uk-UA" i="1" dirty="0">
                  <a:latin typeface="Times New Roman" pitchFamily="18" charset="0"/>
                  <a:cs typeface="Times New Roman" pitchFamily="18" charset="0"/>
                </a:rPr>
                <a:t>до 15 мм</a:t>
              </a:r>
            </a:p>
          </p:txBody>
        </p:sp>
      </p:grpSp>
      <p:grpSp>
        <p:nvGrpSpPr>
          <p:cNvPr id="57" name="Группа 56"/>
          <p:cNvGrpSpPr>
            <a:grpSpLocks/>
          </p:cNvGrpSpPr>
          <p:nvPr/>
        </p:nvGrpSpPr>
        <p:grpSpPr bwMode="auto">
          <a:xfrm>
            <a:off x="5638800" y="1143000"/>
            <a:ext cx="3325813" cy="3689350"/>
            <a:chOff x="5638543" y="1143223"/>
            <a:chExt cx="3326069" cy="3689082"/>
          </a:xfrm>
        </p:grpSpPr>
        <p:sp>
          <p:nvSpPr>
            <p:cNvPr id="45" name="Прямоугольник 44"/>
            <p:cNvSpPr/>
            <p:nvPr/>
          </p:nvSpPr>
          <p:spPr>
            <a:xfrm>
              <a:off x="6473632" y="1143223"/>
              <a:ext cx="1655890" cy="369861"/>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uk-UA" i="1" dirty="0">
                  <a:latin typeface="Times New Roman" pitchFamily="18" charset="0"/>
                  <a:cs typeface="Times New Roman" pitchFamily="18" charset="0"/>
                </a:rPr>
                <a:t>диференційний</a:t>
              </a:r>
              <a:endParaRPr lang="uk-UA" dirty="0"/>
            </a:p>
          </p:txBody>
        </p:sp>
        <p:pic>
          <p:nvPicPr>
            <p:cNvPr id="13346" name="Рисунок 4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9247" y="1512555"/>
              <a:ext cx="2304659" cy="219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Прямоугольник 52"/>
            <p:cNvSpPr/>
            <p:nvPr/>
          </p:nvSpPr>
          <p:spPr>
            <a:xfrm>
              <a:off x="5638543" y="3724310"/>
              <a:ext cx="3326069" cy="1107995"/>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lIns="36000" tIns="0" rIns="0" bIns="0">
              <a:spAutoFit/>
            </a:bodyPr>
            <a:lstStyle/>
            <a:p>
              <a:pPr algn="ctr" fontAlgn="auto">
                <a:spcBef>
                  <a:spcPts val="0"/>
                </a:spcBef>
                <a:spcAft>
                  <a:spcPts val="0"/>
                </a:spcAft>
                <a:defRPr/>
              </a:pPr>
              <a:r>
                <a:rPr lang="uk-UA" i="1" dirty="0">
                  <a:latin typeface="Times New Roman" pitchFamily="18" charset="0"/>
                  <a:cs typeface="Times New Roman" pitchFamily="18" charset="0"/>
                </a:rPr>
                <a:t>       У диференційних датчиків більша чутливість і на їх роботу значно менше впливає коливання напруги джерела живлення</a:t>
              </a:r>
            </a:p>
          </p:txBody>
        </p:sp>
      </p:grpSp>
      <p:sp>
        <p:nvSpPr>
          <p:cNvPr id="1334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aphicFrame>
        <p:nvGraphicFramePr>
          <p:cNvPr id="54" name="Объект 53"/>
          <p:cNvGraphicFramePr>
            <a:graphicFrameLocks noChangeAspect="1"/>
          </p:cNvGraphicFramePr>
          <p:nvPr/>
        </p:nvGraphicFramePr>
        <p:xfrm>
          <a:off x="2768600" y="4535488"/>
          <a:ext cx="2681288" cy="568325"/>
        </p:xfrm>
        <a:graphic>
          <a:graphicData uri="http://schemas.openxmlformats.org/presentationml/2006/ole">
            <mc:AlternateContent xmlns:mc="http://schemas.openxmlformats.org/markup-compatibility/2006">
              <mc:Choice xmlns:v="urn:schemas-microsoft-com:vml" Requires="v">
                <p:oleObj spid="_x0000_s5127" name="Формула" r:id="rId6" imgW="1612900" imgH="342900" progId="Equation.3">
                  <p:embed/>
                </p:oleObj>
              </mc:Choice>
              <mc:Fallback>
                <p:oleObj name="Формула" r:id="rId6" imgW="1612900" imgH="342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8600" y="4535488"/>
                        <a:ext cx="2681288" cy="568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8616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2000"/>
                                        <p:tgtEl>
                                          <p:spTgt spid="55"/>
                                        </p:tgtEl>
                                      </p:cBhvr>
                                    </p:animEffect>
                                    <p:anim calcmode="lin" valueType="num">
                                      <p:cBhvr>
                                        <p:cTn id="14" dur="2000" fill="hold"/>
                                        <p:tgtEl>
                                          <p:spTgt spid="55"/>
                                        </p:tgtEl>
                                        <p:attrNameLst>
                                          <p:attrName>ppt_w</p:attrName>
                                        </p:attrNameLst>
                                      </p:cBhvr>
                                      <p:tavLst>
                                        <p:tav tm="0" fmla="#ppt_w*sin(2.5*pi*$)">
                                          <p:val>
                                            <p:fltVal val="0"/>
                                          </p:val>
                                        </p:tav>
                                        <p:tav tm="100000">
                                          <p:val>
                                            <p:fltVal val="1"/>
                                          </p:val>
                                        </p:tav>
                                      </p:tavLst>
                                    </p:anim>
                                    <p:anim calcmode="lin" valueType="num">
                                      <p:cBhvr>
                                        <p:cTn id="15" dur="2000" fill="hold"/>
                                        <p:tgtEl>
                                          <p:spTgt spid="55"/>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5"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000"/>
                                        <p:tgtEl>
                                          <p:spTgt spid="56"/>
                                        </p:tgtEl>
                                      </p:cBhvr>
                                    </p:animEffect>
                                    <p:anim calcmode="lin" valueType="num">
                                      <p:cBhvr>
                                        <p:cTn id="21" dur="2000" fill="hold"/>
                                        <p:tgtEl>
                                          <p:spTgt spid="56"/>
                                        </p:tgtEl>
                                        <p:attrNameLst>
                                          <p:attrName>ppt_w</p:attrName>
                                        </p:attrNameLst>
                                      </p:cBhvr>
                                      <p:tavLst>
                                        <p:tav tm="0" fmla="#ppt_w*sin(2.5*pi*$)">
                                          <p:val>
                                            <p:fltVal val="0"/>
                                          </p:val>
                                        </p:tav>
                                        <p:tav tm="100000">
                                          <p:val>
                                            <p:fltVal val="1"/>
                                          </p:val>
                                        </p:tav>
                                      </p:tavLst>
                                    </p:anim>
                                    <p:anim calcmode="lin" valueType="num">
                                      <p:cBhvr>
                                        <p:cTn id="22" dur="2000" fill="hold"/>
                                        <p:tgtEl>
                                          <p:spTgt spid="56"/>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5"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2000"/>
                                        <p:tgtEl>
                                          <p:spTgt spid="57"/>
                                        </p:tgtEl>
                                      </p:cBhvr>
                                    </p:animEffect>
                                    <p:anim calcmode="lin" valueType="num">
                                      <p:cBhvr>
                                        <p:cTn id="28" dur="2000" fill="hold"/>
                                        <p:tgtEl>
                                          <p:spTgt spid="57"/>
                                        </p:tgtEl>
                                        <p:attrNameLst>
                                          <p:attrName>ppt_w</p:attrName>
                                        </p:attrNameLst>
                                      </p:cBhvr>
                                      <p:tavLst>
                                        <p:tav tm="0" fmla="#ppt_w*sin(2.5*pi*$)">
                                          <p:val>
                                            <p:fltVal val="0"/>
                                          </p:val>
                                        </p:tav>
                                        <p:tav tm="100000">
                                          <p:val>
                                            <p:fltVal val="1"/>
                                          </p:val>
                                        </p:tav>
                                      </p:tavLst>
                                    </p:anim>
                                    <p:anim calcmode="lin" valueType="num">
                                      <p:cBhvr>
                                        <p:cTn id="29" dur="2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1000" fill="hold"/>
                                        <p:tgtEl>
                                          <p:spTgt spid="25"/>
                                        </p:tgtEl>
                                        <p:attrNameLst>
                                          <p:attrName>ppt_x</p:attrName>
                                        </p:attrNameLst>
                                      </p:cBhvr>
                                      <p:tavLst>
                                        <p:tav tm="0">
                                          <p:val>
                                            <p:strVal val="0-#ppt_w/2"/>
                                          </p:val>
                                        </p:tav>
                                        <p:tav tm="100000">
                                          <p:val>
                                            <p:strVal val="#ppt_x"/>
                                          </p:val>
                                        </p:tav>
                                      </p:tavLst>
                                    </p:anim>
                                    <p:anim calcmode="lin" valueType="num">
                                      <p:cBhvr additive="base">
                                        <p:cTn id="35" dur="1000" fill="hold"/>
                                        <p:tgtEl>
                                          <p:spTgt spid="25"/>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1000"/>
                            </p:stCondLst>
                            <p:childTnLst>
                              <p:par>
                                <p:cTn id="37" presetID="22" presetClass="entr" presetSubtype="8"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2000"/>
                                        <p:tgtEl>
                                          <p:spTgt spid="5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1000" fill="hold"/>
                                        <p:tgtEl>
                                          <p:spTgt spid="42"/>
                                        </p:tgtEl>
                                        <p:attrNameLst>
                                          <p:attrName>ppt_x</p:attrName>
                                        </p:attrNameLst>
                                      </p:cBhvr>
                                      <p:tavLst>
                                        <p:tav tm="0">
                                          <p:val>
                                            <p:strVal val="#ppt_x"/>
                                          </p:val>
                                        </p:tav>
                                        <p:tav tm="100000">
                                          <p:val>
                                            <p:strVal val="#ppt_x"/>
                                          </p:val>
                                        </p:tav>
                                      </p:tavLst>
                                    </p:anim>
                                    <p:anim calcmode="lin" valueType="num">
                                      <p:cBhvr additive="base">
                                        <p:cTn id="45"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25"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39"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40"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41"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42"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43"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44"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 name="Прямокутник 150"/>
          <p:cNvSpPr>
            <a:spLocks noChangeArrowheads="1"/>
          </p:cNvSpPr>
          <p:nvPr/>
        </p:nvSpPr>
        <p:spPr bwMode="auto">
          <a:xfrm>
            <a:off x="171450" y="469900"/>
            <a:ext cx="8856663" cy="1179513"/>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400" i="1" dirty="0">
                <a:latin typeface="Times New Roman" pitchFamily="18" charset="0"/>
                <a:cs typeface="Times New Roman" pitchFamily="18" charset="0"/>
              </a:rPr>
              <a:t>    Принцип їх дії заснований на зміні взаємної індуктивності між двома системами обмоток при їх взаємному переміщенні або переміщенні якоря.</a:t>
            </a:r>
          </a:p>
        </p:txBody>
      </p:sp>
      <p:sp>
        <p:nvSpPr>
          <p:cNvPr id="14346"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47"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1"/>
                </a:solidFill>
                <a:latin typeface="Arial" charset="0"/>
              </a:rPr>
              <a:t>Трансформаторні датчики</a:t>
            </a:r>
            <a:endParaRPr lang="ru-RU" sz="2000" b="1" i="1">
              <a:solidFill>
                <a:schemeClr val="accent1"/>
              </a:solidFill>
              <a:latin typeface="Arial" charset="0"/>
            </a:endParaRPr>
          </a:p>
        </p:txBody>
      </p:sp>
      <p:sp>
        <p:nvSpPr>
          <p:cNvPr id="14348"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4349"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50"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51"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52"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53"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54"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435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435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435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435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4359"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436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8" name="Прямоугольник 27"/>
          <p:cNvSpPr/>
          <p:nvPr/>
        </p:nvSpPr>
        <p:spPr>
          <a:xfrm>
            <a:off x="123825" y="5245100"/>
            <a:ext cx="8885238" cy="1108075"/>
          </a:xfrm>
          <a:prstGeom prst="rect">
            <a:avLst/>
          </a:prstGeom>
          <a:solidFill>
            <a:srgbClr val="FFC000"/>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400" i="1" dirty="0">
                <a:latin typeface="Times New Roman" pitchFamily="18" charset="0"/>
                <a:cs typeface="Times New Roman" pitchFamily="18" charset="0"/>
              </a:rPr>
              <a:t>        Їм властиві переваги та недоліки індуктивних датчиків, крім того у них відсутній гальванічний зв’язок між електричними колами входу та виходу.</a:t>
            </a:r>
          </a:p>
        </p:txBody>
      </p:sp>
      <p:sp>
        <p:nvSpPr>
          <p:cNvPr id="1436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436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pic>
        <p:nvPicPr>
          <p:cNvPr id="14364" name="Рисунок 4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688" y="1844675"/>
            <a:ext cx="346392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558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14364"/>
                                        </p:tgtEl>
                                        <p:attrNameLst>
                                          <p:attrName>style.visibility</p:attrName>
                                        </p:attrNameLst>
                                      </p:cBhvr>
                                      <p:to>
                                        <p:strVal val="visible"/>
                                      </p:to>
                                    </p:set>
                                    <p:animEffect transition="in" filter="fade">
                                      <p:cBhvr>
                                        <p:cTn id="13" dur="2000"/>
                                        <p:tgtEl>
                                          <p:spTgt spid="14364"/>
                                        </p:tgtEl>
                                      </p:cBhvr>
                                    </p:animEffect>
                                    <p:anim calcmode="lin" valueType="num">
                                      <p:cBhvr>
                                        <p:cTn id="14" dur="2000" fill="hold"/>
                                        <p:tgtEl>
                                          <p:spTgt spid="14364"/>
                                        </p:tgtEl>
                                        <p:attrNameLst>
                                          <p:attrName>ppt_w</p:attrName>
                                        </p:attrNameLst>
                                      </p:cBhvr>
                                      <p:tavLst>
                                        <p:tav tm="0" fmla="#ppt_w*sin(2.5*pi*$)">
                                          <p:val>
                                            <p:fltVal val="0"/>
                                          </p:val>
                                        </p:tav>
                                        <p:tav tm="100000">
                                          <p:val>
                                            <p:fltVal val="1"/>
                                          </p:val>
                                        </p:tav>
                                      </p:tavLst>
                                    </p:anim>
                                    <p:anim calcmode="lin" valueType="num">
                                      <p:cBhvr>
                                        <p:cTn id="15" dur="2000" fill="hold"/>
                                        <p:tgtEl>
                                          <p:spTgt spid="14364"/>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1000" fill="hold"/>
                                        <p:tgtEl>
                                          <p:spTgt spid="28"/>
                                        </p:tgtEl>
                                        <p:attrNameLst>
                                          <p:attrName>ppt_x</p:attrName>
                                        </p:attrNameLst>
                                      </p:cBhvr>
                                      <p:tavLst>
                                        <p:tav tm="0">
                                          <p:val>
                                            <p:strVal val="#ppt_x"/>
                                          </p:val>
                                        </p:tav>
                                        <p:tav tm="100000">
                                          <p:val>
                                            <p:strVal val="#ppt_x"/>
                                          </p:val>
                                        </p:tav>
                                      </p:tavLst>
                                    </p:anim>
                                    <p:anim calcmode="lin" valueType="num">
                                      <p:cBhvr additive="base">
                                        <p:cTn id="21"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63"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64"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65"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66"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67"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68"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 name="Прямокутник 150"/>
          <p:cNvSpPr>
            <a:spLocks noChangeArrowheads="1"/>
          </p:cNvSpPr>
          <p:nvPr/>
        </p:nvSpPr>
        <p:spPr bwMode="auto">
          <a:xfrm>
            <a:off x="171450" y="400050"/>
            <a:ext cx="8856663" cy="1303338"/>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Індукційні датчики – відносять до групи генераторних. Принцип їх дії </a:t>
            </a:r>
            <a:r>
              <a:rPr lang="uk-UA" sz="2000" i="1" dirty="0" err="1">
                <a:latin typeface="Times New Roman" pitchFamily="18" charset="0"/>
                <a:cs typeface="Times New Roman" pitchFamily="18" charset="0"/>
              </a:rPr>
              <a:t>засно-ваний</a:t>
            </a:r>
            <a:r>
              <a:rPr lang="uk-UA" sz="2000" i="1" dirty="0">
                <a:latin typeface="Times New Roman" pitchFamily="18" charset="0"/>
                <a:cs typeface="Times New Roman" pitchFamily="18" charset="0"/>
              </a:rPr>
              <a:t> на використанні закону електромагнітної індукції, згідно якого е. р. с., що </a:t>
            </a:r>
            <a:r>
              <a:rPr lang="uk-UA" sz="2000" i="1" dirty="0" err="1">
                <a:latin typeface="Times New Roman" pitchFamily="18" charset="0"/>
                <a:cs typeface="Times New Roman" pitchFamily="18" charset="0"/>
              </a:rPr>
              <a:t>індукується</a:t>
            </a:r>
            <a:r>
              <a:rPr lang="uk-UA" sz="2000" i="1" dirty="0">
                <a:latin typeface="Times New Roman" pitchFamily="18" charset="0"/>
                <a:cs typeface="Times New Roman" pitchFamily="18" charset="0"/>
              </a:rPr>
              <a:t> у котушці пропорційна швидкості зміни магнітного потоку який зчеплений із котушкою:</a:t>
            </a:r>
          </a:p>
        </p:txBody>
      </p:sp>
      <p:sp>
        <p:nvSpPr>
          <p:cNvPr id="15370"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71"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1"/>
                </a:solidFill>
                <a:latin typeface="Arial" charset="0"/>
              </a:rPr>
              <a:t>Індукційні датчики</a:t>
            </a:r>
            <a:endParaRPr lang="ru-RU" sz="2000" b="1" i="1">
              <a:solidFill>
                <a:schemeClr val="accent1"/>
              </a:solidFill>
              <a:latin typeface="Arial" charset="0"/>
            </a:endParaRPr>
          </a:p>
        </p:txBody>
      </p:sp>
      <p:sp>
        <p:nvSpPr>
          <p:cNvPr id="15372"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5373"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74"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75"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76"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77"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78"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537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3"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5"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6"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538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aphicFrame>
        <p:nvGraphicFramePr>
          <p:cNvPr id="32" name="Объект 31"/>
          <p:cNvGraphicFramePr>
            <a:graphicFrameLocks noChangeAspect="1"/>
          </p:cNvGraphicFramePr>
          <p:nvPr/>
        </p:nvGraphicFramePr>
        <p:xfrm>
          <a:off x="2916238" y="1308100"/>
          <a:ext cx="1476375" cy="792163"/>
        </p:xfrm>
        <a:graphic>
          <a:graphicData uri="http://schemas.openxmlformats.org/presentationml/2006/ole">
            <mc:AlternateContent xmlns:mc="http://schemas.openxmlformats.org/markup-compatibility/2006">
              <mc:Choice xmlns:v="urn:schemas-microsoft-com:vml" Requires="v">
                <p:oleObj spid="_x0000_s6161" name="Формула" r:id="rId3" imgW="736280" imgH="393529" progId="Equation.3">
                  <p:embed/>
                </p:oleObj>
              </mc:Choice>
              <mc:Fallback>
                <p:oleObj name="Формула" r:id="rId3" imgW="736280"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308100"/>
                        <a:ext cx="1476375" cy="792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8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35" name="Прямокутник 150"/>
          <p:cNvSpPr>
            <a:spLocks noChangeArrowheads="1"/>
          </p:cNvSpPr>
          <p:nvPr/>
        </p:nvSpPr>
        <p:spPr bwMode="auto">
          <a:xfrm>
            <a:off x="173038" y="2060575"/>
            <a:ext cx="8761412" cy="688975"/>
          </a:xfrm>
          <a:prstGeom prst="rect">
            <a:avLst/>
          </a:prstGeom>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де </a:t>
            </a:r>
            <a:r>
              <a:rPr lang="en-US" sz="2000" i="1" dirty="0">
                <a:latin typeface="Times New Roman" pitchFamily="18" charset="0"/>
                <a:cs typeface="Times New Roman" pitchFamily="18" charset="0"/>
              </a:rPr>
              <a:t>w – </a:t>
            </a:r>
            <a:r>
              <a:rPr lang="uk-UA" sz="2000" i="1" dirty="0">
                <a:latin typeface="Times New Roman" pitchFamily="18" charset="0"/>
                <a:cs typeface="Times New Roman" pitchFamily="18" charset="0"/>
              </a:rPr>
              <a:t>кількість витків котушки; </a:t>
            </a:r>
            <a:r>
              <a:rPr lang="en-US" sz="2000" i="1" dirty="0">
                <a:latin typeface="Times New Roman" pitchFamily="18" charset="0"/>
                <a:cs typeface="Times New Roman" pitchFamily="18" charset="0"/>
              </a:rPr>
              <a:t>d</a:t>
            </a:r>
            <a:r>
              <a:rPr lang="uk-UA" sz="2000" i="1" dirty="0">
                <a:latin typeface="Times New Roman" pitchFamily="18" charset="0"/>
                <a:cs typeface="Times New Roman" pitchFamily="18" charset="0"/>
              </a:rPr>
              <a:t>Ф</a:t>
            </a: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dt</a:t>
            </a:r>
            <a:r>
              <a:rPr lang="en-US" sz="2000" i="1" dirty="0">
                <a:latin typeface="Times New Roman" pitchFamily="18" charset="0"/>
                <a:cs typeface="Times New Roman" pitchFamily="18" charset="0"/>
              </a:rPr>
              <a:t> - </a:t>
            </a:r>
            <a:r>
              <a:rPr lang="uk-UA" sz="2000" i="1" dirty="0">
                <a:latin typeface="Times New Roman" pitchFamily="18" charset="0"/>
                <a:cs typeface="Times New Roman" pitchFamily="18" charset="0"/>
              </a:rPr>
              <a:t>швидкість зміни магнітного потоку</a:t>
            </a:r>
          </a:p>
          <a:p>
            <a:pPr fontAlgn="auto">
              <a:spcBef>
                <a:spcPts val="0"/>
              </a:spcBef>
              <a:spcAft>
                <a:spcPts val="0"/>
              </a:spcAft>
              <a:defRPr/>
            </a:pPr>
            <a:r>
              <a:rPr lang="uk-UA" sz="2000" i="1" dirty="0">
                <a:latin typeface="Times New Roman" pitchFamily="18" charset="0"/>
                <a:cs typeface="Times New Roman" pitchFamily="18" charset="0"/>
              </a:rPr>
              <a:t>            який зчеплений із котушкою</a:t>
            </a:r>
          </a:p>
        </p:txBody>
      </p:sp>
      <p:sp>
        <p:nvSpPr>
          <p:cNvPr id="36" name="Прямоугольник 35"/>
          <p:cNvSpPr/>
          <p:nvPr/>
        </p:nvSpPr>
        <p:spPr>
          <a:xfrm>
            <a:off x="130175" y="2755900"/>
            <a:ext cx="8883650" cy="614363"/>
          </a:xfrm>
          <a:prstGeom prst="rect">
            <a:avLst/>
          </a:prstGeom>
          <a:solidFill>
            <a:schemeClr val="accent3">
              <a:lumMod val="40000"/>
              <a:lumOff val="60000"/>
            </a:schemeClr>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        </a:t>
            </a:r>
            <a:r>
              <a:rPr lang="uk-UA" sz="2000" i="1" u="sng" dirty="0">
                <a:latin typeface="Times New Roman" pitchFamily="18" charset="0"/>
                <a:cs typeface="Times New Roman" pitchFamily="18" charset="0"/>
              </a:rPr>
              <a:t>Тахогенератори</a:t>
            </a:r>
            <a:r>
              <a:rPr lang="uk-UA" sz="2000" i="1" dirty="0">
                <a:latin typeface="Times New Roman" pitchFamily="18" charset="0"/>
                <a:cs typeface="Times New Roman" pitchFamily="18" charset="0"/>
              </a:rPr>
              <a:t> можуть бути постійного або змінного струму із незалежним збудженням або із постійним магнітом.</a:t>
            </a:r>
          </a:p>
        </p:txBody>
      </p:sp>
      <p:sp>
        <p:nvSpPr>
          <p:cNvPr id="15392"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47" name="Группа 46"/>
          <p:cNvGrpSpPr>
            <a:grpSpLocks/>
          </p:cNvGrpSpPr>
          <p:nvPr/>
        </p:nvGrpSpPr>
        <p:grpSpPr bwMode="auto">
          <a:xfrm>
            <a:off x="119063" y="3394075"/>
            <a:ext cx="4940300" cy="2079625"/>
            <a:chOff x="119088" y="3394666"/>
            <a:chExt cx="4939616" cy="2079602"/>
          </a:xfrm>
        </p:grpSpPr>
        <p:sp>
          <p:nvSpPr>
            <p:cNvPr id="27" name="Прямоугольник 26"/>
            <p:cNvSpPr/>
            <p:nvPr/>
          </p:nvSpPr>
          <p:spPr>
            <a:xfrm>
              <a:off x="1700019" y="3526428"/>
              <a:ext cx="3358685" cy="1538270"/>
            </a:xfrm>
            <a:prstGeom prst="rect">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     У </a:t>
              </a:r>
              <a:r>
                <a:rPr lang="uk-UA" sz="2000" i="1" u="sng" dirty="0">
                  <a:latin typeface="Times New Roman" pitchFamily="18" charset="0"/>
                  <a:cs typeface="Times New Roman" pitchFamily="18" charset="0"/>
                </a:rPr>
                <a:t>тахогенераторі </a:t>
              </a:r>
              <a:r>
                <a:rPr lang="uk-UA" sz="2000" i="1" u="sng" dirty="0" err="1">
                  <a:latin typeface="Times New Roman" pitchFamily="18" charset="0"/>
                  <a:cs typeface="Times New Roman" pitchFamily="18" charset="0"/>
                </a:rPr>
                <a:t>постій-ного</a:t>
              </a:r>
              <a:r>
                <a:rPr lang="uk-UA" sz="2000" i="1" u="sng" dirty="0">
                  <a:latin typeface="Times New Roman" pitchFamily="18" charset="0"/>
                  <a:cs typeface="Times New Roman" pitchFamily="18" charset="0"/>
                </a:rPr>
                <a:t> струму</a:t>
              </a:r>
              <a:r>
                <a:rPr lang="uk-UA" sz="2000" i="1" dirty="0">
                  <a:latin typeface="Times New Roman" pitchFamily="18" charset="0"/>
                  <a:cs typeface="Times New Roman" pitchFamily="18" charset="0"/>
                </a:rPr>
                <a:t> про швидкість судять за значеннями е. р. с. (напруги), яка пропорційна кутовій швидкості.</a:t>
              </a:r>
            </a:p>
          </p:txBody>
        </p:sp>
        <p:pic>
          <p:nvPicPr>
            <p:cNvPr id="15402" name="Рисунок 3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224" y="3394666"/>
              <a:ext cx="1563624" cy="167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Прямокутник 150"/>
            <p:cNvSpPr>
              <a:spLocks noChangeArrowheads="1"/>
            </p:cNvSpPr>
            <p:nvPr/>
          </p:nvSpPr>
          <p:spPr bwMode="auto">
            <a:xfrm>
              <a:off x="119088" y="5064698"/>
              <a:ext cx="2644409" cy="380996"/>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датчиків:</a:t>
              </a:r>
            </a:p>
          </p:txBody>
        </p:sp>
        <p:graphicFrame>
          <p:nvGraphicFramePr>
            <p:cNvPr id="15404" name="Объект 40"/>
            <p:cNvGraphicFramePr>
              <a:graphicFrameLocks noChangeAspect="1"/>
            </p:cNvGraphicFramePr>
            <p:nvPr/>
          </p:nvGraphicFramePr>
          <p:xfrm>
            <a:off x="2763838" y="5064744"/>
            <a:ext cx="1509738" cy="409524"/>
          </p:xfrm>
          <a:graphic>
            <a:graphicData uri="http://schemas.openxmlformats.org/presentationml/2006/ole">
              <mc:AlternateContent xmlns:mc="http://schemas.openxmlformats.org/markup-compatibility/2006">
                <mc:Choice xmlns:v="urn:schemas-microsoft-com:vml" Requires="v">
                  <p:oleObj spid="_x0000_s6162" name="Формула" r:id="rId6" imgW="787058" imgH="215806" progId="Equation.3">
                    <p:embed/>
                  </p:oleObj>
                </mc:Choice>
                <mc:Fallback>
                  <p:oleObj name="Формула" r:id="rId6" imgW="787058" imgH="21580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838" y="5064744"/>
                          <a:ext cx="1509738" cy="40952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2" name="Прямоугольник 41"/>
          <p:cNvSpPr/>
          <p:nvPr/>
        </p:nvSpPr>
        <p:spPr>
          <a:xfrm>
            <a:off x="130175" y="5445125"/>
            <a:ext cx="4549775" cy="1231900"/>
          </a:xfrm>
          <a:prstGeom prst="rect">
            <a:avLst/>
          </a:prstGeom>
          <a:solidFill>
            <a:srgbClr val="FFC000"/>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Але у цих тахогенераторів є ненадійний вузол – колектор із вугільними щітками, та й температура впливає на опір обмоток відповідно і на вихідну напругу.</a:t>
            </a:r>
          </a:p>
        </p:txBody>
      </p:sp>
      <p:sp>
        <p:nvSpPr>
          <p:cNvPr id="15395"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48" name="Группа 47"/>
          <p:cNvGrpSpPr>
            <a:grpSpLocks/>
          </p:cNvGrpSpPr>
          <p:nvPr/>
        </p:nvGrpSpPr>
        <p:grpSpPr bwMode="auto">
          <a:xfrm>
            <a:off x="5148263" y="3394075"/>
            <a:ext cx="3865562" cy="2230438"/>
            <a:chOff x="5148064" y="3394666"/>
            <a:chExt cx="3866456" cy="2230071"/>
          </a:xfrm>
        </p:grpSpPr>
        <p:pic>
          <p:nvPicPr>
            <p:cNvPr id="38" name="Рисунок 37"/>
            <p:cNvPicPr>
              <a:picLocks noChangeAspect="1"/>
            </p:cNvPicPr>
            <p:nvPr/>
          </p:nvPicPr>
          <p:blipFill>
            <a:blip r:embed="rId8"/>
            <a:stretch>
              <a:fillRect/>
            </a:stretch>
          </p:blipFill>
          <p:spPr>
            <a:xfrm>
              <a:off x="5148064" y="3394666"/>
              <a:ext cx="1149616" cy="1761835"/>
            </a:xfrm>
            <a:prstGeom prst="rect">
              <a:avLst/>
            </a:prstGeom>
            <a:solidFill>
              <a:schemeClr val="accent1">
                <a:lumMod val="40000"/>
                <a:lumOff val="60000"/>
              </a:schemeClr>
            </a:solidFill>
          </p:spPr>
        </p:pic>
        <p:sp>
          <p:nvSpPr>
            <p:cNvPr id="43" name="Прямоугольник 42"/>
            <p:cNvSpPr/>
            <p:nvPr/>
          </p:nvSpPr>
          <p:spPr>
            <a:xfrm>
              <a:off x="6319910" y="3413713"/>
              <a:ext cx="2694610" cy="2153884"/>
            </a:xfrm>
            <a:prstGeom prst="rect">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При використанні </a:t>
              </a:r>
              <a:r>
                <a:rPr lang="uk-UA" sz="2000" i="1" u="sng" dirty="0" err="1">
                  <a:latin typeface="Times New Roman" pitchFamily="18" charset="0"/>
                  <a:cs typeface="Times New Roman" pitchFamily="18" charset="0"/>
                </a:rPr>
                <a:t>та-хогенераторів</a:t>
              </a:r>
              <a:r>
                <a:rPr lang="uk-UA" sz="2000" i="1" u="sng" dirty="0">
                  <a:latin typeface="Times New Roman" pitchFamily="18" charset="0"/>
                  <a:cs typeface="Times New Roman" pitchFamily="18" charset="0"/>
                </a:rPr>
                <a:t> змінного струму</a:t>
              </a:r>
              <a:r>
                <a:rPr lang="uk-UA" sz="2000" i="1" dirty="0">
                  <a:latin typeface="Times New Roman" pitchFamily="18" charset="0"/>
                  <a:cs typeface="Times New Roman" pitchFamily="18" charset="0"/>
                </a:rPr>
                <a:t> – </a:t>
              </a:r>
              <a:r>
                <a:rPr lang="uk-UA" sz="2000" i="1" dirty="0" err="1">
                  <a:latin typeface="Times New Roman" pitchFamily="18" charset="0"/>
                  <a:cs typeface="Times New Roman" pitchFamily="18" charset="0"/>
                </a:rPr>
                <a:t>використову-ють</a:t>
              </a:r>
              <a:r>
                <a:rPr lang="uk-UA" sz="2000" i="1" dirty="0">
                  <a:latin typeface="Times New Roman" pitchFamily="18" charset="0"/>
                  <a:cs typeface="Times New Roman" pitchFamily="18" charset="0"/>
                </a:rPr>
                <a:t> залежність </a:t>
              </a:r>
              <a:r>
                <a:rPr lang="uk-UA" sz="2000" i="1" dirty="0" err="1">
                  <a:latin typeface="Times New Roman" pitchFamily="18" charset="0"/>
                  <a:cs typeface="Times New Roman" pitchFamily="18" charset="0"/>
                </a:rPr>
                <a:t>час-тоти</a:t>
              </a:r>
              <a:r>
                <a:rPr lang="uk-UA" sz="2000" i="1" dirty="0">
                  <a:latin typeface="Times New Roman" pitchFamily="18" charset="0"/>
                  <a:cs typeface="Times New Roman" pitchFamily="18" charset="0"/>
                </a:rPr>
                <a:t> електричного струму від частоти обертів </a:t>
              </a:r>
            </a:p>
          </p:txBody>
        </p:sp>
        <p:graphicFrame>
          <p:nvGraphicFramePr>
            <p:cNvPr id="15400" name="Объект 44"/>
            <p:cNvGraphicFramePr>
              <a:graphicFrameLocks noChangeAspect="1"/>
            </p:cNvGraphicFramePr>
            <p:nvPr/>
          </p:nvGraphicFramePr>
          <p:xfrm>
            <a:off x="7236296" y="5232498"/>
            <a:ext cx="1083048" cy="392239"/>
          </p:xfrm>
          <a:graphic>
            <a:graphicData uri="http://schemas.openxmlformats.org/presentationml/2006/ole">
              <mc:AlternateContent xmlns:mc="http://schemas.openxmlformats.org/markup-compatibility/2006">
                <mc:Choice xmlns:v="urn:schemas-microsoft-com:vml" Requires="v">
                  <p:oleObj spid="_x0000_s6163" name="Формула" r:id="rId9" imgW="583693" imgH="215713" progId="Equation.3">
                    <p:embed/>
                  </p:oleObj>
                </mc:Choice>
                <mc:Fallback>
                  <p:oleObj name="Формула" r:id="rId9" imgW="583693" imgH="21571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6296" y="5232498"/>
                          <a:ext cx="1083048" cy="3922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6" name="Прямоугольник 45"/>
          <p:cNvSpPr/>
          <p:nvPr/>
        </p:nvSpPr>
        <p:spPr>
          <a:xfrm>
            <a:off x="4859338" y="5751513"/>
            <a:ext cx="4168775" cy="923925"/>
          </a:xfrm>
          <a:prstGeom prst="rect">
            <a:avLst/>
          </a:prstGeom>
          <a:solidFill>
            <a:srgbClr val="FFC000"/>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У цьому випадку на виміри не впливає величина магнітного потоку, що збільшує точність вимірів.</a:t>
            </a:r>
          </a:p>
        </p:txBody>
      </p:sp>
    </p:spTree>
    <p:extLst>
      <p:ext uri="{BB962C8B-B14F-4D97-AF65-F5344CB8AC3E}">
        <p14:creationId xmlns:p14="http://schemas.microsoft.com/office/powerpoint/2010/main" val="2777684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2" presetClass="entr" presetSubtype="8"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2000"/>
                                        <p:tgtEl>
                                          <p:spTgt spid="32"/>
                                        </p:tgtEl>
                                      </p:cBhvr>
                                    </p:animEffect>
                                  </p:childTnLst>
                                </p:cTn>
                              </p:par>
                            </p:childTnLst>
                          </p:cTn>
                        </p:par>
                        <p:par>
                          <p:cTn id="13" fill="hold" nodeType="afterGroup">
                            <p:stCondLst>
                              <p:cond delay="3000"/>
                            </p:stCondLst>
                            <p:childTnLst>
                              <p:par>
                                <p:cTn id="14" presetID="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000" fill="hold"/>
                                        <p:tgtEl>
                                          <p:spTgt spid="35"/>
                                        </p:tgtEl>
                                        <p:attrNameLst>
                                          <p:attrName>ppt_x</p:attrName>
                                        </p:attrNameLst>
                                      </p:cBhvr>
                                      <p:tavLst>
                                        <p:tav tm="0">
                                          <p:val>
                                            <p:strVal val="0-#ppt_w/2"/>
                                          </p:val>
                                        </p:tav>
                                        <p:tav tm="100000">
                                          <p:val>
                                            <p:strVal val="#ppt_x"/>
                                          </p:val>
                                        </p:tav>
                                      </p:tavLst>
                                    </p:anim>
                                    <p:anim calcmode="lin" valueType="num">
                                      <p:cBhvr additive="base">
                                        <p:cTn id="17"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0-#ppt_w/2"/>
                                          </p:val>
                                        </p:tav>
                                        <p:tav tm="100000">
                                          <p:val>
                                            <p:strVal val="#ppt_x"/>
                                          </p:val>
                                        </p:tav>
                                      </p:tavLst>
                                    </p:anim>
                                    <p:anim calcmode="lin" valueType="num">
                                      <p:cBhvr additive="base">
                                        <p:cTn id="23"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000"/>
                                        <p:tgtEl>
                                          <p:spTgt spid="47"/>
                                        </p:tgtEl>
                                      </p:cBhvr>
                                    </p:animEffect>
                                    <p:anim calcmode="lin" valueType="num">
                                      <p:cBhvr>
                                        <p:cTn id="29" dur="2000" fill="hold"/>
                                        <p:tgtEl>
                                          <p:spTgt spid="47"/>
                                        </p:tgtEl>
                                        <p:attrNameLst>
                                          <p:attrName>ppt_w</p:attrName>
                                        </p:attrNameLst>
                                      </p:cBhvr>
                                      <p:tavLst>
                                        <p:tav tm="0" fmla="#ppt_w*sin(2.5*pi*$)">
                                          <p:val>
                                            <p:fltVal val="0"/>
                                          </p:val>
                                        </p:tav>
                                        <p:tav tm="100000">
                                          <p:val>
                                            <p:fltVal val="1"/>
                                          </p:val>
                                        </p:tav>
                                      </p:tavLst>
                                    </p:anim>
                                    <p:anim calcmode="lin" valueType="num">
                                      <p:cBhvr>
                                        <p:cTn id="30" dur="20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1000" fill="hold"/>
                                        <p:tgtEl>
                                          <p:spTgt spid="42"/>
                                        </p:tgtEl>
                                        <p:attrNameLst>
                                          <p:attrName>ppt_x</p:attrName>
                                        </p:attrNameLst>
                                      </p:cBhvr>
                                      <p:tavLst>
                                        <p:tav tm="0">
                                          <p:val>
                                            <p:strVal val="#ppt_x"/>
                                          </p:val>
                                        </p:tav>
                                        <p:tav tm="100000">
                                          <p:val>
                                            <p:strVal val="#ppt_x"/>
                                          </p:val>
                                        </p:tav>
                                      </p:tavLst>
                                    </p:anim>
                                    <p:anim calcmode="lin" valueType="num">
                                      <p:cBhvr additive="base">
                                        <p:cTn id="36"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5" presetClass="entr" presetSubtype="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2000"/>
                                        <p:tgtEl>
                                          <p:spTgt spid="48"/>
                                        </p:tgtEl>
                                      </p:cBhvr>
                                    </p:animEffect>
                                    <p:anim calcmode="lin" valueType="num">
                                      <p:cBhvr>
                                        <p:cTn id="42" dur="2000" fill="hold"/>
                                        <p:tgtEl>
                                          <p:spTgt spid="48"/>
                                        </p:tgtEl>
                                        <p:attrNameLst>
                                          <p:attrName>ppt_w</p:attrName>
                                        </p:attrNameLst>
                                      </p:cBhvr>
                                      <p:tavLst>
                                        <p:tav tm="0" fmla="#ppt_w*sin(2.5*pi*$)">
                                          <p:val>
                                            <p:fltVal val="0"/>
                                          </p:val>
                                        </p:tav>
                                        <p:tav tm="100000">
                                          <p:val>
                                            <p:fltVal val="1"/>
                                          </p:val>
                                        </p:tav>
                                      </p:tavLst>
                                    </p:anim>
                                    <p:anim calcmode="lin" valueType="num">
                                      <p:cBhvr>
                                        <p:cTn id="43" dur="20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1000" fill="hold"/>
                                        <p:tgtEl>
                                          <p:spTgt spid="46"/>
                                        </p:tgtEl>
                                        <p:attrNameLst>
                                          <p:attrName>ppt_x</p:attrName>
                                        </p:attrNameLst>
                                      </p:cBhvr>
                                      <p:tavLst>
                                        <p:tav tm="0">
                                          <p:val>
                                            <p:strVal val="#ppt_x"/>
                                          </p:val>
                                        </p:tav>
                                        <p:tav tm="100000">
                                          <p:val>
                                            <p:strVal val="#ppt_x"/>
                                          </p:val>
                                        </p:tav>
                                      </p:tavLst>
                                    </p:anim>
                                    <p:anim calcmode="lin" valueType="num">
                                      <p:cBhvr additive="base">
                                        <p:cTn id="49"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35" grpId="0" animBg="1"/>
      <p:bldP spid="36" grpId="0" animBg="1"/>
      <p:bldP spid="42"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2339975" y="2395538"/>
            <a:ext cx="6624638" cy="615950"/>
          </a:xfrm>
          <a:prstGeom prst="rect">
            <a:avLst/>
          </a:prstGeom>
          <a:solidFill>
            <a:schemeClr val="accent1">
              <a:lumMod val="20000"/>
              <a:lumOff val="80000"/>
            </a:schemeClr>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де F - площа електродів; </a:t>
            </a:r>
            <a:r>
              <a:rPr lang="uk-UA" sz="2000" i="1" dirty="0">
                <a:latin typeface="Times New Roman" pitchFamily="18" charset="0"/>
                <a:cs typeface="Times New Roman" pitchFamily="18" charset="0"/>
                <a:sym typeface="Symbol"/>
              </a:rPr>
              <a:t></a:t>
            </a:r>
            <a:r>
              <a:rPr lang="uk-UA" sz="2000" i="1" dirty="0">
                <a:latin typeface="Times New Roman" pitchFamily="18" charset="0"/>
                <a:cs typeface="Times New Roman" pitchFamily="18" charset="0"/>
              </a:rPr>
              <a:t>  - відстань між електродами;    </a:t>
            </a:r>
            <a:r>
              <a:rPr lang="uk-UA" sz="2000" i="1" dirty="0">
                <a:latin typeface="Times New Roman" pitchFamily="18" charset="0"/>
                <a:cs typeface="Times New Roman" pitchFamily="18" charset="0"/>
                <a:sym typeface="Symbol"/>
              </a:rPr>
              <a:t></a:t>
            </a:r>
            <a:r>
              <a:rPr lang="uk-UA" sz="2000" i="1" dirty="0">
                <a:latin typeface="Times New Roman" pitchFamily="18" charset="0"/>
                <a:cs typeface="Times New Roman" pitchFamily="18" charset="0"/>
              </a:rPr>
              <a:t> - електрична проникність середовища між пластинами</a:t>
            </a:r>
          </a:p>
        </p:txBody>
      </p:sp>
      <p:sp>
        <p:nvSpPr>
          <p:cNvPr id="16387"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88"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89"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90"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91"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92"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93"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 name="Прямокутник 150"/>
          <p:cNvSpPr>
            <a:spLocks noChangeArrowheads="1"/>
          </p:cNvSpPr>
          <p:nvPr/>
        </p:nvSpPr>
        <p:spPr bwMode="auto">
          <a:xfrm>
            <a:off x="171450" y="503238"/>
            <a:ext cx="8856663" cy="99536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Принцип роботи </a:t>
            </a:r>
            <a:r>
              <a:rPr lang="uk-UA" sz="2000" i="1" u="sng" dirty="0">
                <a:latin typeface="Times New Roman" pitchFamily="18" charset="0"/>
                <a:cs typeface="Times New Roman" pitchFamily="18" charset="0"/>
              </a:rPr>
              <a:t>ємнісних датчиків</a:t>
            </a:r>
            <a:r>
              <a:rPr lang="uk-UA" sz="2000" i="1" dirty="0">
                <a:latin typeface="Times New Roman" pitchFamily="18" charset="0"/>
                <a:cs typeface="Times New Roman" pitchFamily="18" charset="0"/>
              </a:rPr>
              <a:t> заснований на використанні залежності електричної ємності конденсаторів від розмірів та взаємного розміщення його електродів а також від діелектричних властивостей середовища між ними.</a:t>
            </a:r>
          </a:p>
        </p:txBody>
      </p:sp>
      <p:sp>
        <p:nvSpPr>
          <p:cNvPr id="16395"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96"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tx2"/>
                </a:solidFill>
                <a:latin typeface="Arial" charset="0"/>
              </a:rPr>
              <a:t>Ємнісні датчики</a:t>
            </a:r>
            <a:endParaRPr lang="ru-RU" sz="2000" b="1" i="1">
              <a:solidFill>
                <a:schemeClr val="tx2"/>
              </a:solidFill>
              <a:latin typeface="Arial" charset="0"/>
            </a:endParaRPr>
          </a:p>
        </p:txBody>
      </p:sp>
      <p:sp>
        <p:nvSpPr>
          <p:cNvPr id="16397"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6398"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399"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400"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401"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402"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403"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640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0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0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0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08"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0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10"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11"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32" name="Прямокутник 150"/>
          <p:cNvSpPr>
            <a:spLocks noChangeArrowheads="1"/>
          </p:cNvSpPr>
          <p:nvPr/>
        </p:nvSpPr>
        <p:spPr bwMode="auto">
          <a:xfrm>
            <a:off x="117475" y="1627188"/>
            <a:ext cx="8855075" cy="688975"/>
          </a:xfrm>
          <a:prstGeom prst="rect">
            <a:avLst/>
          </a:prstGeom>
          <a:solidFill>
            <a:schemeClr val="accent3">
              <a:lumMod val="40000"/>
              <a:lumOff val="60000"/>
            </a:schemeClr>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Для двохелектродного ємнісного датчика із плоскими електродами електрична ємність визначається за виразом:</a:t>
            </a:r>
          </a:p>
        </p:txBody>
      </p:sp>
      <p:sp>
        <p:nvSpPr>
          <p:cNvPr id="16415"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16"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6421" name="Прямоугольник 46"/>
          <p:cNvSpPr>
            <a:spLocks noChangeArrowheads="1"/>
          </p:cNvSpPr>
          <p:nvPr/>
        </p:nvSpPr>
        <p:spPr bwMode="auto">
          <a:xfrm>
            <a:off x="695325" y="2452688"/>
            <a:ext cx="150177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k-UA" sz="2400" i="1">
                <a:latin typeface="Times New Roman" pitchFamily="18" charset="0"/>
                <a:cs typeface="Times New Roman" pitchFamily="18" charset="0"/>
              </a:rPr>
              <a:t>С = </a:t>
            </a:r>
            <a:r>
              <a:rPr lang="uk-UA" sz="2400" i="1">
                <a:latin typeface="Times New Roman" pitchFamily="18" charset="0"/>
                <a:cs typeface="Times New Roman" pitchFamily="18" charset="0"/>
                <a:sym typeface="Symbol" pitchFamily="18" charset="2"/>
              </a:rPr>
              <a:t></a:t>
            </a:r>
            <a:r>
              <a:rPr lang="uk-UA" sz="2400" i="1">
                <a:latin typeface="Times New Roman" pitchFamily="18" charset="0"/>
                <a:cs typeface="Times New Roman" pitchFamily="18" charset="0"/>
              </a:rPr>
              <a:t>F/</a:t>
            </a:r>
            <a:r>
              <a:rPr lang="uk-UA" sz="2400" i="1">
                <a:latin typeface="Times New Roman" pitchFamily="18" charset="0"/>
                <a:cs typeface="Times New Roman" pitchFamily="18" charset="0"/>
                <a:sym typeface="Symbol" pitchFamily="18" charset="2"/>
              </a:rPr>
              <a:t></a:t>
            </a:r>
            <a:endParaRPr lang="uk-UA" sz="2400" i="1">
              <a:latin typeface="Times New Roman" pitchFamily="18" charset="0"/>
              <a:cs typeface="Times New Roman" pitchFamily="18" charset="0"/>
            </a:endParaRPr>
          </a:p>
        </p:txBody>
      </p:sp>
      <p:sp>
        <p:nvSpPr>
          <p:cNvPr id="16418" name="Rectangle 4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7" name="Группа 6"/>
          <p:cNvGrpSpPr>
            <a:grpSpLocks/>
          </p:cNvGrpSpPr>
          <p:nvPr/>
        </p:nvGrpSpPr>
        <p:grpSpPr bwMode="auto">
          <a:xfrm>
            <a:off x="192088" y="3284538"/>
            <a:ext cx="2717800" cy="2971800"/>
            <a:chOff x="136142" y="3022654"/>
            <a:chExt cx="2716756" cy="2971007"/>
          </a:xfrm>
        </p:grpSpPr>
        <p:sp>
          <p:nvSpPr>
            <p:cNvPr id="38" name="Прямокутник 150"/>
            <p:cNvSpPr>
              <a:spLocks noChangeArrowheads="1"/>
            </p:cNvSpPr>
            <p:nvPr/>
          </p:nvSpPr>
          <p:spPr bwMode="auto">
            <a:xfrm>
              <a:off x="136142" y="5157271"/>
              <a:ext cx="2645345" cy="380898"/>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датчика:</a:t>
              </a:r>
            </a:p>
          </p:txBody>
        </p:sp>
        <p:sp>
          <p:nvSpPr>
            <p:cNvPr id="44" name="Прямоугольник 43"/>
            <p:cNvSpPr/>
            <p:nvPr/>
          </p:nvSpPr>
          <p:spPr bwMode="auto">
            <a:xfrm>
              <a:off x="177401" y="3022654"/>
              <a:ext cx="2675497" cy="523735"/>
            </a:xfrm>
            <a:prstGeom prst="rect">
              <a:avLst/>
            </a:prstGeom>
            <a:solidFill>
              <a:schemeClr val="tx2">
                <a:lumMod val="40000"/>
                <a:lumOff val="60000"/>
              </a:schemeClr>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algn="ctr" fontAlgn="auto">
                <a:lnSpc>
                  <a:spcPct val="85000"/>
                </a:lnSpc>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  зі змінною відстанню між пластинами</a:t>
              </a:r>
            </a:p>
          </p:txBody>
        </p:sp>
        <p:pic>
          <p:nvPicPr>
            <p:cNvPr id="1642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03" y="3603298"/>
              <a:ext cx="2667000" cy="15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28" name="Объект 4"/>
            <p:cNvGraphicFramePr>
              <a:graphicFrameLocks noChangeAspect="1"/>
            </p:cNvGraphicFramePr>
            <p:nvPr/>
          </p:nvGraphicFramePr>
          <p:xfrm>
            <a:off x="581149" y="5589240"/>
            <a:ext cx="1780576" cy="404421"/>
          </p:xfrm>
          <a:graphic>
            <a:graphicData uri="http://schemas.openxmlformats.org/presentationml/2006/ole">
              <mc:AlternateContent xmlns:mc="http://schemas.openxmlformats.org/markup-compatibility/2006">
                <mc:Choice xmlns:v="urn:schemas-microsoft-com:vml" Requires="v">
                  <p:oleObj spid="_x0000_s7175" name="Формула" r:id="rId4" imgW="1002865" imgH="228501" progId="Equation.3">
                    <p:embed/>
                  </p:oleObj>
                </mc:Choice>
                <mc:Fallback>
                  <p:oleObj name="Формула" r:id="rId4" imgW="1002865"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49" y="5589240"/>
                          <a:ext cx="1780576" cy="4044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9" name="Прямоугольник 48"/>
          <p:cNvSpPr/>
          <p:nvPr/>
        </p:nvSpPr>
        <p:spPr bwMode="auto">
          <a:xfrm>
            <a:off x="152400" y="6351588"/>
            <a:ext cx="6011863" cy="276225"/>
          </a:xfrm>
          <a:prstGeom prst="rect">
            <a:avLst/>
          </a:prstGeom>
          <a:solidFill>
            <a:schemeClr val="tx2">
              <a:lumMod val="40000"/>
              <a:lumOff val="60000"/>
            </a:schemeClr>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buFont typeface="Wingdings" pitchFamily="2" charset="2"/>
              <a:buChar char="Ø"/>
              <a:defRPr/>
            </a:pPr>
            <a:r>
              <a:rPr lang="uk-UA" i="1" dirty="0">
                <a:latin typeface="Times New Roman" pitchFamily="18" charset="0"/>
                <a:cs typeface="Times New Roman" pitchFamily="18" charset="0"/>
              </a:rPr>
              <a:t>   зі змінною діелектричною проникністю між пластинами</a:t>
            </a:r>
          </a:p>
        </p:txBody>
      </p:sp>
      <p:grpSp>
        <p:nvGrpSpPr>
          <p:cNvPr id="8" name="Группа 7"/>
          <p:cNvGrpSpPr>
            <a:grpSpLocks/>
          </p:cNvGrpSpPr>
          <p:nvPr/>
        </p:nvGrpSpPr>
        <p:grpSpPr bwMode="auto">
          <a:xfrm>
            <a:off x="3603625" y="3841750"/>
            <a:ext cx="4027488" cy="2092325"/>
            <a:chOff x="3611899" y="3192496"/>
            <a:chExt cx="4027487" cy="2091899"/>
          </a:xfrm>
        </p:grpSpPr>
        <p:sp>
          <p:nvSpPr>
            <p:cNvPr id="2" name="Прямоугольник 1"/>
            <p:cNvSpPr/>
            <p:nvPr/>
          </p:nvSpPr>
          <p:spPr>
            <a:xfrm>
              <a:off x="3969087" y="3192496"/>
              <a:ext cx="3313111" cy="307912"/>
            </a:xfrm>
            <a:prstGeom prst="rect">
              <a:avLst/>
            </a:prstGeom>
            <a:solidFill>
              <a:schemeClr val="tx2">
                <a:lumMod val="40000"/>
                <a:lumOff val="60000"/>
              </a:schemeClr>
            </a:solidFill>
          </p:spPr>
          <p:style>
            <a:lnRef idx="2">
              <a:schemeClr val="accent1"/>
            </a:lnRef>
            <a:fillRef idx="1">
              <a:schemeClr val="lt1"/>
            </a:fillRef>
            <a:effectRef idx="0">
              <a:schemeClr val="accent1"/>
            </a:effectRef>
            <a:fontRef idx="minor">
              <a:schemeClr val="dk1"/>
            </a:fontRef>
          </p:style>
          <p:txBody>
            <a:bodyPr lIns="0" tIns="0" rIns="0" bIns="0">
              <a:spAutoFit/>
            </a:bodyPr>
            <a:lstStyle/>
            <a:p>
              <a:pPr marL="285750" indent="-285750">
                <a:buFont typeface="Wingdings" pitchFamily="2" charset="2"/>
                <a:buChar char="Ø"/>
                <a:defRPr/>
              </a:pPr>
              <a:r>
                <a:rPr lang="uk-UA" sz="2000" i="1" dirty="0">
                  <a:latin typeface="Times New Roman" pitchFamily="18" charset="0"/>
                  <a:cs typeface="Times New Roman" pitchFamily="18" charset="0"/>
                </a:rPr>
                <a:t>зі змінною площею пластин</a:t>
              </a:r>
            </a:p>
          </p:txBody>
        </p:sp>
        <p:pic>
          <p:nvPicPr>
            <p:cNvPr id="16424"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1899" y="3607995"/>
              <a:ext cx="402748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Прямоугольник 8"/>
          <p:cNvSpPr/>
          <p:nvPr/>
        </p:nvSpPr>
        <p:spPr>
          <a:xfrm>
            <a:off x="3402013" y="3078163"/>
            <a:ext cx="3362325" cy="461962"/>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uk-UA" sz="2400" i="1" dirty="0">
                <a:latin typeface="Arial" pitchFamily="34" charset="0"/>
                <a:cs typeface="Arial" pitchFamily="34" charset="0"/>
              </a:rPr>
              <a:t>Конструкції датчиків:</a:t>
            </a:r>
          </a:p>
        </p:txBody>
      </p:sp>
    </p:spTree>
    <p:extLst>
      <p:ext uri="{BB962C8B-B14F-4D97-AF65-F5344CB8AC3E}">
        <p14:creationId xmlns:p14="http://schemas.microsoft.com/office/powerpoint/2010/main" val="1498406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421"/>
                                        </p:tgtEl>
                                        <p:attrNameLst>
                                          <p:attrName>style.visibility</p:attrName>
                                        </p:attrNameLst>
                                      </p:cBhvr>
                                      <p:to>
                                        <p:strVal val="visible"/>
                                      </p:to>
                                    </p:set>
                                    <p:animEffect transition="in" filter="wipe(left)">
                                      <p:cBhvr>
                                        <p:cTn id="19" dur="2000"/>
                                        <p:tgtEl>
                                          <p:spTgt spid="16421"/>
                                        </p:tgtEl>
                                      </p:cBhvr>
                                    </p:animEffect>
                                  </p:childTnLst>
                                </p:cTn>
                              </p:par>
                            </p:childTnLst>
                          </p:cTn>
                        </p:par>
                        <p:par>
                          <p:cTn id="20" fill="hold" nodeType="afterGroup">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000" fill="hold"/>
                                        <p:tgtEl>
                                          <p:spTgt spid="33"/>
                                        </p:tgtEl>
                                        <p:attrNameLst>
                                          <p:attrName>ppt_x</p:attrName>
                                        </p:attrNameLst>
                                      </p:cBhvr>
                                      <p:tavLst>
                                        <p:tav tm="0">
                                          <p:val>
                                            <p:strVal val="1+#ppt_w/2"/>
                                          </p:val>
                                        </p:tav>
                                        <p:tav tm="100000">
                                          <p:val>
                                            <p:strVal val="#ppt_x"/>
                                          </p:val>
                                        </p:tav>
                                      </p:tavLst>
                                    </p:anim>
                                    <p:anim calcmode="lin" valueType="num">
                                      <p:cBhvr additive="base">
                                        <p:cTn id="2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5"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ppt_w</p:attrName>
                                        </p:attrNameLst>
                                      </p:cBhvr>
                                      <p:tavLst>
                                        <p:tav tm="0" fmla="#ppt_w*sin(2.5*pi*$)">
                                          <p:val>
                                            <p:fltVal val="0"/>
                                          </p:val>
                                        </p:tav>
                                        <p:tav tm="100000">
                                          <p:val>
                                            <p:fltVal val="1"/>
                                          </p:val>
                                        </p:tav>
                                      </p:tavLst>
                                    </p:anim>
                                    <p:anim calcmode="lin" valueType="num">
                                      <p:cBhvr>
                                        <p:cTn id="4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5"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000"/>
                                        <p:tgtEl>
                                          <p:spTgt spid="8"/>
                                        </p:tgtEl>
                                      </p:cBhvr>
                                    </p:animEffect>
                                    <p:anim calcmode="lin" valueType="num">
                                      <p:cBhvr>
                                        <p:cTn id="47" dur="2000" fill="hold"/>
                                        <p:tgtEl>
                                          <p:spTgt spid="8"/>
                                        </p:tgtEl>
                                        <p:attrNameLst>
                                          <p:attrName>ppt_w</p:attrName>
                                        </p:attrNameLst>
                                      </p:cBhvr>
                                      <p:tavLst>
                                        <p:tav tm="0" fmla="#ppt_w*sin(2.5*pi*$)">
                                          <p:val>
                                            <p:fltVal val="0"/>
                                          </p:val>
                                        </p:tav>
                                        <p:tav tm="100000">
                                          <p:val>
                                            <p:fltVal val="1"/>
                                          </p:val>
                                        </p:tav>
                                      </p:tavLst>
                                    </p:anim>
                                    <p:anim calcmode="lin" valueType="num">
                                      <p:cBhvr>
                                        <p:cTn id="48"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1000" fill="hold"/>
                                        <p:tgtEl>
                                          <p:spTgt spid="49"/>
                                        </p:tgtEl>
                                        <p:attrNameLst>
                                          <p:attrName>ppt_x</p:attrName>
                                        </p:attrNameLst>
                                      </p:cBhvr>
                                      <p:tavLst>
                                        <p:tav tm="0">
                                          <p:val>
                                            <p:strVal val="#ppt_x"/>
                                          </p:val>
                                        </p:tav>
                                        <p:tav tm="100000">
                                          <p:val>
                                            <p:strVal val="#ppt_x"/>
                                          </p:val>
                                        </p:tav>
                                      </p:tavLst>
                                    </p:anim>
                                    <p:anim calcmode="lin" valueType="num">
                                      <p:cBhvr additive="base">
                                        <p:cTn id="54" dur="10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autoUpdateAnimBg="0"/>
      <p:bldP spid="11" grpId="0" animBg="1" autoUpdateAnimBg="0"/>
      <p:bldP spid="32" grpId="0" animBg="1" autoUpdateAnimBg="0"/>
      <p:bldP spid="16421" grpId="0" animBg="1"/>
      <p:bldP spid="49"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1"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2"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3"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4"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5"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6"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7"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18"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tx2"/>
                </a:solidFill>
                <a:latin typeface="Arial" charset="0"/>
              </a:rPr>
              <a:t>Ємнісні датчики</a:t>
            </a:r>
            <a:endParaRPr lang="ru-RU" sz="2000" b="1" i="1">
              <a:solidFill>
                <a:schemeClr val="tx2"/>
              </a:solidFill>
              <a:latin typeface="Arial" charset="0"/>
            </a:endParaRPr>
          </a:p>
        </p:txBody>
      </p:sp>
      <p:sp>
        <p:nvSpPr>
          <p:cNvPr id="17419"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7420"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21"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22"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23"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24"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25"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42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2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2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0"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6"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7438" name="Rectangle 4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33" name="Прямоугольник 32"/>
          <p:cNvSpPr/>
          <p:nvPr/>
        </p:nvSpPr>
        <p:spPr>
          <a:xfrm>
            <a:off x="130175" y="457200"/>
            <a:ext cx="8834438" cy="615950"/>
          </a:xfrm>
          <a:prstGeom prst="rect">
            <a:avLst/>
          </a:prstGeom>
          <a:solidFill>
            <a:srgbClr val="FFC000"/>
          </a:solidFill>
        </p:spPr>
        <p:style>
          <a:lnRef idx="2">
            <a:schemeClr val="accent4"/>
          </a:lnRef>
          <a:fillRef idx="1">
            <a:schemeClr val="lt1"/>
          </a:fillRef>
          <a:effectRef idx="0">
            <a:schemeClr val="accent4"/>
          </a:effectRef>
          <a:fontRef idx="minor">
            <a:schemeClr val="dk1"/>
          </a:fontRef>
        </p:style>
        <p:txBody>
          <a:bodyPr lIns="3600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         Для збільшення точності вимірів та підвищення чутливості ємнісних </a:t>
            </a:r>
            <a:r>
              <a:rPr lang="uk-UA" sz="2000" i="1" dirty="0" err="1">
                <a:latin typeface="Times New Roman" pitchFamily="18" charset="0"/>
                <a:cs typeface="Times New Roman" pitchFamily="18" charset="0"/>
              </a:rPr>
              <a:t>дат-чиків</a:t>
            </a:r>
            <a:r>
              <a:rPr lang="uk-UA" sz="2000" i="1" dirty="0">
                <a:latin typeface="Times New Roman" pitchFamily="18" charset="0"/>
                <a:cs typeface="Times New Roman" pitchFamily="18" charset="0"/>
              </a:rPr>
              <a:t> їх звичайно вмикають за диференціальними схемами. </a:t>
            </a:r>
          </a:p>
        </p:txBody>
      </p:sp>
      <p:sp>
        <p:nvSpPr>
          <p:cNvPr id="35" name="Прямоугольник 34"/>
          <p:cNvSpPr/>
          <p:nvPr/>
        </p:nvSpPr>
        <p:spPr>
          <a:xfrm>
            <a:off x="166688" y="3914775"/>
            <a:ext cx="8810625" cy="615950"/>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lIns="0" tIns="0" rIns="0" bIns="0">
            <a:spAutoFit/>
          </a:bodyPr>
          <a:lstStyle/>
          <a:p>
            <a:pPr fontAlgn="auto">
              <a:spcBef>
                <a:spcPts val="0"/>
              </a:spcBef>
              <a:spcAft>
                <a:spcPts val="0"/>
              </a:spcAft>
              <a:defRPr/>
            </a:pPr>
            <a:r>
              <a:rPr lang="uk-UA" sz="2000" i="1" dirty="0">
                <a:latin typeface="Times New Roman" pitchFamily="18" charset="0"/>
                <a:cs typeface="Times New Roman" pitchFamily="18" charset="0"/>
              </a:rPr>
              <a:t>          Такі датчики практично без інерційні і застосовуються для вимірювання тисків, прискорень, вібрацій, рівнів, товщини різних матеріалів, вологості і т. д.</a:t>
            </a:r>
          </a:p>
        </p:txBody>
      </p:sp>
      <p:grpSp>
        <p:nvGrpSpPr>
          <p:cNvPr id="39" name="Группа 38"/>
          <p:cNvGrpSpPr>
            <a:grpSpLocks/>
          </p:cNvGrpSpPr>
          <p:nvPr/>
        </p:nvGrpSpPr>
        <p:grpSpPr bwMode="auto">
          <a:xfrm>
            <a:off x="2008188" y="1171575"/>
            <a:ext cx="4838700" cy="2709863"/>
            <a:chOff x="2007432" y="1172364"/>
            <a:chExt cx="4839503" cy="2708428"/>
          </a:xfrm>
        </p:grpSpPr>
        <p:pic>
          <p:nvPicPr>
            <p:cNvPr id="17443" name="Рисунок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432" y="1556792"/>
              <a:ext cx="4839503" cy="2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Прямоугольник 35"/>
            <p:cNvSpPr/>
            <p:nvPr/>
          </p:nvSpPr>
          <p:spPr>
            <a:xfrm>
              <a:off x="2726688" y="1172364"/>
              <a:ext cx="3400989" cy="369692"/>
            </a:xfrm>
            <a:prstGeom prst="rect">
              <a:avLst/>
            </a:prstGeom>
            <a:solidFill>
              <a:schemeClr val="tx2">
                <a:lumMod val="60000"/>
                <a:lumOff val="40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uk-UA" i="1" dirty="0">
                  <a:latin typeface="Times New Roman" pitchFamily="18" charset="0"/>
                  <a:cs typeface="Times New Roman" pitchFamily="18" charset="0"/>
                </a:rPr>
                <a:t>Диференційний ємнісний датчик</a:t>
              </a:r>
              <a:endParaRPr lang="uk-UA" dirty="0"/>
            </a:p>
          </p:txBody>
        </p:sp>
      </p:grpSp>
      <p:sp>
        <p:nvSpPr>
          <p:cNvPr id="38" name="Прямоугольник 37"/>
          <p:cNvSpPr/>
          <p:nvPr/>
        </p:nvSpPr>
        <p:spPr>
          <a:xfrm>
            <a:off x="138113" y="4581525"/>
            <a:ext cx="8812212" cy="2154238"/>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a:defRPr/>
            </a:pPr>
            <a:r>
              <a:rPr lang="uk-UA" sz="2000" i="1" dirty="0">
                <a:latin typeface="Times New Roman" pitchFamily="18" charset="0"/>
                <a:cs typeface="Times New Roman" pitchFamily="18" charset="0"/>
              </a:rPr>
              <a:t>Ємнісним датчикам властиві ряд недоліків:</a:t>
            </a:r>
          </a:p>
          <a:p>
            <a:pPr marL="342900" indent="-342900">
              <a:buFont typeface="Wingdings" pitchFamily="2" charset="2"/>
              <a:buChar char="Ø"/>
              <a:defRPr/>
            </a:pPr>
            <a:r>
              <a:rPr lang="uk-UA" sz="2000" i="1" dirty="0">
                <a:latin typeface="Times New Roman" pitchFamily="18" charset="0"/>
                <a:cs typeface="Times New Roman" pitchFamily="18" charset="0"/>
              </a:rPr>
              <a:t>невелика потужність вихідного сигналу;</a:t>
            </a:r>
          </a:p>
          <a:p>
            <a:pPr marL="342900" indent="-342900">
              <a:buFont typeface="Wingdings" pitchFamily="2" charset="2"/>
              <a:buChar char="Ø"/>
              <a:defRPr/>
            </a:pPr>
            <a:r>
              <a:rPr lang="uk-UA" sz="2000" i="1" dirty="0">
                <a:latin typeface="Times New Roman" pitchFamily="18" charset="0"/>
                <a:cs typeface="Times New Roman" pitchFamily="18" charset="0"/>
              </a:rPr>
              <a:t>для збільшення потужності датчиків їх необхідно живити від джерел збільшеної частоти струму 10 кГц та більше;</a:t>
            </a:r>
          </a:p>
          <a:p>
            <a:pPr marL="342900" indent="-342900">
              <a:buFont typeface="Wingdings" pitchFamily="2" charset="2"/>
              <a:buChar char="Ø"/>
              <a:defRPr/>
            </a:pPr>
            <a:r>
              <a:rPr lang="uk-UA" sz="2000" i="1" dirty="0">
                <a:latin typeface="Times New Roman" pitchFamily="18" charset="0"/>
                <a:cs typeface="Times New Roman" pitchFamily="18" charset="0"/>
              </a:rPr>
              <a:t>на їх покази сильно впливають паразитні ємності, (особливо ємність з’єднувальних проводів відносно землі) необхідно використовувати екрануючі елементи для датчика та проводів.</a:t>
            </a:r>
          </a:p>
        </p:txBody>
      </p:sp>
    </p:spTree>
    <p:extLst>
      <p:ext uri="{BB962C8B-B14F-4D97-AF65-F5344CB8AC3E}">
        <p14:creationId xmlns:p14="http://schemas.microsoft.com/office/powerpoint/2010/main" val="1287262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2000"/>
                                        <p:tgtEl>
                                          <p:spTgt spid="39"/>
                                        </p:tgtEl>
                                      </p:cBhvr>
                                    </p:animEffect>
                                    <p:anim calcmode="lin" valueType="num">
                                      <p:cBhvr>
                                        <p:cTn id="14" dur="2000" fill="hold"/>
                                        <p:tgtEl>
                                          <p:spTgt spid="39"/>
                                        </p:tgtEl>
                                        <p:attrNameLst>
                                          <p:attrName>ppt_w</p:attrName>
                                        </p:attrNameLst>
                                      </p:cBhvr>
                                      <p:tavLst>
                                        <p:tav tm="0" fmla="#ppt_w*sin(2.5*pi*$)">
                                          <p:val>
                                            <p:fltVal val="0"/>
                                          </p:val>
                                        </p:tav>
                                        <p:tav tm="100000">
                                          <p:val>
                                            <p:fltVal val="1"/>
                                          </p:val>
                                        </p:tav>
                                      </p:tavLst>
                                    </p:anim>
                                    <p:anim calcmode="lin" valueType="num">
                                      <p:cBhvr>
                                        <p:cTn id="15" dur="2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1000" fill="hold"/>
                                        <p:tgtEl>
                                          <p:spTgt spid="35"/>
                                        </p:tgtEl>
                                        <p:attrNameLst>
                                          <p:attrName>ppt_x</p:attrName>
                                        </p:attrNameLst>
                                      </p:cBhvr>
                                      <p:tavLst>
                                        <p:tav tm="0">
                                          <p:val>
                                            <p:strVal val="0-#ppt_w/2"/>
                                          </p:val>
                                        </p:tav>
                                        <p:tav tm="100000">
                                          <p:val>
                                            <p:strVal val="#ppt_x"/>
                                          </p:val>
                                        </p:tav>
                                      </p:tavLst>
                                    </p:anim>
                                    <p:anim calcmode="lin" valueType="num">
                                      <p:cBhvr additive="base">
                                        <p:cTn id="21"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38">
                                            <p:bg/>
                                          </p:spTgt>
                                        </p:tgtEl>
                                        <p:attrNameLst>
                                          <p:attrName>style.visibility</p:attrName>
                                        </p:attrNameLst>
                                      </p:cBhvr>
                                      <p:to>
                                        <p:strVal val="visible"/>
                                      </p:to>
                                    </p:set>
                                    <p:animEffect transition="in" filter="fade">
                                      <p:cBhvr>
                                        <p:cTn id="26" dur="800" decel="100000"/>
                                        <p:tgtEl>
                                          <p:spTgt spid="38">
                                            <p:bg/>
                                          </p:spTgt>
                                        </p:tgtEl>
                                      </p:cBhvr>
                                    </p:animEffect>
                                    <p:anim calcmode="lin" valueType="num">
                                      <p:cBhvr>
                                        <p:cTn id="27" dur="800" decel="100000" fill="hold"/>
                                        <p:tgtEl>
                                          <p:spTgt spid="38">
                                            <p:bg/>
                                          </p:spTgt>
                                        </p:tgtEl>
                                        <p:attrNameLst>
                                          <p:attrName>style.rotation</p:attrName>
                                        </p:attrNameLst>
                                      </p:cBhvr>
                                      <p:tavLst>
                                        <p:tav tm="0">
                                          <p:val>
                                            <p:fltVal val="-90"/>
                                          </p:val>
                                        </p:tav>
                                        <p:tav tm="100000">
                                          <p:val>
                                            <p:fltVal val="0"/>
                                          </p:val>
                                        </p:tav>
                                      </p:tavLst>
                                    </p:anim>
                                    <p:anim calcmode="lin" valueType="num">
                                      <p:cBhvr>
                                        <p:cTn id="28" dur="800" decel="100000" fill="hold"/>
                                        <p:tgtEl>
                                          <p:spTgt spid="38">
                                            <p:bg/>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38">
                                            <p:bg/>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38">
                                            <p:bg/>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38">
                                            <p:bg/>
                                          </p:spTgt>
                                        </p:tgtEl>
                                        <p:attrNameLst>
                                          <p:attrName>ppt_y</p:attrName>
                                        </p:attrNameLst>
                                      </p:cBhvr>
                                      <p:tavLst>
                                        <p:tav tm="0">
                                          <p:val>
                                            <p:strVal val="#ppt_y+0.1"/>
                                          </p:val>
                                        </p:tav>
                                        <p:tav tm="100000">
                                          <p:val>
                                            <p:strVal val="#ppt_y"/>
                                          </p:val>
                                        </p:tav>
                                      </p:tavLst>
                                    </p:anim>
                                  </p:childTnLst>
                                </p:cTn>
                              </p:par>
                            </p:childTnLst>
                          </p:cTn>
                        </p:par>
                        <p:par>
                          <p:cTn id="32" fill="hold" nodeType="afterGroup">
                            <p:stCondLst>
                              <p:cond delay="1000"/>
                            </p:stCondLst>
                            <p:childTnLst>
                              <p:par>
                                <p:cTn id="33" presetID="30" presetClass="entr" presetSubtype="0" fill="hold" grpId="0" nodeType="afterEffect">
                                  <p:stCondLst>
                                    <p:cond delay="0"/>
                                  </p:stCondLst>
                                  <p:childTnLst>
                                    <p:set>
                                      <p:cBhvr>
                                        <p:cTn id="34" dur="1" fill="hold">
                                          <p:stCondLst>
                                            <p:cond delay="0"/>
                                          </p:stCondLst>
                                        </p:cTn>
                                        <p:tgtEl>
                                          <p:spTgt spid="38">
                                            <p:txEl>
                                              <p:pRg st="0" end="0"/>
                                            </p:txEl>
                                          </p:spTgt>
                                        </p:tgtEl>
                                        <p:attrNameLst>
                                          <p:attrName>style.visibility</p:attrName>
                                        </p:attrNameLst>
                                      </p:cBhvr>
                                      <p:to>
                                        <p:strVal val="visible"/>
                                      </p:to>
                                    </p:set>
                                    <p:animEffect transition="in" filter="fade">
                                      <p:cBhvr>
                                        <p:cTn id="35" dur="800" decel="100000"/>
                                        <p:tgtEl>
                                          <p:spTgt spid="38">
                                            <p:txEl>
                                              <p:pRg st="0" end="0"/>
                                            </p:txEl>
                                          </p:spTgt>
                                        </p:tgtEl>
                                      </p:cBhvr>
                                    </p:animEffect>
                                    <p:anim calcmode="lin" valueType="num">
                                      <p:cBhvr>
                                        <p:cTn id="36" dur="800" decel="100000" fill="hold"/>
                                        <p:tgtEl>
                                          <p:spTgt spid="38">
                                            <p:txEl>
                                              <p:pRg st="0" end="0"/>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8">
                                            <p:txEl>
                                              <p:pRg st="0" end="0"/>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8">
                                            <p:txEl>
                                              <p:pRg st="0" end="0"/>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8">
                                            <p:txEl>
                                              <p:pRg st="0" end="0"/>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8">
                                            <p:txEl>
                                              <p:pRg st="0" end="0"/>
                                            </p:txEl>
                                          </p:spTgt>
                                        </p:tgtEl>
                                        <p:attrNameLst>
                                          <p:attrName>ppt_y</p:attrName>
                                        </p:attrNameLst>
                                      </p:cBhvr>
                                      <p:tavLst>
                                        <p:tav tm="0">
                                          <p:val>
                                            <p:strVal val="#ppt_y+0.1"/>
                                          </p:val>
                                        </p:tav>
                                        <p:tav tm="100000">
                                          <p:val>
                                            <p:strVal val="#ppt_y"/>
                                          </p:val>
                                        </p:tav>
                                      </p:tavLst>
                                    </p:anim>
                                  </p:childTnLst>
                                </p:cTn>
                              </p:par>
                            </p:childTnLst>
                          </p:cTn>
                        </p:par>
                        <p:par>
                          <p:cTn id="41" fill="hold" nodeType="afterGroup">
                            <p:stCondLst>
                              <p:cond delay="2000"/>
                            </p:stCondLst>
                            <p:childTnLst>
                              <p:par>
                                <p:cTn id="42" presetID="30" presetClass="entr" presetSubtype="0" fill="hold" grpId="0" nodeType="afterEffect">
                                  <p:stCondLst>
                                    <p:cond delay="0"/>
                                  </p:stCondLst>
                                  <p:childTnLst>
                                    <p:set>
                                      <p:cBhvr>
                                        <p:cTn id="43" dur="1" fill="hold">
                                          <p:stCondLst>
                                            <p:cond delay="0"/>
                                          </p:stCondLst>
                                        </p:cTn>
                                        <p:tgtEl>
                                          <p:spTgt spid="38">
                                            <p:txEl>
                                              <p:pRg st="1" end="1"/>
                                            </p:txEl>
                                          </p:spTgt>
                                        </p:tgtEl>
                                        <p:attrNameLst>
                                          <p:attrName>style.visibility</p:attrName>
                                        </p:attrNameLst>
                                      </p:cBhvr>
                                      <p:to>
                                        <p:strVal val="visible"/>
                                      </p:to>
                                    </p:set>
                                    <p:animEffect transition="in" filter="fade">
                                      <p:cBhvr>
                                        <p:cTn id="44" dur="800" decel="100000"/>
                                        <p:tgtEl>
                                          <p:spTgt spid="38">
                                            <p:txEl>
                                              <p:pRg st="1" end="1"/>
                                            </p:txEl>
                                          </p:spTgt>
                                        </p:tgtEl>
                                      </p:cBhvr>
                                    </p:animEffect>
                                    <p:anim calcmode="lin" valueType="num">
                                      <p:cBhvr>
                                        <p:cTn id="45" dur="800" decel="100000" fill="hold"/>
                                        <p:tgtEl>
                                          <p:spTgt spid="38">
                                            <p:txEl>
                                              <p:pRg st="1" end="1"/>
                                            </p:txEl>
                                          </p:spTgt>
                                        </p:tgtEl>
                                        <p:attrNameLst>
                                          <p:attrName>style.rotation</p:attrName>
                                        </p:attrNameLst>
                                      </p:cBhvr>
                                      <p:tavLst>
                                        <p:tav tm="0">
                                          <p:val>
                                            <p:fltVal val="-90"/>
                                          </p:val>
                                        </p:tav>
                                        <p:tav tm="100000">
                                          <p:val>
                                            <p:fltVal val="0"/>
                                          </p:val>
                                        </p:tav>
                                      </p:tavLst>
                                    </p:anim>
                                    <p:anim calcmode="lin" valueType="num">
                                      <p:cBhvr>
                                        <p:cTn id="46" dur="800" decel="100000" fill="hold"/>
                                        <p:tgtEl>
                                          <p:spTgt spid="38">
                                            <p:txEl>
                                              <p:pRg st="1" end="1"/>
                                            </p:txEl>
                                          </p:spTgt>
                                        </p:tgtEl>
                                        <p:attrNameLst>
                                          <p:attrName>ppt_x</p:attrName>
                                        </p:attrNameLst>
                                      </p:cBhvr>
                                      <p:tavLst>
                                        <p:tav tm="0">
                                          <p:val>
                                            <p:strVal val="#ppt_x+0.4"/>
                                          </p:val>
                                        </p:tav>
                                        <p:tav tm="100000">
                                          <p:val>
                                            <p:strVal val="#ppt_x-0.05"/>
                                          </p:val>
                                        </p:tav>
                                      </p:tavLst>
                                    </p:anim>
                                    <p:anim calcmode="lin" valueType="num">
                                      <p:cBhvr>
                                        <p:cTn id="47" dur="800" decel="100000" fill="hold"/>
                                        <p:tgtEl>
                                          <p:spTgt spid="38">
                                            <p:txEl>
                                              <p:pRg st="1" end="1"/>
                                            </p:txEl>
                                          </p:spTgt>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38">
                                            <p:txEl>
                                              <p:pRg st="1" end="1"/>
                                            </p:txEl>
                                          </p:spTgt>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38">
                                            <p:txEl>
                                              <p:pRg st="1" end="1"/>
                                            </p:txEl>
                                          </p:spTgt>
                                        </p:tgtEl>
                                        <p:attrNameLst>
                                          <p:attrName>ppt_y</p:attrName>
                                        </p:attrNameLst>
                                      </p:cBhvr>
                                      <p:tavLst>
                                        <p:tav tm="0">
                                          <p:val>
                                            <p:strVal val="#ppt_y+0.1"/>
                                          </p:val>
                                        </p:tav>
                                        <p:tav tm="100000">
                                          <p:val>
                                            <p:strVal val="#ppt_y"/>
                                          </p:val>
                                        </p:tav>
                                      </p:tavLst>
                                    </p:anim>
                                  </p:childTnLst>
                                </p:cTn>
                              </p:par>
                            </p:childTnLst>
                          </p:cTn>
                        </p:par>
                        <p:par>
                          <p:cTn id="50" fill="hold" nodeType="afterGroup">
                            <p:stCondLst>
                              <p:cond delay="3000"/>
                            </p:stCondLst>
                            <p:childTnLst>
                              <p:par>
                                <p:cTn id="51" presetID="30" presetClass="entr" presetSubtype="0" fill="hold" grpId="0" nodeType="after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animEffect transition="in" filter="fade">
                                      <p:cBhvr>
                                        <p:cTn id="53" dur="800" decel="100000"/>
                                        <p:tgtEl>
                                          <p:spTgt spid="38">
                                            <p:txEl>
                                              <p:pRg st="2" end="2"/>
                                            </p:txEl>
                                          </p:spTgt>
                                        </p:tgtEl>
                                      </p:cBhvr>
                                    </p:animEffect>
                                    <p:anim calcmode="lin" valueType="num">
                                      <p:cBhvr>
                                        <p:cTn id="54" dur="800" decel="100000" fill="hold"/>
                                        <p:tgtEl>
                                          <p:spTgt spid="38">
                                            <p:txEl>
                                              <p:pRg st="2" end="2"/>
                                            </p:txEl>
                                          </p:spTgt>
                                        </p:tgtEl>
                                        <p:attrNameLst>
                                          <p:attrName>style.rotation</p:attrName>
                                        </p:attrNameLst>
                                      </p:cBhvr>
                                      <p:tavLst>
                                        <p:tav tm="0">
                                          <p:val>
                                            <p:fltVal val="-90"/>
                                          </p:val>
                                        </p:tav>
                                        <p:tav tm="100000">
                                          <p:val>
                                            <p:fltVal val="0"/>
                                          </p:val>
                                        </p:tav>
                                      </p:tavLst>
                                    </p:anim>
                                    <p:anim calcmode="lin" valueType="num">
                                      <p:cBhvr>
                                        <p:cTn id="55" dur="800" decel="100000" fill="hold"/>
                                        <p:tgtEl>
                                          <p:spTgt spid="38">
                                            <p:txEl>
                                              <p:pRg st="2" end="2"/>
                                            </p:txEl>
                                          </p:spTgt>
                                        </p:tgtEl>
                                        <p:attrNameLst>
                                          <p:attrName>ppt_x</p:attrName>
                                        </p:attrNameLst>
                                      </p:cBhvr>
                                      <p:tavLst>
                                        <p:tav tm="0">
                                          <p:val>
                                            <p:strVal val="#ppt_x+0.4"/>
                                          </p:val>
                                        </p:tav>
                                        <p:tav tm="100000">
                                          <p:val>
                                            <p:strVal val="#ppt_x-0.05"/>
                                          </p:val>
                                        </p:tav>
                                      </p:tavLst>
                                    </p:anim>
                                    <p:anim calcmode="lin" valueType="num">
                                      <p:cBhvr>
                                        <p:cTn id="56" dur="800" decel="100000" fill="hold"/>
                                        <p:tgtEl>
                                          <p:spTgt spid="38">
                                            <p:txEl>
                                              <p:pRg st="2" end="2"/>
                                            </p:txEl>
                                          </p:spTgt>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38">
                                            <p:txEl>
                                              <p:pRg st="2" end="2"/>
                                            </p:txEl>
                                          </p:spTgt>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38">
                                            <p:txEl>
                                              <p:pRg st="2" end="2"/>
                                            </p:txEl>
                                          </p:spTgt>
                                        </p:tgtEl>
                                        <p:attrNameLst>
                                          <p:attrName>ppt_y</p:attrName>
                                        </p:attrNameLst>
                                      </p:cBhvr>
                                      <p:tavLst>
                                        <p:tav tm="0">
                                          <p:val>
                                            <p:strVal val="#ppt_y+0.1"/>
                                          </p:val>
                                        </p:tav>
                                        <p:tav tm="100000">
                                          <p:val>
                                            <p:strVal val="#ppt_y"/>
                                          </p:val>
                                        </p:tav>
                                      </p:tavLst>
                                    </p:anim>
                                  </p:childTnLst>
                                </p:cTn>
                              </p:par>
                            </p:childTnLst>
                          </p:cTn>
                        </p:par>
                        <p:par>
                          <p:cTn id="59" fill="hold" nodeType="afterGroup">
                            <p:stCondLst>
                              <p:cond delay="4000"/>
                            </p:stCondLst>
                            <p:childTnLst>
                              <p:par>
                                <p:cTn id="60" presetID="30" presetClass="entr" presetSubtype="0" fill="hold" grpId="0" nodeType="afterEffect">
                                  <p:stCondLst>
                                    <p:cond delay="0"/>
                                  </p:stCondLst>
                                  <p:childTnLst>
                                    <p:set>
                                      <p:cBhvr>
                                        <p:cTn id="61" dur="1" fill="hold">
                                          <p:stCondLst>
                                            <p:cond delay="0"/>
                                          </p:stCondLst>
                                        </p:cTn>
                                        <p:tgtEl>
                                          <p:spTgt spid="38">
                                            <p:txEl>
                                              <p:pRg st="3" end="3"/>
                                            </p:txEl>
                                          </p:spTgt>
                                        </p:tgtEl>
                                        <p:attrNameLst>
                                          <p:attrName>style.visibility</p:attrName>
                                        </p:attrNameLst>
                                      </p:cBhvr>
                                      <p:to>
                                        <p:strVal val="visible"/>
                                      </p:to>
                                    </p:set>
                                    <p:animEffect transition="in" filter="fade">
                                      <p:cBhvr>
                                        <p:cTn id="62" dur="800" decel="100000"/>
                                        <p:tgtEl>
                                          <p:spTgt spid="38">
                                            <p:txEl>
                                              <p:pRg st="3" end="3"/>
                                            </p:txEl>
                                          </p:spTgt>
                                        </p:tgtEl>
                                      </p:cBhvr>
                                    </p:animEffect>
                                    <p:anim calcmode="lin" valueType="num">
                                      <p:cBhvr>
                                        <p:cTn id="63" dur="800" decel="100000" fill="hold"/>
                                        <p:tgtEl>
                                          <p:spTgt spid="38">
                                            <p:txEl>
                                              <p:pRg st="3" end="3"/>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38">
                                            <p:txEl>
                                              <p:pRg st="3" end="3"/>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38">
                                            <p:txEl>
                                              <p:pRg st="3" end="3"/>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38">
                                            <p:txEl>
                                              <p:pRg st="3" end="3"/>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38">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autoUpdateAnimBg="0"/>
      <p:bldP spid="35" grpId="0" animBg="1"/>
      <p:bldP spid="38"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35"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36"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37"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38"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39"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0"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1"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2"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tx2"/>
                </a:solidFill>
              </a:rPr>
              <a:t>Фотоелектричні датчики</a:t>
            </a:r>
            <a:endParaRPr lang="ru-RU" sz="2000" b="1" i="1">
              <a:solidFill>
                <a:schemeClr val="tx2"/>
              </a:solidFill>
              <a:latin typeface="Arial" charset="0"/>
            </a:endParaRPr>
          </a:p>
        </p:txBody>
      </p:sp>
      <p:sp>
        <p:nvSpPr>
          <p:cNvPr id="18443"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8444"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5"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6"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7"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8"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49"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845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6"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7"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5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60"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61"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8462" name="Rectangle 4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33" name="Прямоугольник 32"/>
          <p:cNvSpPr/>
          <p:nvPr/>
        </p:nvSpPr>
        <p:spPr>
          <a:xfrm>
            <a:off x="152400" y="457200"/>
            <a:ext cx="8883650" cy="1538288"/>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lIns="0" tIns="0" rIns="0" bIns="0">
            <a:spAutoFit/>
          </a:bodyPr>
          <a:lstStyle/>
          <a:p>
            <a:pPr>
              <a:defRPr/>
            </a:pPr>
            <a:r>
              <a:rPr lang="uk-UA" sz="2000" i="1" dirty="0">
                <a:latin typeface="Times New Roman" pitchFamily="18" charset="0"/>
                <a:cs typeface="Times New Roman" pitchFamily="18" charset="0"/>
              </a:rPr>
              <a:t>       Оптичні датчики являють собою фотоелементи, що реагують на зміну світлового потоку. Світлова енергія діючи на деякі матеріали надає їх </a:t>
            </a:r>
            <a:r>
              <a:rPr lang="uk-UA" sz="2000" i="1" dirty="0" err="1">
                <a:latin typeface="Times New Roman" pitchFamily="18" charset="0"/>
                <a:cs typeface="Times New Roman" pitchFamily="18" charset="0"/>
              </a:rPr>
              <a:t>електро-нам</a:t>
            </a:r>
            <a:r>
              <a:rPr lang="uk-UA" sz="2000" i="1" dirty="0">
                <a:latin typeface="Times New Roman" pitchFamily="18" charset="0"/>
                <a:cs typeface="Times New Roman" pitchFamily="18" charset="0"/>
              </a:rPr>
              <a:t> деякої енергії, достатньої для того, щоб частина електронів виявилась вільною. Залежно від поведінки електронів, які звільнилися під дією світлового потоку, розрізняють три типи фотоелементів:</a:t>
            </a:r>
          </a:p>
        </p:txBody>
      </p:sp>
      <p:sp>
        <p:nvSpPr>
          <p:cNvPr id="34" name="Прямоугольник 33"/>
          <p:cNvSpPr/>
          <p:nvPr/>
        </p:nvSpPr>
        <p:spPr>
          <a:xfrm>
            <a:off x="152400" y="2005013"/>
            <a:ext cx="8883650" cy="830262"/>
          </a:xfrm>
          <a:prstGeom prst="rect">
            <a:avLst/>
          </a:prstGeom>
          <a:solidFill>
            <a:srgbClr val="92D050"/>
          </a:solidFill>
        </p:spPr>
        <p:style>
          <a:lnRef idx="2">
            <a:schemeClr val="accent1"/>
          </a:lnRef>
          <a:fillRef idx="1">
            <a:schemeClr val="lt1"/>
          </a:fillRef>
          <a:effectRef idx="0">
            <a:schemeClr val="accent1"/>
          </a:effectRef>
          <a:fontRef idx="minor">
            <a:schemeClr val="dk1"/>
          </a:fontRef>
        </p:style>
        <p:txBody>
          <a:bodyPr lIns="0" tIns="0" rIns="0" bIns="0">
            <a:spAutoFit/>
          </a:bodyPr>
          <a:lstStyle/>
          <a:p>
            <a:pPr marL="285750" indent="-285750">
              <a:buFont typeface="Wingdings" pitchFamily="2" charset="2"/>
              <a:buChar char="Ø"/>
              <a:defRPr/>
            </a:pPr>
            <a:r>
              <a:rPr lang="uk-UA" i="1" dirty="0">
                <a:latin typeface="Times New Roman" pitchFamily="18" charset="0"/>
                <a:cs typeface="Times New Roman" pitchFamily="18" charset="0"/>
              </a:rPr>
              <a:t>із зовнішнім фотоефектом (вакуумні або газонаповнені);</a:t>
            </a:r>
          </a:p>
          <a:p>
            <a:pPr marL="285750" indent="-285750">
              <a:buFont typeface="Wingdings" pitchFamily="2" charset="2"/>
              <a:buChar char="Ø"/>
              <a:defRPr/>
            </a:pPr>
            <a:r>
              <a:rPr lang="uk-UA" i="1" dirty="0">
                <a:latin typeface="Times New Roman" pitchFamily="18" charset="0"/>
                <a:cs typeface="Times New Roman" pitchFamily="18" charset="0"/>
              </a:rPr>
              <a:t>із шаром, що запирається (вентильні);</a:t>
            </a:r>
          </a:p>
          <a:p>
            <a:pPr marL="285750" indent="-285750">
              <a:buFont typeface="Wingdings" pitchFamily="2" charset="2"/>
              <a:buChar char="Ø"/>
              <a:defRPr/>
            </a:pPr>
            <a:r>
              <a:rPr lang="uk-UA" i="1" dirty="0">
                <a:latin typeface="Times New Roman" pitchFamily="18" charset="0"/>
                <a:cs typeface="Times New Roman" pitchFamily="18" charset="0"/>
              </a:rPr>
              <a:t>із внутрішнім фотоефектом (фотоопори).</a:t>
            </a:r>
          </a:p>
        </p:txBody>
      </p:sp>
      <p:grpSp>
        <p:nvGrpSpPr>
          <p:cNvPr id="41" name="Группа 40"/>
          <p:cNvGrpSpPr>
            <a:grpSpLocks/>
          </p:cNvGrpSpPr>
          <p:nvPr/>
        </p:nvGrpSpPr>
        <p:grpSpPr bwMode="auto">
          <a:xfrm>
            <a:off x="155575" y="2863850"/>
            <a:ext cx="2400300" cy="3876675"/>
            <a:chOff x="155575" y="2863295"/>
            <a:chExt cx="2400201" cy="3876976"/>
          </a:xfrm>
        </p:grpSpPr>
        <p:sp>
          <p:nvSpPr>
            <p:cNvPr id="35" name="Прямоугольник 34"/>
            <p:cNvSpPr/>
            <p:nvPr/>
          </p:nvSpPr>
          <p:spPr>
            <a:xfrm>
              <a:off x="155575" y="2863295"/>
              <a:ext cx="2400201" cy="554081"/>
            </a:xfrm>
            <a:prstGeom prst="rect">
              <a:avLst/>
            </a:prstGeom>
            <a:solidFill>
              <a:schemeClr val="tx2">
                <a:lumMod val="60000"/>
                <a:lumOff val="40000"/>
              </a:schemeClr>
            </a:solidFill>
          </p:spPr>
          <p:style>
            <a:lnRef idx="2">
              <a:schemeClr val="accent1"/>
            </a:lnRef>
            <a:fillRef idx="1">
              <a:schemeClr val="lt1"/>
            </a:fillRef>
            <a:effectRef idx="0">
              <a:schemeClr val="accent1"/>
            </a:effectRef>
            <a:fontRef idx="minor">
              <a:schemeClr val="dk1"/>
            </a:fontRef>
          </p:style>
          <p:txBody>
            <a:bodyPr lIns="0" tIns="0" rIns="0" bIns="0">
              <a:spAutoFit/>
            </a:bodyPr>
            <a:lstStyle/>
            <a:p>
              <a:pPr algn="ctr">
                <a:defRPr/>
              </a:pPr>
              <a:r>
                <a:rPr lang="uk-UA" i="1" dirty="0">
                  <a:latin typeface="Times New Roman" pitchFamily="18" charset="0"/>
                  <a:cs typeface="Times New Roman" pitchFamily="18" charset="0"/>
                </a:rPr>
                <a:t>Фотоелемент із </a:t>
              </a:r>
              <a:r>
                <a:rPr lang="uk-UA" i="1" dirty="0" err="1">
                  <a:latin typeface="Times New Roman" pitchFamily="18" charset="0"/>
                  <a:cs typeface="Times New Roman" pitchFamily="18" charset="0"/>
                </a:rPr>
                <a:t>зовніш-нім</a:t>
              </a:r>
              <a:r>
                <a:rPr lang="uk-UA" i="1" dirty="0">
                  <a:latin typeface="Times New Roman" pitchFamily="18" charset="0"/>
                  <a:cs typeface="Times New Roman" pitchFamily="18" charset="0"/>
                </a:rPr>
                <a:t> фотоефектом</a:t>
              </a:r>
              <a:r>
                <a:rPr lang="uk-UA" dirty="0">
                  <a:latin typeface="Times New Roman" pitchFamily="18" charset="0"/>
                  <a:cs typeface="Times New Roman" pitchFamily="18" charset="0"/>
                </a:rPr>
                <a:t> </a:t>
              </a:r>
            </a:p>
          </p:txBody>
        </p:sp>
        <p:pic>
          <p:nvPicPr>
            <p:cNvPr id="18471" name="Рисунок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59" y="3417292"/>
              <a:ext cx="1880616" cy="332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6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42" name="Группа 41"/>
          <p:cNvGrpSpPr>
            <a:grpSpLocks/>
          </p:cNvGrpSpPr>
          <p:nvPr/>
        </p:nvGrpSpPr>
        <p:grpSpPr bwMode="auto">
          <a:xfrm>
            <a:off x="2555875" y="2882900"/>
            <a:ext cx="6480175" cy="3878263"/>
            <a:chOff x="2555776" y="2883486"/>
            <a:chExt cx="6480721" cy="3877985"/>
          </a:xfrm>
        </p:grpSpPr>
        <p:sp>
          <p:nvSpPr>
            <p:cNvPr id="38" name="Прямоугольник 37"/>
            <p:cNvSpPr/>
            <p:nvPr/>
          </p:nvSpPr>
          <p:spPr>
            <a:xfrm>
              <a:off x="2555776" y="2883486"/>
              <a:ext cx="6480721" cy="3877985"/>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lIns="36000" tIns="0" rIns="0" bIns="0">
              <a:spAutoFit/>
            </a:bodyPr>
            <a:lstStyle/>
            <a:p>
              <a:pPr>
                <a:defRPr/>
              </a:pPr>
              <a:r>
                <a:rPr lang="uk-UA" i="1" dirty="0">
                  <a:latin typeface="Times New Roman" pitchFamily="18" charset="0"/>
                  <a:cs typeface="Times New Roman" pitchFamily="18" charset="0"/>
                </a:rPr>
                <a:t>       </a:t>
              </a:r>
              <a:r>
                <a:rPr lang="uk-UA" i="1" u="sng" dirty="0">
                  <a:latin typeface="Times New Roman" pitchFamily="18" charset="0"/>
                  <a:cs typeface="Times New Roman" pitchFamily="18" charset="0"/>
                </a:rPr>
                <a:t>Фотоелементи із зовнішнім фотоефектом</a:t>
              </a:r>
              <a:r>
                <a:rPr lang="uk-UA" i="1" dirty="0">
                  <a:latin typeface="Times New Roman" pitchFamily="18" charset="0"/>
                  <a:cs typeface="Times New Roman" pitchFamily="18" charset="0"/>
                </a:rPr>
                <a:t> являють собою вакуумну або газонаповнену (аргон під тиском – 10</a:t>
              </a:r>
              <a:r>
                <a:rPr lang="uk-UA" i="1" baseline="30000" dirty="0">
                  <a:latin typeface="Times New Roman" pitchFamily="18" charset="0"/>
                  <a:cs typeface="Times New Roman" pitchFamily="18" charset="0"/>
                </a:rPr>
                <a:t>4</a:t>
              </a:r>
              <a:r>
                <a:rPr lang="uk-UA" i="1" dirty="0">
                  <a:latin typeface="Times New Roman" pitchFamily="18" charset="0"/>
                  <a:cs typeface="Times New Roman" pitchFamily="18" charset="0"/>
                </a:rPr>
                <a:t> Па, для </a:t>
              </a:r>
              <a:r>
                <a:rPr lang="uk-UA" i="1" dirty="0" err="1">
                  <a:latin typeface="Times New Roman" pitchFamily="18" charset="0"/>
                  <a:cs typeface="Times New Roman" pitchFamily="18" charset="0"/>
                </a:rPr>
                <a:t>під-силення</a:t>
              </a:r>
              <a:r>
                <a:rPr lang="uk-UA" i="1" dirty="0">
                  <a:latin typeface="Times New Roman" pitchFamily="18" charset="0"/>
                  <a:cs typeface="Times New Roman" pitchFamily="18" charset="0"/>
                </a:rPr>
                <a:t> фотоструму за рахунок іонізації газу) лампу, анод якої виготовлений у вигляді кільця або пластини, а катод утворений світлочутливим шаром (цезій або сплав сурми із цезієм) </a:t>
              </a:r>
              <a:r>
                <a:rPr lang="uk-UA" i="1" dirty="0" err="1">
                  <a:latin typeface="Times New Roman" pitchFamily="18" charset="0"/>
                  <a:cs typeface="Times New Roman" pitchFamily="18" charset="0"/>
                </a:rPr>
                <a:t>нанесе-ним</a:t>
              </a:r>
              <a:r>
                <a:rPr lang="uk-UA" i="1" dirty="0">
                  <a:latin typeface="Times New Roman" pitchFamily="18" charset="0"/>
                  <a:cs typeface="Times New Roman" pitchFamily="18" charset="0"/>
                </a:rPr>
                <a:t> на внутрішню поверхню колби. Під дією світла, що падає на катод, він випромінює електрони, які при наявності </a:t>
              </a:r>
              <a:r>
                <a:rPr lang="uk-UA" i="1" dirty="0" err="1">
                  <a:latin typeface="Times New Roman" pitchFamily="18" charset="0"/>
                  <a:cs typeface="Times New Roman" pitchFamily="18" charset="0"/>
                </a:rPr>
                <a:t>електрич-ного</a:t>
              </a:r>
              <a:r>
                <a:rPr lang="uk-UA" i="1" dirty="0">
                  <a:latin typeface="Times New Roman" pitchFamily="18" charset="0"/>
                  <a:cs typeface="Times New Roman" pitchFamily="18" charset="0"/>
                </a:rPr>
                <a:t> поля переміщуються до анода, створюючи струм у середині фотоелементу.</a:t>
              </a:r>
            </a:p>
            <a:p>
              <a:pPr>
                <a:defRPr/>
              </a:pPr>
              <a:r>
                <a:rPr lang="uk-UA" i="1" dirty="0">
                  <a:latin typeface="Times New Roman" pitchFamily="18" charset="0"/>
                  <a:cs typeface="Times New Roman" pitchFamily="18" charset="0"/>
                </a:rPr>
                <a:t>      Вакуумні фотоелементи працюють у режимі насичення, коли значення фотоструму не залежить від значення прикладеної напруги, а залежить тільки від світлового потоку. Інтегральна чутливість вакуумних фотоелементів                            складає 80…100 мкА/лм.</a:t>
              </a:r>
            </a:p>
          </p:txBody>
        </p:sp>
        <p:graphicFrame>
          <p:nvGraphicFramePr>
            <p:cNvPr id="18469" name="Объект 39"/>
            <p:cNvGraphicFramePr>
              <a:graphicFrameLocks noChangeAspect="1"/>
            </p:cNvGraphicFramePr>
            <p:nvPr/>
          </p:nvGraphicFramePr>
          <p:xfrm>
            <a:off x="6444208" y="6165304"/>
            <a:ext cx="1391796" cy="360040"/>
          </p:xfrm>
          <a:graphic>
            <a:graphicData uri="http://schemas.openxmlformats.org/presentationml/2006/ole">
              <mc:AlternateContent xmlns:mc="http://schemas.openxmlformats.org/markup-compatibility/2006">
                <mc:Choice xmlns:v="urn:schemas-microsoft-com:vml" Requires="v">
                  <p:oleObj spid="_x0000_s8199" name="Формула" r:id="rId4" imgW="825142" imgH="215806" progId="Equation.3">
                    <p:embed/>
                  </p:oleObj>
                </mc:Choice>
                <mc:Fallback>
                  <p:oleObj name="Формула" r:id="rId4" imgW="825142" imgH="21580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6165304"/>
                          <a:ext cx="13917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543077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34">
                                            <p:bg/>
                                          </p:spTgt>
                                        </p:tgtEl>
                                        <p:attrNameLst>
                                          <p:attrName>style.visibility</p:attrName>
                                        </p:attrNameLst>
                                      </p:cBhvr>
                                      <p:to>
                                        <p:strVal val="visible"/>
                                      </p:to>
                                    </p:set>
                                    <p:animEffect transition="in" filter="fade">
                                      <p:cBhvr>
                                        <p:cTn id="13" dur="800" decel="100000"/>
                                        <p:tgtEl>
                                          <p:spTgt spid="34">
                                            <p:bg/>
                                          </p:spTgt>
                                        </p:tgtEl>
                                      </p:cBhvr>
                                    </p:animEffect>
                                    <p:anim calcmode="lin" valueType="num">
                                      <p:cBhvr>
                                        <p:cTn id="14" dur="800" decel="100000" fill="hold"/>
                                        <p:tgtEl>
                                          <p:spTgt spid="34">
                                            <p:bg/>
                                          </p:spTgt>
                                        </p:tgtEl>
                                        <p:attrNameLst>
                                          <p:attrName>style.rotation</p:attrName>
                                        </p:attrNameLst>
                                      </p:cBhvr>
                                      <p:tavLst>
                                        <p:tav tm="0">
                                          <p:val>
                                            <p:fltVal val="-90"/>
                                          </p:val>
                                        </p:tav>
                                        <p:tav tm="100000">
                                          <p:val>
                                            <p:fltVal val="0"/>
                                          </p:val>
                                        </p:tav>
                                      </p:tavLst>
                                    </p:anim>
                                    <p:anim calcmode="lin" valueType="num">
                                      <p:cBhvr>
                                        <p:cTn id="15" dur="800" decel="100000" fill="hold"/>
                                        <p:tgtEl>
                                          <p:spTgt spid="34">
                                            <p:bg/>
                                          </p:spTgt>
                                        </p:tgtEl>
                                        <p:attrNameLst>
                                          <p:attrName>ppt_x</p:attrName>
                                        </p:attrNameLst>
                                      </p:cBhvr>
                                      <p:tavLst>
                                        <p:tav tm="0">
                                          <p:val>
                                            <p:strVal val="#ppt_x+0.4"/>
                                          </p:val>
                                        </p:tav>
                                        <p:tav tm="100000">
                                          <p:val>
                                            <p:strVal val="#ppt_x-0.05"/>
                                          </p:val>
                                        </p:tav>
                                      </p:tavLst>
                                    </p:anim>
                                    <p:anim calcmode="lin" valueType="num">
                                      <p:cBhvr>
                                        <p:cTn id="16" dur="800" decel="100000" fill="hold"/>
                                        <p:tgtEl>
                                          <p:spTgt spid="34">
                                            <p:bg/>
                                          </p:spTgt>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4">
                                            <p:bg/>
                                          </p:spTgt>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4">
                                            <p:bg/>
                                          </p:spTgt>
                                        </p:tgtEl>
                                        <p:attrNameLst>
                                          <p:attrName>ppt_y</p:attrName>
                                        </p:attrNameLst>
                                      </p:cBhvr>
                                      <p:tavLst>
                                        <p:tav tm="0">
                                          <p:val>
                                            <p:strVal val="#ppt_y+0.1"/>
                                          </p:val>
                                        </p:tav>
                                        <p:tav tm="100000">
                                          <p:val>
                                            <p:strVal val="#ppt_y"/>
                                          </p:val>
                                        </p:tav>
                                      </p:tavLst>
                                    </p:anim>
                                  </p:childTnLst>
                                </p:cTn>
                              </p:par>
                            </p:childTnLst>
                          </p:cTn>
                        </p:par>
                        <p:par>
                          <p:cTn id="19" fill="hold" nodeType="afterGroup">
                            <p:stCondLst>
                              <p:cond delay="1000"/>
                            </p:stCondLst>
                            <p:childTnLst>
                              <p:par>
                                <p:cTn id="20" presetID="30" presetClass="entr" presetSubtype="0" fill="hold" grpId="0" nodeType="after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fade">
                                      <p:cBhvr>
                                        <p:cTn id="22" dur="800" decel="100000"/>
                                        <p:tgtEl>
                                          <p:spTgt spid="34">
                                            <p:txEl>
                                              <p:pRg st="0" end="0"/>
                                            </p:txEl>
                                          </p:spTgt>
                                        </p:tgtEl>
                                      </p:cBhvr>
                                    </p:animEffect>
                                    <p:anim calcmode="lin" valueType="num">
                                      <p:cBhvr>
                                        <p:cTn id="23" dur="800" decel="100000" fill="hold"/>
                                        <p:tgtEl>
                                          <p:spTgt spid="34">
                                            <p:txEl>
                                              <p:pRg st="0" end="0"/>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34">
                                            <p:txEl>
                                              <p:pRg st="0" end="0"/>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34">
                                            <p:txEl>
                                              <p:pRg st="0" end="0"/>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4">
                                            <p:txEl>
                                              <p:pRg st="0" end="0"/>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4">
                                            <p:txEl>
                                              <p:pRg st="0" end="0"/>
                                            </p:txEl>
                                          </p:spTgt>
                                        </p:tgtEl>
                                        <p:attrNameLst>
                                          <p:attrName>ppt_y</p:attrName>
                                        </p:attrNameLst>
                                      </p:cBhvr>
                                      <p:tavLst>
                                        <p:tav tm="0">
                                          <p:val>
                                            <p:strVal val="#ppt_y+0.1"/>
                                          </p:val>
                                        </p:tav>
                                        <p:tav tm="100000">
                                          <p:val>
                                            <p:strVal val="#ppt_y"/>
                                          </p:val>
                                        </p:tav>
                                      </p:tavLst>
                                    </p:anim>
                                  </p:childTnLst>
                                </p:cTn>
                              </p:par>
                            </p:childTnLst>
                          </p:cTn>
                        </p:par>
                        <p:par>
                          <p:cTn id="28" fill="hold" nodeType="afterGroup">
                            <p:stCondLst>
                              <p:cond delay="2000"/>
                            </p:stCondLst>
                            <p:childTnLst>
                              <p:par>
                                <p:cTn id="29" presetID="30" presetClass="entr" presetSubtype="0" fill="hold" grpId="0" nodeType="after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Effect transition="in" filter="fade">
                                      <p:cBhvr>
                                        <p:cTn id="31" dur="800" decel="100000"/>
                                        <p:tgtEl>
                                          <p:spTgt spid="34">
                                            <p:txEl>
                                              <p:pRg st="1" end="1"/>
                                            </p:txEl>
                                          </p:spTgt>
                                        </p:tgtEl>
                                      </p:cBhvr>
                                    </p:animEffect>
                                    <p:anim calcmode="lin" valueType="num">
                                      <p:cBhvr>
                                        <p:cTn id="32" dur="800" decel="100000" fill="hold"/>
                                        <p:tgtEl>
                                          <p:spTgt spid="34">
                                            <p:txEl>
                                              <p:pRg st="1" end="1"/>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4">
                                            <p:txEl>
                                              <p:pRg st="1" end="1"/>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4">
                                            <p:txEl>
                                              <p:pRg st="1" end="1"/>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4">
                                            <p:txEl>
                                              <p:pRg st="1" end="1"/>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4">
                                            <p:txEl>
                                              <p:pRg st="1" end="1"/>
                                            </p:txEl>
                                          </p:spTgt>
                                        </p:tgtEl>
                                        <p:attrNameLst>
                                          <p:attrName>ppt_y</p:attrName>
                                        </p:attrNameLst>
                                      </p:cBhvr>
                                      <p:tavLst>
                                        <p:tav tm="0">
                                          <p:val>
                                            <p:strVal val="#ppt_y+0.1"/>
                                          </p:val>
                                        </p:tav>
                                        <p:tav tm="100000">
                                          <p:val>
                                            <p:strVal val="#ppt_y"/>
                                          </p:val>
                                        </p:tav>
                                      </p:tavLst>
                                    </p:anim>
                                  </p:childTnLst>
                                </p:cTn>
                              </p:par>
                            </p:childTnLst>
                          </p:cTn>
                        </p:par>
                        <p:par>
                          <p:cTn id="37" fill="hold" nodeType="afterGroup">
                            <p:stCondLst>
                              <p:cond delay="3000"/>
                            </p:stCondLst>
                            <p:childTnLst>
                              <p:par>
                                <p:cTn id="38" presetID="30" presetClass="entr" presetSubtype="0" fill="hold" grpId="0" nodeType="afterEffect">
                                  <p:stCondLst>
                                    <p:cond delay="0"/>
                                  </p:stCondLst>
                                  <p:childTnLst>
                                    <p:set>
                                      <p:cBhvr>
                                        <p:cTn id="39" dur="1" fill="hold">
                                          <p:stCondLst>
                                            <p:cond delay="0"/>
                                          </p:stCondLst>
                                        </p:cTn>
                                        <p:tgtEl>
                                          <p:spTgt spid="34">
                                            <p:txEl>
                                              <p:pRg st="2" end="2"/>
                                            </p:txEl>
                                          </p:spTgt>
                                        </p:tgtEl>
                                        <p:attrNameLst>
                                          <p:attrName>style.visibility</p:attrName>
                                        </p:attrNameLst>
                                      </p:cBhvr>
                                      <p:to>
                                        <p:strVal val="visible"/>
                                      </p:to>
                                    </p:set>
                                    <p:animEffect transition="in" filter="fade">
                                      <p:cBhvr>
                                        <p:cTn id="40" dur="800" decel="100000"/>
                                        <p:tgtEl>
                                          <p:spTgt spid="34">
                                            <p:txEl>
                                              <p:pRg st="2" end="2"/>
                                            </p:txEl>
                                          </p:spTgt>
                                        </p:tgtEl>
                                      </p:cBhvr>
                                    </p:animEffect>
                                    <p:anim calcmode="lin" valueType="num">
                                      <p:cBhvr>
                                        <p:cTn id="41" dur="800" decel="100000" fill="hold"/>
                                        <p:tgtEl>
                                          <p:spTgt spid="34">
                                            <p:txEl>
                                              <p:pRg st="2" end="2"/>
                                            </p:txEl>
                                          </p:spTgt>
                                        </p:tgtEl>
                                        <p:attrNameLst>
                                          <p:attrName>style.rotation</p:attrName>
                                        </p:attrNameLst>
                                      </p:cBhvr>
                                      <p:tavLst>
                                        <p:tav tm="0">
                                          <p:val>
                                            <p:fltVal val="-90"/>
                                          </p:val>
                                        </p:tav>
                                        <p:tav tm="100000">
                                          <p:val>
                                            <p:fltVal val="0"/>
                                          </p:val>
                                        </p:tav>
                                      </p:tavLst>
                                    </p:anim>
                                    <p:anim calcmode="lin" valueType="num">
                                      <p:cBhvr>
                                        <p:cTn id="42" dur="800" decel="100000" fill="hold"/>
                                        <p:tgtEl>
                                          <p:spTgt spid="34">
                                            <p:txEl>
                                              <p:pRg st="2" end="2"/>
                                            </p:txEl>
                                          </p:spTgt>
                                        </p:tgtEl>
                                        <p:attrNameLst>
                                          <p:attrName>ppt_x</p:attrName>
                                        </p:attrNameLst>
                                      </p:cBhvr>
                                      <p:tavLst>
                                        <p:tav tm="0">
                                          <p:val>
                                            <p:strVal val="#ppt_x+0.4"/>
                                          </p:val>
                                        </p:tav>
                                        <p:tav tm="100000">
                                          <p:val>
                                            <p:strVal val="#ppt_x-0.05"/>
                                          </p:val>
                                        </p:tav>
                                      </p:tavLst>
                                    </p:anim>
                                    <p:anim calcmode="lin" valueType="num">
                                      <p:cBhvr>
                                        <p:cTn id="43" dur="800" decel="100000" fill="hold"/>
                                        <p:tgtEl>
                                          <p:spTgt spid="34">
                                            <p:txEl>
                                              <p:pRg st="2" end="2"/>
                                            </p:txEl>
                                          </p:spTgt>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4">
                                            <p:txEl>
                                              <p:pRg st="2" end="2"/>
                                            </p:txEl>
                                          </p:spTgt>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4">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5" presetClass="entr" presetSubtype="0"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2000"/>
                                        <p:tgtEl>
                                          <p:spTgt spid="41"/>
                                        </p:tgtEl>
                                      </p:cBhvr>
                                    </p:animEffect>
                                    <p:anim calcmode="lin" valueType="num">
                                      <p:cBhvr>
                                        <p:cTn id="51" dur="2000" fill="hold"/>
                                        <p:tgtEl>
                                          <p:spTgt spid="41"/>
                                        </p:tgtEl>
                                        <p:attrNameLst>
                                          <p:attrName>ppt_w</p:attrName>
                                        </p:attrNameLst>
                                      </p:cBhvr>
                                      <p:tavLst>
                                        <p:tav tm="0" fmla="#ppt_w*sin(2.5*pi*$)">
                                          <p:val>
                                            <p:fltVal val="0"/>
                                          </p:val>
                                        </p:tav>
                                        <p:tav tm="100000">
                                          <p:val>
                                            <p:fltVal val="1"/>
                                          </p:val>
                                        </p:tav>
                                      </p:tavLst>
                                    </p:anim>
                                    <p:anim calcmode="lin" valueType="num">
                                      <p:cBhvr>
                                        <p:cTn id="52"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1000" fill="hold"/>
                                        <p:tgtEl>
                                          <p:spTgt spid="42"/>
                                        </p:tgtEl>
                                        <p:attrNameLst>
                                          <p:attrName>ppt_x</p:attrName>
                                        </p:attrNameLst>
                                      </p:cBhvr>
                                      <p:tavLst>
                                        <p:tav tm="0">
                                          <p:val>
                                            <p:strVal val="#ppt_x"/>
                                          </p:val>
                                        </p:tav>
                                        <p:tav tm="100000">
                                          <p:val>
                                            <p:strVal val="#ppt_x"/>
                                          </p:val>
                                        </p:tav>
                                      </p:tavLst>
                                    </p:anim>
                                    <p:anim calcmode="lin" valueType="num">
                                      <p:cBhvr additive="base">
                                        <p:cTn id="5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59"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0"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1"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2"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3"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4"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5"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6"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tx2"/>
                </a:solidFill>
              </a:rPr>
              <a:t>Фотоелектричні датчики</a:t>
            </a:r>
            <a:endParaRPr lang="ru-RU" sz="2000" b="1" i="1">
              <a:solidFill>
                <a:schemeClr val="tx2"/>
              </a:solidFill>
              <a:latin typeface="Arial" charset="0"/>
            </a:endParaRPr>
          </a:p>
        </p:txBody>
      </p:sp>
      <p:sp>
        <p:nvSpPr>
          <p:cNvPr id="19467"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9468"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69"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70"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71"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72"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73"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947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7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7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7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78"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7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0"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1"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5"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6" name="Rectangle 4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1948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34" name="Прямоугольник 33"/>
          <p:cNvSpPr/>
          <p:nvPr/>
        </p:nvSpPr>
        <p:spPr>
          <a:xfrm>
            <a:off x="2341563" y="3500438"/>
            <a:ext cx="6624637" cy="3324225"/>
          </a:xfrm>
          <a:prstGeom prst="rect">
            <a:avLst/>
          </a:prstGeom>
          <a:solidFill>
            <a:schemeClr val="tx2">
              <a:lumMod val="40000"/>
              <a:lumOff val="60000"/>
            </a:schemeClr>
          </a:solidFill>
        </p:spPr>
        <p:style>
          <a:lnRef idx="2">
            <a:schemeClr val="accent1"/>
          </a:lnRef>
          <a:fillRef idx="1">
            <a:schemeClr val="lt1"/>
          </a:fillRef>
          <a:effectRef idx="0">
            <a:schemeClr val="accent1"/>
          </a:effectRef>
          <a:fontRef idx="minor">
            <a:schemeClr val="dk1"/>
          </a:fontRef>
        </p:style>
        <p:txBody>
          <a:bodyPr lIns="0" tIns="0" rIns="0" bIns="0">
            <a:spAutoFit/>
          </a:bodyPr>
          <a:lstStyle/>
          <a:p>
            <a:pPr>
              <a:defRPr/>
            </a:pPr>
            <a:r>
              <a:rPr lang="uk-UA" i="1" dirty="0">
                <a:latin typeface="Times New Roman" pitchFamily="18" charset="0"/>
                <a:cs typeface="Times New Roman" pitchFamily="18" charset="0"/>
              </a:rPr>
              <a:t>        У </a:t>
            </a:r>
            <a:r>
              <a:rPr lang="uk-UA" i="1" u="sng" dirty="0">
                <a:latin typeface="Times New Roman" pitchFamily="18" charset="0"/>
                <a:cs typeface="Times New Roman" pitchFamily="18" charset="0"/>
              </a:rPr>
              <a:t>фотоелементів із шаром що запирається</a:t>
            </a:r>
            <a:r>
              <a:rPr lang="uk-UA" i="1" dirty="0">
                <a:latin typeface="Times New Roman" pitchFamily="18" charset="0"/>
                <a:cs typeface="Times New Roman" pitchFamily="18" charset="0"/>
              </a:rPr>
              <a:t> вільні електрони, змінюють під дією світлового потоку, свій енергетичний стан, </a:t>
            </a:r>
            <a:r>
              <a:rPr lang="uk-UA" i="1" dirty="0" err="1">
                <a:latin typeface="Times New Roman" pitchFamily="18" charset="0"/>
                <a:cs typeface="Times New Roman" pitchFamily="18" charset="0"/>
              </a:rPr>
              <a:t>ли-шаючись</a:t>
            </a:r>
            <a:r>
              <a:rPr lang="uk-UA" i="1" dirty="0">
                <a:latin typeface="Times New Roman" pitchFamily="18" charset="0"/>
                <a:cs typeface="Times New Roman" pitchFamily="18" charset="0"/>
              </a:rPr>
              <a:t> при цьому у речовині. Найбільш розповсюджені </a:t>
            </a:r>
            <a:r>
              <a:rPr lang="uk-UA" i="1" dirty="0" err="1">
                <a:latin typeface="Times New Roman" pitchFamily="18" charset="0"/>
                <a:cs typeface="Times New Roman" pitchFamily="18" charset="0"/>
              </a:rPr>
              <a:t>германіє-ві</a:t>
            </a:r>
            <a:r>
              <a:rPr lang="uk-UA" i="1" dirty="0">
                <a:latin typeface="Times New Roman" pitchFamily="18" charset="0"/>
                <a:cs typeface="Times New Roman" pitchFamily="18" charset="0"/>
              </a:rPr>
              <a:t> або кремнієві фотодіоди, </a:t>
            </a:r>
            <a:r>
              <a:rPr lang="uk-UA" i="1" dirty="0" err="1">
                <a:latin typeface="Times New Roman" pitchFamily="18" charset="0"/>
                <a:cs typeface="Times New Roman" pitchFamily="18" charset="0"/>
              </a:rPr>
              <a:t>фототріоди</a:t>
            </a:r>
            <a:r>
              <a:rPr lang="uk-UA" i="1" dirty="0">
                <a:latin typeface="Times New Roman" pitchFamily="18" charset="0"/>
                <a:cs typeface="Times New Roman" pitchFamily="18" charset="0"/>
              </a:rPr>
              <a:t> та </a:t>
            </a:r>
            <a:r>
              <a:rPr lang="uk-UA" i="1" dirty="0" err="1">
                <a:latin typeface="Times New Roman" pitchFamily="18" charset="0"/>
                <a:cs typeface="Times New Roman" pitchFamily="18" charset="0"/>
              </a:rPr>
              <a:t>фототиристори</a:t>
            </a:r>
            <a:r>
              <a:rPr lang="uk-UA" i="1" dirty="0">
                <a:latin typeface="Times New Roman" pitchFamily="18" charset="0"/>
                <a:cs typeface="Times New Roman" pitchFamily="18" charset="0"/>
              </a:rPr>
              <a:t>. Під дією світлового потоку у напівпровідниках утворюються пари електрон - дірка, які під впливом електричного поля збільшують струм, що протікає через p-n переходи. Режим роботи фотодіода із зовнішнім джерелом живлення називають </a:t>
            </a:r>
            <a:r>
              <a:rPr lang="uk-UA" i="1" dirty="0" err="1">
                <a:latin typeface="Times New Roman" pitchFamily="18" charset="0"/>
                <a:cs typeface="Times New Roman" pitchFamily="18" charset="0"/>
              </a:rPr>
              <a:t>фотоперетворюваль-ним</a:t>
            </a:r>
            <a:r>
              <a:rPr lang="uk-UA" i="1" dirty="0">
                <a:latin typeface="Times New Roman" pitchFamily="18" charset="0"/>
                <a:cs typeface="Times New Roman" pitchFamily="18" charset="0"/>
              </a:rPr>
              <a:t>, а без нього – </a:t>
            </a:r>
            <a:r>
              <a:rPr lang="uk-UA" i="1" dirty="0" err="1">
                <a:latin typeface="Times New Roman" pitchFamily="18" charset="0"/>
                <a:cs typeface="Times New Roman" pitchFamily="18" charset="0"/>
              </a:rPr>
              <a:t>фотогенераторним</a:t>
            </a:r>
            <a:r>
              <a:rPr lang="uk-UA" i="1" dirty="0">
                <a:latin typeface="Times New Roman" pitchFamily="18" charset="0"/>
                <a:cs typeface="Times New Roman" pitchFamily="18" charset="0"/>
              </a:rPr>
              <a:t>. </a:t>
            </a:r>
            <a:r>
              <a:rPr lang="uk-UA" i="1" u="sng" dirty="0" err="1">
                <a:latin typeface="Times New Roman" pitchFamily="18" charset="0"/>
                <a:cs typeface="Times New Roman" pitchFamily="18" charset="0"/>
              </a:rPr>
              <a:t>Фототріод</a:t>
            </a:r>
            <a:r>
              <a:rPr lang="uk-UA" i="1" dirty="0">
                <a:latin typeface="Times New Roman" pitchFamily="18" charset="0"/>
                <a:cs typeface="Times New Roman" pitchFamily="18" charset="0"/>
              </a:rPr>
              <a:t> - це </a:t>
            </a:r>
            <a:r>
              <a:rPr lang="uk-UA" i="1" dirty="0" err="1">
                <a:latin typeface="Times New Roman" pitchFamily="18" charset="0"/>
                <a:cs typeface="Times New Roman" pitchFamily="18" charset="0"/>
              </a:rPr>
              <a:t>напівпро-відниковий</a:t>
            </a:r>
            <a:r>
              <a:rPr lang="uk-UA" i="1" dirty="0">
                <a:latin typeface="Times New Roman" pitchFamily="18" charset="0"/>
                <a:cs typeface="Times New Roman" pitchFamily="18" charset="0"/>
              </a:rPr>
              <a:t> приймач променевої енергії, у якому здійснюється напрямлений рух носіїв струму та може здійснюватись підсилення фотоструму під дією енергії оптичного випромінювання.</a:t>
            </a:r>
          </a:p>
        </p:txBody>
      </p:sp>
      <p:pic>
        <p:nvPicPr>
          <p:cNvPr id="35" name="Рисунок 3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163" y="3500438"/>
            <a:ext cx="2151062"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Прямоугольник 35"/>
          <p:cNvSpPr/>
          <p:nvPr/>
        </p:nvSpPr>
        <p:spPr>
          <a:xfrm>
            <a:off x="2043113" y="400050"/>
            <a:ext cx="6992937" cy="3046413"/>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lIns="0" tIns="0" rIns="0" bIns="0">
            <a:spAutoFit/>
          </a:bodyPr>
          <a:lstStyle/>
          <a:p>
            <a:pPr>
              <a:defRPr/>
            </a:pPr>
            <a:r>
              <a:rPr lang="uk-UA" i="1" dirty="0">
                <a:latin typeface="Times New Roman" pitchFamily="18" charset="0"/>
                <a:cs typeface="Times New Roman" pitchFamily="18" charset="0"/>
              </a:rPr>
              <a:t>        У </a:t>
            </a:r>
            <a:r>
              <a:rPr lang="uk-UA" i="1" u="sng" dirty="0" err="1">
                <a:latin typeface="Times New Roman" pitchFamily="18" charset="0"/>
                <a:cs typeface="Times New Roman" pitchFamily="18" charset="0"/>
              </a:rPr>
              <a:t>фоторезисторів</a:t>
            </a:r>
            <a:r>
              <a:rPr lang="uk-UA" i="1" dirty="0">
                <a:latin typeface="Times New Roman" pitchFamily="18" charset="0"/>
                <a:cs typeface="Times New Roman" pitchFamily="18" charset="0"/>
              </a:rPr>
              <a:t> під дією світла збільшується кількість вільних електронів, і електропровідність, тому сила струму, що протікає </a:t>
            </a:r>
            <a:r>
              <a:rPr lang="uk-UA" i="1" dirty="0" err="1">
                <a:latin typeface="Times New Roman" pitchFamily="18" charset="0"/>
                <a:cs typeface="Times New Roman" pitchFamily="18" charset="0"/>
              </a:rPr>
              <a:t>че-рез</a:t>
            </a:r>
            <a:r>
              <a:rPr lang="uk-UA" i="1" dirty="0">
                <a:latin typeface="Times New Roman" pitchFamily="18" charset="0"/>
                <a:cs typeface="Times New Roman" pitchFamily="18" charset="0"/>
              </a:rPr>
              <a:t> них, залежить від освітленості світлочутливої поверхні </a:t>
            </a:r>
            <a:r>
              <a:rPr lang="uk-UA" i="1" dirty="0" err="1">
                <a:latin typeface="Times New Roman" pitchFamily="18" charset="0"/>
                <a:cs typeface="Times New Roman" pitchFamily="18" charset="0"/>
              </a:rPr>
              <a:t>фоторе-зистора</a:t>
            </a:r>
            <a:r>
              <a:rPr lang="uk-UA" i="1" dirty="0">
                <a:latin typeface="Times New Roman" pitchFamily="18" charset="0"/>
                <a:cs typeface="Times New Roman" pitchFamily="18" charset="0"/>
              </a:rPr>
              <a:t>, являє собою основу з ізоляційного матеріалу (скляну </a:t>
            </a:r>
            <a:r>
              <a:rPr lang="uk-UA" i="1" dirty="0" err="1">
                <a:latin typeface="Times New Roman" pitchFamily="18" charset="0"/>
                <a:cs typeface="Times New Roman" pitchFamily="18" charset="0"/>
              </a:rPr>
              <a:t>пласти-ну</a:t>
            </a:r>
            <a:r>
              <a:rPr lang="uk-UA" i="1" dirty="0">
                <a:latin typeface="Times New Roman" pitchFamily="18" charset="0"/>
                <a:cs typeface="Times New Roman" pitchFamily="18" charset="0"/>
              </a:rPr>
              <a:t>, на яку нанесено тонкий шар світлочутливого матеріалу (селену чи сірчистих </a:t>
            </a:r>
            <a:r>
              <a:rPr lang="uk-UA" i="1" dirty="0" err="1">
                <a:latin typeface="Times New Roman" pitchFamily="18" charset="0"/>
                <a:cs typeface="Times New Roman" pitchFamily="18" charset="0"/>
              </a:rPr>
              <a:t>галія</a:t>
            </a:r>
            <a:r>
              <a:rPr lang="uk-UA" i="1" dirty="0">
                <a:latin typeface="Times New Roman" pitchFamily="18" charset="0"/>
                <a:cs typeface="Times New Roman" pitchFamily="18" charset="0"/>
              </a:rPr>
              <a:t>, вісмуту чи свинцю). </a:t>
            </a:r>
            <a:r>
              <a:rPr lang="uk-UA" i="1" dirty="0" err="1">
                <a:latin typeface="Times New Roman" pitchFamily="18" charset="0"/>
                <a:cs typeface="Times New Roman" pitchFamily="18" charset="0"/>
              </a:rPr>
              <a:t>Фоторезистори</a:t>
            </a:r>
            <a:r>
              <a:rPr lang="uk-UA" i="1" dirty="0">
                <a:latin typeface="Times New Roman" pitchFamily="18" charset="0"/>
                <a:cs typeface="Times New Roman" pitchFamily="18" charset="0"/>
              </a:rPr>
              <a:t> мають високу світлочутливість 500…6000 мкА/</a:t>
            </a:r>
            <a:r>
              <a:rPr lang="uk-UA" i="1" dirty="0" err="1">
                <a:latin typeface="Times New Roman" pitchFamily="18" charset="0"/>
                <a:cs typeface="Times New Roman" pitchFamily="18" charset="0"/>
              </a:rPr>
              <a:t>В·лм</a:t>
            </a:r>
            <a:r>
              <a:rPr lang="uk-UA" i="1" dirty="0">
                <a:latin typeface="Times New Roman" pitchFamily="18" charset="0"/>
                <a:cs typeface="Times New Roman" pitchFamily="18" charset="0"/>
              </a:rPr>
              <a:t>, просту конструкцію, малі </a:t>
            </a:r>
            <a:r>
              <a:rPr lang="uk-UA" i="1" dirty="0" err="1">
                <a:latin typeface="Times New Roman" pitchFamily="18" charset="0"/>
                <a:cs typeface="Times New Roman" pitchFamily="18" charset="0"/>
              </a:rPr>
              <a:t>га-баритні</a:t>
            </a:r>
            <a:r>
              <a:rPr lang="uk-UA" i="1" dirty="0">
                <a:latin typeface="Times New Roman" pitchFamily="18" charset="0"/>
                <a:cs typeface="Times New Roman" pitchFamily="18" charset="0"/>
              </a:rPr>
              <a:t> розміри, значну </a:t>
            </a:r>
            <a:r>
              <a:rPr lang="uk-UA" i="1" dirty="0" err="1">
                <a:latin typeface="Times New Roman" pitchFamily="18" charset="0"/>
                <a:cs typeface="Times New Roman" pitchFamily="18" charset="0"/>
              </a:rPr>
              <a:t>розсіювану</a:t>
            </a:r>
            <a:r>
              <a:rPr lang="uk-UA" i="1" dirty="0">
                <a:latin typeface="Times New Roman" pitchFamily="18" charset="0"/>
                <a:cs typeface="Times New Roman" pitchFamily="18" charset="0"/>
              </a:rPr>
              <a:t> потужність та практично </a:t>
            </a:r>
            <a:r>
              <a:rPr lang="uk-UA" i="1" dirty="0" err="1">
                <a:latin typeface="Times New Roman" pitchFamily="18" charset="0"/>
                <a:cs typeface="Times New Roman" pitchFamily="18" charset="0"/>
              </a:rPr>
              <a:t>необ-межений</a:t>
            </a:r>
            <a:r>
              <a:rPr lang="uk-UA" i="1" dirty="0">
                <a:latin typeface="Times New Roman" pitchFamily="18" charset="0"/>
                <a:cs typeface="Times New Roman" pitchFamily="18" charset="0"/>
              </a:rPr>
              <a:t> строк служби. До їх недоліків можна віднести залежність параметрів від температури та не лінійність залежності сили фотоструму від світлового потоку, а також інерційність</a:t>
            </a:r>
          </a:p>
        </p:txBody>
      </p:sp>
      <p:pic>
        <p:nvPicPr>
          <p:cNvPr id="37" name="Рисунок 3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63" y="400050"/>
            <a:ext cx="188595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936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ppt_w</p:attrName>
                                        </p:attrNameLst>
                                      </p:cBhvr>
                                      <p:tavLst>
                                        <p:tav tm="0" fmla="#ppt_w*sin(2.5*pi*$)">
                                          <p:val>
                                            <p:fltVal val="0"/>
                                          </p:val>
                                        </p:tav>
                                        <p:tav tm="100000">
                                          <p:val>
                                            <p:fltVal val="1"/>
                                          </p:val>
                                        </p:tav>
                                      </p:tavLst>
                                    </p:anim>
                                    <p:anim calcmode="lin" valueType="num">
                                      <p:cBhvr>
                                        <p:cTn id="9"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1000" fill="hold"/>
                                        <p:tgtEl>
                                          <p:spTgt spid="36"/>
                                        </p:tgtEl>
                                        <p:attrNameLst>
                                          <p:attrName>ppt_x</p:attrName>
                                        </p:attrNameLst>
                                      </p:cBhvr>
                                      <p:tavLst>
                                        <p:tav tm="0">
                                          <p:val>
                                            <p:strVal val="1+#ppt_w/2"/>
                                          </p:val>
                                        </p:tav>
                                        <p:tav tm="100000">
                                          <p:val>
                                            <p:strVal val="#ppt_x"/>
                                          </p:val>
                                        </p:tav>
                                      </p:tavLst>
                                    </p:anim>
                                    <p:anim calcmode="lin" valueType="num">
                                      <p:cBhvr additive="base">
                                        <p:cTn id="15"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5"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2000"/>
                                        <p:tgtEl>
                                          <p:spTgt spid="35"/>
                                        </p:tgtEl>
                                      </p:cBhvr>
                                    </p:animEffect>
                                    <p:anim calcmode="lin" valueType="num">
                                      <p:cBhvr>
                                        <p:cTn id="21" dur="2000" fill="hold"/>
                                        <p:tgtEl>
                                          <p:spTgt spid="35"/>
                                        </p:tgtEl>
                                        <p:attrNameLst>
                                          <p:attrName>ppt_w</p:attrName>
                                        </p:attrNameLst>
                                      </p:cBhvr>
                                      <p:tavLst>
                                        <p:tav tm="0" fmla="#ppt_w*sin(2.5*pi*$)">
                                          <p:val>
                                            <p:fltVal val="0"/>
                                          </p:val>
                                        </p:tav>
                                        <p:tav tm="100000">
                                          <p:val>
                                            <p:fltVal val="1"/>
                                          </p:val>
                                        </p:tav>
                                      </p:tavLst>
                                    </p:anim>
                                    <p:anim calcmode="lin" valueType="num">
                                      <p:cBhvr>
                                        <p:cTn id="22" dur="2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83"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84"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85"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86"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87"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88"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89"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90"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1"/>
                </a:solidFill>
              </a:rPr>
              <a:t>Датчики вологості</a:t>
            </a:r>
            <a:endParaRPr lang="ru-RU" sz="2000" b="1" i="1">
              <a:solidFill>
                <a:schemeClr val="accent1"/>
              </a:solidFill>
              <a:latin typeface="Arial" charset="0"/>
            </a:endParaRPr>
          </a:p>
        </p:txBody>
      </p:sp>
      <p:sp>
        <p:nvSpPr>
          <p:cNvPr id="20491"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20492"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93"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94"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95"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96"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97"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049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49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2"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5"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8"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09"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10" name="Rectangle 4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05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34" name="Прямоугольник 33"/>
          <p:cNvSpPr/>
          <p:nvPr/>
        </p:nvSpPr>
        <p:spPr>
          <a:xfrm>
            <a:off x="150813" y="488950"/>
            <a:ext cx="8885237" cy="1538288"/>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lIns="72000" tIns="0" rIns="0" bIns="0">
            <a:spAutoFit/>
          </a:bodyPr>
          <a:lstStyle/>
          <a:p>
            <a:pPr>
              <a:defRPr/>
            </a:pPr>
            <a:r>
              <a:rPr lang="uk-UA" sz="2000" i="1" dirty="0">
                <a:latin typeface="Times New Roman" pitchFamily="18" charset="0"/>
                <a:cs typeface="Times New Roman" pitchFamily="18" charset="0"/>
              </a:rPr>
              <a:t>        Існують прямі та непрямі методи виміру вологості твердих та сипучих тіл, газів та інших середовищ.</a:t>
            </a:r>
          </a:p>
          <a:p>
            <a:pPr>
              <a:defRPr/>
            </a:pPr>
            <a:r>
              <a:rPr lang="uk-UA" sz="2000" i="1" dirty="0">
                <a:latin typeface="Times New Roman" pitchFamily="18" charset="0"/>
                <a:cs typeface="Times New Roman" pitchFamily="18" charset="0"/>
              </a:rPr>
              <a:t>       При прямому методі, речовину вологість якої визначають, розділяють на власне речовину та вологу, визначають їх маси і вираховують вологість за формулою:</a:t>
            </a:r>
          </a:p>
        </p:txBody>
      </p:sp>
      <p:sp>
        <p:nvSpPr>
          <p:cNvPr id="205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aphicFrame>
        <p:nvGraphicFramePr>
          <p:cNvPr id="36" name="Объект 35"/>
          <p:cNvGraphicFramePr>
            <a:graphicFrameLocks noChangeAspect="1"/>
          </p:cNvGraphicFramePr>
          <p:nvPr/>
        </p:nvGraphicFramePr>
        <p:xfrm>
          <a:off x="198438" y="2071688"/>
          <a:ext cx="2746375" cy="396875"/>
        </p:xfrm>
        <a:graphic>
          <a:graphicData uri="http://schemas.openxmlformats.org/presentationml/2006/ole">
            <mc:AlternateContent xmlns:mc="http://schemas.openxmlformats.org/markup-compatibility/2006">
              <mc:Choice xmlns:v="urn:schemas-microsoft-com:vml" Requires="v">
                <p:oleObj spid="_x0000_s1032" name="Формула" r:id="rId3" imgW="1574800" imgH="228600" progId="Equation.3">
                  <p:embed/>
                </p:oleObj>
              </mc:Choice>
              <mc:Fallback>
                <p:oleObj name="Формула" r:id="rId3" imgW="15748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8" y="2071688"/>
                        <a:ext cx="2746375"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Прямоугольник 36"/>
          <p:cNvSpPr/>
          <p:nvPr/>
        </p:nvSpPr>
        <p:spPr>
          <a:xfrm>
            <a:off x="3157538" y="2116138"/>
            <a:ext cx="4897437" cy="307975"/>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lIns="36000" tIns="0" rIns="0" bIns="0">
            <a:spAutoFit/>
          </a:bodyPr>
          <a:lstStyle/>
          <a:p>
            <a:pPr>
              <a:defRPr/>
            </a:pPr>
            <a:r>
              <a:rPr lang="uk-UA" sz="2000" i="1" dirty="0">
                <a:latin typeface="Times New Roman" pitchFamily="18" charset="0"/>
                <a:cs typeface="Times New Roman" pitchFamily="18" charset="0"/>
              </a:rPr>
              <a:t>де М - маса вологи, М</a:t>
            </a:r>
            <a:r>
              <a:rPr lang="uk-UA" sz="2000" i="1" baseline="-25000" dirty="0">
                <a:latin typeface="Times New Roman" pitchFamily="18" charset="0"/>
                <a:cs typeface="Times New Roman" pitchFamily="18" charset="0"/>
              </a:rPr>
              <a:t>0 </a:t>
            </a:r>
            <a:r>
              <a:rPr lang="uk-UA" sz="2000" i="1" dirty="0">
                <a:latin typeface="Times New Roman" pitchFamily="18" charset="0"/>
                <a:cs typeface="Times New Roman" pitchFamily="18" charset="0"/>
              </a:rPr>
              <a:t>- маса сухої речовини.</a:t>
            </a:r>
          </a:p>
        </p:txBody>
      </p:sp>
      <p:sp>
        <p:nvSpPr>
          <p:cNvPr id="38" name="Прямоугольник 37"/>
          <p:cNvSpPr/>
          <p:nvPr/>
        </p:nvSpPr>
        <p:spPr>
          <a:xfrm>
            <a:off x="130175" y="3068638"/>
            <a:ext cx="8883650" cy="3694112"/>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lIns="36000" tIns="0" rIns="0" bIns="0">
            <a:spAutoFit/>
          </a:bodyPr>
          <a:lstStyle/>
          <a:p>
            <a:pPr>
              <a:defRPr/>
            </a:pPr>
            <a:r>
              <a:rPr lang="uk-UA" sz="2000" i="1" dirty="0">
                <a:latin typeface="Times New Roman" pitchFamily="18" charset="0"/>
                <a:cs typeface="Times New Roman" pitchFamily="18" charset="0"/>
              </a:rPr>
              <a:t>     У системах автоматики використовують непрямі методи вимірювань, при яких про вологість матеріалу судять за якою не будь фізичною величиною, що зв’язана із вологістю. </a:t>
            </a:r>
          </a:p>
          <a:p>
            <a:pPr>
              <a:defRPr/>
            </a:pPr>
            <a:r>
              <a:rPr lang="uk-UA" sz="2000" i="1" dirty="0">
                <a:latin typeface="Times New Roman" pitchFamily="18" charset="0"/>
                <a:cs typeface="Times New Roman" pitchFamily="18" charset="0"/>
              </a:rPr>
              <a:t>     Широкого застосування отримали електричні методи:</a:t>
            </a:r>
          </a:p>
          <a:p>
            <a:pPr marL="285750" indent="-285750">
              <a:buFont typeface="Wingdings" pitchFamily="2" charset="2"/>
              <a:buChar char="Ø"/>
              <a:defRPr/>
            </a:pPr>
            <a:r>
              <a:rPr lang="uk-UA" sz="2000" i="1" u="sng" dirty="0" err="1">
                <a:latin typeface="Times New Roman" pitchFamily="18" charset="0"/>
                <a:cs typeface="Times New Roman" pitchFamily="18" charset="0"/>
              </a:rPr>
              <a:t>кондуктометричний</a:t>
            </a:r>
            <a:r>
              <a:rPr lang="uk-UA" sz="2000" i="1" dirty="0">
                <a:latin typeface="Times New Roman" pitchFamily="18" charset="0"/>
                <a:cs typeface="Times New Roman" pitchFamily="18" charset="0"/>
              </a:rPr>
              <a:t> – при якому про вологість судять за результатами виміру електричної провідності матеріалу;</a:t>
            </a:r>
          </a:p>
          <a:p>
            <a:pPr marL="285750" indent="-285750">
              <a:buFont typeface="Wingdings" pitchFamily="2" charset="2"/>
              <a:buChar char="Ø"/>
              <a:defRPr/>
            </a:pPr>
            <a:r>
              <a:rPr lang="uk-UA" sz="2000" i="1" u="sng" dirty="0" err="1">
                <a:latin typeface="Times New Roman" pitchFamily="18" charset="0"/>
                <a:cs typeface="Times New Roman" pitchFamily="18" charset="0"/>
              </a:rPr>
              <a:t>діелькометричний</a:t>
            </a:r>
            <a:r>
              <a:rPr lang="uk-UA" sz="2000" i="1" dirty="0">
                <a:latin typeface="Times New Roman" pitchFamily="18" charset="0"/>
                <a:cs typeface="Times New Roman" pitchFamily="18" charset="0"/>
              </a:rPr>
              <a:t> – при якому про вологість судять за результатами виміру його діелектричної проникності.</a:t>
            </a:r>
          </a:p>
          <a:p>
            <a:pPr>
              <a:defRPr/>
            </a:pPr>
            <a:r>
              <a:rPr lang="uk-UA" sz="2000" i="1" dirty="0">
                <a:latin typeface="Times New Roman" pitchFamily="18" charset="0"/>
                <a:cs typeface="Times New Roman" pitchFamily="18" charset="0"/>
              </a:rPr>
              <a:t>     та:</a:t>
            </a:r>
          </a:p>
          <a:p>
            <a:pPr marL="285750" indent="-285750">
              <a:buFont typeface="Wingdings" pitchFamily="2" charset="2"/>
              <a:buChar char="Ø"/>
              <a:defRPr/>
            </a:pPr>
            <a:r>
              <a:rPr lang="uk-UA" sz="2000" i="1" u="sng" dirty="0">
                <a:latin typeface="Times New Roman" pitchFamily="18" charset="0"/>
                <a:cs typeface="Times New Roman" pitchFamily="18" charset="0"/>
              </a:rPr>
              <a:t>гігрометричний</a:t>
            </a:r>
            <a:r>
              <a:rPr lang="uk-UA" sz="2000" i="1" dirty="0">
                <a:latin typeface="Times New Roman" pitchFamily="18" charset="0"/>
                <a:cs typeface="Times New Roman" pitchFamily="18" charset="0"/>
              </a:rPr>
              <a:t> – при якому про вологість середовища судять за змінами електричних або механічних характеристик, гігроскопічної речовини, яку розміщують у середовище вологість якого вимірюється.    </a:t>
            </a:r>
          </a:p>
        </p:txBody>
      </p:sp>
      <p:sp>
        <p:nvSpPr>
          <p:cNvPr id="39" name="Прямоугольник 38"/>
          <p:cNvSpPr/>
          <p:nvPr/>
        </p:nvSpPr>
        <p:spPr>
          <a:xfrm>
            <a:off x="198438" y="2551113"/>
            <a:ext cx="6324600" cy="40005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a:defRPr/>
            </a:pPr>
            <a:r>
              <a:rPr lang="uk-UA" sz="2000" i="1" dirty="0">
                <a:latin typeface="Times New Roman" pitchFamily="18" charset="0"/>
                <a:cs typeface="Times New Roman" pitchFamily="18" charset="0"/>
              </a:rPr>
              <a:t>На практиці цей метод використовують як еталонний.</a:t>
            </a:r>
          </a:p>
        </p:txBody>
      </p:sp>
    </p:spTree>
    <p:extLst>
      <p:ext uri="{BB962C8B-B14F-4D97-AF65-F5344CB8AC3E}">
        <p14:creationId xmlns:p14="http://schemas.microsoft.com/office/powerpoint/2010/main" val="3427609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4">
                                            <p:bg/>
                                          </p:spTgt>
                                        </p:tgtEl>
                                        <p:attrNameLst>
                                          <p:attrName>style.visibility</p:attrName>
                                        </p:attrNameLst>
                                      </p:cBhvr>
                                      <p:to>
                                        <p:strVal val="visible"/>
                                      </p:to>
                                    </p:set>
                                    <p:animEffect transition="in" filter="fade">
                                      <p:cBhvr>
                                        <p:cTn id="7" dur="800" decel="100000"/>
                                        <p:tgtEl>
                                          <p:spTgt spid="34">
                                            <p:bg/>
                                          </p:spTgt>
                                        </p:tgtEl>
                                      </p:cBhvr>
                                    </p:animEffect>
                                    <p:anim calcmode="lin" valueType="num">
                                      <p:cBhvr>
                                        <p:cTn id="8" dur="800" decel="100000" fill="hold"/>
                                        <p:tgtEl>
                                          <p:spTgt spid="34">
                                            <p:bg/>
                                          </p:spTgt>
                                        </p:tgtEl>
                                        <p:attrNameLst>
                                          <p:attrName>style.rotation</p:attrName>
                                        </p:attrNameLst>
                                      </p:cBhvr>
                                      <p:tavLst>
                                        <p:tav tm="0">
                                          <p:val>
                                            <p:fltVal val="-90"/>
                                          </p:val>
                                        </p:tav>
                                        <p:tav tm="100000">
                                          <p:val>
                                            <p:fltVal val="0"/>
                                          </p:val>
                                        </p:tav>
                                      </p:tavLst>
                                    </p:anim>
                                    <p:anim calcmode="lin" valueType="num">
                                      <p:cBhvr>
                                        <p:cTn id="9" dur="800" decel="100000" fill="hold"/>
                                        <p:tgtEl>
                                          <p:spTgt spid="34">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4">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4">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4">
                                            <p:bg/>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fade">
                                      <p:cBhvr>
                                        <p:cTn id="16" dur="800" decel="100000"/>
                                        <p:tgtEl>
                                          <p:spTgt spid="34">
                                            <p:txEl>
                                              <p:pRg st="0" end="0"/>
                                            </p:txEl>
                                          </p:spTgt>
                                        </p:tgtEl>
                                      </p:cBhvr>
                                    </p:animEffect>
                                    <p:anim calcmode="lin" valueType="num">
                                      <p:cBhvr>
                                        <p:cTn id="17" dur="800" decel="100000" fill="hold"/>
                                        <p:tgtEl>
                                          <p:spTgt spid="34">
                                            <p:txEl>
                                              <p:pRg st="0" end="0"/>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34">
                                            <p:txEl>
                                              <p:pRg st="0" end="0"/>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34">
                                            <p:txEl>
                                              <p:pRg st="0" end="0"/>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34">
                                            <p:txEl>
                                              <p:pRg st="0" end="0"/>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3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34">
                                            <p:txEl>
                                              <p:pRg st="1" end="1"/>
                                            </p:txEl>
                                          </p:spTgt>
                                        </p:tgtEl>
                                        <p:attrNameLst>
                                          <p:attrName>style.visibility</p:attrName>
                                        </p:attrNameLst>
                                      </p:cBhvr>
                                      <p:to>
                                        <p:strVal val="visible"/>
                                      </p:to>
                                    </p:set>
                                    <p:animEffect transition="in" filter="fade">
                                      <p:cBhvr>
                                        <p:cTn id="26" dur="800" decel="100000"/>
                                        <p:tgtEl>
                                          <p:spTgt spid="34">
                                            <p:txEl>
                                              <p:pRg st="1" end="1"/>
                                            </p:txEl>
                                          </p:spTgt>
                                        </p:tgtEl>
                                      </p:cBhvr>
                                    </p:animEffect>
                                    <p:anim calcmode="lin" valueType="num">
                                      <p:cBhvr>
                                        <p:cTn id="27" dur="800" decel="100000" fill="hold"/>
                                        <p:tgtEl>
                                          <p:spTgt spid="34">
                                            <p:txEl>
                                              <p:pRg st="1" end="1"/>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34">
                                            <p:txEl>
                                              <p:pRg st="1" end="1"/>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34">
                                            <p:txEl>
                                              <p:pRg st="1" end="1"/>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34">
                                            <p:txEl>
                                              <p:pRg st="1" end="1"/>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34">
                                            <p:txEl>
                                              <p:pRg st="1" end="1"/>
                                            </p:txEl>
                                          </p:spTgt>
                                        </p:tgtEl>
                                        <p:attrNameLst>
                                          <p:attrName>ppt_y</p:attrName>
                                        </p:attrNameLst>
                                      </p:cBhvr>
                                      <p:tavLst>
                                        <p:tav tm="0">
                                          <p:val>
                                            <p:strVal val="#ppt_y+0.1"/>
                                          </p:val>
                                        </p:tav>
                                        <p:tav tm="100000">
                                          <p:val>
                                            <p:strVal val="#ppt_y"/>
                                          </p:val>
                                        </p:tav>
                                      </p:tavLst>
                                    </p:anim>
                                  </p:childTnLst>
                                </p:cTn>
                              </p:par>
                            </p:childTnLst>
                          </p:cTn>
                        </p:par>
                        <p:par>
                          <p:cTn id="32" fill="hold" nodeType="afterGroup">
                            <p:stCondLst>
                              <p:cond delay="1000"/>
                            </p:stCondLst>
                            <p:childTnLst>
                              <p:par>
                                <p:cTn id="33" presetID="22" presetClass="entr" presetSubtype="8"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2000"/>
                                        <p:tgtEl>
                                          <p:spTgt spid="36"/>
                                        </p:tgtEl>
                                      </p:cBhvr>
                                    </p:animEffect>
                                  </p:childTnLst>
                                </p:cTn>
                              </p:par>
                            </p:childTnLst>
                          </p:cTn>
                        </p:par>
                        <p:par>
                          <p:cTn id="36" fill="hold" nodeType="afterGroup">
                            <p:stCondLst>
                              <p:cond delay="3000"/>
                            </p:stCondLst>
                            <p:childTnLst>
                              <p:par>
                                <p:cTn id="37" presetID="2" presetClass="entr" presetSubtype="2"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1000" fill="hold"/>
                                        <p:tgtEl>
                                          <p:spTgt spid="37"/>
                                        </p:tgtEl>
                                        <p:attrNameLst>
                                          <p:attrName>ppt_x</p:attrName>
                                        </p:attrNameLst>
                                      </p:cBhvr>
                                      <p:tavLst>
                                        <p:tav tm="0">
                                          <p:val>
                                            <p:strVal val="1+#ppt_w/2"/>
                                          </p:val>
                                        </p:tav>
                                        <p:tav tm="100000">
                                          <p:val>
                                            <p:strVal val="#ppt_x"/>
                                          </p:val>
                                        </p:tav>
                                      </p:tavLst>
                                    </p:anim>
                                    <p:anim calcmode="lin" valueType="num">
                                      <p:cBhvr additive="base">
                                        <p:cTn id="40"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800" decel="100000"/>
                                        <p:tgtEl>
                                          <p:spTgt spid="39"/>
                                        </p:tgtEl>
                                      </p:cBhvr>
                                    </p:animEffect>
                                    <p:anim calcmode="lin" valueType="num">
                                      <p:cBhvr>
                                        <p:cTn id="46" dur="800" decel="100000" fill="hold"/>
                                        <p:tgtEl>
                                          <p:spTgt spid="39"/>
                                        </p:tgtEl>
                                        <p:attrNameLst>
                                          <p:attrName>style.rotation</p:attrName>
                                        </p:attrNameLst>
                                      </p:cBhvr>
                                      <p:tavLst>
                                        <p:tav tm="0">
                                          <p:val>
                                            <p:fltVal val="-90"/>
                                          </p:val>
                                        </p:tav>
                                        <p:tav tm="100000">
                                          <p:val>
                                            <p:fltVal val="0"/>
                                          </p:val>
                                        </p:tav>
                                      </p:tavLst>
                                    </p:anim>
                                    <p:anim calcmode="lin" valueType="num">
                                      <p:cBhvr>
                                        <p:cTn id="47" dur="800" decel="100000" fill="hold"/>
                                        <p:tgtEl>
                                          <p:spTgt spid="39"/>
                                        </p:tgtEl>
                                        <p:attrNameLst>
                                          <p:attrName>ppt_x</p:attrName>
                                        </p:attrNameLst>
                                      </p:cBhvr>
                                      <p:tavLst>
                                        <p:tav tm="0">
                                          <p:val>
                                            <p:strVal val="#ppt_x+0.4"/>
                                          </p:val>
                                        </p:tav>
                                        <p:tav tm="100000">
                                          <p:val>
                                            <p:strVal val="#ppt_x-0.05"/>
                                          </p:val>
                                        </p:tav>
                                      </p:tavLst>
                                    </p:anim>
                                    <p:anim calcmode="lin" valueType="num">
                                      <p:cBhvr>
                                        <p:cTn id="48" dur="800" decel="100000" fill="hold"/>
                                        <p:tgtEl>
                                          <p:spTgt spid="3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0" presetClass="entr" presetSubtype="0" fill="hold" grpId="0" nodeType="clickEffect">
                                  <p:stCondLst>
                                    <p:cond delay="0"/>
                                  </p:stCondLst>
                                  <p:childTnLst>
                                    <p:set>
                                      <p:cBhvr>
                                        <p:cTn id="54" dur="1" fill="hold">
                                          <p:stCondLst>
                                            <p:cond delay="0"/>
                                          </p:stCondLst>
                                        </p:cTn>
                                        <p:tgtEl>
                                          <p:spTgt spid="38">
                                            <p:bg/>
                                          </p:spTgt>
                                        </p:tgtEl>
                                        <p:attrNameLst>
                                          <p:attrName>style.visibility</p:attrName>
                                        </p:attrNameLst>
                                      </p:cBhvr>
                                      <p:to>
                                        <p:strVal val="visible"/>
                                      </p:to>
                                    </p:set>
                                    <p:animEffect transition="in" filter="fade">
                                      <p:cBhvr>
                                        <p:cTn id="55" dur="800" decel="100000"/>
                                        <p:tgtEl>
                                          <p:spTgt spid="38">
                                            <p:bg/>
                                          </p:spTgt>
                                        </p:tgtEl>
                                      </p:cBhvr>
                                    </p:animEffect>
                                    <p:anim calcmode="lin" valueType="num">
                                      <p:cBhvr>
                                        <p:cTn id="56" dur="800" decel="100000" fill="hold"/>
                                        <p:tgtEl>
                                          <p:spTgt spid="38">
                                            <p:bg/>
                                          </p:spTgt>
                                        </p:tgtEl>
                                        <p:attrNameLst>
                                          <p:attrName>style.rotation</p:attrName>
                                        </p:attrNameLst>
                                      </p:cBhvr>
                                      <p:tavLst>
                                        <p:tav tm="0">
                                          <p:val>
                                            <p:fltVal val="-90"/>
                                          </p:val>
                                        </p:tav>
                                        <p:tav tm="100000">
                                          <p:val>
                                            <p:fltVal val="0"/>
                                          </p:val>
                                        </p:tav>
                                      </p:tavLst>
                                    </p:anim>
                                    <p:anim calcmode="lin" valueType="num">
                                      <p:cBhvr>
                                        <p:cTn id="57" dur="800" decel="100000" fill="hold"/>
                                        <p:tgtEl>
                                          <p:spTgt spid="38">
                                            <p:bg/>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8">
                                            <p:bg/>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8">
                                            <p:bg/>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8">
                                            <p:bg/>
                                          </p:spTgt>
                                        </p:tgtEl>
                                        <p:attrNameLst>
                                          <p:attrName>ppt_y</p:attrName>
                                        </p:attrNameLst>
                                      </p:cBhvr>
                                      <p:tavLst>
                                        <p:tav tm="0">
                                          <p:val>
                                            <p:strVal val="#ppt_y+0.1"/>
                                          </p:val>
                                        </p:tav>
                                        <p:tav tm="100000">
                                          <p:val>
                                            <p:strVal val="#ppt_y"/>
                                          </p:val>
                                        </p:tav>
                                      </p:tavLst>
                                    </p:anim>
                                  </p:childTnLst>
                                </p:cTn>
                              </p:par>
                            </p:childTnLst>
                          </p:cTn>
                        </p:par>
                        <p:par>
                          <p:cTn id="61" fill="hold" nodeType="afterGroup">
                            <p:stCondLst>
                              <p:cond delay="1000"/>
                            </p:stCondLst>
                            <p:childTnLst>
                              <p:par>
                                <p:cTn id="62" presetID="30" presetClass="entr" presetSubtype="0" fill="hold" grpId="0" nodeType="afterEffect">
                                  <p:stCondLst>
                                    <p:cond delay="0"/>
                                  </p:stCondLst>
                                  <p:childTnLst>
                                    <p:set>
                                      <p:cBhvr>
                                        <p:cTn id="63" dur="1" fill="hold">
                                          <p:stCondLst>
                                            <p:cond delay="0"/>
                                          </p:stCondLst>
                                        </p:cTn>
                                        <p:tgtEl>
                                          <p:spTgt spid="38">
                                            <p:txEl>
                                              <p:pRg st="0" end="0"/>
                                            </p:txEl>
                                          </p:spTgt>
                                        </p:tgtEl>
                                        <p:attrNameLst>
                                          <p:attrName>style.visibility</p:attrName>
                                        </p:attrNameLst>
                                      </p:cBhvr>
                                      <p:to>
                                        <p:strVal val="visible"/>
                                      </p:to>
                                    </p:set>
                                    <p:animEffect transition="in" filter="fade">
                                      <p:cBhvr>
                                        <p:cTn id="64" dur="800" decel="100000"/>
                                        <p:tgtEl>
                                          <p:spTgt spid="38">
                                            <p:txEl>
                                              <p:pRg st="0" end="0"/>
                                            </p:txEl>
                                          </p:spTgt>
                                        </p:tgtEl>
                                      </p:cBhvr>
                                    </p:animEffect>
                                    <p:anim calcmode="lin" valueType="num">
                                      <p:cBhvr>
                                        <p:cTn id="65" dur="800" decel="100000" fill="hold"/>
                                        <p:tgtEl>
                                          <p:spTgt spid="38">
                                            <p:txEl>
                                              <p:pRg st="0" end="0"/>
                                            </p:txEl>
                                          </p:spTgt>
                                        </p:tgtEl>
                                        <p:attrNameLst>
                                          <p:attrName>style.rotation</p:attrName>
                                        </p:attrNameLst>
                                      </p:cBhvr>
                                      <p:tavLst>
                                        <p:tav tm="0">
                                          <p:val>
                                            <p:fltVal val="-90"/>
                                          </p:val>
                                        </p:tav>
                                        <p:tav tm="100000">
                                          <p:val>
                                            <p:fltVal val="0"/>
                                          </p:val>
                                        </p:tav>
                                      </p:tavLst>
                                    </p:anim>
                                    <p:anim calcmode="lin" valueType="num">
                                      <p:cBhvr>
                                        <p:cTn id="66" dur="800" decel="100000" fill="hold"/>
                                        <p:tgtEl>
                                          <p:spTgt spid="38">
                                            <p:txEl>
                                              <p:pRg st="0" end="0"/>
                                            </p:txEl>
                                          </p:spTgt>
                                        </p:tgtEl>
                                        <p:attrNameLst>
                                          <p:attrName>ppt_x</p:attrName>
                                        </p:attrNameLst>
                                      </p:cBhvr>
                                      <p:tavLst>
                                        <p:tav tm="0">
                                          <p:val>
                                            <p:strVal val="#ppt_x+0.4"/>
                                          </p:val>
                                        </p:tav>
                                        <p:tav tm="100000">
                                          <p:val>
                                            <p:strVal val="#ppt_x-0.05"/>
                                          </p:val>
                                        </p:tav>
                                      </p:tavLst>
                                    </p:anim>
                                    <p:anim calcmode="lin" valueType="num">
                                      <p:cBhvr>
                                        <p:cTn id="67" dur="800" decel="100000" fill="hold"/>
                                        <p:tgtEl>
                                          <p:spTgt spid="38">
                                            <p:txEl>
                                              <p:pRg st="0" end="0"/>
                                            </p:txEl>
                                          </p:spTgt>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38">
                                            <p:txEl>
                                              <p:pRg st="0" end="0"/>
                                            </p:txEl>
                                          </p:spTgt>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3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0" presetClass="entr" presetSubtype="0" fill="hold" grpId="0" nodeType="clickEffect">
                                  <p:stCondLst>
                                    <p:cond delay="0"/>
                                  </p:stCondLst>
                                  <p:childTnLst>
                                    <p:set>
                                      <p:cBhvr>
                                        <p:cTn id="73" dur="1" fill="hold">
                                          <p:stCondLst>
                                            <p:cond delay="0"/>
                                          </p:stCondLst>
                                        </p:cTn>
                                        <p:tgtEl>
                                          <p:spTgt spid="38">
                                            <p:txEl>
                                              <p:pRg st="1" end="1"/>
                                            </p:txEl>
                                          </p:spTgt>
                                        </p:tgtEl>
                                        <p:attrNameLst>
                                          <p:attrName>style.visibility</p:attrName>
                                        </p:attrNameLst>
                                      </p:cBhvr>
                                      <p:to>
                                        <p:strVal val="visible"/>
                                      </p:to>
                                    </p:set>
                                    <p:animEffect transition="in" filter="fade">
                                      <p:cBhvr>
                                        <p:cTn id="74" dur="800" decel="100000"/>
                                        <p:tgtEl>
                                          <p:spTgt spid="38">
                                            <p:txEl>
                                              <p:pRg st="1" end="1"/>
                                            </p:txEl>
                                          </p:spTgt>
                                        </p:tgtEl>
                                      </p:cBhvr>
                                    </p:animEffect>
                                    <p:anim calcmode="lin" valueType="num">
                                      <p:cBhvr>
                                        <p:cTn id="75" dur="800" decel="100000" fill="hold"/>
                                        <p:tgtEl>
                                          <p:spTgt spid="38">
                                            <p:txEl>
                                              <p:pRg st="1" end="1"/>
                                            </p:txEl>
                                          </p:spTgt>
                                        </p:tgtEl>
                                        <p:attrNameLst>
                                          <p:attrName>style.rotation</p:attrName>
                                        </p:attrNameLst>
                                      </p:cBhvr>
                                      <p:tavLst>
                                        <p:tav tm="0">
                                          <p:val>
                                            <p:fltVal val="-90"/>
                                          </p:val>
                                        </p:tav>
                                        <p:tav tm="100000">
                                          <p:val>
                                            <p:fltVal val="0"/>
                                          </p:val>
                                        </p:tav>
                                      </p:tavLst>
                                    </p:anim>
                                    <p:anim calcmode="lin" valueType="num">
                                      <p:cBhvr>
                                        <p:cTn id="76" dur="800" decel="100000" fill="hold"/>
                                        <p:tgtEl>
                                          <p:spTgt spid="38">
                                            <p:txEl>
                                              <p:pRg st="1" end="1"/>
                                            </p:txEl>
                                          </p:spTgt>
                                        </p:tgtEl>
                                        <p:attrNameLst>
                                          <p:attrName>ppt_x</p:attrName>
                                        </p:attrNameLst>
                                      </p:cBhvr>
                                      <p:tavLst>
                                        <p:tav tm="0">
                                          <p:val>
                                            <p:strVal val="#ppt_x+0.4"/>
                                          </p:val>
                                        </p:tav>
                                        <p:tav tm="100000">
                                          <p:val>
                                            <p:strVal val="#ppt_x-0.05"/>
                                          </p:val>
                                        </p:tav>
                                      </p:tavLst>
                                    </p:anim>
                                    <p:anim calcmode="lin" valueType="num">
                                      <p:cBhvr>
                                        <p:cTn id="77" dur="800" decel="100000" fill="hold"/>
                                        <p:tgtEl>
                                          <p:spTgt spid="38">
                                            <p:txEl>
                                              <p:pRg st="1" end="1"/>
                                            </p:txEl>
                                          </p:spTgt>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38">
                                            <p:txEl>
                                              <p:pRg st="1" end="1"/>
                                            </p:txEl>
                                          </p:spTgt>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38">
                                            <p:txEl>
                                              <p:pRg st="1" end="1"/>
                                            </p:txEl>
                                          </p:spTgt>
                                        </p:tgtEl>
                                        <p:attrNameLst>
                                          <p:attrName>ppt_y</p:attrName>
                                        </p:attrNameLst>
                                      </p:cBhvr>
                                      <p:tavLst>
                                        <p:tav tm="0">
                                          <p:val>
                                            <p:strVal val="#ppt_y+0.1"/>
                                          </p:val>
                                        </p:tav>
                                        <p:tav tm="100000">
                                          <p:val>
                                            <p:strVal val="#ppt_y"/>
                                          </p:val>
                                        </p:tav>
                                      </p:tavLst>
                                    </p:anim>
                                  </p:childTnLst>
                                </p:cTn>
                              </p:par>
                            </p:childTnLst>
                          </p:cTn>
                        </p:par>
                        <p:par>
                          <p:cTn id="80" fill="hold" nodeType="afterGroup">
                            <p:stCondLst>
                              <p:cond delay="1000"/>
                            </p:stCondLst>
                            <p:childTnLst>
                              <p:par>
                                <p:cTn id="81" presetID="30" presetClass="entr" presetSubtype="0" fill="hold" grpId="0" nodeType="afterEffect">
                                  <p:stCondLst>
                                    <p:cond delay="0"/>
                                  </p:stCondLst>
                                  <p:childTnLst>
                                    <p:set>
                                      <p:cBhvr>
                                        <p:cTn id="82" dur="1" fill="hold">
                                          <p:stCondLst>
                                            <p:cond delay="0"/>
                                          </p:stCondLst>
                                        </p:cTn>
                                        <p:tgtEl>
                                          <p:spTgt spid="38">
                                            <p:txEl>
                                              <p:pRg st="2" end="2"/>
                                            </p:txEl>
                                          </p:spTgt>
                                        </p:tgtEl>
                                        <p:attrNameLst>
                                          <p:attrName>style.visibility</p:attrName>
                                        </p:attrNameLst>
                                      </p:cBhvr>
                                      <p:to>
                                        <p:strVal val="visible"/>
                                      </p:to>
                                    </p:set>
                                    <p:animEffect transition="in" filter="fade">
                                      <p:cBhvr>
                                        <p:cTn id="83" dur="800" decel="100000"/>
                                        <p:tgtEl>
                                          <p:spTgt spid="38">
                                            <p:txEl>
                                              <p:pRg st="2" end="2"/>
                                            </p:txEl>
                                          </p:spTgt>
                                        </p:tgtEl>
                                      </p:cBhvr>
                                    </p:animEffect>
                                    <p:anim calcmode="lin" valueType="num">
                                      <p:cBhvr>
                                        <p:cTn id="84" dur="800" decel="100000" fill="hold"/>
                                        <p:tgtEl>
                                          <p:spTgt spid="38">
                                            <p:txEl>
                                              <p:pRg st="2" end="2"/>
                                            </p:txEl>
                                          </p:spTgt>
                                        </p:tgtEl>
                                        <p:attrNameLst>
                                          <p:attrName>style.rotation</p:attrName>
                                        </p:attrNameLst>
                                      </p:cBhvr>
                                      <p:tavLst>
                                        <p:tav tm="0">
                                          <p:val>
                                            <p:fltVal val="-90"/>
                                          </p:val>
                                        </p:tav>
                                        <p:tav tm="100000">
                                          <p:val>
                                            <p:fltVal val="0"/>
                                          </p:val>
                                        </p:tav>
                                      </p:tavLst>
                                    </p:anim>
                                    <p:anim calcmode="lin" valueType="num">
                                      <p:cBhvr>
                                        <p:cTn id="85" dur="800" decel="100000" fill="hold"/>
                                        <p:tgtEl>
                                          <p:spTgt spid="38">
                                            <p:txEl>
                                              <p:pRg st="2" end="2"/>
                                            </p:txEl>
                                          </p:spTgt>
                                        </p:tgtEl>
                                        <p:attrNameLst>
                                          <p:attrName>ppt_x</p:attrName>
                                        </p:attrNameLst>
                                      </p:cBhvr>
                                      <p:tavLst>
                                        <p:tav tm="0">
                                          <p:val>
                                            <p:strVal val="#ppt_x+0.4"/>
                                          </p:val>
                                        </p:tav>
                                        <p:tav tm="100000">
                                          <p:val>
                                            <p:strVal val="#ppt_x-0.05"/>
                                          </p:val>
                                        </p:tav>
                                      </p:tavLst>
                                    </p:anim>
                                    <p:anim calcmode="lin" valueType="num">
                                      <p:cBhvr>
                                        <p:cTn id="86" dur="800" decel="100000" fill="hold"/>
                                        <p:tgtEl>
                                          <p:spTgt spid="38">
                                            <p:txEl>
                                              <p:pRg st="2" end="2"/>
                                            </p:txEl>
                                          </p:spTgt>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38">
                                            <p:txEl>
                                              <p:pRg st="2" end="2"/>
                                            </p:txEl>
                                          </p:spTgt>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38">
                                            <p:txEl>
                                              <p:pRg st="2" end="2"/>
                                            </p:txEl>
                                          </p:spTgt>
                                        </p:tgtEl>
                                        <p:attrNameLst>
                                          <p:attrName>ppt_y</p:attrName>
                                        </p:attrNameLst>
                                      </p:cBhvr>
                                      <p:tavLst>
                                        <p:tav tm="0">
                                          <p:val>
                                            <p:strVal val="#ppt_y+0.1"/>
                                          </p:val>
                                        </p:tav>
                                        <p:tav tm="100000">
                                          <p:val>
                                            <p:strVal val="#ppt_y"/>
                                          </p:val>
                                        </p:tav>
                                      </p:tavLst>
                                    </p:anim>
                                  </p:childTnLst>
                                </p:cTn>
                              </p:par>
                            </p:childTnLst>
                          </p:cTn>
                        </p:par>
                        <p:par>
                          <p:cTn id="89" fill="hold" nodeType="afterGroup">
                            <p:stCondLst>
                              <p:cond delay="2000"/>
                            </p:stCondLst>
                            <p:childTnLst>
                              <p:par>
                                <p:cTn id="90" presetID="30" presetClass="entr" presetSubtype="0" fill="hold" grpId="0" nodeType="afterEffect">
                                  <p:stCondLst>
                                    <p:cond delay="0"/>
                                  </p:stCondLst>
                                  <p:childTnLst>
                                    <p:set>
                                      <p:cBhvr>
                                        <p:cTn id="91" dur="1" fill="hold">
                                          <p:stCondLst>
                                            <p:cond delay="0"/>
                                          </p:stCondLst>
                                        </p:cTn>
                                        <p:tgtEl>
                                          <p:spTgt spid="38">
                                            <p:txEl>
                                              <p:pRg st="3" end="3"/>
                                            </p:txEl>
                                          </p:spTgt>
                                        </p:tgtEl>
                                        <p:attrNameLst>
                                          <p:attrName>style.visibility</p:attrName>
                                        </p:attrNameLst>
                                      </p:cBhvr>
                                      <p:to>
                                        <p:strVal val="visible"/>
                                      </p:to>
                                    </p:set>
                                    <p:animEffect transition="in" filter="fade">
                                      <p:cBhvr>
                                        <p:cTn id="92" dur="800" decel="100000"/>
                                        <p:tgtEl>
                                          <p:spTgt spid="38">
                                            <p:txEl>
                                              <p:pRg st="3" end="3"/>
                                            </p:txEl>
                                          </p:spTgt>
                                        </p:tgtEl>
                                      </p:cBhvr>
                                    </p:animEffect>
                                    <p:anim calcmode="lin" valueType="num">
                                      <p:cBhvr>
                                        <p:cTn id="93" dur="800" decel="100000" fill="hold"/>
                                        <p:tgtEl>
                                          <p:spTgt spid="38">
                                            <p:txEl>
                                              <p:pRg st="3" end="3"/>
                                            </p:txEl>
                                          </p:spTgt>
                                        </p:tgtEl>
                                        <p:attrNameLst>
                                          <p:attrName>style.rotation</p:attrName>
                                        </p:attrNameLst>
                                      </p:cBhvr>
                                      <p:tavLst>
                                        <p:tav tm="0">
                                          <p:val>
                                            <p:fltVal val="-90"/>
                                          </p:val>
                                        </p:tav>
                                        <p:tav tm="100000">
                                          <p:val>
                                            <p:fltVal val="0"/>
                                          </p:val>
                                        </p:tav>
                                      </p:tavLst>
                                    </p:anim>
                                    <p:anim calcmode="lin" valueType="num">
                                      <p:cBhvr>
                                        <p:cTn id="94" dur="800" decel="100000" fill="hold"/>
                                        <p:tgtEl>
                                          <p:spTgt spid="38">
                                            <p:txEl>
                                              <p:pRg st="3" end="3"/>
                                            </p:txEl>
                                          </p:spTgt>
                                        </p:tgtEl>
                                        <p:attrNameLst>
                                          <p:attrName>ppt_x</p:attrName>
                                        </p:attrNameLst>
                                      </p:cBhvr>
                                      <p:tavLst>
                                        <p:tav tm="0">
                                          <p:val>
                                            <p:strVal val="#ppt_x+0.4"/>
                                          </p:val>
                                        </p:tav>
                                        <p:tav tm="100000">
                                          <p:val>
                                            <p:strVal val="#ppt_x-0.05"/>
                                          </p:val>
                                        </p:tav>
                                      </p:tavLst>
                                    </p:anim>
                                    <p:anim calcmode="lin" valueType="num">
                                      <p:cBhvr>
                                        <p:cTn id="95" dur="800" decel="100000" fill="hold"/>
                                        <p:tgtEl>
                                          <p:spTgt spid="38">
                                            <p:txEl>
                                              <p:pRg st="3" end="3"/>
                                            </p:txEl>
                                          </p:spTgt>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38">
                                            <p:txEl>
                                              <p:pRg st="3" end="3"/>
                                            </p:txEl>
                                          </p:spTgt>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38">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38">
                                            <p:txEl>
                                              <p:pRg st="4" end="4"/>
                                            </p:txEl>
                                          </p:spTgt>
                                        </p:tgtEl>
                                        <p:attrNameLst>
                                          <p:attrName>style.visibility</p:attrName>
                                        </p:attrNameLst>
                                      </p:cBhvr>
                                      <p:to>
                                        <p:strVal val="visible"/>
                                      </p:to>
                                    </p:set>
                                    <p:animEffect transition="in" filter="fade">
                                      <p:cBhvr>
                                        <p:cTn id="102" dur="800" decel="100000"/>
                                        <p:tgtEl>
                                          <p:spTgt spid="38">
                                            <p:txEl>
                                              <p:pRg st="4" end="4"/>
                                            </p:txEl>
                                          </p:spTgt>
                                        </p:tgtEl>
                                      </p:cBhvr>
                                    </p:animEffect>
                                    <p:anim calcmode="lin" valueType="num">
                                      <p:cBhvr>
                                        <p:cTn id="103" dur="800" decel="100000" fill="hold"/>
                                        <p:tgtEl>
                                          <p:spTgt spid="38">
                                            <p:txEl>
                                              <p:pRg st="4" end="4"/>
                                            </p:txEl>
                                          </p:spTgt>
                                        </p:tgtEl>
                                        <p:attrNameLst>
                                          <p:attrName>style.rotation</p:attrName>
                                        </p:attrNameLst>
                                      </p:cBhvr>
                                      <p:tavLst>
                                        <p:tav tm="0">
                                          <p:val>
                                            <p:fltVal val="-90"/>
                                          </p:val>
                                        </p:tav>
                                        <p:tav tm="100000">
                                          <p:val>
                                            <p:fltVal val="0"/>
                                          </p:val>
                                        </p:tav>
                                      </p:tavLst>
                                    </p:anim>
                                    <p:anim calcmode="lin" valueType="num">
                                      <p:cBhvr>
                                        <p:cTn id="104" dur="800" decel="100000" fill="hold"/>
                                        <p:tgtEl>
                                          <p:spTgt spid="38">
                                            <p:txEl>
                                              <p:pRg st="4" end="4"/>
                                            </p:txEl>
                                          </p:spTgt>
                                        </p:tgtEl>
                                        <p:attrNameLst>
                                          <p:attrName>ppt_x</p:attrName>
                                        </p:attrNameLst>
                                      </p:cBhvr>
                                      <p:tavLst>
                                        <p:tav tm="0">
                                          <p:val>
                                            <p:strVal val="#ppt_x+0.4"/>
                                          </p:val>
                                        </p:tav>
                                        <p:tav tm="100000">
                                          <p:val>
                                            <p:strVal val="#ppt_x-0.05"/>
                                          </p:val>
                                        </p:tav>
                                      </p:tavLst>
                                    </p:anim>
                                    <p:anim calcmode="lin" valueType="num">
                                      <p:cBhvr>
                                        <p:cTn id="105" dur="800" decel="100000" fill="hold"/>
                                        <p:tgtEl>
                                          <p:spTgt spid="38">
                                            <p:txEl>
                                              <p:pRg st="4" end="4"/>
                                            </p:txEl>
                                          </p:spTgt>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38">
                                            <p:txEl>
                                              <p:pRg st="4" end="4"/>
                                            </p:txEl>
                                          </p:spTgt>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38">
                                            <p:txEl>
                                              <p:pRg st="4" end="4"/>
                                            </p:txEl>
                                          </p:spTgt>
                                        </p:tgtEl>
                                        <p:attrNameLst>
                                          <p:attrName>ppt_y</p:attrName>
                                        </p:attrNameLst>
                                      </p:cBhvr>
                                      <p:tavLst>
                                        <p:tav tm="0">
                                          <p:val>
                                            <p:strVal val="#ppt_y+0.1"/>
                                          </p:val>
                                        </p:tav>
                                        <p:tav tm="100000">
                                          <p:val>
                                            <p:strVal val="#ppt_y"/>
                                          </p:val>
                                        </p:tav>
                                      </p:tavLst>
                                    </p:anim>
                                  </p:childTnLst>
                                </p:cTn>
                              </p:par>
                            </p:childTnLst>
                          </p:cTn>
                        </p:par>
                        <p:par>
                          <p:cTn id="108" fill="hold" nodeType="afterGroup">
                            <p:stCondLst>
                              <p:cond delay="1000"/>
                            </p:stCondLst>
                            <p:childTnLst>
                              <p:par>
                                <p:cTn id="109" presetID="30" presetClass="entr" presetSubtype="0" fill="hold" grpId="0" nodeType="afterEffect">
                                  <p:stCondLst>
                                    <p:cond delay="0"/>
                                  </p:stCondLst>
                                  <p:childTnLst>
                                    <p:set>
                                      <p:cBhvr>
                                        <p:cTn id="110" dur="1" fill="hold">
                                          <p:stCondLst>
                                            <p:cond delay="0"/>
                                          </p:stCondLst>
                                        </p:cTn>
                                        <p:tgtEl>
                                          <p:spTgt spid="38">
                                            <p:txEl>
                                              <p:pRg st="5" end="5"/>
                                            </p:txEl>
                                          </p:spTgt>
                                        </p:tgtEl>
                                        <p:attrNameLst>
                                          <p:attrName>style.visibility</p:attrName>
                                        </p:attrNameLst>
                                      </p:cBhvr>
                                      <p:to>
                                        <p:strVal val="visible"/>
                                      </p:to>
                                    </p:set>
                                    <p:animEffect transition="in" filter="fade">
                                      <p:cBhvr>
                                        <p:cTn id="111" dur="800" decel="100000"/>
                                        <p:tgtEl>
                                          <p:spTgt spid="38">
                                            <p:txEl>
                                              <p:pRg st="5" end="5"/>
                                            </p:txEl>
                                          </p:spTgt>
                                        </p:tgtEl>
                                      </p:cBhvr>
                                    </p:animEffect>
                                    <p:anim calcmode="lin" valueType="num">
                                      <p:cBhvr>
                                        <p:cTn id="112" dur="800" decel="100000" fill="hold"/>
                                        <p:tgtEl>
                                          <p:spTgt spid="38">
                                            <p:txEl>
                                              <p:pRg st="5" end="5"/>
                                            </p:txEl>
                                          </p:spTgt>
                                        </p:tgtEl>
                                        <p:attrNameLst>
                                          <p:attrName>style.rotation</p:attrName>
                                        </p:attrNameLst>
                                      </p:cBhvr>
                                      <p:tavLst>
                                        <p:tav tm="0">
                                          <p:val>
                                            <p:fltVal val="-90"/>
                                          </p:val>
                                        </p:tav>
                                        <p:tav tm="100000">
                                          <p:val>
                                            <p:fltVal val="0"/>
                                          </p:val>
                                        </p:tav>
                                      </p:tavLst>
                                    </p:anim>
                                    <p:anim calcmode="lin" valueType="num">
                                      <p:cBhvr>
                                        <p:cTn id="113" dur="800" decel="100000" fill="hold"/>
                                        <p:tgtEl>
                                          <p:spTgt spid="38">
                                            <p:txEl>
                                              <p:pRg st="5" end="5"/>
                                            </p:txEl>
                                          </p:spTgt>
                                        </p:tgtEl>
                                        <p:attrNameLst>
                                          <p:attrName>ppt_x</p:attrName>
                                        </p:attrNameLst>
                                      </p:cBhvr>
                                      <p:tavLst>
                                        <p:tav tm="0">
                                          <p:val>
                                            <p:strVal val="#ppt_x+0.4"/>
                                          </p:val>
                                        </p:tav>
                                        <p:tav tm="100000">
                                          <p:val>
                                            <p:strVal val="#ppt_x-0.05"/>
                                          </p:val>
                                        </p:tav>
                                      </p:tavLst>
                                    </p:anim>
                                    <p:anim calcmode="lin" valueType="num">
                                      <p:cBhvr>
                                        <p:cTn id="114" dur="800" decel="100000" fill="hold"/>
                                        <p:tgtEl>
                                          <p:spTgt spid="38">
                                            <p:txEl>
                                              <p:pRg st="5" end="5"/>
                                            </p:txEl>
                                          </p:spTgt>
                                        </p:tgtEl>
                                        <p:attrNameLst>
                                          <p:attrName>ppt_y</p:attrName>
                                        </p:attrNameLst>
                                      </p:cBhvr>
                                      <p:tavLst>
                                        <p:tav tm="0">
                                          <p:val>
                                            <p:strVal val="#ppt_y-0.4"/>
                                          </p:val>
                                        </p:tav>
                                        <p:tav tm="100000">
                                          <p:val>
                                            <p:strVal val="#ppt_y+0.1"/>
                                          </p:val>
                                        </p:tav>
                                      </p:tavLst>
                                    </p:anim>
                                    <p:anim calcmode="lin" valueType="num">
                                      <p:cBhvr>
                                        <p:cTn id="115" dur="200" accel="100000" fill="hold">
                                          <p:stCondLst>
                                            <p:cond delay="800"/>
                                          </p:stCondLst>
                                        </p:cTn>
                                        <p:tgtEl>
                                          <p:spTgt spid="38">
                                            <p:txEl>
                                              <p:pRg st="5" end="5"/>
                                            </p:txEl>
                                          </p:spTgt>
                                        </p:tgtEl>
                                        <p:attrNameLst>
                                          <p:attrName>ppt_x</p:attrName>
                                        </p:attrNameLst>
                                      </p:cBhvr>
                                      <p:tavLst>
                                        <p:tav tm="0">
                                          <p:val>
                                            <p:strVal val="#ppt_x-0.05"/>
                                          </p:val>
                                        </p:tav>
                                        <p:tav tm="100000">
                                          <p:val>
                                            <p:strVal val="#ppt_x"/>
                                          </p:val>
                                        </p:tav>
                                      </p:tavLst>
                                    </p:anim>
                                    <p:anim calcmode="lin" valueType="num">
                                      <p:cBhvr>
                                        <p:cTn id="116" dur="200" accel="100000" fill="hold">
                                          <p:stCondLst>
                                            <p:cond delay="800"/>
                                          </p:stCondLst>
                                        </p:cTn>
                                        <p:tgtEl>
                                          <p:spTgt spid="38">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animBg="1"/>
      <p:bldP spid="37" grpId="0" animBg="1"/>
      <p:bldP spid="38" grpId="0" build="p"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75"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76"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77"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78" name="Rectangle 10"/>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79" name="Rectangle 1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80" name="Rectangle 1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81" name="Rectangle 1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82" name="Rectangle 1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83"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84"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85" name="Rectangle 2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86"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7" name="Прямокутник 22"/>
          <p:cNvSpPr>
            <a:spLocks noChangeArrowheads="1"/>
          </p:cNvSpPr>
          <p:nvPr/>
        </p:nvSpPr>
        <p:spPr bwMode="auto">
          <a:xfrm>
            <a:off x="179388" y="620713"/>
            <a:ext cx="885666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r>
              <a:rPr lang="uk-UA" sz="2000" i="1">
                <a:latin typeface="Times New Roman" pitchFamily="18" charset="0"/>
                <a:cs typeface="Times New Roman" pitchFamily="18" charset="0"/>
              </a:rPr>
              <a:t>       В основі роботи довільної СА контролю, регулювання та керування лежить інформація про стан та хід технологічних процесів, які протікають у об’єктах, про стан робочих речовин та функціонування обладнання. Цю інформацію у виг-ляді значень окремих фізичних величин отримують із допомогою відповідних технічних пристроїв, які в автоматиці мають загальну назву – </a:t>
            </a:r>
            <a:r>
              <a:rPr lang="uk-UA" sz="2000" i="1" u="sng">
                <a:latin typeface="Times New Roman" pitchFamily="18" charset="0"/>
                <a:cs typeface="Times New Roman" pitchFamily="18" charset="0"/>
              </a:rPr>
              <a:t>вимірювальні перетворювачі або датчики</a:t>
            </a:r>
            <a:r>
              <a:rPr lang="uk-UA" sz="2000" i="1">
                <a:latin typeface="Times New Roman" pitchFamily="18" charset="0"/>
                <a:cs typeface="Times New Roman" pitchFamily="18" charset="0"/>
              </a:rPr>
              <a:t>.</a:t>
            </a:r>
          </a:p>
        </p:txBody>
      </p:sp>
      <p:sp>
        <p:nvSpPr>
          <p:cNvPr id="3088" name="Text Box 92"/>
          <p:cNvSpPr txBox="1">
            <a:spLocks noChangeArrowheads="1"/>
          </p:cNvSpPr>
          <p:nvPr/>
        </p:nvSpPr>
        <p:spPr bwMode="auto">
          <a:xfrm>
            <a:off x="323850" y="188913"/>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Загальні відомості про датчики</a:t>
            </a:r>
            <a:endParaRPr lang="ru-RU" sz="2000" b="1" i="1">
              <a:solidFill>
                <a:schemeClr val="accent2"/>
              </a:solidFill>
              <a:latin typeface="Arial" charset="0"/>
            </a:endParaRPr>
          </a:p>
        </p:txBody>
      </p:sp>
      <p:sp>
        <p:nvSpPr>
          <p:cNvPr id="3089" name="Line 93"/>
          <p:cNvSpPr>
            <a:spLocks noChangeShapeType="1"/>
          </p:cNvSpPr>
          <p:nvPr/>
        </p:nvSpPr>
        <p:spPr bwMode="auto">
          <a:xfrm>
            <a:off x="323850" y="620713"/>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3090"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91"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2" name="Прямокутник 35"/>
          <p:cNvSpPr>
            <a:spLocks noChangeArrowheads="1"/>
          </p:cNvSpPr>
          <p:nvPr/>
        </p:nvSpPr>
        <p:spPr bwMode="auto">
          <a:xfrm>
            <a:off x="107950" y="2505075"/>
            <a:ext cx="8856663" cy="995363"/>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u="sng" dirty="0">
                <a:latin typeface="Times New Roman" pitchFamily="18" charset="0"/>
                <a:cs typeface="Times New Roman" pitchFamily="18" charset="0"/>
              </a:rPr>
              <a:t>Датчик</a:t>
            </a:r>
            <a:r>
              <a:rPr lang="uk-UA" sz="2000" i="1" dirty="0">
                <a:latin typeface="Times New Roman" pitchFamily="18" charset="0"/>
                <a:cs typeface="Times New Roman" pitchFamily="18" charset="0"/>
              </a:rPr>
              <a:t> – це пристрій, що вимірює параметри процесу, режиму роботи машин і агрегатів та перетворює виміряні фізичні величини у сигнал, зручний для подальшого обробітку та передачі на відстань або в коло керуючого пристрою.</a:t>
            </a:r>
          </a:p>
        </p:txBody>
      </p:sp>
      <p:sp>
        <p:nvSpPr>
          <p:cNvPr id="3093" name="Rectangle 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3094"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5" name="Прямокутник 32"/>
          <p:cNvSpPr>
            <a:spLocks noChangeArrowheads="1"/>
          </p:cNvSpPr>
          <p:nvPr/>
        </p:nvSpPr>
        <p:spPr bwMode="auto">
          <a:xfrm>
            <a:off x="142875" y="3429000"/>
            <a:ext cx="88582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uk-UA" sz="2000" i="1">
                <a:latin typeface="Times New Roman" pitchFamily="18" charset="0"/>
                <a:cs typeface="Times New Roman" pitchFamily="18" charset="0"/>
              </a:rPr>
              <a:t>Залежно від призначення та конкретних умов застосування до датчиків ставляться такі вимоги:</a:t>
            </a:r>
          </a:p>
        </p:txBody>
      </p:sp>
      <p:sp>
        <p:nvSpPr>
          <p:cNvPr id="26" name="Прямокутник 33"/>
          <p:cNvSpPr>
            <a:spLocks noChangeArrowheads="1"/>
          </p:cNvSpPr>
          <p:nvPr/>
        </p:nvSpPr>
        <p:spPr bwMode="auto">
          <a:xfrm>
            <a:off x="169863" y="4076700"/>
            <a:ext cx="8713787" cy="2462213"/>
          </a:xfrm>
          <a:prstGeom prst="rect">
            <a:avLst/>
          </a:prstGeom>
          <a:ln/>
        </p:spPr>
        <p:style>
          <a:lnRef idx="2">
            <a:schemeClr val="accent2"/>
          </a:lnRef>
          <a:fillRef idx="1">
            <a:schemeClr val="lt1"/>
          </a:fillRef>
          <a:effectRef idx="0">
            <a:schemeClr val="accent2"/>
          </a:effectRef>
          <a:fontRef idx="minor">
            <a:schemeClr val="dk1"/>
          </a:fontRef>
        </p:style>
        <p:txBody>
          <a:bodyPr lIns="0" tIns="0" rIns="0" bIns="0">
            <a:spAutoFit/>
          </a:bodyPr>
          <a:lstStyle/>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однозначність залежності між вхідною та вихідною величинами (по можливості лінійність залежності);</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висока вибірковість (датчик повинен реагувати на зміну тільки тієї величини, для вимірювання якої він призначений); </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висока чутливість до вимірюваної величини;</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відсутність спливу навантаження вихідного кола датчика на режим роботи його вхідного кола);</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стабільність характеристик у часі;</a:t>
            </a:r>
          </a:p>
        </p:txBody>
      </p:sp>
    </p:spTree>
    <p:extLst>
      <p:ext uri="{BB962C8B-B14F-4D97-AF65-F5344CB8AC3E}">
        <p14:creationId xmlns:p14="http://schemas.microsoft.com/office/powerpoint/2010/main" val="109533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0-#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30" presetClass="entr" presetSubtype="0" fill="hold" grpId="0" nodeType="afterEffect">
                                  <p:stCondLst>
                                    <p:cond delay="0"/>
                                  </p:stCondLst>
                                  <p:childTnLst>
                                    <p:set>
                                      <p:cBhvr>
                                        <p:cTn id="23" dur="1" fill="hold">
                                          <p:stCondLst>
                                            <p:cond delay="0"/>
                                          </p:stCondLst>
                                        </p:cTn>
                                        <p:tgtEl>
                                          <p:spTgt spid="26">
                                            <p:bg/>
                                          </p:spTgt>
                                        </p:tgtEl>
                                        <p:attrNameLst>
                                          <p:attrName>style.visibility</p:attrName>
                                        </p:attrNameLst>
                                      </p:cBhvr>
                                      <p:to>
                                        <p:strVal val="visible"/>
                                      </p:to>
                                    </p:set>
                                    <p:animEffect transition="in" filter="fade">
                                      <p:cBhvr>
                                        <p:cTn id="24" dur="800" decel="100000"/>
                                        <p:tgtEl>
                                          <p:spTgt spid="26">
                                            <p:bg/>
                                          </p:spTgt>
                                        </p:tgtEl>
                                      </p:cBhvr>
                                    </p:animEffect>
                                    <p:anim calcmode="lin" valueType="num">
                                      <p:cBhvr>
                                        <p:cTn id="25" dur="800" decel="100000" fill="hold"/>
                                        <p:tgtEl>
                                          <p:spTgt spid="26">
                                            <p:bg/>
                                          </p:spTgt>
                                        </p:tgtEl>
                                        <p:attrNameLst>
                                          <p:attrName>style.rotation</p:attrName>
                                        </p:attrNameLst>
                                      </p:cBhvr>
                                      <p:tavLst>
                                        <p:tav tm="0">
                                          <p:val>
                                            <p:fltVal val="-90"/>
                                          </p:val>
                                        </p:tav>
                                        <p:tav tm="100000">
                                          <p:val>
                                            <p:fltVal val="0"/>
                                          </p:val>
                                        </p:tav>
                                      </p:tavLst>
                                    </p:anim>
                                    <p:anim calcmode="lin" valueType="num">
                                      <p:cBhvr>
                                        <p:cTn id="26" dur="800" decel="100000" fill="hold"/>
                                        <p:tgtEl>
                                          <p:spTgt spid="26">
                                            <p:bg/>
                                          </p:spTgt>
                                        </p:tgtEl>
                                        <p:attrNameLst>
                                          <p:attrName>ppt_x</p:attrName>
                                        </p:attrNameLst>
                                      </p:cBhvr>
                                      <p:tavLst>
                                        <p:tav tm="0">
                                          <p:val>
                                            <p:strVal val="#ppt_x+0.4"/>
                                          </p:val>
                                        </p:tav>
                                        <p:tav tm="100000">
                                          <p:val>
                                            <p:strVal val="#ppt_x-0.05"/>
                                          </p:val>
                                        </p:tav>
                                      </p:tavLst>
                                    </p:anim>
                                    <p:anim calcmode="lin" valueType="num">
                                      <p:cBhvr>
                                        <p:cTn id="27" dur="800" decel="100000" fill="hold"/>
                                        <p:tgtEl>
                                          <p:spTgt spid="26">
                                            <p:bg/>
                                          </p:spTgt>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6">
                                            <p:bg/>
                                          </p:spTgt>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6">
                                            <p:bg/>
                                          </p:spTgt>
                                        </p:tgtEl>
                                        <p:attrNameLst>
                                          <p:attrName>ppt_y</p:attrName>
                                        </p:attrNameLst>
                                      </p:cBhvr>
                                      <p:tavLst>
                                        <p:tav tm="0">
                                          <p:val>
                                            <p:strVal val="#ppt_y+0.1"/>
                                          </p:val>
                                        </p:tav>
                                        <p:tav tm="100000">
                                          <p:val>
                                            <p:strVal val="#ppt_y"/>
                                          </p:val>
                                        </p:tav>
                                      </p:tavLst>
                                    </p:anim>
                                  </p:childTnLst>
                                </p:cTn>
                              </p:par>
                            </p:childTnLst>
                          </p:cTn>
                        </p:par>
                        <p:par>
                          <p:cTn id="30" fill="hold" nodeType="afterGroup">
                            <p:stCondLst>
                              <p:cond delay="2000"/>
                            </p:stCondLst>
                            <p:childTnLst>
                              <p:par>
                                <p:cTn id="31" presetID="30" presetClass="entr" presetSubtype="0" fill="hold" grpId="0" nodeType="after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animEffect transition="in" filter="fade">
                                      <p:cBhvr>
                                        <p:cTn id="33" dur="800" decel="100000"/>
                                        <p:tgtEl>
                                          <p:spTgt spid="26">
                                            <p:txEl>
                                              <p:pRg st="0" end="0"/>
                                            </p:txEl>
                                          </p:spTgt>
                                        </p:tgtEl>
                                      </p:cBhvr>
                                    </p:animEffect>
                                    <p:anim calcmode="lin" valueType="num">
                                      <p:cBhvr>
                                        <p:cTn id="34" dur="800" decel="100000" fill="hold"/>
                                        <p:tgtEl>
                                          <p:spTgt spid="26">
                                            <p:txEl>
                                              <p:pRg st="0" end="0"/>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26">
                                            <p:txEl>
                                              <p:pRg st="0" end="0"/>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26">
                                            <p:txEl>
                                              <p:pRg st="0" end="0"/>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6">
                                            <p:txEl>
                                              <p:pRg st="0" end="0"/>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6">
                                            <p:txEl>
                                              <p:pRg st="0" end="0"/>
                                            </p:txEl>
                                          </p:spTgt>
                                        </p:tgtEl>
                                        <p:attrNameLst>
                                          <p:attrName>ppt_y</p:attrName>
                                        </p:attrNameLst>
                                      </p:cBhvr>
                                      <p:tavLst>
                                        <p:tav tm="0">
                                          <p:val>
                                            <p:strVal val="#ppt_y+0.1"/>
                                          </p:val>
                                        </p:tav>
                                        <p:tav tm="100000">
                                          <p:val>
                                            <p:strVal val="#ppt_y"/>
                                          </p:val>
                                        </p:tav>
                                      </p:tavLst>
                                    </p:anim>
                                  </p:childTnLst>
                                </p:cTn>
                              </p:par>
                            </p:childTnLst>
                          </p:cTn>
                        </p:par>
                        <p:par>
                          <p:cTn id="39" fill="hold" nodeType="afterGroup">
                            <p:stCondLst>
                              <p:cond delay="3000"/>
                            </p:stCondLst>
                            <p:childTnLst>
                              <p:par>
                                <p:cTn id="40" presetID="30" presetClass="entr" presetSubtype="0" fill="hold" grpId="0" nodeType="afterEffect">
                                  <p:stCondLst>
                                    <p:cond delay="0"/>
                                  </p:stCondLst>
                                  <p:childTnLst>
                                    <p:set>
                                      <p:cBhvr>
                                        <p:cTn id="41" dur="1" fill="hold">
                                          <p:stCondLst>
                                            <p:cond delay="0"/>
                                          </p:stCondLst>
                                        </p:cTn>
                                        <p:tgtEl>
                                          <p:spTgt spid="26">
                                            <p:txEl>
                                              <p:pRg st="1" end="1"/>
                                            </p:txEl>
                                          </p:spTgt>
                                        </p:tgtEl>
                                        <p:attrNameLst>
                                          <p:attrName>style.visibility</p:attrName>
                                        </p:attrNameLst>
                                      </p:cBhvr>
                                      <p:to>
                                        <p:strVal val="visible"/>
                                      </p:to>
                                    </p:set>
                                    <p:animEffect transition="in" filter="fade">
                                      <p:cBhvr>
                                        <p:cTn id="42" dur="800" decel="100000"/>
                                        <p:tgtEl>
                                          <p:spTgt spid="26">
                                            <p:txEl>
                                              <p:pRg st="1" end="1"/>
                                            </p:txEl>
                                          </p:spTgt>
                                        </p:tgtEl>
                                      </p:cBhvr>
                                    </p:animEffect>
                                    <p:anim calcmode="lin" valueType="num">
                                      <p:cBhvr>
                                        <p:cTn id="43" dur="800" decel="100000" fill="hold"/>
                                        <p:tgtEl>
                                          <p:spTgt spid="26">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6">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6">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6">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6">
                                            <p:txEl>
                                              <p:pRg st="1" end="1"/>
                                            </p:txEl>
                                          </p:spTgt>
                                        </p:tgtEl>
                                        <p:attrNameLst>
                                          <p:attrName>ppt_y</p:attrName>
                                        </p:attrNameLst>
                                      </p:cBhvr>
                                      <p:tavLst>
                                        <p:tav tm="0">
                                          <p:val>
                                            <p:strVal val="#ppt_y+0.1"/>
                                          </p:val>
                                        </p:tav>
                                        <p:tav tm="100000">
                                          <p:val>
                                            <p:strVal val="#ppt_y"/>
                                          </p:val>
                                        </p:tav>
                                      </p:tavLst>
                                    </p:anim>
                                  </p:childTnLst>
                                </p:cTn>
                              </p:par>
                            </p:childTnLst>
                          </p:cTn>
                        </p:par>
                        <p:par>
                          <p:cTn id="48" fill="hold" nodeType="afterGroup">
                            <p:stCondLst>
                              <p:cond delay="4000"/>
                            </p:stCondLst>
                            <p:childTnLst>
                              <p:par>
                                <p:cTn id="49" presetID="30" presetClass="entr" presetSubtype="0" fill="hold" grpId="0" nodeType="afterEffect">
                                  <p:stCondLst>
                                    <p:cond delay="0"/>
                                  </p:stCondLst>
                                  <p:childTnLst>
                                    <p:set>
                                      <p:cBhvr>
                                        <p:cTn id="50" dur="1" fill="hold">
                                          <p:stCondLst>
                                            <p:cond delay="0"/>
                                          </p:stCondLst>
                                        </p:cTn>
                                        <p:tgtEl>
                                          <p:spTgt spid="26">
                                            <p:txEl>
                                              <p:pRg st="2" end="2"/>
                                            </p:txEl>
                                          </p:spTgt>
                                        </p:tgtEl>
                                        <p:attrNameLst>
                                          <p:attrName>style.visibility</p:attrName>
                                        </p:attrNameLst>
                                      </p:cBhvr>
                                      <p:to>
                                        <p:strVal val="visible"/>
                                      </p:to>
                                    </p:set>
                                    <p:animEffect transition="in" filter="fade">
                                      <p:cBhvr>
                                        <p:cTn id="51" dur="800" decel="100000"/>
                                        <p:tgtEl>
                                          <p:spTgt spid="26">
                                            <p:txEl>
                                              <p:pRg st="2" end="2"/>
                                            </p:txEl>
                                          </p:spTgt>
                                        </p:tgtEl>
                                      </p:cBhvr>
                                    </p:animEffect>
                                    <p:anim calcmode="lin" valueType="num">
                                      <p:cBhvr>
                                        <p:cTn id="52" dur="800" decel="100000" fill="hold"/>
                                        <p:tgtEl>
                                          <p:spTgt spid="26">
                                            <p:txEl>
                                              <p:pRg st="2" end="2"/>
                                            </p:txEl>
                                          </p:spTgt>
                                        </p:tgtEl>
                                        <p:attrNameLst>
                                          <p:attrName>style.rotation</p:attrName>
                                        </p:attrNameLst>
                                      </p:cBhvr>
                                      <p:tavLst>
                                        <p:tav tm="0">
                                          <p:val>
                                            <p:fltVal val="-90"/>
                                          </p:val>
                                        </p:tav>
                                        <p:tav tm="100000">
                                          <p:val>
                                            <p:fltVal val="0"/>
                                          </p:val>
                                        </p:tav>
                                      </p:tavLst>
                                    </p:anim>
                                    <p:anim calcmode="lin" valueType="num">
                                      <p:cBhvr>
                                        <p:cTn id="53" dur="800" decel="100000" fill="hold"/>
                                        <p:tgtEl>
                                          <p:spTgt spid="26">
                                            <p:txEl>
                                              <p:pRg st="2" end="2"/>
                                            </p:tx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26">
                                            <p:txEl>
                                              <p:pRg st="2" end="2"/>
                                            </p:tx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26">
                                            <p:txEl>
                                              <p:pRg st="2" end="2"/>
                                            </p:tx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26">
                                            <p:txEl>
                                              <p:pRg st="2" end="2"/>
                                            </p:txEl>
                                          </p:spTgt>
                                        </p:tgtEl>
                                        <p:attrNameLst>
                                          <p:attrName>ppt_y</p:attrName>
                                        </p:attrNameLst>
                                      </p:cBhvr>
                                      <p:tavLst>
                                        <p:tav tm="0">
                                          <p:val>
                                            <p:strVal val="#ppt_y+0.1"/>
                                          </p:val>
                                        </p:tav>
                                        <p:tav tm="100000">
                                          <p:val>
                                            <p:strVal val="#ppt_y"/>
                                          </p:val>
                                        </p:tav>
                                      </p:tavLst>
                                    </p:anim>
                                  </p:childTnLst>
                                </p:cTn>
                              </p:par>
                            </p:childTnLst>
                          </p:cTn>
                        </p:par>
                        <p:par>
                          <p:cTn id="57" fill="hold" nodeType="afterGroup">
                            <p:stCondLst>
                              <p:cond delay="5000"/>
                            </p:stCondLst>
                            <p:childTnLst>
                              <p:par>
                                <p:cTn id="58" presetID="30" presetClass="entr" presetSubtype="0" fill="hold" grpId="0" nodeType="afterEffect">
                                  <p:stCondLst>
                                    <p:cond delay="0"/>
                                  </p:stCondLst>
                                  <p:childTnLst>
                                    <p:set>
                                      <p:cBhvr>
                                        <p:cTn id="59" dur="1" fill="hold">
                                          <p:stCondLst>
                                            <p:cond delay="0"/>
                                          </p:stCondLst>
                                        </p:cTn>
                                        <p:tgtEl>
                                          <p:spTgt spid="26">
                                            <p:txEl>
                                              <p:pRg st="3" end="3"/>
                                            </p:txEl>
                                          </p:spTgt>
                                        </p:tgtEl>
                                        <p:attrNameLst>
                                          <p:attrName>style.visibility</p:attrName>
                                        </p:attrNameLst>
                                      </p:cBhvr>
                                      <p:to>
                                        <p:strVal val="visible"/>
                                      </p:to>
                                    </p:set>
                                    <p:animEffect transition="in" filter="fade">
                                      <p:cBhvr>
                                        <p:cTn id="60" dur="800" decel="100000"/>
                                        <p:tgtEl>
                                          <p:spTgt spid="26">
                                            <p:txEl>
                                              <p:pRg st="3" end="3"/>
                                            </p:txEl>
                                          </p:spTgt>
                                        </p:tgtEl>
                                      </p:cBhvr>
                                    </p:animEffect>
                                    <p:anim calcmode="lin" valueType="num">
                                      <p:cBhvr>
                                        <p:cTn id="61" dur="800" decel="100000" fill="hold"/>
                                        <p:tgtEl>
                                          <p:spTgt spid="26">
                                            <p:txEl>
                                              <p:pRg st="3" end="3"/>
                                            </p:txEl>
                                          </p:spTgt>
                                        </p:tgtEl>
                                        <p:attrNameLst>
                                          <p:attrName>style.rotation</p:attrName>
                                        </p:attrNameLst>
                                      </p:cBhvr>
                                      <p:tavLst>
                                        <p:tav tm="0">
                                          <p:val>
                                            <p:fltVal val="-90"/>
                                          </p:val>
                                        </p:tav>
                                        <p:tav tm="100000">
                                          <p:val>
                                            <p:fltVal val="0"/>
                                          </p:val>
                                        </p:tav>
                                      </p:tavLst>
                                    </p:anim>
                                    <p:anim calcmode="lin" valueType="num">
                                      <p:cBhvr>
                                        <p:cTn id="62" dur="800" decel="100000" fill="hold"/>
                                        <p:tgtEl>
                                          <p:spTgt spid="26">
                                            <p:txEl>
                                              <p:pRg st="3" end="3"/>
                                            </p:txEl>
                                          </p:spTgt>
                                        </p:tgtEl>
                                        <p:attrNameLst>
                                          <p:attrName>ppt_x</p:attrName>
                                        </p:attrNameLst>
                                      </p:cBhvr>
                                      <p:tavLst>
                                        <p:tav tm="0">
                                          <p:val>
                                            <p:strVal val="#ppt_x+0.4"/>
                                          </p:val>
                                        </p:tav>
                                        <p:tav tm="100000">
                                          <p:val>
                                            <p:strVal val="#ppt_x-0.05"/>
                                          </p:val>
                                        </p:tav>
                                      </p:tavLst>
                                    </p:anim>
                                    <p:anim calcmode="lin" valueType="num">
                                      <p:cBhvr>
                                        <p:cTn id="63" dur="800" decel="100000" fill="hold"/>
                                        <p:tgtEl>
                                          <p:spTgt spid="26">
                                            <p:txEl>
                                              <p:pRg st="3" end="3"/>
                                            </p:txEl>
                                          </p:spTgt>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26">
                                            <p:txEl>
                                              <p:pRg st="3" end="3"/>
                                            </p:txEl>
                                          </p:spTgt>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26">
                                            <p:txEl>
                                              <p:pRg st="3" end="3"/>
                                            </p:txEl>
                                          </p:spTgt>
                                        </p:tgtEl>
                                        <p:attrNameLst>
                                          <p:attrName>ppt_y</p:attrName>
                                        </p:attrNameLst>
                                      </p:cBhvr>
                                      <p:tavLst>
                                        <p:tav tm="0">
                                          <p:val>
                                            <p:strVal val="#ppt_y+0.1"/>
                                          </p:val>
                                        </p:tav>
                                        <p:tav tm="100000">
                                          <p:val>
                                            <p:strVal val="#ppt_y"/>
                                          </p:val>
                                        </p:tav>
                                      </p:tavLst>
                                    </p:anim>
                                  </p:childTnLst>
                                </p:cTn>
                              </p:par>
                            </p:childTnLst>
                          </p:cTn>
                        </p:par>
                        <p:par>
                          <p:cTn id="66" fill="hold" nodeType="afterGroup">
                            <p:stCondLst>
                              <p:cond delay="6000"/>
                            </p:stCondLst>
                            <p:childTnLst>
                              <p:par>
                                <p:cTn id="67" presetID="30" presetClass="entr" presetSubtype="0" fill="hold" grpId="0" nodeType="afterEffect">
                                  <p:stCondLst>
                                    <p:cond delay="0"/>
                                  </p:stCondLst>
                                  <p:childTnLst>
                                    <p:set>
                                      <p:cBhvr>
                                        <p:cTn id="68" dur="1" fill="hold">
                                          <p:stCondLst>
                                            <p:cond delay="0"/>
                                          </p:stCondLst>
                                        </p:cTn>
                                        <p:tgtEl>
                                          <p:spTgt spid="26">
                                            <p:txEl>
                                              <p:pRg st="4" end="4"/>
                                            </p:txEl>
                                          </p:spTgt>
                                        </p:tgtEl>
                                        <p:attrNameLst>
                                          <p:attrName>style.visibility</p:attrName>
                                        </p:attrNameLst>
                                      </p:cBhvr>
                                      <p:to>
                                        <p:strVal val="visible"/>
                                      </p:to>
                                    </p:set>
                                    <p:animEffect transition="in" filter="fade">
                                      <p:cBhvr>
                                        <p:cTn id="69" dur="800" decel="100000"/>
                                        <p:tgtEl>
                                          <p:spTgt spid="26">
                                            <p:txEl>
                                              <p:pRg st="4" end="4"/>
                                            </p:txEl>
                                          </p:spTgt>
                                        </p:tgtEl>
                                      </p:cBhvr>
                                    </p:animEffect>
                                    <p:anim calcmode="lin" valueType="num">
                                      <p:cBhvr>
                                        <p:cTn id="70" dur="800" decel="100000" fill="hold"/>
                                        <p:tgtEl>
                                          <p:spTgt spid="26">
                                            <p:txEl>
                                              <p:pRg st="4" end="4"/>
                                            </p:txEl>
                                          </p:spTgt>
                                        </p:tgtEl>
                                        <p:attrNameLst>
                                          <p:attrName>style.rotation</p:attrName>
                                        </p:attrNameLst>
                                      </p:cBhvr>
                                      <p:tavLst>
                                        <p:tav tm="0">
                                          <p:val>
                                            <p:fltVal val="-90"/>
                                          </p:val>
                                        </p:tav>
                                        <p:tav tm="100000">
                                          <p:val>
                                            <p:fltVal val="0"/>
                                          </p:val>
                                        </p:tav>
                                      </p:tavLst>
                                    </p:anim>
                                    <p:anim calcmode="lin" valueType="num">
                                      <p:cBhvr>
                                        <p:cTn id="71" dur="800" decel="100000" fill="hold"/>
                                        <p:tgtEl>
                                          <p:spTgt spid="26">
                                            <p:txEl>
                                              <p:pRg st="4" end="4"/>
                                            </p:txEl>
                                          </p:spTgt>
                                        </p:tgtEl>
                                        <p:attrNameLst>
                                          <p:attrName>ppt_x</p:attrName>
                                        </p:attrNameLst>
                                      </p:cBhvr>
                                      <p:tavLst>
                                        <p:tav tm="0">
                                          <p:val>
                                            <p:strVal val="#ppt_x+0.4"/>
                                          </p:val>
                                        </p:tav>
                                        <p:tav tm="100000">
                                          <p:val>
                                            <p:strVal val="#ppt_x-0.05"/>
                                          </p:val>
                                        </p:tav>
                                      </p:tavLst>
                                    </p:anim>
                                    <p:anim calcmode="lin" valueType="num">
                                      <p:cBhvr>
                                        <p:cTn id="72" dur="800" decel="100000" fill="hold"/>
                                        <p:tgtEl>
                                          <p:spTgt spid="26">
                                            <p:txEl>
                                              <p:pRg st="4" end="4"/>
                                            </p:txEl>
                                          </p:spTgt>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26">
                                            <p:txEl>
                                              <p:pRg st="4" end="4"/>
                                            </p:txEl>
                                          </p:spTgt>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26">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22" grpId="0" animBg="1" autoUpdateAnimBg="0"/>
      <p:bldP spid="25" grpId="0" autoUpdateAnimBg="0"/>
      <p:bldP spid="26"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07"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08"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09"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0"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1"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2"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3"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4"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1"/>
                </a:solidFill>
              </a:rPr>
              <a:t>Датчики вологості</a:t>
            </a:r>
            <a:endParaRPr lang="ru-RU" sz="2000" b="1" i="1">
              <a:solidFill>
                <a:schemeClr val="accent1"/>
              </a:solidFill>
              <a:latin typeface="Arial" charset="0"/>
            </a:endParaRPr>
          </a:p>
        </p:txBody>
      </p:sp>
      <p:sp>
        <p:nvSpPr>
          <p:cNvPr id="21515"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21516"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7"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8"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19"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20"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21"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5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2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2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2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26"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28"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29"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3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32"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33"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34" name="Rectangle 4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3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2153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sp>
        <p:nvSpPr>
          <p:cNvPr id="35" name="Прямоугольник 34"/>
          <p:cNvSpPr/>
          <p:nvPr/>
        </p:nvSpPr>
        <p:spPr>
          <a:xfrm>
            <a:off x="152400" y="4221163"/>
            <a:ext cx="8747125" cy="1538287"/>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lIns="36000" tIns="0" rIns="0" bIns="0">
            <a:spAutoFit/>
          </a:bodyPr>
          <a:lstStyle/>
          <a:p>
            <a:pPr>
              <a:defRPr/>
            </a:pPr>
            <a:r>
              <a:rPr lang="uk-UA" sz="2000" i="1" dirty="0">
                <a:latin typeface="Times New Roman" pitchFamily="18" charset="0"/>
                <a:cs typeface="Times New Roman" pitchFamily="18" charset="0"/>
              </a:rPr>
              <a:t>         Для вимірювання вологості повітря та газів застосовують і </a:t>
            </a:r>
            <a:r>
              <a:rPr lang="uk-UA" sz="2000" i="1" dirty="0" err="1">
                <a:latin typeface="Times New Roman" pitchFamily="18" charset="0"/>
                <a:cs typeface="Times New Roman" pitchFamily="18" charset="0"/>
              </a:rPr>
              <a:t>напівпровід-никові</a:t>
            </a:r>
            <a:r>
              <a:rPr lang="uk-UA" sz="2000" i="1" dirty="0">
                <a:latin typeface="Times New Roman" pitchFamily="18" charset="0"/>
                <a:cs typeface="Times New Roman" pitchFamily="18" charset="0"/>
              </a:rPr>
              <a:t>  </a:t>
            </a:r>
            <a:r>
              <a:rPr lang="uk-UA" sz="2000" i="1" dirty="0" err="1">
                <a:latin typeface="Times New Roman" pitchFamily="18" charset="0"/>
                <a:cs typeface="Times New Roman" pitchFamily="18" charset="0"/>
              </a:rPr>
              <a:t>гігристори</a:t>
            </a:r>
            <a:r>
              <a:rPr lang="uk-UA" sz="2000" i="1" dirty="0">
                <a:latin typeface="Times New Roman" pitchFamily="18" charset="0"/>
                <a:cs typeface="Times New Roman" pitchFamily="18" charset="0"/>
              </a:rPr>
              <a:t>. Вони являють собою тонку плівку із напівпровідникового матеріалу, опір якого різко зменшується при збільшенні вологості. Але велика інерційність, наявність гістерезису та вплив температури навколишнього середовища на точність вимірювань обмежують використання </a:t>
            </a:r>
            <a:r>
              <a:rPr lang="uk-UA" sz="2000" i="1" dirty="0" err="1">
                <a:latin typeface="Times New Roman" pitchFamily="18" charset="0"/>
                <a:cs typeface="Times New Roman" pitchFamily="18" charset="0"/>
              </a:rPr>
              <a:t>гігристорів</a:t>
            </a:r>
            <a:r>
              <a:rPr lang="uk-UA" sz="2000" i="1" dirty="0">
                <a:latin typeface="Times New Roman" pitchFamily="18" charset="0"/>
                <a:cs typeface="Times New Roman" pitchFamily="18" charset="0"/>
              </a:rPr>
              <a:t>.</a:t>
            </a:r>
          </a:p>
        </p:txBody>
      </p:sp>
      <p:sp>
        <p:nvSpPr>
          <p:cNvPr id="36" name="Прямоугольник 35"/>
          <p:cNvSpPr/>
          <p:nvPr/>
        </p:nvSpPr>
        <p:spPr>
          <a:xfrm>
            <a:off x="119063" y="1700213"/>
            <a:ext cx="8780462" cy="2247900"/>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a:spAutoFit/>
          </a:bodyPr>
          <a:lstStyle/>
          <a:p>
            <a:pPr>
              <a:defRPr/>
            </a:pPr>
            <a:r>
              <a:rPr lang="uk-UA" sz="2000" i="1" dirty="0">
                <a:latin typeface="Times New Roman" pitchFamily="18" charset="0"/>
                <a:cs typeface="Times New Roman" pitchFamily="18" charset="0"/>
              </a:rPr>
              <a:t>      Гігрометричні датчики застосовуються для визначення вологості повітря та газів. Сприймаючим елементом у них служить знежирена людська </a:t>
            </a:r>
            <a:r>
              <a:rPr lang="uk-UA" sz="2000" i="1" dirty="0" err="1">
                <a:latin typeface="Times New Roman" pitchFamily="18" charset="0"/>
                <a:cs typeface="Times New Roman" pitchFamily="18" charset="0"/>
              </a:rPr>
              <a:t>воло-синка</a:t>
            </a:r>
            <a:r>
              <a:rPr lang="uk-UA" sz="2000" i="1" dirty="0">
                <a:latin typeface="Times New Roman" pitchFamily="18" charset="0"/>
                <a:cs typeface="Times New Roman" pitchFamily="18" charset="0"/>
              </a:rPr>
              <a:t> або плівка товщиною 5…30 </a:t>
            </a:r>
            <a:r>
              <a:rPr lang="uk-UA" sz="2000" i="1" dirty="0" err="1">
                <a:latin typeface="Times New Roman" pitchFamily="18" charset="0"/>
                <a:cs typeface="Times New Roman" pitchFamily="18" charset="0"/>
              </a:rPr>
              <a:t>мк</a:t>
            </a:r>
            <a:r>
              <a:rPr lang="uk-UA" sz="2000" i="1" dirty="0">
                <a:latin typeface="Times New Roman" pitchFamily="18" charset="0"/>
                <a:cs typeface="Times New Roman" pitchFamily="18" charset="0"/>
              </a:rPr>
              <a:t>, яку виготовляють із оболонки кишок великої рогатої худоби. Волосся подовжується на 2…2,5% а тваринна плівка – на 4…5% при зміні відносної вологості повітря від 0 до 100%. Подовження передається системою важелів на стрілку приладів, яка відхиляється пропорційно до вологості.</a:t>
            </a:r>
          </a:p>
        </p:txBody>
      </p:sp>
      <p:sp>
        <p:nvSpPr>
          <p:cNvPr id="37" name="Прямоугольник 36"/>
          <p:cNvSpPr/>
          <p:nvPr/>
        </p:nvSpPr>
        <p:spPr>
          <a:xfrm>
            <a:off x="136525" y="457200"/>
            <a:ext cx="8899525" cy="1016000"/>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a:spAutoFit/>
          </a:bodyPr>
          <a:lstStyle/>
          <a:p>
            <a:pPr>
              <a:defRPr/>
            </a:pPr>
            <a:r>
              <a:rPr lang="uk-UA" sz="2000" i="1" dirty="0">
                <a:latin typeface="Times New Roman" pitchFamily="18" charset="0"/>
                <a:cs typeface="Times New Roman" pitchFamily="18" charset="0"/>
              </a:rPr>
              <a:t>       За конструкціями </a:t>
            </a:r>
            <a:r>
              <a:rPr lang="uk-UA" sz="2000" i="1" dirty="0" err="1">
                <a:latin typeface="Times New Roman" pitchFamily="18" charset="0"/>
                <a:cs typeface="Times New Roman" pitchFamily="18" charset="0"/>
              </a:rPr>
              <a:t>кондуктометричні</a:t>
            </a:r>
            <a:r>
              <a:rPr lang="uk-UA" sz="2000" i="1" dirty="0">
                <a:latin typeface="Times New Roman" pitchFamily="18" charset="0"/>
                <a:cs typeface="Times New Roman" pitchFamily="18" charset="0"/>
              </a:rPr>
              <a:t> та </a:t>
            </a:r>
            <a:r>
              <a:rPr lang="uk-UA" sz="2000" i="1" dirty="0" err="1">
                <a:latin typeface="Times New Roman" pitchFamily="18" charset="0"/>
                <a:cs typeface="Times New Roman" pitchFamily="18" charset="0"/>
              </a:rPr>
              <a:t>діелькометричні</a:t>
            </a:r>
            <a:r>
              <a:rPr lang="uk-UA" sz="2000" i="1" dirty="0">
                <a:latin typeface="Times New Roman" pitchFamily="18" charset="0"/>
                <a:cs typeface="Times New Roman" pitchFamily="18" charset="0"/>
              </a:rPr>
              <a:t> датчики є </a:t>
            </a:r>
            <a:r>
              <a:rPr lang="uk-UA" sz="2000" i="1" dirty="0" err="1">
                <a:latin typeface="Times New Roman" pitchFamily="18" charset="0"/>
                <a:cs typeface="Times New Roman" pitchFamily="18" charset="0"/>
              </a:rPr>
              <a:t>цилін-дричними</a:t>
            </a:r>
            <a:r>
              <a:rPr lang="uk-UA" sz="2000" i="1" dirty="0">
                <a:latin typeface="Times New Roman" pitchFamily="18" charset="0"/>
                <a:cs typeface="Times New Roman" pitchFamily="18" charset="0"/>
              </a:rPr>
              <a:t> або плоскими конденсаторами, між електродами якого розміщують матеріал, вологість якого вимірюють.     </a:t>
            </a:r>
          </a:p>
        </p:txBody>
      </p:sp>
    </p:spTree>
    <p:extLst>
      <p:ext uri="{BB962C8B-B14F-4D97-AF65-F5344CB8AC3E}">
        <p14:creationId xmlns:p14="http://schemas.microsoft.com/office/powerpoint/2010/main" val="2995427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10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1000"/>
                                        <p:tgtEl>
                                          <p:spTgt spid="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5" name="Прямокутник 18"/>
          <p:cNvSpPr>
            <a:spLocks noChangeArrowheads="1"/>
          </p:cNvSpPr>
          <p:nvPr/>
        </p:nvSpPr>
        <p:spPr bwMode="auto">
          <a:xfrm>
            <a:off x="144463" y="508000"/>
            <a:ext cx="8855075" cy="2535238"/>
          </a:xfrm>
          <a:prstGeom prst="rect">
            <a:avLst/>
          </a:prstGeom>
          <a:ln/>
        </p:spPr>
        <p:style>
          <a:lnRef idx="2">
            <a:schemeClr val="accent6"/>
          </a:lnRef>
          <a:fillRef idx="1">
            <a:schemeClr val="lt1"/>
          </a:fillRef>
          <a:effectRef idx="0">
            <a:schemeClr val="accent6"/>
          </a:effectRef>
          <a:fontRef idx="minor">
            <a:schemeClr val="dk1"/>
          </a:fontRef>
        </p:style>
        <p:txBody>
          <a:bodyPr lIns="36000" tIns="36000" rIns="36000" bIns="36000">
            <a:spAutoFit/>
          </a:bodyPr>
          <a:lstStyle/>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достатня потужність вихідного сигналу, що повинна забезпечувати (по можливості) подальше керування елементами системи без підсилювачів;</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мала інерційність (мінімальна затримка сигналу при передачі через датчик);</a:t>
            </a:r>
          </a:p>
          <a:p>
            <a:pPr algn="ctr" fontAlgn="auto">
              <a:spcBef>
                <a:spcPts val="0"/>
              </a:spcBef>
              <a:spcAft>
                <a:spcPts val="0"/>
              </a:spcAft>
              <a:defRPr/>
            </a:pPr>
            <a:r>
              <a:rPr lang="uk-UA" sz="2000" i="1" dirty="0">
                <a:latin typeface="Times New Roman" pitchFamily="18" charset="0"/>
                <a:cs typeface="Times New Roman" pitchFamily="18" charset="0"/>
              </a:rPr>
              <a:t>Техніко-економічні показники:</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стійкість до дії навколишнього середовища;</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надійність та довговічність;</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невелика вартість та технологічність виготовлення;</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зручність монтажу та обслуговування.</a:t>
            </a:r>
          </a:p>
        </p:txBody>
      </p:sp>
      <p:sp>
        <p:nvSpPr>
          <p:cNvPr id="4100" name="Text Box 92"/>
          <p:cNvSpPr txBox="1">
            <a:spLocks noChangeArrowheads="1"/>
          </p:cNvSpPr>
          <p:nvPr/>
        </p:nvSpPr>
        <p:spPr bwMode="auto">
          <a:xfrm>
            <a:off x="287338" y="5715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Загальні відомості про датчики</a:t>
            </a:r>
            <a:endParaRPr lang="ru-RU" sz="2000" b="1" i="1">
              <a:solidFill>
                <a:schemeClr val="accent2"/>
              </a:solidFill>
              <a:latin typeface="Arial" charset="0"/>
            </a:endParaRPr>
          </a:p>
        </p:txBody>
      </p:sp>
      <p:sp>
        <p:nvSpPr>
          <p:cNvPr id="4101" name="Line 93"/>
          <p:cNvSpPr>
            <a:spLocks noChangeShapeType="1"/>
          </p:cNvSpPr>
          <p:nvPr/>
        </p:nvSpPr>
        <p:spPr bwMode="auto">
          <a:xfrm>
            <a:off x="287338" y="496888"/>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4102"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4103"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 name="Прямокутник 16"/>
          <p:cNvSpPr>
            <a:spLocks noChangeArrowheads="1"/>
          </p:cNvSpPr>
          <p:nvPr/>
        </p:nvSpPr>
        <p:spPr bwMode="auto">
          <a:xfrm>
            <a:off x="134938" y="3054350"/>
            <a:ext cx="8856662" cy="922338"/>
          </a:xfrm>
          <a:prstGeom prst="rect">
            <a:avLst/>
          </a:prstGeom>
          <a:solidFill>
            <a:srgbClr val="92D050"/>
          </a:solidFill>
          <a:ln/>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fontAlgn="auto">
              <a:spcBef>
                <a:spcPts val="0"/>
              </a:spcBef>
              <a:spcAft>
                <a:spcPts val="0"/>
              </a:spcAft>
              <a:defRPr/>
            </a:pPr>
            <a:r>
              <a:rPr lang="uk-UA" sz="2000" i="1" u="sng" dirty="0">
                <a:latin typeface="Times New Roman" pitchFamily="18" charset="0"/>
                <a:cs typeface="Times New Roman" pitchFamily="18" charset="0"/>
              </a:rPr>
              <a:t>Залежно від фізичної природи вхідної величини</a:t>
            </a:r>
            <a:r>
              <a:rPr lang="uk-UA" sz="2000" i="1" dirty="0">
                <a:latin typeface="Times New Roman" pitchFamily="18" charset="0"/>
                <a:cs typeface="Times New Roman" pitchFamily="18" charset="0"/>
              </a:rPr>
              <a:t> датчики поділяються на:</a:t>
            </a:r>
          </a:p>
          <a:p>
            <a:pPr marL="342900" indent="-342900" fontAlgn="auto">
              <a:spcBef>
                <a:spcPts val="0"/>
              </a:spcBef>
              <a:spcAft>
                <a:spcPts val="0"/>
              </a:spcAft>
              <a:buFont typeface="Wingdings" pitchFamily="2" charset="2"/>
              <a:buChar char="Ø"/>
              <a:defRPr/>
            </a:pPr>
            <a:r>
              <a:rPr lang="uk-UA" sz="2000" i="1" dirty="0">
                <a:latin typeface="Times New Roman" pitchFamily="18" charset="0"/>
                <a:cs typeface="Times New Roman" pitchFamily="18" charset="0"/>
              </a:rPr>
              <a:t>датчики електричних величин (струму, напруги, потужності, частоти)</a:t>
            </a:r>
          </a:p>
          <a:p>
            <a:pPr marL="342900" indent="-342900" fontAlgn="auto">
              <a:spcBef>
                <a:spcPts val="0"/>
              </a:spcBef>
              <a:spcAft>
                <a:spcPts val="0"/>
              </a:spcAft>
              <a:buFont typeface="Wingdings" pitchFamily="2" charset="2"/>
              <a:buChar char="Ø"/>
              <a:defRPr/>
            </a:pPr>
            <a:r>
              <a:rPr lang="uk-UA" sz="2000" i="1" spc="-30" dirty="0">
                <a:latin typeface="Times New Roman" pitchFamily="18" charset="0"/>
                <a:cs typeface="Times New Roman" pitchFamily="18" charset="0"/>
              </a:rPr>
              <a:t>датчики неелектричних величин (температури, тиску, швидкості, рівня, і т. д.).</a:t>
            </a:r>
          </a:p>
        </p:txBody>
      </p:sp>
      <p:sp>
        <p:nvSpPr>
          <p:cNvPr id="11" name="Прямоугольник 10"/>
          <p:cNvSpPr/>
          <p:nvPr/>
        </p:nvSpPr>
        <p:spPr>
          <a:xfrm>
            <a:off x="125413" y="4900613"/>
            <a:ext cx="8866187" cy="1846262"/>
          </a:xfrm>
          <a:prstGeom prst="rect">
            <a:avLst/>
          </a:prstGeom>
          <a:solidFill>
            <a:schemeClr val="accent5">
              <a:lumMod val="75000"/>
            </a:schemeClr>
          </a:solidFill>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fontAlgn="auto">
              <a:spcBef>
                <a:spcPts val="0"/>
              </a:spcBef>
              <a:spcAft>
                <a:spcPts val="0"/>
              </a:spcAft>
              <a:defRPr/>
            </a:pPr>
            <a:r>
              <a:rPr lang="uk-UA" sz="2000" i="1" dirty="0">
                <a:latin typeface="Times New Roman" pitchFamily="18" charset="0"/>
                <a:cs typeface="Times New Roman" pitchFamily="18" charset="0"/>
              </a:rPr>
              <a:t>Електричні датчики </a:t>
            </a:r>
            <a:r>
              <a:rPr lang="uk-UA" sz="2000" i="1" u="sng" dirty="0">
                <a:latin typeface="Times New Roman" pitchFamily="18" charset="0"/>
                <a:cs typeface="Times New Roman" pitchFamily="18" charset="0"/>
              </a:rPr>
              <a:t>за принципом дії </a:t>
            </a:r>
            <a:r>
              <a:rPr lang="uk-UA" sz="2000" i="1" dirty="0">
                <a:latin typeface="Times New Roman" pitchFamily="18" charset="0"/>
                <a:cs typeface="Times New Roman" pitchFamily="18" charset="0"/>
              </a:rPr>
              <a:t>поділяються на:</a:t>
            </a:r>
          </a:p>
          <a:p>
            <a:pPr marL="342900" indent="-342900" fontAlgn="auto">
              <a:spcBef>
                <a:spcPts val="0"/>
              </a:spcBef>
              <a:spcAft>
                <a:spcPts val="0"/>
              </a:spcAft>
              <a:buFont typeface="Wingdings" pitchFamily="2" charset="2"/>
              <a:buChar char="Ø"/>
              <a:defRPr/>
            </a:pPr>
            <a:r>
              <a:rPr lang="uk-UA" sz="2000" i="1" u="sng" dirty="0">
                <a:latin typeface="Times New Roman" pitchFamily="18" charset="0"/>
                <a:cs typeface="Times New Roman" pitchFamily="18" charset="0"/>
              </a:rPr>
              <a:t>параметричні</a:t>
            </a:r>
            <a:r>
              <a:rPr lang="uk-UA" sz="2000" i="1" dirty="0">
                <a:latin typeface="Times New Roman" pitchFamily="18" charset="0"/>
                <a:cs typeface="Times New Roman" pitchFamily="18" charset="0"/>
              </a:rPr>
              <a:t>, у яких вхідні величини (звичайно не електричні) перетворюються у вихідні параметри електричних кіл (R – опору, L - індуктивності, C – ємності);</a:t>
            </a:r>
          </a:p>
          <a:p>
            <a:pPr marL="342900" indent="-342900" fontAlgn="auto">
              <a:spcBef>
                <a:spcPts val="0"/>
              </a:spcBef>
              <a:spcAft>
                <a:spcPts val="0"/>
              </a:spcAft>
              <a:buFont typeface="Wingdings" pitchFamily="2" charset="2"/>
              <a:buChar char="Ø"/>
              <a:defRPr/>
            </a:pPr>
            <a:r>
              <a:rPr lang="uk-UA" sz="2000" i="1" u="sng" dirty="0">
                <a:latin typeface="Times New Roman" pitchFamily="18" charset="0"/>
                <a:cs typeface="Times New Roman" pitchFamily="18" charset="0"/>
              </a:rPr>
              <a:t>трансформаторні та генераторні</a:t>
            </a:r>
            <a:r>
              <a:rPr lang="uk-UA" sz="2000" i="1" dirty="0">
                <a:latin typeface="Times New Roman" pitchFamily="18" charset="0"/>
                <a:cs typeface="Times New Roman" pitchFamily="18" charset="0"/>
              </a:rPr>
              <a:t> – у яких енергія вхідної величини перетворюється у енергію електричного вихідного сигналу – е. р. с.</a:t>
            </a:r>
          </a:p>
        </p:txBody>
      </p:sp>
      <p:sp>
        <p:nvSpPr>
          <p:cNvPr id="12" name="Прямокутник 16"/>
          <p:cNvSpPr>
            <a:spLocks noChangeArrowheads="1"/>
          </p:cNvSpPr>
          <p:nvPr/>
        </p:nvSpPr>
        <p:spPr bwMode="auto">
          <a:xfrm>
            <a:off x="146050" y="3976688"/>
            <a:ext cx="8856663" cy="923925"/>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fontAlgn="auto">
              <a:spcBef>
                <a:spcPts val="0"/>
              </a:spcBef>
              <a:spcAft>
                <a:spcPts val="0"/>
              </a:spcAft>
              <a:defRPr/>
            </a:pPr>
            <a:r>
              <a:rPr lang="uk-UA" sz="2000" i="1" u="sng" dirty="0">
                <a:latin typeface="Times New Roman" pitchFamily="18" charset="0"/>
                <a:cs typeface="Times New Roman" pitchFamily="18" charset="0"/>
              </a:rPr>
              <a:t>За видом енергії вихідної величини</a:t>
            </a:r>
            <a:r>
              <a:rPr lang="uk-UA" sz="2000" dirty="0">
                <a:latin typeface="Times New Roman" pitchFamily="18" charset="0"/>
                <a:cs typeface="Times New Roman" pitchFamily="18" charset="0"/>
              </a:rPr>
              <a:t> датчики поділяються на:</a:t>
            </a:r>
          </a:p>
          <a:p>
            <a:pPr marL="342900" indent="-342900" fontAlgn="auto">
              <a:spcBef>
                <a:spcPts val="0"/>
              </a:spcBef>
              <a:spcAft>
                <a:spcPts val="0"/>
              </a:spcAft>
              <a:buFont typeface="Wingdings" pitchFamily="2" charset="2"/>
              <a:buChar char="Ø"/>
              <a:defRPr/>
            </a:pPr>
            <a:r>
              <a:rPr lang="uk-UA" sz="2000" i="1" u="sng" dirty="0">
                <a:latin typeface="Times New Roman" pitchFamily="18" charset="0"/>
                <a:cs typeface="Times New Roman" pitchFamily="18" charset="0"/>
              </a:rPr>
              <a:t>електричні</a:t>
            </a:r>
          </a:p>
          <a:p>
            <a:pPr marL="342900" indent="-342900" fontAlgn="auto">
              <a:spcBef>
                <a:spcPts val="0"/>
              </a:spcBef>
              <a:spcAft>
                <a:spcPts val="0"/>
              </a:spcAft>
              <a:buFont typeface="Wingdings" pitchFamily="2" charset="2"/>
              <a:buChar char="Ø"/>
              <a:defRPr/>
            </a:pPr>
            <a:r>
              <a:rPr lang="uk-UA" sz="2000" i="1" u="sng" dirty="0">
                <a:latin typeface="Times New Roman" pitchFamily="18" charset="0"/>
                <a:cs typeface="Times New Roman" pitchFamily="18" charset="0"/>
              </a:rPr>
              <a:t>неелектричні</a:t>
            </a:r>
            <a:endParaRPr lang="uk-UA" sz="2000" i="1" spc="-30" dirty="0">
              <a:latin typeface="Times New Roman" pitchFamily="18" charset="0"/>
              <a:cs typeface="Times New Roman" pitchFamily="18" charset="0"/>
            </a:endParaRPr>
          </a:p>
        </p:txBody>
      </p:sp>
    </p:spTree>
    <p:extLst>
      <p:ext uri="{BB962C8B-B14F-4D97-AF65-F5344CB8AC3E}">
        <p14:creationId xmlns:p14="http://schemas.microsoft.com/office/powerpoint/2010/main" val="1683710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800" decel="100000"/>
                                        <p:tgtEl>
                                          <p:spTgt spid="5">
                                            <p:bg/>
                                          </p:spTgt>
                                        </p:tgtEl>
                                      </p:cBhvr>
                                    </p:animEffect>
                                    <p:anim calcmode="lin" valueType="num">
                                      <p:cBhvr>
                                        <p:cTn id="8" dur="800" decel="100000" fill="hold"/>
                                        <p:tgtEl>
                                          <p:spTgt spid="5">
                                            <p:bg/>
                                          </p:spTgt>
                                        </p:tgtEl>
                                        <p:attrNameLst>
                                          <p:attrName>style.rotation</p:attrName>
                                        </p:attrNameLst>
                                      </p:cBhvr>
                                      <p:tavLst>
                                        <p:tav tm="0">
                                          <p:val>
                                            <p:fltVal val="-90"/>
                                          </p:val>
                                        </p:tav>
                                        <p:tav tm="100000">
                                          <p:val>
                                            <p:fltVal val="0"/>
                                          </p:val>
                                        </p:tav>
                                      </p:tavLst>
                                    </p:anim>
                                    <p:anim calcmode="lin" valueType="num">
                                      <p:cBhvr>
                                        <p:cTn id="9" dur="800" decel="100000" fill="hold"/>
                                        <p:tgtEl>
                                          <p:spTgt spid="5">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bg/>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800" decel="100000"/>
                                        <p:tgtEl>
                                          <p:spTgt spid="5">
                                            <p:txEl>
                                              <p:pRg st="0" end="0"/>
                                            </p:txEl>
                                          </p:spTgt>
                                        </p:tgtEl>
                                      </p:cBhvr>
                                    </p:animEffect>
                                    <p:anim calcmode="lin" valueType="num">
                                      <p:cBhvr>
                                        <p:cTn id="17"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800" decel="100000"/>
                                        <p:tgtEl>
                                          <p:spTgt spid="5">
                                            <p:txEl>
                                              <p:pRg st="1" end="1"/>
                                            </p:txEl>
                                          </p:spTgt>
                                        </p:tgtEl>
                                      </p:cBhvr>
                                    </p:animEffect>
                                    <p:anim calcmode="lin" valueType="num">
                                      <p:cBhvr>
                                        <p:cTn id="26"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800" decel="100000"/>
                                        <p:tgtEl>
                                          <p:spTgt spid="5">
                                            <p:txEl>
                                              <p:pRg st="2" end="2"/>
                                            </p:txEl>
                                          </p:spTgt>
                                        </p:tgtEl>
                                      </p:cBhvr>
                                    </p:animEffect>
                                    <p:anim calcmode="lin" valueType="num">
                                      <p:cBhvr>
                                        <p:cTn id="36"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childTnLst>
                          </p:cTn>
                        </p:par>
                        <p:par>
                          <p:cTn id="41" fill="hold" nodeType="afterGroup">
                            <p:stCondLst>
                              <p:cond delay="1000"/>
                            </p:stCondLst>
                            <p:childTnLst>
                              <p:par>
                                <p:cTn id="42" presetID="30" presetClass="entr" presetSubtype="0" fill="hold" grpId="0" nodeType="after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fade">
                                      <p:cBhvr>
                                        <p:cTn id="44" dur="800" decel="100000"/>
                                        <p:tgtEl>
                                          <p:spTgt spid="5">
                                            <p:txEl>
                                              <p:pRg st="3" end="3"/>
                                            </p:txEl>
                                          </p:spTgt>
                                        </p:tgtEl>
                                      </p:cBhvr>
                                    </p:animEffect>
                                    <p:anim calcmode="lin" valueType="num">
                                      <p:cBhvr>
                                        <p:cTn id="45" dur="800" decel="100000" fill="hold"/>
                                        <p:tgtEl>
                                          <p:spTgt spid="5">
                                            <p:txEl>
                                              <p:pRg st="3" end="3"/>
                                            </p:txEl>
                                          </p:spTgt>
                                        </p:tgtEl>
                                        <p:attrNameLst>
                                          <p:attrName>style.rotation</p:attrName>
                                        </p:attrNameLst>
                                      </p:cBhvr>
                                      <p:tavLst>
                                        <p:tav tm="0">
                                          <p:val>
                                            <p:fltVal val="-90"/>
                                          </p:val>
                                        </p:tav>
                                        <p:tav tm="100000">
                                          <p:val>
                                            <p:fltVal val="0"/>
                                          </p:val>
                                        </p:tav>
                                      </p:tavLst>
                                    </p:anim>
                                    <p:anim calcmode="lin" valueType="num">
                                      <p:cBhvr>
                                        <p:cTn id="46" dur="800" decel="100000" fill="hold"/>
                                        <p:tgtEl>
                                          <p:spTgt spid="5">
                                            <p:txEl>
                                              <p:pRg st="3" end="3"/>
                                            </p:txEl>
                                          </p:spTgt>
                                        </p:tgtEl>
                                        <p:attrNameLst>
                                          <p:attrName>ppt_x</p:attrName>
                                        </p:attrNameLst>
                                      </p:cBhvr>
                                      <p:tavLst>
                                        <p:tav tm="0">
                                          <p:val>
                                            <p:strVal val="#ppt_x+0.4"/>
                                          </p:val>
                                        </p:tav>
                                        <p:tav tm="100000">
                                          <p:val>
                                            <p:strVal val="#ppt_x-0.05"/>
                                          </p:val>
                                        </p:tav>
                                      </p:tavLst>
                                    </p:anim>
                                    <p:anim calcmode="lin" valueType="num">
                                      <p:cBhvr>
                                        <p:cTn id="47" dur="800" decel="100000" fill="hold"/>
                                        <p:tgtEl>
                                          <p:spTgt spid="5">
                                            <p:txEl>
                                              <p:pRg st="3" end="3"/>
                                            </p:txEl>
                                          </p:spTgt>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5">
                                            <p:txEl>
                                              <p:pRg st="3" end="3"/>
                                            </p:txEl>
                                          </p:spTgt>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5">
                                            <p:txEl>
                                              <p:pRg st="3" end="3"/>
                                            </p:txEl>
                                          </p:spTgt>
                                        </p:tgtEl>
                                        <p:attrNameLst>
                                          <p:attrName>ppt_y</p:attrName>
                                        </p:attrNameLst>
                                      </p:cBhvr>
                                      <p:tavLst>
                                        <p:tav tm="0">
                                          <p:val>
                                            <p:strVal val="#ppt_y+0.1"/>
                                          </p:val>
                                        </p:tav>
                                        <p:tav tm="100000">
                                          <p:val>
                                            <p:strVal val="#ppt_y"/>
                                          </p:val>
                                        </p:tav>
                                      </p:tavLst>
                                    </p:anim>
                                  </p:childTnLst>
                                </p:cTn>
                              </p:par>
                            </p:childTnLst>
                          </p:cTn>
                        </p:par>
                        <p:par>
                          <p:cTn id="50" fill="hold" nodeType="afterGroup">
                            <p:stCondLst>
                              <p:cond delay="2000"/>
                            </p:stCondLst>
                            <p:childTnLst>
                              <p:par>
                                <p:cTn id="51" presetID="30" presetClass="entr" presetSubtype="0" fill="hold" grpId="0" nodeType="after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fade">
                                      <p:cBhvr>
                                        <p:cTn id="53" dur="800" decel="100000"/>
                                        <p:tgtEl>
                                          <p:spTgt spid="5">
                                            <p:txEl>
                                              <p:pRg st="4" end="4"/>
                                            </p:txEl>
                                          </p:spTgt>
                                        </p:tgtEl>
                                      </p:cBhvr>
                                    </p:animEffect>
                                    <p:anim calcmode="lin" valueType="num">
                                      <p:cBhvr>
                                        <p:cTn id="54" dur="800" decel="100000" fill="hold"/>
                                        <p:tgtEl>
                                          <p:spTgt spid="5">
                                            <p:txEl>
                                              <p:pRg st="4" end="4"/>
                                            </p:txEl>
                                          </p:spTgt>
                                        </p:tgtEl>
                                        <p:attrNameLst>
                                          <p:attrName>style.rotation</p:attrName>
                                        </p:attrNameLst>
                                      </p:cBhvr>
                                      <p:tavLst>
                                        <p:tav tm="0">
                                          <p:val>
                                            <p:fltVal val="-90"/>
                                          </p:val>
                                        </p:tav>
                                        <p:tav tm="100000">
                                          <p:val>
                                            <p:fltVal val="0"/>
                                          </p:val>
                                        </p:tav>
                                      </p:tavLst>
                                    </p:anim>
                                    <p:anim calcmode="lin" valueType="num">
                                      <p:cBhvr>
                                        <p:cTn id="55" dur="800" decel="100000" fill="hold"/>
                                        <p:tgtEl>
                                          <p:spTgt spid="5">
                                            <p:txEl>
                                              <p:pRg st="4" end="4"/>
                                            </p:txEl>
                                          </p:spTgt>
                                        </p:tgtEl>
                                        <p:attrNameLst>
                                          <p:attrName>ppt_x</p:attrName>
                                        </p:attrNameLst>
                                      </p:cBhvr>
                                      <p:tavLst>
                                        <p:tav tm="0">
                                          <p:val>
                                            <p:strVal val="#ppt_x+0.4"/>
                                          </p:val>
                                        </p:tav>
                                        <p:tav tm="100000">
                                          <p:val>
                                            <p:strVal val="#ppt_x-0.05"/>
                                          </p:val>
                                        </p:tav>
                                      </p:tavLst>
                                    </p:anim>
                                    <p:anim calcmode="lin" valueType="num">
                                      <p:cBhvr>
                                        <p:cTn id="56" dur="800" decel="100000" fill="hold"/>
                                        <p:tgtEl>
                                          <p:spTgt spid="5">
                                            <p:txEl>
                                              <p:pRg st="4" end="4"/>
                                            </p:txEl>
                                          </p:spTgt>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5">
                                            <p:txEl>
                                              <p:pRg st="4" end="4"/>
                                            </p:txEl>
                                          </p:spTgt>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5">
                                            <p:txEl>
                                              <p:pRg st="4" end="4"/>
                                            </p:txEl>
                                          </p:spTgt>
                                        </p:tgtEl>
                                        <p:attrNameLst>
                                          <p:attrName>ppt_y</p:attrName>
                                        </p:attrNameLst>
                                      </p:cBhvr>
                                      <p:tavLst>
                                        <p:tav tm="0">
                                          <p:val>
                                            <p:strVal val="#ppt_y+0.1"/>
                                          </p:val>
                                        </p:tav>
                                        <p:tav tm="100000">
                                          <p:val>
                                            <p:strVal val="#ppt_y"/>
                                          </p:val>
                                        </p:tav>
                                      </p:tavLst>
                                    </p:anim>
                                  </p:childTnLst>
                                </p:cTn>
                              </p:par>
                            </p:childTnLst>
                          </p:cTn>
                        </p:par>
                        <p:par>
                          <p:cTn id="59" fill="hold" nodeType="afterGroup">
                            <p:stCondLst>
                              <p:cond delay="3000"/>
                            </p:stCondLst>
                            <p:childTnLst>
                              <p:par>
                                <p:cTn id="60" presetID="30" presetClass="entr" presetSubtype="0" fill="hold" grpId="0" nodeType="after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fade">
                                      <p:cBhvr>
                                        <p:cTn id="62" dur="800" decel="100000"/>
                                        <p:tgtEl>
                                          <p:spTgt spid="5">
                                            <p:txEl>
                                              <p:pRg st="5" end="5"/>
                                            </p:txEl>
                                          </p:spTgt>
                                        </p:tgtEl>
                                      </p:cBhvr>
                                    </p:animEffect>
                                    <p:anim calcmode="lin" valueType="num">
                                      <p:cBhvr>
                                        <p:cTn id="63" dur="800" decel="100000" fill="hold"/>
                                        <p:tgtEl>
                                          <p:spTgt spid="5">
                                            <p:txEl>
                                              <p:pRg st="5" end="5"/>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5">
                                            <p:txEl>
                                              <p:pRg st="5" end="5"/>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5">
                                            <p:txEl>
                                              <p:pRg st="5" end="5"/>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5">
                                            <p:txEl>
                                              <p:pRg st="5" end="5"/>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5">
                                            <p:txEl>
                                              <p:pRg st="5" end="5"/>
                                            </p:txEl>
                                          </p:spTgt>
                                        </p:tgtEl>
                                        <p:attrNameLst>
                                          <p:attrName>ppt_y</p:attrName>
                                        </p:attrNameLst>
                                      </p:cBhvr>
                                      <p:tavLst>
                                        <p:tav tm="0">
                                          <p:val>
                                            <p:strVal val="#ppt_y+0.1"/>
                                          </p:val>
                                        </p:tav>
                                        <p:tav tm="100000">
                                          <p:val>
                                            <p:strVal val="#ppt_y"/>
                                          </p:val>
                                        </p:tav>
                                      </p:tavLst>
                                    </p:anim>
                                  </p:childTnLst>
                                </p:cTn>
                              </p:par>
                            </p:childTnLst>
                          </p:cTn>
                        </p:par>
                        <p:par>
                          <p:cTn id="68" fill="hold" nodeType="afterGroup">
                            <p:stCondLst>
                              <p:cond delay="4000"/>
                            </p:stCondLst>
                            <p:childTnLst>
                              <p:par>
                                <p:cTn id="69" presetID="30" presetClass="entr" presetSubtype="0" fill="hold" grpId="0" nodeType="afterEffect">
                                  <p:stCondLst>
                                    <p:cond delay="0"/>
                                  </p:stCondLst>
                                  <p:childTnLst>
                                    <p:set>
                                      <p:cBhvr>
                                        <p:cTn id="70" dur="1" fill="hold">
                                          <p:stCondLst>
                                            <p:cond delay="0"/>
                                          </p:stCondLst>
                                        </p:cTn>
                                        <p:tgtEl>
                                          <p:spTgt spid="5">
                                            <p:txEl>
                                              <p:pRg st="6" end="6"/>
                                            </p:txEl>
                                          </p:spTgt>
                                        </p:tgtEl>
                                        <p:attrNameLst>
                                          <p:attrName>style.visibility</p:attrName>
                                        </p:attrNameLst>
                                      </p:cBhvr>
                                      <p:to>
                                        <p:strVal val="visible"/>
                                      </p:to>
                                    </p:set>
                                    <p:animEffect transition="in" filter="fade">
                                      <p:cBhvr>
                                        <p:cTn id="71" dur="800" decel="100000"/>
                                        <p:tgtEl>
                                          <p:spTgt spid="5">
                                            <p:txEl>
                                              <p:pRg st="6" end="6"/>
                                            </p:txEl>
                                          </p:spTgt>
                                        </p:tgtEl>
                                      </p:cBhvr>
                                    </p:animEffect>
                                    <p:anim calcmode="lin" valueType="num">
                                      <p:cBhvr>
                                        <p:cTn id="72" dur="800" decel="100000" fill="hold"/>
                                        <p:tgtEl>
                                          <p:spTgt spid="5">
                                            <p:txEl>
                                              <p:pRg st="6" end="6"/>
                                            </p:txEl>
                                          </p:spTgt>
                                        </p:tgtEl>
                                        <p:attrNameLst>
                                          <p:attrName>style.rotation</p:attrName>
                                        </p:attrNameLst>
                                      </p:cBhvr>
                                      <p:tavLst>
                                        <p:tav tm="0">
                                          <p:val>
                                            <p:fltVal val="-90"/>
                                          </p:val>
                                        </p:tav>
                                        <p:tav tm="100000">
                                          <p:val>
                                            <p:fltVal val="0"/>
                                          </p:val>
                                        </p:tav>
                                      </p:tavLst>
                                    </p:anim>
                                    <p:anim calcmode="lin" valueType="num">
                                      <p:cBhvr>
                                        <p:cTn id="73" dur="800" decel="100000" fill="hold"/>
                                        <p:tgtEl>
                                          <p:spTgt spid="5">
                                            <p:txEl>
                                              <p:pRg st="6" end="6"/>
                                            </p:txEl>
                                          </p:spTgt>
                                        </p:tgtEl>
                                        <p:attrNameLst>
                                          <p:attrName>ppt_x</p:attrName>
                                        </p:attrNameLst>
                                      </p:cBhvr>
                                      <p:tavLst>
                                        <p:tav tm="0">
                                          <p:val>
                                            <p:strVal val="#ppt_x+0.4"/>
                                          </p:val>
                                        </p:tav>
                                        <p:tav tm="100000">
                                          <p:val>
                                            <p:strVal val="#ppt_x-0.05"/>
                                          </p:val>
                                        </p:tav>
                                      </p:tavLst>
                                    </p:anim>
                                    <p:anim calcmode="lin" valueType="num">
                                      <p:cBhvr>
                                        <p:cTn id="74" dur="800" decel="100000" fill="hold"/>
                                        <p:tgtEl>
                                          <p:spTgt spid="5">
                                            <p:txEl>
                                              <p:pRg st="6" end="6"/>
                                            </p:txEl>
                                          </p:spTgt>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5">
                                            <p:txEl>
                                              <p:pRg st="6" end="6"/>
                                            </p:txEl>
                                          </p:spTgt>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5">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0" presetClass="entr" presetSubtype="0" fill="hold" grpId="0" nodeType="clickEffect">
                                  <p:stCondLst>
                                    <p:cond delay="0"/>
                                  </p:stCondLst>
                                  <p:childTnLst>
                                    <p:set>
                                      <p:cBhvr>
                                        <p:cTn id="80" dur="1" fill="hold">
                                          <p:stCondLst>
                                            <p:cond delay="0"/>
                                          </p:stCondLst>
                                        </p:cTn>
                                        <p:tgtEl>
                                          <p:spTgt spid="10">
                                            <p:bg/>
                                          </p:spTgt>
                                        </p:tgtEl>
                                        <p:attrNameLst>
                                          <p:attrName>style.visibility</p:attrName>
                                        </p:attrNameLst>
                                      </p:cBhvr>
                                      <p:to>
                                        <p:strVal val="visible"/>
                                      </p:to>
                                    </p:set>
                                    <p:animEffect transition="in" filter="fade">
                                      <p:cBhvr>
                                        <p:cTn id="81" dur="800" decel="100000"/>
                                        <p:tgtEl>
                                          <p:spTgt spid="10">
                                            <p:bg/>
                                          </p:spTgt>
                                        </p:tgtEl>
                                      </p:cBhvr>
                                    </p:animEffect>
                                    <p:anim calcmode="lin" valueType="num">
                                      <p:cBhvr>
                                        <p:cTn id="82" dur="800" decel="100000" fill="hold"/>
                                        <p:tgtEl>
                                          <p:spTgt spid="10">
                                            <p:bg/>
                                          </p:spTgt>
                                        </p:tgtEl>
                                        <p:attrNameLst>
                                          <p:attrName>style.rotation</p:attrName>
                                        </p:attrNameLst>
                                      </p:cBhvr>
                                      <p:tavLst>
                                        <p:tav tm="0">
                                          <p:val>
                                            <p:fltVal val="-90"/>
                                          </p:val>
                                        </p:tav>
                                        <p:tav tm="100000">
                                          <p:val>
                                            <p:fltVal val="0"/>
                                          </p:val>
                                        </p:tav>
                                      </p:tavLst>
                                    </p:anim>
                                    <p:anim calcmode="lin" valueType="num">
                                      <p:cBhvr>
                                        <p:cTn id="83" dur="800" decel="100000" fill="hold"/>
                                        <p:tgtEl>
                                          <p:spTgt spid="10">
                                            <p:bg/>
                                          </p:spTgt>
                                        </p:tgtEl>
                                        <p:attrNameLst>
                                          <p:attrName>ppt_x</p:attrName>
                                        </p:attrNameLst>
                                      </p:cBhvr>
                                      <p:tavLst>
                                        <p:tav tm="0">
                                          <p:val>
                                            <p:strVal val="#ppt_x+0.4"/>
                                          </p:val>
                                        </p:tav>
                                        <p:tav tm="100000">
                                          <p:val>
                                            <p:strVal val="#ppt_x-0.05"/>
                                          </p:val>
                                        </p:tav>
                                      </p:tavLst>
                                    </p:anim>
                                    <p:anim calcmode="lin" valueType="num">
                                      <p:cBhvr>
                                        <p:cTn id="84" dur="800" decel="100000" fill="hold"/>
                                        <p:tgtEl>
                                          <p:spTgt spid="10">
                                            <p:bg/>
                                          </p:spTgt>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10">
                                            <p:bg/>
                                          </p:spTgt>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10">
                                            <p:bg/>
                                          </p:spTgt>
                                        </p:tgtEl>
                                        <p:attrNameLst>
                                          <p:attrName>ppt_y</p:attrName>
                                        </p:attrNameLst>
                                      </p:cBhvr>
                                      <p:tavLst>
                                        <p:tav tm="0">
                                          <p:val>
                                            <p:strVal val="#ppt_y+0.1"/>
                                          </p:val>
                                        </p:tav>
                                        <p:tav tm="100000">
                                          <p:val>
                                            <p:strVal val="#ppt_y"/>
                                          </p:val>
                                        </p:tav>
                                      </p:tavLst>
                                    </p:anim>
                                  </p:childTnLst>
                                </p:cTn>
                              </p:par>
                            </p:childTnLst>
                          </p:cTn>
                        </p:par>
                        <p:par>
                          <p:cTn id="87" fill="hold" nodeType="afterGroup">
                            <p:stCondLst>
                              <p:cond delay="1000"/>
                            </p:stCondLst>
                            <p:childTnLst>
                              <p:par>
                                <p:cTn id="88" presetID="30" presetClass="entr" presetSubtype="0" fill="hold" grpId="0" nodeType="afterEffect">
                                  <p:stCondLst>
                                    <p:cond delay="0"/>
                                  </p:stCondLst>
                                  <p:childTnLst>
                                    <p:set>
                                      <p:cBhvr>
                                        <p:cTn id="89" dur="1" fill="hold">
                                          <p:stCondLst>
                                            <p:cond delay="0"/>
                                          </p:stCondLst>
                                        </p:cTn>
                                        <p:tgtEl>
                                          <p:spTgt spid="10">
                                            <p:txEl>
                                              <p:pRg st="0" end="0"/>
                                            </p:txEl>
                                          </p:spTgt>
                                        </p:tgtEl>
                                        <p:attrNameLst>
                                          <p:attrName>style.visibility</p:attrName>
                                        </p:attrNameLst>
                                      </p:cBhvr>
                                      <p:to>
                                        <p:strVal val="visible"/>
                                      </p:to>
                                    </p:set>
                                    <p:animEffect transition="in" filter="fade">
                                      <p:cBhvr>
                                        <p:cTn id="90" dur="800" decel="100000"/>
                                        <p:tgtEl>
                                          <p:spTgt spid="10">
                                            <p:txEl>
                                              <p:pRg st="0" end="0"/>
                                            </p:txEl>
                                          </p:spTgt>
                                        </p:tgtEl>
                                      </p:cBhvr>
                                    </p:animEffect>
                                    <p:anim calcmode="lin" valueType="num">
                                      <p:cBhvr>
                                        <p:cTn id="91"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2"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93"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94"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95"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par>
                          <p:cTn id="96" fill="hold" nodeType="afterGroup">
                            <p:stCondLst>
                              <p:cond delay="2000"/>
                            </p:stCondLst>
                            <p:childTnLst>
                              <p:par>
                                <p:cTn id="97" presetID="30" presetClass="entr" presetSubtype="0" fill="hold" grpId="0" nodeType="afterEffect">
                                  <p:stCondLst>
                                    <p:cond delay="0"/>
                                  </p:stCondLst>
                                  <p:childTnLst>
                                    <p:set>
                                      <p:cBhvr>
                                        <p:cTn id="98" dur="1" fill="hold">
                                          <p:stCondLst>
                                            <p:cond delay="0"/>
                                          </p:stCondLst>
                                        </p:cTn>
                                        <p:tgtEl>
                                          <p:spTgt spid="10">
                                            <p:txEl>
                                              <p:pRg st="1" end="1"/>
                                            </p:txEl>
                                          </p:spTgt>
                                        </p:tgtEl>
                                        <p:attrNameLst>
                                          <p:attrName>style.visibility</p:attrName>
                                        </p:attrNameLst>
                                      </p:cBhvr>
                                      <p:to>
                                        <p:strVal val="visible"/>
                                      </p:to>
                                    </p:set>
                                    <p:animEffect transition="in" filter="fade">
                                      <p:cBhvr>
                                        <p:cTn id="99" dur="800" decel="100000"/>
                                        <p:tgtEl>
                                          <p:spTgt spid="10">
                                            <p:txEl>
                                              <p:pRg st="1" end="1"/>
                                            </p:txEl>
                                          </p:spTgt>
                                        </p:tgtEl>
                                      </p:cBhvr>
                                    </p:animEffect>
                                    <p:anim calcmode="lin" valueType="num">
                                      <p:cBhvr>
                                        <p:cTn id="100"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101"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102"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103"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104"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par>
                          <p:cTn id="105" fill="hold" nodeType="afterGroup">
                            <p:stCondLst>
                              <p:cond delay="3000"/>
                            </p:stCondLst>
                            <p:childTnLst>
                              <p:par>
                                <p:cTn id="106" presetID="30" presetClass="entr" presetSubtype="0" fill="hold" grpId="0" nodeType="afterEffect">
                                  <p:stCondLst>
                                    <p:cond delay="0"/>
                                  </p:stCondLst>
                                  <p:childTnLst>
                                    <p:set>
                                      <p:cBhvr>
                                        <p:cTn id="107" dur="1" fill="hold">
                                          <p:stCondLst>
                                            <p:cond delay="0"/>
                                          </p:stCondLst>
                                        </p:cTn>
                                        <p:tgtEl>
                                          <p:spTgt spid="10">
                                            <p:txEl>
                                              <p:pRg st="2" end="2"/>
                                            </p:txEl>
                                          </p:spTgt>
                                        </p:tgtEl>
                                        <p:attrNameLst>
                                          <p:attrName>style.visibility</p:attrName>
                                        </p:attrNameLst>
                                      </p:cBhvr>
                                      <p:to>
                                        <p:strVal val="visible"/>
                                      </p:to>
                                    </p:set>
                                    <p:animEffect transition="in" filter="fade">
                                      <p:cBhvr>
                                        <p:cTn id="108" dur="800" decel="100000"/>
                                        <p:tgtEl>
                                          <p:spTgt spid="10">
                                            <p:txEl>
                                              <p:pRg st="2" end="2"/>
                                            </p:txEl>
                                          </p:spTgt>
                                        </p:tgtEl>
                                      </p:cBhvr>
                                    </p:animEffect>
                                    <p:anim calcmode="lin" valueType="num">
                                      <p:cBhvr>
                                        <p:cTn id="109"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110"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111"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112"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113"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0" presetClass="entr" presetSubtype="0" fill="hold" grpId="0" nodeType="clickEffect">
                                  <p:stCondLst>
                                    <p:cond delay="0"/>
                                  </p:stCondLst>
                                  <p:childTnLst>
                                    <p:set>
                                      <p:cBhvr>
                                        <p:cTn id="117" dur="1" fill="hold">
                                          <p:stCondLst>
                                            <p:cond delay="0"/>
                                          </p:stCondLst>
                                        </p:cTn>
                                        <p:tgtEl>
                                          <p:spTgt spid="12">
                                            <p:bg/>
                                          </p:spTgt>
                                        </p:tgtEl>
                                        <p:attrNameLst>
                                          <p:attrName>style.visibility</p:attrName>
                                        </p:attrNameLst>
                                      </p:cBhvr>
                                      <p:to>
                                        <p:strVal val="visible"/>
                                      </p:to>
                                    </p:set>
                                    <p:animEffect transition="in" filter="fade">
                                      <p:cBhvr>
                                        <p:cTn id="118" dur="800" decel="100000"/>
                                        <p:tgtEl>
                                          <p:spTgt spid="12">
                                            <p:bg/>
                                          </p:spTgt>
                                        </p:tgtEl>
                                      </p:cBhvr>
                                    </p:animEffect>
                                    <p:anim calcmode="lin" valueType="num">
                                      <p:cBhvr>
                                        <p:cTn id="119" dur="800" decel="100000" fill="hold"/>
                                        <p:tgtEl>
                                          <p:spTgt spid="12">
                                            <p:bg/>
                                          </p:spTgt>
                                        </p:tgtEl>
                                        <p:attrNameLst>
                                          <p:attrName>style.rotation</p:attrName>
                                        </p:attrNameLst>
                                      </p:cBhvr>
                                      <p:tavLst>
                                        <p:tav tm="0">
                                          <p:val>
                                            <p:fltVal val="-90"/>
                                          </p:val>
                                        </p:tav>
                                        <p:tav tm="100000">
                                          <p:val>
                                            <p:fltVal val="0"/>
                                          </p:val>
                                        </p:tav>
                                      </p:tavLst>
                                    </p:anim>
                                    <p:anim calcmode="lin" valueType="num">
                                      <p:cBhvr>
                                        <p:cTn id="120" dur="800" decel="100000" fill="hold"/>
                                        <p:tgtEl>
                                          <p:spTgt spid="12">
                                            <p:bg/>
                                          </p:spTgt>
                                        </p:tgtEl>
                                        <p:attrNameLst>
                                          <p:attrName>ppt_x</p:attrName>
                                        </p:attrNameLst>
                                      </p:cBhvr>
                                      <p:tavLst>
                                        <p:tav tm="0">
                                          <p:val>
                                            <p:strVal val="#ppt_x+0.4"/>
                                          </p:val>
                                        </p:tav>
                                        <p:tav tm="100000">
                                          <p:val>
                                            <p:strVal val="#ppt_x-0.05"/>
                                          </p:val>
                                        </p:tav>
                                      </p:tavLst>
                                    </p:anim>
                                    <p:anim calcmode="lin" valueType="num">
                                      <p:cBhvr>
                                        <p:cTn id="121" dur="800" decel="100000" fill="hold"/>
                                        <p:tgtEl>
                                          <p:spTgt spid="12">
                                            <p:bg/>
                                          </p:spTgt>
                                        </p:tgtEl>
                                        <p:attrNameLst>
                                          <p:attrName>ppt_y</p:attrName>
                                        </p:attrNameLst>
                                      </p:cBhvr>
                                      <p:tavLst>
                                        <p:tav tm="0">
                                          <p:val>
                                            <p:strVal val="#ppt_y-0.4"/>
                                          </p:val>
                                        </p:tav>
                                        <p:tav tm="100000">
                                          <p:val>
                                            <p:strVal val="#ppt_y+0.1"/>
                                          </p:val>
                                        </p:tav>
                                      </p:tavLst>
                                    </p:anim>
                                    <p:anim calcmode="lin" valueType="num">
                                      <p:cBhvr>
                                        <p:cTn id="122" dur="200" accel="100000" fill="hold">
                                          <p:stCondLst>
                                            <p:cond delay="800"/>
                                          </p:stCondLst>
                                        </p:cTn>
                                        <p:tgtEl>
                                          <p:spTgt spid="12">
                                            <p:bg/>
                                          </p:spTgt>
                                        </p:tgtEl>
                                        <p:attrNameLst>
                                          <p:attrName>ppt_x</p:attrName>
                                        </p:attrNameLst>
                                      </p:cBhvr>
                                      <p:tavLst>
                                        <p:tav tm="0">
                                          <p:val>
                                            <p:strVal val="#ppt_x-0.05"/>
                                          </p:val>
                                        </p:tav>
                                        <p:tav tm="100000">
                                          <p:val>
                                            <p:strVal val="#ppt_x"/>
                                          </p:val>
                                        </p:tav>
                                      </p:tavLst>
                                    </p:anim>
                                    <p:anim calcmode="lin" valueType="num">
                                      <p:cBhvr>
                                        <p:cTn id="123" dur="200" accel="100000" fill="hold">
                                          <p:stCondLst>
                                            <p:cond delay="800"/>
                                          </p:stCondLst>
                                        </p:cTn>
                                        <p:tgtEl>
                                          <p:spTgt spid="12">
                                            <p:bg/>
                                          </p:spTgt>
                                        </p:tgtEl>
                                        <p:attrNameLst>
                                          <p:attrName>ppt_y</p:attrName>
                                        </p:attrNameLst>
                                      </p:cBhvr>
                                      <p:tavLst>
                                        <p:tav tm="0">
                                          <p:val>
                                            <p:strVal val="#ppt_y+0.1"/>
                                          </p:val>
                                        </p:tav>
                                        <p:tav tm="100000">
                                          <p:val>
                                            <p:strVal val="#ppt_y"/>
                                          </p:val>
                                        </p:tav>
                                      </p:tavLst>
                                    </p:anim>
                                  </p:childTnLst>
                                </p:cTn>
                              </p:par>
                            </p:childTnLst>
                          </p:cTn>
                        </p:par>
                        <p:par>
                          <p:cTn id="124" fill="hold" nodeType="afterGroup">
                            <p:stCondLst>
                              <p:cond delay="1000"/>
                            </p:stCondLst>
                            <p:childTnLst>
                              <p:par>
                                <p:cTn id="125" presetID="30" presetClass="entr" presetSubtype="0" fill="hold" grpId="0" nodeType="afterEffect">
                                  <p:stCondLst>
                                    <p:cond delay="0"/>
                                  </p:stCondLst>
                                  <p:childTnLst>
                                    <p:set>
                                      <p:cBhvr>
                                        <p:cTn id="126" dur="1" fill="hold">
                                          <p:stCondLst>
                                            <p:cond delay="0"/>
                                          </p:stCondLst>
                                        </p:cTn>
                                        <p:tgtEl>
                                          <p:spTgt spid="12">
                                            <p:txEl>
                                              <p:pRg st="0" end="0"/>
                                            </p:txEl>
                                          </p:spTgt>
                                        </p:tgtEl>
                                        <p:attrNameLst>
                                          <p:attrName>style.visibility</p:attrName>
                                        </p:attrNameLst>
                                      </p:cBhvr>
                                      <p:to>
                                        <p:strVal val="visible"/>
                                      </p:to>
                                    </p:set>
                                    <p:animEffect transition="in" filter="fade">
                                      <p:cBhvr>
                                        <p:cTn id="127" dur="800" decel="100000"/>
                                        <p:tgtEl>
                                          <p:spTgt spid="12">
                                            <p:txEl>
                                              <p:pRg st="0" end="0"/>
                                            </p:txEl>
                                          </p:spTgt>
                                        </p:tgtEl>
                                      </p:cBhvr>
                                    </p:animEffect>
                                    <p:anim calcmode="lin" valueType="num">
                                      <p:cBhvr>
                                        <p:cTn id="128"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129"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130"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131"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132"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par>
                          <p:cTn id="133" fill="hold" nodeType="afterGroup">
                            <p:stCondLst>
                              <p:cond delay="2000"/>
                            </p:stCondLst>
                            <p:childTnLst>
                              <p:par>
                                <p:cTn id="134" presetID="30" presetClass="entr" presetSubtype="0" fill="hold" grpId="0" nodeType="afterEffect">
                                  <p:stCondLst>
                                    <p:cond delay="0"/>
                                  </p:stCondLst>
                                  <p:childTnLst>
                                    <p:set>
                                      <p:cBhvr>
                                        <p:cTn id="135" dur="1" fill="hold">
                                          <p:stCondLst>
                                            <p:cond delay="0"/>
                                          </p:stCondLst>
                                        </p:cTn>
                                        <p:tgtEl>
                                          <p:spTgt spid="12">
                                            <p:txEl>
                                              <p:pRg st="1" end="1"/>
                                            </p:txEl>
                                          </p:spTgt>
                                        </p:tgtEl>
                                        <p:attrNameLst>
                                          <p:attrName>style.visibility</p:attrName>
                                        </p:attrNameLst>
                                      </p:cBhvr>
                                      <p:to>
                                        <p:strVal val="visible"/>
                                      </p:to>
                                    </p:set>
                                    <p:animEffect transition="in" filter="fade">
                                      <p:cBhvr>
                                        <p:cTn id="136" dur="800" decel="100000"/>
                                        <p:tgtEl>
                                          <p:spTgt spid="12">
                                            <p:txEl>
                                              <p:pRg st="1" end="1"/>
                                            </p:txEl>
                                          </p:spTgt>
                                        </p:tgtEl>
                                      </p:cBhvr>
                                    </p:animEffect>
                                    <p:anim calcmode="lin" valueType="num">
                                      <p:cBhvr>
                                        <p:cTn id="137" dur="800" decel="100000" fill="hold"/>
                                        <p:tgtEl>
                                          <p:spTgt spid="12">
                                            <p:txEl>
                                              <p:pRg st="1" end="1"/>
                                            </p:txEl>
                                          </p:spTgt>
                                        </p:tgtEl>
                                        <p:attrNameLst>
                                          <p:attrName>style.rotation</p:attrName>
                                        </p:attrNameLst>
                                      </p:cBhvr>
                                      <p:tavLst>
                                        <p:tav tm="0">
                                          <p:val>
                                            <p:fltVal val="-90"/>
                                          </p:val>
                                        </p:tav>
                                        <p:tav tm="100000">
                                          <p:val>
                                            <p:fltVal val="0"/>
                                          </p:val>
                                        </p:tav>
                                      </p:tavLst>
                                    </p:anim>
                                    <p:anim calcmode="lin" valueType="num">
                                      <p:cBhvr>
                                        <p:cTn id="138" dur="800" decel="100000" fill="hold"/>
                                        <p:tgtEl>
                                          <p:spTgt spid="12">
                                            <p:txEl>
                                              <p:pRg st="1" end="1"/>
                                            </p:txEl>
                                          </p:spTgt>
                                        </p:tgtEl>
                                        <p:attrNameLst>
                                          <p:attrName>ppt_x</p:attrName>
                                        </p:attrNameLst>
                                      </p:cBhvr>
                                      <p:tavLst>
                                        <p:tav tm="0">
                                          <p:val>
                                            <p:strVal val="#ppt_x+0.4"/>
                                          </p:val>
                                        </p:tav>
                                        <p:tav tm="100000">
                                          <p:val>
                                            <p:strVal val="#ppt_x-0.05"/>
                                          </p:val>
                                        </p:tav>
                                      </p:tavLst>
                                    </p:anim>
                                    <p:anim calcmode="lin" valueType="num">
                                      <p:cBhvr>
                                        <p:cTn id="139" dur="800" decel="100000" fill="hold"/>
                                        <p:tgtEl>
                                          <p:spTgt spid="12">
                                            <p:txEl>
                                              <p:pRg st="1" end="1"/>
                                            </p:txEl>
                                          </p:spTgt>
                                        </p:tgtEl>
                                        <p:attrNameLst>
                                          <p:attrName>ppt_y</p:attrName>
                                        </p:attrNameLst>
                                      </p:cBhvr>
                                      <p:tavLst>
                                        <p:tav tm="0">
                                          <p:val>
                                            <p:strVal val="#ppt_y-0.4"/>
                                          </p:val>
                                        </p:tav>
                                        <p:tav tm="100000">
                                          <p:val>
                                            <p:strVal val="#ppt_y+0.1"/>
                                          </p:val>
                                        </p:tav>
                                      </p:tavLst>
                                    </p:anim>
                                    <p:anim calcmode="lin" valueType="num">
                                      <p:cBhvr>
                                        <p:cTn id="140" dur="200" accel="100000" fill="hold">
                                          <p:stCondLst>
                                            <p:cond delay="800"/>
                                          </p:stCondLst>
                                        </p:cTn>
                                        <p:tgtEl>
                                          <p:spTgt spid="12">
                                            <p:txEl>
                                              <p:pRg st="1" end="1"/>
                                            </p:txEl>
                                          </p:spTgt>
                                        </p:tgtEl>
                                        <p:attrNameLst>
                                          <p:attrName>ppt_x</p:attrName>
                                        </p:attrNameLst>
                                      </p:cBhvr>
                                      <p:tavLst>
                                        <p:tav tm="0">
                                          <p:val>
                                            <p:strVal val="#ppt_x-0.05"/>
                                          </p:val>
                                        </p:tav>
                                        <p:tav tm="100000">
                                          <p:val>
                                            <p:strVal val="#ppt_x"/>
                                          </p:val>
                                        </p:tav>
                                      </p:tavLst>
                                    </p:anim>
                                    <p:anim calcmode="lin" valueType="num">
                                      <p:cBhvr>
                                        <p:cTn id="141" dur="200" accel="100000" fill="hold">
                                          <p:stCondLst>
                                            <p:cond delay="800"/>
                                          </p:stCondLst>
                                        </p:cTn>
                                        <p:tgtEl>
                                          <p:spTgt spid="12">
                                            <p:txEl>
                                              <p:pRg st="1" end="1"/>
                                            </p:txEl>
                                          </p:spTgt>
                                        </p:tgtEl>
                                        <p:attrNameLst>
                                          <p:attrName>ppt_y</p:attrName>
                                        </p:attrNameLst>
                                      </p:cBhvr>
                                      <p:tavLst>
                                        <p:tav tm="0">
                                          <p:val>
                                            <p:strVal val="#ppt_y+0.1"/>
                                          </p:val>
                                        </p:tav>
                                        <p:tav tm="100000">
                                          <p:val>
                                            <p:strVal val="#ppt_y"/>
                                          </p:val>
                                        </p:tav>
                                      </p:tavLst>
                                    </p:anim>
                                  </p:childTnLst>
                                </p:cTn>
                              </p:par>
                            </p:childTnLst>
                          </p:cTn>
                        </p:par>
                        <p:par>
                          <p:cTn id="142" fill="hold" nodeType="afterGroup">
                            <p:stCondLst>
                              <p:cond delay="3000"/>
                            </p:stCondLst>
                            <p:childTnLst>
                              <p:par>
                                <p:cTn id="143" presetID="30" presetClass="entr" presetSubtype="0" fill="hold" grpId="0" nodeType="afterEffect">
                                  <p:stCondLst>
                                    <p:cond delay="0"/>
                                  </p:stCondLst>
                                  <p:childTnLst>
                                    <p:set>
                                      <p:cBhvr>
                                        <p:cTn id="144" dur="1" fill="hold">
                                          <p:stCondLst>
                                            <p:cond delay="0"/>
                                          </p:stCondLst>
                                        </p:cTn>
                                        <p:tgtEl>
                                          <p:spTgt spid="12">
                                            <p:txEl>
                                              <p:pRg st="2" end="2"/>
                                            </p:txEl>
                                          </p:spTgt>
                                        </p:tgtEl>
                                        <p:attrNameLst>
                                          <p:attrName>style.visibility</p:attrName>
                                        </p:attrNameLst>
                                      </p:cBhvr>
                                      <p:to>
                                        <p:strVal val="visible"/>
                                      </p:to>
                                    </p:set>
                                    <p:animEffect transition="in" filter="fade">
                                      <p:cBhvr>
                                        <p:cTn id="145" dur="800" decel="100000"/>
                                        <p:tgtEl>
                                          <p:spTgt spid="12">
                                            <p:txEl>
                                              <p:pRg st="2" end="2"/>
                                            </p:txEl>
                                          </p:spTgt>
                                        </p:tgtEl>
                                      </p:cBhvr>
                                    </p:animEffect>
                                    <p:anim calcmode="lin" valueType="num">
                                      <p:cBhvr>
                                        <p:cTn id="146" dur="800" decel="100000" fill="hold"/>
                                        <p:tgtEl>
                                          <p:spTgt spid="12">
                                            <p:txEl>
                                              <p:pRg st="2" end="2"/>
                                            </p:txEl>
                                          </p:spTgt>
                                        </p:tgtEl>
                                        <p:attrNameLst>
                                          <p:attrName>style.rotation</p:attrName>
                                        </p:attrNameLst>
                                      </p:cBhvr>
                                      <p:tavLst>
                                        <p:tav tm="0">
                                          <p:val>
                                            <p:fltVal val="-90"/>
                                          </p:val>
                                        </p:tav>
                                        <p:tav tm="100000">
                                          <p:val>
                                            <p:fltVal val="0"/>
                                          </p:val>
                                        </p:tav>
                                      </p:tavLst>
                                    </p:anim>
                                    <p:anim calcmode="lin" valueType="num">
                                      <p:cBhvr>
                                        <p:cTn id="147" dur="800" decel="100000" fill="hold"/>
                                        <p:tgtEl>
                                          <p:spTgt spid="12">
                                            <p:txEl>
                                              <p:pRg st="2" end="2"/>
                                            </p:txEl>
                                          </p:spTgt>
                                        </p:tgtEl>
                                        <p:attrNameLst>
                                          <p:attrName>ppt_x</p:attrName>
                                        </p:attrNameLst>
                                      </p:cBhvr>
                                      <p:tavLst>
                                        <p:tav tm="0">
                                          <p:val>
                                            <p:strVal val="#ppt_x+0.4"/>
                                          </p:val>
                                        </p:tav>
                                        <p:tav tm="100000">
                                          <p:val>
                                            <p:strVal val="#ppt_x-0.05"/>
                                          </p:val>
                                        </p:tav>
                                      </p:tavLst>
                                    </p:anim>
                                    <p:anim calcmode="lin" valueType="num">
                                      <p:cBhvr>
                                        <p:cTn id="148" dur="800" decel="100000" fill="hold"/>
                                        <p:tgtEl>
                                          <p:spTgt spid="12">
                                            <p:txEl>
                                              <p:pRg st="2" end="2"/>
                                            </p:txEl>
                                          </p:spTgt>
                                        </p:tgtEl>
                                        <p:attrNameLst>
                                          <p:attrName>ppt_y</p:attrName>
                                        </p:attrNameLst>
                                      </p:cBhvr>
                                      <p:tavLst>
                                        <p:tav tm="0">
                                          <p:val>
                                            <p:strVal val="#ppt_y-0.4"/>
                                          </p:val>
                                        </p:tav>
                                        <p:tav tm="100000">
                                          <p:val>
                                            <p:strVal val="#ppt_y+0.1"/>
                                          </p:val>
                                        </p:tav>
                                      </p:tavLst>
                                    </p:anim>
                                    <p:anim calcmode="lin" valueType="num">
                                      <p:cBhvr>
                                        <p:cTn id="149" dur="200" accel="100000" fill="hold">
                                          <p:stCondLst>
                                            <p:cond delay="800"/>
                                          </p:stCondLst>
                                        </p:cTn>
                                        <p:tgtEl>
                                          <p:spTgt spid="12">
                                            <p:txEl>
                                              <p:pRg st="2" end="2"/>
                                            </p:txEl>
                                          </p:spTgt>
                                        </p:tgtEl>
                                        <p:attrNameLst>
                                          <p:attrName>ppt_x</p:attrName>
                                        </p:attrNameLst>
                                      </p:cBhvr>
                                      <p:tavLst>
                                        <p:tav tm="0">
                                          <p:val>
                                            <p:strVal val="#ppt_x-0.05"/>
                                          </p:val>
                                        </p:tav>
                                        <p:tav tm="100000">
                                          <p:val>
                                            <p:strVal val="#ppt_x"/>
                                          </p:val>
                                        </p:tav>
                                      </p:tavLst>
                                    </p:anim>
                                    <p:anim calcmode="lin" valueType="num">
                                      <p:cBhvr>
                                        <p:cTn id="150" dur="200" accel="100000" fill="hold">
                                          <p:stCondLst>
                                            <p:cond delay="800"/>
                                          </p:stCondLst>
                                        </p:cTn>
                                        <p:tgtEl>
                                          <p:spTgt spid="12">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151" fill="hold" nodeType="clickPar">
                      <p:stCondLst>
                        <p:cond delay="indefinite"/>
                      </p:stCondLst>
                      <p:childTnLst>
                        <p:par>
                          <p:cTn id="152" fill="hold" nodeType="withGroup">
                            <p:stCondLst>
                              <p:cond delay="0"/>
                            </p:stCondLst>
                            <p:childTnLst>
                              <p:par>
                                <p:cTn id="153" presetID="30" presetClass="entr" presetSubtype="0" fill="hold" grpId="0" nodeType="clickEffect">
                                  <p:stCondLst>
                                    <p:cond delay="0"/>
                                  </p:stCondLst>
                                  <p:childTnLst>
                                    <p:set>
                                      <p:cBhvr>
                                        <p:cTn id="154" dur="1" fill="hold">
                                          <p:stCondLst>
                                            <p:cond delay="0"/>
                                          </p:stCondLst>
                                        </p:cTn>
                                        <p:tgtEl>
                                          <p:spTgt spid="11">
                                            <p:bg/>
                                          </p:spTgt>
                                        </p:tgtEl>
                                        <p:attrNameLst>
                                          <p:attrName>style.visibility</p:attrName>
                                        </p:attrNameLst>
                                      </p:cBhvr>
                                      <p:to>
                                        <p:strVal val="visible"/>
                                      </p:to>
                                    </p:set>
                                    <p:animEffect transition="in" filter="fade">
                                      <p:cBhvr>
                                        <p:cTn id="155" dur="800" decel="100000"/>
                                        <p:tgtEl>
                                          <p:spTgt spid="11">
                                            <p:bg/>
                                          </p:spTgt>
                                        </p:tgtEl>
                                      </p:cBhvr>
                                    </p:animEffect>
                                    <p:anim calcmode="lin" valueType="num">
                                      <p:cBhvr>
                                        <p:cTn id="156" dur="800" decel="100000" fill="hold"/>
                                        <p:tgtEl>
                                          <p:spTgt spid="11">
                                            <p:bg/>
                                          </p:spTgt>
                                        </p:tgtEl>
                                        <p:attrNameLst>
                                          <p:attrName>style.rotation</p:attrName>
                                        </p:attrNameLst>
                                      </p:cBhvr>
                                      <p:tavLst>
                                        <p:tav tm="0">
                                          <p:val>
                                            <p:fltVal val="-90"/>
                                          </p:val>
                                        </p:tav>
                                        <p:tav tm="100000">
                                          <p:val>
                                            <p:fltVal val="0"/>
                                          </p:val>
                                        </p:tav>
                                      </p:tavLst>
                                    </p:anim>
                                    <p:anim calcmode="lin" valueType="num">
                                      <p:cBhvr>
                                        <p:cTn id="157" dur="800" decel="100000" fill="hold"/>
                                        <p:tgtEl>
                                          <p:spTgt spid="11">
                                            <p:bg/>
                                          </p:spTgt>
                                        </p:tgtEl>
                                        <p:attrNameLst>
                                          <p:attrName>ppt_x</p:attrName>
                                        </p:attrNameLst>
                                      </p:cBhvr>
                                      <p:tavLst>
                                        <p:tav tm="0">
                                          <p:val>
                                            <p:strVal val="#ppt_x+0.4"/>
                                          </p:val>
                                        </p:tav>
                                        <p:tav tm="100000">
                                          <p:val>
                                            <p:strVal val="#ppt_x-0.05"/>
                                          </p:val>
                                        </p:tav>
                                      </p:tavLst>
                                    </p:anim>
                                    <p:anim calcmode="lin" valueType="num">
                                      <p:cBhvr>
                                        <p:cTn id="158" dur="800" decel="100000" fill="hold"/>
                                        <p:tgtEl>
                                          <p:spTgt spid="11">
                                            <p:bg/>
                                          </p:spTgt>
                                        </p:tgtEl>
                                        <p:attrNameLst>
                                          <p:attrName>ppt_y</p:attrName>
                                        </p:attrNameLst>
                                      </p:cBhvr>
                                      <p:tavLst>
                                        <p:tav tm="0">
                                          <p:val>
                                            <p:strVal val="#ppt_y-0.4"/>
                                          </p:val>
                                        </p:tav>
                                        <p:tav tm="100000">
                                          <p:val>
                                            <p:strVal val="#ppt_y+0.1"/>
                                          </p:val>
                                        </p:tav>
                                      </p:tavLst>
                                    </p:anim>
                                    <p:anim calcmode="lin" valueType="num">
                                      <p:cBhvr>
                                        <p:cTn id="159" dur="200" accel="100000" fill="hold">
                                          <p:stCondLst>
                                            <p:cond delay="800"/>
                                          </p:stCondLst>
                                        </p:cTn>
                                        <p:tgtEl>
                                          <p:spTgt spid="11">
                                            <p:bg/>
                                          </p:spTgt>
                                        </p:tgtEl>
                                        <p:attrNameLst>
                                          <p:attrName>ppt_x</p:attrName>
                                        </p:attrNameLst>
                                      </p:cBhvr>
                                      <p:tavLst>
                                        <p:tav tm="0">
                                          <p:val>
                                            <p:strVal val="#ppt_x-0.05"/>
                                          </p:val>
                                        </p:tav>
                                        <p:tav tm="100000">
                                          <p:val>
                                            <p:strVal val="#ppt_x"/>
                                          </p:val>
                                        </p:tav>
                                      </p:tavLst>
                                    </p:anim>
                                    <p:anim calcmode="lin" valueType="num">
                                      <p:cBhvr>
                                        <p:cTn id="160" dur="200" accel="100000" fill="hold">
                                          <p:stCondLst>
                                            <p:cond delay="800"/>
                                          </p:stCondLst>
                                        </p:cTn>
                                        <p:tgtEl>
                                          <p:spTgt spid="11">
                                            <p:bg/>
                                          </p:spTgt>
                                        </p:tgtEl>
                                        <p:attrNameLst>
                                          <p:attrName>ppt_y</p:attrName>
                                        </p:attrNameLst>
                                      </p:cBhvr>
                                      <p:tavLst>
                                        <p:tav tm="0">
                                          <p:val>
                                            <p:strVal val="#ppt_y+0.1"/>
                                          </p:val>
                                        </p:tav>
                                        <p:tav tm="100000">
                                          <p:val>
                                            <p:strVal val="#ppt_y"/>
                                          </p:val>
                                        </p:tav>
                                      </p:tavLst>
                                    </p:anim>
                                  </p:childTnLst>
                                </p:cTn>
                              </p:par>
                            </p:childTnLst>
                          </p:cTn>
                        </p:par>
                        <p:par>
                          <p:cTn id="161" fill="hold" nodeType="afterGroup">
                            <p:stCondLst>
                              <p:cond delay="1000"/>
                            </p:stCondLst>
                            <p:childTnLst>
                              <p:par>
                                <p:cTn id="162" presetID="30" presetClass="entr" presetSubtype="0" fill="hold" grpId="0" nodeType="afterEffect">
                                  <p:stCondLst>
                                    <p:cond delay="0"/>
                                  </p:stCondLst>
                                  <p:childTnLst>
                                    <p:set>
                                      <p:cBhvr>
                                        <p:cTn id="163" dur="1" fill="hold">
                                          <p:stCondLst>
                                            <p:cond delay="0"/>
                                          </p:stCondLst>
                                        </p:cTn>
                                        <p:tgtEl>
                                          <p:spTgt spid="11">
                                            <p:txEl>
                                              <p:pRg st="0" end="0"/>
                                            </p:txEl>
                                          </p:spTgt>
                                        </p:tgtEl>
                                        <p:attrNameLst>
                                          <p:attrName>style.visibility</p:attrName>
                                        </p:attrNameLst>
                                      </p:cBhvr>
                                      <p:to>
                                        <p:strVal val="visible"/>
                                      </p:to>
                                    </p:set>
                                    <p:animEffect transition="in" filter="fade">
                                      <p:cBhvr>
                                        <p:cTn id="164" dur="800" decel="100000"/>
                                        <p:tgtEl>
                                          <p:spTgt spid="11">
                                            <p:txEl>
                                              <p:pRg st="0" end="0"/>
                                            </p:txEl>
                                          </p:spTgt>
                                        </p:tgtEl>
                                      </p:cBhvr>
                                    </p:animEffect>
                                    <p:anim calcmode="lin" valueType="num">
                                      <p:cBhvr>
                                        <p:cTn id="165"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166"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167"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168"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169"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par>
                          <p:cTn id="170" fill="hold" nodeType="afterGroup">
                            <p:stCondLst>
                              <p:cond delay="2000"/>
                            </p:stCondLst>
                            <p:childTnLst>
                              <p:par>
                                <p:cTn id="171" presetID="30" presetClass="entr" presetSubtype="0" fill="hold" grpId="0" nodeType="afterEffect">
                                  <p:stCondLst>
                                    <p:cond delay="0"/>
                                  </p:stCondLst>
                                  <p:childTnLst>
                                    <p:set>
                                      <p:cBhvr>
                                        <p:cTn id="172" dur="1" fill="hold">
                                          <p:stCondLst>
                                            <p:cond delay="0"/>
                                          </p:stCondLst>
                                        </p:cTn>
                                        <p:tgtEl>
                                          <p:spTgt spid="11">
                                            <p:txEl>
                                              <p:pRg st="1" end="1"/>
                                            </p:txEl>
                                          </p:spTgt>
                                        </p:tgtEl>
                                        <p:attrNameLst>
                                          <p:attrName>style.visibility</p:attrName>
                                        </p:attrNameLst>
                                      </p:cBhvr>
                                      <p:to>
                                        <p:strVal val="visible"/>
                                      </p:to>
                                    </p:set>
                                    <p:animEffect transition="in" filter="fade">
                                      <p:cBhvr>
                                        <p:cTn id="173" dur="800" decel="100000"/>
                                        <p:tgtEl>
                                          <p:spTgt spid="11">
                                            <p:txEl>
                                              <p:pRg st="1" end="1"/>
                                            </p:txEl>
                                          </p:spTgt>
                                        </p:tgtEl>
                                      </p:cBhvr>
                                    </p:animEffect>
                                    <p:anim calcmode="lin" valueType="num">
                                      <p:cBhvr>
                                        <p:cTn id="174" dur="800" decel="100000" fill="hold"/>
                                        <p:tgtEl>
                                          <p:spTgt spid="11">
                                            <p:txEl>
                                              <p:pRg st="1" end="1"/>
                                            </p:txEl>
                                          </p:spTgt>
                                        </p:tgtEl>
                                        <p:attrNameLst>
                                          <p:attrName>style.rotation</p:attrName>
                                        </p:attrNameLst>
                                      </p:cBhvr>
                                      <p:tavLst>
                                        <p:tav tm="0">
                                          <p:val>
                                            <p:fltVal val="-90"/>
                                          </p:val>
                                        </p:tav>
                                        <p:tav tm="100000">
                                          <p:val>
                                            <p:fltVal val="0"/>
                                          </p:val>
                                        </p:tav>
                                      </p:tavLst>
                                    </p:anim>
                                    <p:anim calcmode="lin" valueType="num">
                                      <p:cBhvr>
                                        <p:cTn id="175" dur="800" decel="100000" fill="hold"/>
                                        <p:tgtEl>
                                          <p:spTgt spid="11">
                                            <p:txEl>
                                              <p:pRg st="1" end="1"/>
                                            </p:txEl>
                                          </p:spTgt>
                                        </p:tgtEl>
                                        <p:attrNameLst>
                                          <p:attrName>ppt_x</p:attrName>
                                        </p:attrNameLst>
                                      </p:cBhvr>
                                      <p:tavLst>
                                        <p:tav tm="0">
                                          <p:val>
                                            <p:strVal val="#ppt_x+0.4"/>
                                          </p:val>
                                        </p:tav>
                                        <p:tav tm="100000">
                                          <p:val>
                                            <p:strVal val="#ppt_x-0.05"/>
                                          </p:val>
                                        </p:tav>
                                      </p:tavLst>
                                    </p:anim>
                                    <p:anim calcmode="lin" valueType="num">
                                      <p:cBhvr>
                                        <p:cTn id="176" dur="800" decel="100000" fill="hold"/>
                                        <p:tgtEl>
                                          <p:spTgt spid="11">
                                            <p:txEl>
                                              <p:pRg st="1" end="1"/>
                                            </p:txEl>
                                          </p:spTgt>
                                        </p:tgtEl>
                                        <p:attrNameLst>
                                          <p:attrName>ppt_y</p:attrName>
                                        </p:attrNameLst>
                                      </p:cBhvr>
                                      <p:tavLst>
                                        <p:tav tm="0">
                                          <p:val>
                                            <p:strVal val="#ppt_y-0.4"/>
                                          </p:val>
                                        </p:tav>
                                        <p:tav tm="100000">
                                          <p:val>
                                            <p:strVal val="#ppt_y+0.1"/>
                                          </p:val>
                                        </p:tav>
                                      </p:tavLst>
                                    </p:anim>
                                    <p:anim calcmode="lin" valueType="num">
                                      <p:cBhvr>
                                        <p:cTn id="177" dur="200" accel="100000" fill="hold">
                                          <p:stCondLst>
                                            <p:cond delay="800"/>
                                          </p:stCondLst>
                                        </p:cTn>
                                        <p:tgtEl>
                                          <p:spTgt spid="11">
                                            <p:txEl>
                                              <p:pRg st="1" end="1"/>
                                            </p:txEl>
                                          </p:spTgt>
                                        </p:tgtEl>
                                        <p:attrNameLst>
                                          <p:attrName>ppt_x</p:attrName>
                                        </p:attrNameLst>
                                      </p:cBhvr>
                                      <p:tavLst>
                                        <p:tav tm="0">
                                          <p:val>
                                            <p:strVal val="#ppt_x-0.05"/>
                                          </p:val>
                                        </p:tav>
                                        <p:tav tm="100000">
                                          <p:val>
                                            <p:strVal val="#ppt_x"/>
                                          </p:val>
                                        </p:tav>
                                      </p:tavLst>
                                    </p:anim>
                                    <p:anim calcmode="lin" valueType="num">
                                      <p:cBhvr>
                                        <p:cTn id="178" dur="200" accel="100000" fill="hold">
                                          <p:stCondLst>
                                            <p:cond delay="800"/>
                                          </p:stCondLst>
                                        </p:cTn>
                                        <p:tgtEl>
                                          <p:spTgt spid="11">
                                            <p:txEl>
                                              <p:pRg st="1" end="1"/>
                                            </p:txEl>
                                          </p:spTgt>
                                        </p:tgtEl>
                                        <p:attrNameLst>
                                          <p:attrName>ppt_y</p:attrName>
                                        </p:attrNameLst>
                                      </p:cBhvr>
                                      <p:tavLst>
                                        <p:tav tm="0">
                                          <p:val>
                                            <p:strVal val="#ppt_y+0.1"/>
                                          </p:val>
                                        </p:tav>
                                        <p:tav tm="100000">
                                          <p:val>
                                            <p:strVal val="#ppt_y"/>
                                          </p:val>
                                        </p:tav>
                                      </p:tavLst>
                                    </p:anim>
                                  </p:childTnLst>
                                </p:cTn>
                              </p:par>
                            </p:childTnLst>
                          </p:cTn>
                        </p:par>
                        <p:par>
                          <p:cTn id="179" fill="hold" nodeType="afterGroup">
                            <p:stCondLst>
                              <p:cond delay="3000"/>
                            </p:stCondLst>
                            <p:childTnLst>
                              <p:par>
                                <p:cTn id="180" presetID="30" presetClass="entr" presetSubtype="0" fill="hold" grpId="0" nodeType="afterEffect">
                                  <p:stCondLst>
                                    <p:cond delay="0"/>
                                  </p:stCondLst>
                                  <p:childTnLst>
                                    <p:set>
                                      <p:cBhvr>
                                        <p:cTn id="181" dur="1" fill="hold">
                                          <p:stCondLst>
                                            <p:cond delay="0"/>
                                          </p:stCondLst>
                                        </p:cTn>
                                        <p:tgtEl>
                                          <p:spTgt spid="11">
                                            <p:txEl>
                                              <p:pRg st="2" end="2"/>
                                            </p:txEl>
                                          </p:spTgt>
                                        </p:tgtEl>
                                        <p:attrNameLst>
                                          <p:attrName>style.visibility</p:attrName>
                                        </p:attrNameLst>
                                      </p:cBhvr>
                                      <p:to>
                                        <p:strVal val="visible"/>
                                      </p:to>
                                    </p:set>
                                    <p:animEffect transition="in" filter="fade">
                                      <p:cBhvr>
                                        <p:cTn id="182" dur="800" decel="100000"/>
                                        <p:tgtEl>
                                          <p:spTgt spid="11">
                                            <p:txEl>
                                              <p:pRg st="2" end="2"/>
                                            </p:txEl>
                                          </p:spTgt>
                                        </p:tgtEl>
                                      </p:cBhvr>
                                    </p:animEffect>
                                    <p:anim calcmode="lin" valueType="num">
                                      <p:cBhvr>
                                        <p:cTn id="183" dur="800" decel="100000" fill="hold"/>
                                        <p:tgtEl>
                                          <p:spTgt spid="11">
                                            <p:txEl>
                                              <p:pRg st="2" end="2"/>
                                            </p:txEl>
                                          </p:spTgt>
                                        </p:tgtEl>
                                        <p:attrNameLst>
                                          <p:attrName>style.rotation</p:attrName>
                                        </p:attrNameLst>
                                      </p:cBhvr>
                                      <p:tavLst>
                                        <p:tav tm="0">
                                          <p:val>
                                            <p:fltVal val="-90"/>
                                          </p:val>
                                        </p:tav>
                                        <p:tav tm="100000">
                                          <p:val>
                                            <p:fltVal val="0"/>
                                          </p:val>
                                        </p:tav>
                                      </p:tavLst>
                                    </p:anim>
                                    <p:anim calcmode="lin" valueType="num">
                                      <p:cBhvr>
                                        <p:cTn id="184" dur="800" decel="100000" fill="hold"/>
                                        <p:tgtEl>
                                          <p:spTgt spid="11">
                                            <p:txEl>
                                              <p:pRg st="2" end="2"/>
                                            </p:txEl>
                                          </p:spTgt>
                                        </p:tgtEl>
                                        <p:attrNameLst>
                                          <p:attrName>ppt_x</p:attrName>
                                        </p:attrNameLst>
                                      </p:cBhvr>
                                      <p:tavLst>
                                        <p:tav tm="0">
                                          <p:val>
                                            <p:strVal val="#ppt_x+0.4"/>
                                          </p:val>
                                        </p:tav>
                                        <p:tav tm="100000">
                                          <p:val>
                                            <p:strVal val="#ppt_x-0.05"/>
                                          </p:val>
                                        </p:tav>
                                      </p:tavLst>
                                    </p:anim>
                                    <p:anim calcmode="lin" valueType="num">
                                      <p:cBhvr>
                                        <p:cTn id="185" dur="800" decel="100000" fill="hold"/>
                                        <p:tgtEl>
                                          <p:spTgt spid="11">
                                            <p:txEl>
                                              <p:pRg st="2" end="2"/>
                                            </p:txEl>
                                          </p:spTgt>
                                        </p:tgtEl>
                                        <p:attrNameLst>
                                          <p:attrName>ppt_y</p:attrName>
                                        </p:attrNameLst>
                                      </p:cBhvr>
                                      <p:tavLst>
                                        <p:tav tm="0">
                                          <p:val>
                                            <p:strVal val="#ppt_y-0.4"/>
                                          </p:val>
                                        </p:tav>
                                        <p:tav tm="100000">
                                          <p:val>
                                            <p:strVal val="#ppt_y+0.1"/>
                                          </p:val>
                                        </p:tav>
                                      </p:tavLst>
                                    </p:anim>
                                    <p:anim calcmode="lin" valueType="num">
                                      <p:cBhvr>
                                        <p:cTn id="186" dur="200" accel="100000" fill="hold">
                                          <p:stCondLst>
                                            <p:cond delay="800"/>
                                          </p:stCondLst>
                                        </p:cTn>
                                        <p:tgtEl>
                                          <p:spTgt spid="11">
                                            <p:txEl>
                                              <p:pRg st="2" end="2"/>
                                            </p:txEl>
                                          </p:spTgt>
                                        </p:tgtEl>
                                        <p:attrNameLst>
                                          <p:attrName>ppt_x</p:attrName>
                                        </p:attrNameLst>
                                      </p:cBhvr>
                                      <p:tavLst>
                                        <p:tav tm="0">
                                          <p:val>
                                            <p:strVal val="#ppt_x-0.05"/>
                                          </p:val>
                                        </p:tav>
                                        <p:tav tm="100000">
                                          <p:val>
                                            <p:strVal val="#ppt_x"/>
                                          </p:val>
                                        </p:tav>
                                      </p:tavLst>
                                    </p:anim>
                                    <p:anim calcmode="lin" valueType="num">
                                      <p:cBhvr>
                                        <p:cTn id="187" dur="200" accel="100000" fill="hold">
                                          <p:stCondLst>
                                            <p:cond delay="800"/>
                                          </p:stCondLst>
                                        </p:cTn>
                                        <p:tgtEl>
                                          <p:spTgt spid="11">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build="p" animBg="1"/>
      <p:bldP spid="11" grpId="0" build="p" animBg="1"/>
      <p:bldP spid="12"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2"/>
          <p:cNvSpPr txBox="1">
            <a:spLocks noChangeArrowheads="1"/>
          </p:cNvSpPr>
          <p:nvPr/>
        </p:nvSpPr>
        <p:spPr bwMode="auto">
          <a:xfrm>
            <a:off x="287338" y="5715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dirty="0">
                <a:solidFill>
                  <a:schemeClr val="accent2"/>
                </a:solidFill>
                <a:latin typeface="Arial" charset="0"/>
              </a:rPr>
              <a:t>Загальні відомості про датчики</a:t>
            </a:r>
            <a:endParaRPr lang="ru-RU" sz="2000" b="1" i="1" dirty="0">
              <a:solidFill>
                <a:schemeClr val="accent2"/>
              </a:solidFill>
              <a:latin typeface="Arial" charset="0"/>
            </a:endParaRPr>
          </a:p>
        </p:txBody>
      </p:sp>
      <p:sp>
        <p:nvSpPr>
          <p:cNvPr id="5" name="Line 93"/>
          <p:cNvSpPr>
            <a:spLocks noChangeShapeType="1"/>
          </p:cNvSpPr>
          <p:nvPr/>
        </p:nvSpPr>
        <p:spPr bwMode="auto">
          <a:xfrm>
            <a:off x="287338" y="496888"/>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6" name="Прямоугольник 5"/>
          <p:cNvSpPr/>
          <p:nvPr/>
        </p:nvSpPr>
        <p:spPr>
          <a:xfrm>
            <a:off x="179388" y="620713"/>
            <a:ext cx="8856662" cy="307975"/>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lIns="0" tIns="0" rIns="0" bIns="0">
            <a:spAutoFit/>
          </a:bodyPr>
          <a:lstStyle/>
          <a:p>
            <a:pPr>
              <a:defRPr/>
            </a:pPr>
            <a:r>
              <a:rPr lang="uk-UA" sz="2000" i="1" u="sng" dirty="0">
                <a:latin typeface="Times New Roman" pitchFamily="18" charset="0"/>
                <a:cs typeface="Times New Roman" pitchFamily="18" charset="0"/>
              </a:rPr>
              <a:t>Неелектричні</a:t>
            </a:r>
            <a:r>
              <a:rPr lang="uk-UA" sz="2000" i="1" dirty="0">
                <a:latin typeface="Times New Roman" pitchFamily="18" charset="0"/>
                <a:cs typeface="Times New Roman" pitchFamily="18" charset="0"/>
              </a:rPr>
              <a:t> датчики поділяються на </a:t>
            </a:r>
            <a:r>
              <a:rPr lang="uk-UA" sz="2000" i="1" u="sng" dirty="0">
                <a:latin typeface="Times New Roman" pitchFamily="18" charset="0"/>
                <a:cs typeface="Times New Roman" pitchFamily="18" charset="0"/>
              </a:rPr>
              <a:t>механічні, гідравлічні, пневматичні та ін</a:t>
            </a:r>
            <a:r>
              <a:rPr lang="uk-UA" sz="2000" i="1" dirty="0">
                <a:latin typeface="Times New Roman" pitchFamily="18" charset="0"/>
                <a:cs typeface="Times New Roman" pitchFamily="18" charset="0"/>
              </a:rPr>
              <a:t>.</a:t>
            </a:r>
          </a:p>
        </p:txBody>
      </p:sp>
      <p:sp>
        <p:nvSpPr>
          <p:cNvPr id="7" name="Прямоугольник 6"/>
          <p:cNvSpPr/>
          <p:nvPr/>
        </p:nvSpPr>
        <p:spPr>
          <a:xfrm>
            <a:off x="179388" y="1019175"/>
            <a:ext cx="8856662" cy="1230313"/>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lIns="0" tIns="0" rIns="0" bIns="0">
            <a:spAutoFit/>
          </a:bodyPr>
          <a:lstStyle/>
          <a:p>
            <a:pPr>
              <a:defRPr/>
            </a:pPr>
            <a:r>
              <a:rPr lang="uk-UA" sz="2000" i="1" dirty="0">
                <a:latin typeface="Times New Roman" pitchFamily="18" charset="0"/>
                <a:cs typeface="Times New Roman" pitchFamily="18" charset="0"/>
              </a:rPr>
              <a:t>За характером зміни вихідного сигналу у часі розрізняють датчики:</a:t>
            </a:r>
          </a:p>
          <a:p>
            <a:pPr marL="342900" indent="-342900">
              <a:buFont typeface="Wingdings" pitchFamily="2" charset="2"/>
              <a:buChar char="Ø"/>
              <a:defRPr/>
            </a:pPr>
            <a:r>
              <a:rPr lang="uk-UA" sz="2000" i="1" dirty="0">
                <a:latin typeface="Times New Roman" pitchFamily="18" charset="0"/>
                <a:cs typeface="Times New Roman" pitchFamily="18" charset="0"/>
              </a:rPr>
              <a:t> </a:t>
            </a:r>
            <a:r>
              <a:rPr lang="uk-UA" sz="2000" i="1" u="sng" dirty="0">
                <a:latin typeface="Times New Roman" pitchFamily="18" charset="0"/>
                <a:cs typeface="Times New Roman" pitchFamily="18" charset="0"/>
              </a:rPr>
              <a:t>неперервної дії</a:t>
            </a:r>
            <a:r>
              <a:rPr lang="uk-UA" sz="2000" i="1" dirty="0">
                <a:latin typeface="Times New Roman" pitchFamily="18" charset="0"/>
                <a:cs typeface="Times New Roman" pitchFamily="18" charset="0"/>
              </a:rPr>
              <a:t>, які видають сигнал </a:t>
            </a:r>
            <a:r>
              <a:rPr lang="uk-UA" sz="2000" i="1" dirty="0" err="1">
                <a:latin typeface="Times New Roman" pitchFamily="18" charset="0"/>
                <a:cs typeface="Times New Roman" pitchFamily="18" charset="0"/>
              </a:rPr>
              <a:t>неперервно</a:t>
            </a:r>
            <a:r>
              <a:rPr lang="uk-UA" sz="2000" i="1" dirty="0">
                <a:latin typeface="Times New Roman" pitchFamily="18" charset="0"/>
                <a:cs typeface="Times New Roman" pitchFamily="18" charset="0"/>
              </a:rPr>
              <a:t>,</a:t>
            </a:r>
          </a:p>
          <a:p>
            <a:pPr marL="342900" indent="-342900">
              <a:buFont typeface="Wingdings" pitchFamily="2" charset="2"/>
              <a:buChar char="Ø"/>
              <a:defRPr/>
            </a:pPr>
            <a:r>
              <a:rPr lang="uk-UA" sz="2000" i="1" dirty="0">
                <a:latin typeface="Times New Roman" pitchFamily="18" charset="0"/>
                <a:cs typeface="Times New Roman" pitchFamily="18" charset="0"/>
              </a:rPr>
              <a:t>датчики </a:t>
            </a:r>
            <a:r>
              <a:rPr lang="uk-UA" sz="2000" i="1" u="sng" dirty="0">
                <a:latin typeface="Times New Roman" pitchFamily="18" charset="0"/>
                <a:cs typeface="Times New Roman" pitchFamily="18" charset="0"/>
              </a:rPr>
              <a:t>дискретної дії</a:t>
            </a:r>
            <a:r>
              <a:rPr lang="uk-UA" sz="2000" i="1" dirty="0">
                <a:latin typeface="Times New Roman" pitchFamily="18" charset="0"/>
                <a:cs typeface="Times New Roman" pitchFamily="18" charset="0"/>
              </a:rPr>
              <a:t> у яких значення вихідного сигналу в окремі проміжки часу рівні нулю.</a:t>
            </a:r>
          </a:p>
        </p:txBody>
      </p:sp>
      <p:sp>
        <p:nvSpPr>
          <p:cNvPr id="10" name="Прямоугольник 9"/>
          <p:cNvSpPr/>
          <p:nvPr/>
        </p:nvSpPr>
        <p:spPr>
          <a:xfrm>
            <a:off x="142875" y="2309813"/>
            <a:ext cx="8858250" cy="615950"/>
          </a:xfrm>
          <a:prstGeom prst="rect">
            <a:avLst/>
          </a:prstGeom>
          <a:solidFill>
            <a:schemeClr val="bg1">
              <a:lumMod val="85000"/>
            </a:schemeClr>
          </a:solidFill>
        </p:spPr>
        <p:style>
          <a:lnRef idx="2">
            <a:schemeClr val="accent4"/>
          </a:lnRef>
          <a:fillRef idx="1">
            <a:schemeClr val="lt1"/>
          </a:fillRef>
          <a:effectRef idx="0">
            <a:schemeClr val="accent4"/>
          </a:effectRef>
          <a:fontRef idx="minor">
            <a:schemeClr val="dk1"/>
          </a:fontRef>
        </p:style>
        <p:txBody>
          <a:bodyPr lIns="0" tIns="0" rIns="0" bIns="0">
            <a:spAutoFit/>
          </a:bodyPr>
          <a:lstStyle/>
          <a:p>
            <a:pPr indent="447675">
              <a:defRPr/>
            </a:pPr>
            <a:r>
              <a:rPr lang="uk-UA" sz="2000" i="1" dirty="0">
                <a:latin typeface="Times New Roman" pitchFamily="18" charset="0"/>
                <a:cs typeface="Times New Roman" pitchFamily="18" charset="0"/>
              </a:rPr>
              <a:t>Головними параметрами, що характеризують датчик, є чутливість та інерційність.</a:t>
            </a:r>
          </a:p>
        </p:txBody>
      </p:sp>
      <p:sp>
        <p:nvSpPr>
          <p:cNvPr id="13" name="Прямоугольник 12"/>
          <p:cNvSpPr/>
          <p:nvPr/>
        </p:nvSpPr>
        <p:spPr>
          <a:xfrm>
            <a:off x="142875" y="4508500"/>
            <a:ext cx="8858250" cy="923925"/>
          </a:xfrm>
          <a:prstGeom prst="rect">
            <a:avLst/>
          </a:prstGeom>
          <a:solidFill>
            <a:srgbClr val="FFC000"/>
          </a:solidFill>
        </p:spPr>
        <p:style>
          <a:lnRef idx="2">
            <a:schemeClr val="accent5"/>
          </a:lnRef>
          <a:fillRef idx="1">
            <a:schemeClr val="lt1"/>
          </a:fillRef>
          <a:effectRef idx="0">
            <a:schemeClr val="accent5"/>
          </a:effectRef>
          <a:fontRef idx="minor">
            <a:schemeClr val="dk1"/>
          </a:fontRef>
        </p:style>
        <p:txBody>
          <a:bodyPr lIns="0" tIns="0" rIns="0" bIns="0">
            <a:spAutoFit/>
          </a:bodyPr>
          <a:lstStyle/>
          <a:p>
            <a:pPr>
              <a:defRPr/>
            </a:pPr>
            <a:r>
              <a:rPr lang="uk-UA" sz="2000" i="1" dirty="0">
                <a:latin typeface="Times New Roman" pitchFamily="18" charset="0"/>
                <a:cs typeface="Times New Roman" pitchFamily="18" charset="0"/>
              </a:rPr>
              <a:t>       </a:t>
            </a:r>
            <a:r>
              <a:rPr lang="uk-UA" sz="2000" i="1" u="sng" dirty="0">
                <a:latin typeface="Times New Roman" pitchFamily="18" charset="0"/>
                <a:cs typeface="Times New Roman" pitchFamily="18" charset="0"/>
              </a:rPr>
              <a:t>Інерційність датчика</a:t>
            </a:r>
            <a:r>
              <a:rPr lang="uk-UA" sz="2000" i="1" dirty="0">
                <a:latin typeface="Times New Roman" pitchFamily="18" charset="0"/>
                <a:cs typeface="Times New Roman" pitchFamily="18" charset="0"/>
              </a:rPr>
              <a:t> вказує на деяке запізнення у вимірі значення керованої величини яке може бути зумовлене масою деталей, тепловими властивостями, індуктивністю, ємністю та іншими параметрами власне датчика.</a:t>
            </a:r>
          </a:p>
        </p:txBody>
      </p:sp>
      <p:sp>
        <p:nvSpPr>
          <p:cNvPr id="14" name="Прямоугольник 13"/>
          <p:cNvSpPr/>
          <p:nvPr/>
        </p:nvSpPr>
        <p:spPr>
          <a:xfrm>
            <a:off x="143508" y="3028803"/>
            <a:ext cx="8856984" cy="615553"/>
          </a:xfrm>
          <a:prstGeom prst="rect">
            <a:avLst/>
          </a:prstGeom>
          <a:solidFill>
            <a:schemeClr val="accent5">
              <a:lumMod val="40000"/>
              <a:lumOff val="60000"/>
            </a:schemeClr>
          </a:solidFill>
        </p:spPr>
        <p:style>
          <a:lnRef idx="2">
            <a:schemeClr val="accent5"/>
          </a:lnRef>
          <a:fillRef idx="1">
            <a:schemeClr val="lt1"/>
          </a:fillRef>
          <a:effectRef idx="0">
            <a:schemeClr val="accent5"/>
          </a:effectRef>
          <a:fontRef idx="minor">
            <a:schemeClr val="dk1"/>
          </a:fontRef>
        </p:style>
        <p:txBody>
          <a:bodyPr lIns="0" tIns="0" rIns="0" bIns="0">
            <a:spAutoFit/>
          </a:bodyPr>
          <a:lstStyle/>
          <a:p>
            <a:pPr indent="361950">
              <a:defRPr/>
            </a:pPr>
            <a:r>
              <a:rPr lang="uk-UA" sz="2000" i="1" u="sng" dirty="0">
                <a:latin typeface="Times New Roman" pitchFamily="18" charset="0"/>
                <a:cs typeface="Times New Roman" pitchFamily="18" charset="0"/>
              </a:rPr>
              <a:t>Чутливість S</a:t>
            </a:r>
            <a:r>
              <a:rPr lang="uk-UA" sz="2000" i="1" dirty="0">
                <a:latin typeface="Times New Roman" pitchFamily="18" charset="0"/>
                <a:cs typeface="Times New Roman" pitchFamily="18" charset="0"/>
              </a:rPr>
              <a:t> (коефіцієнт підсилення) датчика являє собою відношення зміни  його вихідної величини   </a:t>
            </a:r>
            <a:r>
              <a:rPr lang="en-US" sz="2000" i="1" dirty="0" smtClean="0">
                <a:latin typeface="Symbol" panose="05050102010706020507" pitchFamily="18" charset="2"/>
                <a:cs typeface="Times New Roman" pitchFamily="18" charset="0"/>
              </a:rPr>
              <a:t>D</a:t>
            </a:r>
            <a:r>
              <a:rPr lang="uk-UA" sz="2000" i="1" dirty="0" smtClean="0">
                <a:latin typeface="Times New Roman" pitchFamily="18" charset="0"/>
                <a:cs typeface="Times New Roman" pitchFamily="18" charset="0"/>
              </a:rPr>
              <a:t>Х</a:t>
            </a:r>
            <a:r>
              <a:rPr lang="uk-UA" sz="2000" i="1" baseline="-25000" dirty="0" smtClean="0">
                <a:latin typeface="Times New Roman" pitchFamily="18" charset="0"/>
                <a:cs typeface="Times New Roman" pitchFamily="18" charset="0"/>
              </a:rPr>
              <a:t>ВИХ</a:t>
            </a:r>
            <a:r>
              <a:rPr lang="uk-UA" sz="2000" i="1" dirty="0" smtClean="0">
                <a:latin typeface="Times New Roman" pitchFamily="18" charset="0"/>
                <a:cs typeface="Times New Roman" pitchFamily="18" charset="0"/>
              </a:rPr>
              <a:t>  до </a:t>
            </a:r>
            <a:r>
              <a:rPr lang="uk-UA" sz="2000" i="1" dirty="0">
                <a:latin typeface="Times New Roman" pitchFamily="18" charset="0"/>
                <a:cs typeface="Times New Roman" pitchFamily="18" charset="0"/>
              </a:rPr>
              <a:t>відповідної їй зміни вхідної величини </a:t>
            </a:r>
            <a:r>
              <a:rPr lang="en-US" sz="2000" i="1" dirty="0">
                <a:latin typeface="Symbol" panose="05050102010706020507" pitchFamily="18" charset="2"/>
                <a:cs typeface="Times New Roman" pitchFamily="18" charset="0"/>
              </a:rPr>
              <a:t>D</a:t>
            </a:r>
            <a:r>
              <a:rPr lang="uk-UA" sz="2000" i="1" dirty="0" smtClean="0">
                <a:latin typeface="Times New Roman" pitchFamily="18" charset="0"/>
                <a:cs typeface="Times New Roman" pitchFamily="18" charset="0"/>
              </a:rPr>
              <a:t>Х</a:t>
            </a:r>
            <a:r>
              <a:rPr lang="uk-UA" sz="2000" i="1" baseline="-25000" dirty="0" smtClean="0">
                <a:latin typeface="Times New Roman" pitchFamily="18" charset="0"/>
                <a:cs typeface="Times New Roman" pitchFamily="18" charset="0"/>
              </a:rPr>
              <a:t>ВХ</a:t>
            </a:r>
            <a:r>
              <a:rPr lang="uk-UA" sz="2000" i="1" dirty="0" smtClean="0">
                <a:latin typeface="Times New Roman" pitchFamily="18" charset="0"/>
                <a:cs typeface="Times New Roman" pitchFamily="18" charset="0"/>
              </a:rPr>
              <a:t> </a:t>
            </a:r>
            <a:r>
              <a:rPr lang="uk-UA" sz="2000" i="1" dirty="0">
                <a:latin typeface="Times New Roman" pitchFamily="18" charset="0"/>
                <a:cs typeface="Times New Roman" pitchFamily="18" charset="0"/>
              </a:rPr>
              <a:t>:</a:t>
            </a:r>
          </a:p>
        </p:txBody>
      </p:sp>
      <p:sp>
        <p:nvSpPr>
          <p:cNvPr id="16" name="Прямоугольник 15"/>
          <p:cNvSpPr/>
          <p:nvPr/>
        </p:nvSpPr>
        <p:spPr>
          <a:xfrm>
            <a:off x="3203848" y="3861048"/>
            <a:ext cx="4072462" cy="369332"/>
          </a:xfrm>
          <a:prstGeom prst="rect">
            <a:avLst/>
          </a:prstGeom>
          <a:solidFill>
            <a:srgbClr val="FFFF00"/>
          </a:solidFill>
          <a:ln w="19050">
            <a:solidFill>
              <a:srgbClr val="FF0000"/>
            </a:solidFill>
          </a:ln>
        </p:spPr>
        <p:txBody>
          <a:bodyPr wrap="none">
            <a:spAutoFit/>
          </a:bodyPr>
          <a:lstStyle/>
          <a:p>
            <a:r>
              <a:rPr lang="en-US" i="1" dirty="0" smtClean="0">
                <a:latin typeface="Times New Roman" panose="02020603050405020304" pitchFamily="18" charset="0"/>
                <a:cs typeface="Times New Roman" panose="02020603050405020304" pitchFamily="18" charset="0"/>
              </a:rPr>
              <a:t>S = </a:t>
            </a:r>
            <a:r>
              <a:rPr lang="en-US" i="1" dirty="0" smtClean="0">
                <a:latin typeface="Symbol" panose="05050102010706020507" pitchFamily="18" charset="2"/>
                <a:cs typeface="Times New Roman" pitchFamily="18" charset="0"/>
              </a:rPr>
              <a:t>D</a:t>
            </a:r>
            <a:r>
              <a:rPr lang="uk-UA" i="1" dirty="0" smtClean="0">
                <a:latin typeface="Times New Roman" pitchFamily="18" charset="0"/>
                <a:cs typeface="Times New Roman" pitchFamily="18" charset="0"/>
              </a:rPr>
              <a:t>Х</a:t>
            </a:r>
            <a:r>
              <a:rPr lang="uk-UA" i="1" baseline="-25000" dirty="0" smtClean="0">
                <a:latin typeface="Times New Roman" pitchFamily="18" charset="0"/>
                <a:cs typeface="Times New Roman" pitchFamily="18" charset="0"/>
              </a:rPr>
              <a:t>ВИХ</a:t>
            </a:r>
            <a:r>
              <a:rPr lang="en-US" i="1" baseline="-25000"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a:t>
            </a:r>
            <a:r>
              <a:rPr lang="en-US" i="1" dirty="0" smtClean="0">
                <a:latin typeface="Symbol" panose="05050102010706020507" pitchFamily="18" charset="2"/>
                <a:cs typeface="Times New Roman" pitchFamily="18" charset="0"/>
              </a:rPr>
              <a:t> D</a:t>
            </a:r>
            <a:r>
              <a:rPr lang="uk-UA" i="1" dirty="0" smtClean="0">
                <a:latin typeface="Times New Roman" pitchFamily="18" charset="0"/>
                <a:cs typeface="Times New Roman" pitchFamily="18" charset="0"/>
              </a:rPr>
              <a:t>Х</a:t>
            </a:r>
            <a:r>
              <a:rPr lang="uk-UA" i="1" baseline="-25000" dirty="0" smtClean="0">
                <a:latin typeface="Times New Roman" pitchFamily="18" charset="0"/>
                <a:cs typeface="Times New Roman" pitchFamily="18" charset="0"/>
              </a:rPr>
              <a:t>ВХ</a:t>
            </a:r>
            <a:r>
              <a:rPr lang="uk-UA" i="1"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    </a:t>
            </a:r>
            <a:r>
              <a:rPr lang="uk-UA" i="1" dirty="0" smtClean="0">
                <a:latin typeface="Times New Roman" pitchFamily="18" charset="0"/>
                <a:cs typeface="Times New Roman" pitchFamily="18" charset="0"/>
              </a:rPr>
              <a:t>або </a:t>
            </a:r>
            <a:r>
              <a:rPr lang="en-US" i="1" dirty="0" smtClean="0">
                <a:latin typeface="Times New Roman" panose="02020603050405020304" pitchFamily="18" charset="0"/>
                <a:cs typeface="Times New Roman" panose="02020603050405020304" pitchFamily="18" charset="0"/>
              </a:rPr>
              <a:t>S = d</a:t>
            </a:r>
            <a:r>
              <a:rPr lang="uk-UA" i="1" dirty="0" smtClean="0">
                <a:latin typeface="Times New Roman" pitchFamily="18" charset="0"/>
                <a:cs typeface="Times New Roman" pitchFamily="18" charset="0"/>
              </a:rPr>
              <a:t>Х</a:t>
            </a:r>
            <a:r>
              <a:rPr lang="uk-UA" i="1" baseline="-25000" dirty="0" smtClean="0">
                <a:latin typeface="Times New Roman" pitchFamily="18" charset="0"/>
                <a:cs typeface="Times New Roman" pitchFamily="18" charset="0"/>
              </a:rPr>
              <a:t>ВИХ</a:t>
            </a:r>
            <a:r>
              <a:rPr lang="en-US" i="1" baseline="-25000" dirty="0" smtClean="0">
                <a:latin typeface="Times New Roman" pitchFamily="18" charset="0"/>
                <a:cs typeface="Times New Roman" pitchFamily="18" charset="0"/>
              </a:rPr>
              <a:t> </a:t>
            </a:r>
            <a:r>
              <a:rPr lang="en-US" i="1" dirty="0" smtClean="0">
                <a:latin typeface="Times New Roman" panose="02020603050405020304" pitchFamily="18" charset="0"/>
                <a:cs typeface="Times New Roman" panose="02020603050405020304" pitchFamily="18" charset="0"/>
              </a:rPr>
              <a:t>/</a:t>
            </a:r>
            <a:r>
              <a:rPr lang="en-US" i="1" dirty="0" smtClean="0">
                <a:latin typeface="Symbol" panose="05050102010706020507" pitchFamily="18" charset="2"/>
                <a:cs typeface="Times New Roman" pitchFamily="18" charset="0"/>
              </a:rPr>
              <a:t> </a:t>
            </a:r>
            <a:r>
              <a:rPr lang="en-US" i="1" dirty="0" smtClean="0">
                <a:latin typeface="Times New Roman" panose="02020603050405020304" pitchFamily="18" charset="0"/>
                <a:cs typeface="Times New Roman" panose="02020603050405020304" pitchFamily="18" charset="0"/>
              </a:rPr>
              <a:t>d</a:t>
            </a:r>
            <a:r>
              <a:rPr lang="uk-UA" i="1" dirty="0" smtClean="0">
                <a:latin typeface="Times New Roman" pitchFamily="18" charset="0"/>
                <a:cs typeface="Times New Roman" pitchFamily="18" charset="0"/>
              </a:rPr>
              <a:t>Х</a:t>
            </a:r>
            <a:r>
              <a:rPr lang="uk-UA" i="1" baseline="-25000" dirty="0" smtClean="0">
                <a:latin typeface="Times New Roman" pitchFamily="18" charset="0"/>
                <a:cs typeface="Times New Roman" pitchFamily="18" charset="0"/>
              </a:rPr>
              <a:t>ВХ</a:t>
            </a:r>
            <a:r>
              <a:rPr lang="uk-UA" i="1" dirty="0" smtClean="0">
                <a:latin typeface="Times New Roman" pitchFamily="18" charset="0"/>
                <a:cs typeface="Times New Roman" pitchFamily="18" charset="0"/>
              </a:rPr>
              <a:t> </a:t>
            </a:r>
            <a:endParaRPr lang="uk-UA" dirty="0"/>
          </a:p>
        </p:txBody>
      </p:sp>
    </p:spTree>
    <p:extLst>
      <p:ext uri="{BB962C8B-B14F-4D97-AF65-F5344CB8AC3E}">
        <p14:creationId xmlns:p14="http://schemas.microsoft.com/office/powerpoint/2010/main" val="401513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fade">
                                      <p:cBhvr>
                                        <p:cTn id="13" dur="800" decel="100000"/>
                                        <p:tgtEl>
                                          <p:spTgt spid="7">
                                            <p:bg/>
                                          </p:spTgt>
                                        </p:tgtEl>
                                      </p:cBhvr>
                                    </p:animEffect>
                                    <p:anim calcmode="lin" valueType="num">
                                      <p:cBhvr>
                                        <p:cTn id="14" dur="800" decel="100000" fill="hold"/>
                                        <p:tgtEl>
                                          <p:spTgt spid="7">
                                            <p:bg/>
                                          </p:spTgt>
                                        </p:tgtEl>
                                        <p:attrNameLst>
                                          <p:attrName>style.rotation</p:attrName>
                                        </p:attrNameLst>
                                      </p:cBhvr>
                                      <p:tavLst>
                                        <p:tav tm="0">
                                          <p:val>
                                            <p:fltVal val="-90"/>
                                          </p:val>
                                        </p:tav>
                                        <p:tav tm="100000">
                                          <p:val>
                                            <p:fltVal val="0"/>
                                          </p:val>
                                        </p:tav>
                                      </p:tavLst>
                                    </p:anim>
                                    <p:anim calcmode="lin" valueType="num">
                                      <p:cBhvr>
                                        <p:cTn id="15" dur="800" decel="100000" fill="hold"/>
                                        <p:tgtEl>
                                          <p:spTgt spid="7">
                                            <p:bg/>
                                          </p:spTgt>
                                        </p:tgtEl>
                                        <p:attrNameLst>
                                          <p:attrName>ppt_x</p:attrName>
                                        </p:attrNameLst>
                                      </p:cBhvr>
                                      <p:tavLst>
                                        <p:tav tm="0">
                                          <p:val>
                                            <p:strVal val="#ppt_x+0.4"/>
                                          </p:val>
                                        </p:tav>
                                        <p:tav tm="100000">
                                          <p:val>
                                            <p:strVal val="#ppt_x-0.05"/>
                                          </p:val>
                                        </p:tav>
                                      </p:tavLst>
                                    </p:anim>
                                    <p:anim calcmode="lin" valueType="num">
                                      <p:cBhvr>
                                        <p:cTn id="16" dur="800" decel="100000" fill="hold"/>
                                        <p:tgtEl>
                                          <p:spTgt spid="7">
                                            <p:bg/>
                                          </p:spTgt>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7">
                                            <p:bg/>
                                          </p:spTgt>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7">
                                            <p:bg/>
                                          </p:spTgt>
                                        </p:tgtEl>
                                        <p:attrNameLst>
                                          <p:attrName>ppt_y</p:attrName>
                                        </p:attrNameLst>
                                      </p:cBhvr>
                                      <p:tavLst>
                                        <p:tav tm="0">
                                          <p:val>
                                            <p:strVal val="#ppt_y+0.1"/>
                                          </p:val>
                                        </p:tav>
                                        <p:tav tm="100000">
                                          <p:val>
                                            <p:strVal val="#ppt_y"/>
                                          </p:val>
                                        </p:tav>
                                      </p:tavLst>
                                    </p:anim>
                                  </p:childTnLst>
                                </p:cTn>
                              </p:par>
                            </p:childTnLst>
                          </p:cTn>
                        </p:par>
                        <p:par>
                          <p:cTn id="19" fill="hold">
                            <p:stCondLst>
                              <p:cond delay="1000"/>
                            </p:stCondLst>
                            <p:childTnLst>
                              <p:par>
                                <p:cTn id="20" presetID="30"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800" decel="100000"/>
                                        <p:tgtEl>
                                          <p:spTgt spid="7">
                                            <p:txEl>
                                              <p:pRg st="0" end="0"/>
                                            </p:txEl>
                                          </p:spTgt>
                                        </p:tgtEl>
                                      </p:cBhvr>
                                    </p:animEffect>
                                    <p:anim calcmode="lin" valueType="num">
                                      <p:cBhvr>
                                        <p:cTn id="23"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par>
                          <p:cTn id="28" fill="hold">
                            <p:stCondLst>
                              <p:cond delay="2000"/>
                            </p:stCondLst>
                            <p:childTnLst>
                              <p:par>
                                <p:cTn id="29" presetID="30" presetClass="entr" presetSubtype="0" fill="hold" grpId="0"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800" decel="100000"/>
                                        <p:tgtEl>
                                          <p:spTgt spid="7">
                                            <p:txEl>
                                              <p:pRg st="1" end="1"/>
                                            </p:txEl>
                                          </p:spTgt>
                                        </p:tgtEl>
                                      </p:cBhvr>
                                    </p:animEffect>
                                    <p:anim calcmode="lin" valueType="num">
                                      <p:cBhvr>
                                        <p:cTn id="32" dur="800" decel="100000" fill="hold"/>
                                        <p:tgtEl>
                                          <p:spTgt spid="7">
                                            <p:txEl>
                                              <p:pRg st="1" end="1"/>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7">
                                            <p:txEl>
                                              <p:pRg st="1" end="1"/>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7">
                                            <p:txEl>
                                              <p:pRg st="1" end="1"/>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
                                            <p:txEl>
                                              <p:pRg st="1" end="1"/>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
                                            <p:txEl>
                                              <p:pRg st="1" end="1"/>
                                            </p:txEl>
                                          </p:spTgt>
                                        </p:tgtEl>
                                        <p:attrNameLst>
                                          <p:attrName>ppt_y</p:attrName>
                                        </p:attrNameLst>
                                      </p:cBhvr>
                                      <p:tavLst>
                                        <p:tav tm="0">
                                          <p:val>
                                            <p:strVal val="#ppt_y+0.1"/>
                                          </p:val>
                                        </p:tav>
                                        <p:tav tm="100000">
                                          <p:val>
                                            <p:strVal val="#ppt_y"/>
                                          </p:val>
                                        </p:tav>
                                      </p:tavLst>
                                    </p:anim>
                                  </p:childTnLst>
                                </p:cTn>
                              </p:par>
                            </p:childTnLst>
                          </p:cTn>
                        </p:par>
                        <p:par>
                          <p:cTn id="37" fill="hold">
                            <p:stCondLst>
                              <p:cond delay="3000"/>
                            </p:stCondLst>
                            <p:childTnLst>
                              <p:par>
                                <p:cTn id="38" presetID="30" presetClass="entr" presetSubtype="0" fill="hold" grpId="0" nodeType="after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fade">
                                      <p:cBhvr>
                                        <p:cTn id="40" dur="800" decel="100000"/>
                                        <p:tgtEl>
                                          <p:spTgt spid="7">
                                            <p:txEl>
                                              <p:pRg st="2" end="2"/>
                                            </p:txEl>
                                          </p:spTgt>
                                        </p:tgtEl>
                                      </p:cBhvr>
                                    </p:animEffect>
                                    <p:anim calcmode="lin" valueType="num">
                                      <p:cBhvr>
                                        <p:cTn id="41" dur="800" decel="100000" fill="hold"/>
                                        <p:tgtEl>
                                          <p:spTgt spid="7">
                                            <p:txEl>
                                              <p:pRg st="2" end="2"/>
                                            </p:txEl>
                                          </p:spTgt>
                                        </p:tgtEl>
                                        <p:attrNameLst>
                                          <p:attrName>style.rotation</p:attrName>
                                        </p:attrNameLst>
                                      </p:cBhvr>
                                      <p:tavLst>
                                        <p:tav tm="0">
                                          <p:val>
                                            <p:fltVal val="-90"/>
                                          </p:val>
                                        </p:tav>
                                        <p:tav tm="100000">
                                          <p:val>
                                            <p:fltVal val="0"/>
                                          </p:val>
                                        </p:tav>
                                      </p:tavLst>
                                    </p:anim>
                                    <p:anim calcmode="lin" valueType="num">
                                      <p:cBhvr>
                                        <p:cTn id="42" dur="800" decel="100000" fill="hold"/>
                                        <p:tgtEl>
                                          <p:spTgt spid="7">
                                            <p:txEl>
                                              <p:pRg st="2" end="2"/>
                                            </p:txEl>
                                          </p:spTgt>
                                        </p:tgtEl>
                                        <p:attrNameLst>
                                          <p:attrName>ppt_x</p:attrName>
                                        </p:attrNameLst>
                                      </p:cBhvr>
                                      <p:tavLst>
                                        <p:tav tm="0">
                                          <p:val>
                                            <p:strVal val="#ppt_x+0.4"/>
                                          </p:val>
                                        </p:tav>
                                        <p:tav tm="100000">
                                          <p:val>
                                            <p:strVal val="#ppt_x-0.05"/>
                                          </p:val>
                                        </p:tav>
                                      </p:tavLst>
                                    </p:anim>
                                    <p:anim calcmode="lin" valueType="num">
                                      <p:cBhvr>
                                        <p:cTn id="43" dur="800" decel="100000" fill="hold"/>
                                        <p:tgtEl>
                                          <p:spTgt spid="7">
                                            <p:txEl>
                                              <p:pRg st="2" end="2"/>
                                            </p:txEl>
                                          </p:spTgt>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7">
                                            <p:txEl>
                                              <p:pRg st="2" end="2"/>
                                            </p:txEl>
                                          </p:spTgt>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80">
                                          <p:stCondLst>
                                            <p:cond delay="0"/>
                                          </p:stCondLst>
                                        </p:cTn>
                                        <p:tgtEl>
                                          <p:spTgt spid="10"/>
                                        </p:tgtEl>
                                      </p:cBhvr>
                                    </p:animEffect>
                                    <p:anim calcmode="lin" valueType="num">
                                      <p:cBhvr>
                                        <p:cTn id="5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6" dur="26">
                                          <p:stCondLst>
                                            <p:cond delay="650"/>
                                          </p:stCondLst>
                                        </p:cTn>
                                        <p:tgtEl>
                                          <p:spTgt spid="10"/>
                                        </p:tgtEl>
                                      </p:cBhvr>
                                      <p:to x="100000" y="60000"/>
                                    </p:animScale>
                                    <p:animScale>
                                      <p:cBhvr>
                                        <p:cTn id="57" dur="166" decel="50000">
                                          <p:stCondLst>
                                            <p:cond delay="676"/>
                                          </p:stCondLst>
                                        </p:cTn>
                                        <p:tgtEl>
                                          <p:spTgt spid="10"/>
                                        </p:tgtEl>
                                      </p:cBhvr>
                                      <p:to x="100000" y="100000"/>
                                    </p:animScale>
                                    <p:animScale>
                                      <p:cBhvr>
                                        <p:cTn id="58" dur="26">
                                          <p:stCondLst>
                                            <p:cond delay="1312"/>
                                          </p:stCondLst>
                                        </p:cTn>
                                        <p:tgtEl>
                                          <p:spTgt spid="10"/>
                                        </p:tgtEl>
                                      </p:cBhvr>
                                      <p:to x="100000" y="80000"/>
                                    </p:animScale>
                                    <p:animScale>
                                      <p:cBhvr>
                                        <p:cTn id="59" dur="166" decel="50000">
                                          <p:stCondLst>
                                            <p:cond delay="1338"/>
                                          </p:stCondLst>
                                        </p:cTn>
                                        <p:tgtEl>
                                          <p:spTgt spid="10"/>
                                        </p:tgtEl>
                                      </p:cBhvr>
                                      <p:to x="100000" y="100000"/>
                                    </p:animScale>
                                    <p:animScale>
                                      <p:cBhvr>
                                        <p:cTn id="60" dur="26">
                                          <p:stCondLst>
                                            <p:cond delay="1642"/>
                                          </p:stCondLst>
                                        </p:cTn>
                                        <p:tgtEl>
                                          <p:spTgt spid="10"/>
                                        </p:tgtEl>
                                      </p:cBhvr>
                                      <p:to x="100000" y="90000"/>
                                    </p:animScale>
                                    <p:animScale>
                                      <p:cBhvr>
                                        <p:cTn id="61" dur="166" decel="50000">
                                          <p:stCondLst>
                                            <p:cond delay="1668"/>
                                          </p:stCondLst>
                                        </p:cTn>
                                        <p:tgtEl>
                                          <p:spTgt spid="10"/>
                                        </p:tgtEl>
                                      </p:cBhvr>
                                      <p:to x="100000" y="100000"/>
                                    </p:animScale>
                                    <p:animScale>
                                      <p:cBhvr>
                                        <p:cTn id="62" dur="26">
                                          <p:stCondLst>
                                            <p:cond delay="1808"/>
                                          </p:stCondLst>
                                        </p:cTn>
                                        <p:tgtEl>
                                          <p:spTgt spid="10"/>
                                        </p:tgtEl>
                                      </p:cBhvr>
                                      <p:to x="100000" y="95000"/>
                                    </p:animScale>
                                    <p:animScale>
                                      <p:cBhvr>
                                        <p:cTn id="63" dur="166" decel="50000">
                                          <p:stCondLst>
                                            <p:cond delay="1834"/>
                                          </p:stCondLst>
                                        </p:cTn>
                                        <p:tgtEl>
                                          <p:spTgt spid="10"/>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500" fill="hold"/>
                                        <p:tgtEl>
                                          <p:spTgt spid="14"/>
                                        </p:tgtEl>
                                        <p:attrNameLst>
                                          <p:attrName>ppt_w</p:attrName>
                                        </p:attrNameLst>
                                      </p:cBhvr>
                                      <p:tavLst>
                                        <p:tav tm="0">
                                          <p:val>
                                            <p:fltVal val="0"/>
                                          </p:val>
                                        </p:tav>
                                        <p:tav tm="100000">
                                          <p:val>
                                            <p:strVal val="#ppt_w"/>
                                          </p:val>
                                        </p:tav>
                                      </p:tavLst>
                                    </p:anim>
                                    <p:anim calcmode="lin" valueType="num">
                                      <p:cBhvr>
                                        <p:cTn id="69" dur="1500" fill="hold"/>
                                        <p:tgtEl>
                                          <p:spTgt spid="14"/>
                                        </p:tgtEl>
                                        <p:attrNameLst>
                                          <p:attrName>ppt_h</p:attrName>
                                        </p:attrNameLst>
                                      </p:cBhvr>
                                      <p:tavLst>
                                        <p:tav tm="0">
                                          <p:val>
                                            <p:fltVal val="0"/>
                                          </p:val>
                                        </p:tav>
                                        <p:tav tm="100000">
                                          <p:val>
                                            <p:strVal val="#ppt_h"/>
                                          </p:val>
                                        </p:tav>
                                      </p:tavLst>
                                    </p:anim>
                                    <p:animEffect transition="in" filter="fade">
                                      <p:cBhvr>
                                        <p:cTn id="70" dur="1500"/>
                                        <p:tgtEl>
                                          <p:spTgt spid="14"/>
                                        </p:tgtEl>
                                      </p:cBhvr>
                                    </p:animEffect>
                                  </p:childTnLst>
                                </p:cTn>
                              </p:par>
                            </p:childTnLst>
                          </p:cTn>
                        </p:par>
                        <p:par>
                          <p:cTn id="71" fill="hold">
                            <p:stCondLst>
                              <p:cond delay="1500"/>
                            </p:stCondLst>
                            <p:childTnLst>
                              <p:par>
                                <p:cTn id="72" presetID="26"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80">
                                          <p:stCondLst>
                                            <p:cond delay="0"/>
                                          </p:stCondLst>
                                        </p:cTn>
                                        <p:tgtEl>
                                          <p:spTgt spid="16"/>
                                        </p:tgtEl>
                                      </p:cBhvr>
                                    </p:animEffect>
                                    <p:anim calcmode="lin" valueType="num">
                                      <p:cBhvr>
                                        <p:cTn id="7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0" dur="26">
                                          <p:stCondLst>
                                            <p:cond delay="650"/>
                                          </p:stCondLst>
                                        </p:cTn>
                                        <p:tgtEl>
                                          <p:spTgt spid="16"/>
                                        </p:tgtEl>
                                      </p:cBhvr>
                                      <p:to x="100000" y="60000"/>
                                    </p:animScale>
                                    <p:animScale>
                                      <p:cBhvr>
                                        <p:cTn id="81" dur="166" decel="50000">
                                          <p:stCondLst>
                                            <p:cond delay="676"/>
                                          </p:stCondLst>
                                        </p:cTn>
                                        <p:tgtEl>
                                          <p:spTgt spid="16"/>
                                        </p:tgtEl>
                                      </p:cBhvr>
                                      <p:to x="100000" y="100000"/>
                                    </p:animScale>
                                    <p:animScale>
                                      <p:cBhvr>
                                        <p:cTn id="82" dur="26">
                                          <p:stCondLst>
                                            <p:cond delay="1312"/>
                                          </p:stCondLst>
                                        </p:cTn>
                                        <p:tgtEl>
                                          <p:spTgt spid="16"/>
                                        </p:tgtEl>
                                      </p:cBhvr>
                                      <p:to x="100000" y="80000"/>
                                    </p:animScale>
                                    <p:animScale>
                                      <p:cBhvr>
                                        <p:cTn id="83" dur="166" decel="50000">
                                          <p:stCondLst>
                                            <p:cond delay="1338"/>
                                          </p:stCondLst>
                                        </p:cTn>
                                        <p:tgtEl>
                                          <p:spTgt spid="16"/>
                                        </p:tgtEl>
                                      </p:cBhvr>
                                      <p:to x="100000" y="100000"/>
                                    </p:animScale>
                                    <p:animScale>
                                      <p:cBhvr>
                                        <p:cTn id="84" dur="26">
                                          <p:stCondLst>
                                            <p:cond delay="1642"/>
                                          </p:stCondLst>
                                        </p:cTn>
                                        <p:tgtEl>
                                          <p:spTgt spid="16"/>
                                        </p:tgtEl>
                                      </p:cBhvr>
                                      <p:to x="100000" y="90000"/>
                                    </p:animScale>
                                    <p:animScale>
                                      <p:cBhvr>
                                        <p:cTn id="85" dur="166" decel="50000">
                                          <p:stCondLst>
                                            <p:cond delay="1668"/>
                                          </p:stCondLst>
                                        </p:cTn>
                                        <p:tgtEl>
                                          <p:spTgt spid="16"/>
                                        </p:tgtEl>
                                      </p:cBhvr>
                                      <p:to x="100000" y="100000"/>
                                    </p:animScale>
                                    <p:animScale>
                                      <p:cBhvr>
                                        <p:cTn id="86" dur="26">
                                          <p:stCondLst>
                                            <p:cond delay="1808"/>
                                          </p:stCondLst>
                                        </p:cTn>
                                        <p:tgtEl>
                                          <p:spTgt spid="16"/>
                                        </p:tgtEl>
                                      </p:cBhvr>
                                      <p:to x="100000" y="95000"/>
                                    </p:animScale>
                                    <p:animScale>
                                      <p:cBhvr>
                                        <p:cTn id="87" dur="166" decel="50000">
                                          <p:stCondLst>
                                            <p:cond delay="1834"/>
                                          </p:stCondLst>
                                        </p:cTn>
                                        <p:tgtEl>
                                          <p:spTgt spid="16"/>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barn(inVertical)">
                                      <p:cBhvr>
                                        <p:cTn id="9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P spid="10" grpId="0" animBg="1"/>
      <p:bldP spid="13"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11"/>
          <p:cNvSpPr>
            <a:spLocks noChangeArrowheads="1"/>
          </p:cNvSpPr>
          <p:nvPr/>
        </p:nvSpPr>
        <p:spPr bwMode="auto">
          <a:xfrm>
            <a:off x="120650" y="400050"/>
            <a:ext cx="8878888" cy="1611313"/>
          </a:xfrm>
          <a:prstGeom prst="rect">
            <a:avLst/>
          </a:prstGeom>
          <a:solidFill>
            <a:srgbClr val="FFFF0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Механічні перетворювачі характеризуються перетворенням </a:t>
            </a:r>
            <a:r>
              <a:rPr lang="uk-UA" sz="2000" i="1" u="sng" dirty="0">
                <a:latin typeface="Times New Roman" pitchFamily="18" charset="0"/>
                <a:cs typeface="Times New Roman" pitchFamily="18" charset="0"/>
              </a:rPr>
              <a:t>вхідних </a:t>
            </a:r>
            <a:r>
              <a:rPr lang="uk-UA" sz="2000" i="1" u="sng" dirty="0" err="1">
                <a:latin typeface="Times New Roman" pitchFamily="18" charset="0"/>
                <a:cs typeface="Times New Roman" pitchFamily="18" charset="0"/>
              </a:rPr>
              <a:t>механіч-них</a:t>
            </a:r>
            <a:r>
              <a:rPr lang="uk-UA" sz="2000" i="1" u="sng" dirty="0">
                <a:latin typeface="Times New Roman" pitchFamily="18" charset="0"/>
                <a:cs typeface="Times New Roman" pitchFamily="18" charset="0"/>
              </a:rPr>
              <a:t> величин</a:t>
            </a:r>
            <a:r>
              <a:rPr lang="uk-UA" sz="2000" i="1" dirty="0">
                <a:latin typeface="Times New Roman" pitchFamily="18" charset="0"/>
                <a:cs typeface="Times New Roman" pitchFamily="18" charset="0"/>
              </a:rPr>
              <a:t> (тиск, зусилля, швидкість, витрата та ін.) </a:t>
            </a:r>
            <a:r>
              <a:rPr lang="uk-UA" sz="2000" i="1" u="sng" dirty="0">
                <a:latin typeface="Times New Roman" pitchFamily="18" charset="0"/>
                <a:cs typeface="Times New Roman" pitchFamily="18" charset="0"/>
              </a:rPr>
              <a:t>у механічні вихідні </a:t>
            </a:r>
            <a:r>
              <a:rPr lang="uk-UA" sz="2000" i="1" u="sng" dirty="0" err="1">
                <a:latin typeface="Times New Roman" pitchFamily="18" charset="0"/>
                <a:cs typeface="Times New Roman" pitchFamily="18" charset="0"/>
              </a:rPr>
              <a:t>сиг-нали</a:t>
            </a:r>
            <a:r>
              <a:rPr lang="uk-UA" sz="2000" i="1" dirty="0">
                <a:latin typeface="Times New Roman" pitchFamily="18" charset="0"/>
                <a:cs typeface="Times New Roman" pitchFamily="18" charset="0"/>
              </a:rPr>
              <a:t> (переміщення, частота обертів, тиск та ін.), що зручні для подальшого використання. Чутливими елементами цієї групи перетворювачів є пружні елементи (пружина, мембрана, пружна балка) поплавки, крильчатки, дроселі.</a:t>
            </a:r>
          </a:p>
        </p:txBody>
      </p:sp>
      <p:sp>
        <p:nvSpPr>
          <p:cNvPr id="6147" name="Text Box 92"/>
          <p:cNvSpPr txBox="1">
            <a:spLocks noChangeArrowheads="1"/>
          </p:cNvSpPr>
          <p:nvPr/>
        </p:nvSpPr>
        <p:spPr bwMode="auto">
          <a:xfrm>
            <a:off x="250825"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Механічні датчики</a:t>
            </a:r>
            <a:endParaRPr lang="ru-RU" sz="2000" b="1" i="1">
              <a:solidFill>
                <a:schemeClr val="accent2"/>
              </a:solidFill>
              <a:latin typeface="Arial" charset="0"/>
            </a:endParaRPr>
          </a:p>
        </p:txBody>
      </p:sp>
      <p:sp>
        <p:nvSpPr>
          <p:cNvPr id="6148" name="Line 93"/>
          <p:cNvSpPr>
            <a:spLocks noChangeShapeType="1"/>
          </p:cNvSpPr>
          <p:nvPr/>
        </p:nvSpPr>
        <p:spPr bwMode="auto">
          <a:xfrm>
            <a:off x="323850" y="400050"/>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7" name="Прямокутник 12"/>
          <p:cNvSpPr>
            <a:spLocks noChangeArrowheads="1"/>
          </p:cNvSpPr>
          <p:nvPr/>
        </p:nvSpPr>
        <p:spPr bwMode="auto">
          <a:xfrm>
            <a:off x="1050925" y="2136775"/>
            <a:ext cx="7115175" cy="307975"/>
          </a:xfrm>
          <a:prstGeom prst="rect">
            <a:avLst/>
          </a:prstGeom>
          <a:solidFill>
            <a:srgbClr val="00FF00"/>
          </a:solidFill>
          <a:ln/>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fontAlgn="auto">
              <a:spcBef>
                <a:spcPts val="0"/>
              </a:spcBef>
              <a:spcAft>
                <a:spcPts val="0"/>
              </a:spcAft>
              <a:defRPr/>
            </a:pPr>
            <a:r>
              <a:rPr lang="uk-UA" sz="2000" i="1" dirty="0">
                <a:latin typeface="Times New Roman" pitchFamily="18" charset="0"/>
                <a:cs typeface="Times New Roman" pitchFamily="18" charset="0"/>
              </a:rPr>
              <a:t>      </a:t>
            </a:r>
            <a:r>
              <a:rPr lang="uk-UA" sz="2000" i="1" dirty="0"/>
              <a:t>Приклади датчиків різних механічних величин:</a:t>
            </a:r>
            <a:endParaRPr lang="uk-UA" sz="2000" i="1" dirty="0">
              <a:latin typeface="Times New Roman" pitchFamily="18" charset="0"/>
              <a:cs typeface="Times New Roman" pitchFamily="18" charset="0"/>
            </a:endParaRPr>
          </a:p>
        </p:txBody>
      </p:sp>
      <p:grpSp>
        <p:nvGrpSpPr>
          <p:cNvPr id="8" name="Группа 7"/>
          <p:cNvGrpSpPr>
            <a:grpSpLocks/>
          </p:cNvGrpSpPr>
          <p:nvPr/>
        </p:nvGrpSpPr>
        <p:grpSpPr bwMode="auto">
          <a:xfrm>
            <a:off x="215900" y="2852738"/>
            <a:ext cx="5116513" cy="2921000"/>
            <a:chOff x="148878" y="2341265"/>
            <a:chExt cx="5115302" cy="2919809"/>
          </a:xfrm>
        </p:grpSpPr>
        <p:pic>
          <p:nvPicPr>
            <p:cNvPr id="6154"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78" y="2956818"/>
              <a:ext cx="5115302"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кутник 13"/>
            <p:cNvSpPr>
              <a:spLocks noChangeArrowheads="1"/>
            </p:cNvSpPr>
            <p:nvPr/>
          </p:nvSpPr>
          <p:spPr bwMode="auto">
            <a:xfrm>
              <a:off x="394883" y="2341265"/>
              <a:ext cx="4458232" cy="61569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fontAlgn="auto">
                <a:spcBef>
                  <a:spcPts val="0"/>
                </a:spcBef>
                <a:spcAft>
                  <a:spcPts val="0"/>
                </a:spcAft>
                <a:defRPr/>
              </a:pPr>
              <a:r>
                <a:rPr lang="uk-UA" sz="2000" dirty="0">
                  <a:latin typeface="Times New Roman" pitchFamily="18" charset="0"/>
                  <a:cs typeface="Times New Roman" pitchFamily="18" charset="0"/>
                </a:rPr>
                <a:t> </a:t>
              </a:r>
              <a:r>
                <a:rPr lang="uk-UA" sz="2000" i="1" dirty="0">
                  <a:latin typeface="Times New Roman" pitchFamily="18" charset="0"/>
                  <a:cs typeface="Times New Roman" pitchFamily="18" charset="0"/>
                </a:rPr>
                <a:t>-  переміщення, розміри (копір,</a:t>
              </a:r>
            </a:p>
            <a:p>
              <a:pPr algn="ctr" fontAlgn="auto">
                <a:spcBef>
                  <a:spcPts val="0"/>
                </a:spcBef>
                <a:spcAft>
                  <a:spcPts val="0"/>
                </a:spcAft>
                <a:defRPr/>
              </a:pPr>
              <a:r>
                <a:rPr lang="uk-UA" sz="2000" i="1" dirty="0">
                  <a:latin typeface="Times New Roman" pitchFamily="18" charset="0"/>
                  <a:cs typeface="Times New Roman" pitchFamily="18" charset="0"/>
                </a:rPr>
                <a:t> індикатори годинникового типу);</a:t>
              </a:r>
            </a:p>
          </p:txBody>
        </p:sp>
      </p:grpSp>
      <p:grpSp>
        <p:nvGrpSpPr>
          <p:cNvPr id="11" name="Группа 10"/>
          <p:cNvGrpSpPr>
            <a:grpSpLocks/>
          </p:cNvGrpSpPr>
          <p:nvPr/>
        </p:nvGrpSpPr>
        <p:grpSpPr bwMode="auto">
          <a:xfrm>
            <a:off x="5192713" y="2852738"/>
            <a:ext cx="3821112" cy="2549525"/>
            <a:chOff x="5192002" y="2464375"/>
            <a:chExt cx="3821204" cy="2548801"/>
          </a:xfrm>
        </p:grpSpPr>
        <p:pic>
          <p:nvPicPr>
            <p:cNvPr id="6152"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2002" y="2924944"/>
              <a:ext cx="382120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5192002" y="2464375"/>
              <a:ext cx="3745002" cy="369782"/>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uk-UA" i="1" dirty="0">
                  <a:latin typeface="Times New Roman" pitchFamily="18" charset="0"/>
                  <a:cs typeface="Times New Roman" pitchFamily="18" charset="0"/>
                </a:rPr>
                <a:t>Швидкості (відцентровий датчик)</a:t>
              </a:r>
            </a:p>
          </p:txBody>
        </p:sp>
      </p:grpSp>
    </p:spTree>
    <p:extLst>
      <p:ext uri="{BB962C8B-B14F-4D97-AF65-F5344CB8AC3E}">
        <p14:creationId xmlns:p14="http://schemas.microsoft.com/office/powerpoint/2010/main" val="2651261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800" decel="100000"/>
                                        <p:tgtEl>
                                          <p:spTgt spid="7"/>
                                        </p:tgtEl>
                                      </p:cBhvr>
                                    </p:animEffect>
                                    <p:anim calcmode="lin" valueType="num">
                                      <p:cBhvr>
                                        <p:cTn id="14" dur="800" decel="100000" fill="hold"/>
                                        <p:tgtEl>
                                          <p:spTgt spid="7"/>
                                        </p:tgtEl>
                                        <p:attrNameLst>
                                          <p:attrName>style.rotation</p:attrName>
                                        </p:attrNameLst>
                                      </p:cBhvr>
                                      <p:tavLst>
                                        <p:tav tm="0">
                                          <p:val>
                                            <p:fltVal val="-90"/>
                                          </p:val>
                                        </p:tav>
                                        <p:tav tm="100000">
                                          <p:val>
                                            <p:fltVal val="0"/>
                                          </p:val>
                                        </p:tav>
                                      </p:tavLst>
                                    </p:anim>
                                    <p:anim calcmode="lin" valueType="num">
                                      <p:cBhvr>
                                        <p:cTn id="15" dur="800" decel="100000" fill="hold"/>
                                        <p:tgtEl>
                                          <p:spTgt spid="7"/>
                                        </p:tgtEl>
                                        <p:attrNameLst>
                                          <p:attrName>ppt_x</p:attrName>
                                        </p:attrNameLst>
                                      </p:cBhvr>
                                      <p:tavLst>
                                        <p:tav tm="0">
                                          <p:val>
                                            <p:strVal val="#ppt_x+0.4"/>
                                          </p:val>
                                        </p:tav>
                                        <p:tav tm="100000">
                                          <p:val>
                                            <p:strVal val="#ppt_x-0.05"/>
                                          </p:val>
                                        </p:tav>
                                      </p:tavLst>
                                    </p:anim>
                                    <p:anim calcmode="lin" valueType="num">
                                      <p:cBhvr>
                                        <p:cTn id="16" dur="800" decel="100000" fill="hold"/>
                                        <p:tgtEl>
                                          <p:spTgt spid="7"/>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ppt_w</p:attrName>
                                        </p:attrNameLst>
                                      </p:cBhvr>
                                      <p:tavLst>
                                        <p:tav tm="0" fmla="#ppt_w*sin(2.5*pi*$)">
                                          <p:val>
                                            <p:fltVal val="0"/>
                                          </p:val>
                                        </p:tav>
                                        <p:tav tm="100000">
                                          <p:val>
                                            <p:fltVal val="1"/>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5"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3000"/>
                                        <p:tgtEl>
                                          <p:spTgt spid="11"/>
                                        </p:tgtEl>
                                      </p:cBhvr>
                                    </p:animEffect>
                                    <p:anim calcmode="lin" valueType="num">
                                      <p:cBhvr>
                                        <p:cTn id="38" dur="3000" fill="hold"/>
                                        <p:tgtEl>
                                          <p:spTgt spid="11"/>
                                        </p:tgtEl>
                                        <p:attrNameLst>
                                          <p:attrName>ppt_w</p:attrName>
                                        </p:attrNameLst>
                                      </p:cBhvr>
                                      <p:tavLst>
                                        <p:tav tm="0" fmla="#ppt_w*sin(2.5*pi*$)">
                                          <p:val>
                                            <p:fltVal val="0"/>
                                          </p:val>
                                        </p:tav>
                                        <p:tav tm="100000">
                                          <p:val>
                                            <p:fltVal val="1"/>
                                          </p:val>
                                        </p:tav>
                                      </p:tavLst>
                                    </p:anim>
                                    <p:anim calcmode="lin" valueType="num">
                                      <p:cBhvr>
                                        <p:cTn id="39" dur="3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2"/>
          <p:cNvSpPr txBox="1">
            <a:spLocks noChangeArrowheads="1"/>
          </p:cNvSpPr>
          <p:nvPr/>
        </p:nvSpPr>
        <p:spPr bwMode="auto">
          <a:xfrm>
            <a:off x="250825"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Механічні датчики</a:t>
            </a:r>
            <a:endParaRPr lang="ru-RU" sz="2000" b="1" i="1">
              <a:solidFill>
                <a:schemeClr val="accent2"/>
              </a:solidFill>
              <a:latin typeface="Arial" charset="0"/>
            </a:endParaRPr>
          </a:p>
        </p:txBody>
      </p:sp>
      <p:sp>
        <p:nvSpPr>
          <p:cNvPr id="7171" name="Line 93"/>
          <p:cNvSpPr>
            <a:spLocks noChangeShapeType="1"/>
          </p:cNvSpPr>
          <p:nvPr/>
        </p:nvSpPr>
        <p:spPr bwMode="auto">
          <a:xfrm>
            <a:off x="323850" y="404813"/>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7172"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73"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74"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75"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76" name="Rectangle 23"/>
          <p:cNvSpPr>
            <a:spLocks noChangeArrowheads="1"/>
          </p:cNvSpPr>
          <p:nvPr/>
        </p:nvSpPr>
        <p:spPr bwMode="auto">
          <a:xfrm>
            <a:off x="0" y="542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77"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78" name="Rectangle 26"/>
          <p:cNvSpPr>
            <a:spLocks noChangeArrowheads="1"/>
          </p:cNvSpPr>
          <p:nvPr/>
        </p:nvSpPr>
        <p:spPr bwMode="auto">
          <a:xfrm>
            <a:off x="0" y="800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79"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7180" name="Rectangle 29"/>
          <p:cNvSpPr>
            <a:spLocks noChangeArrowheads="1"/>
          </p:cNvSpPr>
          <p:nvPr/>
        </p:nvSpPr>
        <p:spPr bwMode="auto">
          <a:xfrm>
            <a:off x="0" y="1076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grpSp>
        <p:nvGrpSpPr>
          <p:cNvPr id="15" name="Группа 14"/>
          <p:cNvGrpSpPr>
            <a:grpSpLocks/>
          </p:cNvGrpSpPr>
          <p:nvPr/>
        </p:nvGrpSpPr>
        <p:grpSpPr bwMode="auto">
          <a:xfrm>
            <a:off x="468313" y="404813"/>
            <a:ext cx="3167062" cy="3132137"/>
            <a:chOff x="467544" y="404813"/>
            <a:chExt cx="3168352" cy="3132016"/>
          </a:xfrm>
        </p:grpSpPr>
        <p:sp>
          <p:nvSpPr>
            <p:cNvPr id="16" name="Прямокутник 81"/>
            <p:cNvSpPr>
              <a:spLocks noChangeArrowheads="1"/>
            </p:cNvSpPr>
            <p:nvPr/>
          </p:nvSpPr>
          <p:spPr bwMode="auto">
            <a:xfrm>
              <a:off x="467544" y="404813"/>
              <a:ext cx="3168352" cy="380985"/>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0" tIns="36000" rIns="0" bIns="36000">
              <a:spAutoFit/>
            </a:bodyPr>
            <a:lstStyle/>
            <a:p>
              <a:pPr fontAlgn="auto">
                <a:spcBef>
                  <a:spcPts val="0"/>
                </a:spcBef>
                <a:spcAft>
                  <a:spcPts val="0"/>
                </a:spcAft>
                <a:defRPr/>
              </a:pPr>
              <a:r>
                <a:rPr lang="uk-UA" sz="2000" i="1" dirty="0">
                  <a:latin typeface="Times New Roman" pitchFamily="18" charset="0"/>
                  <a:cs typeface="Times New Roman" pitchFamily="18" charset="0"/>
                </a:rPr>
                <a:t>Прискорення (акселерометр)</a:t>
              </a:r>
            </a:p>
          </p:txBody>
        </p:sp>
        <p:pic>
          <p:nvPicPr>
            <p:cNvPr id="719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1457" y="800100"/>
              <a:ext cx="2664420" cy="27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Группа 17"/>
          <p:cNvGrpSpPr>
            <a:grpSpLocks/>
          </p:cNvGrpSpPr>
          <p:nvPr/>
        </p:nvGrpSpPr>
        <p:grpSpPr bwMode="auto">
          <a:xfrm>
            <a:off x="3924300" y="419100"/>
            <a:ext cx="4968875" cy="2846388"/>
            <a:chOff x="3923928" y="419620"/>
            <a:chExt cx="4969247" cy="2846414"/>
          </a:xfrm>
        </p:grpSpPr>
        <p:sp>
          <p:nvSpPr>
            <p:cNvPr id="19" name="Прямокутник 87"/>
            <p:cNvSpPr>
              <a:spLocks noChangeArrowheads="1"/>
            </p:cNvSpPr>
            <p:nvPr/>
          </p:nvSpPr>
          <p:spPr bwMode="auto">
            <a:xfrm>
              <a:off x="4530398" y="419620"/>
              <a:ext cx="3756306" cy="381003"/>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Зусиль (пружна балка, пружина)</a:t>
              </a:r>
            </a:p>
          </p:txBody>
        </p:sp>
        <p:pic>
          <p:nvPicPr>
            <p:cNvPr id="7188"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822226"/>
              <a:ext cx="4969247" cy="244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Группа 20"/>
          <p:cNvGrpSpPr>
            <a:grpSpLocks/>
          </p:cNvGrpSpPr>
          <p:nvPr/>
        </p:nvGrpSpPr>
        <p:grpSpPr bwMode="auto">
          <a:xfrm>
            <a:off x="690563" y="3536950"/>
            <a:ext cx="7200900" cy="3144838"/>
            <a:chOff x="467544" y="3570860"/>
            <a:chExt cx="7200800" cy="3145750"/>
          </a:xfrm>
        </p:grpSpPr>
        <p:sp>
          <p:nvSpPr>
            <p:cNvPr id="22" name="Прямокутник 26"/>
            <p:cNvSpPr>
              <a:spLocks noChangeArrowheads="1"/>
            </p:cNvSpPr>
            <p:nvPr/>
          </p:nvSpPr>
          <p:spPr bwMode="auto">
            <a:xfrm>
              <a:off x="1145397" y="3570860"/>
              <a:ext cx="6018129" cy="381110"/>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0" tIns="36000" rIns="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Тиску (рідинний, </a:t>
              </a:r>
              <a:r>
                <a:rPr lang="uk-UA" sz="2000" i="1" dirty="0" err="1">
                  <a:latin typeface="Times New Roman" pitchFamily="18" charset="0"/>
                  <a:cs typeface="Times New Roman" pitchFamily="18" charset="0"/>
                </a:rPr>
                <a:t>сильфонний</a:t>
              </a:r>
              <a:r>
                <a:rPr lang="uk-UA" sz="2000" i="1" dirty="0">
                  <a:latin typeface="Times New Roman" pitchFamily="18" charset="0"/>
                  <a:cs typeface="Times New Roman" pitchFamily="18" charset="0"/>
                </a:rPr>
                <a:t>)</a:t>
              </a:r>
            </a:p>
          </p:txBody>
        </p:sp>
        <p:pic>
          <p:nvPicPr>
            <p:cNvPr id="7185"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77072"/>
              <a:ext cx="3755085" cy="201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3948286"/>
              <a:ext cx="2376264" cy="276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2988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anim calcmode="lin" valueType="num">
                                      <p:cBhvr>
                                        <p:cTn id="15" dur="2000" fill="hold"/>
                                        <p:tgtEl>
                                          <p:spTgt spid="18"/>
                                        </p:tgtEl>
                                        <p:attrNameLst>
                                          <p:attrName>ppt_w</p:attrName>
                                        </p:attrNameLst>
                                      </p:cBhvr>
                                      <p:tavLst>
                                        <p:tav tm="0" fmla="#ppt_w*sin(2.5*pi*$)">
                                          <p:val>
                                            <p:fltVal val="0"/>
                                          </p:val>
                                        </p:tav>
                                        <p:tav tm="100000">
                                          <p:val>
                                            <p:fltVal val="1"/>
                                          </p:val>
                                        </p:tav>
                                      </p:tavLst>
                                    </p:anim>
                                    <p:anim calcmode="lin" valueType="num">
                                      <p:cBhvr>
                                        <p:cTn id="16"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anim calcmode="lin" valueType="num">
                                      <p:cBhvr>
                                        <p:cTn id="22" dur="2000" fill="hold"/>
                                        <p:tgtEl>
                                          <p:spTgt spid="21"/>
                                        </p:tgtEl>
                                        <p:attrNameLst>
                                          <p:attrName>ppt_w</p:attrName>
                                        </p:attrNameLst>
                                      </p:cBhvr>
                                      <p:tavLst>
                                        <p:tav tm="0" fmla="#ppt_w*sin(2.5*pi*$)">
                                          <p:val>
                                            <p:fltVal val="0"/>
                                          </p:val>
                                        </p:tav>
                                        <p:tav tm="100000">
                                          <p:val>
                                            <p:fltVal val="1"/>
                                          </p:val>
                                        </p:tav>
                                      </p:tavLst>
                                    </p:anim>
                                    <p:anim calcmode="lin" valueType="num">
                                      <p:cBhvr>
                                        <p:cTn id="23"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8195"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Механічні датчики</a:t>
            </a:r>
            <a:endParaRPr lang="ru-RU" sz="2000" b="1" i="1">
              <a:solidFill>
                <a:schemeClr val="accent2"/>
              </a:solidFill>
              <a:latin typeface="Arial" charset="0"/>
            </a:endParaRPr>
          </a:p>
        </p:txBody>
      </p:sp>
      <p:sp>
        <p:nvSpPr>
          <p:cNvPr id="8196" name="Line 93"/>
          <p:cNvSpPr>
            <a:spLocks noChangeShapeType="1"/>
          </p:cNvSpPr>
          <p:nvPr/>
        </p:nvSpPr>
        <p:spPr bwMode="auto">
          <a:xfrm>
            <a:off x="395288" y="404813"/>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8197" name="Rectangle 23"/>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8198"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8199"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grpSp>
        <p:nvGrpSpPr>
          <p:cNvPr id="10" name="Группа 9"/>
          <p:cNvGrpSpPr>
            <a:grpSpLocks/>
          </p:cNvGrpSpPr>
          <p:nvPr/>
        </p:nvGrpSpPr>
        <p:grpSpPr bwMode="auto">
          <a:xfrm>
            <a:off x="1258888" y="476250"/>
            <a:ext cx="6818312" cy="3097213"/>
            <a:chOff x="1259632" y="476672"/>
            <a:chExt cx="6816796" cy="3261002"/>
          </a:xfrm>
        </p:grpSpPr>
        <p:pic>
          <p:nvPicPr>
            <p:cNvPr id="8205"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825551"/>
              <a:ext cx="2683721" cy="291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кутник 128"/>
            <p:cNvSpPr>
              <a:spLocks noChangeArrowheads="1"/>
            </p:cNvSpPr>
            <p:nvPr/>
          </p:nvSpPr>
          <p:spPr bwMode="auto">
            <a:xfrm>
              <a:off x="1259632" y="476672"/>
              <a:ext cx="6816796" cy="381091"/>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Тиску (мембранний, манометрична пружина)</a:t>
              </a:r>
            </a:p>
          </p:txBody>
        </p:sp>
        <p:pic>
          <p:nvPicPr>
            <p:cNvPr id="8207"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886968"/>
              <a:ext cx="2784348"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Группа 13"/>
          <p:cNvGrpSpPr>
            <a:grpSpLocks/>
          </p:cNvGrpSpPr>
          <p:nvPr/>
        </p:nvGrpSpPr>
        <p:grpSpPr bwMode="auto">
          <a:xfrm>
            <a:off x="171450" y="3581400"/>
            <a:ext cx="8812213" cy="2644775"/>
            <a:chOff x="152026" y="3808511"/>
            <a:chExt cx="8812587" cy="2788841"/>
          </a:xfrm>
        </p:grpSpPr>
        <p:sp>
          <p:nvSpPr>
            <p:cNvPr id="15" name="Прямокутник 20"/>
            <p:cNvSpPr>
              <a:spLocks noChangeArrowheads="1"/>
            </p:cNvSpPr>
            <p:nvPr/>
          </p:nvSpPr>
          <p:spPr bwMode="auto">
            <a:xfrm>
              <a:off x="252043" y="3808511"/>
              <a:ext cx="8641129" cy="308011"/>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0" tIns="0" rIns="0" bIns="0">
              <a:spAutoFit/>
            </a:bodyPr>
            <a:lstStyle/>
            <a:p>
              <a:pPr algn="ctr" fontAlgn="auto">
                <a:spcBef>
                  <a:spcPts val="0"/>
                </a:spcBef>
                <a:spcAft>
                  <a:spcPts val="0"/>
                </a:spcAft>
                <a:defRPr/>
              </a:pPr>
              <a:r>
                <a:rPr lang="uk-UA" sz="2000" i="1" dirty="0">
                  <a:latin typeface="Times New Roman" pitchFamily="18" charset="0"/>
                  <a:cs typeface="Times New Roman" pitchFamily="18" charset="0"/>
                </a:rPr>
                <a:t>Витрати (крильчатка, ротаметр, дросель (за різницею тисків)</a:t>
              </a:r>
            </a:p>
          </p:txBody>
        </p:sp>
        <p:pic>
          <p:nvPicPr>
            <p:cNvPr id="8204" name="Рисунок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26" y="4221088"/>
              <a:ext cx="8812587"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Прямоугольник 16"/>
          <p:cNvSpPr>
            <a:spLocks noChangeArrowheads="1"/>
          </p:cNvSpPr>
          <p:nvPr/>
        </p:nvSpPr>
        <p:spPr bwMode="auto">
          <a:xfrm>
            <a:off x="95250" y="6226175"/>
            <a:ext cx="8888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k-UA" sz="2000" i="1">
                <a:latin typeface="Times New Roman" pitchFamily="18" charset="0"/>
                <a:cs typeface="Times New Roman" pitchFamily="18" charset="0"/>
              </a:rPr>
              <a:t>Механічні первинні перетворювачі мають певну інерційність, постійна часу механічних перетворювачів знаходиться у межах 0,01…0,1 сек.</a:t>
            </a:r>
          </a:p>
        </p:txBody>
      </p:sp>
    </p:spTree>
    <p:extLst>
      <p:ext uri="{BB962C8B-B14F-4D97-AF65-F5344CB8AC3E}">
        <p14:creationId xmlns:p14="http://schemas.microsoft.com/office/powerpoint/2010/main" val="2768997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19"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20"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21"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22"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23"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24"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 name="Прямокутник 150"/>
          <p:cNvSpPr>
            <a:spLocks noChangeArrowheads="1"/>
          </p:cNvSpPr>
          <p:nvPr/>
        </p:nvSpPr>
        <p:spPr bwMode="auto">
          <a:xfrm>
            <a:off x="179388" y="404813"/>
            <a:ext cx="8856662" cy="995362"/>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a:t>
            </a:r>
            <a:r>
              <a:rPr lang="uk-UA" sz="2000" i="1" u="sng" dirty="0">
                <a:latin typeface="Times New Roman" pitchFamily="18" charset="0"/>
                <a:cs typeface="Times New Roman" pitchFamily="18" charset="0"/>
              </a:rPr>
              <a:t>Електромеханічні перетворювачі </a:t>
            </a:r>
            <a:r>
              <a:rPr lang="uk-UA" sz="2000" i="1" dirty="0">
                <a:latin typeface="Times New Roman" pitchFamily="18" charset="0"/>
                <a:cs typeface="Times New Roman" pitchFamily="18" charset="0"/>
              </a:rPr>
              <a:t>служать для перетворення </a:t>
            </a:r>
            <a:r>
              <a:rPr lang="uk-UA" sz="2000" i="1" u="sng" dirty="0">
                <a:latin typeface="Times New Roman" pitchFamily="18" charset="0"/>
                <a:cs typeface="Times New Roman" pitchFamily="18" charset="0"/>
              </a:rPr>
              <a:t>вхідних механічних величин </a:t>
            </a:r>
            <a:r>
              <a:rPr lang="uk-UA" sz="2000" i="1" dirty="0">
                <a:latin typeface="Times New Roman" pitchFamily="18" charset="0"/>
                <a:cs typeface="Times New Roman" pitchFamily="18" charset="0"/>
              </a:rPr>
              <a:t>(тиску, зусиль, переміщень та ін.) </a:t>
            </a:r>
            <a:r>
              <a:rPr lang="uk-UA" sz="2000" i="1" u="sng" dirty="0">
                <a:latin typeface="Times New Roman" pitchFamily="18" charset="0"/>
                <a:cs typeface="Times New Roman" pitchFamily="18" charset="0"/>
              </a:rPr>
              <a:t>у вихідні електричні величини</a:t>
            </a:r>
            <a:r>
              <a:rPr lang="uk-UA" sz="2000" i="1" dirty="0">
                <a:latin typeface="Times New Roman" pitchFamily="18" charset="0"/>
                <a:cs typeface="Times New Roman" pitchFamily="18" charset="0"/>
              </a:rPr>
              <a:t> (напруга, струм, опір, індуктивність та ін.).</a:t>
            </a:r>
          </a:p>
        </p:txBody>
      </p:sp>
      <p:sp>
        <p:nvSpPr>
          <p:cNvPr id="12" name="Прямокутник 150"/>
          <p:cNvSpPr>
            <a:spLocks noChangeArrowheads="1"/>
          </p:cNvSpPr>
          <p:nvPr/>
        </p:nvSpPr>
        <p:spPr bwMode="auto">
          <a:xfrm>
            <a:off x="168275" y="1435100"/>
            <a:ext cx="8867775" cy="995363"/>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u="sng" dirty="0">
                <a:latin typeface="Times New Roman" pitchFamily="18" charset="0"/>
                <a:cs typeface="Times New Roman" pitchFamily="18" charset="0"/>
              </a:rPr>
              <a:t>Резистивні перетворювачі</a:t>
            </a:r>
            <a:r>
              <a:rPr lang="uk-UA" sz="2000" i="1" dirty="0">
                <a:latin typeface="Times New Roman" pitchFamily="18" charset="0"/>
                <a:cs typeface="Times New Roman" pitchFamily="18" charset="0"/>
              </a:rPr>
              <a:t> служать для виміру лінійних та кутових переміщень, зусиль, моментів та ін. За конструктивним виконанням резистивні </a:t>
            </a:r>
            <a:r>
              <a:rPr lang="uk-UA" sz="2000" i="1" dirty="0" err="1">
                <a:latin typeface="Times New Roman" pitchFamily="18" charset="0"/>
                <a:cs typeface="Times New Roman" pitchFamily="18" charset="0"/>
              </a:rPr>
              <a:t>перетворю-вачі</a:t>
            </a:r>
            <a:r>
              <a:rPr lang="uk-UA" sz="2000" i="1" dirty="0">
                <a:latin typeface="Times New Roman" pitchFamily="18" charset="0"/>
                <a:cs typeface="Times New Roman" pitchFamily="18" charset="0"/>
              </a:rPr>
              <a:t> бувають </a:t>
            </a:r>
            <a:r>
              <a:rPr lang="uk-UA" sz="2000" i="1" u="sng" dirty="0">
                <a:latin typeface="Times New Roman" pitchFamily="18" charset="0"/>
                <a:cs typeface="Times New Roman" pitchFamily="18" charset="0"/>
              </a:rPr>
              <a:t>контактні, потенціометричні, тензометричні:</a:t>
            </a:r>
            <a:endParaRPr lang="uk-UA" sz="2000" i="1" dirty="0">
              <a:latin typeface="Times New Roman" pitchFamily="18" charset="0"/>
              <a:cs typeface="Times New Roman" pitchFamily="18" charset="0"/>
            </a:endParaRPr>
          </a:p>
        </p:txBody>
      </p:sp>
      <p:sp>
        <p:nvSpPr>
          <p:cNvPr id="9227"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28"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Електромеханічні перетворювачі</a:t>
            </a:r>
            <a:endParaRPr lang="ru-RU" sz="2000" b="1" i="1">
              <a:solidFill>
                <a:schemeClr val="accent2"/>
              </a:solidFill>
              <a:latin typeface="Arial" charset="0"/>
            </a:endParaRPr>
          </a:p>
        </p:txBody>
      </p:sp>
      <p:sp>
        <p:nvSpPr>
          <p:cNvPr id="9229" name="Line 93"/>
          <p:cNvSpPr>
            <a:spLocks noChangeShapeType="1"/>
          </p:cNvSpPr>
          <p:nvPr/>
        </p:nvSpPr>
        <p:spPr bwMode="auto">
          <a:xfrm>
            <a:off x="574675" y="404813"/>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9230" name="Rectangle 23"/>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31"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32"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33"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9234"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1" name="Прямокутник 38"/>
          <p:cNvSpPr>
            <a:spLocks noChangeArrowheads="1"/>
          </p:cNvSpPr>
          <p:nvPr/>
        </p:nvSpPr>
        <p:spPr bwMode="auto">
          <a:xfrm>
            <a:off x="168275" y="2441575"/>
            <a:ext cx="8867775" cy="688975"/>
          </a:xfrm>
          <a:prstGeom prst="rect">
            <a:avLst/>
          </a:prstGeom>
          <a:solidFill>
            <a:srgbClr val="00B0F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У </a:t>
            </a:r>
            <a:r>
              <a:rPr lang="uk-UA" sz="2000" i="1" u="sng" dirty="0">
                <a:latin typeface="Times New Roman" pitchFamily="18" charset="0"/>
                <a:cs typeface="Times New Roman" pitchFamily="18" charset="0"/>
              </a:rPr>
              <a:t>контактних датчиках</a:t>
            </a:r>
            <a:r>
              <a:rPr lang="uk-UA" sz="2000" i="1" dirty="0">
                <a:latin typeface="Times New Roman" pitchFamily="18" charset="0"/>
                <a:cs typeface="Times New Roman" pitchFamily="18" charset="0"/>
              </a:rPr>
              <a:t> в результаті різних дій проходить замикання або розмикання контактів, що включені у електричне коло, вони бувають:</a:t>
            </a:r>
          </a:p>
        </p:txBody>
      </p:sp>
      <p:sp>
        <p:nvSpPr>
          <p:cNvPr id="9236"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3" name="Прямокутник 41"/>
          <p:cNvSpPr>
            <a:spLocks noChangeArrowheads="1"/>
          </p:cNvSpPr>
          <p:nvPr/>
        </p:nvSpPr>
        <p:spPr bwMode="auto">
          <a:xfrm>
            <a:off x="168275" y="5516563"/>
            <a:ext cx="8785225" cy="996950"/>
          </a:xfrm>
          <a:prstGeom prst="rect">
            <a:avLst/>
          </a:prstGeom>
          <a:solidFill>
            <a:srgbClr val="FFC00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Нечутливість контактних датчиків визначається початковим зазором  між контактами. Вони досить прості, надійні і досить точні, але мають обмежений строк служби (підгоряють).</a:t>
            </a:r>
          </a:p>
        </p:txBody>
      </p:sp>
      <p:sp>
        <p:nvSpPr>
          <p:cNvPr id="9238"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grpSp>
        <p:nvGrpSpPr>
          <p:cNvPr id="25" name="Группа 24"/>
          <p:cNvGrpSpPr>
            <a:grpSpLocks/>
          </p:cNvGrpSpPr>
          <p:nvPr/>
        </p:nvGrpSpPr>
        <p:grpSpPr bwMode="auto">
          <a:xfrm>
            <a:off x="900113" y="3162300"/>
            <a:ext cx="7559675" cy="2325688"/>
            <a:chOff x="899591" y="3161893"/>
            <a:chExt cx="7560841" cy="2326673"/>
          </a:xfrm>
        </p:grpSpPr>
        <p:pic>
          <p:nvPicPr>
            <p:cNvPr id="9240"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501008"/>
              <a:ext cx="7410135" cy="198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Прямоугольник 26"/>
            <p:cNvSpPr/>
            <p:nvPr/>
          </p:nvSpPr>
          <p:spPr>
            <a:xfrm>
              <a:off x="899591" y="3161893"/>
              <a:ext cx="7560841" cy="370045"/>
            </a:xfrm>
            <a:prstGeom prst="rect">
              <a:avLst/>
            </a:prstGeom>
            <a:solidFill>
              <a:srgbClr val="00FF00"/>
            </a:solidFill>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uk-UA" dirty="0"/>
                <a:t>односторонньої дії                двосторонньої дії            багатопозиційні</a:t>
              </a:r>
            </a:p>
          </p:txBody>
        </p:sp>
      </p:grpSp>
    </p:spTree>
    <p:extLst>
      <p:ext uri="{BB962C8B-B14F-4D97-AF65-F5344CB8AC3E}">
        <p14:creationId xmlns:p14="http://schemas.microsoft.com/office/powerpoint/2010/main" val="316518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0-#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5"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anim calcmode="lin" valueType="num">
                                      <p:cBhvr>
                                        <p:cTn id="26" dur="2000" fill="hold"/>
                                        <p:tgtEl>
                                          <p:spTgt spid="25"/>
                                        </p:tgtEl>
                                        <p:attrNameLst>
                                          <p:attrName>ppt_w</p:attrName>
                                        </p:attrNameLst>
                                      </p:cBhvr>
                                      <p:tavLst>
                                        <p:tav tm="0" fmla="#ppt_w*sin(2.5*pi*$)">
                                          <p:val>
                                            <p:fltVal val="0"/>
                                          </p:val>
                                        </p:tav>
                                        <p:tav tm="100000">
                                          <p:val>
                                            <p:fltVal val="1"/>
                                          </p:val>
                                        </p:tav>
                                      </p:tavLst>
                                    </p:anim>
                                    <p:anim calcmode="lin" valueType="num">
                                      <p:cBhvr>
                                        <p:cTn id="27"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1000" fill="hold"/>
                                        <p:tgtEl>
                                          <p:spTgt spid="23"/>
                                        </p:tgtEl>
                                        <p:attrNameLst>
                                          <p:attrName>ppt_x</p:attrName>
                                        </p:attrNameLst>
                                      </p:cBhvr>
                                      <p:tavLst>
                                        <p:tav tm="0">
                                          <p:val>
                                            <p:strVal val="#ppt_x"/>
                                          </p:val>
                                        </p:tav>
                                        <p:tav tm="100000">
                                          <p:val>
                                            <p:strVal val="#ppt_x"/>
                                          </p:val>
                                        </p:tav>
                                      </p:tavLst>
                                    </p:anim>
                                    <p:anim calcmode="lin" valueType="num">
                                      <p:cBhvr additive="base">
                                        <p:cTn id="3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43" name="Rectangle 1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44" name="Rectangle 1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45" name="Rectangle 1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46" name="Rectangle 1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47" name="Rectangle 1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48" name="Rectangle 1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1" name="Прямокутник 150"/>
          <p:cNvSpPr>
            <a:spLocks noChangeArrowheads="1"/>
          </p:cNvSpPr>
          <p:nvPr/>
        </p:nvSpPr>
        <p:spPr bwMode="auto">
          <a:xfrm>
            <a:off x="179388" y="557213"/>
            <a:ext cx="8856662" cy="687387"/>
          </a:xfrm>
          <a:prstGeom prst="rect">
            <a:avLst/>
          </a:prstGeom>
          <a:solidFill>
            <a:srgbClr val="92D05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a:t>
            </a:r>
            <a:r>
              <a:rPr lang="uk-UA" sz="2000" i="1" u="sng" dirty="0">
                <a:latin typeface="Times New Roman" pitchFamily="18" charset="0"/>
                <a:cs typeface="Times New Roman" pitchFamily="18" charset="0"/>
              </a:rPr>
              <a:t>Потенціометричні датчики</a:t>
            </a:r>
            <a:r>
              <a:rPr lang="uk-UA" sz="2000" i="1" dirty="0">
                <a:latin typeface="Times New Roman" pitchFamily="18" charset="0"/>
                <a:cs typeface="Times New Roman" pitchFamily="18" charset="0"/>
              </a:rPr>
              <a:t> перетворюють лінійне </a:t>
            </a:r>
            <a:r>
              <a:rPr lang="uk-UA" sz="2000" i="1" dirty="0">
                <a:latin typeface="Arial" pitchFamily="34" charset="0"/>
                <a:cs typeface="Arial" pitchFamily="34" charset="0"/>
              </a:rPr>
              <a:t>Х</a:t>
            </a:r>
            <a:r>
              <a:rPr lang="uk-UA" sz="2000" i="1" dirty="0">
                <a:latin typeface="Times New Roman" pitchFamily="18" charset="0"/>
                <a:cs typeface="Times New Roman" pitchFamily="18" charset="0"/>
              </a:rPr>
              <a:t> або кутове </a:t>
            </a:r>
            <a:r>
              <a:rPr lang="el-GR" sz="2000" i="1" dirty="0">
                <a:latin typeface="Times New Roman" pitchFamily="18" charset="0"/>
                <a:cs typeface="Times New Roman" pitchFamily="18" charset="0"/>
              </a:rPr>
              <a:t>α</a:t>
            </a:r>
            <a:r>
              <a:rPr lang="uk-UA" sz="2000" i="1" dirty="0">
                <a:latin typeface="Times New Roman" pitchFamily="18" charset="0"/>
                <a:cs typeface="Times New Roman" pitchFamily="18" charset="0"/>
              </a:rPr>
              <a:t>  переміщення вимірювального органу в електричний опір:</a:t>
            </a:r>
          </a:p>
        </p:txBody>
      </p:sp>
      <p:sp>
        <p:nvSpPr>
          <p:cNvPr id="10250"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51" name="Text Box 92"/>
          <p:cNvSpPr txBox="1">
            <a:spLocks noChangeArrowheads="1"/>
          </p:cNvSpPr>
          <p:nvPr/>
        </p:nvSpPr>
        <p:spPr bwMode="auto">
          <a:xfrm>
            <a:off x="395288" y="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uk-UA" sz="2000" b="1" i="1">
                <a:solidFill>
                  <a:schemeClr val="accent2"/>
                </a:solidFill>
                <a:latin typeface="Arial" charset="0"/>
              </a:rPr>
              <a:t>Електромеханічні перетворювачі</a:t>
            </a:r>
            <a:endParaRPr lang="ru-RU" sz="2000" b="1" i="1">
              <a:solidFill>
                <a:schemeClr val="accent2"/>
              </a:solidFill>
              <a:latin typeface="Arial" charset="0"/>
            </a:endParaRPr>
          </a:p>
        </p:txBody>
      </p:sp>
      <p:sp>
        <p:nvSpPr>
          <p:cNvPr id="10252" name="Line 93"/>
          <p:cNvSpPr>
            <a:spLocks noChangeShapeType="1"/>
          </p:cNvSpPr>
          <p:nvPr/>
        </p:nvSpPr>
        <p:spPr bwMode="auto">
          <a:xfrm>
            <a:off x="260350" y="377825"/>
            <a:ext cx="85693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10253" name="Rectangle 25"/>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54" name="Rectangle 27"/>
          <p:cNvSpPr>
            <a:spLocks noChangeArrowheads="1"/>
          </p:cNvSpPr>
          <p:nvPr/>
        </p:nvSpPr>
        <p:spPr bwMode="auto">
          <a:xfrm>
            <a:off x="15240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55"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56"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57"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23" name="Прямокутник 41"/>
          <p:cNvSpPr>
            <a:spLocks noChangeArrowheads="1"/>
          </p:cNvSpPr>
          <p:nvPr/>
        </p:nvSpPr>
        <p:spPr bwMode="auto">
          <a:xfrm>
            <a:off x="152400" y="5661025"/>
            <a:ext cx="8785225" cy="996950"/>
          </a:xfrm>
          <a:prstGeom prst="rect">
            <a:avLst/>
          </a:prstGeom>
          <a:solidFill>
            <a:srgbClr val="FFC000"/>
          </a:solidFill>
          <a:ln/>
        </p:spPr>
        <p:style>
          <a:lnRef idx="2">
            <a:schemeClr val="accent1"/>
          </a:lnRef>
          <a:fillRef idx="1">
            <a:schemeClr val="lt1"/>
          </a:fillRef>
          <a:effectRef idx="0">
            <a:schemeClr val="accent1"/>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         Вони мають просту конструкцію, та достатню потужність вихідного сигналу і дуже поширені, але ненадійна частина датчика – </a:t>
            </a:r>
            <a:r>
              <a:rPr lang="uk-UA" sz="2000" i="1" dirty="0" err="1">
                <a:latin typeface="Times New Roman" pitchFamily="18" charset="0"/>
                <a:cs typeface="Times New Roman" pitchFamily="18" charset="0"/>
              </a:rPr>
              <a:t>ковзаючий</a:t>
            </a:r>
            <a:r>
              <a:rPr lang="uk-UA" sz="2000" i="1" dirty="0">
                <a:latin typeface="Times New Roman" pitchFamily="18" charset="0"/>
                <a:cs typeface="Times New Roman" pitchFamily="18" charset="0"/>
              </a:rPr>
              <a:t> контакт та не завжди лінійна характеристика датчика обмежують їх застосування.</a:t>
            </a:r>
          </a:p>
        </p:txBody>
      </p:sp>
      <p:sp>
        <p:nvSpPr>
          <p:cNvPr id="10259"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uk-UA"/>
          </a:p>
        </p:txBody>
      </p:sp>
      <p:sp>
        <p:nvSpPr>
          <p:cNvPr id="1026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47" name="Группа 46"/>
          <p:cNvGrpSpPr>
            <a:grpSpLocks/>
          </p:cNvGrpSpPr>
          <p:nvPr/>
        </p:nvGrpSpPr>
        <p:grpSpPr bwMode="auto">
          <a:xfrm>
            <a:off x="152400" y="1435100"/>
            <a:ext cx="2435225" cy="3870325"/>
            <a:chOff x="152401" y="1435100"/>
            <a:chExt cx="2434907" cy="3870204"/>
          </a:xfrm>
        </p:grpSpPr>
        <p:graphicFrame>
          <p:nvGraphicFramePr>
            <p:cNvPr id="10273" name="Объект 30"/>
            <p:cNvGraphicFramePr>
              <a:graphicFrameLocks noChangeAspect="1"/>
            </p:cNvGraphicFramePr>
            <p:nvPr/>
          </p:nvGraphicFramePr>
          <p:xfrm>
            <a:off x="561023" y="4907464"/>
            <a:ext cx="1324154" cy="397840"/>
          </p:xfrm>
          <a:graphic>
            <a:graphicData uri="http://schemas.openxmlformats.org/presentationml/2006/ole">
              <mc:AlternateContent xmlns:mc="http://schemas.openxmlformats.org/markup-compatibility/2006">
                <mc:Choice xmlns:v="urn:schemas-microsoft-com:vml" Requires="v">
                  <p:oleObj spid="_x0000_s2065" name="Формула" r:id="rId3" imgW="710891" imgH="215806" progId="Equation.3">
                    <p:embed/>
                  </p:oleObj>
                </mc:Choice>
                <mc:Fallback>
                  <p:oleObj name="Формула" r:id="rId3" imgW="710891" imgH="21580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23" y="4907464"/>
                          <a:ext cx="1324154" cy="3978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Прямокутник 150"/>
            <p:cNvSpPr>
              <a:spLocks noChangeArrowheads="1"/>
            </p:cNvSpPr>
            <p:nvPr/>
          </p:nvSpPr>
          <p:spPr bwMode="auto">
            <a:xfrm>
              <a:off x="152401" y="1435100"/>
              <a:ext cx="2434907" cy="688953"/>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algn="ctr" fontAlgn="auto">
                <a:spcBef>
                  <a:spcPts val="0"/>
                </a:spcBef>
                <a:spcAft>
                  <a:spcPts val="0"/>
                </a:spcAft>
                <a:defRPr/>
              </a:pPr>
              <a:r>
                <a:rPr lang="uk-UA" sz="2000" i="1" dirty="0">
                  <a:latin typeface="Times New Roman" pitchFamily="18" charset="0"/>
                  <a:cs typeface="Times New Roman" pitchFamily="18" charset="0"/>
                </a:rPr>
                <a:t>Датчик</a:t>
              </a:r>
            </a:p>
            <a:p>
              <a:pPr algn="ctr" fontAlgn="auto">
                <a:spcBef>
                  <a:spcPts val="0"/>
                </a:spcBef>
                <a:spcAft>
                  <a:spcPts val="0"/>
                </a:spcAft>
                <a:defRPr/>
              </a:pPr>
              <a:r>
                <a:rPr lang="uk-UA" sz="2000" i="1" dirty="0">
                  <a:latin typeface="Times New Roman" pitchFamily="18" charset="0"/>
                  <a:cs typeface="Times New Roman" pitchFamily="18" charset="0"/>
                </a:rPr>
                <a:t> лінійних переміщень</a:t>
              </a:r>
            </a:p>
          </p:txBody>
        </p:sp>
        <p:pic>
          <p:nvPicPr>
            <p:cNvPr id="10275" name="Рисунок 2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153680"/>
              <a:ext cx="2407920" cy="222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Прямокутник 150"/>
            <p:cNvSpPr>
              <a:spLocks noChangeArrowheads="1"/>
            </p:cNvSpPr>
            <p:nvPr/>
          </p:nvSpPr>
          <p:spPr bwMode="auto">
            <a:xfrm>
              <a:off x="176211" y="4495704"/>
              <a:ext cx="2387288" cy="380988"/>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датчика</a:t>
              </a:r>
            </a:p>
          </p:txBody>
        </p:sp>
      </p:grpSp>
      <p:sp>
        <p:nvSpPr>
          <p:cNvPr id="1026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uk-UA"/>
          </a:p>
        </p:txBody>
      </p:sp>
      <p:grpSp>
        <p:nvGrpSpPr>
          <p:cNvPr id="50" name="Группа 49"/>
          <p:cNvGrpSpPr>
            <a:grpSpLocks/>
          </p:cNvGrpSpPr>
          <p:nvPr/>
        </p:nvGrpSpPr>
        <p:grpSpPr bwMode="auto">
          <a:xfrm>
            <a:off x="2827338" y="1435100"/>
            <a:ext cx="2635250" cy="4127500"/>
            <a:chOff x="2827276" y="1435100"/>
            <a:chExt cx="2635199" cy="4127072"/>
          </a:xfrm>
        </p:grpSpPr>
        <p:pic>
          <p:nvPicPr>
            <p:cNvPr id="10269" name="Рисунок 3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1207" y="2162112"/>
              <a:ext cx="2307336" cy="256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Прямокутник 150"/>
            <p:cNvSpPr>
              <a:spLocks noChangeArrowheads="1"/>
            </p:cNvSpPr>
            <p:nvPr/>
          </p:nvSpPr>
          <p:spPr bwMode="auto">
            <a:xfrm>
              <a:off x="2827276" y="1435100"/>
              <a:ext cx="2635199" cy="688904"/>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algn="ctr" fontAlgn="auto">
                <a:spcBef>
                  <a:spcPts val="0"/>
                </a:spcBef>
                <a:spcAft>
                  <a:spcPts val="0"/>
                </a:spcAft>
                <a:defRPr/>
              </a:pPr>
              <a:r>
                <a:rPr lang="uk-UA" sz="2000" i="1" dirty="0">
                  <a:latin typeface="Times New Roman" pitchFamily="18" charset="0"/>
                  <a:cs typeface="Times New Roman" pitchFamily="18" charset="0"/>
                </a:rPr>
                <a:t>Датчик</a:t>
              </a:r>
            </a:p>
            <a:p>
              <a:pPr algn="ctr" fontAlgn="auto">
                <a:spcBef>
                  <a:spcPts val="0"/>
                </a:spcBef>
                <a:spcAft>
                  <a:spcPts val="0"/>
                </a:spcAft>
                <a:defRPr/>
              </a:pPr>
              <a:r>
                <a:rPr lang="uk-UA" sz="2000" i="1" dirty="0">
                  <a:latin typeface="Times New Roman" pitchFamily="18" charset="0"/>
                  <a:cs typeface="Times New Roman" pitchFamily="18" charset="0"/>
                </a:rPr>
                <a:t>кутових переміщень</a:t>
              </a:r>
            </a:p>
          </p:txBody>
        </p:sp>
        <p:sp>
          <p:nvSpPr>
            <p:cNvPr id="36" name="Прямокутник 150"/>
            <p:cNvSpPr>
              <a:spLocks noChangeArrowheads="1"/>
            </p:cNvSpPr>
            <p:nvPr/>
          </p:nvSpPr>
          <p:spPr bwMode="auto">
            <a:xfrm>
              <a:off x="2951099" y="4728821"/>
              <a:ext cx="2387554" cy="380960"/>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датчика</a:t>
              </a:r>
            </a:p>
          </p:txBody>
        </p:sp>
        <p:graphicFrame>
          <p:nvGraphicFramePr>
            <p:cNvPr id="10272" name="Объект 39"/>
            <p:cNvGraphicFramePr>
              <a:graphicFrameLocks noChangeAspect="1"/>
            </p:cNvGraphicFramePr>
            <p:nvPr/>
          </p:nvGraphicFramePr>
          <p:xfrm>
            <a:off x="3410982" y="5127016"/>
            <a:ext cx="1448355" cy="435156"/>
          </p:xfrm>
          <a:graphic>
            <a:graphicData uri="http://schemas.openxmlformats.org/presentationml/2006/ole">
              <mc:AlternateContent xmlns:mc="http://schemas.openxmlformats.org/markup-compatibility/2006">
                <mc:Choice xmlns:v="urn:schemas-microsoft-com:vml" Requires="v">
                  <p:oleObj spid="_x0000_s2066" name="Формула" r:id="rId7" imgW="710891" imgH="215806" progId="Equation.3">
                    <p:embed/>
                  </p:oleObj>
                </mc:Choice>
                <mc:Fallback>
                  <p:oleObj name="Формула" r:id="rId7" imgW="710891" imgH="21580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0982" y="5127016"/>
                          <a:ext cx="1448355" cy="43515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Группа 50"/>
          <p:cNvGrpSpPr>
            <a:grpSpLocks/>
          </p:cNvGrpSpPr>
          <p:nvPr/>
        </p:nvGrpSpPr>
        <p:grpSpPr bwMode="auto">
          <a:xfrm>
            <a:off x="5741988" y="1420813"/>
            <a:ext cx="3195637" cy="4100512"/>
            <a:chOff x="5742162" y="1420572"/>
            <a:chExt cx="3195464" cy="4100092"/>
          </a:xfrm>
        </p:grpSpPr>
        <p:graphicFrame>
          <p:nvGraphicFramePr>
            <p:cNvPr id="10265" name="Объект 42"/>
            <p:cNvGraphicFramePr>
              <a:graphicFrameLocks noChangeAspect="1"/>
            </p:cNvGraphicFramePr>
            <p:nvPr/>
          </p:nvGraphicFramePr>
          <p:xfrm>
            <a:off x="6677817" y="5122824"/>
            <a:ext cx="1324154" cy="397840"/>
          </p:xfrm>
          <a:graphic>
            <a:graphicData uri="http://schemas.openxmlformats.org/presentationml/2006/ole">
              <mc:AlternateContent xmlns:mc="http://schemas.openxmlformats.org/markup-compatibility/2006">
                <mc:Choice xmlns:v="urn:schemas-microsoft-com:vml" Requires="v">
                  <p:oleObj spid="_x0000_s2067" name="Формула" r:id="rId9" imgW="710891" imgH="215806" progId="Equation.3">
                    <p:embed/>
                  </p:oleObj>
                </mc:Choice>
                <mc:Fallback>
                  <p:oleObj name="Формула" r:id="rId9" imgW="710891" imgH="21580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817" y="5122824"/>
                          <a:ext cx="1324154" cy="3978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 name="Прямокутник 150"/>
            <p:cNvSpPr>
              <a:spLocks noChangeArrowheads="1"/>
            </p:cNvSpPr>
            <p:nvPr/>
          </p:nvSpPr>
          <p:spPr bwMode="auto">
            <a:xfrm>
              <a:off x="5742162" y="1420572"/>
              <a:ext cx="3195464" cy="688904"/>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algn="ctr" fontAlgn="auto">
                <a:spcBef>
                  <a:spcPts val="0"/>
                </a:spcBef>
                <a:spcAft>
                  <a:spcPts val="0"/>
                </a:spcAft>
                <a:defRPr/>
              </a:pPr>
              <a:r>
                <a:rPr lang="uk-UA" sz="2000" i="1" spc="-50" dirty="0">
                  <a:latin typeface="Times New Roman" pitchFamily="18" charset="0"/>
                  <a:cs typeface="Times New Roman" pitchFamily="18" charset="0"/>
                </a:rPr>
                <a:t>Датчик лінійних переміщень, </a:t>
              </a:r>
              <a:r>
                <a:rPr lang="uk-UA" sz="2000" i="1" dirty="0">
                  <a:latin typeface="Times New Roman" pitchFamily="18" charset="0"/>
                  <a:cs typeface="Times New Roman" pitchFamily="18" charset="0"/>
                </a:rPr>
                <a:t>що враховує напрям</a:t>
              </a:r>
              <a:endParaRPr lang="uk-UA" sz="2000" i="1" spc="-50" dirty="0">
                <a:latin typeface="Times New Roman" pitchFamily="18" charset="0"/>
                <a:cs typeface="Times New Roman" pitchFamily="18" charset="0"/>
              </a:endParaRPr>
            </a:p>
          </p:txBody>
        </p:sp>
        <p:sp>
          <p:nvSpPr>
            <p:cNvPr id="46" name="Прямокутник 150"/>
            <p:cNvSpPr>
              <a:spLocks noChangeArrowheads="1"/>
            </p:cNvSpPr>
            <p:nvPr/>
          </p:nvSpPr>
          <p:spPr bwMode="auto">
            <a:xfrm>
              <a:off x="6145365" y="4714297"/>
              <a:ext cx="2389058" cy="380961"/>
            </a:xfrm>
            <a:prstGeom prst="rect">
              <a:avLst/>
            </a:prstGeom>
            <a:solidFill>
              <a:srgbClr val="00B050"/>
            </a:solidFill>
            <a:ln/>
          </p:spPr>
          <p:style>
            <a:lnRef idx="2">
              <a:schemeClr val="accent2"/>
            </a:lnRef>
            <a:fillRef idx="1">
              <a:schemeClr val="lt1"/>
            </a:fillRef>
            <a:effectRef idx="0">
              <a:schemeClr val="accent2"/>
            </a:effectRef>
            <a:fontRef idx="minor">
              <a:schemeClr val="dk1"/>
            </a:fontRef>
          </p:style>
          <p:txBody>
            <a:bodyPr lIns="36000" tIns="36000" rIns="36000" bIns="36000">
              <a:spAutoFit/>
            </a:bodyPr>
            <a:lstStyle/>
            <a:p>
              <a:pPr fontAlgn="auto">
                <a:spcBef>
                  <a:spcPts val="0"/>
                </a:spcBef>
                <a:spcAft>
                  <a:spcPts val="0"/>
                </a:spcAft>
                <a:defRPr/>
              </a:pPr>
              <a:r>
                <a:rPr lang="uk-UA" sz="2000" i="1" dirty="0">
                  <a:latin typeface="Times New Roman" pitchFamily="18" charset="0"/>
                  <a:cs typeface="Times New Roman" pitchFamily="18" charset="0"/>
                </a:rPr>
                <a:t>чутливість датчика</a:t>
              </a:r>
            </a:p>
          </p:txBody>
        </p:sp>
        <p:pic>
          <p:nvPicPr>
            <p:cNvPr id="10268" name="Рисунок 4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54806" y="2153680"/>
              <a:ext cx="2170176" cy="252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9910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2000"/>
                                        <p:tgtEl>
                                          <p:spTgt spid="47"/>
                                        </p:tgtEl>
                                      </p:cBhvr>
                                    </p:animEffect>
                                    <p:anim calcmode="lin" valueType="num">
                                      <p:cBhvr>
                                        <p:cTn id="14" dur="2000" fill="hold"/>
                                        <p:tgtEl>
                                          <p:spTgt spid="47"/>
                                        </p:tgtEl>
                                        <p:attrNameLst>
                                          <p:attrName>ppt_w</p:attrName>
                                        </p:attrNameLst>
                                      </p:cBhvr>
                                      <p:tavLst>
                                        <p:tav tm="0" fmla="#ppt_w*sin(2.5*pi*$)">
                                          <p:val>
                                            <p:fltVal val="0"/>
                                          </p:val>
                                        </p:tav>
                                        <p:tav tm="100000">
                                          <p:val>
                                            <p:fltVal val="1"/>
                                          </p:val>
                                        </p:tav>
                                      </p:tavLst>
                                    </p:anim>
                                    <p:anim calcmode="lin" valueType="num">
                                      <p:cBhvr>
                                        <p:cTn id="15" dur="20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5"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2000"/>
                                        <p:tgtEl>
                                          <p:spTgt spid="50"/>
                                        </p:tgtEl>
                                      </p:cBhvr>
                                    </p:animEffect>
                                    <p:anim calcmode="lin" valueType="num">
                                      <p:cBhvr>
                                        <p:cTn id="21" dur="2000" fill="hold"/>
                                        <p:tgtEl>
                                          <p:spTgt spid="50"/>
                                        </p:tgtEl>
                                        <p:attrNameLst>
                                          <p:attrName>ppt_w</p:attrName>
                                        </p:attrNameLst>
                                      </p:cBhvr>
                                      <p:tavLst>
                                        <p:tav tm="0" fmla="#ppt_w*sin(2.5*pi*$)">
                                          <p:val>
                                            <p:fltVal val="0"/>
                                          </p:val>
                                        </p:tav>
                                        <p:tav tm="100000">
                                          <p:val>
                                            <p:fltVal val="1"/>
                                          </p:val>
                                        </p:tav>
                                      </p:tavLst>
                                    </p:anim>
                                    <p:anim calcmode="lin" valueType="num">
                                      <p:cBhvr>
                                        <p:cTn id="22" dur="2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5"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000"/>
                                        <p:tgtEl>
                                          <p:spTgt spid="51"/>
                                        </p:tgtEl>
                                      </p:cBhvr>
                                    </p:animEffect>
                                    <p:anim calcmode="lin" valueType="num">
                                      <p:cBhvr>
                                        <p:cTn id="28" dur="2000" fill="hold"/>
                                        <p:tgtEl>
                                          <p:spTgt spid="51"/>
                                        </p:tgtEl>
                                        <p:attrNameLst>
                                          <p:attrName>ppt_w</p:attrName>
                                        </p:attrNameLst>
                                      </p:cBhvr>
                                      <p:tavLst>
                                        <p:tav tm="0" fmla="#ppt_w*sin(2.5*pi*$)">
                                          <p:val>
                                            <p:fltVal val="0"/>
                                          </p:val>
                                        </p:tav>
                                        <p:tav tm="100000">
                                          <p:val>
                                            <p:fltVal val="1"/>
                                          </p:val>
                                        </p:tav>
                                      </p:tavLst>
                                    </p:anim>
                                    <p:anim calcmode="lin" valueType="num">
                                      <p:cBhvr>
                                        <p:cTn id="29" dur="20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1000" fill="hold"/>
                                        <p:tgtEl>
                                          <p:spTgt spid="23"/>
                                        </p:tgtEl>
                                        <p:attrNameLst>
                                          <p:attrName>ppt_x</p:attrName>
                                        </p:attrNameLst>
                                      </p:cBhvr>
                                      <p:tavLst>
                                        <p:tav tm="0">
                                          <p:val>
                                            <p:strVal val="#ppt_x"/>
                                          </p:val>
                                        </p:tav>
                                        <p:tav tm="100000">
                                          <p:val>
                                            <p:strVal val="#ppt_x"/>
                                          </p:val>
                                        </p:tav>
                                      </p:tavLst>
                                    </p:anim>
                                    <p:anim calcmode="lin" valueType="num">
                                      <p:cBhvr additive="base">
                                        <p:cTn id="35"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23"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2576</Words>
  <Application>Microsoft Office PowerPoint</Application>
  <PresentationFormat>Экран (4:3)</PresentationFormat>
  <Paragraphs>169</Paragraphs>
  <Slides>20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20</vt:i4>
      </vt:variant>
    </vt:vector>
  </HeadingPairs>
  <TitlesOfParts>
    <vt:vector size="22" baseType="lpstr">
      <vt:lpstr>Тема Office</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Master</dc:creator>
  <cp:lastModifiedBy>Master</cp:lastModifiedBy>
  <cp:revision>9</cp:revision>
  <dcterms:created xsi:type="dcterms:W3CDTF">2020-04-30T08:01:11Z</dcterms:created>
  <dcterms:modified xsi:type="dcterms:W3CDTF">2020-04-30T08:27:13Z</dcterms:modified>
</cp:coreProperties>
</file>