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77" r:id="rId3"/>
    <p:sldId id="278" r:id="rId4"/>
    <p:sldId id="279" r:id="rId5"/>
    <p:sldId id="280" r:id="rId6"/>
    <p:sldId id="329" r:id="rId7"/>
    <p:sldId id="330" r:id="rId8"/>
    <p:sldId id="314" r:id="rId9"/>
    <p:sldId id="316" r:id="rId10"/>
    <p:sldId id="318" r:id="rId11"/>
    <p:sldId id="274" r:id="rId12"/>
    <p:sldId id="275" r:id="rId13"/>
    <p:sldId id="276" r:id="rId14"/>
    <p:sldId id="281" r:id="rId15"/>
    <p:sldId id="282" r:id="rId16"/>
    <p:sldId id="290" r:id="rId17"/>
    <p:sldId id="321" r:id="rId18"/>
    <p:sldId id="331" r:id="rId19"/>
    <p:sldId id="286" r:id="rId20"/>
    <p:sldId id="323" r:id="rId21"/>
    <p:sldId id="332" r:id="rId22"/>
    <p:sldId id="333" r:id="rId23"/>
    <p:sldId id="289" r:id="rId24"/>
    <p:sldId id="293" r:id="rId25"/>
    <p:sldId id="334" r:id="rId26"/>
    <p:sldId id="335" r:id="rId27"/>
    <p:sldId id="336" r:id="rId28"/>
    <p:sldId id="337" r:id="rId29"/>
    <p:sldId id="338" r:id="rId30"/>
    <p:sldId id="291" r:id="rId31"/>
    <p:sldId id="339" r:id="rId32"/>
    <p:sldId id="292" r:id="rId33"/>
    <p:sldId id="320" r:id="rId34"/>
    <p:sldId id="270" r:id="rId35"/>
    <p:sldId id="340" r:id="rId36"/>
    <p:sldId id="294" r:id="rId37"/>
    <p:sldId id="295" r:id="rId38"/>
    <p:sldId id="296" r:id="rId39"/>
    <p:sldId id="297" r:id="rId40"/>
    <p:sldId id="341" r:id="rId41"/>
    <p:sldId id="342" r:id="rId42"/>
    <p:sldId id="299" r:id="rId43"/>
    <p:sldId id="343" r:id="rId44"/>
    <p:sldId id="344" r:id="rId45"/>
    <p:sldId id="345" r:id="rId46"/>
    <p:sldId id="301" r:id="rId47"/>
    <p:sldId id="308" r:id="rId48"/>
    <p:sldId id="346" r:id="rId49"/>
    <p:sldId id="302" r:id="rId50"/>
    <p:sldId id="303" r:id="rId51"/>
    <p:sldId id="304" r:id="rId52"/>
    <p:sldId id="310" r:id="rId53"/>
    <p:sldId id="305" r:id="rId54"/>
    <p:sldId id="312" r:id="rId55"/>
    <p:sldId id="324" r:id="rId56"/>
    <p:sldId id="325" r:id="rId57"/>
    <p:sldId id="326" r:id="rId58"/>
    <p:sldId id="328" r:id="rId59"/>
    <p:sldId id="347" r:id="rId60"/>
    <p:sldId id="348" r:id="rId61"/>
    <p:sldId id="349" r:id="rId62"/>
    <p:sldId id="350" r:id="rId63"/>
    <p:sldId id="351" r:id="rId64"/>
    <p:sldId id="352" r:id="rId6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0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7E7ED-949F-41C3-82B8-1CF85BC8DB7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A323D-EFF1-4700-87DF-82BA70BD1A6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90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A323D-EFF1-4700-87DF-82BA70BD1A61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69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F713F7-320C-48FA-89CE-B2C451F30EF2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49DEAF-9AE1-46B8-BA1B-12C88590EF2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8856984" cy="475252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ЛЕКЦІЯ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11</a:t>
            </a:r>
            <a:br>
              <a:rPr lang="uk-UA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АВТОМАТИЗОВАНИЙ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ЕЛЕКТРОПРИВОД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У ТВАРИННИЦТВІ ТА ПТАХІВНИТВІ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17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56" y="0"/>
            <a:ext cx="8928992" cy="620688"/>
          </a:xfrm>
        </p:spPr>
        <p:txBody>
          <a:bodyPr>
            <a:normAutofit fontScale="90000"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Механічна характеристика відцентрового насоса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149824"/>
            <a:ext cx="9144000" cy="2015480"/>
          </a:xfrm>
        </p:spPr>
        <p:txBody>
          <a:bodyPr tIns="0" rIns="0" bIns="0"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5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5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5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500" i="1" baseline="-25000" dirty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 + (</a:t>
            </a:r>
            <a:r>
              <a:rPr lang="en-US" sz="35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500" i="1" baseline="-25000" dirty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5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500" i="1" baseline="-25000" dirty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35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500" i="1" dirty="0" err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3500" i="1" baseline="-250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35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500" i="1" baseline="30000" dirty="0">
                <a:latin typeface="Times New Roman" pitchFamily="18" charset="0"/>
                <a:cs typeface="Times New Roman" pitchFamily="18" charset="0"/>
              </a:rPr>
              <a:t>X</a:t>
            </a:r>
            <a:endParaRPr lang="uk-UA" sz="3500" i="1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5000"/>
              </a:lnSpc>
              <a:spcBef>
                <a:spcPts val="600"/>
              </a:spcBef>
              <a:buNone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момент опору при кутовій швидкості, ω;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uk-UA" sz="2400" i="1" spc="-6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spc="-60" baseline="-25000" dirty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i="1" spc="-80" dirty="0">
                <a:latin typeface="Times New Roman" pitchFamily="18" charset="0"/>
                <a:cs typeface="Times New Roman" pitchFamily="18" charset="0"/>
              </a:rPr>
              <a:t>момент опору при номінальній кут. швидкості, ω</a:t>
            </a:r>
            <a:r>
              <a:rPr lang="uk-UA" sz="2400" i="1" spc="-80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uk-UA" sz="2400" i="1" spc="-6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spc="-60" baseline="-25000" dirty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i="1" spc="-100" dirty="0">
                <a:latin typeface="Times New Roman" pitchFamily="18" charset="0"/>
                <a:cs typeface="Times New Roman" pitchFamily="18" charset="0"/>
              </a:rPr>
              <a:t>момент (зрушення) опору сил тертя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spc="-6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spc="-60" baseline="-25000" dirty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 = 0,05</a:t>
            </a:r>
            <a:r>
              <a:rPr lang="uk-UA" sz="2400" i="1" spc="-6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spc="-60" baseline="-25000" dirty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uk-UA" sz="2400" spc="-6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показник степеня, для відцентрового насоса Х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= 2.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473983" cy="3528392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7504" y="6092800"/>
            <a:ext cx="8928992" cy="7837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Момент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зрушення відцентрових насосів невеликий, тому перевірка вибраного двигуна за умовами пуску не потрібна.</a:t>
            </a:r>
          </a:p>
        </p:txBody>
      </p:sp>
    </p:spTree>
    <p:extLst>
      <p:ext uri="{BB962C8B-B14F-4D97-AF65-F5344CB8AC3E}">
        <p14:creationId xmlns:p14="http://schemas.microsoft.com/office/powerpoint/2010/main" val="30017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311" y="1319228"/>
            <a:ext cx="8795320" cy="2397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Група 1. Відцентрові насоси консольні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Використовуються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для підйому води із поверхневих джерел та шахтних криниць. Продуктивність насосів від 6 до 315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/год.;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повний напір від 2 до 85 м; ККД від 43 до 83 %.</a:t>
            </a:r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 cstate="print"/>
          <a:srcRect l="5887" r="1177" b="12231"/>
          <a:stretch>
            <a:fillRect/>
          </a:stretch>
        </p:blipFill>
        <p:spPr>
          <a:xfrm>
            <a:off x="5868144" y="3875028"/>
            <a:ext cx="3061255" cy="2782943"/>
          </a:xfrm>
          <a:prstGeom prst="rect">
            <a:avLst/>
          </a:prstGeom>
        </p:spPr>
      </p:pic>
      <p:pic>
        <p:nvPicPr>
          <p:cNvPr id="5" name="Рисунок 4" descr="Konsolnue_nasosu.jpg"/>
          <p:cNvPicPr>
            <a:picLocks noChangeAspect="1"/>
          </p:cNvPicPr>
          <p:nvPr/>
        </p:nvPicPr>
        <p:blipFill>
          <a:blip r:embed="rId3" cstate="print"/>
          <a:srcRect l="1512" t="2462" r="1512" b="2462"/>
          <a:stretch>
            <a:fillRect/>
          </a:stretch>
        </p:blipFill>
        <p:spPr>
          <a:xfrm>
            <a:off x="0" y="3717031"/>
            <a:ext cx="5148064" cy="30989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230" y="624105"/>
            <a:ext cx="8835560" cy="732508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8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800" dirty="0"/>
              <a:t>За конструктивним виконанням та призначенням розрізняють такі відцентрові насоси:</a:t>
            </a:r>
            <a:endParaRPr lang="uk-UA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648072"/>
          </a:xfrm>
        </p:spPr>
        <p:txBody>
          <a:bodyPr>
            <a:norm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Відцентрові насоси моноблокові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23928" y="926498"/>
            <a:ext cx="512291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u="sng" dirty="0">
                <a:latin typeface="Times New Roman" pitchFamily="18" charset="0"/>
                <a:cs typeface="Times New Roman" pitchFamily="18" charset="0"/>
              </a:rPr>
              <a:t>Моноблокові насоси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відріз-няються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від консольних тим, що не мають свого вала, а робоче колесо і корпус встановлені на валу і фланцю електродвигуна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Продуктивність насосів від 6 до 315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/год.;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повний напір від 2 до 85 м; ККД від 43 до 83 %.</a:t>
            </a:r>
          </a:p>
          <a:p>
            <a:pPr marL="0" indent="0">
              <a:buNone/>
            </a:pPr>
            <a:endParaRPr lang="uk-UA" sz="3200" dirty="0"/>
          </a:p>
        </p:txBody>
      </p:sp>
      <p:pic>
        <p:nvPicPr>
          <p:cNvPr id="4" name="Місце для вмісту 3" descr="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84" y="908720"/>
            <a:ext cx="3753086" cy="2902386"/>
          </a:xfrm>
          <a:prstGeom prst="rect">
            <a:avLst/>
          </a:prstGeom>
        </p:spPr>
      </p:pic>
      <p:pic>
        <p:nvPicPr>
          <p:cNvPr id="5" name="Рисунок 4" descr="ir4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921" y="3861048"/>
            <a:ext cx="3484828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Відцентрові насоси багатоступеневі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0056" y="606996"/>
            <a:ext cx="6012160" cy="36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Використовуються для підйому великої кількості води зі значним напором.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Продуктивність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насосів знаходиться в межах від 50 до 90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/год.,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напір від 100 до 210 м, ККД від 60 до 80%.</a:t>
            </a:r>
          </a:p>
        </p:txBody>
      </p:sp>
      <p:pic>
        <p:nvPicPr>
          <p:cNvPr id="4" name="Місце для вмісту 3" descr="multivert-mvi-1-2-4-8-16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92" y="692695"/>
            <a:ext cx="2503000" cy="5098705"/>
          </a:xfrm>
          <a:prstGeom prst="rect">
            <a:avLst/>
          </a:prstGeom>
        </p:spPr>
      </p:pic>
      <p:pic>
        <p:nvPicPr>
          <p:cNvPr id="5" name="Рисунок 4" descr="cns.jpg"/>
          <p:cNvPicPr>
            <a:picLocks noChangeAspect="1"/>
          </p:cNvPicPr>
          <p:nvPr/>
        </p:nvPicPr>
        <p:blipFill>
          <a:blip r:embed="rId3" cstate="print"/>
          <a:srcRect l="19514" t="20338" r="15406" b="28813"/>
          <a:stretch>
            <a:fillRect/>
          </a:stretch>
        </p:blipFill>
        <p:spPr>
          <a:xfrm>
            <a:off x="3347864" y="4121696"/>
            <a:ext cx="5580112" cy="26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Відцентрові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вихрові насоси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35896" y="836712"/>
            <a:ext cx="5410944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Використовуються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подачі невеликої кількості води із відкритих джерел та шахтних криниць на велику висоту. Продуктивність насосів знаходиться в межах 3,6 -36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/год.,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напір від 20 до 60 м, ККД від 18 до 37%.</a:t>
            </a:r>
          </a:p>
        </p:txBody>
      </p:sp>
      <p:pic>
        <p:nvPicPr>
          <p:cNvPr id="4" name="Рисунок 3" descr="JQT-2200-C-Side-channel-pump-air-blower-AC380V-aeration-air-blower-for-fish-pond.jpg_140x140.jpg"/>
          <p:cNvPicPr>
            <a:picLocks noChangeAspect="1"/>
          </p:cNvPicPr>
          <p:nvPr/>
        </p:nvPicPr>
        <p:blipFill rotWithShape="1">
          <a:blip r:embed="rId2" cstate="print"/>
          <a:srcRect l="17190" t="15086" r="18152" b="15875"/>
          <a:stretch/>
        </p:blipFill>
        <p:spPr>
          <a:xfrm>
            <a:off x="179512" y="836712"/>
            <a:ext cx="3024336" cy="3229376"/>
          </a:xfrm>
          <a:prstGeom prst="rect">
            <a:avLst/>
          </a:prstGeom>
        </p:spPr>
      </p:pic>
      <p:pic>
        <p:nvPicPr>
          <p:cNvPr id="5" name="Рисунок 4" descr="tps60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7032"/>
            <a:ext cx="399275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93" y="188640"/>
            <a:ext cx="9144000" cy="706090"/>
          </a:xfrm>
        </p:spPr>
        <p:txBody>
          <a:bodyPr>
            <a:noAutofit/>
          </a:bodyPr>
          <a:lstStyle/>
          <a:p>
            <a:r>
              <a:rPr lang="uk-UA" sz="3200" i="1" spc="-40" dirty="0">
                <a:latin typeface="Times New Roman" pitchFamily="18" charset="0"/>
                <a:cs typeface="Times New Roman" pitchFamily="18" charset="0"/>
              </a:rPr>
              <a:t>Група 4. Відцентрові </a:t>
            </a:r>
            <a:r>
              <a:rPr lang="uk-UA" sz="3200" i="1" spc="-40" dirty="0" smtClean="0">
                <a:latin typeface="Times New Roman" pitchFamily="18" charset="0"/>
                <a:cs typeface="Times New Roman" pitchFamily="18" charset="0"/>
              </a:rPr>
              <a:t>заглибні (артезіанські</a:t>
            </a:r>
            <a:r>
              <a:rPr lang="uk-UA" sz="3200" i="1" spc="-4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3200" i="1" spc="-40" dirty="0" smtClean="0">
                <a:latin typeface="Times New Roman" pitchFamily="18" charset="0"/>
                <a:cs typeface="Times New Roman" pitchFamily="18" charset="0"/>
              </a:rPr>
              <a:t>насоси</a:t>
            </a:r>
            <a:endParaRPr lang="uk-UA" sz="3200" spc="-4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83768" y="1412776"/>
            <a:ext cx="655272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Призначені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для підйому води з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артезі-анських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свердловин. З цією метою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вико-ристовуються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насоси типів АП, АПВ, ЭПВ, ЭПЛ, ЭЦВ, АТН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Продуктивність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цих насосів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знаходиться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межах 1,6-40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/год.,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напір - 45-65 м, ККД - від 40 до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70 %.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Ці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насоси довгі з невеликим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діаметром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повністю заповнюються водою, провід із подвійною ізоляцією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ПВВП, що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надійно працює у воді.</a:t>
            </a:r>
          </a:p>
        </p:txBody>
      </p:sp>
      <p:pic>
        <p:nvPicPr>
          <p:cNvPr id="4" name="Рисунок 3" descr="ecvn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71" y="784436"/>
            <a:ext cx="1008112" cy="6073564"/>
          </a:xfrm>
          <a:prstGeom prst="rect">
            <a:avLst/>
          </a:prstGeom>
        </p:spPr>
      </p:pic>
      <p:pic>
        <p:nvPicPr>
          <p:cNvPr id="5" name="Рисунок 4" descr="ecv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832886"/>
            <a:ext cx="173911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181596_w640_h640_f_upravlenmya_i_avtomati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38" y="4509120"/>
            <a:ext cx="2577518" cy="2168108"/>
          </a:xfrm>
          <a:prstGeom prst="rect">
            <a:avLst/>
          </a:prstGeom>
        </p:spPr>
      </p:pic>
      <p:pic>
        <p:nvPicPr>
          <p:cNvPr id="4" name="Місце для вмісту 3" descr="frequency_regulation_grantor.png"/>
          <p:cNvPicPr>
            <a:picLocks noChangeAspect="1"/>
          </p:cNvPicPr>
          <p:nvPr/>
        </p:nvPicPr>
        <p:blipFill rotWithShape="1">
          <a:blip r:embed="rId3" cstate="print"/>
          <a:srcRect l="7632" r="7632"/>
          <a:stretch/>
        </p:blipFill>
        <p:spPr>
          <a:xfrm>
            <a:off x="115738" y="1805967"/>
            <a:ext cx="2357538" cy="25996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8848" y="1805967"/>
            <a:ext cx="6480720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Система автоматичного керування насосною установкою повинна виконувати такі функції: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автоматичне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керування залежно від режиму споживання;</a:t>
            </a:r>
          </a:p>
          <a:p>
            <a:pPr lvl="0"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автоматизацію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заливання відцентрових насосів перед пуском;</a:t>
            </a:r>
          </a:p>
          <a:p>
            <a:pPr lvl="0"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автоматичне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керування заслінкою на напірному трубопроводі;</a:t>
            </a:r>
          </a:p>
          <a:p>
            <a:pPr lvl="0"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надійний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захист електродвигуна від аварійних режимів;</a:t>
            </a:r>
          </a:p>
          <a:p>
            <a:pPr lvl="0"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захист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заглибних насосів від сухого ходу (аварійного зниження рівня води у свердловині);</a:t>
            </a:r>
          </a:p>
          <a:p>
            <a:pPr lvl="0"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сигналізацію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про роботу та аварійне вимикання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електродвигуна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насоса.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0" y="624105"/>
            <a:ext cx="8835560" cy="118186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Керування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насосами може здійснюватись або за рівнем води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гідроакумулюючій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споруді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чи в свердловині або за тиском стовпа води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гідроакумулюючій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споруді чи за тиском 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пневмогідро-акумуляторі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162"/>
            <a:ext cx="9144000" cy="887558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</a:pP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Подачу насосних пристроїв можна регулювати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шляхом: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3728" y="883289"/>
            <a:ext cx="6840760" cy="585807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Tx/>
              <a:buChar char="-"/>
            </a:pPr>
            <a:r>
              <a:rPr lang="uk-UA" sz="2400" dirty="0" smtClean="0"/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включення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відключення одного або декількох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двигунів, при обмеженому числі включень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двигуна за годину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(до 6),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двигун працює в ділянці номінальних навантажень із достатньо високими техніко-економічними показниками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дроселювання засувкою,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призводить до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непро-дуктивних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затрат потужності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 подолання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додаткового опору у прикритій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засувці;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зміни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частоти обертів є одним із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найраціональ-ніших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способів, частоту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обертів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асинхронного двигуна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можна регулювати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шляхом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зміни напруги, що підводиться до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двигуна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переключенням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числа пар полюсів,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зміни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частоти струму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живлення 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також, за допомогою електромагнітної муфти чи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клино-пасової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передачі з варіатором</a:t>
            </a:r>
          </a:p>
        </p:txBody>
      </p:sp>
      <p:pic>
        <p:nvPicPr>
          <p:cNvPr id="4" name="Місце для вмісту 3" descr="asu-b-02.jpg"/>
          <p:cNvPicPr>
            <a:picLocks noChangeAspect="1"/>
          </p:cNvPicPr>
          <p:nvPr/>
        </p:nvPicPr>
        <p:blipFill>
          <a:blip r:embed="rId2" cstate="print"/>
          <a:srcRect l="5031" t="2849" r="63516" b="5698"/>
          <a:stretch>
            <a:fillRect/>
          </a:stretch>
        </p:blipFill>
        <p:spPr>
          <a:xfrm>
            <a:off x="0" y="928916"/>
            <a:ext cx="2051720" cy="395085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0" y="4869160"/>
            <a:ext cx="205172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Станція керування </a:t>
            </a:r>
            <a:r>
              <a:rPr lang="ru-RU" sz="2800" i="1" spc="-100" dirty="0" smtClean="0">
                <a:latin typeface="Times New Roman" pitchFamily="18" charset="0"/>
                <a:cs typeface="Times New Roman" pitchFamily="18" charset="0"/>
              </a:rPr>
              <a:t>«АСУ ВОДО-ЗАБОР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624105"/>
            <a:ext cx="8835560" cy="89377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виробництві найпоширеніший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спосіб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автоматизації,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коли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технологією вода накопичується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гідроакумулюючій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споруді (башті), а звідти надходить у водопровідну мережу.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1517876"/>
            <a:ext cx="8910266" cy="25114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Рівень води у башті контролюється стержневим датчиком рівня, принцип дії якого полягає у використанні електропровідності води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Коли простір між електродами верхнього чи нижнього рівнів заповнено водою, то контакт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замкнено, 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відсутності води контакти розімкнені.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Електроди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датчиків рівня виконані з оцинкованих стальних стержнів діаметром 8 мм, які закріплені в ізоляційних вставках на загальному несучому стержні. Датчики рівнів розміщуються в башті.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05311"/>
            <a:ext cx="8494246" cy="36625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8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Принципова схема станції керування СУ-8М</a:t>
            </a:r>
            <a:endParaRPr lang="uk-UA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77" y="4029333"/>
            <a:ext cx="8910266" cy="26665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Електродні датчики рівня надійно працюють лише при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позитив-них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температурах, а при морозі покриваються кригою, яка має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низьку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провідність і швидко окислюються, тому для підігрівання електродних датчиків рівня використовують нагрівальний опір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по-тужністю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80...100 Вт, який включається на зимовий період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зв’язку датчиків рівня, які розміщені у баку і станції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керува-ння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необхідні з’єднувальні проводи значної протяжності, тому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для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контролю за рівнем води використовуються електроконтактні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мано-метри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які встановлюються у приміщенні насосної станції.</a:t>
            </a:r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84976" cy="5395067"/>
          </a:xfrm>
        </p:spPr>
      </p:pic>
    </p:spTree>
    <p:extLst>
      <p:ext uri="{BB962C8B-B14F-4D97-AF65-F5344CB8AC3E}">
        <p14:creationId xmlns:p14="http://schemas.microsoft.com/office/powerpoint/2010/main" val="1274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 animBg="1"/>
      <p:bldP spid="7" grpId="0" animBg="1"/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2068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Принципова схема станції керування СУ-8М</a:t>
            </a:r>
            <a:endParaRPr lang="uk-UA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84976" cy="5395067"/>
          </a:xfrm>
        </p:spPr>
      </p:pic>
    </p:spTree>
    <p:extLst>
      <p:ext uri="{BB962C8B-B14F-4D97-AF65-F5344CB8AC3E}">
        <p14:creationId xmlns:p14="http://schemas.microsoft.com/office/powerpoint/2010/main" val="267397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uk-UA" i="1" dirty="0">
                <a:latin typeface="Times New Roman" pitchFamily="18" charset="0"/>
                <a:cs typeface="Times New Roman" pitchFamily="18" charset="0"/>
              </a:rPr>
              <a:t>План лекції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8712968" cy="5688632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Особливості роботи електрообладнання в умовах тваринницьких ферм та вимоги до електрообладнання потокових ліній;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насосних установок;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вентиляційних установок;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</a:t>
            </a:r>
            <a:r>
              <a:rPr lang="uk-UA" sz="3300" i="1" dirty="0" err="1">
                <a:latin typeface="Arial" pitchFamily="34" charset="0"/>
                <a:cs typeface="Arial" pitchFamily="34" charset="0"/>
              </a:rPr>
              <a:t>кормоприготівних</a:t>
            </a:r>
            <a:r>
              <a:rPr lang="uk-UA" sz="3300" i="1" dirty="0">
                <a:latin typeface="Arial" pitchFamily="34" charset="0"/>
                <a:cs typeface="Arial" pitchFamily="34" charset="0"/>
              </a:rPr>
              <a:t> машин;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транспортних машин;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Автоматизація мобільних кормороздавачів;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і автоматизація доїльних установок;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300" i="1" dirty="0">
                <a:latin typeface="Arial" pitchFamily="34" charset="0"/>
                <a:cs typeface="Arial" pitchFamily="34" charset="0"/>
              </a:rPr>
              <a:t>Електропривод молочних насосів.</a:t>
            </a:r>
            <a:endParaRPr lang="uk-UA" sz="3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236296" cy="570016"/>
          </a:xfrm>
        </p:spPr>
        <p:txBody>
          <a:bodyPr>
            <a:no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Електроконтактні манометри: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ісце для вмісту 3" descr="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750" t="6000" r="26250" b="5000"/>
          <a:stretch>
            <a:fillRect/>
          </a:stretch>
        </p:blipFill>
        <p:spPr>
          <a:xfrm>
            <a:off x="2699791" y="980728"/>
            <a:ext cx="3071263" cy="3024336"/>
          </a:xfrm>
        </p:spPr>
      </p:pic>
      <p:grpSp>
        <p:nvGrpSpPr>
          <p:cNvPr id="3" name="Группа 2"/>
          <p:cNvGrpSpPr/>
          <p:nvPr/>
        </p:nvGrpSpPr>
        <p:grpSpPr>
          <a:xfrm>
            <a:off x="137536" y="836712"/>
            <a:ext cx="2418239" cy="3491021"/>
            <a:chOff x="137536" y="836712"/>
            <a:chExt cx="2418239" cy="3491021"/>
          </a:xfrm>
        </p:grpSpPr>
        <p:sp>
          <p:nvSpPr>
            <p:cNvPr id="1025" name="Rectangle 1"/>
            <p:cNvSpPr>
              <a:spLocks noChangeArrowheads="1"/>
            </p:cNvSpPr>
            <p:nvPr/>
          </p:nvSpPr>
          <p:spPr bwMode="auto">
            <a:xfrm>
              <a:off x="137536" y="3835290"/>
              <a:ext cx="224999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3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Серії ДМ</a:t>
              </a:r>
            </a:p>
          </p:txBody>
        </p:sp>
        <p:pic>
          <p:nvPicPr>
            <p:cNvPr id="9" name="Рисунок 8" descr="s_361_d9e58987469fac45592741c0e17a93e6.jpg"/>
            <p:cNvPicPr>
              <a:picLocks noChangeAspect="1"/>
            </p:cNvPicPr>
            <p:nvPr/>
          </p:nvPicPr>
          <p:blipFill>
            <a:blip r:embed="rId3" cstate="print"/>
            <a:srcRect t="1562" b="4685"/>
            <a:stretch>
              <a:fillRect/>
            </a:stretch>
          </p:blipFill>
          <p:spPr>
            <a:xfrm>
              <a:off x="137536" y="836712"/>
              <a:ext cx="2418239" cy="2952328"/>
            </a:xfrm>
            <a:prstGeom prst="rect">
              <a:avLst/>
            </a:prstGeom>
          </p:spPr>
        </p:pic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27784" y="4035776"/>
            <a:ext cx="30963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Вибухозахищений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868144" y="980728"/>
            <a:ext cx="3096344" cy="4692721"/>
            <a:chOff x="5868144" y="980728"/>
            <a:chExt cx="3096344" cy="4692721"/>
          </a:xfrm>
        </p:grpSpPr>
        <p:pic>
          <p:nvPicPr>
            <p:cNvPr id="6" name="Рисунок 5" descr="EKM_2005_M.jpg"/>
            <p:cNvPicPr>
              <a:picLocks noChangeAspect="1"/>
            </p:cNvPicPr>
            <p:nvPr/>
          </p:nvPicPr>
          <p:blipFill>
            <a:blip r:embed="rId4" cstate="print"/>
            <a:srcRect l="22677" t="1890" r="24189" b="1890"/>
            <a:stretch>
              <a:fillRect/>
            </a:stretch>
          </p:blipFill>
          <p:spPr>
            <a:xfrm>
              <a:off x="5868144" y="980728"/>
              <a:ext cx="3096344" cy="4176464"/>
            </a:xfrm>
            <a:prstGeom prst="rect">
              <a:avLst/>
            </a:prstGeom>
          </p:spPr>
        </p:pic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6084168" y="5181006"/>
              <a:ext cx="246035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3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Цифровий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1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24105"/>
            <a:ext cx="8835560" cy="2825389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с/г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виробництві вентиляційні установки застосовують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для: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створення мікроклімату в тваринницьких і птахівничих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приміщеннях;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підтримання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технологічних параметрів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овоче-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фруктосховищах;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сушіння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сіна і зерна методом активного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вентилювання;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транспортування різноманітних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с/г матеріалів;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очищення та сепарації зерна в зерноочисних та сортувальних машинах.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4705222"/>
            <a:ext cx="8835560" cy="12557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промисловості до 40% електроенергії затрачується на привод вентиляторів а у птахофабриках - 60…80 %, що вказує необхідність звертати особливу увагу на безпечну та економічну експлуатацію даних пристроїв.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0" y="3449494"/>
            <a:ext cx="8835560" cy="125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Сучасне інтенсивне тваринництво з характерною для нього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кон-центрацією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поголів’я на фермах потребує інтенсивного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повітро-обміну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забезпечення якого неможливе без застосування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електро-вентиляторів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6230" y="5960950"/>
            <a:ext cx="8835560" cy="62786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Вентиляційна установка складається із електропривода, вентилятора і вентиляційної мережі. </a:t>
            </a:r>
          </a:p>
        </p:txBody>
      </p:sp>
    </p:spTree>
    <p:extLst>
      <p:ext uri="{BB962C8B-B14F-4D97-AF65-F5344CB8AC3E}">
        <p14:creationId xmlns:p14="http://schemas.microsoft.com/office/powerpoint/2010/main" val="2190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1258486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Вентиляційні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установки поділяють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установки: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 природною тягою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повітря;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 механічним збудженням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тяги;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комбіновані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1915778"/>
            <a:ext cx="8835560" cy="6278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 принципом дії вентилятори бувають відцентрові та осьові з одностороннім та двостороннім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всмоктуванням. 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708920"/>
            <a:ext cx="7992888" cy="62786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Класифікація відцентрових та осьових вентиляторів з одностороннім та двостороннім всмоктуванням за тиском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03671279"/>
              </p:ext>
            </p:extLst>
          </p:nvPr>
        </p:nvGraphicFramePr>
        <p:xfrm>
          <a:off x="975300" y="3341224"/>
          <a:ext cx="7277073" cy="22433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00401"/>
                <a:gridCol w="3676672"/>
              </a:tblGrid>
              <a:tr h="4686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 вентилятора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тиску, Па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Низького тиску 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1000</a:t>
                      </a:r>
                      <a:endParaRPr lang="uk-UA" sz="3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Середнього тиску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3000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Високого тиску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uk-UA" sz="3200" u="none" strike="noStrike" spc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12000</a:t>
                      </a:r>
                      <a:endParaRPr lang="uk-UA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6230" y="5877272"/>
            <a:ext cx="8835560" cy="6286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створення вищого тиску необхідно використовувати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компресори.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b.jpg"/>
          <p:cNvPicPr>
            <a:picLocks noChangeAspect="1"/>
          </p:cNvPicPr>
          <p:nvPr/>
        </p:nvPicPr>
        <p:blipFill rotWithShape="1">
          <a:blip r:embed="rId2" cstate="print"/>
          <a:srcRect l="1638" t="2204" r="1638" b="2204"/>
          <a:stretch/>
        </p:blipFill>
        <p:spPr>
          <a:xfrm>
            <a:off x="3635896" y="475084"/>
            <a:ext cx="4248150" cy="3200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597748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Відцентрові вентилятори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3675485"/>
            <a:ext cx="7139136" cy="5456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Осьові вентилятори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ісце для вмісту 3" descr="58053809_w200_h200_90sb.jpg"/>
          <p:cNvPicPr>
            <a:picLocks noChangeAspect="1"/>
          </p:cNvPicPr>
          <p:nvPr/>
        </p:nvPicPr>
        <p:blipFill rotWithShape="1">
          <a:blip r:embed="rId3" cstate="print"/>
          <a:srcRect l="17158" t="1980" r="16921" b="2298"/>
          <a:stretch/>
        </p:blipFill>
        <p:spPr>
          <a:xfrm>
            <a:off x="317500" y="612000"/>
            <a:ext cx="2633840" cy="3060000"/>
          </a:xfrm>
          <a:prstGeom prst="rect">
            <a:avLst/>
          </a:prstGeom>
        </p:spPr>
      </p:pic>
      <p:pic>
        <p:nvPicPr>
          <p:cNvPr id="6" name="Рисунок 5" descr="809267.jpeg"/>
          <p:cNvPicPr>
            <a:picLocks noChangeAspect="1"/>
          </p:cNvPicPr>
          <p:nvPr/>
        </p:nvPicPr>
        <p:blipFill rotWithShape="1">
          <a:blip r:embed="rId4" cstate="print"/>
          <a:srcRect l="4618" t="6276" r="3575" b="7655"/>
          <a:stretch/>
        </p:blipFill>
        <p:spPr>
          <a:xfrm>
            <a:off x="4860032" y="4221087"/>
            <a:ext cx="2808312" cy="2632791"/>
          </a:xfrm>
          <a:prstGeom prst="rect">
            <a:avLst/>
          </a:prstGeom>
        </p:spPr>
      </p:pic>
      <p:pic>
        <p:nvPicPr>
          <p:cNvPr id="7" name="Рисунок 6" descr="ec2e799b8f372d6a90ef04e343dd7c3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5604" y="3690974"/>
            <a:ext cx="2195736" cy="31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Перед системами створення мікроклімату у </a:t>
            </a:r>
            <a:r>
              <a:rPr lang="uk-UA" sz="3200" i="1" spc="-30" dirty="0">
                <a:latin typeface="Times New Roman" pitchFamily="18" charset="0"/>
                <a:cs typeface="Times New Roman" pitchFamily="18" charset="0"/>
              </a:rPr>
              <a:t>тваринницьких приміщеннях ставлять такі задачі:</a:t>
            </a:r>
            <a:br>
              <a:rPr lang="uk-UA" sz="3200" i="1" spc="-30" dirty="0">
                <a:latin typeface="Times New Roman" pitchFamily="18" charset="0"/>
                <a:cs typeface="Times New Roman" pitchFamily="18" charset="0"/>
              </a:rPr>
            </a:br>
            <a:endParaRPr lang="uk-UA" sz="3200" i="1" spc="-3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67744" y="1556792"/>
            <a:ext cx="6768752" cy="518457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 забезпечення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свіжим повітрям (видалення надлишкового вуглекислого газу);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 регулювання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температури повітря (відведення надлишкової теплоти від тварин);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 видалення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 повітря надлишкової вологи та підсушка підстилки;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 видалення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 приміщень шкідливих газів (аміак, сірководень).</a:t>
            </a:r>
          </a:p>
        </p:txBody>
      </p:sp>
      <p:pic>
        <p:nvPicPr>
          <p:cNvPr id="4" name="Рисунок 3" descr="43335603_w200_h200_izobrazhenie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51" y="1052736"/>
            <a:ext cx="2088232" cy="2784309"/>
          </a:xfrm>
          <a:prstGeom prst="rect">
            <a:avLst/>
          </a:prstGeom>
        </p:spPr>
      </p:pic>
      <p:pic>
        <p:nvPicPr>
          <p:cNvPr id="5" name="Рисунок 4" descr="119289.jpeg"/>
          <p:cNvPicPr>
            <a:picLocks noChangeAspect="1"/>
          </p:cNvPicPr>
          <p:nvPr/>
        </p:nvPicPr>
        <p:blipFill>
          <a:blip r:embed="rId3" cstate="print"/>
          <a:srcRect l="20472" r="22047"/>
          <a:stretch>
            <a:fillRect/>
          </a:stretch>
        </p:blipFill>
        <p:spPr>
          <a:xfrm>
            <a:off x="60332" y="3861048"/>
            <a:ext cx="220741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2197525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Необхідну витрату повітря у тваринницьких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приміщеннях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виз-начають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виходячи з необхідності вирішення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таких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вказаних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задач: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видалення надлишкового вмісту вуглекислого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газу;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видалення надлишкової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вологи;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видалення надлишкової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теплоти.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 Найбільшу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отриману погодинну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витрату повітря приймають за розрахункову.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2837321"/>
            <a:ext cx="8835560" cy="6278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Погодинний повітрообмін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для видалення надлишкового вмісту вуглекислого газу можна визначити за залежністю: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640717"/>
              </p:ext>
            </p:extLst>
          </p:nvPr>
        </p:nvGraphicFramePr>
        <p:xfrm>
          <a:off x="2483768" y="3465184"/>
          <a:ext cx="2826866" cy="53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Формула" r:id="rId3" imgW="1155199" imgH="215806" progId="Equation.3">
                  <p:embed/>
                </p:oleObj>
              </mc:Choice>
              <mc:Fallback>
                <p:oleObj name="Формула" r:id="rId3" imgW="1155199" imgH="215806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465184"/>
                        <a:ext cx="2826866" cy="53987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514" y="4005064"/>
            <a:ext cx="8835560" cy="288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коефіцієнт, який враховує виділення СО</a:t>
            </a:r>
            <a:r>
              <a:rPr lang="uk-UA" sz="24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мікроорганізмами підстилки,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1,2;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кількість СО</a:t>
            </a:r>
            <a:r>
              <a:rPr lang="uk-UA" sz="24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яка виділяється усіма тваринами (береться з довідників), л/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вміст СО</a:t>
            </a:r>
            <a:r>
              <a:rPr lang="uk-UA" sz="24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у зовнішньому повітрі, (для сільської місцевості 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0,3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у містах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C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0,4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допустимий вміст СО</a:t>
            </a:r>
            <a:r>
              <a:rPr lang="uk-UA" sz="24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у повітрі в середині приміщення (береться з довідників),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0509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9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73866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Погодинний повітрообмін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для видалення надлишкової вологи можна визначити за залежністю: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709017"/>
              </p:ext>
            </p:extLst>
          </p:nvPr>
        </p:nvGraphicFramePr>
        <p:xfrm>
          <a:off x="5508103" y="1009128"/>
          <a:ext cx="3207005" cy="619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Формула" r:id="rId3" imgW="1104421" imgH="215806" progId="Equation.3">
                  <p:embed/>
                </p:oleObj>
              </mc:Choice>
              <mc:Fallback>
                <p:oleObj name="Формула" r:id="rId3" imgW="1104421" imgH="215806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3" y="1009128"/>
                        <a:ext cx="3207005" cy="6196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6230" y="1628800"/>
            <a:ext cx="8835560" cy="5170646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коефіцієнт, що враховує випаровування вологи з підлоги,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uk-UA" sz="2400" i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=1,1;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волога, що виділяється тваринами всередині приміщення (береться з довідників), г/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вологовміст зовнішнього повітря,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що рівний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вологовміст насиченого зовнішнього повітря при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розрахун-ковій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температурі,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розрахункова відносна вологість зовнішнього повітря;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допустимий вологовміст повітря всередині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приміщення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що рівний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2Н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вологовміст насиченого повітря всередині приміщення при оптимальній температурі л/м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допустима відносна вологість повітря всередині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приміщення, (береться із довідників).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835086"/>
              </p:ext>
            </p:extLst>
          </p:nvPr>
        </p:nvGraphicFramePr>
        <p:xfrm>
          <a:off x="7164288" y="2852936"/>
          <a:ext cx="1788374" cy="499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Формула" r:id="rId5" imgW="761669" imgH="215806" progId="Equation.3">
                  <p:embed/>
                </p:oleObj>
              </mc:Choice>
              <mc:Fallback>
                <p:oleObj name="Формула" r:id="rId5" imgW="761669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2852936"/>
                        <a:ext cx="1788374" cy="4992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763781"/>
              </p:ext>
            </p:extLst>
          </p:nvPr>
        </p:nvGraphicFramePr>
        <p:xfrm>
          <a:off x="6785973" y="4653136"/>
          <a:ext cx="2166689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Формула" r:id="rId7" imgW="799753" imgH="215806" progId="Equation.3">
                  <p:embed/>
                </p:oleObj>
              </mc:Choice>
              <mc:Fallback>
                <p:oleObj name="Формула" r:id="rId7" imgW="799753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5973" y="4653136"/>
                        <a:ext cx="2166689" cy="5760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89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73866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Погодинний повітрообмін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для видалення надлишкової теплоти, можна визначити за залежністю: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76589"/>
              </p:ext>
            </p:extLst>
          </p:nvPr>
        </p:nvGraphicFramePr>
        <p:xfrm>
          <a:off x="2490933" y="1378460"/>
          <a:ext cx="6451485" cy="61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Формула" r:id="rId3" imgW="2387600" imgH="228600" progId="Equation.3">
                  <p:embed/>
                </p:oleObj>
              </mc:Choice>
              <mc:Fallback>
                <p:oleObj name="Формула" r:id="rId3" imgW="238760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933" y="1378460"/>
                        <a:ext cx="6451485" cy="6103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6230" y="2060848"/>
            <a:ext cx="8835560" cy="465358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вільна теплота, що виділяється однією твариною, середньої для цього приміщення маси, кДж/г;</a:t>
            </a:r>
          </a:p>
          <a:p>
            <a:pPr>
              <a:lnSpc>
                <a:spcPct val="90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кількість тварин у приміщенні;</a:t>
            </a:r>
          </a:p>
          <a:p>
            <a:pPr>
              <a:lnSpc>
                <a:spcPct val="90000"/>
              </a:lnSpc>
            </a:pPr>
            <a:r>
              <a:rPr lang="uk-UA" sz="2400" i="1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uk-UA" sz="2400" i="1" baseline="-25000" dirty="0" err="1">
                <a:latin typeface="Calibri" pitchFamily="34" charset="0"/>
                <a:cs typeface="Calibri" pitchFamily="34" charset="0"/>
              </a:rPr>
              <a:t>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,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uk-UA" sz="2400" i="1" baseline="-25000" dirty="0" err="1">
                <a:latin typeface="Calibri" pitchFamily="34" charset="0"/>
                <a:cs typeface="Calibri" pitchFamily="34" charset="0"/>
              </a:rPr>
              <a:t>З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температура повітря у приміщенні та назовні його, 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С;</a:t>
            </a:r>
          </a:p>
          <a:p>
            <a:pPr>
              <a:lnSpc>
                <a:spcPct val="90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питома теплоємність повітря при температурі 0 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 і нормальному тиску, кДж/(м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град ),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1,283;</a:t>
            </a:r>
          </a:p>
          <a:p>
            <a:pPr>
              <a:lnSpc>
                <a:spcPct val="90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температурний коефіцієнт розширення повітря,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α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=1/273 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С;</a:t>
            </a:r>
          </a:p>
          <a:p>
            <a:pPr>
              <a:lnSpc>
                <a:spcPct val="90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втрати теплоти через зовнішні огорожі, кДж/г, що рівні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об’єм будівлі 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90000"/>
              </a:lnSpc>
            </a:pP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теплова характеристика приміщення, кДж/м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град.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для утеплених тваринницьких і птахівничих приміщень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2,1...2,9, для не утеплених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2,9...5,1, для інших виробничих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приміщень   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1,9...3,15, для адміністративних приміщень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1,3...1,9.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111391"/>
              </p:ext>
            </p:extLst>
          </p:nvPr>
        </p:nvGraphicFramePr>
        <p:xfrm>
          <a:off x="6012160" y="4725144"/>
          <a:ext cx="2784309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Формула" r:id="rId5" imgW="1104900" imgH="228600" progId="Equation.3">
                  <p:embed/>
                </p:oleObj>
              </mc:Choice>
              <mc:Fallback>
                <p:oleObj name="Формула" r:id="rId5" imgW="11049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725144"/>
                        <a:ext cx="2784309" cy="5760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00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800219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Щоб визначити необхідний спосіб збудження руху повітря для обміну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визначають погодинну кратність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обміну: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L/V.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230" y="1440015"/>
            <a:ext cx="8835560" cy="22159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випадку, коли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не більше 3 год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-1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застосовують вентиляційні пристрої із природнім збудженням повітрообміну (провітрювання), коли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&gt; 3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зі штучним збудженням повітрообміну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вентилятора-ми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холодну пору року у пристроях без підігрівання повітря кратність повітрообміну не повинна перевищувати 5.</a:t>
            </a:r>
            <a:endParaRPr lang="uk-UA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290" y="3656006"/>
            <a:ext cx="8835560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Розрахункову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подачу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одного вентилятора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/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визнача-ють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 формою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L/N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6198" y="4495946"/>
            <a:ext cx="883556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коефіцієнт запасу подачі вентиляційного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пристрою        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(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1,1...1,5) із зростанням потужності зменшується);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кількість вентиляторів.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94" y="5733256"/>
            <a:ext cx="8835560" cy="80021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Розрахунковий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тиск (напір) вентилятора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h</a:t>
            </a:r>
            <a:r>
              <a:rPr lang="uk-UA" sz="2400" i="1" baseline="-25000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Па: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відповідно статична й динамічна складові тиску, Па.</a:t>
            </a:r>
          </a:p>
        </p:txBody>
      </p:sp>
    </p:spTree>
    <p:extLst>
      <p:ext uri="{BB962C8B-B14F-4D97-AF65-F5344CB8AC3E}">
        <p14:creationId xmlns:p14="http://schemas.microsoft.com/office/powerpoint/2010/main" val="1076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227754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Статичний тиск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втрати тиску на прямих ділянках повітроводів (на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подолан-ня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опорів, що виникають унаслідок тертя повітря об стінки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повітро-водів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), Па;</a:t>
            </a:r>
          </a:p>
          <a:p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втрати тиску на подолання місцевих опорів (у фасонних частинах) повітроводів, Па.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220" y="2916782"/>
            <a:ext cx="883556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Динамічний тиск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питома густина повітря,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=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1,29 кг/м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швидкість руху повітря,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= 10...15 м/с.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459886"/>
              </p:ext>
            </p:extLst>
          </p:nvPr>
        </p:nvGraphicFramePr>
        <p:xfrm>
          <a:off x="6012160" y="2634203"/>
          <a:ext cx="2088232" cy="67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Формула" r:id="rId3" imgW="774364" imgH="253890" progId="Equation.3">
                  <p:embed/>
                </p:oleObj>
              </mc:Choice>
              <mc:Fallback>
                <p:oleObj name="Формула" r:id="rId3" imgW="774364" imgH="25389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634203"/>
                        <a:ext cx="2088232" cy="6733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6230" y="4033260"/>
            <a:ext cx="8835560" cy="12584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розосереджених вентиляційних пристроях (за відсутності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по-вітроводів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), нехтують втратами тиску повітря на вході й виході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вен-тилятора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 вважають, що розрахунковий тиск (напір) дорівнює динамічному.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918" y="5229200"/>
            <a:ext cx="8835560" cy="1538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Розрахункову потужність двигуна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для приводу вентилятора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визначають за формулою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   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Q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/(η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η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ПЕР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spc="-4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spc="-40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spc="-40" baseline="-25000" dirty="0">
                <a:latin typeface="Times New Roman" pitchFamily="18" charset="0"/>
                <a:cs typeface="Times New Roman" pitchFamily="18" charset="0"/>
              </a:rPr>
              <a:t>ПЕР</a:t>
            </a:r>
            <a:r>
              <a:rPr lang="uk-UA"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spc="-40" dirty="0">
                <a:latin typeface="Calibri" pitchFamily="34" charset="0"/>
                <a:cs typeface="Calibri" pitchFamily="34" charset="0"/>
              </a:rPr>
              <a:t>- ККД механічної передачі від електродвигуна до вентилятора;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ККД вентилятора.</a:t>
            </a:r>
          </a:p>
        </p:txBody>
      </p:sp>
    </p:spTree>
    <p:extLst>
      <p:ext uri="{BB962C8B-B14F-4D97-AF65-F5344CB8AC3E}">
        <p14:creationId xmlns:p14="http://schemas.microsoft.com/office/powerpoint/2010/main" val="15034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Література: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92696"/>
            <a:ext cx="8928992" cy="604867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uk-UA" spc="-50" dirty="0" smtClean="0">
                <a:latin typeface="Times New Roman" pitchFamily="18" charset="0"/>
                <a:cs typeface="Times New Roman" pitchFamily="18" charset="0"/>
              </a:rPr>
              <a:t> Електропривод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b="1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Пос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/ О.ІО.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Синявський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, П.І. Савченко, В.В. Савченко, Ю.М.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Лавріненко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Козирський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, Ю.М.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Хандола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, І.П.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Ільїчов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; За ред. О.Ю.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Синявського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- К.: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Аграр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 Медіа Груп,2013.-586 с. С. 404-514.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uk-UA" spc="-50" dirty="0" smtClean="0">
                <a:latin typeface="Times New Roman" pitchFamily="18" charset="0"/>
                <a:cs typeface="Times New Roman" pitchFamily="18" charset="0"/>
              </a:rPr>
              <a:t> Електропривод 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сільськогосподарських машин, агрегатів та потокових ліній: Підручник / Є.Л. 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Жулай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, Б.В. Зайцев, О.С. Марченко та ін.; Ред. Є.Л.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Жулай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– К.: Вища освіта, 2001. – 288 c. С. 112-164.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uk-UA" spc="-50" dirty="0" smtClean="0">
                <a:latin typeface="Times New Roman" pitchFamily="18" charset="0"/>
                <a:cs typeface="Times New Roman" pitchFamily="18" charset="0"/>
              </a:rPr>
              <a:t> Механізація 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та автоматизація у тваринництві і птахівництві: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студ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 вузів/за ред. О. С. Марченка. – К. : Урожай, 1995. – 414, [2] c. С.187-224.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uk-UA" spc="-50" dirty="0" smtClean="0">
                <a:latin typeface="Times New Roman" pitchFamily="18" charset="0"/>
                <a:cs typeface="Times New Roman" pitchFamily="18" charset="0"/>
              </a:rPr>
              <a:t> Електропривод 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і застосування електроенергії у сільському господарстві / І.І. Мартиненко; В.Ф. Гончар; Л.П. Тищенко; І.І.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Шарамок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; за ред. І.І. Мартиненка; – 2-ге вид., перероб. і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.. – К. : Урожай, 1993. – 304 c.: іл. С. 98-146.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uk-UA" spc="-50" dirty="0" smtClean="0">
                <a:latin typeface="Times New Roman" pitchFamily="18" charset="0"/>
                <a:cs typeface="Times New Roman" pitchFamily="18" charset="0"/>
              </a:rPr>
              <a:t> Електрообладнання 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тваринницьких підприємств і автоматизація виробничих процесів у тваринництві/ В.Ф. Гончар; Л.П. Тищенко. – 2-ге вид., перероб. і </a:t>
            </a:r>
            <a:r>
              <a:rPr lang="uk-UA" spc="-50" dirty="0" err="1"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uk-UA" spc="-50" dirty="0">
                <a:latin typeface="Times New Roman" pitchFamily="18" charset="0"/>
                <a:cs typeface="Times New Roman" pitchFamily="18" charset="0"/>
              </a:rPr>
              <a:t>.. – К.: Вища школа, 1988. – 287 c.: іл. С. 186-226.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434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90"/>
            <a:ext cx="9144000" cy="689706"/>
          </a:xfrm>
        </p:spPr>
        <p:txBody>
          <a:bodyPr>
            <a:normAutofit fontScale="90000"/>
          </a:bodyPr>
          <a:lstStyle/>
          <a:p>
            <a:r>
              <a:rPr lang="uk-UA" sz="3200" i="1" spc="-50" dirty="0">
                <a:latin typeface="Times New Roman" pitchFamily="18" charset="0"/>
                <a:cs typeface="Times New Roman" pitchFamily="18" charset="0"/>
              </a:rPr>
              <a:t>Енергетичні характеристики осьових вентиляторів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501" y="4941168"/>
            <a:ext cx="9144000" cy="1916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Подача 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3000" i="1" baseline="-25000" dirty="0"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 напір </a:t>
            </a:r>
            <a:r>
              <a:rPr lang="uk-UA" sz="30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0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0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30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uk-UA" sz="30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0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30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30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потуж-ність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30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0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30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0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 Кутову швидкість двигуна вибирають так, щоб робоча точка знаходилася в зоні </a:t>
            </a:r>
            <a:r>
              <a:rPr lang="uk-UA" sz="3000" dirty="0" err="1" smtClean="0">
                <a:latin typeface="Times New Roman" pitchFamily="18" charset="0"/>
                <a:cs typeface="Times New Roman" pitchFamily="18" charset="0"/>
              </a:rPr>
              <a:t>максималь-них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значень ККД  -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69905"/>
            <a:ext cx="5400600" cy="43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97521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ВЕНТИЛЯЦІЙНИХ УСТАНОВОК</a:t>
            </a:r>
            <a:endParaRPr lang="uk-UA" sz="3200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/>
              <a:t>Механічна характеристика вентилятора має вигляд: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366854"/>
              </p:ext>
            </p:extLst>
          </p:nvPr>
        </p:nvGraphicFramePr>
        <p:xfrm>
          <a:off x="2339752" y="1009128"/>
          <a:ext cx="5563123" cy="619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Формула" r:id="rId3" imgW="2540000" imgH="279400" progId="Equation.3">
                  <p:embed/>
                </p:oleObj>
              </mc:Choice>
              <mc:Fallback>
                <p:oleObj name="Формула" r:id="rId3" imgW="2540000" imgH="279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009128"/>
                        <a:ext cx="5563123" cy="6196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6230" y="1628800"/>
            <a:ext cx="8835560" cy="1846659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момент опору вентилятора при кутовій швидкості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момент опору сил тертя у підшипниках вентилятора, або момент зрушення з місця;</a:t>
            </a:r>
          </a:p>
          <a:p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номінальний момент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опору вентилятора при номінальній кутовій швидкості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230" y="3475459"/>
            <a:ext cx="8835560" cy="944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Момент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зрушення вентилятора малий (у 10-15 разів менший від пускового моменту двигуна). У зв’язку з цим перевірка вибраного двигуна за умовами пуску не потрібна.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230" y="4444168"/>
            <a:ext cx="8835560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Регулювання подачі вентилятора при застосуванні шиберів дуже не економічне, тому практично не використовується.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230" y="5195106"/>
            <a:ext cx="8835560" cy="1572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Якщо за технологічним процесом необхідне ступінчасте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регулю-вання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продуктивності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припливного вентилятора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(кількість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тварин - 500, 1000 голів), то в цьому випадку застосовують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багатошвидкісні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двигуни. Деякі з них з'єднують з вентилятором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клинопасовою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передачею.</a:t>
            </a:r>
          </a:p>
        </p:txBody>
      </p:sp>
    </p:spTree>
    <p:extLst>
      <p:ext uri="{BB962C8B-B14F-4D97-AF65-F5344CB8AC3E}">
        <p14:creationId xmlns:p14="http://schemas.microsoft.com/office/powerpoint/2010/main" val="34665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uiExpand="1" build="p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Будова осьових вентиляторів, що використовуються у системах вентиляції тваринницьких приміщень «Клімат-4» та «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Кліматика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-1»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6000" r="313" b="5701"/>
          <a:stretch/>
        </p:blipFill>
        <p:spPr>
          <a:xfrm>
            <a:off x="270983" y="908720"/>
            <a:ext cx="3724954" cy="4752528"/>
          </a:xfrm>
          <a:prstGeom prst="rect">
            <a:avLst/>
          </a:prstGeom>
        </p:spPr>
      </p:pic>
      <p:pic>
        <p:nvPicPr>
          <p:cNvPr id="7" name="Рисунок 6" descr="images.jpg"/>
          <p:cNvPicPr>
            <a:picLocks noChangeAspect="1"/>
          </p:cNvPicPr>
          <p:nvPr/>
        </p:nvPicPr>
        <p:blipFill rotWithShape="1">
          <a:blip r:embed="rId3" cstate="print"/>
          <a:srcRect t="3094" b="2442"/>
          <a:stretch/>
        </p:blipFill>
        <p:spPr>
          <a:xfrm>
            <a:off x="4281020" y="1197132"/>
            <a:ext cx="4695992" cy="453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320" y="5733132"/>
            <a:ext cx="8835560" cy="944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привода осьових вентиляторів ВО використовують двигуни з підвищеним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ковзанням, що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забезпечує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широкий діапазон регулювання кутової швидкості у діапазоні 6:1.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892" y="0"/>
            <a:ext cx="9157891" cy="620688"/>
          </a:xfrm>
        </p:spPr>
        <p:txBody>
          <a:bodyPr>
            <a:noAutofit/>
          </a:bodyPr>
          <a:lstStyle/>
          <a:p>
            <a:r>
              <a:rPr lang="uk-UA" sz="3600" i="1" spc="-50" dirty="0">
                <a:latin typeface="Times New Roman" pitchFamily="18" charset="0"/>
                <a:cs typeface="Times New Roman" pitchFamily="18" charset="0"/>
              </a:rPr>
              <a:t>Комплект “Клімат </a:t>
            </a:r>
            <a:r>
              <a:rPr lang="uk-UA" sz="3600" i="1" spc="-50" dirty="0" smtClean="0">
                <a:latin typeface="Times New Roman" pitchFamily="18" charset="0"/>
                <a:cs typeface="Times New Roman" pitchFamily="18" charset="0"/>
              </a:rPr>
              <a:t>–47” виконує такі функції:</a:t>
            </a:r>
            <a:endParaRPr lang="uk-UA" sz="3600" i="1" spc="-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ісце для вмісту 3" descr="avto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l="995" t="7957" r="50725" b="9283"/>
          <a:stretch>
            <a:fillRect/>
          </a:stretch>
        </p:blipFill>
        <p:spPr>
          <a:xfrm>
            <a:off x="179512" y="638963"/>
            <a:ext cx="2323232" cy="2986912"/>
          </a:xfrm>
        </p:spPr>
      </p:pic>
      <p:sp>
        <p:nvSpPr>
          <p:cNvPr id="3" name="Прямоугольник 2"/>
          <p:cNvSpPr/>
          <p:nvPr/>
        </p:nvSpPr>
        <p:spPr>
          <a:xfrm>
            <a:off x="2525688" y="1196752"/>
            <a:ext cx="64087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ручне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керування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електро-вентиляторами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- шестиступінчате регулювання частоти обертання електровентиляторів залежно від температури повітря у приміщенні, вниз від номінальної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720" y="2818656"/>
            <a:ext cx="8752680" cy="2197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i="1" spc="-70" dirty="0" smtClean="0">
                <a:latin typeface="Times New Roman" pitchFamily="18" charset="0"/>
                <a:cs typeface="Times New Roman" pitchFamily="18" charset="0"/>
              </a:rPr>
              <a:t>                                      -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автоматичний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перехід на нижчу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частоту</a:t>
            </a: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обертання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при зниженні температури у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при-</a:t>
            </a:r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міщенні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і на вищу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частоту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обертання при підвищенні температури у приміщенні;</a:t>
            </a: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- захист електродвигунів від коротких замикань і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перевантажень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за допомогою автоматичних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вимикачів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, які змонтовані безпосередньо біля вентиляторів.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1720" y="5157192"/>
            <a:ext cx="886846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Для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виконання цих функцій до комплекту “Клімат – 4” входить станція керування типу ШАП5701 із панеллю датчиків температури і 10...30 вентиляторів серії ВО із автоматичними вимикачами для захисту електродвигунів.</a:t>
            </a:r>
            <a:endParaRPr lang="uk-UA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10" y="23837"/>
            <a:ext cx="9124090" cy="1100907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Схема розміщення обладнання системи вентиляції «Клімат 47» у тваринницькому приміщенні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6762" r="5475" b="2470"/>
          <a:stretch/>
        </p:blipFill>
        <p:spPr>
          <a:xfrm>
            <a:off x="764205" y="836712"/>
            <a:ext cx="7738333" cy="58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458" y="157062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Кормоприготування - найбільш трудомісткий і енергоємний процес 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тваринництві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Питомі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витрати електроенергії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виготов-лен-я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 т концентрованих кормів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становлять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12-15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кВт∙год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/т.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458" y="1721648"/>
            <a:ext cx="8861332" cy="1107996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Комплексна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автоматизація приготування кормів на потокових лініях забезпечує зменшення трудових затрат у 4-5 разів і зниження собівартості приготування кормів на 30-50 %.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458" y="2829644"/>
            <a:ext cx="8861332" cy="221599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Підготовка кормів до згодовування складається з таких операцій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очищення від бруду, металевих та інших механічних домішок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подрібнення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термічна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хімічна обробка;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пресування;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приготування кормових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сумішей (змішування).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458" y="5045635"/>
            <a:ext cx="8861332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Велика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кількість типів і видів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кормо-приготівних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 зумовлює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різноманітність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їх приводних характеристик.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Залежно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 типу робочого органу машини поділяють на кілька груп, в межах яких приводні характеристики подібні.</a:t>
            </a:r>
          </a:p>
        </p:txBody>
      </p:sp>
    </p:spTree>
    <p:extLst>
      <p:ext uri="{BB962C8B-B14F-4D97-AF65-F5344CB8AC3E}">
        <p14:creationId xmlns:p14="http://schemas.microsoft.com/office/powerpoint/2010/main" val="16486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 animBg="1"/>
      <p:bldP spid="9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" y="35954"/>
            <a:ext cx="8928992" cy="656742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Перша група </a:t>
            </a:r>
            <a:r>
              <a:rPr lang="uk-UA" sz="3200" i="1" dirty="0" err="1" smtClean="0">
                <a:latin typeface="Times New Roman" pitchFamily="18" charset="0"/>
                <a:cs typeface="Times New Roman" pitchFamily="18" charset="0"/>
              </a:rPr>
              <a:t>кормоприготівних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машин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71800" y="692696"/>
            <a:ext cx="6264696" cy="60614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першої групи відносять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маши-ни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що розділяють оброблюваний матеріал на частини за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принци-пом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різання (ножові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подрібнюва-чі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 різання, перетирання і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розби-вання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(ножові млини); розбивання і перетирання (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дезінтегратори);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різання і 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роздавлювання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пасто-виготовлювачі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 розбивання,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пере-тирання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сколювання (роторні дробарки, дискові відцентрові млини, молоткові дробарки).</a:t>
            </a:r>
          </a:p>
        </p:txBody>
      </p:sp>
      <p:pic>
        <p:nvPicPr>
          <p:cNvPr id="4" name="Рисунок 3" descr="1111745180uik4.jpg"/>
          <p:cNvPicPr>
            <a:picLocks noChangeAspect="1"/>
          </p:cNvPicPr>
          <p:nvPr/>
        </p:nvPicPr>
        <p:blipFill rotWithShape="1">
          <a:blip r:embed="rId2" cstate="print"/>
          <a:srcRect l="12599" t="9976" r="9292" b="9034"/>
          <a:stretch/>
        </p:blipFill>
        <p:spPr>
          <a:xfrm>
            <a:off x="107504" y="836712"/>
            <a:ext cx="2520280" cy="2560930"/>
          </a:xfrm>
          <a:prstGeom prst="rect">
            <a:avLst/>
          </a:prstGeom>
        </p:spPr>
      </p:pic>
      <p:pic>
        <p:nvPicPr>
          <p:cNvPr id="5" name="Рисунок 4" descr="197.dm2r-110.gif"/>
          <p:cNvPicPr>
            <a:picLocks noChangeAspect="1"/>
          </p:cNvPicPr>
          <p:nvPr/>
        </p:nvPicPr>
        <p:blipFill rotWithShape="1">
          <a:blip r:embed="rId3" cstate="print"/>
          <a:srcRect l="8074" r="11799"/>
          <a:stretch/>
        </p:blipFill>
        <p:spPr>
          <a:xfrm>
            <a:off x="107503" y="3428999"/>
            <a:ext cx="2664297" cy="33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692696"/>
          </a:xfrm>
        </p:spPr>
        <p:txBody>
          <a:bodyPr>
            <a:noAutofit/>
          </a:bodyPr>
          <a:lstStyle/>
          <a:p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Друга 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4000" i="1" dirty="0" err="1">
                <a:latin typeface="Times New Roman" pitchFamily="18" charset="0"/>
                <a:cs typeface="Times New Roman" pitchFamily="18" charset="0"/>
              </a:rPr>
              <a:t>кормоприготівних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машин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17964" y="1988840"/>
            <a:ext cx="5618532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другої групи</a:t>
            </a:r>
            <a:r>
              <a:rPr lang="uk-U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кормо-приготівних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 відносять 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машини, що працюють за принципом роздавлювання та сколювання матеріалу між двома поверхнями (</a:t>
            </a:r>
            <a:r>
              <a:rPr lang="uk-UA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плющилки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вальцьові дробарки, зернові млини).</a:t>
            </a:r>
          </a:p>
        </p:txBody>
      </p:sp>
      <p:pic>
        <p:nvPicPr>
          <p:cNvPr id="4" name="Рисунок 3" descr="111546629_1_1000x700_drobilka-plyuschilka-valkovaya-vpk-200-1000-kiev.jpg"/>
          <p:cNvPicPr>
            <a:picLocks noChangeAspect="1"/>
          </p:cNvPicPr>
          <p:nvPr/>
        </p:nvPicPr>
        <p:blipFill rotWithShape="1">
          <a:blip r:embed="rId2" cstate="print"/>
          <a:srcRect l="28043" t="1782" r="2246" b="831"/>
          <a:stretch/>
        </p:blipFill>
        <p:spPr>
          <a:xfrm>
            <a:off x="251519" y="908720"/>
            <a:ext cx="316644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Третя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кормоприготівних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машин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31840" y="4077072"/>
            <a:ext cx="5832648" cy="26251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третьої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uk-U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кормоприго-тівних</a:t>
            </a: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 </a:t>
            </a:r>
            <a:r>
              <a:rPr lang="uk-UA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відносять 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машини з пресувальними робочими органами (гранулятори та </a:t>
            </a:r>
            <a:r>
              <a:rPr lang="uk-UA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брикетувальні</a:t>
            </a:r>
            <a:r>
              <a:rPr lang="uk-UA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машини).</a:t>
            </a:r>
          </a:p>
        </p:txBody>
      </p:sp>
      <p:pic>
        <p:nvPicPr>
          <p:cNvPr id="4" name="Місце для вмісту 3" descr="70701772_w200_h200_u.jpg"/>
          <p:cNvPicPr>
            <a:picLocks noChangeAspect="1"/>
          </p:cNvPicPr>
          <p:nvPr/>
        </p:nvPicPr>
        <p:blipFill rotWithShape="1">
          <a:blip r:embed="rId2" cstate="print"/>
          <a:srcRect l="15324" t="19891" r="15013" b="1676"/>
          <a:stretch/>
        </p:blipFill>
        <p:spPr>
          <a:xfrm>
            <a:off x="3131840" y="961975"/>
            <a:ext cx="3888432" cy="3069814"/>
          </a:xfrm>
          <a:prstGeom prst="rect">
            <a:avLst/>
          </a:prstGeom>
        </p:spPr>
      </p:pic>
      <p:pic>
        <p:nvPicPr>
          <p:cNvPr id="5" name="Рисунок 4" descr="36500607_w200_h200_grom_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28" y="2537515"/>
            <a:ext cx="3054812" cy="42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Untitled-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6215" r="8207"/>
          <a:stretch/>
        </p:blipFill>
        <p:spPr bwMode="auto">
          <a:xfrm>
            <a:off x="4212000" y="2032744"/>
            <a:ext cx="3960000" cy="391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" y="116632"/>
            <a:ext cx="8928992" cy="576064"/>
          </a:xfrm>
        </p:spPr>
        <p:txBody>
          <a:bodyPr>
            <a:normAutofit fontScale="90000"/>
          </a:bodyPr>
          <a:lstStyle/>
          <a:p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Четверта </a:t>
            </a:r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група </a:t>
            </a:r>
            <a:r>
              <a:rPr lang="uk-UA" sz="3600" i="1" dirty="0" err="1">
                <a:latin typeface="Times New Roman" pitchFamily="18" charset="0"/>
                <a:cs typeface="Times New Roman" pitchFamily="18" charset="0"/>
              </a:rPr>
              <a:t>кормоприготівних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машин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19872" y="692696"/>
            <a:ext cx="5544616" cy="1340048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четвертої групи </a:t>
            </a:r>
            <a:r>
              <a:rPr lang="uk-UA" sz="3200" i="1" dirty="0" err="1" smtClean="0">
                <a:latin typeface="Times New Roman" pitchFamily="18" charset="0"/>
                <a:cs typeface="Times New Roman" pitchFamily="18" charset="0"/>
              </a:rPr>
              <a:t>кормопри-готівних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машин відносять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змішувачі кормів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297516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81" y="836712"/>
            <a:ext cx="3331491" cy="2736304"/>
          </a:xfrm>
          <a:prstGeom prst="rect">
            <a:avLst/>
          </a:prstGeom>
        </p:spPr>
      </p:pic>
      <p:pic>
        <p:nvPicPr>
          <p:cNvPr id="5" name="Рисунок 4" descr="86469a286f33780a267a39a7a6240469.jpg"/>
          <p:cNvPicPr>
            <a:picLocks noChangeAspect="1"/>
          </p:cNvPicPr>
          <p:nvPr/>
        </p:nvPicPr>
        <p:blipFill rotWithShape="1">
          <a:blip r:embed="rId4" cstate="print"/>
          <a:srcRect l="2591" t="6732" r="303" b="4733"/>
          <a:stretch/>
        </p:blipFill>
        <p:spPr>
          <a:xfrm>
            <a:off x="112616" y="3599999"/>
            <a:ext cx="2875208" cy="3250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31840" y="5666928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spc="-100" dirty="0">
                <a:latin typeface="Times New Roman" pitchFamily="18" charset="0"/>
                <a:cs typeface="Times New Roman" pitchFamily="18" charset="0"/>
              </a:rPr>
              <a:t>Лабораторний зразок вібраційного змішувача, що розроблений у ВНАУ</a:t>
            </a:r>
          </a:p>
        </p:txBody>
      </p:sp>
    </p:spTree>
    <p:extLst>
      <p:ext uri="{BB962C8B-B14F-4D97-AF65-F5344CB8AC3E}">
        <p14:creationId xmlns:p14="http://schemas.microsoft.com/office/powerpoint/2010/main" val="335318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uk-UA" sz="3200" b="1" i="1" u="sng" dirty="0">
                <a:latin typeface="Times New Roman" pitchFamily="18" charset="0"/>
                <a:cs typeface="Times New Roman" pitchFamily="18" charset="0"/>
              </a:rPr>
              <a:t>Особливості роботи електрообладнання в умовах тваринницьких ферм:</a:t>
            </a:r>
            <a:endParaRPr lang="uk-UA" sz="3200" b="1" i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8856984" cy="5616624"/>
          </a:xfrm>
        </p:spPr>
        <p:txBody>
          <a:bodyPr>
            <a:normAutofit fontScale="92500" lnSpcReduction="20000"/>
          </a:bodyPr>
          <a:lstStyle/>
          <a:p>
            <a:pPr marL="45720" indent="0">
              <a:spcBef>
                <a:spcPts val="0"/>
              </a:spcBef>
              <a:buNone/>
            </a:pP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Електрообладнання може працювати в різних умовах ;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Приміщення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обробляються </a:t>
            </a:r>
            <a:r>
              <a:rPr lang="uk-UA" sz="3500" dirty="0" err="1">
                <a:latin typeface="Times New Roman" pitchFamily="18" charset="0"/>
                <a:cs typeface="Times New Roman" pitchFamily="18" charset="0"/>
              </a:rPr>
              <a:t>дизінфекційними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 розчинами; 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Різна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тривалість роботи механізмів і їх 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приводних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електродвигунів;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Ступінь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завантаження двигунів коливається від 25 до 100%;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Широкий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діапазон коливань напруги живлення;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Низький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професійний рівень обслуговуючого персоналу;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Невдалі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конструкції машин і механізмів.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791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</a:t>
            </a:r>
            <a:r>
              <a:rPr lang="uk-UA" sz="3200" b="1" i="1" u="sng" spc="-100" dirty="0" smtClean="0"/>
              <a:t>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полегшення пуску двигунів застосовують перемикання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об-моток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із зірки на трикутник, або з’єднують електродвигуни із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робо-чими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машинами за допомогою відцентрових муфт.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458" y="1721648"/>
            <a:ext cx="8861332" cy="502291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Приводні характеристики та умови роботи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кормо-приготівних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 мають такі особливості: 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продуктивність і момент статичних опорів машин при збільшенні </a:t>
            </a:r>
            <a:r>
              <a:rPr lang="uk-UA" sz="2400" spc="-20" dirty="0">
                <a:latin typeface="Calibri" pitchFamily="34" charset="0"/>
                <a:cs typeface="Calibri" pitchFamily="34" charset="0"/>
              </a:rPr>
              <a:t>швидкості обертання їх приводних валів непрямолінійно зростають;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процеси роботи машин дуже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енергомісткі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потужність приводних електродвигунів сягає від 30 до 160 кВт;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пуск машин, як правило, здійснюють без навантаження (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вхоло-сту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), моменти зрушення невеликі;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режим роботи тривалий,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значні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зниження швидкості при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збіль-шенні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навантаження недопустимі;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моменти інерції машин на холостому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ходу постійні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при роботі є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випадковими функціями часу, оскільки залежать від маси корму, що рухається разом із їхніми виконавчими органами;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навантажувальні діаграми мають випадково-змінний характер;</a:t>
            </a:r>
          </a:p>
          <a:p>
            <a:pPr lvl="0" indent="2667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машини працюють у запилених, особливо вогких приміщеннях та на відкритому повітрі.</a:t>
            </a:r>
          </a:p>
        </p:txBody>
      </p:sp>
    </p:spTree>
    <p:extLst>
      <p:ext uri="{BB962C8B-B14F-4D97-AF65-F5344CB8AC3E}">
        <p14:creationId xmlns:p14="http://schemas.microsoft.com/office/powerpoint/2010/main" val="3726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</a:t>
            </a:r>
            <a:r>
              <a:rPr lang="uk-UA" sz="3200" b="1" i="1" u="sng" spc="-100" dirty="0" smtClean="0"/>
              <a:t>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Швидкість різання 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подрібнювачів кормів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залежить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швид-кості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обертання робочого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органу і впливає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продуктивність машини, якість одержуваного продукту та енергоємність процесу.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584" y="1803539"/>
            <a:ext cx="8835560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низьких швидкостях обертання продуктивність мала, а крупність подрібнення занадто велика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Занадто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великі швидкості обертання робочого органу не дають пропорційного підвищення продуктивності, зате погіршують якість продукту: у соковитих кормах з’являється мезга, а у дерті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збільшу-ється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вміст неякісної пилової фракції та зростають енерговитрати.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954" y="4221088"/>
            <a:ext cx="8835560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Електропривод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повинен забезпечувати стабільність швидкості обертання робочих органів навіть в умовах ручного завантаження, коли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навантаження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валу двигуна змінюється у значних межах. Необхідну стабільність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забезпечують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асинхронні електродвигуни з жорсткою механічною характеристикою.</a:t>
            </a:r>
          </a:p>
        </p:txBody>
      </p:sp>
    </p:spTree>
    <p:extLst>
      <p:ext uri="{BB962C8B-B14F-4D97-AF65-F5344CB8AC3E}">
        <p14:creationId xmlns:p14="http://schemas.microsoft.com/office/powerpoint/2010/main" val="2271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8" y="1482940"/>
            <a:ext cx="6877888" cy="51144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uk-UA" sz="3200" i="1" spc="-60" dirty="0">
                <a:latin typeface="Times New Roman" pitchFamily="18" charset="0"/>
                <a:cs typeface="Times New Roman" pitchFamily="18" charset="0"/>
              </a:rPr>
              <a:t>Вплив швидкості ротора молоткової дробарки </a:t>
            </a:r>
            <a:r>
              <a:rPr lang="en-US" sz="3200" i="1" spc="-6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sz="3200" i="1" spc="-60" dirty="0">
                <a:latin typeface="Times New Roman" pitchFamily="18" charset="0"/>
                <a:cs typeface="Times New Roman" pitchFamily="18" charset="0"/>
              </a:rPr>
              <a:t>на: продуктивність дробарки </a:t>
            </a:r>
            <a:r>
              <a:rPr lang="en-US" sz="3200" i="1" spc="-60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3200" i="1" spc="-60" dirty="0">
                <a:latin typeface="Times New Roman" pitchFamily="18" charset="0"/>
                <a:cs typeface="Times New Roman" pitchFamily="18" charset="0"/>
              </a:rPr>
              <a:t>, питому енергоємність процесу </a:t>
            </a:r>
            <a:r>
              <a:rPr lang="en-US" sz="3200" i="1" spc="-60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3200" i="1" spc="-60" dirty="0">
                <a:latin typeface="Times New Roman" pitchFamily="18" charset="0"/>
                <a:cs typeface="Times New Roman" pitchFamily="18" charset="0"/>
              </a:rPr>
              <a:t> і модуль помелу </a:t>
            </a:r>
            <a:r>
              <a:rPr lang="en-US" sz="3200" i="1" spc="-60" dirty="0">
                <a:latin typeface="Times New Roman" pitchFamily="18" charset="0"/>
                <a:cs typeface="Times New Roman" pitchFamily="18" charset="0"/>
              </a:rPr>
              <a:t>M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92023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</a:t>
            </a:r>
            <a:r>
              <a:rPr lang="uk-UA" sz="3200" b="1" i="1" u="sng" spc="-100" dirty="0" smtClean="0"/>
              <a:t>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29546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Головні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робочі органи подрібнювачів кормів (ножовий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барабан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молотковий ротор та ін.) при обертанні створюють досить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потуж-ний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повітряний потік, на який витрачається до 40-60 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%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споживаної потужності. Тому механічна характеристика на холостому ходу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вен-тиляторна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або близька до неї. Тобто, у рівнянні механічної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характе-ристики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показник степеня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1,6-2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навантаженні значно переважає момент опору, який пов'язаний з ріжучим барабаном, тому показник степеня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≈ 1.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3594451"/>
            <a:ext cx="8835560" cy="2954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Робочі органи подрібнювачів кормів мають досить значний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мо-мент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інерції, внаслідок чого тривалість пуску машини може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досяга-ти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кількох десятків секунд. Для поліпшення умов пуску машини комплектують електродвигунами з підвищеним пусковим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момен-том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а для зменшення нагрівання двигуна пуск виконують 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пере-миканням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обмотки статора з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„зірки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” на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„трикутник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” або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застосову-ють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відцентрові фрикційні муфти, які з’єднують двигун з робочою машиною при кутовій швидкості 0,8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ω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</a:t>
            </a:r>
            <a:r>
              <a:rPr lang="uk-UA" sz="3200" b="1" i="1" u="sng" spc="-100" dirty="0" smtClean="0"/>
              <a:t>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1107996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Потужність, споживана подрібнювачами кормів, витрачається на подрібнення матеріалу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привод механізму подачі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холостий хід машини </a:t>
            </a:r>
            <a:r>
              <a:rPr lang="uk-UA" sz="2400" i="1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400" i="1" baseline="-25000" dirty="0" err="1">
                <a:latin typeface="Calibri" pitchFamily="34" charset="0"/>
                <a:cs typeface="Calibri" pitchFamily="34" charset="0"/>
              </a:rPr>
              <a:t>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дорівнює: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378460"/>
            <a:ext cx="327685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маш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0" y="1901680"/>
            <a:ext cx="883556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spc="-50" dirty="0" smtClean="0">
                <a:latin typeface="Calibri" pitchFamily="34" charset="0"/>
                <a:cs typeface="Calibri" pitchFamily="34" charset="0"/>
              </a:rPr>
              <a:t>   Потужність </a:t>
            </a:r>
            <a:r>
              <a:rPr lang="uk-UA" sz="2400" spc="-50" dirty="0">
                <a:latin typeface="Calibri" pitchFamily="34" charset="0"/>
                <a:cs typeface="Calibri" pitchFamily="34" charset="0"/>
              </a:rPr>
              <a:t>подрібнення </a:t>
            </a:r>
            <a:r>
              <a:rPr lang="uk-UA" sz="2400" i="1" spc="-50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400" i="1" spc="-50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400" i="1" spc="-50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spc="-50" dirty="0">
                <a:latin typeface="Calibri" pitchFamily="34" charset="0"/>
                <a:cs typeface="Calibri" pitchFamily="34" charset="0"/>
              </a:rPr>
              <a:t> Вт, знаходять за виразом: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64127" y="1901680"/>
            <a:ext cx="199766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Q∙A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noдр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230" y="2466696"/>
            <a:ext cx="883556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продуктивність машини, кг/с;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noд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робота, Дж/кг, яка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затра-чується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подрібнення матеріалу.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6231" y="3246356"/>
            <a:ext cx="8835560" cy="944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З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досвіду експлуатації різних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кормоприготівних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машин при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пере-робці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різноманітних кормів експериментально визначені питомі затрати енергії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подрібнення, що приводяться у довідниках.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786" y="4190910"/>
            <a:ext cx="8835560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Користуючись цими даними, можна орієнтовно визначити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спо-живану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машини з подібними робочими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органами: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93382" y="4926690"/>
            <a:ext cx="163448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Q∙q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210" y="4929574"/>
            <a:ext cx="7115126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продуктивність машини, кг/с;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питомі затрати енергії, кДж/кг.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786" y="5668238"/>
            <a:ext cx="604339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холостого ходу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Вт,: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95550" y="5514350"/>
            <a:ext cx="22527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ном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6478" y="6044394"/>
            <a:ext cx="883556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момент холостого ходу,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Н∙м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при номінальній швидкості обертання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ном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spc="-100" dirty="0" smtClean="0">
                <a:solidFill>
                  <a:schemeClr val="tx2"/>
                </a:solidFill>
              </a:rPr>
              <a:t>ЕЛЕКТРОПРИВОД КОРМОПРИГОТІВНИХ МАШИН</a:t>
            </a:r>
            <a:endParaRPr lang="uk-UA" sz="3200" b="1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/>
              <a:t>Двигун за потужністю вибирають за умовою: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2214" y="1598362"/>
            <a:ext cx="892554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spc="-5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приводу лопатевого змішувача: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2214" y="1975954"/>
            <a:ext cx="883556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коефіцієнт запасу,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1,2 -1,3;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endParaRPr lang="uk-UA" sz="24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число лопатей;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діаметр по кінцям лопатей, м;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частота обертання вала змішувача, об/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хв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коефіцієнт корисної дії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пере-дачі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змішувача,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= 0,85-0,9.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5009" y="1009128"/>
            <a:ext cx="3841501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ДВ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≥ (1,1…1,3)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/η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ПЕР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214" y="1086072"/>
            <a:ext cx="4749082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/>
              <a:t>де </a:t>
            </a: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пер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/>
              <a:t>-</a:t>
            </a:r>
            <a:r>
              <a:rPr lang="uk-UA" sz="2400" dirty="0"/>
              <a:t> ККД передачі.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59482" y="1949034"/>
            <a:ext cx="373852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К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∙Z∙D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4,56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∙п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2,78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 η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942" y="3453282"/>
            <a:ext cx="8835560" cy="184665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Керування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електроприводами подрібнювачів кормів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викону-ється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 різними схемами: від найпростіших за допомогою ручних пускачів, що використовуються в малопотужних машинах і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призна-чених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домашнього господарства, до складних схем керування з автоматизацією процесу пуску та завантаження двигуна.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942" y="5311523"/>
            <a:ext cx="883556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Завантаження подрібнювачів кормів контролюють за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ампер-метром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який вмикається в коло статора. Для вирівнювання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наван-тажувальних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діаграм застосовують регулятори завантаження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вихід-ного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продукту. </a:t>
            </a:r>
            <a:endParaRPr lang="uk-UA" sz="2400" spc="-5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Перед системами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автоматичного керування подрібнювачами кормів</a:t>
            </a:r>
            <a:r>
              <a:rPr lang="uk-UA" sz="3200" i="1" spc="-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i="1" spc="-30" dirty="0">
                <a:latin typeface="Times New Roman" pitchFamily="18" charset="0"/>
                <a:cs typeface="Times New Roman" pitchFamily="18" charset="0"/>
              </a:rPr>
              <a:t>ставлять такі задачі:</a:t>
            </a:r>
            <a:br>
              <a:rPr lang="uk-UA" sz="3200" i="1" spc="-30" dirty="0">
                <a:latin typeface="Times New Roman" pitchFamily="18" charset="0"/>
                <a:cs typeface="Times New Roman" pitchFamily="18" charset="0"/>
              </a:rPr>
            </a:br>
            <a:endParaRPr lang="uk-UA" sz="3200" dirty="0"/>
          </a:p>
        </p:txBody>
      </p:sp>
      <p:pic>
        <p:nvPicPr>
          <p:cNvPr id="4" name="Объект 4" descr="5422168_w200_h200_dvigatelyami_nasosov_shudn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l="8353" r="9711"/>
          <a:stretch/>
        </p:blipFill>
        <p:spPr>
          <a:xfrm>
            <a:off x="179512" y="1268760"/>
            <a:ext cx="2592288" cy="4691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2060848"/>
            <a:ext cx="61926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запуск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електродвигунів;</a:t>
            </a:r>
          </a:p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контроль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рівня продуктів у бункерах;</a:t>
            </a:r>
          </a:p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регулювання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завантаження двигуна дробарки;</a:t>
            </a:r>
          </a:p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необхідні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блокування - механічні та електричні;</a:t>
            </a:r>
          </a:p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надійний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захист всіх елементів привода від аварійних режимів;</a:t>
            </a:r>
          </a:p>
          <a:p>
            <a:pPr lvl="0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- сигналізація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про стан елементів привода.</a:t>
            </a:r>
          </a:p>
        </p:txBody>
      </p:sp>
    </p:spTree>
    <p:extLst>
      <p:ext uri="{BB962C8B-B14F-4D97-AF65-F5344CB8AC3E}">
        <p14:creationId xmlns:p14="http://schemas.microsoft.com/office/powerpoint/2010/main" val="40051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24" y="1564525"/>
            <a:ext cx="4961764" cy="52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7347" r="22346" b="17296"/>
          <a:stretch/>
        </p:blipFill>
        <p:spPr bwMode="auto">
          <a:xfrm>
            <a:off x="0" y="0"/>
            <a:ext cx="39977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5436096" cy="1498178"/>
          </a:xfrm>
        </p:spPr>
        <p:txBody>
          <a:bodyPr>
            <a:no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Шнековий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вібропланетарний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змішувач розроблений у ВНАУ та захищений патентом на винахід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3423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3200" b="1" i="1" u="sng" dirty="0" smtClean="0">
                <a:solidFill>
                  <a:schemeClr val="tx2"/>
                </a:solidFill>
              </a:rPr>
              <a:t>ЕЛЕКТРОПРИВОД ТРАНСПОРТНИХ МАШИН</a:t>
            </a:r>
            <a:endParaRPr lang="uk-UA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39796"/>
            <a:ext cx="8835560" cy="94455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Транспортні роботи на тваринницьких фермах (підвезення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кор-мів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підстилки, вивезення молока, прибирання та видалення гною та ін.) за затратами праці становлять 30-40 % від усіх робіт.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6230" y="1584350"/>
            <a:ext cx="8835560" cy="1572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Приблизний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обсяг перевезень для великої рогатої худоби сягає 60-80 а для свиней 30-40 кг за добу на голову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Продуктивність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транспортних засобів повинна забезпечувати необхідний вантажопотік з урахуванням розпорядку дня 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найнап-руженіший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період року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937" y="3149203"/>
            <a:ext cx="8835560" cy="1886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Вантажі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сільському господарстві транспортують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стаціонарними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та мобільними транспортними засобами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Стаціонарними транспортними машинами є скребкові, гвинтові, ковшові, стрічкові, пневматичні та інші транспортери.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До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мобільних транспортних машин належать електрокари,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електронавантажувачі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кормороздавачі тощо.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1878" y="5157192"/>
            <a:ext cx="8835560" cy="15724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Характерними особливостями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транспортерів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є наявність частин, що рухаються поступально і мають порівняно великі маси; низька частота обертання їх приводних валів; великі моменти статичних опорів зрушення, особливо при пуску під навантаженням;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випад-ковий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характер навантажувальних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діаграм.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7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uiExpand="1" build="p" animBg="1"/>
      <p:bldP spid="9" grpId="0" uiExpand="1" build="p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>
            <a:noAutofit/>
          </a:bodyPr>
          <a:lstStyle/>
          <a:p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Продуктивність скребкових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транспортерів: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92696"/>
            <a:ext cx="8928992" cy="60486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4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 = </a:t>
            </a:r>
            <a:r>
              <a:rPr lang="uk-UA" sz="43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43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uk-UA" sz="43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3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φ γ </a:t>
            </a:r>
            <a:r>
              <a:rPr lang="en-US" sz="43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43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44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uk-UA" sz="43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коефіцієнт, що враховує ступінь заповнення скребків залежно від кута нахилу транспортера а, град, до горизонту; для легко сипких вантажів К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=1-0,0175а, для слабко сипких К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=1,05-0,01а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φ - коефіцієнт заповнення, φ = 0,6-0,8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об’ємна маса транспортованого матеріалу, кг/м</a:t>
            </a:r>
            <a:r>
              <a:rPr lang="uk-UA" sz="3500" i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uk-UA" sz="35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ширина скребків, м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висота скребків, м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36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швидкість руху скребків, 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м/с, для </a:t>
            </a:r>
            <a:r>
              <a:rPr lang="uk-UA" sz="35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корене-плодів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36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0,25 - 0,5 м/с, для борошнистих кормів і гною - 0,5-1,0; для зерна - 1,0-2,2 м/с.</a:t>
            </a:r>
            <a:endParaRPr lang="uk-UA" sz="3500" i="1" spc="-4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925"/>
            <a:ext cx="8686800" cy="610763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Вимоги до електрообладнання потокових ліній: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48680"/>
            <a:ext cx="9036496" cy="619268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Робочі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машини якими керує електрообладнання повинні мати узгоджену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продуктивність та забезпечувати якість;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Запуску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автоматичного електроприводу потокової лінії повинен передувати попереджувальний сигнал;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Електроприводи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усіх машин потокової лінії повинні запускатись у послідовності, що направлена проти руху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продукції;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Електричні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схеми повинні забезпечувати блокування від неправильного вмикання електричних кіл;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Схеми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послідовного вмикання електроприводів повинні бути розрахованими на гранично допустиму потужність двигунів, що вмикаються одночасно;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Схеми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керування повинні забезпечувати надійний захист електродвигунів і проводів;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Схеми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керування повинні забезпечувати максимальну автоматизацію виробничих процесів;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Проводи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силових електричних приводів кіл повинні розраховуватись за максимальним тривалим робочим струмом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75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Потужність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двигуна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для привода скребкового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транспортера: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412776"/>
            <a:ext cx="8856984" cy="51125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 = 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4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4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46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4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Lcos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uk-UA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46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46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46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en-US" sz="4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4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4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6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4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/η</a:t>
            </a:r>
            <a:r>
              <a:rPr lang="uk-UA" sz="46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 - прискорення вільного падіння, м/с</a:t>
            </a:r>
            <a:r>
              <a:rPr lang="uk-UA" sz="3500" i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spc="-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uk-UA" sz="35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номінальна продуктивність транспортера, кг/с</a:t>
            </a:r>
            <a:r>
              <a:rPr lang="uk-UA" sz="3500" i="1" spc="-6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довжина транспортера, м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висота підйому матеріалу, м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uk-UA" sz="35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коефіцієнти тертя матеріалу та опору руху ланцюга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3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uk-UA" sz="35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маса скребкового ланцюга, кг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35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швидкість руху скребків, м/с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кут підйому транспортера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35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35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коефіцієнт додаткового опору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35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ККД передачі.</a:t>
            </a:r>
          </a:p>
        </p:txBody>
      </p:sp>
    </p:spTree>
    <p:extLst>
      <p:ext uri="{BB962C8B-B14F-4D97-AF65-F5344CB8AC3E}">
        <p14:creationId xmlns:p14="http://schemas.microsoft.com/office/powerpoint/2010/main" val="16573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Autofit/>
          </a:bodyPr>
          <a:lstStyle/>
          <a:p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Механічна 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скребкового та стрічкового транспортерів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869160"/>
            <a:ext cx="9144000" cy="198884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9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9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(</a:t>
            </a:r>
            <a:r>
              <a:rPr lang="en-US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9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9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9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9000" i="1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9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9000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uk-UA" sz="9000" i="1" baseline="30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7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Момент статичних опорів </a:t>
            </a:r>
            <a:r>
              <a:rPr lang="uk-UA" sz="7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uk-UA" sz="7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залежить від кутової швидкості, а момент зрушення </a:t>
            </a:r>
            <a:r>
              <a:rPr lang="en-US" sz="7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75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uk-UA" sz="7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може </a:t>
            </a:r>
            <a:r>
              <a:rPr lang="uk-UA" sz="7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uk-UA" sz="75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знач-ним</a:t>
            </a:r>
            <a:r>
              <a:rPr lang="uk-UA" sz="7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перевищувати номінальний момент на 30- 35 %. </a:t>
            </a:r>
            <a:endParaRPr lang="uk-UA" sz="7500" i="1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i="1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4098" name="Picture 2" descr="Оптшвид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3" y="1268760"/>
            <a:ext cx="50343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52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01000" cy="576064"/>
          </a:xfrm>
        </p:spPr>
        <p:txBody>
          <a:bodyPr>
            <a:normAutofit fontScale="90000"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Скреперні транспортери УС-250 для прибирання гною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57968" r="53739" b="2852"/>
          <a:stretch/>
        </p:blipFill>
        <p:spPr>
          <a:xfrm>
            <a:off x="6506498" y="1052736"/>
            <a:ext cx="2451665" cy="3207315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3658" r="29765" b="75519"/>
          <a:stretch/>
        </p:blipFill>
        <p:spPr>
          <a:xfrm>
            <a:off x="6501424" y="4369533"/>
            <a:ext cx="2453459" cy="207166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4138" r="51963" b="53126"/>
          <a:stretch/>
        </p:blipFill>
        <p:spPr>
          <a:xfrm>
            <a:off x="107503" y="876874"/>
            <a:ext cx="6376051" cy="49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Схема автоматичного керування канатно-скреперним транспортером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Лаборат14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1488"/>
            <a:ext cx="7920880" cy="583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Скреперні транспортери для прибирання гною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2192" r="6926" b="2356"/>
          <a:stretch/>
        </p:blipFill>
        <p:spPr>
          <a:xfrm>
            <a:off x="539552" y="764704"/>
            <a:ext cx="7344816" cy="5904656"/>
          </a:xfrm>
        </p:spPr>
      </p:pic>
    </p:spTree>
    <p:extLst>
      <p:ext uri="{BB962C8B-B14F-4D97-AF65-F5344CB8AC3E}">
        <p14:creationId xmlns:p14="http://schemas.microsoft.com/office/powerpoint/2010/main" val="39093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0368"/>
            <a:ext cx="8229600" cy="631056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Мобільний кормороздавач-змішувач КС-1,5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9044"/>
            <a:ext cx="5360464" cy="3826733"/>
          </a:xfrm>
        </p:spPr>
      </p:pic>
      <p:sp>
        <p:nvSpPr>
          <p:cNvPr id="6" name="Прямоугольник 5"/>
          <p:cNvSpPr/>
          <p:nvPr/>
        </p:nvSpPr>
        <p:spPr>
          <a:xfrm>
            <a:off x="4788024" y="620688"/>
            <a:ext cx="4257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Призначений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змішування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 роздавання кормових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сумішей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вологістю 60…80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%,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824" y="1821017"/>
            <a:ext cx="896314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Являє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собою самохідний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двохвісний</a:t>
            </a:r>
          </a:p>
          <a:p>
            <a:pPr>
              <a:lnSpc>
                <a:spcPct val="85000"/>
              </a:lnSpc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електровізок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руха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ється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ко-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лії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із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кутників, які розміщенні на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естакаді, у візку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знаходиться</a:t>
            </a: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бункер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в середині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якого</a:t>
            </a: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вздовж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розміщенні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два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шнеки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подають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корми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pPr>
              <a:lnSpc>
                <a:spcPct val="85000"/>
              </a:lnSpc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вивантажувальних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вікон, що розміщенні над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відповідними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рядами годівниць.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824" y="4738739"/>
            <a:ext cx="896314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рамі візка встановлені три електродвигуни: один М1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потуж-ністю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0,75 кВт для пересування кормороздавача, два інші М2 та М3 для приводу шнеків.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0852" y="5661248"/>
            <a:ext cx="896314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Норму видачі корму регулюють змінною частоти обертів вивантажувальних шнеків, шляхом переставлення ланцюга на блоці зірочок та пасів на двохступінчатих шківах приводу.</a:t>
            </a:r>
          </a:p>
        </p:txBody>
      </p:sp>
    </p:spTree>
    <p:extLst>
      <p:ext uri="{BB962C8B-B14F-4D97-AF65-F5344CB8AC3E}">
        <p14:creationId xmlns:p14="http://schemas.microsoft.com/office/powerpoint/2010/main" val="32853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48680"/>
            <a:ext cx="8856984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Живлення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електродвигунів через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захисновимикаючий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пристрій ЗОУП та кабель довжиною 80 м який знаходиться у лотку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подаєть-ся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 автомати у лотку електродвигунів. Потім через відповідні запобіжники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FU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1,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FU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2 та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FU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3 до кіл керування магнітних пускачів електродвигунів М1, М2 та М3.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-10368"/>
            <a:ext cx="8229600" cy="631056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Мобільний кормороздавач-змішувач КС-1,5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9512" y="2420888"/>
            <a:ext cx="8856984" cy="3960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Перед початком роботи вмикають усі автоматичні вимикачі, а перемикач у силовому колі тягового електродвигуна ставлять 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по-ложення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що відповідає напрямку руху. У випадку автоматичного керування кормороздавачем, перемикачі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SA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 та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SA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2 ставлять у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по-ложення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автоматичної роботи А. Потім натискають кнопку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SB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2, при цьому вмикається магнітний пускач КМ1 та тяговий електродвигун М1.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Одночасно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живлення подається на проміжки реле К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V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1, яке замикає свої контакти у колах керування магнітних пускачів КМ3 та КМ4 електродвигунів шнеків М2 та М3.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97144" cy="864096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Схема керування тяговим електродвигуном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365336"/>
              </p:ext>
            </p:extLst>
          </p:nvPr>
        </p:nvGraphicFramePr>
        <p:xfrm>
          <a:off x="179512" y="764704"/>
          <a:ext cx="7038513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3" imgW="5057640" imgH="2765160" progId="">
                  <p:embed/>
                </p:oleObj>
              </mc:Choice>
              <mc:Fallback>
                <p:oleObj r:id="rId3" imgW="5057640" imgH="27651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389" r="16371"/>
                      <a:stretch>
                        <a:fillRect/>
                      </a:stretch>
                    </p:blipFill>
                    <p:spPr bwMode="auto">
                      <a:xfrm>
                        <a:off x="179512" y="764704"/>
                        <a:ext cx="7038513" cy="5328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635896" y="5949280"/>
            <a:ext cx="5400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2400" i="1" dirty="0">
                <a:latin typeface="Calibri" pitchFamily="34" charset="0"/>
                <a:cs typeface="Calibri" pitchFamily="34" charset="0"/>
              </a:rPr>
              <a:t>М1 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електродвигун для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пересування </a:t>
            </a:r>
            <a:r>
              <a:rPr lang="uk-UA" sz="2400" i="1" dirty="0" err="1" smtClean="0">
                <a:latin typeface="Calibri" pitchFamily="34" charset="0"/>
                <a:cs typeface="Calibri" pitchFamily="34" charset="0"/>
              </a:rPr>
              <a:t>кормо-роздавача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потужністю 0,75 кВт 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5670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uk-UA" sz="3200" spc="-60" dirty="0" smtClean="0">
                <a:latin typeface="Times New Roman" pitchFamily="18" charset="0"/>
                <a:cs typeface="Times New Roman" pitchFamily="18" charset="0"/>
              </a:rPr>
              <a:t>Схеми </a:t>
            </a:r>
            <a:r>
              <a:rPr lang="uk-UA" sz="3200" spc="-60" dirty="0">
                <a:latin typeface="Times New Roman" pitchFamily="18" charset="0"/>
                <a:cs typeface="Times New Roman" pitchFamily="18" charset="0"/>
              </a:rPr>
              <a:t>керування </a:t>
            </a:r>
            <a:r>
              <a:rPr lang="uk-UA" sz="3200" spc="-60" dirty="0" smtClean="0">
                <a:latin typeface="Times New Roman" pitchFamily="18" charset="0"/>
                <a:cs typeface="Times New Roman" pitchFamily="18" charset="0"/>
              </a:rPr>
              <a:t>електродвигунами приводів шнеків</a:t>
            </a:r>
            <a:endParaRPr lang="uk-UA" sz="3200" spc="-6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913448"/>
              </p:ext>
            </p:extLst>
          </p:nvPr>
        </p:nvGraphicFramePr>
        <p:xfrm>
          <a:off x="1115616" y="3663544"/>
          <a:ext cx="5472608" cy="318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r:id="rId3" imgW="5381640" imgH="2333160" progId="">
                  <p:embed/>
                </p:oleObj>
              </mc:Choice>
              <mc:Fallback>
                <p:oleObj r:id="rId3" imgW="5381640" imgH="23331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03" r="14717"/>
                      <a:stretch>
                        <a:fillRect/>
                      </a:stretch>
                    </p:blipFill>
                    <p:spPr bwMode="auto">
                      <a:xfrm>
                        <a:off x="1115616" y="3663544"/>
                        <a:ext cx="5472608" cy="3182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672485"/>
              </p:ext>
            </p:extLst>
          </p:nvPr>
        </p:nvGraphicFramePr>
        <p:xfrm>
          <a:off x="1115615" y="620688"/>
          <a:ext cx="5576651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r:id="rId5" imgW="5083200" imgH="2642400" progId="">
                  <p:embed/>
                </p:oleObj>
              </mc:Choice>
              <mc:Fallback>
                <p:oleObj r:id="rId5" imgW="5083200" imgH="2642400" progId="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03" r="14717"/>
                      <a:stretch>
                        <a:fillRect/>
                      </a:stretch>
                    </p:blipFill>
                    <p:spPr bwMode="auto">
                      <a:xfrm>
                        <a:off x="1115615" y="620688"/>
                        <a:ext cx="5576651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27984" y="25828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i="1" dirty="0">
                <a:latin typeface="Calibri" pitchFamily="34" charset="0"/>
                <a:cs typeface="Calibri" pitchFamily="34" charset="0"/>
              </a:rPr>
              <a:t>електродвигуни: М2 та М3 для приводу шнеків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28015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71547"/>
            <a:ext cx="8229600" cy="631056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Мобільний кормороздавач-змішувач КС-1,5</a:t>
            </a:r>
            <a:endParaRPr lang="uk-UA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4704"/>
            <a:ext cx="8856984" cy="55399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підході кормороздавача до місця початку роздавання кормів у годівниці. Відповідні упори діють на кінцеві вимикачі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3 та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5 які через магнітні пускачі КМ3 та КМ4 вмикають електродвигуни шнеків М2 та М3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Починається роздавання кормів із рухомого кормороздавача. При закінченні фронту годування, відповідні упори діють на кінцеві вимикачі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4 та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6 які вимикають шнеки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русі кормороздавача далі, у кінці проходу, упор діє на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кін-цевий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упор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1, який своїми контактами вимикає магнітний пускач КМ1 і проміжне реле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KV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1, та вимикає магнітний пускач КМ2, при цьому двигун М1 вмикається на зворотній хід.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При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підході кормороздавача до місця завантаження кормом відповідний упор діє на кінцевий вимикач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2, який вимикає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маг-нітний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пускач КМ2 та тяговий двигун М1. Цикл роздавання кормів закінчується.</a:t>
            </a:r>
          </a:p>
        </p:txBody>
      </p:sp>
    </p:spTree>
    <p:extLst>
      <p:ext uri="{BB962C8B-B14F-4D97-AF65-F5344CB8AC3E}">
        <p14:creationId xmlns:p14="http://schemas.microsoft.com/office/powerpoint/2010/main" val="53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24105"/>
            <a:ext cx="8835560" cy="1107996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Затрати ручної праці на подачу води у тваринницькі ферми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ста-новлять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30% від усіх робіт, а застосування автоматизованого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Ел-пр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збільшує продуктивність праці на цих операціях у 18-20 разів.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998" y="2826146"/>
            <a:ext cx="8835560" cy="11079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Безпосередньо від насоса у розподільчу мережу воду подають у відкритих зрошувальних системах із приводом від асинхронних чи синхронних двигунів.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0" y="3934142"/>
            <a:ext cx="8835560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забирання води з відкритих водоймищ, а також із шахтних криниць і свердловин із динамічним рівнем води у них не глибше 5-7 м від поверхні землі, переважно застосовують відцентрові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насоси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типів К, КМ і ЦВ та вихрові насоси типів В, ВК і ВКС.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998" y="5425410"/>
            <a:ext cx="8835560" cy="1107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 глибинних шахтних криниць та свердловин воду піднімають за допомогою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водоструменевих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пристроїв ВН та заглибних електронасосів типів ЭЦВ, ЭПН, ЭПЛ, АП, АПВ і АПВМ.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998" y="1708526"/>
            <a:ext cx="8835560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До с/г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споживачів воду в основному подають через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водонапір-ний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котел чи водонапірний бак, за допомогою відцентрових насосів, які приводяться в рух асинхронними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електродвигунами.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Рисунок 10" descr="Konsolnue_nasosu.jpg"/>
          <p:cNvPicPr>
            <a:picLocks noChangeAspect="1"/>
          </p:cNvPicPr>
          <p:nvPr/>
        </p:nvPicPr>
        <p:blipFill>
          <a:blip r:embed="rId2" cstate="print"/>
          <a:srcRect l="1512" t="2462" r="1512" b="2462"/>
          <a:stretch>
            <a:fillRect/>
          </a:stretch>
        </p:blipFill>
        <p:spPr>
          <a:xfrm>
            <a:off x="3802390" y="644601"/>
            <a:ext cx="5148064" cy="3098939"/>
          </a:xfrm>
          <a:prstGeom prst="rect">
            <a:avLst/>
          </a:prstGeom>
        </p:spPr>
      </p:pic>
      <p:pic>
        <p:nvPicPr>
          <p:cNvPr id="12" name="Рисунок 11" descr="tps60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957" y="815127"/>
            <a:ext cx="3505792" cy="27578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Рисунок 12" descr="ecvn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910" y="-45706"/>
            <a:ext cx="1008112" cy="54964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 descr="ecv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0331" y="2744"/>
            <a:ext cx="1739111" cy="54087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466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732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Електропривод і автоматизація доїльних установок</a:t>
            </a:r>
            <a:endParaRPr lang="uk-UA" sz="2800" b="1" u="sng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1" y="908720"/>
            <a:ext cx="883556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роботи доїльних апаратів необхідний вакуум, який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одержу-ють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допомогою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вакуум-насосів. Сучасні доїльні установки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комп-лектуються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ротаційними вакуумними насосами УВУ-60/45.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584" y="2011036"/>
            <a:ext cx="8835560" cy="221599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Вакуум-насос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перетворює механічну енергію на потенціальну енергію тиску (з від’ємним знаком), яка потім перетворюється на кінематичну енергію всмоктування молока з вимені і його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транс-портування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до місця приймання та очищення. До складу вакуумної установки входять також вакуум-регулятор, вакуумметр, вакуум-балон та вакуум-провід.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1" y="4227027"/>
            <a:ext cx="8835560" cy="1107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Продуктивність вакуум-насоса залежить від числа доїльних апаратів, числа пульсацій, об’єму всіх камер і трубок доїльного апарата, в яких діє вакуум, і визначається за формулою: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4965691"/>
            <a:ext cx="151355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Q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kqA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231" y="5474111"/>
            <a:ext cx="8835560" cy="1107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коефіцієнт, який враховує підсоси в системі,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= 2-3;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витра-ти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повітря одним доїльним апаратом при 60 пульсаціях за хвилину,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= 1,8-2 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/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год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кількість доїльних апаратів.</a:t>
            </a:r>
          </a:p>
        </p:txBody>
      </p:sp>
    </p:spTree>
    <p:extLst>
      <p:ext uri="{BB962C8B-B14F-4D97-AF65-F5344CB8AC3E}">
        <p14:creationId xmlns:p14="http://schemas.microsoft.com/office/powerpoint/2010/main" val="9563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732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Електропривод і автоматизація доїльних установок</a:t>
            </a:r>
            <a:endParaRPr lang="uk-UA" sz="2800" b="1" u="sng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1" y="908720"/>
            <a:ext cx="883556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Втрати тиску у вакуумному проводі складаються із втрат на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тер-тя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і втрат у місцевих опорах. Втрати тиску, на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подолання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тертя,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Па,: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231" y="3119031"/>
            <a:ext cx="8835560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Коефіцієнт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опору: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23" y="1647384"/>
            <a:ext cx="2399668" cy="91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6231" y="1647384"/>
            <a:ext cx="6435892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густина повітря, кг/м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υ 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швидкість руху повітря, м/с;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- коефіцієнт опору;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довжина вакуум-проводу, м;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внутрішній діаметр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ваку-ум-проводу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м.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48" y="2766497"/>
            <a:ext cx="2085535" cy="88328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231" y="3649782"/>
            <a:ext cx="8835560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вагова кількість повітря, яка протікає вакуум-проводом: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30943" y="4024572"/>
            <a:ext cx="193354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υ∙ρ∙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6231" y="4019114"/>
            <a:ext cx="6750025" cy="73866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поперечний переріз вакуум-проводу, м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прискорення вільного падіння, м/с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936" y="4924864"/>
            <a:ext cx="883556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Втрати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напору, Па, у місцевих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опорах: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3727" y="4847920"/>
            <a:ext cx="35637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49∙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∙υ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∙ρ∙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∙ξ∙10</a:t>
            </a:r>
            <a:r>
              <a:rPr lang="ru-RU" sz="2800" i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678" y="5478862"/>
            <a:ext cx="883556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 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коефіцієнт, який враховує втрати напору в місцевих опорах.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6231" y="5949280"/>
            <a:ext cx="8835561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Тривалість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роботи вакуум-насоса визначається тривалістю доїння гурту корів (50-60 голів) і складає 1,5-2 години.</a:t>
            </a:r>
          </a:p>
        </p:txBody>
      </p:sp>
    </p:spTree>
    <p:extLst>
      <p:ext uri="{BB962C8B-B14F-4D97-AF65-F5344CB8AC3E}">
        <p14:creationId xmlns:p14="http://schemas.microsoft.com/office/powerpoint/2010/main" val="9741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7" grpId="0" animBg="1"/>
      <p:bldP spid="12" grpId="0" animBg="1"/>
      <p:bldP spid="13" grpId="0" animBg="1"/>
      <p:bldP spid="9" grpId="0" animBg="1"/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732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Електропривод і автоматизація доїльних установок</a:t>
            </a:r>
            <a:endParaRPr lang="uk-UA" sz="2800" b="1" u="sng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1" y="908720"/>
            <a:ext cx="883556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Продуктивність вакуум-насоса, м</a:t>
            </a:r>
            <a:r>
              <a:rPr lang="ru-RU" sz="24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/с, прямо пропорційна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куто-вій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швидкості: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415" y="1656468"/>
            <a:ext cx="8835560" cy="1846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число лопаток;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ексцентриситет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діаметр циліндра корпусу, м;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довжина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ротора, м;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b="1" dirty="0" err="1" smtClean="0">
                <a:latin typeface="Calibri" pitchFamily="34" charset="0"/>
                <a:cs typeface="Calibri" pitchFamily="34" charset="0"/>
              </a:rPr>
              <a:t>–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ку-това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швидкість обертання, с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-1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ступінь наповнення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всмоктуючої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камери,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0,5-0,8;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 –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манометричний коефіцієнт,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0,32-0,52;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кут між лопатками, рад.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00" y="1234170"/>
            <a:ext cx="3653051" cy="8264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6231" y="3494043"/>
            <a:ext cx="883556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Механічна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характеристика вакуум-насоса має мало виражений вентиляторний вигляд, момент зрушення становить 75-100 %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номі-нального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моменту.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6819" y="4602039"/>
            <a:ext cx="883556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двигуна, Вт, для привода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вакуум-насоса: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819" y="4939105"/>
            <a:ext cx="8835560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продуктивність насоса, м/с</a:t>
            </a:r>
            <a:r>
              <a:rPr lang="uk-UA" sz="2400" b="1" i="1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вакуум, Па;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atin typeface="Calibri" pitchFamily="34" charset="0"/>
                <a:cs typeface="Calibri" pitchFamily="34" charset="0"/>
              </a:rPr>
              <a:t>-</a:t>
            </a:r>
            <a:r>
              <a:rPr lang="ru-RU" sz="2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ККД насоса,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η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= 0,2-0,25;   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ККД передачі.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93" y="4168383"/>
            <a:ext cx="1455998" cy="9229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6819" y="5877272"/>
            <a:ext cx="8835560" cy="738664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Навантажувальна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діаграма вакуум-насоса рівномірна, режим роботи тривалий.</a:t>
            </a:r>
          </a:p>
        </p:txBody>
      </p:sp>
    </p:spTree>
    <p:extLst>
      <p:ext uri="{BB962C8B-B14F-4D97-AF65-F5344CB8AC3E}">
        <p14:creationId xmlns:p14="http://schemas.microsoft.com/office/powerpoint/2010/main" val="42906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231" y="116631"/>
            <a:ext cx="8910266" cy="36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Електропривод молочних насосів</a:t>
            </a:r>
            <a:endParaRPr lang="uk-UA" sz="2800" b="1" u="sng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415" y="539388"/>
            <a:ext cx="883556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Молочні насоси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призначені для перекачування молока та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рід-ких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молочних продуктів із одного резервуара в інший у межах цеху чи заводу та перекачування молока під тиском в апарати для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техно-логічної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обробки (пастеризації, охолодження, фільтрації).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231" y="2062952"/>
            <a:ext cx="8835560" cy="406265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  Правильний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вибір насоса впливає на якість продукту та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прави-льне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ведення технологічного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процесу, у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зв’язку з цим до них та їх електроприводів ставляться спеціальні вимоги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Молочні насоси повинні мати найменший механічний вплив на молоко, не змінюючи його природних властивостей.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Насоси повинні працювати плавно без ударів, які можуть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викли-кати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 молоці помітні зміни жирової фази.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Конструкція молочних насосів повинна забезпечувати швидке та легке їх розбирання.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Молочні насоси повинні бути виготовлені із нержавіючих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мате-ріалів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1" y="116631"/>
            <a:ext cx="8910266" cy="36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Електропривод молочних насосів</a:t>
            </a:r>
            <a:endParaRPr lang="uk-UA" sz="2800" b="1" u="sng" spc="-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415" y="539388"/>
            <a:ext cx="883556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Молочні насоси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поділяються на: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відцентрові (дискові, лопатеві, одно-лопатеві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ротаційні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поршневі.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415" y="2016716"/>
            <a:ext cx="883556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Механічна характеристика відцентрового насоса має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вентиля-торний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вигляд. Режим роботи електродвигуна - тривалий з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постій-ним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навантаженням.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131" y="3124712"/>
            <a:ext cx="88355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Потужність двигуна, Вт, визначають за формулою: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131" y="3482888"/>
            <a:ext cx="883556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густина молока, (1,03-1,04) кг/м 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прискорення вільного падіння, м/с</a:t>
            </a:r>
            <a:r>
              <a:rPr lang="uk-UA" sz="24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напір, м;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/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подача насоса, м /с;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ККД насоса.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231" y="4224640"/>
            <a:ext cx="8910266" cy="25142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ЗАГАЛЬНІ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ВИСНОВКИ: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технологічні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процеси у тваринництві є досить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енергомісткими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а технологічне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обладнання приводиться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рух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еле-ктроприводом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тому впорядкування цього електроприводу,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прави-льний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підбір приводних електродвигунів, схем керування та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авто-матизація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його роботи дозволяє істотно зменшити затрати ручної праці, зменшити собівартість продукції що переробляється та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під-вищити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її якість, що значною мірою впливає на зниження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собівар-тості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продукції тваринництва та збільшення його продуктивності.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707633"/>
            <a:ext cx="1783687" cy="8340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6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230" y="624105"/>
            <a:ext cx="8835560" cy="94455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Для того, щоб вибрати тип і потужність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електронасосного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прист-рою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та їх кількість необхідно, виходячи з місцевих умов, вибрати схему водопостачання.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674" y="2216783"/>
            <a:ext cx="8835560" cy="12584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розрахунку водопостачання,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зокрема його подачі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вра-ховують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пожежну витрату води (2,5-10 л/с) залежно від розмірів господарства чи населеного пункту, тривалість пожежі приймають рівною 2-3 год.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998" y="1588085"/>
            <a:ext cx="8835560" cy="6286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При виборі насоса виходять із його необхідної подачі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та напору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який він повинен створювати.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0674" y="3475269"/>
            <a:ext cx="8835560" cy="6306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Напір насоса обирають таким чином, щоб він міг подавати воду при необхідному тиску у заданому місці.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230" y="4105891"/>
            <a:ext cx="8835560" cy="2683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Необхідний напір насоса визначають із залежності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Н = 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ВС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ВТ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ct val="85000"/>
              </a:lnSpc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ВС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висота всмоктування;</a:t>
            </a: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найбільша висота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водо-споживачiв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 smtClean="0">
                <a:latin typeface="Times New Roman" pitchFamily="18" charset="0"/>
                <a:cs typeface="Times New Roman" pitchFamily="18" charset="0"/>
              </a:rPr>
              <a:t>ВТ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напір втрат у всмоктувальному та нагнітальному трубопроводах;</a:t>
            </a:r>
          </a:p>
          <a:p>
            <a:pPr>
              <a:lnSpc>
                <a:spcPct val="85000"/>
              </a:lnSpc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напір, який необхідний для створення певної швидкості витікання води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6230" y="2312329"/>
            <a:ext cx="9036496" cy="3879405"/>
          </a:xfrm>
        </p:spPr>
        <p:txBody>
          <a:bodyPr lIns="0" tIns="0" rIns="0" bIns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Потужність двигуна для приводу насоса:</a:t>
            </a:r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smtClean="0">
                <a:latin typeface="Times New Roman" pitchFamily="18" charset="0"/>
                <a:cs typeface="Times New Roman" pitchFamily="18" charset="0"/>
              </a:rPr>
              <a:t>ДВ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ρ Q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/(η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800" i="1" baseline="-250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uk-UA" sz="2400" dirty="0" smtClean="0"/>
              <a:t>де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uk-UA" sz="2400" dirty="0" smtClean="0"/>
              <a:t> - питома вага рідини, що перекачується, Н/м</a:t>
            </a:r>
            <a:r>
              <a:rPr lang="uk-UA" sz="2400" baseline="30000" dirty="0" smtClean="0"/>
              <a:t>3</a:t>
            </a:r>
            <a:r>
              <a:rPr lang="uk-UA" sz="2400" dirty="0" smtClean="0"/>
              <a:t>;</a:t>
            </a:r>
          </a:p>
          <a:p>
            <a:pPr marL="45720" indent="0">
              <a:buNone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dirty="0" smtClean="0"/>
              <a:t> </a:t>
            </a:r>
            <a:r>
              <a:rPr lang="uk-UA" sz="2400" dirty="0"/>
              <a:t>- ККД передачі (при прямому з’єднані валів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dirty="0"/>
              <a:t> = 1);</a:t>
            </a:r>
          </a:p>
          <a:p>
            <a:pPr marL="45720" indent="0">
              <a:buNone/>
            </a:pP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/>
              <a:t> - ККД насосів (поршневих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/>
              <a:t> = 0,7-0,9, відцентрових </a:t>
            </a:r>
            <a:r>
              <a:rPr lang="uk-UA" sz="2400" dirty="0" smtClean="0"/>
              <a:t>       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smtClean="0"/>
              <a:t> </a:t>
            </a:r>
            <a:r>
              <a:rPr lang="uk-UA" sz="2400" dirty="0"/>
              <a:t>= 0,4-0,8, вихрових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400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/>
              <a:t> = 0,25-0,5);</a:t>
            </a:r>
          </a:p>
          <a:p>
            <a:pPr marL="45720" indent="0">
              <a:buNone/>
            </a:pPr>
            <a:r>
              <a:rPr lang="uk-UA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uk-UA" sz="24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i="1" dirty="0"/>
              <a:t> </a:t>
            </a:r>
            <a:r>
              <a:rPr lang="uk-UA" sz="2400" dirty="0"/>
              <a:t>- коефіцієнт запасу, що обирається рівним 1,1…1,3 залежно від потужності двигуна і враховує можливі підтікання водо та зміну режимів роботи насосу.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230" y="624105"/>
            <a:ext cx="8835560" cy="168046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Знаючи потрібні витрату та напір, за каталогом вибирають насос з урахуванням можливої частоти обертання привідного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електро-двигуна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. 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    За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універсальною характеристикою вибраного насоса уточняють його подачу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Q</a:t>
            </a:r>
            <a:r>
              <a:rPr lang="uk-UA" sz="2400" i="1" baseline="-25000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напір 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визначають коефіцієнт корисної дії.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30" y="116631"/>
            <a:ext cx="8835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uk-UA" sz="3200" b="1" i="1" u="sng" dirty="0" smtClean="0">
                <a:latin typeface="Arial" pitchFamily="34" charset="0"/>
                <a:cs typeface="Arial" pitchFamily="34" charset="0"/>
              </a:rPr>
              <a:t>ЕЛЕКТРОПРИВОД НАСОСНИХ УСТАНОВОК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34" y="620687"/>
            <a:ext cx="5106549" cy="43415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uk-UA" sz="3200" i="1" spc="-100" dirty="0">
                <a:latin typeface="Times New Roman" pitchFamily="18" charset="0"/>
                <a:cs typeface="Times New Roman" pitchFamily="18" charset="0"/>
              </a:rPr>
              <a:t>Енергетичні характеристики відцентрового насоса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797152"/>
            <a:ext cx="9144000" cy="2060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Подача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напір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потужність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≡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Кутову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швидкість двигуна вибирають так, щоб робоча точка знаходилася в зоні максимальних значень ККД  -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286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2832</TotalTime>
  <Words>5705</Words>
  <Application>Microsoft Office PowerPoint</Application>
  <PresentationFormat>Экран (4:3)</PresentationFormat>
  <Paragraphs>393</Paragraphs>
  <Slides>64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Воздушный поток</vt:lpstr>
      <vt:lpstr>Формула</vt:lpstr>
      <vt:lpstr>ЛЕКЦІЯ 11  АВТОМАТИЗОВАНИЙ ЕЛЕКТРОПРИВОД У ТВАРИННИЦТВІ ТА ПТАХІВНИТВІ </vt:lpstr>
      <vt:lpstr>План лекції:</vt:lpstr>
      <vt:lpstr>Література:</vt:lpstr>
      <vt:lpstr>Особливості роботи електрообладнання в умовах тваринницьких ферм:</vt:lpstr>
      <vt:lpstr>Вимоги до електрообладнання потокових ліній:</vt:lpstr>
      <vt:lpstr>Презентация PowerPoint</vt:lpstr>
      <vt:lpstr>Презентация PowerPoint</vt:lpstr>
      <vt:lpstr>Презентация PowerPoint</vt:lpstr>
      <vt:lpstr>Енергетичні характеристики відцентрового насоса</vt:lpstr>
      <vt:lpstr>Механічна характеристика відцентрового насоса</vt:lpstr>
      <vt:lpstr>Презентация PowerPoint</vt:lpstr>
      <vt:lpstr>Група 2. Відцентрові насоси моноблокові</vt:lpstr>
      <vt:lpstr>Група 3. Відцентрові насоси багатоступеневі</vt:lpstr>
      <vt:lpstr>Група 4. Відцентрові вихрові насоси</vt:lpstr>
      <vt:lpstr>Група 4. Відцентрові заглибні (артезіанські) насоси</vt:lpstr>
      <vt:lpstr>Презентация PowerPoint</vt:lpstr>
      <vt:lpstr>Подачу насосних пристроїв можна регулювати шляхом:</vt:lpstr>
      <vt:lpstr>Презентация PowerPoint</vt:lpstr>
      <vt:lpstr>Принципова схема станції керування СУ-8М</vt:lpstr>
      <vt:lpstr>Електроконтактні манометри:</vt:lpstr>
      <vt:lpstr>Презентация PowerPoint</vt:lpstr>
      <vt:lpstr>Презентация PowerPoint</vt:lpstr>
      <vt:lpstr>Відцентрові вентилятори</vt:lpstr>
      <vt:lpstr>Перед системами створення мікроклімату у тваринницьких приміщеннях ставлять такі задачі: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Енергетичні характеристики осьових вентиляторів</vt:lpstr>
      <vt:lpstr>Презентация PowerPoint</vt:lpstr>
      <vt:lpstr>Будова осьових вентиляторів, що використовуються у системах вентиляції тваринницьких приміщень «Клімат-4» та «Кліматика-1»</vt:lpstr>
      <vt:lpstr>Комплект “Клімат –47” виконує такі функції:</vt:lpstr>
      <vt:lpstr>Схема розміщення обладнання системи вентиляції «Клімат 47» у тваринницькому приміщенні</vt:lpstr>
      <vt:lpstr>Презентация PowerPoint</vt:lpstr>
      <vt:lpstr>Перша група кормоприготівних машин</vt:lpstr>
      <vt:lpstr>Друга група кормоприготівних машин</vt:lpstr>
      <vt:lpstr>Третя група кормоприготівних машин</vt:lpstr>
      <vt:lpstr>Четверта група кормоприготівних машин</vt:lpstr>
      <vt:lpstr>Презентация PowerPoint</vt:lpstr>
      <vt:lpstr>Презентация PowerPoint</vt:lpstr>
      <vt:lpstr>Вплив швидкості ротора молоткової дробарки V на: продуктивність дробарки Q, питому енергоємність процесу q і модуль помелу M</vt:lpstr>
      <vt:lpstr>Презентация PowerPoint</vt:lpstr>
      <vt:lpstr>Презентация PowerPoint</vt:lpstr>
      <vt:lpstr>Презентация PowerPoint</vt:lpstr>
      <vt:lpstr>Перед системами автоматичного керування подрібнювачами кормів ставлять такі задачі: </vt:lpstr>
      <vt:lpstr>Шнековий вібропланетарний змішувач розроблений у ВНАУ та захищений патентом на винахід </vt:lpstr>
      <vt:lpstr>Презентация PowerPoint</vt:lpstr>
      <vt:lpstr>Продуктивність скребкових транспортерів:</vt:lpstr>
      <vt:lpstr>Потужність двигуна для привода скребкового транспортера:</vt:lpstr>
      <vt:lpstr>Механічна характеристика скребкового та стрічкового транспортерів</vt:lpstr>
      <vt:lpstr>Скреперні транспортери УС-250 для прибирання гною</vt:lpstr>
      <vt:lpstr>Схема автоматичного керування канатно-скреперним транспортером</vt:lpstr>
      <vt:lpstr>Скреперні транспортери для прибирання гною</vt:lpstr>
      <vt:lpstr>Мобільний кормороздавач-змішувач КС-1,5</vt:lpstr>
      <vt:lpstr>Мобільний кормороздавач-змішувач КС-1,5</vt:lpstr>
      <vt:lpstr>Схема керування тяговим електродвигуном</vt:lpstr>
      <vt:lpstr>Схеми керування електродвигунами приводів шнеків</vt:lpstr>
      <vt:lpstr>Мобільний кормороздавач-змішувач КС-1,5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11  АВТОМАТИЗОВАНИЙ ЕЛЕКТРОПРИВОД У ТВАРИННИЦТВІ ТА ПТАХІВНИТВІ</dc:title>
  <dc:creator>Master</dc:creator>
  <cp:lastModifiedBy>Master</cp:lastModifiedBy>
  <cp:revision>159</cp:revision>
  <dcterms:created xsi:type="dcterms:W3CDTF">2014-04-02T09:29:03Z</dcterms:created>
  <dcterms:modified xsi:type="dcterms:W3CDTF">2020-05-19T06:49:34Z</dcterms:modified>
</cp:coreProperties>
</file>