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75" r:id="rId13"/>
    <p:sldId id="276" r:id="rId14"/>
    <p:sldId id="277" r:id="rId15"/>
    <p:sldId id="278" r:id="rId16"/>
    <p:sldId id="266" r:id="rId17"/>
    <p:sldId id="267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1" r:id="rId29"/>
    <p:sldId id="290" r:id="rId3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2" autoAdjust="0"/>
  </p:normalViewPr>
  <p:slideViewPr>
    <p:cSldViewPr>
      <p:cViewPr>
        <p:scale>
          <a:sx n="80" d="100"/>
          <a:sy n="80" d="100"/>
        </p:scale>
        <p:origin x="-326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6BAD3-FFD2-4DD0-B8FA-30D8F7454E04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DC035-D248-4A15-94DD-6937F63339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984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DF8387-D42D-49AB-850A-B7759DBB1036}" type="datetimeFigureOut">
              <a:rPr lang="uk-UA" smtClean="0"/>
              <a:t>16.04.2021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fakty.ictv.ua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2611" y="119336"/>
            <a:ext cx="8998322" cy="57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85000"/>
              </a:lnSpc>
              <a:defRPr/>
            </a:pPr>
            <a:r>
              <a:rPr lang="uk-UA" sz="2800" b="1" i="1" u="sng" dirty="0">
                <a:solidFill>
                  <a:schemeClr val="tx2"/>
                </a:solidFill>
              </a:rPr>
              <a:t>АВТОМАТИЗОВАНИЙ ЕЛЕКТРОПРИВОД У РОСЛИННИЦТВІ</a:t>
            </a:r>
            <a:endParaRPr lang="uk-UA" sz="2800" i="1" u="sng" spc="-30" dirty="0">
              <a:solidFill>
                <a:schemeClr val="tx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91975" y="673298"/>
            <a:ext cx="8958957" cy="6140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0" bIns="0"/>
          <a:lstStyle/>
          <a:p>
            <a:pPr marL="342900" algn="ctr" eaLnBrk="0" hangingPunct="0">
              <a:buFont typeface="Arial" charset="0"/>
              <a:buNone/>
              <a:defRPr/>
            </a:pPr>
            <a:r>
              <a:rPr lang="uk-UA" sz="2200" i="1" dirty="0">
                <a:latin typeface="Arial" pitchFamily="34" charset="0"/>
                <a:cs typeface="Arial" pitchFamily="34" charset="0"/>
              </a:rPr>
              <a:t>ПЛАН</a:t>
            </a:r>
          </a:p>
          <a:p>
            <a:pPr marL="361950" indent="-361950"/>
            <a:r>
              <a:rPr lang="uk-UA" sz="2400" b="1" i="1" dirty="0">
                <a:latin typeface="Arial" pitchFamily="34" charset="0"/>
                <a:cs typeface="Arial" pitchFamily="34" charset="0"/>
              </a:rPr>
              <a:t>1. </a:t>
            </a:r>
            <a:r>
              <a:rPr lang="uk-UA" sz="2400" i="1" dirty="0">
                <a:latin typeface="Arial" pitchFamily="34" charset="0"/>
                <a:cs typeface="Arial" pitchFamily="34" charset="0"/>
              </a:rPr>
              <a:t>Електропривод і автоматизація зерноочисних та зерноочисно-сушильних машин і агрегатів</a:t>
            </a:r>
            <a:r>
              <a:rPr lang="uk-UA" sz="2400" b="1" i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61950" indent="-361950"/>
            <a:r>
              <a:rPr lang="uk-UA" sz="2400" i="1" dirty="0">
                <a:latin typeface="Arial" pitchFamily="34" charset="0"/>
                <a:cs typeface="Arial" pitchFamily="34" charset="0"/>
              </a:rPr>
              <a:t>2. Електропривод і автоматизація в спорудах захищеного ґрунту;</a:t>
            </a:r>
            <a:endParaRPr lang="uk-UA" sz="2400" dirty="0">
              <a:latin typeface="Arial" pitchFamily="34" charset="0"/>
              <a:cs typeface="Arial" pitchFamily="34" charset="0"/>
            </a:endParaRPr>
          </a:p>
          <a:p>
            <a:pPr marL="361950" indent="-361950"/>
            <a:r>
              <a:rPr lang="uk-UA" sz="2400" i="1" dirty="0">
                <a:latin typeface="Arial" pitchFamily="34" charset="0"/>
                <a:cs typeface="Arial" pitchFamily="34" charset="0"/>
              </a:rPr>
              <a:t>3. Електропривод і автоматизація насосних станцій зрошувальних систем;</a:t>
            </a:r>
            <a:endParaRPr lang="uk-UA" sz="2400" b="1" i="1" dirty="0">
              <a:latin typeface="Arial" pitchFamily="34" charset="0"/>
              <a:cs typeface="Arial" pitchFamily="34" charset="0"/>
            </a:endParaRPr>
          </a:p>
          <a:p>
            <a:pPr marL="361950" indent="-361950"/>
            <a:r>
              <a:rPr lang="uk-UA" sz="2400" i="1" dirty="0">
                <a:latin typeface="Arial" pitchFamily="34" charset="0"/>
                <a:cs typeface="Arial" pitchFamily="34" charset="0"/>
              </a:rPr>
              <a:t>4. Електропривод і автоматизація вентиляційних установок овочесховищ;</a:t>
            </a:r>
            <a:endParaRPr lang="uk-UA" sz="2400" b="1" i="1" dirty="0">
              <a:latin typeface="Arial" pitchFamily="34" charset="0"/>
              <a:cs typeface="Arial" pitchFamily="34" charset="0"/>
            </a:endParaRPr>
          </a:p>
          <a:p>
            <a:pPr marL="361950" indent="-361950"/>
            <a:r>
              <a:rPr lang="uk-UA" sz="2400" b="1" i="1" dirty="0">
                <a:latin typeface="Arial" pitchFamily="34" charset="0"/>
                <a:cs typeface="Arial" pitchFamily="34" charset="0"/>
              </a:rPr>
              <a:t>5.</a:t>
            </a:r>
            <a:r>
              <a:rPr lang="uk-UA" sz="2400" i="1" dirty="0">
                <a:latin typeface="Arial" pitchFamily="34" charset="0"/>
                <a:cs typeface="Arial" pitchFamily="34" charset="0"/>
              </a:rPr>
              <a:t> Автоматизований електропривод мобільних сільськогосподарських машин.</a:t>
            </a:r>
            <a:endParaRPr lang="uk-UA" sz="2400" b="1" i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uk-UA" sz="2000" i="1" dirty="0" smtClean="0">
                <a:latin typeface="Calibri" pitchFamily="34" charset="0"/>
                <a:cs typeface="Calibri" pitchFamily="34" charset="0"/>
              </a:rPr>
              <a:t>Література:</a:t>
            </a:r>
            <a:endParaRPr lang="uk-UA" sz="2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5000"/>
              </a:lnSpc>
              <a:defRPr/>
            </a:pPr>
            <a:r>
              <a:rPr lang="uk-UA" sz="2000" i="1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. Електропривод:</a:t>
            </a:r>
            <a:r>
              <a:rPr lang="uk-UA" sz="20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i="1" dirty="0" err="1">
                <a:latin typeface="Calibri" pitchFamily="34" charset="0"/>
                <a:cs typeface="Calibri" pitchFamily="34" charset="0"/>
              </a:rPr>
              <a:t>Навч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. </a:t>
            </a:r>
            <a:r>
              <a:rPr lang="uk-UA" sz="2000" i="1" dirty="0" err="1">
                <a:latin typeface="Calibri" pitchFamily="34" charset="0"/>
                <a:cs typeface="Calibri" pitchFamily="34" charset="0"/>
              </a:rPr>
              <a:t>Посіб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./ О.ІО. </a:t>
            </a:r>
            <a:r>
              <a:rPr lang="uk-UA" sz="2000" i="1" dirty="0" err="1">
                <a:latin typeface="Calibri" pitchFamily="34" charset="0"/>
                <a:cs typeface="Calibri" pitchFamily="34" charset="0"/>
              </a:rPr>
              <a:t>Синявський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, П.І. Савченко, В.В. Савченко, Ю.М. </a:t>
            </a:r>
            <a:r>
              <a:rPr lang="uk-UA" sz="2000" i="1" dirty="0" err="1">
                <a:latin typeface="Calibri" pitchFamily="34" charset="0"/>
                <a:cs typeface="Calibri" pitchFamily="34" charset="0"/>
              </a:rPr>
              <a:t>Лавріненко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, В.В. </a:t>
            </a:r>
            <a:r>
              <a:rPr lang="uk-UA" sz="2000" i="1" dirty="0" err="1">
                <a:latin typeface="Calibri" pitchFamily="34" charset="0"/>
                <a:cs typeface="Calibri" pitchFamily="34" charset="0"/>
              </a:rPr>
              <a:t>Козирський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, Ю.М. </a:t>
            </a:r>
            <a:r>
              <a:rPr lang="uk-UA" sz="2000" i="1" dirty="0" err="1">
                <a:latin typeface="Calibri" pitchFamily="34" charset="0"/>
                <a:cs typeface="Calibri" pitchFamily="34" charset="0"/>
              </a:rPr>
              <a:t>Хандола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, І.П. </a:t>
            </a:r>
            <a:r>
              <a:rPr lang="uk-UA" sz="2000" i="1" dirty="0" err="1">
                <a:latin typeface="Calibri" pitchFamily="34" charset="0"/>
                <a:cs typeface="Calibri" pitchFamily="34" charset="0"/>
              </a:rPr>
              <a:t>Ільїчов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; За ред. О.Ю. </a:t>
            </a:r>
            <a:r>
              <a:rPr lang="uk-UA" sz="2000" i="1" dirty="0" err="1">
                <a:latin typeface="Calibri" pitchFamily="34" charset="0"/>
                <a:cs typeface="Calibri" pitchFamily="34" charset="0"/>
              </a:rPr>
              <a:t>Синявського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. - К.: </a:t>
            </a:r>
            <a:r>
              <a:rPr lang="uk-UA" sz="2000" i="1" dirty="0" err="1">
                <a:latin typeface="Calibri" pitchFamily="34" charset="0"/>
                <a:cs typeface="Calibri" pitchFamily="34" charset="0"/>
              </a:rPr>
              <a:t>Аграр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 Медіа Груп, 2013.-</a:t>
            </a:r>
            <a:r>
              <a:rPr lang="uk-UA" sz="2000" i="1" dirty="0" smtClean="0">
                <a:latin typeface="Calibri" pitchFamily="34" charset="0"/>
                <a:cs typeface="Calibri" pitchFamily="34" charset="0"/>
              </a:rPr>
              <a:t>586с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. </a:t>
            </a:r>
            <a:r>
              <a:rPr lang="ru-RU" sz="2000" i="1" dirty="0">
                <a:latin typeface="Calibri" pitchFamily="34" charset="0"/>
                <a:cs typeface="Calibri" pitchFamily="34" charset="0"/>
              </a:rPr>
              <a:t>ISBN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 978-617-646-201-9;</a:t>
            </a:r>
          </a:p>
          <a:p>
            <a:pPr>
              <a:lnSpc>
                <a:spcPct val="95000"/>
              </a:lnSpc>
              <a:defRPr/>
            </a:pPr>
            <a:r>
              <a:rPr lang="uk-UA" sz="2000" i="1" dirty="0">
                <a:latin typeface="Calibri" pitchFamily="34" charset="0"/>
                <a:cs typeface="Calibri" pitchFamily="34" charset="0"/>
              </a:rPr>
              <a:t>2. Електропривод сільськогосподарських машин, агрегатів та потокових ліній: Підручник / Є.Л. </a:t>
            </a:r>
            <a:r>
              <a:rPr lang="uk-UA" sz="2000" i="1" dirty="0" err="1">
                <a:latin typeface="Calibri" pitchFamily="34" charset="0"/>
                <a:cs typeface="Calibri" pitchFamily="34" charset="0"/>
              </a:rPr>
              <a:t>Жулай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, Б.В.Зайцев, О.С.Марченко та ін.; Ред. Є.Л. </a:t>
            </a:r>
            <a:r>
              <a:rPr lang="uk-UA" sz="2000" i="1" dirty="0" err="1">
                <a:latin typeface="Calibri" pitchFamily="34" charset="0"/>
                <a:cs typeface="Calibri" pitchFamily="34" charset="0"/>
              </a:rPr>
              <a:t>Жулай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. – К. : Вища освіта, 2001. – 288 </a:t>
            </a:r>
            <a:r>
              <a:rPr lang="uk-UA" sz="2000" i="1" dirty="0" smtClean="0">
                <a:latin typeface="Calibri" pitchFamily="34" charset="0"/>
                <a:cs typeface="Calibri" pitchFamily="34" charset="0"/>
              </a:rPr>
              <a:t>c.</a:t>
            </a:r>
            <a:endParaRPr lang="uk-UA" sz="200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4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5"/>
          <p:cNvSpPr/>
          <p:nvPr/>
        </p:nvSpPr>
        <p:spPr>
          <a:xfrm>
            <a:off x="96962" y="396598"/>
            <a:ext cx="4403030" cy="36933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Кнопки «Пуск», «Стоп»,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пере-микач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напрямку обертання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роз-міщені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на фрезі, а апаратура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за-хисту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і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керування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- в шафі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керу-вання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.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Живлення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здійснюється гнучким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кабелем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ШРПС від шафи керування.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Кабель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та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електро-двигун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може бути під напругою тільки у тому випадку коли цілий нульовий провід</a:t>
            </a:r>
            <a:endParaRPr lang="uk-UA" sz="24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96962" y="4094967"/>
            <a:ext cx="4331022" cy="22159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Фрезою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керує одна людина, на основному обробітку ґрунту можна зменшити затрати праці у 7 раз а прямі витрати у 4 рази та значно покращити якість обробітку ґрунту.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accent1"/>
                </a:solidFill>
              </a:rPr>
              <a:t>Електропривод </a:t>
            </a:r>
            <a:r>
              <a:rPr lang="uk-UA" sz="2400" b="1" i="1" u="sng" dirty="0" smtClean="0">
                <a:solidFill>
                  <a:schemeClr val="accent1"/>
                </a:solidFill>
              </a:rPr>
              <a:t>в </a:t>
            </a:r>
            <a:r>
              <a:rPr lang="uk-UA" sz="2400" b="1" i="1" u="sng" dirty="0">
                <a:solidFill>
                  <a:schemeClr val="accent1"/>
                </a:solidFill>
              </a:rPr>
              <a:t>спорудах захищеного ґрунту</a:t>
            </a:r>
            <a:endParaRPr lang="uk-UA" sz="2400" b="1" i="1" u="sng" spc="-8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499992" y="385932"/>
            <a:ext cx="4536058" cy="5779372"/>
            <a:chOff x="4788024" y="385932"/>
            <a:chExt cx="4248026" cy="5576456"/>
          </a:xfrm>
        </p:grpSpPr>
        <p:pic>
          <p:nvPicPr>
            <p:cNvPr id="21506" name="Picture 2" descr="Фреза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85932"/>
              <a:ext cx="4237038" cy="4579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кутник 5"/>
            <p:cNvSpPr/>
            <p:nvPr/>
          </p:nvSpPr>
          <p:spPr>
            <a:xfrm>
              <a:off x="4788024" y="4965192"/>
              <a:ext cx="4248026" cy="9971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36000" tIns="0" rIns="3600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2400" i="1" dirty="0">
                  <a:latin typeface="Arial" pitchFamily="34" charset="0"/>
                  <a:cs typeface="Arial" pitchFamily="34" charset="0"/>
                </a:rPr>
                <a:t>Електрична схема </a:t>
              </a:r>
              <a:r>
                <a:rPr lang="uk-UA" sz="2400" i="1" dirty="0" err="1" smtClean="0">
                  <a:latin typeface="Arial" pitchFamily="34" charset="0"/>
                  <a:cs typeface="Arial" pitchFamily="34" charset="0"/>
                </a:rPr>
                <a:t>електро-фрези</a:t>
              </a:r>
              <a:r>
                <a:rPr lang="uk-UA" sz="24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sz="2400" i="1" dirty="0">
                  <a:latin typeface="Arial" pitchFamily="34" charset="0"/>
                  <a:cs typeface="Arial" pitchFamily="34" charset="0"/>
                </a:rPr>
                <a:t>для обробітку ґрунту у теплицях</a:t>
              </a:r>
              <a:endParaRPr lang="uk-UA" sz="2200" spc="-2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939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5"/>
          <p:cNvSpPr/>
          <p:nvPr/>
        </p:nvSpPr>
        <p:spPr>
          <a:xfrm>
            <a:off x="107950" y="476672"/>
            <a:ext cx="8911678" cy="590931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Електропривод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оприскува</a:t>
            </a:r>
            <a:endParaRPr lang="uk-UA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uk-UA" sz="2400" dirty="0" err="1">
                <a:latin typeface="Calibri" pitchFamily="34" charset="0"/>
                <a:cs typeface="Calibri" pitchFamily="34" charset="0"/>
              </a:rPr>
              <a:t>ч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а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ОЗГ-120, що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призначе-</a:t>
            </a:r>
            <a:endParaRPr lang="uk-UA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uk-UA" sz="2400" dirty="0" smtClean="0">
                <a:latin typeface="Calibri" pitchFamily="34" charset="0"/>
                <a:cs typeface="Calibri" pitchFamily="34" charset="0"/>
              </a:rPr>
              <a:t>ний для боротьби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зі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шкідни</a:t>
            </a:r>
            <a:endParaRPr lang="uk-UA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ками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та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хворобами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а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також</a:t>
            </a:r>
          </a:p>
          <a:p>
            <a:r>
              <a:rPr lang="uk-UA" sz="2400" dirty="0" smtClean="0">
                <a:latin typeface="Calibri" pitchFamily="34" charset="0"/>
                <a:cs typeface="Calibri" pitchFamily="34" charset="0"/>
              </a:rPr>
              <a:t>для позакореневого піджив</a:t>
            </a:r>
          </a:p>
          <a:p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лення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та нанесення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розчи</a:t>
            </a:r>
            <a:endParaRPr lang="uk-UA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нів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на стіни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та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скляні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повер</a:t>
            </a:r>
            <a:endParaRPr lang="uk-UA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uk-UA" sz="2400" dirty="0" smtClean="0">
                <a:latin typeface="Calibri" pitchFamily="34" charset="0"/>
                <a:cs typeface="Calibri" pitchFamily="34" charset="0"/>
              </a:rPr>
              <a:t>хні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очищення стелі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дезін-</a:t>
            </a:r>
            <a:endParaRPr lang="uk-UA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фекції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приміщень та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тари. </a:t>
            </a:r>
            <a:endParaRPr lang="uk-UA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uk-UA" sz="2400" dirty="0" smtClean="0">
                <a:latin typeface="Calibri" pitchFamily="34" charset="0"/>
                <a:cs typeface="Calibri" pitchFamily="34" charset="0"/>
              </a:rPr>
              <a:t>Містить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резервуар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з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лопате</a:t>
            </a:r>
            <a:endParaRPr lang="uk-UA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вим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змішувачем, що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приво</a:t>
            </a:r>
            <a:endParaRPr lang="uk-UA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диться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у рух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клинопасовою</a:t>
            </a:r>
            <a:endParaRPr lang="uk-UA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uk-UA" sz="2400" dirty="0" smtClean="0">
                <a:latin typeface="Calibri" pitchFamily="34" charset="0"/>
                <a:cs typeface="Calibri" pitchFamily="34" charset="0"/>
              </a:rPr>
              <a:t>передачею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електродвигуна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компресора,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повітряного ресивера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з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електроконтактним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манометром та запобіжними клапанами,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опор-них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коліс,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електрокабеля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пускозахисної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апаратури, напірного шланга і брандспойтів.</a:t>
            </a:r>
            <a:endParaRPr lang="uk-UA" sz="24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accent1"/>
                </a:solidFill>
              </a:rPr>
              <a:t>Електропривод </a:t>
            </a:r>
            <a:r>
              <a:rPr lang="uk-UA" sz="2400" b="1" i="1" u="sng" dirty="0" smtClean="0">
                <a:solidFill>
                  <a:schemeClr val="accent1"/>
                </a:solidFill>
              </a:rPr>
              <a:t>в </a:t>
            </a:r>
            <a:r>
              <a:rPr lang="uk-UA" sz="2400" b="1" i="1" u="sng" dirty="0">
                <a:solidFill>
                  <a:schemeClr val="accent1"/>
                </a:solidFill>
              </a:rPr>
              <a:t>спорудах захищеного ґрунту</a:t>
            </a:r>
            <a:endParaRPr lang="uk-UA" sz="2400" b="1" i="1" u="sng" spc="-8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86" name="Picture 26" descr="опрыскиватель для защищенного грунта озг-120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048" y="453454"/>
            <a:ext cx="5273581" cy="442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44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5"/>
          <p:cNvSpPr/>
          <p:nvPr/>
        </p:nvSpPr>
        <p:spPr>
          <a:xfrm>
            <a:off x="80936" y="6021288"/>
            <a:ext cx="8928101" cy="67710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Оприскувач збільшує продуктивність праці у 6 разів, та знижує прямі затрати у 4 рази порівняно із ручним оприскувачем.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кутник 5"/>
          <p:cNvSpPr/>
          <p:nvPr/>
        </p:nvSpPr>
        <p:spPr>
          <a:xfrm>
            <a:off x="75600" y="476672"/>
            <a:ext cx="4469386" cy="54702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При натиску на кнопку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SВ1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вми-кається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реле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KV2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яке через контакт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КР</a:t>
            </a:r>
            <a:r>
              <a:rPr lang="uk-UA" sz="2200" i="1" baseline="-25000" dirty="0">
                <a:latin typeface="Calibri" pitchFamily="34" charset="0"/>
                <a:cs typeface="Calibri" pitchFamily="34" charset="0"/>
              </a:rPr>
              <a:t>Н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електроконтактного манометра замикає коло контактора К1, що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вмикає електродвигун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Після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збіль-шення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тиску вище нижньої робочої межі, контакт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КР</a:t>
            </a:r>
            <a:r>
              <a:rPr lang="uk-UA" sz="2200" i="1" baseline="-25000" dirty="0">
                <a:latin typeface="Calibri" pitchFamily="34" charset="0"/>
                <a:cs typeface="Calibri" pitchFamily="34" charset="0"/>
              </a:rPr>
              <a:t>Н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розмикається,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од-нак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контактор К1 залишається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увім-кнутим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через свій блокувальний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ко-нтакт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При досягнені верхньої межі робочого тиску замикається контакт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КРв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контактного манометра, який вмикає реле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KV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1, що розмикає коло котушки К1 і двигун компресора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ви-микається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Повторне вмикання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від-будеться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при зниженні тиску нижче нижньої межі, коли контакт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КР</a:t>
            </a:r>
            <a:r>
              <a:rPr lang="uk-UA" sz="2200" i="1" baseline="-25000" dirty="0">
                <a:latin typeface="Calibri" pitchFamily="34" charset="0"/>
                <a:cs typeface="Calibri" pitchFamily="34" charset="0"/>
              </a:rPr>
              <a:t>Н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манометра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знову замкне коло контактора К1.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accent1"/>
                </a:solidFill>
              </a:rPr>
              <a:t>Електропривод </a:t>
            </a:r>
            <a:r>
              <a:rPr lang="uk-UA" sz="2400" b="1" i="1" u="sng" dirty="0" smtClean="0">
                <a:solidFill>
                  <a:schemeClr val="accent1"/>
                </a:solidFill>
              </a:rPr>
              <a:t>в </a:t>
            </a:r>
            <a:r>
              <a:rPr lang="uk-UA" sz="2400" b="1" i="1" u="sng" dirty="0">
                <a:solidFill>
                  <a:schemeClr val="accent1"/>
                </a:solidFill>
              </a:rPr>
              <a:t>спорудах захищеного ґрунту</a:t>
            </a:r>
            <a:endParaRPr lang="uk-UA" sz="2400" b="1" i="1" u="sng" spc="-8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572000" y="476672"/>
            <a:ext cx="4480024" cy="5501737"/>
            <a:chOff x="4788024" y="476672"/>
            <a:chExt cx="4263227" cy="5277390"/>
          </a:xfrm>
        </p:grpSpPr>
        <p:sp>
          <p:nvSpPr>
            <p:cNvPr id="10" name="Прямокутник 5"/>
            <p:cNvSpPr/>
            <p:nvPr/>
          </p:nvSpPr>
          <p:spPr>
            <a:xfrm>
              <a:off x="4803224" y="5163610"/>
              <a:ext cx="4248027" cy="59045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36000" tIns="0" rIns="36000" bIns="0">
              <a:spAutoFit/>
            </a:bodyPr>
            <a:lstStyle/>
            <a:p>
              <a:pPr algn="ctr"/>
              <a:r>
                <a:rPr lang="uk-UA" sz="2000" i="1" dirty="0" smtClean="0">
                  <a:latin typeface="Arial" pitchFamily="34" charset="0"/>
                  <a:cs typeface="Arial" pitchFamily="34" charset="0"/>
                </a:rPr>
                <a:t>Електрична </a:t>
              </a:r>
              <a:r>
                <a:rPr lang="uk-UA" sz="2000" i="1" dirty="0">
                  <a:latin typeface="Arial" pitchFamily="34" charset="0"/>
                  <a:cs typeface="Arial" pitchFamily="34" charset="0"/>
                </a:rPr>
                <a:t>схема оприскувача </a:t>
              </a:r>
              <a:r>
                <a:rPr lang="uk-UA" sz="2000" i="1" dirty="0" smtClean="0">
                  <a:latin typeface="Arial" pitchFamily="34" charset="0"/>
                  <a:cs typeface="Arial" pitchFamily="34" charset="0"/>
                </a:rPr>
                <a:t>ОЗГ-120</a:t>
              </a:r>
              <a:endParaRPr lang="uk-UA" sz="2000" spc="-2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398" name="Picture 14" descr="Лаборат14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476672"/>
              <a:ext cx="4248027" cy="46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743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tx2"/>
                </a:solidFill>
              </a:rPr>
              <a:t>Електропривод і автоматизація насосних станцій зрошувальних систем</a:t>
            </a:r>
            <a:endParaRPr lang="uk-UA" sz="24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7951" y="714182"/>
            <a:ext cx="8896498" cy="172662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  Для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зрошування широко використовується електропривод. Насосні станції бувають як стаціонарними так і пересувними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Стаціонарні насосні станції перекачують воду на поля із відкритих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во-досховищ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артезіанських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свердловин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заглибними електронасосами. </a:t>
            </a:r>
          </a:p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На пересувних насосних установках електродвигуни із насосами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вста-новлені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на спеціальних візках або платформах.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92149" y="2480216"/>
            <a:ext cx="8928101" cy="12526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Електричну енергію насосні пристрої отримують через кабелі від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ок-ремих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трансформаторних підстанцій або від низьковольтних ліній.</a:t>
            </a:r>
          </a:p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Для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приводів насосних установок зрошувальних систем застосовуються як асинхронні, так і синхронні двигуни.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Прямокутник 5"/>
          <p:cNvSpPr/>
          <p:nvPr/>
        </p:nvSpPr>
        <p:spPr>
          <a:xfrm>
            <a:off x="88169" y="3732867"/>
            <a:ext cx="8936062" cy="1441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  На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великих насосних станціях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з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відцентровими або осьовими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насоса-ми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потужністю до 300 кВт встановлюють асинхронні двигуни з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коротко-замкненим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ротором напругою 380 В при потужності до 100 кВт і від 6300 В до 10000 В - до 300 кВт. Для насосних установок потужністю більше 300 кВт встановлюються синхронні двигуни високої напруги (6300, 10000 В).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Прямокутник 5"/>
          <p:cNvSpPr/>
          <p:nvPr/>
        </p:nvSpPr>
        <p:spPr>
          <a:xfrm>
            <a:off x="88169" y="5194035"/>
            <a:ext cx="8936062" cy="14414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 При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використанні відкритої зрошувальної системи вода надходить до рослин шляхом розливу по борознах і просочування у ґрунт. При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штучно-му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дощуванні вода надходить від джерела по закритих трубопроводах або зі зрошувальних каналів у дощувальний апарат а потім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розбризкуєть-ся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у вигляді штучного дощу.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9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8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5"/>
          <p:cNvSpPr/>
          <p:nvPr/>
        </p:nvSpPr>
        <p:spPr>
          <a:xfrm>
            <a:off x="107951" y="714182"/>
            <a:ext cx="8896498" cy="10156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Найбільшого розповсюдження набули самохідні колісні дощувальні агрегати «Фрегат» та «Волжанка», які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підєднуються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до гідрантів закритої зрошувальної мережі.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кутник 5"/>
          <p:cNvSpPr/>
          <p:nvPr/>
        </p:nvSpPr>
        <p:spPr>
          <a:xfrm>
            <a:off x="107951" y="1743428"/>
            <a:ext cx="8912300" cy="20169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 Дощувальна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машина «Фрегат» складається із водопровідного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трубо-проводу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що змонтований на самохідних А-подібних опорах (візках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вело-сипедного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типу). На трубопроводі змонтовано 49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середньоструменевих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дощувальних апаратів окружної дії і один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далекоструйний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імпульсний апарат на кінці трубопроводу для поливу кутів чотирикутників. Візки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при-водяться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у рух під дією напору води гідроциліндрами і через важільні механізми, рух передається на колеса.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кутник 5"/>
          <p:cNvSpPr/>
          <p:nvPr/>
        </p:nvSpPr>
        <p:spPr>
          <a:xfrm>
            <a:off x="115851" y="3782838"/>
            <a:ext cx="8896499" cy="13542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Дощувальна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машина «Фрегат» оснащена системою автоматизації та синхронізації, яка дозволяє різну швидкість колісних опор, кількість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робо-чих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ходів гідроциліндрів та автоматичну зупинку агрегату при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недопусти-мому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вигині трубопроводу.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tx2"/>
                </a:solidFill>
              </a:rPr>
              <a:t>Електропривод і автоматизація насосних станцій зрошувальних систем</a:t>
            </a:r>
            <a:endParaRPr lang="uk-UA" sz="24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кутник 5"/>
          <p:cNvSpPr/>
          <p:nvPr/>
        </p:nvSpPr>
        <p:spPr>
          <a:xfrm>
            <a:off x="107950" y="5147993"/>
            <a:ext cx="8896499" cy="16081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Для роботи дощувальної машини «Фрегат» та інших широкозахватних дощувальних установок, які обладнані гідроприводами на насосній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стан-ції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необхідно підтримувати тиск до 0,9…1,2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МПа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Тиск у мережі при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вимк-нених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дощувальних машинах підтримується допоміжним насосом із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ма-лою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подачею (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бустер-насос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), який компенсує підтікання у мережі.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482" name="Picture 2" descr="13998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5" b="1155"/>
          <a:stretch/>
        </p:blipFill>
        <p:spPr bwMode="auto">
          <a:xfrm>
            <a:off x="121176" y="663478"/>
            <a:ext cx="8900302" cy="57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00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Прямокутник 5"/>
          <p:cNvSpPr/>
          <p:nvPr/>
        </p:nvSpPr>
        <p:spPr>
          <a:xfrm>
            <a:off x="120899" y="764704"/>
            <a:ext cx="5459213" cy="57554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Коло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котушки реле керування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бустерним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насосом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К7 замкнеться тоді, коли усі головні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насосні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агрегати вимкнуті і відповідно,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замк-нуті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блок-контакти їхніх магнітних пускачів А1, А2, А3, 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рівень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води у водоповітряному котлі (ВВК),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знижуючись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досягне нижнього контрольованого рівня, при якому контакти датчика рівня Е1 замкнуться. По котушці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ре-ле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К7 протікатиме струм 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бустер-насос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зали-шиться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увімкненим до тих пір, доки тиск  у мережі не підвищиться і реле тиску Е2 не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ро-зімкне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свій контакт. Наступне вмикання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бус-тер-насоса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при вимкнених насосних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агрега-тах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станеться при повторному замиканні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контакту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Е1. Таким чином контакти Е1 та Е2 забезпечують роботу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бустер-насоса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у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періо-дичному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режимі.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tx2"/>
                </a:solidFill>
              </a:rPr>
              <a:t>Електропривод і автоматизація насосних станцій зрошувальних систем</a:t>
            </a:r>
            <a:endParaRPr lang="uk-UA" sz="24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92" name="Picture 36" descr="Лаборат1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8318"/>
            <a:ext cx="3468887" cy="66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38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5"/>
          <p:cNvSpPr/>
          <p:nvPr/>
        </p:nvSpPr>
        <p:spPr>
          <a:xfrm>
            <a:off x="120899" y="742503"/>
            <a:ext cx="5459213" cy="30777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Коли до закритої мережі підключається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дощу-вальна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машина, тиск у мережі різко знижується, замикаються контакти реле </a:t>
            </a:r>
            <a:r>
              <a:rPr lang="uk-UA" sz="2000">
                <a:latin typeface="Calibri" pitchFamily="34" charset="0"/>
                <a:cs typeface="Calibri" pitchFamily="34" charset="0"/>
              </a:rPr>
              <a:t>тиску </a:t>
            </a:r>
            <a:r>
              <a:rPr lang="uk-UA" sz="2000" smtClean="0">
                <a:latin typeface="Calibri" pitchFamily="34" charset="0"/>
                <a:cs typeface="Calibri" pitchFamily="34" charset="0"/>
              </a:rPr>
              <a:t>Е3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і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замикаєть-ся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коло котушки спільного реле часу запуску К8. Із витримкою часу замикаються контакти часу К8 і струм протікає по котушці реле вмикання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пер-шого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насосного агрегату К1, яке залишається увімкнутим через свій замикаючий контакт.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Пер-ший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насосний агрегат вмикаються у роботу,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роз-микаючим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контактом К1 реле К8 вимикається.</a:t>
            </a:r>
            <a:endParaRPr lang="uk-UA" sz="20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tx2"/>
                </a:solidFill>
              </a:rPr>
              <a:t>Електропривод і автоматизація насосних станцій зрошувальних систем</a:t>
            </a:r>
            <a:endParaRPr lang="uk-UA" sz="24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6" descr="Лаборат1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8318"/>
            <a:ext cx="3468887" cy="66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кутник 5"/>
          <p:cNvSpPr/>
          <p:nvPr/>
        </p:nvSpPr>
        <p:spPr>
          <a:xfrm>
            <a:off x="137023" y="3820269"/>
            <a:ext cx="5443089" cy="29238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  Тепер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у роботі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бустер-насоса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немає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необхід-ності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і він вимикається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розмикаючим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блок-кон-тактом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магнітного пускача А1 першого насосного агрегату. Другий та третій насосні агрегати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вми-каються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у міру зростання витрати води. У якості приладу, що вимірює витрату води,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використову-ють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витратомір з виходом по струму 0…5 мА, а в якості датчиків, що фіксують дискретні значення витрати, використовують контактні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мікроампер-метри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типу М-303К.</a:t>
            </a:r>
            <a:endParaRPr lang="uk-UA" sz="2000" spc="-2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2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5"/>
          <p:cNvSpPr/>
          <p:nvPr/>
        </p:nvSpPr>
        <p:spPr>
          <a:xfrm>
            <a:off x="102667" y="717029"/>
            <a:ext cx="5477445" cy="34532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0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   У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цих мікроамперметрах за допомогою двох покажчиків положення задаються уставки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спра-цювання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, при яких здійснюється перемикання насосних агрегатів. Спрацювання фіксується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за-миканням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контактів, вмонтованих у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мікроампер-метр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і вихідних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показчиків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положення К10…К15 (на схемі вказані тільки їхні контакти). При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зами-канні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першого контакту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мікроамперметра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спра-цьовує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проміжне реле К10 і замикається контакт останнього у колі реле часу К8, яке знову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спра-цьовує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, завдяки чому напруга подається на реле К2, яке вмикає другий насосний агрегат. Після чого реле К2 підхвачується власними контактами, а коло реле часу К8 знову розмикається.</a:t>
            </a:r>
            <a:endParaRPr lang="uk-UA" sz="20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Прямокутник 5"/>
          <p:cNvSpPr/>
          <p:nvPr/>
        </p:nvSpPr>
        <p:spPr>
          <a:xfrm>
            <a:off x="102667" y="4170282"/>
            <a:ext cx="5472162" cy="4985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0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Вмикання третього насосного агрегату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стане-ться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аналогічно.</a:t>
            </a:r>
            <a:endParaRPr lang="uk-UA" sz="20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tx2"/>
                </a:solidFill>
              </a:rPr>
              <a:t>Електропривод і автоматизація насосних станцій зрошувальних систем</a:t>
            </a:r>
            <a:endParaRPr lang="uk-UA" sz="24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6" descr="Лаборат1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8318"/>
            <a:ext cx="3468887" cy="66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кутник 5"/>
          <p:cNvSpPr/>
          <p:nvPr/>
        </p:nvSpPr>
        <p:spPr>
          <a:xfrm>
            <a:off x="107951" y="4635853"/>
            <a:ext cx="5472162" cy="222214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0000"/>
              </a:lnSpc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Вимикаються насосні агрегати за допомогою контактів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реле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часу вимикання К9 і відповідних проміжних реле К4, К5, К6. Датчиком вимикання є контакти реле повторювачів, що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увімкнені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че-рез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контакти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мікроамперметра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, які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налаштовані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на спрацювання при зменшенні витрати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Реле часу вимикання К9 встановлюється для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запобіга-ння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одночасного вимикання усіх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насосних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агрегатів, для запобігання гідравлічного удару.</a:t>
            </a:r>
            <a:endParaRPr lang="uk-UA" sz="2000" spc="-2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72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tx2"/>
                </a:solidFill>
              </a:rPr>
              <a:t>Електропривод і автоматизація вентиляційних установок овочесховищ</a:t>
            </a:r>
            <a:endParaRPr lang="uk-UA" sz="24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2667" y="717029"/>
            <a:ext cx="8933383" cy="25925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Овочі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та фрукти чутливо реагують на зміну температури і вологості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по-вітря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 приміщенні. Так, при зниженні вологості на 5-7 % фрукти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почина-ють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в’янути, що призводить до зміни товарного вигляду і терміну їх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збері-гання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Особливістю фруктів і овочів є те, що вони протягом періоду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збері-гання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повинні бути частково провентильовані для забезпечення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повітро-обміну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навколо них. Але при цьому необхідно враховувати, що при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збері-ганні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овочів і фруктів процес їх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життєдіяльності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сповільнюється. Це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дося-гається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за допомогою оптимально створеного мікроклімату в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приміщен-нях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для зберігання.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107950" y="3312188"/>
            <a:ext cx="8933383" cy="578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Необхідний технологічний режим у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овоче-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та фруктосховищах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забез-печується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вентиляційними установками.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02667" y="3890295"/>
            <a:ext cx="6917606" cy="578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Годинна продуктивність вентиляційних установок овочесховищ визначається за формулою: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718" y="3601241"/>
            <a:ext cx="1846616" cy="86716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 5"/>
          <p:cNvSpPr/>
          <p:nvPr/>
        </p:nvSpPr>
        <p:spPr>
          <a:xfrm>
            <a:off x="102666" y="4468402"/>
            <a:ext cx="8933383" cy="8658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- виділення вологи однією тонною овочів (від 5-20 г/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ттод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);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маса закладеного в овочесховище продукту, т;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- відповідно вологовміст в повітрі овочесховища і зовні.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кутник 5"/>
          <p:cNvSpPr/>
          <p:nvPr/>
        </p:nvSpPr>
        <p:spPr>
          <a:xfrm>
            <a:off x="107951" y="5334280"/>
            <a:ext cx="8933383" cy="578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Годинну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продуктивність вентиляційних установок овочесховищ можна визначити простішим методом, скориставшись виразом: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94718" y="5567939"/>
            <a:ext cx="1763624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3" name="Прямокутник 5"/>
          <p:cNvSpPr/>
          <p:nvPr/>
        </p:nvSpPr>
        <p:spPr>
          <a:xfrm>
            <a:off x="102665" y="5912667"/>
            <a:ext cx="6917608" cy="863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- витрати повітря на одну тонну овочів, які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склада-ють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 осінній період 80-100 м</a:t>
            </a:r>
            <a:r>
              <a:rPr lang="uk-UA" sz="2200" baseline="30000" dirty="0">
                <a:latin typeface="Calibri" pitchFamily="34" charset="0"/>
                <a:cs typeface="Calibri" pitchFamily="34" charset="0"/>
              </a:rPr>
              <a:t>3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/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т∙год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а в зимовий - 40-50 м</a:t>
            </a:r>
            <a:r>
              <a:rPr lang="uk-UA" sz="2200" baseline="30000" dirty="0">
                <a:latin typeface="Calibri" pitchFamily="34" charset="0"/>
                <a:cs typeface="Calibri" pitchFamily="34" charset="0"/>
              </a:rPr>
              <a:t>3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/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т∙год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7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9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tx2"/>
                </a:solidFill>
              </a:rPr>
              <a:t>Електропривод і автоматизація вентиляційних установок овочесховищ</a:t>
            </a:r>
            <a:endParaRPr lang="uk-UA" sz="24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2667" y="717029"/>
            <a:ext cx="8933383" cy="2903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Статичний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напір вентиляційної установки,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Па: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20154" y="4174129"/>
            <a:ext cx="8933383" cy="29033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Питома подача повітря визначається так: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8980" y="694878"/>
            <a:ext cx="3353803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+ ∑β + Δ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8" name="Прямокутник 5"/>
          <p:cNvSpPr/>
          <p:nvPr/>
        </p:nvSpPr>
        <p:spPr>
          <a:xfrm>
            <a:off x="102667" y="1010019"/>
            <a:ext cx="5261421" cy="578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- втрати напору на одному метрі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дов-жини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повітропроводу, які дорівнюють: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кутник 5"/>
          <p:cNvSpPr/>
          <p:nvPr/>
        </p:nvSpPr>
        <p:spPr>
          <a:xfrm>
            <a:off x="107950" y="1588495"/>
            <a:ext cx="8898706" cy="17266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швидкість руху повітря в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повітро</a:t>
            </a:r>
            <a:endParaRPr lang="uk-UA" sz="2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проводі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м/с;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внутрішній діаметр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по</a:t>
            </a:r>
          </a:p>
          <a:p>
            <a:pPr>
              <a:lnSpc>
                <a:spcPct val="85000"/>
              </a:lnSpc>
            </a:pP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вітропроводу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мм;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питома густина повітря при заданій температурі і тиску;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- довжина повітропроводу, м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;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∑β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втрати напору в місцевих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опо-рах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які при розрахунках приймаються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∑β = 0,1Н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lnSpc>
                <a:spcPct val="85000"/>
              </a:lnSpc>
            </a:pPr>
            <a:r>
              <a:rPr lang="uk-UA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втрати напору в насипі зерна: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042" y="1254685"/>
            <a:ext cx="4216614" cy="95017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441804" y="2791902"/>
            <a:ext cx="1564852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кутник 5"/>
          <p:cNvSpPr/>
          <p:nvPr/>
        </p:nvSpPr>
        <p:spPr>
          <a:xfrm>
            <a:off x="120005" y="3315122"/>
            <a:ext cx="8898706" cy="8658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питомий опір в насипі зерна, Н/м</a:t>
            </a:r>
            <a:r>
              <a:rPr lang="uk-UA" sz="2200" baseline="30000" dirty="0">
                <a:latin typeface="Calibri" pitchFamily="34" charset="0"/>
                <a:cs typeface="Calibri" pitchFamily="34" charset="0"/>
              </a:rPr>
              <a:t>3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який визначається за таблицями залежно від насипної і фізичної густини продукту та питомої подачі повітря;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висота насипу, м.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2179" y="3941245"/>
            <a:ext cx="1951175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пρ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ru-RU" sz="28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uk-UA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кутник 5"/>
          <p:cNvSpPr/>
          <p:nvPr/>
        </p:nvSpPr>
        <p:spPr>
          <a:xfrm>
            <a:off x="120154" y="4471697"/>
            <a:ext cx="8933383" cy="578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- насипна густина продукту (зерно, овочі, фрукти), т/м</a:t>
            </a:r>
            <a:r>
              <a:rPr lang="ru-RU" sz="2200" baseline="30000" dirty="0">
                <a:latin typeface="Calibri" pitchFamily="34" charset="0"/>
                <a:cs typeface="Calibri" pitchFamily="34" charset="0"/>
              </a:rPr>
              <a:t>3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;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ru-RU" sz="22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- витрата повітря на одну тонну за годину, м</a:t>
            </a:r>
            <a:r>
              <a:rPr lang="ru-RU" sz="2200" baseline="30000" dirty="0">
                <a:latin typeface="Calibri" pitchFamily="34" charset="0"/>
                <a:cs typeface="Calibri" pitchFamily="34" charset="0"/>
              </a:rPr>
              <a:t>3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/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т∙год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Прямокутник 5"/>
          <p:cNvSpPr/>
          <p:nvPr/>
        </p:nvSpPr>
        <p:spPr>
          <a:xfrm>
            <a:off x="132408" y="5035226"/>
            <a:ext cx="8933383" cy="5755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 Вентилятор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вибирають за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продуктивністю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 розрахунковим напором з урахування максимального значення ККД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вентилятора.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Прямокутник 5"/>
          <p:cNvSpPr/>
          <p:nvPr/>
        </p:nvSpPr>
        <p:spPr>
          <a:xfrm>
            <a:off x="132408" y="5610768"/>
            <a:ext cx="8933383" cy="2903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spc="-50" dirty="0" smtClean="0">
                <a:latin typeface="Calibri" pitchFamily="34" charset="0"/>
                <a:cs typeface="Calibri" pitchFamily="34" charset="0"/>
              </a:rPr>
              <a:t>Потужність </a:t>
            </a:r>
            <a:r>
              <a:rPr lang="uk-UA" sz="2200" spc="-50" dirty="0">
                <a:latin typeface="Calibri" pitchFamily="34" charset="0"/>
                <a:cs typeface="Calibri" pitchFamily="34" charset="0"/>
              </a:rPr>
              <a:t>електродвигуна для привода </a:t>
            </a:r>
            <a:r>
              <a:rPr lang="uk-UA" sz="2200" spc="-50" dirty="0" smtClean="0">
                <a:latin typeface="Calibri" pitchFamily="34" charset="0"/>
                <a:cs typeface="Calibri" pitchFamily="34" charset="0"/>
              </a:rPr>
              <a:t>вентилятора:</a:t>
            </a:r>
            <a:endParaRPr lang="uk-UA" sz="2200" spc="-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Прямокутник 5"/>
          <p:cNvSpPr/>
          <p:nvPr/>
        </p:nvSpPr>
        <p:spPr>
          <a:xfrm>
            <a:off x="153393" y="5939747"/>
            <a:ext cx="8933383" cy="86587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де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- коефіцієнт запасу,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для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відцентрових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вентиля</a:t>
            </a:r>
          </a:p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торів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= 1,1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1,3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для осьових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= 1,05 -1,2</a:t>
            </a:r>
            <a:r>
              <a:rPr lang="ru-RU" sz="2200" i="1" dirty="0">
                <a:latin typeface="Calibri" pitchFamily="34" charset="0"/>
                <a:cs typeface="Calibri" pitchFamily="34" charset="0"/>
              </a:rPr>
              <a:t>; </a:t>
            </a:r>
            <a:endParaRPr lang="ru-RU" sz="2200" i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</a:pP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uk-UA" sz="2200" i="1" baseline="-25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- ККД передачі,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=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0,96 - 0,98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;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- ККД вентилятора.</a:t>
            </a:r>
            <a:endParaRPr lang="uk-UA" sz="2200" spc="-5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610767"/>
            <a:ext cx="2681337" cy="9464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21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9" grpId="0" animBg="1"/>
      <p:bldP spid="12" grpId="0" animBg="1"/>
      <p:bldP spid="11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Електропривод і автоматизація зерноочисних та зерноочисно-сушильних машин і агрегатів</a:t>
            </a:r>
            <a:endParaRPr lang="uk-UA" sz="24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49356" y="699864"/>
            <a:ext cx="8928100" cy="201439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Після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обмолоту комбайнами зерно має засміченість 15-18 %, а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воло-гість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змінюється у широкому діапазоні (до 22…24 %) залежно від зони та погодних умов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Вміст домішок у продовольчому зерні не повинен перевищувати 5 %, для інших культур 8 %. Для насіннєвого зерна вимоги до чистоти ще вищі. Вологість зерна при тривалому зберіганні не повинна перевищувати 13…14 %. 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29503" y="2780928"/>
            <a:ext cx="8924668" cy="14414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Тому після комбайнового збирання зерно, особливо насіннєве необхідно у найкоротші терміни очистити від домішок а вологе зерно – підсушити. Машини для післяжнивної обробки зерна та підготовки насіння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випуска-ються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комплектами у вигляді зерноочисних агрегатів або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зерносушиль-них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комплексів. </a:t>
            </a:r>
          </a:p>
        </p:txBody>
      </p:sp>
      <p:sp>
        <p:nvSpPr>
          <p:cNvPr id="11" name="Прямокутник 8"/>
          <p:cNvSpPr/>
          <p:nvPr/>
        </p:nvSpPr>
        <p:spPr>
          <a:xfrm>
            <a:off x="129503" y="4233275"/>
            <a:ext cx="8946762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algn="ctr"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Основні характеристики агрегатів та комплексів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для обробки </a:t>
            </a:r>
            <a:r>
              <a:rPr lang="uk-UA" sz="2200" i="1" u="sng" dirty="0" smtClean="0">
                <a:latin typeface="Calibri" pitchFamily="34" charset="0"/>
                <a:cs typeface="Calibri" pitchFamily="34" charset="0"/>
              </a:rPr>
              <a:t>зерна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731426"/>
              </p:ext>
            </p:extLst>
          </p:nvPr>
        </p:nvGraphicFramePr>
        <p:xfrm>
          <a:off x="149356" y="4604993"/>
          <a:ext cx="8886698" cy="2217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9278"/>
                <a:gridCol w="498072"/>
                <a:gridCol w="498072"/>
                <a:gridCol w="498072"/>
                <a:gridCol w="626123"/>
                <a:gridCol w="626123"/>
                <a:gridCol w="625240"/>
                <a:gridCol w="626123"/>
                <a:gridCol w="498072"/>
                <a:gridCol w="751523"/>
              </a:tblGrid>
              <a:tr h="101916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Показники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ЗАВ-20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ЗАВ-25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ЗАВ-40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ЗАВ-50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КЗС-20Ш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КЗС-20Б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КЗС-25Ш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КЗС-25Б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КЗС-40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8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Продуктивність,т/год.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81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Встановлена потужність, кВт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30,9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u="none" strike="noStrike" spc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78</a:t>
                      </a:r>
                      <a:r>
                        <a:rPr lang="uk-UA" sz="2000" u="none" strike="noStrike" spc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,5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47,4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153,4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130,1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  <a:r>
                        <a:rPr lang="ru-RU" sz="2000" u="none" strike="noStrike" spc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,2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185,5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170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u="none" strike="noStrike" spc="10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326,3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81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Кількість електродвигунів, шт.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26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26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34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u="none" strike="noStrike" spc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52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5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9" grpId="0" uiExpand="1" build="p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tx2"/>
                </a:solidFill>
              </a:rPr>
              <a:t>Електропривод і автоматизація вентиляційних установок овочесховищ</a:t>
            </a:r>
            <a:endParaRPr lang="uk-UA" sz="24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2667" y="717029"/>
            <a:ext cx="8933383" cy="31420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 Система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обладнання ОРТХ призначена для регулювання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темпе-ратурно-вологісного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режиму в сховищах до 1000 т з активним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вен-тилюванням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продукції, яка розміщується в двох камерах.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Вентиля-ція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вмикається 4-6 разів на добу з рециркуляцією повітря протягом 15-30 хв. В періоди, коли температура зовнішнього повітря нижче температури продукту, проводиться охолодження продукту. У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схо-вищах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де є штучне охолодження, вентиляція проводиться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безпе-рервно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а холодильники вмикаються тільки тоді, коли температура зовнішнього повітря перевищує температуру продукту. Оптимальна температура продукту при зберіганні від -1 до +3 °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С.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91826" y="3896042"/>
            <a:ext cx="8933383" cy="282814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У зимовий період вентиляція вмикається за програмою 4-5 разів на добу, а зниження температури продукту здійснюється шляхом змішування внутрішнього і зовнішнього повітря. Цю функцію виконує змішувальний клапан, поворотом якого змінюють режим роботи установки: на зовнішньому повітрі, коли клапан повністю відкритий; на суміші зовнішнього і рециркуляційного повітря; на рециркуляційному повітрі, коли клапан закритий. Роботою змішувального клапана, вентилятора та опалювального агрегату керують пропорційні регулятори температури.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62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tx2"/>
                </a:solidFill>
              </a:rPr>
              <a:t>Автоматизований електропривод мобільних </a:t>
            </a:r>
            <a:r>
              <a:rPr lang="uk-UA" sz="2400" b="1" i="1" u="sng" dirty="0" smtClean="0">
                <a:solidFill>
                  <a:schemeClr val="tx2"/>
                </a:solidFill>
              </a:rPr>
              <a:t>с/г </a:t>
            </a:r>
            <a:r>
              <a:rPr lang="uk-UA" sz="2400" b="1" i="1" u="sng" dirty="0">
                <a:solidFill>
                  <a:schemeClr val="tx2"/>
                </a:solidFill>
              </a:rPr>
              <a:t>машин</a:t>
            </a:r>
            <a:endParaRPr lang="uk-UA" sz="24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7950" y="388586"/>
            <a:ext cx="8933383" cy="20169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Порівняно з тепловими двигунами електропривод мобільних машин має ряд суттєвих переваг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342900" indent="-34290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значно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спрощується кінематична схема агрегатів і автоматизація виробничих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процесів;</a:t>
            </a:r>
          </a:p>
          <a:p>
            <a:pPr marL="342900" indent="-34290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підвищується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їх продуктивність, надійність і культура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виробництва;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практично відсутні шкідливі викиди в атмосферу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Найскладнішою при цьому є проблема живлення.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2667" y="2405548"/>
            <a:ext cx="8933383" cy="578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Електроприводи мобільних машин одержують електроенергію від джерел різними способами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: 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107950" y="4168174"/>
            <a:ext cx="8933383" cy="17266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Найбільш розповсюджений кабельний спосіб живлення.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Електропри-води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одержують електроенергію від мережі або трансформатора через гнучкий кабель. Для розмотування і складання кабелю при русі машини застосовують кабельні барабани, кабельно-поліспастові пристрої, кабель-штори та кабель-лотки. У деяких випадках, наприклад, у машинах для післязбиральної обробки зерна, кабель розстеляють по землі.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07950" y="3006821"/>
            <a:ext cx="8933383" cy="11510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 numCol="2">
            <a:spAutoFit/>
          </a:bodyPr>
          <a:lstStyle/>
          <a:p>
            <a:pPr marL="342900" indent="-34290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кабельним;</a:t>
            </a:r>
          </a:p>
          <a:p>
            <a:pPr marL="342900" indent="-34290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тролейним;</a:t>
            </a:r>
          </a:p>
          <a:p>
            <a:pPr marL="342900" indent="-34290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від акумуляторів;</a:t>
            </a:r>
          </a:p>
          <a:p>
            <a:pPr marL="342900" indent="-34290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через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електричну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трансмісію;</a:t>
            </a:r>
          </a:p>
          <a:p>
            <a:pPr marL="342900" indent="-34290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від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паливних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елементів;</a:t>
            </a:r>
          </a:p>
          <a:p>
            <a:pPr marL="342900" indent="-34290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комбіновано (кабельно-акумуляторним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тролейно-акумуляторним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тощо).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5"/>
          <p:cNvSpPr/>
          <p:nvPr/>
        </p:nvSpPr>
        <p:spPr>
          <a:xfrm>
            <a:off x="107950" y="5894801"/>
            <a:ext cx="8933383" cy="86587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При тролейному способі енергія до приводів подається від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неізольо-ваних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проводів через рухомі контакти - щітки, ролики, дуги.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Електрифіко-ваний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агрегат рухається паралельно тролейним проводам.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01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animBg="1"/>
      <p:bldP spid="7" grpId="0" animBg="1"/>
      <p:bldP spid="8" grpId="0" uiExpand="1" build="p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tx2"/>
                </a:solidFill>
              </a:rPr>
              <a:t>Автоматизований електропривод мобільних </a:t>
            </a:r>
            <a:r>
              <a:rPr lang="uk-UA" sz="2400" b="1" i="1" u="sng" dirty="0" smtClean="0">
                <a:solidFill>
                  <a:schemeClr val="tx2"/>
                </a:solidFill>
              </a:rPr>
              <a:t>с/г </a:t>
            </a:r>
            <a:r>
              <a:rPr lang="uk-UA" sz="2400" b="1" i="1" u="sng" dirty="0">
                <a:solidFill>
                  <a:schemeClr val="tx2"/>
                </a:solidFill>
              </a:rPr>
              <a:t>машин</a:t>
            </a:r>
            <a:endParaRPr lang="uk-UA" sz="24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7950" y="388586"/>
            <a:ext cx="8933383" cy="25899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  Акумуляторний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спосіб живлення є найкращим з варіантів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енергопос-тачання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мобільних агрегатів, оскільки зона дії машини не обмежується довжиною кабелю або лінією живлення. Проте його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використання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стри-мується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відсутністю акумуляторних батарей, які б при помірних габаритах і масі мали достатню енергоємність та були дешевими. Економічно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вигід-ними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вважають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акумулятори з питомою енергоємністю не менше 100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кВт∙год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на тонну загальної маси. Енергоємність же сучасних свинцево-кислотних акумуляторів не досягає 40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кВт∙год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/т, а досить дорогих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натрій-нікель-хлоридних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- 90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кВт∙год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/т.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7950" y="2996050"/>
            <a:ext cx="8933383" cy="13542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На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агрегатах з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електротрансмісією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встановлюють електричний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генера-тор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 приводом від теплового двигуна. Електродвигуни, що одержують живлення від генератора, приводять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у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рух ведучі колеса трактора і робочі органи причіпних машин.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102667" y="4433896"/>
            <a:ext cx="8933383" cy="16927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Досить перспективним є використання паливних елементів, які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перет-ворюють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хімічну енергію палива безпосередньо в електричну.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У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США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створений електротрактор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 двигуном потужністю 16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кВт, проте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впровад-ження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його у промислове виробництво стримується дуже високою вартістю паливних елементів.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07950" y="6132547"/>
            <a:ext cx="8933383" cy="578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Провадяться також роботи з використання сонячних батарей, але вартість їх також занадто висока.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54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tx2"/>
                </a:solidFill>
              </a:rPr>
              <a:t>Автоматизований електропривод мобільних </a:t>
            </a:r>
            <a:r>
              <a:rPr lang="uk-UA" sz="2400" b="1" i="1" u="sng" dirty="0" smtClean="0">
                <a:solidFill>
                  <a:schemeClr val="tx2"/>
                </a:solidFill>
              </a:rPr>
              <a:t>с/г </a:t>
            </a:r>
            <a:r>
              <a:rPr lang="uk-UA" sz="2400" b="1" i="1" u="sng" dirty="0">
                <a:solidFill>
                  <a:schemeClr val="tx2"/>
                </a:solidFill>
              </a:rPr>
              <a:t>машин</a:t>
            </a:r>
            <a:endParaRPr lang="uk-UA" sz="24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7950" y="388586"/>
            <a:ext cx="8933383" cy="57810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За способом переміщення електромобільні машини поділяють на три групи.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7950" y="966693"/>
            <a:ext cx="8933383" cy="2369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Машини першої групи довільно переміщуються в різних напрямках по твердому покриттю або ґрунту в радіусі 20-30 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Спосіб живлення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кабе-льний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кабельно-барабанний, кабельно-поліспастовий або з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розмотуван-ням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кабелю. До них відносять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кормонавантажувачі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з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фрезвідбірником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грейфером або ковшем, зернонавантажувачі, навантажувачі гною,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елект-рофрези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для обробітку ґрунту в теплицях, самопересувні зерноочисні машини та ін.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107950" y="3350766"/>
            <a:ext cx="8933383" cy="304698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Для машин другої групи характерне прямолінійне переміщення по </a:t>
            </a:r>
            <a:r>
              <a:rPr lang="uk-UA" sz="2200" u="sng" dirty="0" err="1" smtClean="0">
                <a:latin typeface="Calibri" pitchFamily="34" charset="0"/>
                <a:cs typeface="Calibri" pitchFamily="34" charset="0"/>
              </a:rPr>
              <a:t>ко-лії</a:t>
            </a:r>
            <a:r>
              <a:rPr lang="uk-UA" sz="2200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або твердому покриттю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Способи живлення - кабельний (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кабель-што-ра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лоткова система кабельного живлення) і тролейний. Це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кормонаван-тажувачі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гноєнавантажувачі на козловому або мостовому крані, що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руха-ються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рейками;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кормонавантажувачі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що працюють всередині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приміщен-ня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 естакаді або на бокових стінках годівниці; рейкові дозувальники кормів; кормороздавачі, які переміщуються всередині приміщення дном годівниці або кормовим проїздом;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опромінювальні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установки, що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руха-ються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 тросу.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5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tx2"/>
                </a:solidFill>
              </a:rPr>
              <a:t>Автоматизований електропривод мобільних </a:t>
            </a:r>
            <a:r>
              <a:rPr lang="uk-UA" sz="2400" b="1" i="1" u="sng" dirty="0" smtClean="0">
                <a:solidFill>
                  <a:schemeClr val="tx2"/>
                </a:solidFill>
              </a:rPr>
              <a:t>с/г </a:t>
            </a:r>
            <a:r>
              <a:rPr lang="uk-UA" sz="2400" b="1" i="1" u="sng" dirty="0">
                <a:solidFill>
                  <a:schemeClr val="tx2"/>
                </a:solidFill>
              </a:rPr>
              <a:t>машин</a:t>
            </a:r>
            <a:endParaRPr lang="uk-UA" sz="24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7950" y="388586"/>
            <a:ext cx="8933383" cy="30469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u="sng" dirty="0" smtClean="0">
                <a:latin typeface="Calibri" pitchFamily="34" charset="0"/>
                <a:cs typeface="Calibri" pitchFamily="34" charset="0"/>
              </a:rPr>
              <a:t>Третя 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група машин характеризується складним переміщенням на </a:t>
            </a:r>
            <a:r>
              <a:rPr lang="uk-UA" sz="2200" u="sng" dirty="0" err="1" smtClean="0">
                <a:latin typeface="Calibri" pitchFamily="34" charset="0"/>
                <a:cs typeface="Calibri" pitchFamily="34" charset="0"/>
              </a:rPr>
              <a:t>пря-молінійних</a:t>
            </a:r>
            <a:r>
              <a:rPr lang="uk-UA" sz="2200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або криволінійних ділянках по колії чи твердому покриттю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Живлення такі машини одержують від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двопровідної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тролейної системи, кабель-барабанного пристрою, акумуляторної батареї, через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електротра-нсмісію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або змішаним способом - тролейно-акумуляторним чи кабельно-акумуляторним. До них відносять кормороздавачі, що рухаються по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твер-дому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покриттю по території ферми і всередині приміщень; електрокари,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електронавантажувачі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з акумуляторним живленням; електротрактори з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електротрансмісією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25859" y="3446775"/>
            <a:ext cx="8933383" cy="27084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Обробіток ґрунту за допомогою електролебідок полягає в тому, що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ро-боча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машина (плуг, культиватор, борона та ін.) рухається полем зворотно-поступально за допомогою канату, який тягне нерухома лебідка. Після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за-кінчення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проходу лебідка пересувається на одну-дві ширини захвату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зна-ряддя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Електродвигуни лебідок одержують живлення від пересувних трансформаторних підстанцій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. Електролебідки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ефективно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використовува-ти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для глибокої плантажної оранки на виноградниках, в умовах гірського землеробства та на заливних землях.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9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tx2"/>
                </a:solidFill>
              </a:rPr>
              <a:t>Автоматизований електропривод мобільних </a:t>
            </a:r>
            <a:r>
              <a:rPr lang="uk-UA" sz="2400" b="1" i="1" u="sng" dirty="0" smtClean="0">
                <a:solidFill>
                  <a:schemeClr val="tx2"/>
                </a:solidFill>
              </a:rPr>
              <a:t>с/г </a:t>
            </a:r>
            <a:r>
              <a:rPr lang="uk-UA" sz="2400" b="1" i="1" u="sng" dirty="0">
                <a:solidFill>
                  <a:schemeClr val="tx2"/>
                </a:solidFill>
              </a:rPr>
              <a:t>машин</a:t>
            </a:r>
            <a:endParaRPr lang="uk-UA" sz="24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7950" y="388586"/>
            <a:ext cx="8933383" cy="37240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Порівняно з тепловим трактором електротрактор має такі переваги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дешевший в експлуатації і ремонті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пуск і зупинка електродвигуна миттєві і не залежать від температури зовнішнього середовища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електродвигун має значно більшу перевантажувальну здатність і жорстку механічну характеристику, завдяки чому хід електротрактора більш рівномірний; </a:t>
            </a:r>
            <a:endParaRPr lang="uk-UA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умови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роботи трактористів значно легші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вищий рівень пожежної безпеки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електротрактор практично не дає шкідливих викидів у навколишнє середовище.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2667" y="4112682"/>
            <a:ext cx="8933383" cy="13542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Основні недоліки електротрактора пов’язані з використанням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дорого-го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 неміцного кабелю та пристроїв для його приймання, а також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прив’яза-ністю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до ліній електропередач, що значно знижує його маневреність та економічність.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102667" y="5466899"/>
            <a:ext cx="8933383" cy="13542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Ґрунтообробний електрифікований агрегат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АПЗ-5,6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виконано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за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спро-щеною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схемою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з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електротрансмісією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Машина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агрегатується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 трактором К-701. Активні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робочі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органи,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виконані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у вигляді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ножових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роторів 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при-водяться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 дію від асинхронних електродвигунів 5 потужністю 37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кВт.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7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tx2"/>
                </a:solidFill>
              </a:rPr>
              <a:t>Автоматизований електропривод мобільних </a:t>
            </a:r>
            <a:r>
              <a:rPr lang="uk-UA" sz="2400" b="1" i="1" u="sng" dirty="0" smtClean="0">
                <a:solidFill>
                  <a:schemeClr val="tx2"/>
                </a:solidFill>
              </a:rPr>
              <a:t>с/г </a:t>
            </a:r>
            <a:r>
              <a:rPr lang="uk-UA" sz="2400" b="1" i="1" u="sng" dirty="0">
                <a:solidFill>
                  <a:schemeClr val="tx2"/>
                </a:solidFill>
              </a:rPr>
              <a:t>машин</a:t>
            </a:r>
            <a:endParaRPr lang="uk-UA" sz="24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7950" y="388586"/>
            <a:ext cx="8933383" cy="23698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Ротори розміщені над стрілчатими або розпушувальними лапами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4.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Електродвигуни одержують живлення від синхронного генератора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потуж-ністю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200 кВт, частотою 50 Гц, що приводиться від дизельного двигуна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трактора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Оцінка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роботи агрегату з підготовки поля під озимі зернові порівняно з традиційним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комплексом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показала, що при експлуатації першого скорочуються затрати робочого часу на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20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%, витрата пального на 20 %, металомісткість знижується на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40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%.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07950" y="2758466"/>
            <a:ext cx="8928100" cy="4038946"/>
            <a:chOff x="107950" y="2758466"/>
            <a:chExt cx="8928100" cy="4038946"/>
          </a:xfrm>
        </p:grpSpPr>
        <p:pic>
          <p:nvPicPr>
            <p:cNvPr id="1026" name="Picture 2" descr="image3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032" y="2758466"/>
              <a:ext cx="6924018" cy="398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кутник 5"/>
            <p:cNvSpPr/>
            <p:nvPr/>
          </p:nvSpPr>
          <p:spPr>
            <a:xfrm>
              <a:off x="107950" y="2766052"/>
              <a:ext cx="2087785" cy="403136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36000" tIns="0" rIns="3600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uk-UA" sz="2200" i="1" dirty="0" err="1" smtClean="0">
                  <a:latin typeface="Calibri" pitchFamily="34" charset="0"/>
                  <a:cs typeface="Calibri" pitchFamily="34" charset="0"/>
                </a:rPr>
                <a:t>Електрифікова-ний</a:t>
              </a:r>
              <a:r>
                <a:rPr lang="uk-UA" sz="2200" i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sz="2200" i="1" dirty="0" err="1" smtClean="0">
                  <a:latin typeface="Calibri" pitchFamily="34" charset="0"/>
                  <a:cs typeface="Calibri" pitchFamily="34" charset="0"/>
                </a:rPr>
                <a:t>ґрунтооб-робний</a:t>
              </a:r>
              <a:r>
                <a:rPr lang="uk-UA" sz="2200" i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sz="2200" i="1" dirty="0">
                  <a:latin typeface="Calibri" pitchFamily="34" charset="0"/>
                  <a:cs typeface="Calibri" pitchFamily="34" charset="0"/>
                </a:rPr>
                <a:t>агрегат АПЭ-5,6: 1 </a:t>
              </a:r>
              <a:r>
                <a:rPr lang="uk-UA" sz="2200" i="1" dirty="0" smtClean="0">
                  <a:latin typeface="Calibri" pitchFamily="34" charset="0"/>
                  <a:cs typeface="Calibri" pitchFamily="34" charset="0"/>
                </a:rPr>
                <a:t>– </a:t>
              </a:r>
              <a:r>
                <a:rPr lang="uk-UA" sz="2200" i="1" dirty="0" err="1" smtClean="0">
                  <a:latin typeface="Calibri" pitchFamily="34" charset="0"/>
                  <a:cs typeface="Calibri" pitchFamily="34" charset="0"/>
                </a:rPr>
                <a:t>цен-тральна</a:t>
              </a:r>
              <a:r>
                <a:rPr lang="uk-UA" sz="2200" i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sz="2200" i="1" dirty="0">
                  <a:latin typeface="Calibri" pitchFamily="34" charset="0"/>
                  <a:cs typeface="Calibri" pitchFamily="34" charset="0"/>
                </a:rPr>
                <a:t>рама; 2 - </a:t>
              </a:r>
              <a:r>
                <a:rPr lang="uk-UA" sz="2200" i="1" dirty="0" err="1">
                  <a:latin typeface="Calibri" pitchFamily="34" charset="0"/>
                  <a:cs typeface="Calibri" pitchFamily="34" charset="0"/>
                </a:rPr>
                <a:t>рама</a:t>
              </a:r>
              <a:r>
                <a:rPr lang="uk-UA" sz="2200" i="1" dirty="0">
                  <a:latin typeface="Calibri" pitchFamily="34" charset="0"/>
                  <a:cs typeface="Calibri" pitchFamily="34" charset="0"/>
                </a:rPr>
                <a:t> секції; </a:t>
              </a:r>
              <a:r>
                <a:rPr lang="uk-UA" sz="2200" i="1" dirty="0" smtClean="0">
                  <a:latin typeface="Calibri" pitchFamily="34" charset="0"/>
                  <a:cs typeface="Calibri" pitchFamily="34" charset="0"/>
                </a:rPr>
                <a:t> 3 </a:t>
              </a:r>
              <a:r>
                <a:rPr lang="uk-UA" sz="2200" i="1" dirty="0">
                  <a:latin typeface="Calibri" pitchFamily="34" charset="0"/>
                  <a:cs typeface="Calibri" pitchFamily="34" charset="0"/>
                </a:rPr>
                <a:t>- ножовий </a:t>
              </a:r>
              <a:r>
                <a:rPr lang="uk-UA" sz="2200" i="1" dirty="0" err="1" smtClean="0">
                  <a:latin typeface="Calibri" pitchFamily="34" charset="0"/>
                  <a:cs typeface="Calibri" pitchFamily="34" charset="0"/>
                </a:rPr>
                <a:t>ро-тор</a:t>
              </a:r>
              <a:r>
                <a:rPr lang="uk-UA" sz="2200" i="1" dirty="0" smtClean="0">
                  <a:latin typeface="Calibri" pitchFamily="34" charset="0"/>
                  <a:cs typeface="Calibri" pitchFamily="34" charset="0"/>
                </a:rPr>
                <a:t>; </a:t>
              </a:r>
              <a:r>
                <a:rPr lang="uk-UA" sz="2200" i="1" dirty="0">
                  <a:latin typeface="Calibri" pitchFamily="34" charset="0"/>
                  <a:cs typeface="Calibri" pitchFamily="34" charset="0"/>
                </a:rPr>
                <a:t>4 </a:t>
              </a:r>
              <a:r>
                <a:rPr lang="uk-UA" sz="2200" i="1" dirty="0" smtClean="0">
                  <a:latin typeface="Calibri" pitchFamily="34" charset="0"/>
                  <a:cs typeface="Calibri" pitchFamily="34" charset="0"/>
                </a:rPr>
                <a:t>– </a:t>
              </a:r>
              <a:r>
                <a:rPr lang="uk-UA" sz="2200" i="1" dirty="0" err="1" smtClean="0">
                  <a:latin typeface="Calibri" pitchFamily="34" charset="0"/>
                  <a:cs typeface="Calibri" pitchFamily="34" charset="0"/>
                </a:rPr>
                <a:t>розпу-шувальна</a:t>
              </a:r>
              <a:r>
                <a:rPr lang="uk-UA" sz="2200" i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sz="2200" i="1" dirty="0">
                  <a:latin typeface="Calibri" pitchFamily="34" charset="0"/>
                  <a:cs typeface="Calibri" pitchFamily="34" charset="0"/>
                </a:rPr>
                <a:t>лапа; 5 </a:t>
              </a:r>
              <a:r>
                <a:rPr lang="uk-UA" sz="2200" i="1" dirty="0" smtClean="0">
                  <a:latin typeface="Calibri" pitchFamily="34" charset="0"/>
                  <a:cs typeface="Calibri" pitchFamily="34" charset="0"/>
                </a:rPr>
                <a:t>– </a:t>
              </a:r>
              <a:r>
                <a:rPr lang="uk-UA" sz="2200" i="1" dirty="0" err="1" smtClean="0">
                  <a:latin typeface="Calibri" pitchFamily="34" charset="0"/>
                  <a:cs typeface="Calibri" pitchFamily="34" charset="0"/>
                </a:rPr>
                <a:t>електродви-гун</a:t>
              </a:r>
              <a:r>
                <a:rPr lang="uk-UA" sz="2200" i="1" dirty="0">
                  <a:latin typeface="Calibri" pitchFamily="34" charset="0"/>
                  <a:cs typeface="Calibri" pitchFamily="34" charset="0"/>
                </a:rPr>
                <a:t>; 6 - опорне колесо;  7 </a:t>
              </a:r>
              <a:r>
                <a:rPr lang="uk-UA" sz="2200" i="1" dirty="0" smtClean="0">
                  <a:latin typeface="Calibri" pitchFamily="34" charset="0"/>
                  <a:cs typeface="Calibri" pitchFamily="34" charset="0"/>
                </a:rPr>
                <a:t>– </a:t>
              </a:r>
              <a:r>
                <a:rPr lang="uk-UA" sz="2200" i="1" dirty="0" err="1" smtClean="0">
                  <a:latin typeface="Calibri" pitchFamily="34" charset="0"/>
                  <a:cs typeface="Calibri" pitchFamily="34" charset="0"/>
                </a:rPr>
                <a:t>фар-тух</a:t>
              </a:r>
              <a:r>
                <a:rPr lang="uk-UA" sz="2200" i="1" dirty="0">
                  <a:latin typeface="Calibri" pitchFamily="34" charset="0"/>
                  <a:cs typeface="Calibri" pitchFamily="34" charset="0"/>
                </a:rPr>
                <a:t>; 8 </a:t>
              </a:r>
              <a:r>
                <a:rPr lang="uk-UA" sz="2200" i="1" dirty="0" smtClean="0">
                  <a:latin typeface="Calibri" pitchFamily="34" charset="0"/>
                  <a:cs typeface="Calibri" pitchFamily="34" charset="0"/>
                </a:rPr>
                <a:t>– </a:t>
              </a:r>
              <a:r>
                <a:rPr lang="uk-UA" sz="2200" i="1" dirty="0" err="1" smtClean="0">
                  <a:latin typeface="Calibri" pitchFamily="34" charset="0"/>
                  <a:cs typeface="Calibri" pitchFamily="34" charset="0"/>
                </a:rPr>
                <a:t>транс-портне</a:t>
              </a:r>
              <a:r>
                <a:rPr lang="uk-UA" sz="2200" i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sz="2200" i="1" dirty="0">
                  <a:latin typeface="Calibri" pitchFamily="34" charset="0"/>
                  <a:cs typeface="Calibri" pitchFamily="34" charset="0"/>
                </a:rPr>
                <a:t>колесо</a:t>
              </a:r>
              <a:endParaRPr lang="uk-UA" sz="2200" i="1" spc="-20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076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tx2"/>
                </a:solidFill>
              </a:rPr>
              <a:t>Автоматизований електропривод мобільних </a:t>
            </a:r>
            <a:r>
              <a:rPr lang="uk-UA" sz="2400" b="1" i="1" u="sng" dirty="0" smtClean="0">
                <a:solidFill>
                  <a:schemeClr val="tx2"/>
                </a:solidFill>
              </a:rPr>
              <a:t>с/г </a:t>
            </a:r>
            <a:r>
              <a:rPr lang="uk-UA" sz="2400" b="1" i="1" u="sng" dirty="0">
                <a:solidFill>
                  <a:schemeClr val="tx2"/>
                </a:solidFill>
              </a:rPr>
              <a:t>машин</a:t>
            </a:r>
            <a:endParaRPr lang="uk-UA" sz="24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7950" y="388586"/>
            <a:ext cx="8933383" cy="23698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Однією з останніх розробок є гусеничний трактор-бульдозер з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елект-роприводом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D7E, виготовлений американською компанією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Caterpillar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Трактор оснащений дизельним двигуном потужністю 173 кВт,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електрич-ним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генератором, регульованим перетворювачем та двома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електродви-гунами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загальною потужністю 175 кВт. Вартість такого трактора на 20 % вища за вартість звичайного, але він економить до 30 % пального і має на 25 % більшу продуктивність.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7950" y="2758466"/>
            <a:ext cx="8933383" cy="37856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Силова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установка трактора складається з дизельного двигуна 2,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редук-тора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3,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електричного генератора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4,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перетворювача частоти з системою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ке-рування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регулювання і захисту 5 та мотор-редукторів 6 привода ходової частини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1.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Для живлення електродвигунів активних робочих органів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поту-жність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відбирається від електричного генератора. Застосування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електрич-ної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передачі забезпечує автоматичну зміну тягових зусиль і швидкостей руху агрегату залежно від зовнішніх завантажень. Завдяки цьому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дизель-ний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двигун завжди працює в оптимальному режимі, досягається високий ступінь використання його потужності та значне скорочення витрати палива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Зменшення маси тягових електродвигунів досягається за рахунок підвищення частоти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струму. 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2667" y="388585"/>
            <a:ext cx="8933383" cy="6436355"/>
            <a:chOff x="102667" y="388585"/>
            <a:chExt cx="8933383" cy="6436355"/>
          </a:xfrm>
        </p:grpSpPr>
        <p:pic>
          <p:nvPicPr>
            <p:cNvPr id="2050" name="Picture 2" descr="image319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82" r="57168" b="4031"/>
            <a:stretch/>
          </p:blipFill>
          <p:spPr bwMode="auto">
            <a:xfrm>
              <a:off x="2411760" y="388585"/>
              <a:ext cx="4750941" cy="5063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кутник 5"/>
            <p:cNvSpPr/>
            <p:nvPr/>
          </p:nvSpPr>
          <p:spPr>
            <a:xfrm>
              <a:off x="102667" y="5470723"/>
              <a:ext cx="8933383" cy="135421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36000" tIns="0" rIns="36000" bIns="0">
              <a:spAutoFit/>
            </a:bodyPr>
            <a:lstStyle/>
            <a:p>
              <a:pPr algn="ctr"/>
              <a:r>
                <a:rPr lang="uk-UA" sz="2200" i="1" dirty="0" smtClean="0">
                  <a:latin typeface="Calibri" pitchFamily="34" charset="0"/>
                  <a:cs typeface="Calibri" pitchFamily="34" charset="0"/>
                </a:rPr>
                <a:t>Принципова </a:t>
              </a:r>
              <a:r>
                <a:rPr lang="uk-UA" sz="2200" i="1" dirty="0">
                  <a:latin typeface="Calibri" pitchFamily="34" charset="0"/>
                  <a:cs typeface="Calibri" pitchFamily="34" charset="0"/>
                </a:rPr>
                <a:t>схема дизель-електричного трактора</a:t>
              </a:r>
              <a:r>
                <a:rPr lang="uk-UA" sz="22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sz="2200" i="1" dirty="0" smtClean="0">
                  <a:latin typeface="Calibri" pitchFamily="34" charset="0"/>
                  <a:cs typeface="Calibri" pitchFamily="34" charset="0"/>
                </a:rPr>
                <a:t>: </a:t>
              </a:r>
              <a:r>
                <a:rPr lang="uk-UA" sz="2200" i="1" dirty="0">
                  <a:latin typeface="Calibri" pitchFamily="34" charset="0"/>
                  <a:cs typeface="Calibri" pitchFamily="34" charset="0"/>
                </a:rPr>
                <a:t>1 </a:t>
              </a:r>
              <a:r>
                <a:rPr lang="uk-UA" sz="2200" dirty="0">
                  <a:latin typeface="Calibri" pitchFamily="34" charset="0"/>
                  <a:cs typeface="Calibri" pitchFamily="34" charset="0"/>
                </a:rPr>
                <a:t>- </a:t>
              </a:r>
              <a:r>
                <a:rPr lang="uk-UA" sz="2200" i="1" dirty="0">
                  <a:latin typeface="Calibri" pitchFamily="34" charset="0"/>
                  <a:cs typeface="Calibri" pitchFamily="34" charset="0"/>
                </a:rPr>
                <a:t>ходова частина; 2 - дизельний двигун внутрішнього згоряння; З - редуктор; 4 </a:t>
              </a:r>
              <a:r>
                <a:rPr lang="uk-UA" sz="2200" i="1" dirty="0" smtClean="0">
                  <a:latin typeface="Calibri" pitchFamily="34" charset="0"/>
                  <a:cs typeface="Calibri" pitchFamily="34" charset="0"/>
                </a:rPr>
                <a:t>– </a:t>
              </a:r>
              <a:r>
                <a:rPr lang="uk-UA" sz="2200" i="1" dirty="0" err="1" smtClean="0">
                  <a:latin typeface="Calibri" pitchFamily="34" charset="0"/>
                  <a:cs typeface="Calibri" pitchFamily="34" charset="0"/>
                </a:rPr>
                <a:t>генера-тор</a:t>
              </a:r>
              <a:r>
                <a:rPr lang="uk-UA" sz="2200" i="1" dirty="0">
                  <a:latin typeface="Calibri" pitchFamily="34" charset="0"/>
                  <a:cs typeface="Calibri" pitchFamily="34" charset="0"/>
                </a:rPr>
                <a:t>; 5 - перетворювач частоти</a:t>
              </a:r>
              <a:r>
                <a:rPr lang="uk-UA" sz="22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sz="2200" i="1" dirty="0">
                  <a:latin typeface="Calibri" pitchFamily="34" charset="0"/>
                  <a:cs typeface="Calibri" pitchFamily="34" charset="0"/>
                </a:rPr>
                <a:t>з системою керування, регулювання і захисту; 6 - мотор-редуктор</a:t>
              </a:r>
              <a:endParaRPr lang="uk-UA" sz="2200" spc="-20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420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6838/74866602.e8/0_90fa4_27a340ae_X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9123" r="6091" b="14923"/>
          <a:stretch/>
        </p:blipFill>
        <p:spPr bwMode="auto">
          <a:xfrm>
            <a:off x="149143" y="116632"/>
            <a:ext cx="8784000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5"/>
          <p:cNvSpPr/>
          <p:nvPr/>
        </p:nvSpPr>
        <p:spPr>
          <a:xfrm>
            <a:off x="74451" y="3652619"/>
            <a:ext cx="8933383" cy="314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Перший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електротрактор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на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базі гусеничного СХТЗ-НАТІ, двигун якого був замінений електромотором змінного струму. На рамі трактора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вста-новлено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барабан з гнучким кабелем. Електромотор і кабельний барабан захищені обтічним капотом.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Намотуванням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 розмотуванням управляє спеціальний механізм. Енергію трактор отримує від польової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високоволь-тної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електричної мережі. Висока напруга перетвориться в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робочу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за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допо-могою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пересувної трансформаторної підстанції. Від підстанції трактор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мо-же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віддалятися до 750 метрів завдяки кабелю і стрілі.</a:t>
            </a:r>
          </a:p>
          <a:p>
            <a:pPr>
              <a:lnSpc>
                <a:spcPct val="85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Без переміщення підстанції трактор може обробляти до 15 гектар землі. Трактор обслуговує один тракторист. 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6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tx2"/>
                </a:solidFill>
              </a:rPr>
              <a:t>Автоматизований електропривод мобільних </a:t>
            </a:r>
            <a:r>
              <a:rPr lang="uk-UA" sz="2400" b="1" i="1" u="sng" dirty="0" smtClean="0">
                <a:solidFill>
                  <a:schemeClr val="tx2"/>
                </a:solidFill>
              </a:rPr>
              <a:t>с/г </a:t>
            </a:r>
            <a:r>
              <a:rPr lang="uk-UA" sz="2400" b="1" i="1" u="sng" dirty="0">
                <a:solidFill>
                  <a:schemeClr val="tx2"/>
                </a:solidFill>
              </a:rPr>
              <a:t>машин</a:t>
            </a:r>
            <a:endParaRPr lang="uk-UA" sz="24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7950" y="388586"/>
            <a:ext cx="8933383" cy="115364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 метою зниження маси силової установки електротрактора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швидко-хідний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високочастотний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безщітковий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генератор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безпосередьо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з’єднується з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вихідним валом швидкохідного роторно-поршневого двигуна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внутріш-нього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згоряння або газової турбіни.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 descr="7777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1" t="2968" r="22648" b="4373"/>
          <a:stretch/>
        </p:blipFill>
        <p:spPr bwMode="auto">
          <a:xfrm>
            <a:off x="4427984" y="1268760"/>
            <a:ext cx="4613349" cy="48850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кутник 5"/>
          <p:cNvSpPr/>
          <p:nvPr/>
        </p:nvSpPr>
        <p:spPr>
          <a:xfrm>
            <a:off x="107950" y="1542235"/>
            <a:ext cx="4320034" cy="52322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fontAlgn="base">
              <a:lnSpc>
                <a:spcPct val="85000"/>
              </a:lnSpc>
            </a:pPr>
            <a:r>
              <a:rPr lang="uk-UA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ХТЗ </a:t>
            </a:r>
            <a:r>
              <a:rPr lang="en-US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Edison - </a:t>
            </a:r>
            <a:r>
              <a:rPr lang="uk-UA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український </a:t>
            </a:r>
            <a:r>
              <a:rPr lang="uk-UA" sz="200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електротрак-тор</a:t>
            </a:r>
            <a:r>
              <a:rPr lang="uk-UA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uk-UA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hlinkClick r:id="rId3"/>
              </a:rPr>
              <a:t> </a:t>
            </a:r>
            <a:r>
              <a:rPr lang="uk-UA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оснащений </a:t>
            </a:r>
            <a:r>
              <a:rPr lang="uk-UA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японським </a:t>
            </a:r>
            <a:r>
              <a:rPr lang="uk-UA" sz="200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електро-мотором</a:t>
            </a:r>
            <a:r>
              <a:rPr lang="uk-UA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і літій-іонними батареями, будуть виробляти на Харківському тракторному заводі. Трактор </a:t>
            </a:r>
            <a:r>
              <a:rPr lang="en-US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Edison</a:t>
            </a:r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uk-UA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стане </a:t>
            </a:r>
            <a:r>
              <a:rPr lang="uk-UA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першим серійним українським електротрактором. ХТЗ </a:t>
            </a:r>
            <a:r>
              <a:rPr lang="en-US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Edison </a:t>
            </a:r>
            <a:r>
              <a:rPr lang="uk-UA" sz="200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роз-роблений</a:t>
            </a:r>
            <a:r>
              <a:rPr lang="uk-UA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спільно з компанією </a:t>
            </a:r>
            <a:r>
              <a:rPr lang="uk-UA" sz="200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Авто-Ентерпрайз</a:t>
            </a:r>
            <a:r>
              <a:rPr lang="uk-UA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 базі серійного </a:t>
            </a:r>
            <a:r>
              <a:rPr lang="uk-UA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ХТЗ-3512, </a:t>
            </a:r>
            <a:r>
              <a:rPr lang="uk-UA" sz="2000" i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задньопривідний</a:t>
            </a:r>
            <a:r>
              <a:rPr lang="uk-UA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трактор класу 0,6, який оснащується </a:t>
            </a:r>
            <a:r>
              <a:rPr lang="uk-UA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24-кіловатни-ми </a:t>
            </a:r>
            <a:r>
              <a:rPr lang="uk-UA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літій-іонними батареями і </a:t>
            </a:r>
            <a:r>
              <a:rPr lang="uk-UA" sz="200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елект-родвигуном</a:t>
            </a:r>
            <a:r>
              <a:rPr lang="uk-UA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потужністю </a:t>
            </a:r>
            <a:r>
              <a:rPr lang="uk-UA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35 л. с</a:t>
            </a:r>
            <a:r>
              <a:rPr lang="uk-UA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fontAlgn="base">
              <a:lnSpc>
                <a:spcPct val="85000"/>
              </a:lnSpc>
            </a:pPr>
            <a:r>
              <a:rPr lang="uk-UA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Повна зарядка від 2 до 4 годин. У </a:t>
            </a:r>
            <a:r>
              <a:rPr lang="uk-UA" sz="200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тра-нспортному</a:t>
            </a:r>
            <a:r>
              <a:rPr lang="uk-UA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положенні безперервно може працювати до 8 годин, в </a:t>
            </a:r>
            <a:r>
              <a:rPr lang="uk-UA" sz="200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сило-вих</a:t>
            </a:r>
            <a:r>
              <a:rPr lang="uk-UA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роботах - до 4 годин. Трактор може транспортувати причепи та напівпричепи загальною масою до 2 тонн зі швидкістю до 40 км / ч</a:t>
            </a:r>
            <a:r>
              <a:rPr lang="ru-RU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0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42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5"/>
          <p:cNvSpPr/>
          <p:nvPr/>
        </p:nvSpPr>
        <p:spPr>
          <a:xfrm>
            <a:off x="144968" y="719764"/>
            <a:ext cx="8928100" cy="182819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Зерноочисні агрегати використовуються в тих зонах України, де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воло-гість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зерна у період жнив не перевищує 16% і немає необхідності у його штучному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підсушуванні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До комплексів КЗС додатково входять сушильні відділення з шахтною або барабанною сушарками. У ці агрегати та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комп-лекси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крім підйомно-транспортних машин та механізмів входять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зерно-очисні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машини (зерноочисні стани та трієрні блоки).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6469064" y="2276872"/>
            <a:ext cx="2604004" cy="44473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Технологічна схема зерноочисного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агрега-ту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ЗАВ-20: 1 - бункери чистого зерна та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відхо-дів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; 2 - бункер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прий-мальний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; 3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живиль-ник-дозатор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; 4 –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пнев-мопровод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; 5, 7, 10,13 - норії; 6 - машина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попе-реднього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очищення; 8 -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повітрорешітна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ма-шина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; 9 -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аспіраційна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система; 11 - трієрний блок; 12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uk-UA" sz="2000" dirty="0" err="1" smtClean="0">
                <a:latin typeface="Calibri" pitchFamily="34" charset="0"/>
                <a:cs typeface="Calibri" pitchFamily="34" charset="0"/>
              </a:rPr>
              <a:t>транспорте-ри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шнекові;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14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- стіл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пневмосортувальний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; 15-зернопроводи</a:t>
            </a:r>
            <a:endParaRPr lang="uk-UA" sz="20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Електропривод і автоматизація зерноочисних та зерноочисно-сушильних машин і агрегатів</a:t>
            </a:r>
            <a:endParaRPr lang="uk-UA" sz="24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0" y="452265"/>
            <a:ext cx="6469063" cy="6297613"/>
            <a:chOff x="0" y="0"/>
            <a:chExt cx="64693" cy="59740"/>
          </a:xfrm>
        </p:grpSpPr>
        <p:pic>
          <p:nvPicPr>
            <p:cNvPr id="8" name="Рисунок 1" descr="image30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7"/>
            <a:stretch>
              <a:fillRect/>
            </a:stretch>
          </p:blipFill>
          <p:spPr bwMode="auto">
            <a:xfrm>
              <a:off x="0" y="0"/>
              <a:ext cx="64693" cy="59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Блок-схема: узел 2"/>
            <p:cNvSpPr>
              <a:spLocks noChangeArrowheads="1"/>
            </p:cNvSpPr>
            <p:nvPr/>
          </p:nvSpPr>
          <p:spPr bwMode="auto">
            <a:xfrm>
              <a:off x="16687" y="3276"/>
              <a:ext cx="4344" cy="3480"/>
            </a:xfrm>
            <a:prstGeom prst="flowChartConnec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М6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Блок-схема: узел 4"/>
            <p:cNvSpPr>
              <a:spLocks noChangeArrowheads="1"/>
            </p:cNvSpPr>
            <p:nvPr/>
          </p:nvSpPr>
          <p:spPr bwMode="auto">
            <a:xfrm>
              <a:off x="31242" y="10896"/>
              <a:ext cx="4343" cy="3480"/>
            </a:xfrm>
            <a:prstGeom prst="flowChartConnec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М16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Блок-схема: узел 5"/>
            <p:cNvSpPr>
              <a:spLocks noChangeArrowheads="1"/>
            </p:cNvSpPr>
            <p:nvPr/>
          </p:nvSpPr>
          <p:spPr bwMode="auto">
            <a:xfrm>
              <a:off x="43281" y="10896"/>
              <a:ext cx="4344" cy="3480"/>
            </a:xfrm>
            <a:prstGeom prst="flowChartConnec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М2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Блок-схема: узел 6"/>
            <p:cNvSpPr>
              <a:spLocks noChangeArrowheads="1"/>
            </p:cNvSpPr>
            <p:nvPr/>
          </p:nvSpPr>
          <p:spPr bwMode="auto">
            <a:xfrm>
              <a:off x="37642" y="1295"/>
              <a:ext cx="4344" cy="3480"/>
            </a:xfrm>
            <a:prstGeom prst="flowChartConnec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М7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Блок-схема: узел 7"/>
            <p:cNvSpPr>
              <a:spLocks noChangeArrowheads="1"/>
            </p:cNvSpPr>
            <p:nvPr/>
          </p:nvSpPr>
          <p:spPr bwMode="auto">
            <a:xfrm>
              <a:off x="38938" y="26974"/>
              <a:ext cx="4343" cy="3480"/>
            </a:xfrm>
            <a:prstGeom prst="flowChartConnec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М3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Блок-схема: узел 8"/>
            <p:cNvSpPr>
              <a:spLocks noChangeArrowheads="1"/>
            </p:cNvSpPr>
            <p:nvPr/>
          </p:nvSpPr>
          <p:spPr bwMode="auto">
            <a:xfrm>
              <a:off x="22174" y="28422"/>
              <a:ext cx="4343" cy="3480"/>
            </a:xfrm>
            <a:prstGeom prst="flowChartConnec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М5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Блок-схема: узел 9"/>
            <p:cNvSpPr>
              <a:spLocks noChangeArrowheads="1"/>
            </p:cNvSpPr>
            <p:nvPr/>
          </p:nvSpPr>
          <p:spPr bwMode="auto">
            <a:xfrm>
              <a:off x="28575" y="14630"/>
              <a:ext cx="4343" cy="3480"/>
            </a:xfrm>
            <a:prstGeom prst="flowChartConnec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М4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Блок-схема: узел 10"/>
            <p:cNvSpPr>
              <a:spLocks noChangeArrowheads="1"/>
            </p:cNvSpPr>
            <p:nvPr/>
          </p:nvSpPr>
          <p:spPr bwMode="auto">
            <a:xfrm>
              <a:off x="50444" y="33070"/>
              <a:ext cx="4343" cy="3480"/>
            </a:xfrm>
            <a:prstGeom prst="flowChartConnec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М8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109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107950" y="720080"/>
            <a:ext cx="8928100" cy="443198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Зерно із автомобіля за допомогою автомобілепідйомника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ви-вантажується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у завальний бункер 2, з якого норією НЗ-20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5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пода-ється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у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приймальні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камери двох зерноочисних машин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6</a:t>
            </a:r>
            <a:r>
              <a:rPr lang="uk-UA" sz="2400" b="1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які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працю-ють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паралельно. У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зернових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каналах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відсмоктуються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легкі домішки і повітропроводами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виносяться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в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осаджувальну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камеру та бункер відходів, а зерно поступає на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повітряно-решітні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зерноочисні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маши-ни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8</a:t>
            </a:r>
            <a:r>
              <a:rPr lang="uk-UA" sz="2400" b="1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де розділяється на три фракції: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очищене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зерно, фуражне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зер-но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і домішки. </a:t>
            </a:r>
            <a:endParaRPr lang="uk-UA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Очищене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зерно норією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10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подається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до трієрних блоків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11</a:t>
            </a:r>
            <a:r>
              <a:rPr lang="uk-UA" sz="2400" b="1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 err="1" smtClean="0">
                <a:latin typeface="Calibri" pitchFamily="34" charset="0"/>
                <a:cs typeface="Calibri" pitchFamily="34" charset="0"/>
              </a:rPr>
              <a:t>фу-ражне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зерно і відходи - до відповідних бункерів. З трієрних блоків зерно надходить у бункер чистого зерна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1</a:t>
            </a:r>
            <a:r>
              <a:rPr lang="uk-UA" sz="2400" b="1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а некондиційне зерно - у бункер фуражного зерна.</a:t>
            </a:r>
            <a:endParaRPr lang="uk-UA" sz="24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19385" y="5229200"/>
            <a:ext cx="8928100" cy="9971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Схема керування зерноочисним комплексом машин забезпечує дистанційне керування електродвигунами відповідно до вибраного маршруту обробки зерна.</a:t>
            </a:r>
            <a:endParaRPr lang="uk-UA" sz="24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Електропривод і автоматизація зерноочисних та зерноочисно-сушильних машин і агрегатів</a:t>
            </a:r>
            <a:endParaRPr lang="uk-UA" sz="24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107950" y="718615"/>
            <a:ext cx="8928100" cy="10901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0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У першому положенні перемикача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S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1 замикаються лінії 1 і 2. При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цьо-му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можна вмикати почергово двигуни циклона М1, блока трієрів М2,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тра-нспортера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М3, повітряно-решітної машини М4, машини первинної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очист-ки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зерна М5, транспортера відходів М6 та завантажувальної норії М7.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114086" y="1808785"/>
            <a:ext cx="8928100" cy="8633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У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другому положенні перемикача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S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1 замикаються контакти лінії 3. При цьому можна вмикати почергово двигуни циклона М1, машини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первин-ної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очистки зерна М5, </a:t>
            </a:r>
            <a:r>
              <a:rPr lang="uk-UA" sz="2200" smtClean="0">
                <a:latin typeface="Calibri" pitchFamily="34" charset="0"/>
                <a:cs typeface="Calibri" pitchFamily="34" charset="0"/>
              </a:rPr>
              <a:t>та завантажувальної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норії М7.</a:t>
            </a:r>
          </a:p>
        </p:txBody>
      </p:sp>
      <p:sp>
        <p:nvSpPr>
          <p:cNvPr id="8" name="Прямокутник 5"/>
          <p:cNvSpPr/>
          <p:nvPr/>
        </p:nvSpPr>
        <p:spPr>
          <a:xfrm>
            <a:off x="114086" y="2962434"/>
            <a:ext cx="8928100" cy="578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У третьому положенні перемикача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S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1 замикаються контакти лінії 4 і </a:t>
            </a:r>
            <a:r>
              <a:rPr lang="uk-UA" sz="2200" spc="-70" dirty="0">
                <a:latin typeface="Calibri" pitchFamily="34" charset="0"/>
                <a:cs typeface="Calibri" pitchFamily="34" charset="0"/>
              </a:rPr>
              <a:t>вмикаються ті ж машини, що і в першому випадку за винятком трієрного блока.</a:t>
            </a:r>
          </a:p>
        </p:txBody>
      </p:sp>
      <p:sp>
        <p:nvSpPr>
          <p:cNvPr id="9" name="Прямокутник 5"/>
          <p:cNvSpPr/>
          <p:nvPr/>
        </p:nvSpPr>
        <p:spPr>
          <a:xfrm>
            <a:off x="114086" y="3540541"/>
            <a:ext cx="8928100" cy="115364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Режим налаштування отримаємо при четвертому положенні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переми-кача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S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1 коли замикаються контакти лінії 5 і спрацьовує реле К8 (робота у холосту). При цьому можна вмикати двигуни у довільному порядку для налаштування машин.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Електропривод і автоматизація зерноочисних та зерноочисно-сушильних машин і агрегатів</a:t>
            </a:r>
            <a:endParaRPr lang="uk-UA" sz="24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кутник 5"/>
          <p:cNvSpPr/>
          <p:nvPr/>
        </p:nvSpPr>
        <p:spPr>
          <a:xfrm>
            <a:off x="86652" y="4716698"/>
            <a:ext cx="8928100" cy="20169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Універсальний перемикач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S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1 та кнопки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S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2…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S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14 для вмикання та вимикання електродвигунів розміщуються у пульті керування, кнопка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S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15 у зерноочисному відділенні, а кнопка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S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16 у сушильному. Усі електродвигуни обладнані захистом тепловими реле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F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1…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F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7. Проміжне реле К9 дозволяє вимкнути електродвигуни у екстрених випадках. На пульті є лампи світлової сигналізації про наявність напруги, вмикання електродвигунів, заповнені бункерів.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530" name="Picture 2" descr="зерноочис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65" y="72000"/>
            <a:ext cx="4384185" cy="66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09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5"/>
          <p:cNvSpPr/>
          <p:nvPr/>
        </p:nvSpPr>
        <p:spPr>
          <a:xfrm>
            <a:off x="112176" y="705991"/>
            <a:ext cx="8928100" cy="28802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Електроприводи зерноочисних машин мають такі особливості:</a:t>
            </a:r>
          </a:p>
          <a:p>
            <a:pPr marL="342900" indent="-34290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200" spc="-50" dirty="0" smtClean="0">
                <a:latin typeface="Calibri" pitchFamily="34" charset="0"/>
                <a:cs typeface="Calibri" pitchFamily="34" charset="0"/>
              </a:rPr>
              <a:t>сезонність </a:t>
            </a:r>
            <a:r>
              <a:rPr lang="uk-UA" sz="2200" spc="-50" dirty="0">
                <a:latin typeface="Calibri" pitchFamily="34" charset="0"/>
                <a:cs typeface="Calibri" pitchFamily="34" charset="0"/>
              </a:rPr>
              <a:t>у роботі і невелика кількість годин використання протягом року;</a:t>
            </a:r>
          </a:p>
          <a:p>
            <a:pPr marL="342900" indent="-34290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режим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роботи двигунів тривалий;</a:t>
            </a:r>
          </a:p>
          <a:p>
            <a:pPr marL="342900" indent="-34290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потужність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споживана електродвигуном під час холостого ходу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маши-ни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200" spc="-10" dirty="0">
                <a:latin typeface="Calibri" pitchFamily="34" charset="0"/>
                <a:cs typeface="Calibri" pitchFamily="34" charset="0"/>
              </a:rPr>
              <a:t>мало відрізняється від потужності при номінальному навантаженні;</a:t>
            </a:r>
          </a:p>
          <a:p>
            <a:pPr marL="342900" indent="-34290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ступінь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нерівномірності обертання менше 0,1;</a:t>
            </a:r>
          </a:p>
          <a:p>
            <a:pPr marL="342900" indent="-34290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порівняно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малий момент статичних опорів при зрушенні;</a:t>
            </a:r>
          </a:p>
          <a:p>
            <a:pPr marL="342900" indent="-34290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механічна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характеристика має вентиляторний вигляд;</a:t>
            </a:r>
          </a:p>
          <a:p>
            <a:pPr marL="342900" indent="-34290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електроприводи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експлуатуються в запилених приміщеннях або на відкритому повітрі.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107950" y="3611394"/>
            <a:ext cx="8928100" cy="3046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Необхідна потужність, Вт, для зерноочисного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стану: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07950" y="5136552"/>
            <a:ext cx="8928100" cy="3046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Потужність електродвигуна, Вт, для привода трієрного блоку: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Електропривод і автоматизація зерноочисних та зерноочисно-сушильних машин і агрегатів</a:t>
            </a:r>
            <a:endParaRPr lang="uk-UA" sz="24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кутник 5"/>
          <p:cNvSpPr/>
          <p:nvPr/>
        </p:nvSpPr>
        <p:spPr>
          <a:xfrm>
            <a:off x="107950" y="3917757"/>
            <a:ext cx="8928100" cy="12187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- коефіцієнт запасу,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200" i="1" baseline="-250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=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1,2-1,5;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– маса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зерноо-</a:t>
            </a:r>
            <a:endParaRPr lang="uk-UA" sz="2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чисного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стану, кг,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=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100-300 кг;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–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оптимальне прискорення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решета,м/с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=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15-30 м/с</a:t>
            </a:r>
            <a:r>
              <a:rPr lang="uk-UA" sz="22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;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- число коливань сита за хвилину,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= 500;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коефіцієнт корисної дії передачі,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= 0,6-0,7.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2742"/>
            <a:ext cx="2105160" cy="89834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 5"/>
          <p:cNvSpPr/>
          <p:nvPr/>
        </p:nvSpPr>
        <p:spPr>
          <a:xfrm>
            <a:off x="91241" y="5441301"/>
            <a:ext cx="7145055" cy="1218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коефіцієнт запасу,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200" i="1" baseline="-250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=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1,2-1,3;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питома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потуж-ність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Вт/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кгтод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=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0,2-0,6 Вт/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кг∙год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;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- годинна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продук-тивність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трієрного блоку, кг/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год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;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коефіцієнт корисної дії передачі трієрного блоку,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= 0,97.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097" y="5431726"/>
            <a:ext cx="1663953" cy="8055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99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00"/>
                            </p:stCondLst>
                            <p:childTnLst>
                              <p:par>
                                <p:cTn id="14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5"/>
          <p:cNvSpPr/>
          <p:nvPr/>
        </p:nvSpPr>
        <p:spPr>
          <a:xfrm>
            <a:off x="112176" y="705991"/>
            <a:ext cx="8928100" cy="6771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Момент статичних опорів зерноочисного стану пропорційний кутовій швидкості, а механічна характеристика описується рівнянням: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104180" y="3250718"/>
            <a:ext cx="89281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Двигуни зерноочисних станів та трієрних блоків працюють у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тривало-му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режимі в умовах підвищеної запиленості.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04180" y="3946057"/>
            <a:ext cx="8928100" cy="16927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Оскільки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момент зрушення в даних машинах менший від моменту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опо-ру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при номінальній частоті обертання в 3-3,5 рази, а відхилення моменту опору від середнього незначне (20-30 %), то перевірку двигунів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зерно-очисних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станів та трієрних блоків за умовами пуску і на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перевантажуваль-ну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здатність не виконують.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5"/>
          <p:cNvSpPr/>
          <p:nvPr/>
        </p:nvSpPr>
        <p:spPr>
          <a:xfrm>
            <a:off x="112176" y="5661248"/>
            <a:ext cx="8928100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Застосування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електрифікованих зерноочисних машин дозволяє підвищити продуктивність праці у 7…10 разів при значній економії коштів.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Електропривод і автоматизація зерноочисних та зерноочисно-сушильних машин і агрегатів</a:t>
            </a:r>
            <a:endParaRPr lang="uk-UA" sz="2400" b="1" i="1" u="sng" spc="-8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83669" y="1383099"/>
            <a:ext cx="4337534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= М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+ (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- М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)(ω/ω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Прямокутник 5"/>
          <p:cNvSpPr/>
          <p:nvPr/>
        </p:nvSpPr>
        <p:spPr>
          <a:xfrm>
            <a:off x="114508" y="1888410"/>
            <a:ext cx="8928100" cy="135421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момент статичних опорів,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Нм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при кутовій швидкості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с</a:t>
            </a:r>
            <a:r>
              <a:rPr lang="uk-UA" sz="2200" baseline="30000" dirty="0">
                <a:latin typeface="Calibri" pitchFamily="34" charset="0"/>
                <a:cs typeface="Calibri" pitchFamily="34" charset="0"/>
              </a:rPr>
              <a:t>-1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;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200" i="1" baseline="-250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 err="1" smtClean="0">
                <a:latin typeface="Calibri" pitchFamily="34" charset="0"/>
                <a:cs typeface="Calibri" pitchFamily="34" charset="0"/>
              </a:rPr>
              <a:t>-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мо-мент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опору, який зумовлений силами тертя і не залежить від кутової швидкості,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= (0,35...0,35)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М</a:t>
            </a:r>
            <a:r>
              <a:rPr lang="uk-UA" sz="2200" i="1" baseline="-25000" dirty="0" err="1">
                <a:latin typeface="Calibri" pitchFamily="34" charset="0"/>
                <a:cs typeface="Calibri" pitchFamily="34" charset="0"/>
              </a:rPr>
              <a:t>сн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;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uk-UA" sz="2200" i="1" baseline="-250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момент статичних опорів при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номі-нальній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кутовій швидкості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с</a:t>
            </a:r>
            <a:r>
              <a:rPr lang="uk-UA" sz="2200" baseline="30000" dirty="0">
                <a:latin typeface="Calibri" pitchFamily="34" charset="0"/>
                <a:cs typeface="Calibri" pitchFamily="34" charset="0"/>
              </a:rPr>
              <a:t>-1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accent1"/>
                </a:solidFill>
              </a:rPr>
              <a:t>Електропривод </a:t>
            </a:r>
            <a:r>
              <a:rPr lang="uk-UA" sz="2400" b="1" i="1" u="sng" dirty="0" smtClean="0">
                <a:solidFill>
                  <a:schemeClr val="accent1"/>
                </a:solidFill>
              </a:rPr>
              <a:t>в </a:t>
            </a:r>
            <a:r>
              <a:rPr lang="uk-UA" sz="2400" b="1" i="1" u="sng" dirty="0">
                <a:solidFill>
                  <a:schemeClr val="accent1"/>
                </a:solidFill>
              </a:rPr>
              <a:t>спорудах захищеного ґрунту</a:t>
            </a:r>
            <a:endParaRPr lang="uk-UA" sz="2400" b="1" i="1" u="sng" spc="-8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4180" y="406123"/>
            <a:ext cx="8928100" cy="259250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Для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створення необхідного мікроклімату і мінерального живлення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рос-лин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теплиці обладнуються технологічним обладнанням з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електроприво-дами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насосів подачі води, живильних розчинів, системи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випаровувально-го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охолоджування; вентиляторів калориферів повітряного обігрівання;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ви-конавчих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механізмів привода фрамуг системи природної вентиляції;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вен-тиляторів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вуглекислотного підживлення рослин; насосів-дозаторів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порш-невого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типу вузла приготування живильного розчину; виконавчих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меха-нізмів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заслінок, змішувальних клапанів систем трубного обігрівання 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під-живлення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мінеральними добривами в ґрунтових теплицях.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118988" y="3010139"/>
            <a:ext cx="8928100" cy="14414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Виробничі операції, що виконуються у парниках і теплицях дуже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різно-манітні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Основними із них є: заготівля ґрунту, очищення парників,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набив-ка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їх біопаливом та землею, виготовлення матів та торфоперегнійних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гор-шків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посів і посадка та догляд за рослинами, полив, очищення стежок,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захист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рослин від шкідників та хвороб, збір урожаю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.      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03089" y="4451559"/>
            <a:ext cx="8928100" cy="22513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Умови роботи у теплицях, де вологість сягає 98 % підвищує вимоги до електробезпеки для обслуговуючого персоналу. Якщо для стаціонарних машин це питання вирішується ретельним виконанням заземлення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стру-моприймачів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то для пересувних машин там де можливо застосовують двигуни безпечної напруги. У машинах де це неможливо, електричні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схе-ми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побудовані таким чином, що за відсутності заземлення вони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автома-тично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вимикаються від мережі живлення.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8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uiExpand="1" build="p" animBg="1"/>
      <p:bldP spid="8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5"/>
          <p:cNvSpPr/>
          <p:nvPr/>
        </p:nvSpPr>
        <p:spPr>
          <a:xfrm>
            <a:off x="121354" y="396598"/>
            <a:ext cx="8928100" cy="115364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Через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обмежені розміри споруд, у них використовуються спеціальні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ма-логабаритні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роторні машини з електроприводом.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Обробіток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ґрунту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здійс-нюється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електрофрезами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або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електросапами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перед кожною новою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куль-турою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а отже декілька раз за рік.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21354" y="1574021"/>
            <a:ext cx="8928100" cy="5179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Електрофреза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ФС-0,7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має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електро</a:t>
            </a:r>
            <a:endParaRPr lang="uk-UA" sz="2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привод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який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скла-</a:t>
            </a:r>
            <a:endParaRPr lang="uk-UA" sz="2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дається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трифазно</a:t>
            </a:r>
            <a:endParaRPr lang="uk-UA" sz="2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го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асинхронного </a:t>
            </a:r>
            <a:endParaRPr lang="uk-UA" sz="2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електродвигуна </a:t>
            </a:r>
          </a:p>
          <a:p>
            <a:pPr>
              <a:lnSpc>
                <a:spcPct val="90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Р</a:t>
            </a:r>
            <a:r>
              <a:rPr lang="uk-UA" sz="2200" baseline="-25000" dirty="0" err="1">
                <a:latin typeface="Calibri" pitchFamily="34" charset="0"/>
                <a:cs typeface="Calibri" pitchFamily="34" charset="0"/>
              </a:rPr>
              <a:t>н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= 2,8 кВт),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обер-</a:t>
            </a:r>
            <a:endParaRPr lang="uk-UA" sz="2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товий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момент від </a:t>
            </a:r>
            <a:endParaRPr lang="uk-UA" sz="2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якого передається </a:t>
            </a:r>
          </a:p>
          <a:p>
            <a:pPr>
              <a:lnSpc>
                <a:spcPct val="90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ланцюговою пере</a:t>
            </a:r>
          </a:p>
          <a:p>
            <a:pPr>
              <a:lnSpc>
                <a:spcPct val="90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дачею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через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запо-</a:t>
            </a:r>
            <a:endParaRPr lang="uk-UA" sz="2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біжну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муфту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на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че-</a:t>
            </a:r>
            <a:endParaRPr lang="uk-UA" sz="2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рв’ячний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редуктор і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через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черв’ячну пару на ходові колеса.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Колеса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облад-нані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храповими обгінними муфтами, які дозволяють легко здійснювати повороти. До машини додаються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змінні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робочі органи (ножі), які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встанов-люються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залежно від виконуваних робіт. Глибина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обробітку ґрунту фрезою - до 22 см, продуктивність - 400-500 м</a:t>
            </a:r>
            <a:r>
              <a:rPr lang="uk-UA" sz="22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/год.</a:t>
            </a:r>
            <a:endParaRPr lang="uk-UA" sz="2200" spc="-2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chemeClr val="accent1"/>
                </a:solidFill>
              </a:rPr>
              <a:t>Електропривод </a:t>
            </a:r>
            <a:r>
              <a:rPr lang="uk-UA" sz="2400" b="1" i="1" u="sng" dirty="0" smtClean="0">
                <a:solidFill>
                  <a:schemeClr val="accent1"/>
                </a:solidFill>
              </a:rPr>
              <a:t>в </a:t>
            </a:r>
            <a:r>
              <a:rPr lang="uk-UA" sz="2400" b="1" i="1" u="sng" dirty="0">
                <a:solidFill>
                  <a:schemeClr val="accent1"/>
                </a:solidFill>
              </a:rPr>
              <a:t>спорудах захищеного ґрунту</a:t>
            </a:r>
            <a:endParaRPr lang="uk-UA" sz="2400" b="1" i="1" u="sng" spc="-8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ФС-0,7.jpg (36246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2212" r="5301" b="8543"/>
          <a:stretch>
            <a:fillRect/>
          </a:stretch>
        </p:blipFill>
        <p:spPr bwMode="auto">
          <a:xfrm>
            <a:off x="2392681" y="1550246"/>
            <a:ext cx="6617498" cy="360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12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2504</TotalTime>
  <Words>4515</Words>
  <Application>Microsoft Office PowerPoint</Application>
  <PresentationFormat>Экран (4:3)</PresentationFormat>
  <Paragraphs>238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Master</dc:creator>
  <cp:lastModifiedBy>Master</cp:lastModifiedBy>
  <cp:revision>253</cp:revision>
  <dcterms:created xsi:type="dcterms:W3CDTF">2016-01-31T14:57:37Z</dcterms:created>
  <dcterms:modified xsi:type="dcterms:W3CDTF">2021-04-16T08:17:33Z</dcterms:modified>
</cp:coreProperties>
</file>