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85" r:id="rId4"/>
    <p:sldId id="257" r:id="rId5"/>
    <p:sldId id="258" r:id="rId6"/>
    <p:sldId id="286" r:id="rId7"/>
    <p:sldId id="261" r:id="rId8"/>
    <p:sldId id="259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8" r:id="rId32"/>
    <p:sldId id="290" r:id="rId3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4A78-F64D-4FC7-8E14-5D278C26C5BD}" type="datetimeFigureOut">
              <a:rPr lang="uk-UA" smtClean="0"/>
              <a:pPr/>
              <a:t>21.09.2021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AAF8-32C9-4B3B-ACAE-ED65CF6B33D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4A78-F64D-4FC7-8E14-5D278C26C5BD}" type="datetimeFigureOut">
              <a:rPr lang="uk-UA" smtClean="0"/>
              <a:pPr/>
              <a:t>21.09.2021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AAF8-32C9-4B3B-ACAE-ED65CF6B33D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4A78-F64D-4FC7-8E14-5D278C26C5BD}" type="datetimeFigureOut">
              <a:rPr lang="uk-UA" smtClean="0"/>
              <a:pPr/>
              <a:t>21.09.2021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AAF8-32C9-4B3B-ACAE-ED65CF6B33D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4A78-F64D-4FC7-8E14-5D278C26C5BD}" type="datetimeFigureOut">
              <a:rPr lang="uk-UA" smtClean="0"/>
              <a:pPr/>
              <a:t>21.09.2021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AAF8-32C9-4B3B-ACAE-ED65CF6B33D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4A78-F64D-4FC7-8E14-5D278C26C5BD}" type="datetimeFigureOut">
              <a:rPr lang="uk-UA" smtClean="0"/>
              <a:pPr/>
              <a:t>21.09.2021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AAF8-32C9-4B3B-ACAE-ED65CF6B33D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4A78-F64D-4FC7-8E14-5D278C26C5BD}" type="datetimeFigureOut">
              <a:rPr lang="uk-UA" smtClean="0"/>
              <a:pPr/>
              <a:t>21.09.2021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AAF8-32C9-4B3B-ACAE-ED65CF6B33D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4A78-F64D-4FC7-8E14-5D278C26C5BD}" type="datetimeFigureOut">
              <a:rPr lang="uk-UA" smtClean="0"/>
              <a:pPr/>
              <a:t>21.09.2021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AAF8-32C9-4B3B-ACAE-ED65CF6B33D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4A78-F64D-4FC7-8E14-5D278C26C5BD}" type="datetimeFigureOut">
              <a:rPr lang="uk-UA" smtClean="0"/>
              <a:pPr/>
              <a:t>21.09.2021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AAF8-32C9-4B3B-ACAE-ED65CF6B33D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4A78-F64D-4FC7-8E14-5D278C26C5BD}" type="datetimeFigureOut">
              <a:rPr lang="uk-UA" smtClean="0"/>
              <a:pPr/>
              <a:t>21.09.2021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AAF8-32C9-4B3B-ACAE-ED65CF6B33D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4A78-F64D-4FC7-8E14-5D278C26C5BD}" type="datetimeFigureOut">
              <a:rPr lang="uk-UA" smtClean="0"/>
              <a:pPr/>
              <a:t>21.09.2021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AAF8-32C9-4B3B-ACAE-ED65CF6B33D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14A78-F64D-4FC7-8E14-5D278C26C5BD}" type="datetimeFigureOut">
              <a:rPr lang="uk-UA" smtClean="0"/>
              <a:pPr/>
              <a:t>21.09.2021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2AAF8-32C9-4B3B-ACAE-ED65CF6B33D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C14A78-F64D-4FC7-8E14-5D278C26C5BD}" type="datetimeFigureOut">
              <a:rPr lang="uk-UA" smtClean="0"/>
              <a:pPr/>
              <a:t>21.09.2021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D2AAF8-32C9-4B3B-ACAE-ED65CF6B33D9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20.wmf"/><Relationship Id="rId7" Type="http://schemas.openxmlformats.org/officeDocument/2006/relationships/image" Target="../media/image22.wmf"/><Relationship Id="rId12" Type="http://schemas.openxmlformats.org/officeDocument/2006/relationships/image" Target="../media/image7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21.wmf"/><Relationship Id="rId10" Type="http://schemas.openxmlformats.org/officeDocument/2006/relationships/image" Target="../media/image24.tif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1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41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7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30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4.wmf"/><Relationship Id="rId7" Type="http://schemas.openxmlformats.org/officeDocument/2006/relationships/image" Target="../media/image16.wmf"/><Relationship Id="rId12" Type="http://schemas.openxmlformats.org/officeDocument/2006/relationships/image" Target="../media/image19.tif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0" y="0"/>
            <a:ext cx="91440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uk-UA" sz="28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Двигуни постійного струму</a:t>
            </a:r>
            <a:endParaRPr lang="uk-UA" sz="2800" i="1" spc="-100" dirty="0">
              <a:solidFill>
                <a:schemeClr val="tx2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287338" y="476672"/>
            <a:ext cx="856932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107950" y="548680"/>
            <a:ext cx="8928100" cy="61926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0" bIns="0"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uk-UA" sz="2400" i="1" dirty="0">
                <a:latin typeface="Calibri" pitchFamily="34" charset="0"/>
                <a:cs typeface="Calibri" pitchFamily="34" charset="0"/>
              </a:rPr>
              <a:t>ПЛАН</a:t>
            </a:r>
          </a:p>
          <a:p>
            <a:pPr marL="266700" indent="-266700">
              <a:lnSpc>
                <a:spcPct val="114000"/>
              </a:lnSpc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1. Принцип дії двигунів постійного струму та їхні </a:t>
            </a:r>
            <a:r>
              <a:rPr lang="uk-UA" sz="2000" i="1" spc="-20" dirty="0">
                <a:latin typeface="Calibri" pitchFamily="34" charset="0"/>
                <a:cs typeface="Calibri" pitchFamily="34" charset="0"/>
              </a:rPr>
              <a:t>механічні і  електромеханічні  характеристики ;</a:t>
            </a:r>
            <a:endParaRPr lang="uk-UA" sz="2000" spc="-2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2. Двигун постійного струму паралельного збудження (шунтовий двигун);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  <a:p>
            <a:pPr marL="266700" indent="-266700"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3. Регулювання кутової швидкості двигунів постійного струму паралельного збудження;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4.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Режими роботи двигунів постійного струму паралельного збудження;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5. Двигун постійного струму послідовного збудження (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серієсний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двигун);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  <a:p>
            <a:pPr marL="266700" indent="-266700"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6. Регулювання кутової швидкості двигунів постійного струму послідовного збудження;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7. Режими роботи двигунів постійного струму послідовного збудження;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8. Двигун постійного струму змішаного збудження (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компаудний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).</a:t>
            </a:r>
          </a:p>
          <a:p>
            <a:pPr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9. Втрати і коефіцієнт корисної дії двигунів постійного струму.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  <a:p>
            <a:pPr algn="ctr">
              <a:spcBef>
                <a:spcPts val="1200"/>
              </a:spcBef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Література: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  <a:p>
            <a:pPr marL="180975" indent="-180975">
              <a:defRPr/>
            </a:pPr>
            <a:r>
              <a:rPr lang="uk-UA" i="1" dirty="0">
                <a:latin typeface="Calibri" pitchFamily="34" charset="0"/>
                <a:cs typeface="Calibri" pitchFamily="34" charset="0"/>
              </a:rPr>
              <a:t>1. Електропривод:</a:t>
            </a:r>
            <a:r>
              <a:rPr lang="uk-UA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Навч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Посіб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./ О.ІО.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Синявський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, П.І. Савченко, В.В. Савченко, Ю.М.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Лавріненко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, В.В.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Козирський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, Ю.М.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Хандола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, І.П.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Ільїчов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; За ред. О.Ю.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Синявського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. - К.: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Аграр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 Медіа Груп, 2013.-586 с. </a:t>
            </a:r>
            <a:r>
              <a:rPr lang="ru-RU" i="1" dirty="0">
                <a:latin typeface="Calibri" pitchFamily="34" charset="0"/>
                <a:cs typeface="Calibri" pitchFamily="34" charset="0"/>
              </a:rPr>
              <a:t>ISBN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 978-617-646-201-9;</a:t>
            </a:r>
          </a:p>
          <a:p>
            <a:pPr marL="180975" indent="-180975">
              <a:defRPr/>
            </a:pPr>
            <a:r>
              <a:rPr lang="uk-UA" i="1" dirty="0">
                <a:latin typeface="Calibri" pitchFamily="34" charset="0"/>
                <a:cs typeface="Calibri" pitchFamily="34" charset="0"/>
              </a:rPr>
              <a:t>2. Електропривод сільськогосподарських машин, агрегатів та потокових ліній: Підручник / Є.Л.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Жулай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, Б.В.Зайцев, О.С.Марченко та ін.; Ред. Є.Л. </a:t>
            </a:r>
            <a:r>
              <a:rPr lang="uk-UA" i="1" dirty="0" err="1">
                <a:latin typeface="Calibri" pitchFamily="34" charset="0"/>
                <a:cs typeface="Calibri" pitchFamily="34" charset="0"/>
              </a:rPr>
              <a:t>Жулай</a:t>
            </a:r>
            <a:r>
              <a:rPr lang="uk-UA" i="1" dirty="0">
                <a:latin typeface="Calibri" pitchFamily="34" charset="0"/>
                <a:cs typeface="Calibri" pitchFamily="34" charset="0"/>
              </a:rPr>
              <a:t>. – К. : Вища освіта, 2001. – 288 c.. – ISBN 966-95995-2-0.</a:t>
            </a:r>
          </a:p>
        </p:txBody>
      </p:sp>
    </p:spTree>
    <p:extLst>
      <p:ext uri="{BB962C8B-B14F-4D97-AF65-F5344CB8AC3E}">
        <p14:creationId xmlns:p14="http://schemas.microsoft.com/office/powerpoint/2010/main" val="423062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07950" y="3090863"/>
            <a:ext cx="6696075" cy="10906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uk-UA" sz="2200" i="1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При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М = 0 і І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Я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= 0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кутова швидкість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двигуна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ω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0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називається швидкістю іде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-</a:t>
            </a:r>
          </a:p>
          <a:p>
            <a:pPr>
              <a:lnSpc>
                <a:spcPct val="80000"/>
              </a:lnSpc>
              <a:defRPr/>
            </a:pPr>
            <a:r>
              <a:rPr lang="uk-UA" sz="2200" dirty="0" err="1">
                <a:latin typeface="Calibri" pitchFamily="34" charset="0"/>
                <a:cs typeface="Calibri" pitchFamily="34" charset="0"/>
              </a:rPr>
              <a:t>ального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холостого ходу, отже при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ω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0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усі характеристики</a:t>
            </a:r>
            <a:endParaRPr lang="en-US" sz="22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незалежно від опору  перетинаються в доній точці:</a:t>
            </a:r>
          </a:p>
        </p:txBody>
      </p:sp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0"/>
            <a:ext cx="89281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uk-UA" sz="2800" b="1" i="1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ДПС паралельного збудження (шунтовий)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" name="Группа 3"/>
          <p:cNvGrpSpPr>
            <a:grpSpLocks/>
          </p:cNvGrpSpPr>
          <p:nvPr/>
        </p:nvGrpSpPr>
        <p:grpSpPr bwMode="auto">
          <a:xfrm>
            <a:off x="107950" y="503238"/>
            <a:ext cx="4824413" cy="819150"/>
            <a:chOff x="107950" y="503238"/>
            <a:chExt cx="4824091" cy="819327"/>
          </a:xfrm>
        </p:grpSpPr>
        <p:sp>
          <p:nvSpPr>
            <p:cNvPr id="14" name="Прямокутник 12"/>
            <p:cNvSpPr/>
            <p:nvPr/>
          </p:nvSpPr>
          <p:spPr>
            <a:xfrm>
              <a:off x="107950" y="503238"/>
              <a:ext cx="4824091" cy="81932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0" rIns="36000" bIns="0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uk-UA" sz="2200" dirty="0">
                  <a:latin typeface="Calibri" pitchFamily="34" charset="0"/>
                  <a:cs typeface="Calibri" pitchFamily="34" charset="0"/>
                </a:rPr>
                <a:t>    </a:t>
              </a:r>
              <a:r>
                <a:rPr lang="en-US" sz="2200" dirty="0">
                  <a:latin typeface="Calibri" pitchFamily="34" charset="0"/>
                  <a:cs typeface="Calibri" pitchFamily="34" charset="0"/>
                </a:rPr>
                <a:t>   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На мал. приведені механічні </a:t>
              </a:r>
              <a:r>
                <a:rPr lang="uk-UA" sz="2200" dirty="0" err="1">
                  <a:latin typeface="Calibri" pitchFamily="34" charset="0"/>
                  <a:cs typeface="Calibri" pitchFamily="34" charset="0"/>
                </a:rPr>
                <a:t>харак</a:t>
              </a:r>
              <a:r>
                <a:rPr lang="en-US" sz="2200" dirty="0">
                  <a:latin typeface="Calibri" pitchFamily="34" charset="0"/>
                  <a:cs typeface="Calibri" pitchFamily="34" charset="0"/>
                </a:rPr>
                <a:t>-</a:t>
              </a:r>
              <a:r>
                <a:rPr lang="uk-UA" sz="2200" dirty="0" err="1">
                  <a:latin typeface="Calibri" pitchFamily="34" charset="0"/>
                  <a:cs typeface="Calibri" pitchFamily="34" charset="0"/>
                </a:rPr>
                <a:t>теристики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 двигуна при різних </a:t>
              </a:r>
              <a:r>
                <a:rPr lang="uk-UA" sz="2200" dirty="0" err="1">
                  <a:latin typeface="Calibri" pitchFamily="34" charset="0"/>
                  <a:cs typeface="Calibri" pitchFamily="34" charset="0"/>
                </a:rPr>
                <a:t>значен</a:t>
              </a:r>
              <a:r>
                <a:rPr lang="en-US" sz="2200" dirty="0">
                  <a:latin typeface="Calibri" pitchFamily="34" charset="0"/>
                  <a:cs typeface="Calibri" pitchFamily="34" charset="0"/>
                </a:rPr>
                <a:t>-</a:t>
              </a:r>
              <a:r>
                <a:rPr lang="uk-UA" sz="2200" dirty="0" err="1">
                  <a:latin typeface="Calibri" pitchFamily="34" charset="0"/>
                  <a:cs typeface="Calibri" pitchFamily="34" charset="0"/>
                </a:rPr>
                <a:t>нях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 опору якірного кола </a:t>
              </a:r>
              <a:r>
                <a:rPr lang="en-US" sz="2200" dirty="0">
                  <a:latin typeface="Calibri" pitchFamily="34" charset="0"/>
                  <a:cs typeface="Calibri" pitchFamily="34" charset="0"/>
                </a:rPr>
                <a:t>                  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.</a:t>
              </a:r>
            </a:p>
          </p:txBody>
        </p:sp>
        <p:graphicFrame>
          <p:nvGraphicFramePr>
            <p:cNvPr id="15" name="Объект 2"/>
            <p:cNvGraphicFramePr>
              <a:graphicFrameLocks noChangeAspect="1"/>
            </p:cNvGraphicFramePr>
            <p:nvPr/>
          </p:nvGraphicFramePr>
          <p:xfrm>
            <a:off x="3059832" y="966419"/>
            <a:ext cx="943556" cy="356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2" imgW="647700" imgH="241300" progId="Equation.3">
                    <p:embed/>
                  </p:oleObj>
                </mc:Choice>
                <mc:Fallback>
                  <p:oleObj name="Формула" r:id="rId2" imgW="647700" imgH="241300" progId="Equation.3">
                    <p:embed/>
                    <p:pic>
                      <p:nvPicPr>
                        <p:cNvPr id="0" name="Picture 1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9832" y="966419"/>
                          <a:ext cx="943556" cy="35614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8" name="Группа 19"/>
          <p:cNvGrpSpPr>
            <a:grpSpLocks/>
          </p:cNvGrpSpPr>
          <p:nvPr/>
        </p:nvGrpSpPr>
        <p:grpSpPr bwMode="auto">
          <a:xfrm>
            <a:off x="103188" y="1389063"/>
            <a:ext cx="4756150" cy="1693862"/>
            <a:chOff x="102667" y="1389635"/>
            <a:chExt cx="4757365" cy="169277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07430" y="1389635"/>
              <a:ext cx="4752602" cy="169277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uk-UA" sz="2200" dirty="0">
                  <a:latin typeface="Calibri" pitchFamily="34" charset="0"/>
                  <a:cs typeface="Calibri" pitchFamily="34" charset="0"/>
                </a:rPr>
                <a:t>  Для кожного конкретного двигуна</a:t>
              </a:r>
              <a:endParaRPr lang="en-US" sz="2200" dirty="0">
                <a:latin typeface="Calibri" pitchFamily="34" charset="0"/>
                <a:cs typeface="Calibri" pitchFamily="34" charset="0"/>
              </a:endParaRPr>
            </a:p>
            <a:p>
              <a:pPr>
                <a:defRPr/>
              </a:pPr>
              <a:r>
                <a:rPr lang="en-US" sz="2200" dirty="0">
                  <a:latin typeface="Calibri" pitchFamily="34" charset="0"/>
                  <a:cs typeface="Calibri" pitchFamily="34" charset="0"/>
                </a:rPr>
                <a:t>     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  </a:t>
              </a:r>
              <a:r>
                <a:rPr lang="en-US" sz="2200" dirty="0">
                  <a:latin typeface="Calibri" pitchFamily="34" charset="0"/>
                  <a:cs typeface="Calibri" pitchFamily="34" charset="0"/>
                </a:rPr>
                <a:t>             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і зміна опору якірного кола зумовлюється зміною </a:t>
              </a:r>
              <a:r>
                <a:rPr lang="en-US" sz="2200" dirty="0">
                  <a:latin typeface="Calibri" pitchFamily="34" charset="0"/>
                  <a:cs typeface="Calibri" pitchFamily="34" charset="0"/>
                </a:rPr>
                <a:t>     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. Чим більший опір якірного кола, тим м’якша </a:t>
              </a:r>
              <a:r>
                <a:rPr lang="uk-UA" sz="2200" dirty="0" err="1">
                  <a:latin typeface="Calibri" pitchFamily="34" charset="0"/>
                  <a:cs typeface="Calibri" pitchFamily="34" charset="0"/>
                </a:rPr>
                <a:t>меха</a:t>
              </a:r>
              <a:r>
                <a:rPr lang="en-US" sz="2200" dirty="0">
                  <a:latin typeface="Calibri" pitchFamily="34" charset="0"/>
                  <a:cs typeface="Calibri" pitchFamily="34" charset="0"/>
                </a:rPr>
                <a:t>-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нічна характеристика.</a:t>
              </a:r>
            </a:p>
          </p:txBody>
        </p:sp>
        <p:graphicFrame>
          <p:nvGraphicFramePr>
            <p:cNvPr id="20" name="Объект 16"/>
            <p:cNvGraphicFramePr>
              <a:graphicFrameLocks noChangeAspect="1"/>
            </p:cNvGraphicFramePr>
            <p:nvPr/>
          </p:nvGraphicFramePr>
          <p:xfrm>
            <a:off x="102667" y="1700808"/>
            <a:ext cx="1224250" cy="357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4" imgW="838200" imgH="241300" progId="Equation.3">
                    <p:embed/>
                  </p:oleObj>
                </mc:Choice>
                <mc:Fallback>
                  <p:oleObj name="Формула" r:id="rId4" imgW="838200" imgH="241300" progId="Equation.3">
                    <p:embed/>
                    <p:pic>
                      <p:nvPicPr>
                        <p:cNvPr id="0" name="Picture 1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667" y="1700808"/>
                          <a:ext cx="1224250" cy="3570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18"/>
            <p:cNvGraphicFramePr>
              <a:graphicFrameLocks noChangeAspect="1"/>
            </p:cNvGraphicFramePr>
            <p:nvPr/>
          </p:nvGraphicFramePr>
          <p:xfrm>
            <a:off x="2699792" y="2042154"/>
            <a:ext cx="422980" cy="3877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6" imgW="266469" imgH="241091" progId="Equation.3">
                    <p:embed/>
                  </p:oleObj>
                </mc:Choice>
                <mc:Fallback>
                  <p:oleObj name="Формула" r:id="rId6" imgW="266469" imgH="241091" progId="Equation.3">
                    <p:embed/>
                    <p:pic>
                      <p:nvPicPr>
                        <p:cNvPr id="0" name="Picture 1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9792" y="2042154"/>
                          <a:ext cx="422980" cy="3877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346543"/>
              </p:ext>
            </p:extLst>
          </p:nvPr>
        </p:nvGraphicFramePr>
        <p:xfrm>
          <a:off x="6804025" y="3684588"/>
          <a:ext cx="2174875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8" imgW="1054100" imgH="241300" progId="Equation.3">
                  <p:embed/>
                </p:oleObj>
              </mc:Choice>
              <mc:Fallback>
                <p:oleObj name="Формула" r:id="rId8" imgW="1054100" imgH="241300" progId="Equation.3">
                  <p:embed/>
                  <p:pic>
                    <p:nvPicPr>
                      <p:cNvPr id="0" name="Picture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3684588"/>
                        <a:ext cx="2174875" cy="4968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7"/>
          <p:cNvSpPr txBox="1">
            <a:spLocks noChangeArrowheads="1"/>
          </p:cNvSpPr>
          <p:nvPr/>
        </p:nvSpPr>
        <p:spPr bwMode="auto">
          <a:xfrm>
            <a:off x="107950" y="4167188"/>
            <a:ext cx="8928100" cy="81756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uk-UA" sz="2200" i="1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З механічної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хар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ки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шунтового двигуна видно, що момент який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розви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ває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двигун, автоматично приводиться у відповідність із моментом опору робочої машини.</a:t>
            </a:r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107950" y="4981575"/>
            <a:ext cx="8928100" cy="54610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uk-UA" sz="2200" i="1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Своєрідним регулятором двигуна тут виступає зворотна </a:t>
            </a:r>
          </a:p>
          <a:p>
            <a:pPr>
              <a:lnSpc>
                <a:spcPct val="80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електрорушійна сила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Е: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7"/>
          <p:cNvSpPr txBox="1">
            <a:spLocks noChangeArrowheads="1"/>
          </p:cNvSpPr>
          <p:nvPr/>
        </p:nvSpPr>
        <p:spPr bwMode="auto">
          <a:xfrm>
            <a:off x="107950" y="5580063"/>
            <a:ext cx="8928100" cy="109061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uk-UA" sz="2200" i="1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Під дією збільшеного моменту опору робочої машини, зменшується кутова швидкість двигуна і відповідно зменшується зворотна ЕРС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Е,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що при постійній напрузі живлення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U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призводить до зростання сили струму якоря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І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а отже і обертового моменту двигуна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0213"/>
            <a:ext cx="4032002" cy="3190062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295479"/>
              </p:ext>
            </p:extLst>
          </p:nvPr>
        </p:nvGraphicFramePr>
        <p:xfrm>
          <a:off x="7380312" y="4976812"/>
          <a:ext cx="1654150" cy="504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11" imgW="799753" imgH="241195" progId="Equation.3">
                  <p:embed/>
                </p:oleObj>
              </mc:Choice>
              <mc:Fallback>
                <p:oleObj name="Формула" r:id="rId11" imgW="799753" imgH="241195" progId="Equation.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4976812"/>
                        <a:ext cx="1654150" cy="50438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682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24" grpId="0" animBg="1" autoUpdateAnimBg="0"/>
      <p:bldP spid="25" grpId="0" animBg="1" autoUpdateAnimBg="0"/>
      <p:bldP spid="26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7950" y="549275"/>
            <a:ext cx="8928100" cy="9239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36000" tIns="0" rIns="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 Кутова швидкість понижується рівно на стільки, скільки необхідно для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змен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шення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зворотної ЕРС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Е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та приведення сили струму якоря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І</a:t>
            </a:r>
            <a:r>
              <a:rPr lang="uk-UA" sz="2000" i="1" baseline="-25000" dirty="0">
                <a:latin typeface="Calibri" pitchFamily="34" charset="0"/>
                <a:cs typeface="Calibri" pitchFamily="34" charset="0"/>
              </a:rPr>
              <a:t>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у відповідність до збільшеного моменту опору машини.</a:t>
            </a:r>
          </a:p>
        </p:txBody>
      </p:sp>
      <p:sp>
        <p:nvSpPr>
          <p:cNvPr id="5" name="Прямокутник 10"/>
          <p:cNvSpPr/>
          <p:nvPr/>
        </p:nvSpPr>
        <p:spPr>
          <a:xfrm>
            <a:off x="104775" y="2087563"/>
            <a:ext cx="8928100" cy="6159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Шунтовий двигун належить до двигунів із жорсткою механічною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хар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тикою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у </a:t>
            </a:r>
            <a:r>
              <a:rPr lang="uk-UA" sz="2000" spc="-20" dirty="0">
                <a:latin typeface="Calibri" pitchFamily="34" charset="0"/>
                <a:cs typeface="Calibri" pitchFamily="34" charset="0"/>
              </a:rPr>
              <a:t>яких значна зміна моменту супроводжується незначною зміною кутової швидкості.</a:t>
            </a:r>
          </a:p>
        </p:txBody>
      </p:sp>
      <p:sp>
        <p:nvSpPr>
          <p:cNvPr id="6" name="Прямокутник 12"/>
          <p:cNvSpPr/>
          <p:nvPr/>
        </p:nvSpPr>
        <p:spPr>
          <a:xfrm>
            <a:off x="131763" y="1473200"/>
            <a:ext cx="8928100" cy="6143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Із виразу механічної характеристики видно, що зменшення кутової швидкості при зростанні навантаження тим більше, чим більший опір кола якоря.</a:t>
            </a:r>
          </a:p>
        </p:txBody>
      </p:sp>
      <p:sp>
        <p:nvSpPr>
          <p:cNvPr id="7" name="Прямокутник 11"/>
          <p:cNvSpPr/>
          <p:nvPr/>
        </p:nvSpPr>
        <p:spPr>
          <a:xfrm>
            <a:off x="107950" y="2727325"/>
            <a:ext cx="8929688" cy="6159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 Практично при зміні моменту двигуна від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М</a:t>
            </a:r>
            <a:r>
              <a:rPr lang="uk-UA" sz="2000" i="1" baseline="-25000" dirty="0">
                <a:latin typeface="Calibri" pitchFamily="34" charset="0"/>
                <a:cs typeface="Calibri" pitchFamily="34" charset="0"/>
              </a:rPr>
              <a:t>ХХ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до номінального моменту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М</a:t>
            </a:r>
            <a:r>
              <a:rPr lang="uk-UA" sz="2000" i="1" baseline="-25000" dirty="0">
                <a:latin typeface="Calibri" pitchFamily="34" charset="0"/>
                <a:cs typeface="Calibri" pitchFamily="34" charset="0"/>
              </a:rPr>
              <a:t>Н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кутова швидкість двигуна ω зменшується у середньому на 3-6%.</a:t>
            </a:r>
          </a:p>
        </p:txBody>
      </p:sp>
      <p:sp>
        <p:nvSpPr>
          <p:cNvPr id="8" name="Прямокутник 3"/>
          <p:cNvSpPr>
            <a:spLocks noChangeArrowheads="1"/>
          </p:cNvSpPr>
          <p:nvPr/>
        </p:nvSpPr>
        <p:spPr bwMode="auto">
          <a:xfrm>
            <a:off x="107950" y="0"/>
            <a:ext cx="89281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uk-UA" sz="2800" b="1" i="1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ДПС паралельного збудження (шунтовий)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2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Прямокутник 11"/>
          <p:cNvSpPr/>
          <p:nvPr/>
        </p:nvSpPr>
        <p:spPr>
          <a:xfrm>
            <a:off x="98425" y="3343275"/>
            <a:ext cx="8929688" cy="9239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 Однією із важливих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хар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тик будь-якого двигуна є його перевантажувальна здатність (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здатність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двигуна долати пікові навантаження), яка визначається за формулою: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0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644754"/>
              </p:ext>
            </p:extLst>
          </p:nvPr>
        </p:nvGraphicFramePr>
        <p:xfrm>
          <a:off x="1619250" y="4014788"/>
          <a:ext cx="16351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939392" imgH="495085" progId="Equation.3">
                  <p:embed/>
                </p:oleObj>
              </mc:Choice>
              <mc:Fallback>
                <p:oleObj name="Формула" r:id="rId2" imgW="939392" imgH="495085" progId="Equation.3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4014788"/>
                        <a:ext cx="1635125" cy="863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Прямокутник 11"/>
          <p:cNvSpPr/>
          <p:nvPr/>
        </p:nvSpPr>
        <p:spPr>
          <a:xfrm>
            <a:off x="107950" y="4878388"/>
            <a:ext cx="8929688" cy="3381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   де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М</a:t>
            </a:r>
            <a:r>
              <a:rPr lang="en-US" sz="2200" i="1" baseline="-25000" dirty="0">
                <a:latin typeface="Calibri" pitchFamily="34" charset="0"/>
                <a:cs typeface="Calibri" pitchFamily="34" charset="0"/>
              </a:rPr>
              <a:t>max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–максимально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допустимий момент двигуна.</a:t>
            </a:r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3" name="Группа 5"/>
          <p:cNvGrpSpPr>
            <a:grpSpLocks/>
          </p:cNvGrpSpPr>
          <p:nvPr/>
        </p:nvGrpSpPr>
        <p:grpSpPr bwMode="auto">
          <a:xfrm>
            <a:off x="98425" y="5300663"/>
            <a:ext cx="8929688" cy="1016000"/>
            <a:chOff x="98003" y="5301208"/>
            <a:chExt cx="8929688" cy="1015663"/>
          </a:xfrm>
        </p:grpSpPr>
        <p:sp>
          <p:nvSpPr>
            <p:cNvPr id="24" name="Прямокутник 11"/>
            <p:cNvSpPr/>
            <p:nvPr/>
          </p:nvSpPr>
          <p:spPr>
            <a:xfrm>
              <a:off x="98003" y="5301208"/>
              <a:ext cx="8929688" cy="101566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uk-UA" sz="2200" dirty="0">
                  <a:latin typeface="Calibri" pitchFamily="34" charset="0"/>
                  <a:cs typeface="Calibri" pitchFamily="34" charset="0"/>
                </a:rPr>
                <a:t>        Шунтові двигуни мають доволі високу перевантажувальну здатність і допускають короткочасні перевантаження у межах  </a:t>
              </a:r>
              <a:r>
                <a:rPr lang="en-US" sz="2200" dirty="0">
                  <a:latin typeface="Calibri" pitchFamily="34" charset="0"/>
                  <a:cs typeface="Calibri" pitchFamily="34" charset="0"/>
                </a:rPr>
                <a:t>                      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та перевантаження на 50 % за струмом протягом 1 хвилини.</a:t>
              </a:r>
            </a:p>
          </p:txBody>
        </p:sp>
        <p:graphicFrame>
          <p:nvGraphicFramePr>
            <p:cNvPr id="25" name="Объект 4"/>
            <p:cNvGraphicFramePr>
              <a:graphicFrameLocks noChangeAspect="1"/>
            </p:cNvGraphicFramePr>
            <p:nvPr/>
          </p:nvGraphicFramePr>
          <p:xfrm>
            <a:off x="6228184" y="5635769"/>
            <a:ext cx="1296144" cy="3465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4" imgW="914400" imgH="241300" progId="Equation.3">
                    <p:embed/>
                  </p:oleObj>
                </mc:Choice>
                <mc:Fallback>
                  <p:oleObj name="Формула" r:id="rId4" imgW="914400" imgH="241300" progId="Equation.3">
                    <p:embed/>
                    <p:pic>
                      <p:nvPicPr>
                        <p:cNvPr id="0" name="Picture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8184" y="5635769"/>
                          <a:ext cx="1296144" cy="34653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0802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  <p:bldP spid="6" grpId="0" animBg="1" autoUpdateAnimBg="0"/>
      <p:bldP spid="7" grpId="0" animBg="1" autoUpdateAnimBg="0"/>
      <p:bldP spid="18" grpId="0" animBg="1" autoUpdateAnimBg="0"/>
      <p:bldP spid="21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7950" y="741553"/>
            <a:ext cx="8928100" cy="215443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36000" tIns="0" rIns="0" bIns="0">
            <a:spAutoFit/>
          </a:bodyPr>
          <a:lstStyle/>
          <a:p>
            <a:r>
              <a:rPr lang="uk-UA" sz="2000" dirty="0">
                <a:latin typeface="Calibri" pitchFamily="34" charset="0"/>
                <a:cs typeface="Calibri" pitchFamily="34" charset="0"/>
              </a:rPr>
              <a:t>        Способи регулювання кутової швидкості двигунів оцінюються за такими показниками: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плавністю регулювань;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діапазоном регулювань, що визначається відношенням найбільшої кутової швидкості до найменшої;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економічністю регулювань, що визначається вартістю регулювальної апаратури та втратами електроенергії у ній.</a:t>
            </a:r>
          </a:p>
        </p:txBody>
      </p:sp>
      <p:sp>
        <p:nvSpPr>
          <p:cNvPr id="5" name="Прямокутник 10"/>
          <p:cNvSpPr/>
          <p:nvPr/>
        </p:nvSpPr>
        <p:spPr>
          <a:xfrm>
            <a:off x="141155" y="4722068"/>
            <a:ext cx="89281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000" b="1" i="1" u="sng" dirty="0">
                <a:latin typeface="Calibri" pitchFamily="34" charset="0"/>
                <a:cs typeface="Calibri" pitchFamily="34" charset="0"/>
              </a:rPr>
              <a:t>Введення додаткового опору у коло якоря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Додатковий опір включають у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ко-ло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якоря аналогічно пусковому реостату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R</a:t>
            </a:r>
            <a:r>
              <a:rPr lang="uk-UA" sz="2000" i="1" baseline="-25000" dirty="0">
                <a:latin typeface="Calibri" pitchFamily="34" charset="0"/>
                <a:cs typeface="Calibri" pitchFamily="34" charset="0"/>
              </a:rPr>
              <a:t>П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але він повинен бути розрахованим на тривале протікання струму. </a:t>
            </a:r>
            <a:endParaRPr lang="uk-UA" sz="2000" spc="-2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кутник 12"/>
          <p:cNvSpPr/>
          <p:nvPr/>
        </p:nvSpPr>
        <p:spPr>
          <a:xfrm>
            <a:off x="115301" y="2908482"/>
            <a:ext cx="89281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Із формули електромеханічної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хар-ки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ДПС видно, що кутову швидкість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шунто-вого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двигуна можна регулювати шляхом зміни напруги на затискачах двигуна або зміни головного магнітного потоку або зміни опору кола якоря.</a:t>
            </a:r>
          </a:p>
        </p:txBody>
      </p:sp>
      <p:sp>
        <p:nvSpPr>
          <p:cNvPr id="7" name="Прямокутник 3"/>
          <p:cNvSpPr>
            <a:spLocks noChangeArrowheads="1"/>
          </p:cNvSpPr>
          <p:nvPr/>
        </p:nvSpPr>
        <p:spPr bwMode="auto">
          <a:xfrm>
            <a:off x="107950" y="0"/>
            <a:ext cx="8928100" cy="73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Регулювання кутової швидкості двигунів постійного струму паралельного збудження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472039"/>
              </p:ext>
            </p:extLst>
          </p:nvPr>
        </p:nvGraphicFramePr>
        <p:xfrm>
          <a:off x="5159692" y="3831812"/>
          <a:ext cx="2853041" cy="890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1586811" imgH="495085" progId="Equation.3">
                  <p:embed/>
                </p:oleObj>
              </mc:Choice>
              <mc:Fallback>
                <p:oleObj name="Формула" r:id="rId2" imgW="1586811" imgH="495085" progId="Equation.3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692" y="3831812"/>
                        <a:ext cx="2853041" cy="8902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кутник 10"/>
          <p:cNvSpPr/>
          <p:nvPr/>
        </p:nvSpPr>
        <p:spPr>
          <a:xfrm>
            <a:off x="97284" y="5661248"/>
            <a:ext cx="892810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Збільшення величини додаткового опору у колі якоря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0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при постійних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та 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,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призводить до зростання кута нахилу механічних характеристик 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що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пов’я-заний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із жорсткістю механічної характеристики залежністю: </a:t>
            </a:r>
            <a:endParaRPr lang="uk-UA" sz="2000" spc="-2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245241"/>
              </p:ext>
            </p:extLst>
          </p:nvPr>
        </p:nvGraphicFramePr>
        <p:xfrm>
          <a:off x="6660232" y="6309320"/>
          <a:ext cx="1966786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964781" imgH="215806" progId="Equation.3">
                  <p:embed/>
                </p:oleObj>
              </mc:Choice>
              <mc:Fallback>
                <p:oleObj name="Формула" r:id="rId4" imgW="964781" imgH="215806" progId="Equation.3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32" y="6309320"/>
                        <a:ext cx="1966786" cy="43204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99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utoUpdateAnimBg="0"/>
      <p:bldP spid="5" grpId="0" animBg="1" autoUpdateAnimBg="0"/>
      <p:bldP spid="6" grpId="0" animBg="1" autoUpdateAnimBg="0"/>
      <p:bldP spid="9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7950" y="741553"/>
            <a:ext cx="5039725" cy="104874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 При цьому двигун переходить на більш м’яку механічну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хар-ку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роботи, що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супровод-жується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різкою зміною його кутової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швидкос-ті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при зміні навантаження:</a:t>
            </a:r>
          </a:p>
        </p:txBody>
      </p:sp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0"/>
            <a:ext cx="8928100" cy="73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Регулювання кутової швидкості двигунів постійного струму паралельного збудження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602875"/>
              </p:ext>
            </p:extLst>
          </p:nvPr>
        </p:nvGraphicFramePr>
        <p:xfrm>
          <a:off x="107950" y="1790302"/>
          <a:ext cx="4233490" cy="729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2870200" imgH="495300" progId="Equation.3">
                  <p:embed/>
                </p:oleObj>
              </mc:Choice>
              <mc:Fallback>
                <p:oleObj name="Формула" r:id="rId2" imgW="2870200" imgH="495300" progId="Equation.3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790302"/>
                        <a:ext cx="4233490" cy="72975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107949" y="2542857"/>
            <a:ext cx="5039725" cy="332126"/>
            <a:chOff x="107950" y="2708920"/>
            <a:chExt cx="5039725" cy="332126"/>
          </a:xfrm>
        </p:grpSpPr>
        <p:sp>
          <p:nvSpPr>
            <p:cNvPr id="10" name="Прямоугольник 9"/>
            <p:cNvSpPr>
              <a:spLocks noChangeArrowheads="1"/>
            </p:cNvSpPr>
            <p:nvPr/>
          </p:nvSpPr>
          <p:spPr bwMode="auto">
            <a:xfrm>
              <a:off x="107950" y="2708920"/>
              <a:ext cx="5039725" cy="307777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36000" tIns="0" rIns="0" bIns="0">
              <a:spAutoFit/>
            </a:bodyPr>
            <a:lstStyle/>
            <a:p>
              <a:r>
                <a:rPr lang="uk-UA" sz="2000" dirty="0">
                  <a:latin typeface="Calibri" pitchFamily="34" charset="0"/>
                  <a:cs typeface="Calibri" pitchFamily="34" charset="0"/>
                </a:rPr>
                <a:t>де  -                                    постійний коефіцієнт.</a:t>
              </a:r>
            </a:p>
          </p:txBody>
        </p:sp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8698526"/>
                </p:ext>
              </p:extLst>
            </p:nvPr>
          </p:nvGraphicFramePr>
          <p:xfrm>
            <a:off x="683568" y="2708920"/>
            <a:ext cx="1944244" cy="3321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4" imgW="1651000" imgH="279400" progId="Equation.3">
                    <p:embed/>
                  </p:oleObj>
                </mc:Choice>
                <mc:Fallback>
                  <p:oleObj name="Формула" r:id="rId4" imgW="1651000" imgH="279400" progId="Equation.3">
                    <p:embed/>
                    <p:pic>
                      <p:nvPicPr>
                        <p:cNvPr id="0" name="Picture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3568" y="2708920"/>
                          <a:ext cx="1944244" cy="332126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07949" y="2853198"/>
            <a:ext cx="8928100" cy="3924151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 Даний спосіб доволі простий і забезпечує</a:t>
            </a:r>
          </a:p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плавне регулювання кутової швидкості у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широ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кому діапазоні (тільки у сторону меншої від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но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мінальної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), але має ряд істотних недоліків які </a:t>
            </a:r>
          </a:p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обмежують його використання. До цих недоліків можна віднести:</a:t>
            </a:r>
          </a:p>
          <a:p>
            <a:pPr marL="342900" lvl="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При малих навантаженнях кутову швидкість можна регулювати у дуже вузькому діапазоні;</a:t>
            </a:r>
          </a:p>
          <a:p>
            <a:pPr marL="342900" lvl="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При великих значеннях величини додаткового опору -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R</a:t>
            </a:r>
            <a:r>
              <a:rPr lang="uk-UA" sz="2000" i="1" baseline="-25000" dirty="0">
                <a:latin typeface="Calibri" pitchFamily="34" charset="0"/>
                <a:cs typeface="Calibri" pitchFamily="34" charset="0"/>
              </a:rPr>
              <a:t>П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робота двигуна дуже нестійка, внаслідок переходу двигуна на м’яку характеристику, коли при зміні навантаження різко змінюється його кутова швидкість;</a:t>
            </a:r>
          </a:p>
          <a:p>
            <a:pPr marL="342900" lvl="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На нагрівання реостату витрачається багато електроенергії ;</a:t>
            </a:r>
          </a:p>
          <a:p>
            <a:pPr marL="342900" lvl="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Оскільки реостат повинен працювати при високій потужності, то він має великі габаритні розміри та вартість;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Зниження кутової швидкості супроводжується зниженням потужності, оскільки:   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Р = М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675" y="708532"/>
            <a:ext cx="3888375" cy="308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8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14" grpId="0" uiExpand="1" build="p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7950" y="741553"/>
            <a:ext cx="8928100" cy="104644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000" b="1" i="1" u="sng" dirty="0">
                <a:latin typeface="Calibri" pitchFamily="34" charset="0"/>
                <a:cs typeface="Calibri" pitchFamily="34" charset="0"/>
              </a:rPr>
              <a:t>Зміна величини напруги, що підводиться до затискачів двигуна</a:t>
            </a:r>
            <a:r>
              <a:rPr lang="uk-UA" sz="2000" i="1" u="sng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000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Регулю-вання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кутової швидкості шунтового двигуна шляхом зміни величини напруги, що підводиться до затискачів двигуна застосовується лише при 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000" i="1" baseline="-250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const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а отже при роздільному живленні обмотки якоря та обмотки збудження.</a:t>
            </a:r>
          </a:p>
        </p:txBody>
      </p:sp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0"/>
            <a:ext cx="8928100" cy="73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Регулювання кутової швидкості двигунів постійного струму паралельного збудження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07950" y="1787993"/>
            <a:ext cx="5040114" cy="1833579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 Швидкість ідеального холостого ходу – 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000" i="1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прямо пропорційна напрузі живлення а кут нахилу механічних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хар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тик 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від напруги не залежить тому, при зменшенні напруги жив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лення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механічні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хар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ки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не змінюють кута на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хилу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а зміщуються у сторону менших </a:t>
            </a:r>
            <a:r>
              <a:rPr lang="uk-UA" sz="2000" spc="-50" dirty="0" err="1">
                <a:latin typeface="Calibri" pitchFamily="34" charset="0"/>
                <a:cs typeface="Calibri" pitchFamily="34" charset="0"/>
              </a:rPr>
              <a:t>швид</a:t>
            </a:r>
            <a:r>
              <a:rPr lang="en-US" sz="2000" spc="-50" dirty="0">
                <a:latin typeface="Calibri" pitchFamily="34" charset="0"/>
                <a:cs typeface="Calibri" pitchFamily="34" charset="0"/>
              </a:rPr>
              <a:t>-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костей залишаючись паралельними одна одній.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97706" y="3789040"/>
            <a:ext cx="8928100" cy="2092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Зміна напруги у колі якоря дозволяє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регулю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вати кутову швидкість вниз від номінальної, ос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кільки напруга вище від номінальної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неприпус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тима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. Даний метод забезпечує плавне та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еко-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номічне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регулювання у широкому діапазоні </a:t>
            </a:r>
          </a:p>
          <a:p>
            <a:pPr>
              <a:lnSpc>
                <a:spcPct val="85000"/>
              </a:lnSpc>
            </a:pP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uk-UA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. Найбільша кутова швидкість обмежується умовами комутації, а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най-менша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– умовами охолодження двигуна. Ще однією перевагою даного способу регулювання є те, що він дозволяє запуск двигуна при пониженій напрузі.</a:t>
            </a:r>
            <a:endParaRPr lang="uk-UA" sz="2000" spc="-3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69" y="1783552"/>
            <a:ext cx="3824181" cy="3301632"/>
          </a:xfrm>
          <a:prstGeom prst="rect">
            <a:avLst/>
          </a:prstGeom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97706" y="5949280"/>
            <a:ext cx="8928100" cy="784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 Для здійснення цього способу регулювання необхідно коло якоря двигуна підключити до джерела із регульованою напругою. (Автотрансформатор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з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випрямлячем або систему “генератор - двигун”). </a:t>
            </a:r>
            <a:endParaRPr lang="uk-UA" sz="2000" spc="-3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52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10" grpId="0" animBg="1" autoUpdateAnimBg="0"/>
      <p:bldP spid="11" grpId="0" animBg="1" autoUpdateAnimBg="0"/>
      <p:bldP spid="12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7950" y="741553"/>
            <a:ext cx="8928100" cy="74481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000" b="1" i="1" u="sng" dirty="0">
                <a:latin typeface="Calibri" pitchFamily="34" charset="0"/>
                <a:cs typeface="Calibri" pitchFamily="34" charset="0"/>
              </a:rPr>
              <a:t>Зміна основного магнітного потоку обмотки збудження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Даний спосіб регулювання у двигуні паралельного збудження здійснюється за допомогою реостату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sz="2000" i="1" baseline="-25000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у колі обмотки збудження.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76" y="733086"/>
            <a:ext cx="4283174" cy="2911286"/>
          </a:xfrm>
          <a:prstGeom prst="rect">
            <a:avLst/>
          </a:prstGeom>
        </p:spPr>
      </p:pic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0"/>
            <a:ext cx="8928100" cy="73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Регулювання кутової швидкості двигунів постійного струму паралельного збудження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01109" y="1486372"/>
            <a:ext cx="8928100" cy="7448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 При зменшенні опору цього реостату, зростає струм збудження та магнітний потік обмотки збудження, що відповідно до формули електромеханічної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хар-ки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призводить до зменшення кутової швидкості.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899118"/>
              </p:ext>
            </p:extLst>
          </p:nvPr>
        </p:nvGraphicFramePr>
        <p:xfrm>
          <a:off x="6588224" y="2060848"/>
          <a:ext cx="2360613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3" imgW="1586811" imgH="495085" progId="Equation.3">
                  <p:embed/>
                </p:oleObj>
              </mc:Choice>
              <mc:Fallback>
                <p:oleObj name="Формула" r:id="rId3" imgW="1586811" imgH="495085" progId="Equation.3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2060848"/>
                        <a:ext cx="2360613" cy="736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09993" y="2231191"/>
            <a:ext cx="8928100" cy="496931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Залежність кутової швидкості від струму збудження називається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регулювальною </a:t>
            </a:r>
            <a:r>
              <a:rPr lang="uk-UA" sz="2000" i="1" spc="-80" dirty="0" err="1">
                <a:latin typeface="Calibri" pitchFamily="34" charset="0"/>
                <a:cs typeface="Calibri" pitchFamily="34" charset="0"/>
              </a:rPr>
              <a:t>хар-кою</a:t>
            </a:r>
            <a:r>
              <a:rPr lang="uk-UA" sz="2000" spc="-80" dirty="0">
                <a:latin typeface="Calibri" pitchFamily="34" charset="0"/>
                <a:cs typeface="Calibri" pitchFamily="34" charset="0"/>
              </a:rPr>
              <a:t> двигуна  </a:t>
            </a:r>
            <a:r>
              <a:rPr lang="en-US" sz="2000" i="1" spc="-80" dirty="0">
                <a:latin typeface="Times New Roman" pitchFamily="18" charset="0"/>
                <a:cs typeface="Times New Roman" pitchFamily="18" charset="0"/>
              </a:rPr>
              <a:t>n = f(I</a:t>
            </a:r>
            <a:r>
              <a:rPr lang="uk-UA" sz="2000" i="1" spc="-80" baseline="-250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en-US" sz="2000" i="1" spc="-8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000" i="1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spc="-80" dirty="0">
                <a:latin typeface="Calibri" pitchFamily="34" charset="0"/>
                <a:cs typeface="Calibri" pitchFamily="34" charset="0"/>
              </a:rPr>
              <a:t>при </a:t>
            </a:r>
            <a:r>
              <a:rPr lang="en-US" sz="2000" i="1" spc="-80" dirty="0">
                <a:latin typeface="Times New Roman" pitchFamily="18" charset="0"/>
                <a:cs typeface="Times New Roman" pitchFamily="18" charset="0"/>
              </a:rPr>
              <a:t>I = </a:t>
            </a:r>
            <a:r>
              <a:rPr lang="en-US" sz="2000" i="1" spc="-80" dirty="0" err="1">
                <a:latin typeface="Times New Roman" pitchFamily="18" charset="0"/>
                <a:cs typeface="Times New Roman" pitchFamily="18" charset="0"/>
              </a:rPr>
              <a:t>const</a:t>
            </a:r>
            <a:r>
              <a:rPr lang="uk-UA" sz="2000" i="1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spc="-80" dirty="0">
                <a:latin typeface="Calibri" pitchFamily="34" charset="0"/>
                <a:cs typeface="Calibri" pitchFamily="34" charset="0"/>
              </a:rPr>
              <a:t>та </a:t>
            </a:r>
            <a:r>
              <a:rPr lang="en-US" sz="2000" i="1" spc="-80" dirty="0">
                <a:latin typeface="Times New Roman" pitchFamily="18" charset="0"/>
                <a:cs typeface="Times New Roman" pitchFamily="18" charset="0"/>
              </a:rPr>
              <a:t>U = </a:t>
            </a:r>
            <a:r>
              <a:rPr lang="en-US" sz="2000" i="1" spc="-80" dirty="0" err="1">
                <a:latin typeface="Times New Roman" pitchFamily="18" charset="0"/>
                <a:cs typeface="Times New Roman" pitchFamily="18" charset="0"/>
              </a:rPr>
              <a:t>const</a:t>
            </a:r>
            <a:r>
              <a:rPr lang="uk-UA" sz="2000" i="1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spc="-8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99972" y="2728122"/>
            <a:ext cx="5170751" cy="12372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2000" dirty="0">
                <a:latin typeface="Calibri" panose="020F0502020204030204" pitchFamily="34" charset="0"/>
                <a:cs typeface="Calibri" pitchFamily="34" charset="0"/>
              </a:rPr>
              <a:t>  </a:t>
            </a:r>
            <a:r>
              <a:rPr lang="uk-UA" sz="2000" dirty="0">
                <a:latin typeface="Calibri" panose="020F0502020204030204" pitchFamily="34" charset="0"/>
              </a:rPr>
              <a:t>Зі зменшенням збудження двигуна, швидкість ідеального холостого ходу збільшується а жорсткість механічних </a:t>
            </a:r>
            <a:r>
              <a:rPr lang="uk-UA" sz="2000" dirty="0" err="1">
                <a:latin typeface="Calibri" panose="020F0502020204030204" pitchFamily="34" charset="0"/>
              </a:rPr>
              <a:t>хар-тик</a:t>
            </a:r>
            <a:r>
              <a:rPr lang="uk-UA" sz="2000" dirty="0">
                <a:latin typeface="Calibri" panose="020F0502020204030204" pitchFamily="34" charset="0"/>
              </a:rPr>
              <a:t> зменшується.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Даний метод дозволяє регулювання кутової 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швидкості тільки у сторону вверх від номінальної.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07947" y="3923916"/>
            <a:ext cx="5170751" cy="78483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Сучасні шунтові двигуни дозволяють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регулю-вання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кутової швидкості даним методом у діапазоні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uk-UA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.</a:t>
            </a:r>
            <a:endParaRPr lang="uk-UA" sz="20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18628" y="4708746"/>
            <a:ext cx="8906743" cy="1308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Надмірне збільшення кутової швидкості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не-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бажане (внаслідок іскріння колектора та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перег-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рівання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підшипників), тому межі регулювання </a:t>
            </a:r>
          </a:p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розширяють за рахунок зниження номінальної</a:t>
            </a:r>
          </a:p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швидкості, але це пов’язане зі зростанням розмірів, ваги та вартості двигунів.</a:t>
            </a:r>
            <a:endParaRPr lang="uk-UA" sz="2000" spc="-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01109" y="6012000"/>
            <a:ext cx="8911332" cy="7871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Даний метод регулювання простий та економічний (струм збудження малий), а тому втрати у регулювальному реостаті невеликі. При використанні </a:t>
            </a:r>
            <a:r>
              <a:rPr lang="uk-UA" sz="2000" spc="-50" dirty="0" err="1">
                <a:latin typeface="Calibri" pitchFamily="34" charset="0"/>
                <a:cs typeface="Calibri" pitchFamily="34" charset="0"/>
              </a:rPr>
              <a:t>повзунково-го</a:t>
            </a:r>
            <a:r>
              <a:rPr lang="uk-UA" sz="2000" spc="-50" dirty="0">
                <a:latin typeface="Calibri" pitchFamily="34" charset="0"/>
                <a:cs typeface="Calibri" pitchFamily="34" charset="0"/>
              </a:rPr>
              <a:t> реостату, регулювання виходить плавним зі збереженням потужності постійною.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23" y="2479657"/>
            <a:ext cx="3743970" cy="32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7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7" grpId="0" animBg="1" autoUpdateAnimBg="0"/>
      <p:bldP spid="9" grpId="0" animBg="1" autoUpdateAnimBg="0"/>
      <p:bldP spid="10" grpId="0" animBg="1" autoUpdateAnimBg="0"/>
      <p:bldP spid="12" grpId="0" animBg="1"/>
      <p:bldP spid="19" grpId="0" animBg="1" autoUpdateAnimBg="0"/>
      <p:bldP spid="20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8000" y="483464"/>
            <a:ext cx="8962711" cy="92333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000" dirty="0">
                <a:latin typeface="Calibri" pitchFamily="34" charset="0"/>
                <a:cs typeface="Calibri" pitchFamily="34" charset="0"/>
              </a:rPr>
              <a:t>        Приведеним вище режимом не вичерпуються всі можливості даного двигуна, значний інтерес становлять можливості переведення двигуна на роботу у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галь-мівних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режимах, що дозволяють швидко загальмовувати робочу машину.</a:t>
            </a:r>
          </a:p>
        </p:txBody>
      </p:sp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36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Режими </a:t>
            </a:r>
            <a:r>
              <a:rPr lang="uk-UA" sz="2800" b="1" i="1" u="sng">
                <a:solidFill>
                  <a:schemeClr val="tx2"/>
                </a:solidFill>
              </a:rPr>
              <a:t>роботи ДПС </a:t>
            </a:r>
            <a:r>
              <a:rPr lang="uk-UA" sz="2800" b="1" i="1" u="sng" dirty="0">
                <a:solidFill>
                  <a:schemeClr val="tx2"/>
                </a:solidFill>
              </a:rPr>
              <a:t>паралельного збудження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14102" y="1406794"/>
            <a:ext cx="8962711" cy="184665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0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000" b="1" i="1" u="sng" dirty="0">
                <a:latin typeface="Calibri" pitchFamily="34" charset="0"/>
                <a:cs typeface="Calibri" pitchFamily="34" charset="0"/>
              </a:rPr>
              <a:t>Гальмування з рекуперацією енергії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,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полягає у тому, що двигун у період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галь-мування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переводиться у режим генератора, який виробляє електричну енергію і подає її у мережу. Для цього необхідно навести в обмотках якоря зворотну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елект-рорушійну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силу більшої величини ніж прикладена до його затискачів напруга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ме-режі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тоді внаслідок того, що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Е &gt;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U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струм якоря  прийме від’ємне значення, а це означає перехід двигуна на роботу у режим генератора.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67966" y="3250742"/>
            <a:ext cx="8962711" cy="2639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Момент двигуна при цьому змінює свій напрям на протилежний.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67965" y="3521161"/>
            <a:ext cx="8962711" cy="15388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000" dirty="0">
                <a:latin typeface="Calibri" pitchFamily="34" charset="0"/>
                <a:cs typeface="Calibri" pitchFamily="34" charset="0"/>
              </a:rPr>
              <a:t>      Збільшити зворотну ЕРС 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Е =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i="1" baseline="-25000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можна або збільшивши магнітний потік, або збільшивши за допомогою сторонньої сили кутову швидкість якоря вище 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ru-RU" sz="2000" i="1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Пер-ший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метод гальмування використовується при гальмуванні деяких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металорізаль-них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станків, другий використовується для пригальмовування електропоїздів на схилах.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83199" y="5060044"/>
            <a:ext cx="8962711" cy="157196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Механічні характеристики гальмівного режиму із рекуперацією енергії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розмі-щуються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у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IV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квадранті, являючись продовженням характеристик рушійного режиму для прямого (умовно) попереднього обертання, що розміщені у І квадранті. Механічні характеристики гальмівного режиму із рекуперацією енергії при зворотному (умовно) обертанні розміщуються у ІІ квадранті, являючись продовженням характеристик рушійного режиму, які знаходяться у ІІІ квадранті.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8306"/>
              </p:ext>
            </p:extLst>
          </p:nvPr>
        </p:nvGraphicFramePr>
        <p:xfrm>
          <a:off x="6300192" y="2919202"/>
          <a:ext cx="2793736" cy="334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1612900" imgH="241300" progId="Equation.3">
                  <p:embed/>
                </p:oleObj>
              </mc:Choice>
              <mc:Fallback>
                <p:oleObj name="Формула" r:id="rId2" imgW="1612900" imgH="241300" progId="Equation.3">
                  <p:embed/>
                  <p:pic>
                    <p:nvPicPr>
                      <p:cNvPr id="0" name="Объект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2919202"/>
                        <a:ext cx="2793736" cy="334251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56" y="511295"/>
            <a:ext cx="7523047" cy="62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9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7" grpId="0" animBg="1" autoUpdateAnimBg="0"/>
      <p:bldP spid="9" grpId="0" animBg="1" autoUpdateAnimBg="0"/>
      <p:bldP spid="10" grpId="0" animBg="1" autoUpdateAnimBg="0"/>
      <p:bldP spid="12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01280" y="4973123"/>
            <a:ext cx="8962711" cy="1831271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000" b="1" i="1" u="sng" dirty="0">
                <a:latin typeface="Calibri" pitchFamily="34" charset="0"/>
                <a:cs typeface="Calibri" pitchFamily="34" charset="0"/>
              </a:rPr>
              <a:t>Динамічне гальмування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Якщо обмотки якоря працюючого шунтового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двигу-на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відключити від мережі і замкнути на зовнішній опір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R</a:t>
            </a:r>
            <a:r>
              <a:rPr lang="uk-UA" sz="2000" i="1" baseline="-25000" dirty="0">
                <a:latin typeface="Calibri" pitchFamily="34" charset="0"/>
                <a:cs typeface="Calibri" pitchFamily="34" charset="0"/>
              </a:rPr>
              <a:t>Х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то продовжуючи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обер-татись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за інерцією, він посилатиме струм як у коло обмотки збудження так і через опір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R</a:t>
            </a:r>
            <a:r>
              <a:rPr lang="uk-UA" sz="2000" i="1" baseline="-25000" dirty="0">
                <a:latin typeface="Calibri" pitchFamily="34" charset="0"/>
                <a:cs typeface="Calibri" pitchFamily="34" charset="0"/>
              </a:rPr>
              <a:t>Х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внаслідок того, що у його обмотках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індукуватиметься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ЕРС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Е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величина якої у момент вимикання двигуна близька до величини напруги мережі. При взаємодії струму в обмотках якоря із магнітним полем обмотки збудження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утворювати-меться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гальмівний момент який загальмовуватиме якір.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08000" y="4449903"/>
            <a:ext cx="8962713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Якщо при кутовій швидкості, що близька до нуля, двигун не відключити від мережі, то він перейде у рушійний режим зворотного обертання (ІІІ квадрант).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08000" y="3403463"/>
            <a:ext cx="8962711" cy="1046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При переключенні обмотки якоря, у ній змінюється напрям протікання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стру-му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а оскільки напрям магнітного потоку обмотки збудження лишається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незмін-ним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то обертовий момент на якорі змінить свій напрям і буде направленим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про-ти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обертання ротора, а отже гальмуватиме його.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03105" y="2851038"/>
            <a:ext cx="8962711" cy="5255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000" i="1" u="sng" dirty="0">
                <a:latin typeface="Calibri" pitchFamily="34" charset="0"/>
                <a:cs typeface="Calibri" pitchFamily="34" charset="0"/>
              </a:rPr>
              <a:t>Гальмування зміною полярності якоря на ходу двигуна</a:t>
            </a:r>
            <a:r>
              <a:rPr lang="uk-UA" sz="2000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найхарактерніший режим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противмикання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8000" y="483464"/>
            <a:ext cx="8962711" cy="78713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 </a:t>
            </a:r>
            <a:r>
              <a:rPr lang="uk-UA" sz="2000" b="1" i="1" u="sng" dirty="0">
                <a:latin typeface="Calibri" pitchFamily="34" charset="0"/>
                <a:cs typeface="Calibri" pitchFamily="34" charset="0"/>
              </a:rPr>
              <a:t>Гальмування </a:t>
            </a:r>
            <a:r>
              <a:rPr lang="uk-UA" sz="2000" b="1" i="1" u="sng" dirty="0" err="1">
                <a:latin typeface="Calibri" pitchFamily="34" charset="0"/>
                <a:cs typeface="Calibri" pitchFamily="34" charset="0"/>
              </a:rPr>
              <a:t>противмиканням</a:t>
            </a:r>
            <a:r>
              <a:rPr lang="uk-UA" sz="2000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відбувається за умов коли обмотки двигуна включені для обертання в одному напрямку, але якір з деяких причин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обертаєть-ся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у протилежному напрямку.</a:t>
            </a:r>
          </a:p>
        </p:txBody>
      </p:sp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36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Режими роботи ДРС паралельного збудження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30524" y="1270603"/>
            <a:ext cx="8962711" cy="78713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При цьому можливі два варіанти гальмування:</a:t>
            </a:r>
          </a:p>
          <a:p>
            <a:pPr marL="342900" lvl="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гальмівний спуск;</a:t>
            </a:r>
          </a:p>
          <a:p>
            <a:pPr marL="342900" indent="-342900">
              <a:lnSpc>
                <a:spcPct val="85000"/>
              </a:lnSpc>
              <a:buFont typeface="Wingdings" pitchFamily="2" charset="2"/>
              <a:buChar char="Ø"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гальмування зміною полярності якоря на ходу двигуна.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13806" y="2061118"/>
            <a:ext cx="8962711" cy="7871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000" i="1" u="sng" dirty="0">
                <a:latin typeface="Calibri" pitchFamily="34" charset="0"/>
                <a:cs typeface="Calibri" pitchFamily="34" charset="0"/>
              </a:rPr>
              <a:t>Гальмівний спу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ск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здійснюється у приводах підіймальних механізмів, коли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дви-гун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включений на підйом вантажу, але вантаж настільки великий, що момент який він створює заставляє привід обертатись в сторону опускання вантажу.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83464"/>
            <a:ext cx="7523047" cy="62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5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2" grpId="0" animBg="1" autoUpdateAnimBg="0"/>
      <p:bldP spid="11" grpId="0" animBg="1" autoUpdateAnimBg="0"/>
      <p:bldP spid="10" grpId="0" animBg="1" autoUpdateAnimBg="0"/>
      <p:bldP spid="4" grpId="0" animBg="1" autoUpdateAnimBg="0"/>
      <p:bldP spid="7" grpId="0" uiExpand="1" build="p" animBg="1" autoUpdateAnimBg="0"/>
      <p:bldP spid="8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0" y="1737590"/>
            <a:ext cx="8945142" cy="2915545"/>
          </a:xfrm>
          <a:prstGeom prst="rect">
            <a:avLst/>
          </a:prstGeom>
        </p:spPr>
      </p:pic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36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Режими роботи ДРС паралельного збудження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8000" y="483464"/>
            <a:ext cx="8962711" cy="61555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000" dirty="0">
                <a:latin typeface="Calibri" pitchFamily="34" charset="0"/>
                <a:cs typeface="Calibri" pitchFamily="34" charset="0"/>
              </a:rPr>
              <a:t>        При зупинці двигуна ЕРС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Е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= 0. Чим менший опір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R</a:t>
            </a:r>
            <a:r>
              <a:rPr lang="uk-UA" sz="2000" i="1" baseline="-25000" dirty="0">
                <a:latin typeface="Calibri" pitchFamily="34" charset="0"/>
                <a:cs typeface="Calibri" pitchFamily="34" charset="0"/>
              </a:rPr>
              <a:t>Х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тим більший струм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проті-кає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в обмотках якоря і тим більший гальмівний момент створюється.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08000" y="1122038"/>
            <a:ext cx="8962711" cy="61555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000" dirty="0">
                <a:latin typeface="Calibri" pitchFamily="34" charset="0"/>
                <a:cs typeface="Calibri" pitchFamily="34" charset="0"/>
              </a:rPr>
              <a:t>       Динамічне гальмування може відбуватись як при незалежному збудженні (мал. а) так і при самозбуджені (мал. б) .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36236" y="4645442"/>
            <a:ext cx="8962711" cy="1231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000" dirty="0">
                <a:latin typeface="Calibri" pitchFamily="34" charset="0"/>
                <a:cs typeface="Calibri" pitchFamily="34" charset="0"/>
              </a:rPr>
              <a:t>       Механічні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хар-ки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режиму динамічного гальмування шунтового двигуна при незалежному збудженні являють собою прямі, що проходять через початок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коор-динат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і розміщуються у І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V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квадранті при прямому попередньому обертанні і у ІІ квадранті при попередньому зворотному обертанні. 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07950" y="5876548"/>
            <a:ext cx="8962711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000" dirty="0">
                <a:latin typeface="Calibri" pitchFamily="34" charset="0"/>
                <a:cs typeface="Calibri" pitchFamily="34" charset="0"/>
              </a:rPr>
              <a:t>       При самозбудженні внаслідок поступового зниження кутової швидкості у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про-цесі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гальмування, проходить зниження магнітного потоку . Тому механічні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хар-ки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мають криволінійний характер.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83464"/>
            <a:ext cx="7523047" cy="62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5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7" grpId="0" animBg="1" autoUpdateAnimBg="0"/>
      <p:bldP spid="8" grpId="0" animBg="1" autoUpdateAnimBg="0"/>
      <p:bldP spid="9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8000" y="483464"/>
            <a:ext cx="8962711" cy="123110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000" dirty="0">
                <a:latin typeface="Calibri" pitchFamily="34" charset="0"/>
                <a:cs typeface="Calibri" pitchFamily="34" charset="0"/>
              </a:rPr>
              <a:t>       У даному двигуні обмотка збудження включена послідовно до обмотки якоря, при цьому оскільки через обмотку збудження даного двигуна протікає струм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на-вантаження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то її виготовляють із відносно невеликої кількості витків проводу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ве-ликого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перетину.</a:t>
            </a:r>
          </a:p>
        </p:txBody>
      </p:sp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36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ДПС послідовного збудження (</a:t>
            </a:r>
            <a:r>
              <a:rPr lang="uk-UA" sz="2800" b="1" i="1" u="sng" dirty="0" err="1">
                <a:solidFill>
                  <a:schemeClr val="tx2"/>
                </a:solidFill>
              </a:rPr>
              <a:t>серієсний</a:t>
            </a:r>
            <a:r>
              <a:rPr lang="uk-UA" sz="2800" b="1" i="1" u="sng" dirty="0">
                <a:solidFill>
                  <a:schemeClr val="tx2"/>
                </a:solidFill>
              </a:rPr>
              <a:t> двигун)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15666" y="1714570"/>
            <a:ext cx="3952278" cy="153888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000" dirty="0">
                <a:latin typeface="Calibri" pitchFamily="34" charset="0"/>
                <a:cs typeface="Calibri" pitchFamily="34" charset="0"/>
              </a:rPr>
              <a:t>       Оскільки опір обмоток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серієсно-го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двигуна невеликий, то для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обме-ження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пускового струму послідовно до обмотки якоря вводять пусковий реостат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R</a:t>
            </a:r>
            <a:r>
              <a:rPr lang="uk-UA" sz="2000" i="1" baseline="-25000" dirty="0">
                <a:latin typeface="Calibri" pitchFamily="34" charset="0"/>
                <a:cs typeface="Calibri" pitchFamily="34" charset="0"/>
              </a:rPr>
              <a:t>П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1412776"/>
            <a:ext cx="4964683" cy="1872208"/>
          </a:xfrm>
          <a:prstGeom prst="rect">
            <a:avLst/>
          </a:prstGeom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15666" y="3284984"/>
            <a:ext cx="8962711" cy="184665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000" dirty="0">
                <a:latin typeface="Calibri" pitchFamily="34" charset="0"/>
                <a:cs typeface="Calibri" pitchFamily="34" charset="0"/>
              </a:rPr>
              <a:t>      Залежність магнітного потоку від сили струму  має нелінійний характер і її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важ-ко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виразити аналітично, тому складно привести точний аналітичний вираз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меха-нічної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хар-ки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даного двигуна, але для навантаження меншого за 75% від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номіна-льного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поки магнітопровід ненасичений, можна вважати, що магнітний потік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се-рієсного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двигуна зростає пропорційно до струму якоря , але оскільки у даному двигуні  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000" i="1" baseline="-2500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 = І</a:t>
            </a:r>
            <a:r>
              <a:rPr lang="uk-UA" sz="2000" i="1" baseline="-250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то: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15666" y="5319117"/>
            <a:ext cx="8920384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000" spc="-20" dirty="0">
                <a:latin typeface="Calibri" pitchFamily="34" charset="0"/>
                <a:cs typeface="Calibri" pitchFamily="34" charset="0"/>
              </a:rPr>
              <a:t>Отже обертовий момент </a:t>
            </a:r>
            <a:r>
              <a:rPr lang="uk-UA" sz="2000" spc="-20" dirty="0" err="1">
                <a:latin typeface="Calibri" pitchFamily="34" charset="0"/>
                <a:cs typeface="Calibri" pitchFamily="34" charset="0"/>
              </a:rPr>
              <a:t>серієсного</a:t>
            </a:r>
            <a:r>
              <a:rPr lang="uk-UA" sz="2000" spc="-20" dirty="0">
                <a:latin typeface="Calibri" pitchFamily="34" charset="0"/>
                <a:cs typeface="Calibri" pitchFamily="34" charset="0"/>
              </a:rPr>
              <a:t> двигуна пропорційний квадрату струму якоря.</a:t>
            </a: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488611"/>
              </p:ext>
            </p:extLst>
          </p:nvPr>
        </p:nvGraphicFramePr>
        <p:xfrm>
          <a:off x="2267743" y="4794250"/>
          <a:ext cx="2255678" cy="506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3" imgW="1257300" imgH="279400" progId="Equation.3">
                  <p:embed/>
                </p:oleObj>
              </mc:Choice>
              <mc:Fallback>
                <p:oleObj name="Формула" r:id="rId3" imgW="1257300" imgH="27940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3" y="4794250"/>
                        <a:ext cx="2255678" cy="50695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07950" y="5658892"/>
            <a:ext cx="8928100" cy="104644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Якщо у вираз механічної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хар-ки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ДПС підставити замість магнітного потоку його значення із цієї формули  і виконати перетворення, то </a:t>
            </a:r>
          </a:p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рівняння механічної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хар-ки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ДПС послідовного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збудже-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</a:pPr>
            <a:r>
              <a:rPr lang="uk-UA" sz="2000" dirty="0" err="1">
                <a:latin typeface="Calibri" pitchFamily="34" charset="0"/>
                <a:cs typeface="Calibri" pitchFamily="34" charset="0"/>
              </a:rPr>
              <a:t>ння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 набуде вигляду:</a:t>
            </a:r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377751"/>
              </p:ext>
            </p:extLst>
          </p:nvPr>
        </p:nvGraphicFramePr>
        <p:xfrm>
          <a:off x="6107581" y="5877272"/>
          <a:ext cx="2925046" cy="864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5" imgW="1727200" imgH="508000" progId="Equation.3">
                  <p:embed/>
                </p:oleObj>
              </mc:Choice>
              <mc:Fallback>
                <p:oleObj name="Формула" r:id="rId5" imgW="1727200" imgH="508000" progId="Equation.3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7581" y="5877272"/>
                        <a:ext cx="2925046" cy="86409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34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7" grpId="0" animBg="1" autoUpdateAnimBg="0"/>
      <p:bldP spid="9" grpId="0" animBg="1" autoUpdateAnimBg="0"/>
      <p:bldP spid="10" grpId="0" animBg="1" autoUpdateAnimBg="0"/>
      <p:bldP spid="13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0"/>
            <a:ext cx="892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/>
            <a:r>
              <a:rPr lang="uk-UA" sz="2800" b="1" i="1" u="sng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Принцип дії двигунів постійного струму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07950" y="503238"/>
            <a:ext cx="8928100" cy="9239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 Основні переваги двигунів постійного струму порівняно з безколекторними двигунами змінного струму - хороші пускові і регулювальні властивості,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можли-вість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одержання частоти обертання понад 3000 об/хв..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07950" y="1484313"/>
            <a:ext cx="8928100" cy="615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Недоліки - відносно висока вартість, деяка складність у виготовленні і знижена надійність, що зумовлені наявністю в них щітково-колекторного вузла.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107950" y="2133600"/>
            <a:ext cx="8928100" cy="923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000" dirty="0"/>
              <a:t> За конструктивним виконанням розрізняють два типи МПС: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2000" dirty="0"/>
              <a:t>  уніполярні машини постійного струму;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uk-UA" sz="2000" dirty="0"/>
              <a:t>  колекторні машини постійного струму.</a:t>
            </a:r>
          </a:p>
        </p:txBody>
      </p:sp>
      <p:sp>
        <p:nvSpPr>
          <p:cNvPr id="8" name="Прямокутник 8"/>
          <p:cNvSpPr/>
          <p:nvPr/>
        </p:nvSpPr>
        <p:spPr>
          <a:xfrm>
            <a:off x="107950" y="3141663"/>
            <a:ext cx="8928100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000" b="1" i="1" dirty="0">
                <a:latin typeface="Calibri" pitchFamily="34" charset="0"/>
                <a:cs typeface="Calibri" pitchFamily="34" charset="0"/>
              </a:rPr>
              <a:t>Уніполярні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(безколекторні) МПС серійно не випускаються, тому що вони мають низькі техніко-економічні показники і застосовуються тільки у спеціальних установках і виготовляються як машини індивідуального виконання.</a:t>
            </a:r>
          </a:p>
        </p:txBody>
      </p:sp>
      <p:sp>
        <p:nvSpPr>
          <p:cNvPr id="9" name="Прямокутник 9"/>
          <p:cNvSpPr/>
          <p:nvPr/>
        </p:nvSpPr>
        <p:spPr>
          <a:xfrm>
            <a:off x="107950" y="4149725"/>
            <a:ext cx="8856663" cy="614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000" dirty="0"/>
              <a:t>      </a:t>
            </a:r>
            <a:r>
              <a:rPr lang="uk-UA" sz="2000" b="1" i="1" dirty="0"/>
              <a:t>Колекторні</a:t>
            </a:r>
            <a:r>
              <a:rPr lang="uk-UA" sz="2000" dirty="0"/>
              <a:t> МПС є їх основним типом, тому, коли говорять про машини постійного струму, мають на увазі цей тип машин.</a:t>
            </a:r>
          </a:p>
        </p:txBody>
      </p:sp>
      <p:sp>
        <p:nvSpPr>
          <p:cNvPr id="10" name="Прямокутник 10"/>
          <p:cNvSpPr/>
          <p:nvPr/>
        </p:nvSpPr>
        <p:spPr>
          <a:xfrm>
            <a:off x="107950" y="4797425"/>
            <a:ext cx="8928100" cy="18462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В даний час електромашинобудівні заводи виготовляють МПС для роботи в різноманітних галузях промисловості, тому окремі вузли цих машин можуть мати різну конструкцію, але загальна конструктивна схема машин однакова.</a:t>
            </a:r>
          </a:p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Нерухома частина машини постійного струму називається </a:t>
            </a:r>
            <a:r>
              <a:rPr lang="uk-UA" sz="2000" b="1" i="1" u="sng" dirty="0">
                <a:latin typeface="Calibri" pitchFamily="34" charset="0"/>
                <a:cs typeface="Calibri" pitchFamily="34" charset="0"/>
              </a:rPr>
              <a:t>статором (індуктором)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обертова частина - </a:t>
            </a:r>
            <a:r>
              <a:rPr lang="uk-UA" sz="2000" b="1" i="1" u="sng" dirty="0">
                <a:latin typeface="Calibri" pitchFamily="34" charset="0"/>
                <a:cs typeface="Calibri" pitchFamily="34" charset="0"/>
              </a:rPr>
              <a:t>ротором (якорем),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розділених повітряним зазором.</a:t>
            </a:r>
          </a:p>
        </p:txBody>
      </p:sp>
    </p:spTree>
    <p:extLst>
      <p:ext uri="{BB962C8B-B14F-4D97-AF65-F5344CB8AC3E}">
        <p14:creationId xmlns:p14="http://schemas.microsoft.com/office/powerpoint/2010/main" val="131992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8000" y="483464"/>
            <a:ext cx="8962711" cy="184665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Механічна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хар-ка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має гіперболічний характер із великою крутизною в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облас-ті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малих значень моменту, а в області високих значень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мо-менту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внаслідок насичення магнітної системи двигуна, магнітний потік при зростанні навантаження практично не змінюється і залежність близька до лінійної.</a:t>
            </a:r>
          </a:p>
        </p:txBody>
      </p:sp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36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ДПС послідовного збудження (</a:t>
            </a:r>
            <a:r>
              <a:rPr lang="uk-UA" sz="2800" b="1" i="1" u="sng" dirty="0" err="1">
                <a:solidFill>
                  <a:schemeClr val="tx2"/>
                </a:solidFill>
              </a:rPr>
              <a:t>серієсний</a:t>
            </a:r>
            <a:r>
              <a:rPr lang="uk-UA" sz="2800" b="1" i="1" u="sng" dirty="0">
                <a:solidFill>
                  <a:schemeClr val="tx2"/>
                </a:solidFill>
              </a:rPr>
              <a:t> двигун)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88840"/>
            <a:ext cx="4138671" cy="3600400"/>
          </a:xfrm>
          <a:prstGeom prst="rect">
            <a:avLst/>
          </a:prstGeom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84733" y="2330123"/>
            <a:ext cx="4816374" cy="332398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      Двигуни цього типу мають м’яку механічну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хар-ку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і тому при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значно-му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зростанні навантаження різко сповільнюються. При цьому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інерцій-ні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маси приводу віддають на вал двигуна запасену кінетичну енергію, що обмежує кидки струму та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потуж-ності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яку споживає двигун із мережі.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84732" y="5661700"/>
            <a:ext cx="8951317" cy="94179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      При малих навантаженнях двигун автоматично збільшує кутову швидкість, забезпечуючи високу продуктивність виконавчого механізму.</a:t>
            </a:r>
          </a:p>
        </p:txBody>
      </p:sp>
    </p:spTree>
    <p:extLst>
      <p:ext uri="{BB962C8B-B14F-4D97-AF65-F5344CB8AC3E}">
        <p14:creationId xmlns:p14="http://schemas.microsoft.com/office/powerpoint/2010/main" val="317680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10" grpId="0" animBg="1" autoUpdateAnimBg="0"/>
      <p:bldP spid="11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36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ДПС послідовного збудження (</a:t>
            </a:r>
            <a:r>
              <a:rPr lang="uk-UA" sz="2800" b="1" i="1" u="sng" dirty="0" err="1">
                <a:solidFill>
                  <a:schemeClr val="tx2"/>
                </a:solidFill>
              </a:rPr>
              <a:t>серієсний</a:t>
            </a:r>
            <a:r>
              <a:rPr lang="uk-UA" sz="2800" b="1" i="1" u="sng" dirty="0">
                <a:solidFill>
                  <a:schemeClr val="tx2"/>
                </a:solidFill>
              </a:rPr>
              <a:t> двигун)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95941" y="483464"/>
            <a:ext cx="8952313" cy="2585323"/>
            <a:chOff x="108129" y="5087556"/>
            <a:chExt cx="8952313" cy="2585323"/>
          </a:xfrm>
        </p:grpSpPr>
        <p:sp>
          <p:nvSpPr>
            <p:cNvPr id="15" name="Прямоугольник 14"/>
            <p:cNvSpPr>
              <a:spLocks noChangeArrowheads="1"/>
            </p:cNvSpPr>
            <p:nvPr/>
          </p:nvSpPr>
          <p:spPr bwMode="auto">
            <a:xfrm>
              <a:off x="108129" y="5087556"/>
              <a:ext cx="8952313" cy="258532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36000" tIns="0" rIns="0" bIns="0">
              <a:spAutoFit/>
            </a:bodyPr>
            <a:lstStyle/>
            <a:p>
              <a:r>
                <a:rPr lang="uk-UA" sz="2400" dirty="0">
                  <a:latin typeface="Calibri" pitchFamily="34" charset="0"/>
                  <a:cs typeface="Calibri" pitchFamily="34" charset="0"/>
                </a:rPr>
                <a:t>       Але при різкому зниженні навантаження кутова швидкість </a:t>
              </a:r>
              <a:r>
                <a:rPr lang="uk-UA" sz="2400" dirty="0" err="1">
                  <a:latin typeface="Calibri" pitchFamily="34" charset="0"/>
                  <a:cs typeface="Calibri" pitchFamily="34" charset="0"/>
                </a:rPr>
                <a:t>дви-гуна</a:t>
              </a:r>
              <a:r>
                <a:rPr lang="uk-UA" sz="2400" dirty="0">
                  <a:latin typeface="Calibri" pitchFamily="34" charset="0"/>
                  <a:cs typeface="Calibri" pitchFamily="34" charset="0"/>
                </a:rPr>
                <a:t> різко зростає (                                                                   ) і двигун іде “</a:t>
              </a:r>
              <a:r>
                <a:rPr lang="uk-UA" sz="2400" dirty="0" err="1">
                  <a:latin typeface="Calibri" pitchFamily="34" charset="0"/>
                  <a:cs typeface="Calibri" pitchFamily="34" charset="0"/>
                </a:rPr>
                <a:t>врознос</a:t>
              </a:r>
              <a:r>
                <a:rPr lang="uk-UA" sz="2400" dirty="0">
                  <a:latin typeface="Calibri" pitchFamily="34" charset="0"/>
                  <a:cs typeface="Calibri" pitchFamily="34" charset="0"/>
                </a:rPr>
                <a:t>”. Тому його рекомендується включати при навантаженні</a:t>
              </a:r>
            </a:p>
            <a:p>
              <a:r>
                <a:rPr lang="uk-UA" sz="2400" dirty="0">
                  <a:latin typeface="Calibri" pitchFamily="34" charset="0"/>
                  <a:cs typeface="Calibri" pitchFamily="34" charset="0"/>
                </a:rPr>
                <a:t>                         , окрім того забороняється з’єднувати цей двигун із робочою машиною за допомогою пасової передачі, оскільки при її обриві або при зіскакуванні паса двигун перейде у холостий режим і піде “</a:t>
              </a:r>
              <a:r>
                <a:rPr lang="uk-UA" sz="2400" dirty="0" err="1">
                  <a:latin typeface="Calibri" pitchFamily="34" charset="0"/>
                  <a:cs typeface="Calibri" pitchFamily="34" charset="0"/>
                </a:rPr>
                <a:t>врознос</a:t>
              </a:r>
              <a:r>
                <a:rPr lang="uk-UA" sz="2400" dirty="0">
                  <a:latin typeface="Calibri" pitchFamily="34" charset="0"/>
                  <a:cs typeface="Calibri" pitchFamily="34" charset="0"/>
                </a:rPr>
                <a:t>”.</a:t>
              </a:r>
            </a:p>
          </p:txBody>
        </p:sp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4308195"/>
                </p:ext>
              </p:extLst>
            </p:nvPr>
          </p:nvGraphicFramePr>
          <p:xfrm>
            <a:off x="2595387" y="5440804"/>
            <a:ext cx="4509081" cy="3909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2" imgW="2819400" imgH="241300" progId="Equation.3">
                    <p:embed/>
                  </p:oleObj>
                </mc:Choice>
                <mc:Fallback>
                  <p:oleObj name="Формула" r:id="rId2" imgW="2819400" imgH="241300" progId="Equation.3">
                    <p:embed/>
                    <p:pic>
                      <p:nvPicPr>
                        <p:cNvPr id="0" name="Picture 5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5387" y="5440804"/>
                          <a:ext cx="4509081" cy="3909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3907694"/>
                </p:ext>
              </p:extLst>
            </p:nvPr>
          </p:nvGraphicFramePr>
          <p:xfrm>
            <a:off x="120138" y="6205398"/>
            <a:ext cx="1655738" cy="4068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4" imgW="927100" imgH="228600" progId="Equation.3">
                    <p:embed/>
                  </p:oleObj>
                </mc:Choice>
                <mc:Fallback>
                  <p:oleObj name="Формула" r:id="rId4" imgW="927100" imgH="228600" progId="Equation.3">
                    <p:embed/>
                    <p:pic>
                      <p:nvPicPr>
                        <p:cNvPr id="0" name="Picture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138" y="6205398"/>
                          <a:ext cx="1655738" cy="40687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Группа 19"/>
          <p:cNvGrpSpPr/>
          <p:nvPr/>
        </p:nvGrpSpPr>
        <p:grpSpPr>
          <a:xfrm>
            <a:off x="84030" y="3093170"/>
            <a:ext cx="8962711" cy="2954655"/>
            <a:chOff x="84030" y="3093170"/>
            <a:chExt cx="8962711" cy="2954655"/>
          </a:xfrm>
        </p:grpSpPr>
        <p:sp>
          <p:nvSpPr>
            <p:cNvPr id="4" name="Прямоугольник 3"/>
            <p:cNvSpPr>
              <a:spLocks noChangeArrowheads="1"/>
            </p:cNvSpPr>
            <p:nvPr/>
          </p:nvSpPr>
          <p:spPr bwMode="auto">
            <a:xfrm>
              <a:off x="84030" y="3093170"/>
              <a:ext cx="8962711" cy="2954655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36000" tIns="0" rIns="0" bIns="0">
              <a:spAutoFit/>
            </a:bodyPr>
            <a:lstStyle/>
            <a:p>
              <a:r>
                <a:rPr lang="uk-UA" sz="2400" dirty="0">
                  <a:latin typeface="Calibri" pitchFamily="34" charset="0"/>
                  <a:cs typeface="Calibri" pitchFamily="34" charset="0"/>
                </a:rPr>
                <a:t>       Властивість даного двигуна розвивати великий обертовий </a:t>
              </a:r>
              <a:r>
                <a:rPr lang="uk-UA" sz="2400" dirty="0" err="1">
                  <a:latin typeface="Calibri" pitchFamily="34" charset="0"/>
                  <a:cs typeface="Calibri" pitchFamily="34" charset="0"/>
                </a:rPr>
                <a:t>мо-мент</a:t>
              </a:r>
              <a:r>
                <a:rPr lang="uk-UA" sz="2400" dirty="0">
                  <a:latin typeface="Calibri" pitchFamily="34" charset="0"/>
                  <a:cs typeface="Calibri" pitchFamily="34" charset="0"/>
                </a:rPr>
                <a:t> (оскільки двигун має велику перевантажувальну здатність</a:t>
              </a:r>
            </a:p>
            <a:p>
              <a:r>
                <a:rPr lang="uk-UA" sz="2400" dirty="0">
                  <a:latin typeface="Calibri" pitchFamily="34" charset="0"/>
                  <a:cs typeface="Calibri" pitchFamily="34" charset="0"/>
                </a:rPr>
                <a:t>                                                 сприяє його широкому використанню у вантажопідіймальних пристроях, у важких металорізальних станках з великими інерційними масами, а також у якості тягових двигунів на транспорті та в інших приводах де можливі часті перевантаження а рівномірність роботи не має великого значення (статери тракторів та автомобілів).</a:t>
              </a:r>
            </a:p>
          </p:txBody>
        </p:sp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3142384"/>
                </p:ext>
              </p:extLst>
            </p:nvPr>
          </p:nvGraphicFramePr>
          <p:xfrm>
            <a:off x="107950" y="3861048"/>
            <a:ext cx="3236296" cy="3961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6" imgW="1993900" imgH="241300" progId="Equation.3">
                    <p:embed/>
                  </p:oleObj>
                </mc:Choice>
                <mc:Fallback>
                  <p:oleObj name="Формула" r:id="rId6" imgW="1993900" imgH="241300" progId="Equation.3">
                    <p:embed/>
                    <p:pic>
                      <p:nvPicPr>
                        <p:cNvPr id="0" name="Picture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950" y="3861048"/>
                          <a:ext cx="3236296" cy="396176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227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73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Регулювання кутової швидкості двигунів постійного струму послідовного збудження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00708" y="866511"/>
            <a:ext cx="8935342" cy="110799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      Із виразу електромеханічної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хар-ки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ДПС слідує, що всі способи регулювання кутової швидкості шунтового двигуна можуть бути використані і у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серієсному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двигуні.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73299" y="2004851"/>
            <a:ext cx="4570709" cy="25853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b="1" i="1" u="sng" dirty="0">
                <a:latin typeface="Calibri" pitchFamily="34" charset="0"/>
                <a:cs typeface="Calibri" pitchFamily="34" charset="0"/>
              </a:rPr>
              <a:t>Введення додаткового опору у коло якоря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Даний спосіб регулювання кутової швидкості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серієсного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двигуна здійснюється аналогічно як і у шунтовому двигуні та має такі ж переваги та недоліки.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95" y="1958966"/>
            <a:ext cx="4255783" cy="370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3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73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Регулювання кутової швидкості двигунів постійного струму послідовного збудження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00708" y="866511"/>
            <a:ext cx="8935342" cy="258532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400" b="1" i="1" u="sng" dirty="0">
                <a:latin typeface="Calibri" pitchFamily="34" charset="0"/>
                <a:cs typeface="Calibri" pitchFamily="34" charset="0"/>
              </a:rPr>
              <a:t>Зміна величини напруги, що підводиться до затискачів якоря двигуна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Для регулювання кутової швидкості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серієсних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двигунів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ма-лої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та середньої потужності можна також використовувати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регульо-ваний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випрямляч, у якому напруга постійного струму змінюється за допомогою автотрансформатора, а для керування двигунами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вели-кої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потужності доцільно використовувати систему “генератор - двигун”.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054334"/>
            <a:ext cx="4680074" cy="3687034"/>
          </a:xfrm>
          <a:prstGeom prst="rect">
            <a:avLst/>
          </a:prstGeom>
        </p:spPr>
      </p:pic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00709" y="3639410"/>
            <a:ext cx="4183259" cy="258532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      Даний метод регулювання кутової швидкості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серієсного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двигуна значно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економічніший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від реостатного і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використовує-ться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в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електропотягах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трамва-ях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, ножицях для різання металу та деяких типах електрокарів. </a:t>
            </a:r>
          </a:p>
        </p:txBody>
      </p:sp>
    </p:spTree>
    <p:extLst>
      <p:ext uri="{BB962C8B-B14F-4D97-AF65-F5344CB8AC3E}">
        <p14:creationId xmlns:p14="http://schemas.microsoft.com/office/powerpoint/2010/main" val="273679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73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Регулювання кутової швидкості двигунів постійного струму послідовного збудження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00708" y="866511"/>
            <a:ext cx="8935342" cy="59647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       При спільній роботі декількох однотипних двигунів на один вал кутову швидкість регулюють зміною схеми їх взаємного включення. При послідовному включенні двигунів ( мал. а) напруга на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затиска-чах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кожного </a:t>
            </a:r>
          </a:p>
          <a:p>
            <a:pPr>
              <a:lnSpc>
                <a:spcPct val="9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із них буде </a:t>
            </a:r>
          </a:p>
          <a:p>
            <a:pPr>
              <a:lnSpc>
                <a:spcPct val="9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вдвічі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мен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5000"/>
              </a:lnSpc>
            </a:pPr>
            <a:r>
              <a:rPr lang="uk-UA" sz="2400" dirty="0" err="1">
                <a:latin typeface="Calibri" pitchFamily="34" charset="0"/>
                <a:cs typeface="Calibri" pitchFamily="34" charset="0"/>
              </a:rPr>
              <a:t>шою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ніж при</a:t>
            </a:r>
          </a:p>
          <a:p>
            <a:pPr>
              <a:lnSpc>
                <a:spcPct val="95000"/>
              </a:lnSpc>
            </a:pPr>
            <a:r>
              <a:rPr lang="uk-UA" sz="2400" dirty="0" err="1">
                <a:latin typeface="Calibri" pitchFamily="34" charset="0"/>
                <a:cs typeface="Calibri" pitchFamily="34" charset="0"/>
              </a:rPr>
              <a:t>Паралельно-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5000"/>
              </a:lnSpc>
            </a:pPr>
            <a:r>
              <a:rPr lang="uk-UA" sz="2400" dirty="0" err="1">
                <a:latin typeface="Calibri" pitchFamily="34" charset="0"/>
                <a:cs typeface="Calibri" pitchFamily="34" charset="0"/>
              </a:rPr>
              <a:t>му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їх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вмикан-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ні (мал. б), </a:t>
            </a:r>
          </a:p>
          <a:p>
            <a:pPr>
              <a:lnSpc>
                <a:spcPct val="9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внаслідок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чо-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5000"/>
              </a:lnSpc>
            </a:pPr>
            <a:r>
              <a:rPr lang="uk-UA" sz="2400" dirty="0" err="1">
                <a:latin typeface="Calibri" pitchFamily="34" charset="0"/>
                <a:cs typeface="Calibri" pitchFamily="34" charset="0"/>
              </a:rPr>
              <a:t>го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кутова шви</a:t>
            </a:r>
          </a:p>
          <a:p>
            <a:pPr>
              <a:lnSpc>
                <a:spcPct val="95000"/>
              </a:lnSpc>
            </a:pPr>
            <a:r>
              <a:rPr lang="uk-UA" sz="2400" dirty="0" err="1">
                <a:latin typeface="Calibri" pitchFamily="34" charset="0"/>
                <a:cs typeface="Calibri" pitchFamily="34" charset="0"/>
              </a:rPr>
              <a:t>дкість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двигу-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5000"/>
              </a:lnSpc>
            </a:pPr>
            <a:r>
              <a:rPr lang="uk-UA" sz="2400" dirty="0" err="1">
                <a:latin typeface="Calibri" pitchFamily="34" charset="0"/>
                <a:cs typeface="Calibri" pitchFamily="34" charset="0"/>
              </a:rPr>
              <a:t>нів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400" dirty="0" err="1">
                <a:latin typeface="Calibri" pitchFamily="34" charset="0"/>
                <a:cs typeface="Calibri" pitchFamily="34" charset="0"/>
              </a:rPr>
              <a:t>зменшу-</a:t>
            </a:r>
            <a:endParaRPr lang="uk-UA" sz="24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95000"/>
              </a:lnSpc>
            </a:pPr>
            <a:r>
              <a:rPr lang="uk-UA" sz="2400" dirty="0" err="1">
                <a:latin typeface="Calibri" pitchFamily="34" charset="0"/>
                <a:cs typeface="Calibri" pitchFamily="34" charset="0"/>
              </a:rPr>
              <a:t>ється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також </a:t>
            </a:r>
          </a:p>
          <a:p>
            <a:pPr>
              <a:lnSpc>
                <a:spcPct val="9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приблизно </a:t>
            </a:r>
          </a:p>
          <a:p>
            <a:pPr>
              <a:lnSpc>
                <a:spcPct val="95000"/>
              </a:lnSpc>
            </a:pPr>
            <a:r>
              <a:rPr lang="uk-UA" sz="2400" dirty="0">
                <a:latin typeface="Calibri" pitchFamily="34" charset="0"/>
                <a:cs typeface="Calibri" pitchFamily="34" charset="0"/>
              </a:rPr>
              <a:t>вдвічі.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88840"/>
            <a:ext cx="7125270" cy="476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1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73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Регулювання кутової швидкості двигунів постійного струму послідовного збудження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00708" y="866511"/>
            <a:ext cx="8935342" cy="104874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000" b="1" i="1" u="sng" dirty="0">
                <a:latin typeface="Calibri" pitchFamily="34" charset="0"/>
                <a:cs typeface="Calibri" pitchFamily="34" charset="0"/>
              </a:rPr>
              <a:t>Зміна основного магнітного потоку обмотки збудження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Даний спосіб регулювання у двигуні послідовного збудження можна здійснити двома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способа-ми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: шунтування обмотки збудження за допомогою реостату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R</a:t>
            </a:r>
            <a:r>
              <a:rPr lang="uk-UA" sz="2000" i="1" baseline="-25000" dirty="0">
                <a:latin typeface="Calibri" pitchFamily="34" charset="0"/>
                <a:cs typeface="Calibri" pitchFamily="34" charset="0"/>
              </a:rPr>
              <a:t>Ш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та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секціонуван-ням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обмотки збудження.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2280" y="1915260"/>
            <a:ext cx="4789760" cy="13103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Включення реостату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R</a:t>
            </a:r>
            <a:r>
              <a:rPr lang="uk-UA" sz="2000" i="1" baseline="-25000" dirty="0">
                <a:latin typeface="Calibri" pitchFamily="34" charset="0"/>
                <a:cs typeface="Calibri" pitchFamily="34" charset="0"/>
              </a:rPr>
              <a:t>Ш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та зменшення його опору призводить до зменшення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стру-му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збудження 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000" i="1" baseline="-250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 = І</a:t>
            </a:r>
            <a:r>
              <a:rPr lang="uk-UA" sz="2000" i="1" baseline="-2500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 - І</a:t>
            </a:r>
            <a:r>
              <a:rPr lang="uk-UA" sz="2000" i="1" baseline="-25000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а отже до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змен-шення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магнітного потоку та, відповідно, до зростання кутової швидкості.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63" y="1652956"/>
            <a:ext cx="3985987" cy="1995186"/>
          </a:xfrm>
          <a:prstGeom prst="rect">
            <a:avLst/>
          </a:prstGeom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29705" y="3216161"/>
            <a:ext cx="4789760" cy="10487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При секціонуванні обмотки збудження, її розбивають на декілька секцій і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регулю-ють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кутову швидкість зміною схеми їх взаємного вмикання.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61048"/>
            <a:ext cx="4125391" cy="2898100"/>
          </a:xfrm>
          <a:prstGeom prst="rect">
            <a:avLst/>
          </a:prstGeom>
        </p:spPr>
      </p:pic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29705" y="4264910"/>
            <a:ext cx="4789760" cy="18312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Перемикання секцій обмотки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збуджен-ня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із паралельного з’єднання (мал. а) на послідовне (мал. б) при постійному струмі у якорі, призводить до збільшення числа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ампервитків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цієї обмотки, а отже до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зроста-ння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магнітного потоку та відповідного зменшення кутової швидкості.</a:t>
            </a: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00708" y="6096181"/>
            <a:ext cx="4789760" cy="7063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dirty="0">
                <a:latin typeface="Calibri" pitchFamily="34" charset="0"/>
                <a:cs typeface="Calibri" pitchFamily="34" charset="0"/>
              </a:rPr>
              <a:t>       Даний метод регулювання, хоча забезпечує глибоке регулювання кутової швидкості, але він мало економний і використовується дуже рідко.</a:t>
            </a:r>
          </a:p>
        </p:txBody>
      </p:sp>
    </p:spTree>
    <p:extLst>
      <p:ext uri="{BB962C8B-B14F-4D97-AF65-F5344CB8AC3E}">
        <p14:creationId xmlns:p14="http://schemas.microsoft.com/office/powerpoint/2010/main" val="246310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8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36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Режими роботи ДПС послідовного збудження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08000" y="492725"/>
            <a:ext cx="893534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       Приведеним вище режимом не вичерпуються всі можливості даного двигуна, він як і шунтовий двигун може працювати у гальмівних режимах, що дозволяють швидко загальмовувати робочу машину.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pSp>
        <p:nvGrpSpPr>
          <p:cNvPr id="17" name="Группа 16"/>
          <p:cNvGrpSpPr/>
          <p:nvPr/>
        </p:nvGrpSpPr>
        <p:grpSpPr>
          <a:xfrm>
            <a:off x="89297" y="1508388"/>
            <a:ext cx="8935342" cy="2031325"/>
            <a:chOff x="108000" y="1451580"/>
            <a:chExt cx="8935342" cy="2031325"/>
          </a:xfrm>
        </p:grpSpPr>
        <p:sp>
          <p:nvSpPr>
            <p:cNvPr id="14" name="Прямоугольник 13"/>
            <p:cNvSpPr>
              <a:spLocks noChangeArrowheads="1"/>
            </p:cNvSpPr>
            <p:nvPr/>
          </p:nvSpPr>
          <p:spPr bwMode="auto">
            <a:xfrm>
              <a:off x="108000" y="1451580"/>
              <a:ext cx="8935342" cy="203132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36000" tIns="0" rIns="0" bIns="0">
              <a:spAutoFit/>
            </a:bodyPr>
            <a:lstStyle/>
            <a:p>
              <a:r>
                <a:rPr lang="uk-UA" sz="2200" dirty="0">
                  <a:latin typeface="Calibri" pitchFamily="34" charset="0"/>
                  <a:cs typeface="Calibri" pitchFamily="34" charset="0"/>
                </a:rPr>
                <a:t>       Гальмування з рекуперацією енергії для даного двигуна неможливе, оскільки не можливо збільшити його зворотну ЕРС </a:t>
              </a:r>
              <a:r>
                <a:rPr lang="uk-UA" sz="2200" i="1" dirty="0">
                  <a:latin typeface="Times New Roman" pitchFamily="18" charset="0"/>
                  <a:cs typeface="Times New Roman" pitchFamily="18" charset="0"/>
                </a:rPr>
                <a:t>Е</a:t>
              </a:r>
              <a:r>
                <a:rPr lang="uk-UA" sz="2200" dirty="0">
                  <a:latin typeface="Calibri" pitchFamily="34" charset="0"/>
                  <a:cs typeface="Calibri" pitchFamily="34" charset="0"/>
                </a:rPr>
                <a:t> вище від напруги мережі ні шляхом збільшення магнітного потоку, оскільки, він залежить від струму якоря а отже від навантаження, ні шляхом збільшення кутової швидкості вище швидкості ідеального холостого ходу , </a:t>
              </a:r>
            </a:p>
            <a:p>
              <a:r>
                <a:rPr lang="uk-UA" sz="2200" dirty="0">
                  <a:latin typeface="Calibri" pitchFamily="34" charset="0"/>
                  <a:cs typeface="Calibri" pitchFamily="34" charset="0"/>
                </a:rPr>
                <a:t>оскільки у даного двигуна                .</a:t>
              </a:r>
            </a:p>
          </p:txBody>
        </p:sp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0847528"/>
                </p:ext>
              </p:extLst>
            </p:nvPr>
          </p:nvGraphicFramePr>
          <p:xfrm>
            <a:off x="3294559" y="3107488"/>
            <a:ext cx="936104" cy="3754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2" imgW="609336" imgH="241195" progId="Equation.3">
                    <p:embed/>
                  </p:oleObj>
                </mc:Choice>
                <mc:Fallback>
                  <p:oleObj name="Формула" r:id="rId2" imgW="609336" imgH="241195" progId="Equation.3">
                    <p:embed/>
                    <p:pic>
                      <p:nvPicPr>
                        <p:cNvPr id="0" name="Picture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94559" y="3107488"/>
                          <a:ext cx="936104" cy="3754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89297" y="3566046"/>
            <a:ext cx="8935342" cy="1692771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b="1" i="1" u="sng" dirty="0">
                <a:latin typeface="Calibri" pitchFamily="34" charset="0"/>
                <a:cs typeface="Calibri" pitchFamily="34" charset="0"/>
              </a:rPr>
              <a:t>Гальмування </a:t>
            </a:r>
            <a:r>
              <a:rPr lang="uk-UA" sz="2200" b="1" i="1" u="sng" dirty="0" err="1">
                <a:latin typeface="Calibri" pitchFamily="34" charset="0"/>
                <a:cs typeface="Calibri" pitchFamily="34" charset="0"/>
              </a:rPr>
              <a:t>противмиканням</a:t>
            </a:r>
            <a:r>
              <a:rPr lang="uk-UA" sz="2200" u="sng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можна здійснити як і для шунтового двигуна двояко: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uk-UA" sz="2200" i="1" dirty="0">
                <a:latin typeface="Calibri" pitchFamily="34" charset="0"/>
                <a:cs typeface="Calibri" pitchFamily="34" charset="0"/>
              </a:rPr>
              <a:t>гальмівний спуск;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uk-UA" sz="2200" i="1" dirty="0">
                <a:latin typeface="Calibri" pitchFamily="34" charset="0"/>
                <a:cs typeface="Calibri" pitchFamily="34" charset="0"/>
              </a:rPr>
              <a:t>зміною полярності обмотки якоря чи обмотки збудження на ходу двигуна.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08000" y="5274171"/>
            <a:ext cx="8935342" cy="1015663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       На відміну від шунтових двигунів, у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серієсних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можна змінювати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поляр-ність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не тільки якоря, але і обмотки збудження (оскільки вона має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невели-ку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кількість витків).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34662"/>
              </p:ext>
            </p:extLst>
          </p:nvPr>
        </p:nvGraphicFramePr>
        <p:xfrm>
          <a:off x="7020272" y="2924944"/>
          <a:ext cx="180657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799753" imgH="241195" progId="Equation.3">
                  <p:embed/>
                </p:oleObj>
              </mc:Choice>
              <mc:Fallback>
                <p:oleObj name="Формула" r:id="rId4" imgW="799753" imgH="241195" progId="Equation.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2924944"/>
                        <a:ext cx="1806575" cy="5508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229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uiExpand="1" build="p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36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Режими роботи ДПС послідовного збудження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86540"/>
            <a:ext cx="7480169" cy="63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0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36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Режими роботи ДПС послідовного збудження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4" y="2231365"/>
            <a:ext cx="8912101" cy="2664483"/>
          </a:xfrm>
          <a:prstGeom prst="rect">
            <a:avLst/>
          </a:prstGeo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08000" y="492725"/>
            <a:ext cx="8935342" cy="17266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200" b="1" i="1" u="sng" dirty="0">
                <a:latin typeface="Calibri" pitchFamily="34" charset="0"/>
                <a:cs typeface="Calibri" pitchFamily="34" charset="0"/>
              </a:rPr>
              <a:t>Динамічне гальмування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.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Для переводу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серієсного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двигуна у режим ДГ, його обмотки якоря та збудження відключають від мережі і замикають на опір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200" i="1" baseline="-25000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ДГ може відбуватись як при незалежному збудженні (мал. а), так і при самозбуджені (мал.  б). Щоб запобігти розмагнічуванню, при гальмуванні із самозбудженням необхідно змінити полярність якоря або обмотки збудження.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94283" y="4905806"/>
            <a:ext cx="8935342" cy="67710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     Механічні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хар-ки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режиму ДГ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серієсного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двигуна при самозбудженні </a:t>
            </a:r>
            <a:r>
              <a:rPr lang="uk-UA" sz="2200" spc="-20" dirty="0" err="1">
                <a:latin typeface="Calibri" pitchFamily="34" charset="0"/>
                <a:cs typeface="Calibri" pitchFamily="34" charset="0"/>
              </a:rPr>
              <a:t>ма-ють</a:t>
            </a:r>
            <a:r>
              <a:rPr lang="uk-UA" sz="2200" spc="-20" dirty="0">
                <a:latin typeface="Calibri" pitchFamily="34" charset="0"/>
                <a:cs typeface="Calibri" pitchFamily="34" charset="0"/>
              </a:rPr>
              <a:t> криволінійну форму. Вони перетинають осі координат у нульовій точці.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94283" y="5611920"/>
            <a:ext cx="8935342" cy="1153649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Механічні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хар-ки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ДГ при незалежному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збудженнія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вляють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собою прямі, що проходять через початок координат, аналогічно до того, як це було у відповідному режимі гальмування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щунтового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двигуна, при цьому вони тим жорсткіші, а гальмування швидше чим менший опір кола якоря.</a:t>
            </a:r>
            <a:endParaRPr lang="uk-UA" sz="2200" spc="-2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86540"/>
            <a:ext cx="7480169" cy="630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36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ДПС струму змішаного збудження (</a:t>
            </a:r>
            <a:r>
              <a:rPr lang="uk-UA" sz="2800" b="1" i="1" u="sng" dirty="0" err="1">
                <a:solidFill>
                  <a:schemeClr val="tx2"/>
                </a:solidFill>
              </a:rPr>
              <a:t>компаудний</a:t>
            </a:r>
            <a:r>
              <a:rPr lang="uk-UA" sz="2800" b="1" i="1" u="sng" dirty="0">
                <a:solidFill>
                  <a:schemeClr val="tx2"/>
                </a:solidFill>
              </a:rPr>
              <a:t>)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08000" y="492725"/>
            <a:ext cx="4001489" cy="169277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       Двигун змішаного збудження має дві обмотки збудження: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пос-лідовну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Arial" pitchFamily="34" charset="0"/>
                <a:cs typeface="Arial" pitchFamily="34" charset="0"/>
              </a:rPr>
              <a:t>ОЗ1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та паралельну </a:t>
            </a:r>
            <a:r>
              <a:rPr lang="uk-UA" sz="2200" i="1" dirty="0">
                <a:latin typeface="Arial" pitchFamily="34" charset="0"/>
                <a:cs typeface="Arial" pitchFamily="34" charset="0"/>
              </a:rPr>
              <a:t>ОЗ2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Формула електромеханічної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хар-тики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має вигляд: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763534"/>
              </p:ext>
            </p:extLst>
          </p:nvPr>
        </p:nvGraphicFramePr>
        <p:xfrm>
          <a:off x="611188" y="2147888"/>
          <a:ext cx="2822575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71600" imgH="469800" progId="Equation.DSMT4">
                  <p:embed/>
                </p:oleObj>
              </mc:Choice>
              <mc:Fallback>
                <p:oleObj name="Equation" r:id="rId2" imgW="1371600" imgH="4698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147888"/>
                        <a:ext cx="2822575" cy="9715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89" y="492725"/>
            <a:ext cx="4926561" cy="2576235"/>
          </a:xfrm>
          <a:prstGeom prst="rect">
            <a:avLst/>
          </a:prstGeom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07949" y="3068960"/>
            <a:ext cx="8928101" cy="28854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spc="-3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spc="-3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2200" i="1" spc="-3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200" i="1" spc="-30" dirty="0">
                <a:latin typeface="Times New Roman" pitchFamily="18" charset="0"/>
                <a:cs typeface="Times New Roman" pitchFamily="18" charset="0"/>
              </a:rPr>
              <a:t> і Ф</a:t>
            </a:r>
            <a:r>
              <a:rPr lang="uk-UA" sz="2200" i="1" spc="-3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i="1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spc="-30" dirty="0">
                <a:latin typeface="Calibri" pitchFamily="34" charset="0"/>
                <a:cs typeface="Calibri" pitchFamily="34" charset="0"/>
              </a:rPr>
              <a:t>- магнітні потоки паралельної та послідовної обмоток збудження.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08000" y="3345401"/>
            <a:ext cx="8928050" cy="578107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  Знак плюс відповідає узгодженому включенню обмоток збудження (коли їх магнітні потоки направлені в одному напрямку).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24793" y="3926467"/>
            <a:ext cx="8928050" cy="8658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  У цьому випадку із збільшенням навантаження загальний магнітний потік зростає (за рахунок магнітного потоку послідовної обмотки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збудже-ння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spc="-30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2200" i="1" spc="-3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), що призводить до зменшення кутової швидкості двигуна.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08000" y="4793615"/>
            <a:ext cx="8928050" cy="11536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При зустрічному включенні обмоток (коли їх магнітні потоки направлені назустріч один одному) магнітний потік зі збільшенням навантаження розмагнічує двигун зменшуючи її сумарний магнітний потік (знак мінус у формулі), що призводить до зростання кутової швидкості.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08000" y="5959329"/>
            <a:ext cx="8928050" cy="578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Робота двигуна при цьому стає нестійкою, оскільки із зростанням навантаження кутова швидкість необмежено зростає.</a:t>
            </a:r>
          </a:p>
        </p:txBody>
      </p:sp>
    </p:spTree>
    <p:extLst>
      <p:ext uri="{BB962C8B-B14F-4D97-AF65-F5344CB8AC3E}">
        <p14:creationId xmlns:p14="http://schemas.microsoft.com/office/powerpoint/2010/main" val="217895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10"/>
          <p:cNvSpPr/>
          <p:nvPr/>
        </p:nvSpPr>
        <p:spPr>
          <a:xfrm>
            <a:off x="107950" y="5867400"/>
            <a:ext cx="8929688" cy="9239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algn="ctr"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1 – вал; 2 – передній підшипниковий щит; 3 - колектор; 4 - щітки; 5 - осердя якоря; 6 - осердя головного полюса; 7 - полюсна котушка; 8 - станина; 9 - задній підшипниковий щит; 10 - вентилятор; 11 – лапи; 12 - підшипник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0"/>
            <a:ext cx="892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/>
            <a:r>
              <a:rPr lang="uk-UA" sz="2800" b="1" i="1" u="sng" dirty="0">
                <a:solidFill>
                  <a:schemeClr val="tx2"/>
                </a:solidFill>
              </a:rPr>
              <a:t>Основні конструктивні елементи МПС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t="1080" r="975" b="9720"/>
          <a:stretch>
            <a:fillRect/>
          </a:stretch>
        </p:blipFill>
        <p:spPr bwMode="auto">
          <a:xfrm>
            <a:off x="792163" y="476250"/>
            <a:ext cx="78073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85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116632"/>
            <a:ext cx="8928100" cy="36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ДПС струму змішаного збудження (</a:t>
            </a:r>
            <a:r>
              <a:rPr lang="uk-UA" sz="2800" b="1" i="1" u="sng" dirty="0" err="1">
                <a:solidFill>
                  <a:schemeClr val="tx2"/>
                </a:solidFill>
              </a:rPr>
              <a:t>компаудний</a:t>
            </a:r>
            <a:r>
              <a:rPr lang="uk-UA" sz="2800" b="1" i="1" u="sng" dirty="0">
                <a:solidFill>
                  <a:schemeClr val="tx2"/>
                </a:solidFill>
              </a:rPr>
              <a:t>)</a:t>
            </a:r>
            <a:endParaRPr lang="uk-UA" sz="2800" b="1" i="1" u="sng" spc="-6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08000" y="492725"/>
            <a:ext cx="8928050" cy="578107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  Виходячи із загального рівняння електромеханічної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хар-тики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двигунів постійного струму, механічна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хар-тика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компаундного двигуна має вигляд: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3412952"/>
              </p:ext>
            </p:extLst>
          </p:nvPr>
        </p:nvGraphicFramePr>
        <p:xfrm>
          <a:off x="143570" y="1070832"/>
          <a:ext cx="4572446" cy="841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2413000" imgH="444500" progId="Equation.3">
                  <p:embed/>
                </p:oleObj>
              </mc:Choice>
              <mc:Fallback>
                <p:oleObj name="Формула" r:id="rId2" imgW="2413000" imgH="4445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70" y="1070832"/>
                        <a:ext cx="4572446" cy="84176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07950" y="1916832"/>
            <a:ext cx="4608066" cy="11536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Паралельна обмотка ОЗ2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забезпе-чує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мінімальний магнітний потік, який при зміні навантаження не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змінюєть-ся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і не допускає двигун до розносу.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07950" y="3080378"/>
            <a:ext cx="4608066" cy="14414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 Даний двигун має м’яку механічну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хар-ку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великий пусковий момент та велику перевантажувальну здатність  </a:t>
            </a:r>
            <a:r>
              <a:rPr lang="el-GR" sz="2200" i="1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= 2,2…2,7 але без небезпечної властивості іти “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врознос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”.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74" y="1095524"/>
            <a:ext cx="4247976" cy="3338651"/>
          </a:xfrm>
          <a:prstGeom prst="rect">
            <a:avLst/>
          </a:prstGeom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07950" y="4437978"/>
            <a:ext cx="8928100" cy="578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 Механічні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хар-ки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компаундного двигуна (крива К) займають проміжне </a:t>
            </a:r>
            <a:r>
              <a:rPr lang="uk-UA" sz="2200" spc="-70" dirty="0">
                <a:latin typeface="Calibri" pitchFamily="34" charset="0"/>
                <a:cs typeface="Calibri" pitchFamily="34" charset="0"/>
              </a:rPr>
              <a:t>положення між </a:t>
            </a:r>
            <a:r>
              <a:rPr lang="uk-UA" sz="2200" spc="-70" dirty="0" err="1">
                <a:latin typeface="Calibri" pitchFamily="34" charset="0"/>
                <a:cs typeface="Calibri" pitchFamily="34" charset="0"/>
              </a:rPr>
              <a:t>хар-ками</a:t>
            </a:r>
            <a:r>
              <a:rPr lang="uk-UA" sz="2200" spc="-70" dirty="0">
                <a:latin typeface="Calibri" pitchFamily="34" charset="0"/>
                <a:cs typeface="Calibri" pitchFamily="34" charset="0"/>
              </a:rPr>
              <a:t> шунтового (</a:t>
            </a:r>
            <a:r>
              <a:rPr lang="uk-UA" sz="2200" spc="-50" dirty="0">
                <a:latin typeface="Calibri" pitchFamily="34" charset="0"/>
                <a:cs typeface="Calibri" pitchFamily="34" charset="0"/>
              </a:rPr>
              <a:t>крива</a:t>
            </a:r>
            <a:r>
              <a:rPr lang="uk-UA" sz="2200" spc="-70" dirty="0">
                <a:latin typeface="Calibri" pitchFamily="34" charset="0"/>
                <a:cs typeface="Calibri" pitchFamily="34" charset="0"/>
              </a:rPr>
              <a:t> Ш) та </a:t>
            </a:r>
            <a:r>
              <a:rPr lang="uk-UA" sz="2200" spc="-70" dirty="0" err="1">
                <a:latin typeface="Calibri" pitchFamily="34" charset="0"/>
                <a:cs typeface="Calibri" pitchFamily="34" charset="0"/>
              </a:rPr>
              <a:t>серієсного</a:t>
            </a:r>
            <a:r>
              <a:rPr lang="uk-UA" sz="2200" spc="-70" dirty="0">
                <a:latin typeface="Calibri" pitchFamily="34" charset="0"/>
                <a:cs typeface="Calibri" pitchFamily="34" charset="0"/>
              </a:rPr>
              <a:t> (крива С) двигунів.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07950" y="5016085"/>
            <a:ext cx="8928100" cy="8658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 На мал. приведена також механічна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хар-ка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компаундного двигуна при неузгодженому включені обмоток та великій кількості витків послідовної обмотки (крива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К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Н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).</a:t>
            </a:r>
            <a:endParaRPr lang="uk-UA" sz="2200" spc="-7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85874" y="5881963"/>
            <a:ext cx="8928100" cy="8633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3600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 Кутову швидкість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компаудного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двигуна можна регулювати такими ж способами як і шунтового та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серієсного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.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Компаудні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двигуни можуть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пра-цювати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у тих же гальмівних режимах, що і шунтові двигуни.</a:t>
            </a:r>
            <a:endParaRPr lang="uk-UA" sz="2200" spc="-7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7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8"/>
          <p:cNvSpPr/>
          <p:nvPr/>
        </p:nvSpPr>
        <p:spPr>
          <a:xfrm>
            <a:off x="107950" y="468313"/>
            <a:ext cx="8928100" cy="21542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   Первинна потужність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є електричною та споживається з мережі живлення. За рахунок цієї потужності покриваються втрати на збудження 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і електричні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втра-ти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в колі якоря, а частина, що залишилася становить електромагнітну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потуж-ність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якоря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яка перетворюється в механічну потужність 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мх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. Втрати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маг-нітні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мг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, додаткові 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і механічні 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мх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долаються за рахунок механічної потужності 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мх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, а інша частина цієї потужності є корисною</a:t>
            </a:r>
          </a:p>
          <a:p>
            <a:pPr>
              <a:defRPr/>
            </a:pP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механічною потужністю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на валу двигуна.</a:t>
            </a:r>
          </a:p>
        </p:txBody>
      </p:sp>
      <p:sp>
        <p:nvSpPr>
          <p:cNvPr id="33795" name="Line 13"/>
          <p:cNvSpPr>
            <a:spLocks noChangeShapeType="1"/>
          </p:cNvSpPr>
          <p:nvPr/>
        </p:nvSpPr>
        <p:spPr bwMode="auto">
          <a:xfrm>
            <a:off x="323850" y="431800"/>
            <a:ext cx="8640763" cy="0"/>
          </a:xfrm>
          <a:prstGeom prst="line">
            <a:avLst/>
          </a:prstGeom>
          <a:noFill/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4" name="Заголовок 1"/>
          <p:cNvSpPr>
            <a:spLocks/>
          </p:cNvSpPr>
          <p:nvPr/>
        </p:nvSpPr>
        <p:spPr bwMode="auto">
          <a:xfrm>
            <a:off x="107950" y="0"/>
            <a:ext cx="89281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uk-UA" sz="2800" b="1" i="1" dirty="0">
                <a:solidFill>
                  <a:schemeClr val="tx2"/>
                </a:solidFill>
              </a:rPr>
              <a:t>Втрати і коефіцієнт корисної дії ДПС</a:t>
            </a:r>
            <a:endParaRPr lang="uk-UA" sz="2800" b="1" i="1" u="sng" spc="-1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6" name="Прямокутник 15"/>
          <p:cNvSpPr/>
          <p:nvPr/>
        </p:nvSpPr>
        <p:spPr>
          <a:xfrm>
            <a:off x="92075" y="2620963"/>
            <a:ext cx="5040313" cy="7858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lIns="0" tIns="0" rIns="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      Якщо двигун паралельного збудження працює в режимі ХХ, то він споживає з мережі потужність:</a:t>
            </a:r>
            <a:endParaRPr lang="uk-UA" sz="2000" spc="-4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кутник 10"/>
          <p:cNvSpPr/>
          <p:nvPr/>
        </p:nvSpPr>
        <p:spPr>
          <a:xfrm>
            <a:off x="125413" y="4367213"/>
            <a:ext cx="8939212" cy="15382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    Проте зважаючи на невелике значення </a:t>
            </a: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стру</a:t>
            </a:r>
            <a:endParaRPr lang="uk-UA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uk-UA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му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а0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електричні втрати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а0</a:t>
            </a:r>
            <a:r>
              <a:rPr lang="uk-UA" sz="20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ΔU</a:t>
            </a:r>
            <a:r>
              <a:rPr lang="uk-UA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а0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дуже</a:t>
            </a:r>
          </a:p>
          <a:p>
            <a:pPr>
              <a:defRPr/>
            </a:pP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малі і зазвичай не перевищують 3% втрат </a:t>
            </a:r>
          </a:p>
          <a:p>
            <a:pPr>
              <a:defRPr/>
            </a:pP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мг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мх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тому, не допускаючи помітної похибки, можна записати 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UI</a:t>
            </a:r>
            <a:r>
              <a:rPr lang="uk-UA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а0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+ 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Р</a:t>
            </a:r>
            <a:r>
              <a:rPr lang="uk-UA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uk-U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, звідки втрати ХХ:</a:t>
            </a:r>
          </a:p>
        </p:txBody>
      </p:sp>
      <p:grpSp>
        <p:nvGrpSpPr>
          <p:cNvPr id="3" name="Группа 8"/>
          <p:cNvGrpSpPr>
            <a:grpSpLocks/>
          </p:cNvGrpSpPr>
          <p:nvPr/>
        </p:nvGrpSpPr>
        <p:grpSpPr bwMode="auto">
          <a:xfrm>
            <a:off x="5148263" y="2060575"/>
            <a:ext cx="3916362" cy="3209925"/>
            <a:chOff x="5148063" y="1772816"/>
            <a:chExt cx="3917331" cy="3209582"/>
          </a:xfrm>
        </p:grpSpPr>
        <p:pic>
          <p:nvPicPr>
            <p:cNvPr id="33803" name="Picture 2" descr="Двпост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48064" y="1772816"/>
              <a:ext cx="3900563" cy="2543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4" name="Прямоугольник 7"/>
            <p:cNvSpPr>
              <a:spLocks noChangeArrowheads="1"/>
            </p:cNvSpPr>
            <p:nvPr/>
          </p:nvSpPr>
          <p:spPr bwMode="auto">
            <a:xfrm>
              <a:off x="5148063" y="4366845"/>
              <a:ext cx="3917331" cy="615553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uk-UA" sz="2000" i="1"/>
                <a:t>Енергетична діаграма двигуна незалежного збудження</a:t>
              </a:r>
              <a:endParaRPr lang="uk-UA" sz="200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323850" y="3413125"/>
            <a:ext cx="4572000" cy="9540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UI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а0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мг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мх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+ І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а0</a:t>
            </a:r>
            <a:r>
              <a:rPr lang="uk-UA" sz="2800" i="1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Σ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r + ΔU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а0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38600" y="5583238"/>
            <a:ext cx="2219325" cy="5222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0 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Прямокутник 10"/>
          <p:cNvSpPr/>
          <p:nvPr/>
        </p:nvSpPr>
        <p:spPr>
          <a:xfrm>
            <a:off x="111125" y="6105525"/>
            <a:ext cx="8940800" cy="615950"/>
          </a:xfrm>
          <a:prstGeom prst="rect">
            <a:avLst/>
          </a:prstGeom>
          <a:solidFill>
            <a:srgbClr val="92D050"/>
          </a:solidFill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anose="020F0502020204030204" pitchFamily="34" charset="0"/>
                <a:cs typeface="Calibri" panose="020F0502020204030204" pitchFamily="34" charset="0"/>
              </a:rPr>
              <a:t>    Аналогічні енергетичні діаграми, що ілюструють перетворення енергії в двигуні, можна побудувати і для інших типів двигунів.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0" grpId="0" animBg="1"/>
      <p:bldP spid="11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8"/>
          <p:cNvSpPr/>
          <p:nvPr/>
        </p:nvSpPr>
        <p:spPr>
          <a:xfrm>
            <a:off x="114300" y="468313"/>
            <a:ext cx="6985000" cy="6302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     Потужність на вході ДПС (підведена електрична  потужність):</a:t>
            </a:r>
          </a:p>
        </p:txBody>
      </p:sp>
      <p:sp>
        <p:nvSpPr>
          <p:cNvPr id="34819" name="Line 13"/>
          <p:cNvSpPr>
            <a:spLocks noChangeShapeType="1"/>
          </p:cNvSpPr>
          <p:nvPr/>
        </p:nvSpPr>
        <p:spPr bwMode="auto">
          <a:xfrm>
            <a:off x="323850" y="431800"/>
            <a:ext cx="8640763" cy="0"/>
          </a:xfrm>
          <a:prstGeom prst="line">
            <a:avLst/>
          </a:prstGeom>
          <a:noFill/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4" name="Заголовок 1"/>
          <p:cNvSpPr>
            <a:spLocks/>
          </p:cNvSpPr>
          <p:nvPr/>
        </p:nvSpPr>
        <p:spPr bwMode="auto">
          <a:xfrm>
            <a:off x="107950" y="0"/>
            <a:ext cx="89281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uk-UA" sz="2800" b="1" i="1" dirty="0">
                <a:solidFill>
                  <a:schemeClr val="tx2"/>
                </a:solidFill>
              </a:rPr>
              <a:t>Втрати і коефіцієнт корисної дії ДПС</a:t>
            </a:r>
            <a:endParaRPr lang="uk-UA" sz="2800" b="1" i="1" u="sng" spc="-1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" name="Прямокутник 15"/>
          <p:cNvSpPr/>
          <p:nvPr/>
        </p:nvSpPr>
        <p:spPr>
          <a:xfrm>
            <a:off x="114300" y="1117600"/>
            <a:ext cx="6840538" cy="6302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lIns="0" tIns="0" rIns="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      Потужність на виході ДПС (корисна механічна потужність):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92950" y="468313"/>
            <a:ext cx="1641475" cy="5238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1дв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UI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9450" y="1233488"/>
            <a:ext cx="1935163" cy="5238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2дв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М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Прямокутник 15"/>
          <p:cNvSpPr/>
          <p:nvPr/>
        </p:nvSpPr>
        <p:spPr>
          <a:xfrm>
            <a:off x="114300" y="1747838"/>
            <a:ext cx="6840538" cy="369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 де </a:t>
            </a:r>
            <a:r>
              <a:rPr lang="uk-UA" sz="2400" i="1" dirty="0"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uk-UA" sz="2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uk-UA" sz="2400" i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момент на валу електричної машини.</a:t>
            </a:r>
          </a:p>
        </p:txBody>
      </p:sp>
      <p:sp>
        <p:nvSpPr>
          <p:cNvPr id="9" name="Прямокутник 15"/>
          <p:cNvSpPr/>
          <p:nvPr/>
        </p:nvSpPr>
        <p:spPr>
          <a:xfrm>
            <a:off x="114300" y="2146300"/>
            <a:ext cx="8928100" cy="738188"/>
          </a:xfrm>
          <a:prstGeom prst="rect">
            <a:avLst/>
          </a:prstGeom>
          <a:solidFill>
            <a:srgbClr val="92D050"/>
          </a:solidFill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uk-UA" sz="2400" i="1" u="sng" dirty="0">
                <a:latin typeface="Calibri" panose="020F0502020204030204" pitchFamily="34" charset="0"/>
                <a:cs typeface="Calibri" panose="020F0502020204030204" pitchFamily="34" charset="0"/>
              </a:rPr>
              <a:t>Коефіцієнт корисної дії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 електричної машини являє собою </a:t>
            </a:r>
            <a:r>
              <a:rPr lang="uk-UA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відно-шення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 корисної потужності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 до підведеної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2400" i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uk-U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кутник 15"/>
          <p:cNvSpPr/>
          <p:nvPr/>
        </p:nvSpPr>
        <p:spPr>
          <a:xfrm>
            <a:off x="142875" y="3036888"/>
            <a:ext cx="3233738" cy="739775"/>
          </a:xfrm>
          <a:prstGeom prst="rect">
            <a:avLst/>
          </a:prstGeom>
          <a:solidFill>
            <a:srgbClr val="00B0F0"/>
          </a:solidFill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     Сумарна втрата потужності: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13500" y="2492375"/>
            <a:ext cx="1652588" cy="5222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η = 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9475" y="3035300"/>
            <a:ext cx="5611813" cy="5222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Σр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мх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мг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ела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елз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елщ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кутник 15"/>
          <p:cNvSpPr/>
          <p:nvPr/>
        </p:nvSpPr>
        <p:spPr>
          <a:xfrm>
            <a:off x="114300" y="3776663"/>
            <a:ext cx="4313238" cy="368300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    К. к. д. ДПС можна вирахувати: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38663" y="3570288"/>
            <a:ext cx="4106862" cy="5222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η = 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/Р</a:t>
            </a:r>
            <a:r>
              <a:rPr lang="uk-UA" sz="2800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= (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UI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 - Σр)/(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UI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Прямокутник 15"/>
          <p:cNvSpPr/>
          <p:nvPr/>
        </p:nvSpPr>
        <p:spPr>
          <a:xfrm>
            <a:off x="107950" y="4149725"/>
            <a:ext cx="8928100" cy="25844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uk-UA" sz="2400" dirty="0">
                <a:latin typeface="Calibri" pitchFamily="34" charset="0"/>
              </a:rPr>
              <a:t>      Звичайно к. к. д. МПС становить 0,75-0,90 для машин потужністю від 1 до 100 кВт та 0,90-0,97 для машин потужністю понад 100 кВт. К. к. д. набагато менший для МПС малої потужності. Наприклад для машин потужністю від 5 до 50 Вт - 0,15-0,50. Вказані значення к. к. д. відповідають номінальному навантаженню машин. Залежність к. к. д. МПС від навантаження виражається графіком 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Calibri" pitchFamily="34" charset="0"/>
              </a:rPr>
              <a:t>форма якого характерна для електричних машин.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0"/>
            <a:ext cx="892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/>
            <a:r>
              <a:rPr lang="uk-UA" sz="2800" b="1" i="1" u="sng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Принцип дії двигунів постійного струму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07950" y="503238"/>
            <a:ext cx="8928100" cy="10461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Електричні машини мають властивість оборотності, тобто вони можуть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працю-вати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як у режимі генератора, так і в режимі двигуна. Тому якщо МПС підключити до джерела енергії постійного струму, то в обмотці збудження й в обмотці якоря машини з'являться струми.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628775"/>
            <a:ext cx="28797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1628775"/>
            <a:ext cx="28971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r="906" b="1122"/>
          <a:stretch>
            <a:fillRect/>
          </a:stretch>
        </p:blipFill>
        <p:spPr bwMode="auto">
          <a:xfrm>
            <a:off x="6011863" y="1557338"/>
            <a:ext cx="2898775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2800" r="954" b="1401"/>
          <a:stretch>
            <a:fillRect/>
          </a:stretch>
        </p:blipFill>
        <p:spPr bwMode="auto">
          <a:xfrm>
            <a:off x="4500563" y="3549650"/>
            <a:ext cx="4548187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кутник 6"/>
          <p:cNvSpPr/>
          <p:nvPr/>
        </p:nvSpPr>
        <p:spPr>
          <a:xfrm>
            <a:off x="121443" y="3913188"/>
            <a:ext cx="4392613" cy="10464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Взаємодія струму якоря з полем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збуд-ження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створюють на валу якоря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елект-ромагнітний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момент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М</a:t>
            </a:r>
            <a:r>
              <a:rPr lang="uk-UA" sz="2000" i="1" baseline="-25000" dirty="0" err="1">
                <a:latin typeface="Calibri" pitchFamily="34" charset="0"/>
                <a:cs typeface="Calibri" pitchFamily="34" charset="0"/>
              </a:rPr>
              <a:t>ем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цей момент є обертовим (рушійним) моментом.</a:t>
            </a:r>
          </a:p>
        </p:txBody>
      </p:sp>
      <p:sp>
        <p:nvSpPr>
          <p:cNvPr id="11" name="Прямокутник 9"/>
          <p:cNvSpPr/>
          <p:nvPr/>
        </p:nvSpPr>
        <p:spPr>
          <a:xfrm>
            <a:off x="140146" y="5085184"/>
            <a:ext cx="4392613" cy="15700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/>
          <a:p>
            <a:pPr algn="just">
              <a:lnSpc>
                <a:spcPct val="85000"/>
              </a:lnSpc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Під дією електромагнітного моменту якір машини починає обертатися і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ма-шина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буде працювати в режимі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елект-ричного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двигуна, споживаючи з мережі електричну енергію і перетворюючи її в механічну.</a:t>
            </a:r>
          </a:p>
        </p:txBody>
      </p:sp>
    </p:spTree>
    <p:extLst>
      <p:ext uri="{BB962C8B-B14F-4D97-AF65-F5344CB8AC3E}">
        <p14:creationId xmlns:p14="http://schemas.microsoft.com/office/powerpoint/2010/main" val="78864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133773" y="3069054"/>
            <a:ext cx="8928100" cy="17266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 marL="809625" indent="-809625">
              <a:lnSpc>
                <a:spcPct val="85000"/>
              </a:lnSpc>
              <a:defRPr/>
            </a:pPr>
            <a:r>
              <a:rPr lang="uk-UA" sz="22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зворотна електрорушійна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си-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  <a:p>
            <a:pPr marL="809625" indent="-809625">
              <a:lnSpc>
                <a:spcPct val="85000"/>
              </a:lnSpc>
              <a:defRPr/>
            </a:pPr>
            <a:r>
              <a:rPr lang="uk-UA" sz="2200" dirty="0" err="1">
                <a:latin typeface="Calibri" pitchFamily="34" charset="0"/>
                <a:cs typeface="Calibri" pitchFamily="34" charset="0"/>
              </a:rPr>
              <a:t>ла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що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індукується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в обмотках якоря</a:t>
            </a:r>
          </a:p>
          <a:p>
            <a:pPr marL="809625" indent="-809625"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при його обертанні;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809625" indent="-809625">
              <a:lnSpc>
                <a:spcPct val="85000"/>
              </a:lnSpc>
              <a:defRPr/>
            </a:pP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кутова швидкість якоря;</a:t>
            </a:r>
          </a:p>
          <a:p>
            <a:pPr marL="809625" indent="-809625">
              <a:lnSpc>
                <a:spcPct val="85000"/>
              </a:lnSpc>
              <a:defRPr/>
            </a:pP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200" i="1" baseline="-25000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200" i="1" baseline="-250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 -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постійний коефіцієнт, що залежить від конструкції двигуна;</a:t>
            </a:r>
          </a:p>
          <a:p>
            <a:pPr>
              <a:lnSpc>
                <a:spcPct val="85000"/>
              </a:lnSpc>
              <a:defRPr/>
            </a:pP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магнітний потік одного полюса обмотки збудження.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    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Прямокутник 3"/>
          <p:cNvSpPr>
            <a:spLocks noChangeArrowheads="1"/>
          </p:cNvSpPr>
          <p:nvPr/>
        </p:nvSpPr>
        <p:spPr bwMode="auto">
          <a:xfrm>
            <a:off x="107950" y="0"/>
            <a:ext cx="892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/>
            <a:r>
              <a:rPr lang="uk-UA" sz="2800" b="1" i="1" u="sng">
                <a:solidFill>
                  <a:schemeClr val="tx2"/>
                </a:solidFill>
              </a:rPr>
              <a:t>Принцип дії двигунів постійного струму</a:t>
            </a:r>
          </a:p>
        </p:txBody>
      </p:sp>
      <p:grpSp>
        <p:nvGrpSpPr>
          <p:cNvPr id="8" name="Групувати 13"/>
          <p:cNvGrpSpPr>
            <a:grpSpLocks/>
          </p:cNvGrpSpPr>
          <p:nvPr/>
        </p:nvGrpSpPr>
        <p:grpSpPr bwMode="auto">
          <a:xfrm>
            <a:off x="4572000" y="503239"/>
            <a:ext cx="4506913" cy="3749280"/>
            <a:chOff x="4860032" y="504000"/>
            <a:chExt cx="4219319" cy="3669023"/>
          </a:xfrm>
        </p:grpSpPr>
        <p:grpSp>
          <p:nvGrpSpPr>
            <p:cNvPr id="9" name="Групувати 11"/>
            <p:cNvGrpSpPr>
              <a:grpSpLocks/>
            </p:cNvGrpSpPr>
            <p:nvPr/>
          </p:nvGrpSpPr>
          <p:grpSpPr bwMode="auto">
            <a:xfrm>
              <a:off x="4860032" y="504000"/>
              <a:ext cx="4219319" cy="3322298"/>
              <a:chOff x="4860032" y="504000"/>
              <a:chExt cx="4219319" cy="3322298"/>
            </a:xfrm>
          </p:grpSpPr>
          <p:pic>
            <p:nvPicPr>
              <p:cNvPr id="11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32" y="504000"/>
                <a:ext cx="4219319" cy="3322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TextBox 10"/>
              <p:cNvSpPr txBox="1">
                <a:spLocks noChangeArrowheads="1"/>
              </p:cNvSpPr>
              <p:nvPr/>
            </p:nvSpPr>
            <p:spPr bwMode="auto">
              <a:xfrm>
                <a:off x="7236296" y="2564904"/>
                <a:ext cx="1188000" cy="61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Aft>
                    <a:spcPts val="600"/>
                  </a:spcAft>
                </a:pPr>
                <a:r>
                  <a:rPr lang="uk-UA" sz="2800" b="1" i="1">
                    <a:latin typeface="Times New Roman" pitchFamily="18" charset="0"/>
                    <a:cs typeface="Times New Roman" pitchFamily="18" charset="0"/>
                  </a:rPr>
                  <a:t>ЕРС</a:t>
                </a:r>
              </a:p>
            </p:txBody>
          </p:sp>
        </p:grpSp>
        <p:sp>
          <p:nvSpPr>
            <p:cNvPr id="10" name="Прямокутник 12"/>
            <p:cNvSpPr/>
            <p:nvPr/>
          </p:nvSpPr>
          <p:spPr>
            <a:xfrm>
              <a:off x="4860032" y="3859725"/>
              <a:ext cx="4176327" cy="31329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0" rIns="36000" bIns="0">
              <a:spAutoFit/>
            </a:bodyPr>
            <a:lstStyle/>
            <a:p>
              <a:pPr algn="ctr">
                <a:defRPr/>
              </a:pPr>
              <a:r>
                <a:rPr lang="uk-UA" sz="2400" i="1" dirty="0">
                  <a:latin typeface="Calibri" pitchFamily="34" charset="0"/>
                  <a:cs typeface="Calibri" pitchFamily="34" charset="0"/>
                </a:rPr>
                <a:t>Напрямок зворотної ЕРС у ДПС</a:t>
              </a:r>
            </a:p>
          </p:txBody>
        </p:sp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4" name="Прямокутник 3"/>
          <p:cNvSpPr/>
          <p:nvPr/>
        </p:nvSpPr>
        <p:spPr>
          <a:xfrm>
            <a:off x="107950" y="503238"/>
            <a:ext cx="4608066" cy="20143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В процесі роботи двигуна його якір обертається в магнітному полі і в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об-мотці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якоря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індукується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ЕРС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Е,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напря-мок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якої, можна визначити за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прави-лом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“правої руки”. Ця ЕРС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спрямова-на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проти струму </a:t>
            </a:r>
            <a:r>
              <a:rPr lang="uk-UA" sz="2200" i="1" dirty="0" err="1">
                <a:latin typeface="Calibri" pitchFamily="34" charset="0"/>
                <a:cs typeface="Calibri" pitchFamily="34" charset="0"/>
              </a:rPr>
              <a:t>І</a:t>
            </a:r>
            <a:r>
              <a:rPr lang="uk-UA" sz="2200" i="1" baseline="-25000" dirty="0" err="1">
                <a:latin typeface="Calibri" pitchFamily="34" charset="0"/>
                <a:cs typeface="Calibri" pitchFamily="34" charset="0"/>
              </a:rPr>
              <a:t>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і тому називається зворотною електрорушійною силою:</a:t>
            </a:r>
          </a:p>
        </p:txBody>
      </p:sp>
      <p:graphicFrame>
        <p:nvGraphicFramePr>
          <p:cNvPr id="14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418059"/>
              </p:ext>
            </p:extLst>
          </p:nvPr>
        </p:nvGraphicFramePr>
        <p:xfrm>
          <a:off x="2339752" y="2517636"/>
          <a:ext cx="1806748" cy="551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3" imgW="799753" imgH="241195" progId="Equation.3">
                  <p:embed/>
                </p:oleObj>
              </mc:Choice>
              <mc:Fallback>
                <p:oleObj name="Формула" r:id="rId3" imgW="799753" imgH="241195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517636"/>
                        <a:ext cx="1806748" cy="55132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Прямокутник 3"/>
          <p:cNvSpPr/>
          <p:nvPr/>
        </p:nvSpPr>
        <p:spPr>
          <a:xfrm>
            <a:off x="133491" y="4787135"/>
            <a:ext cx="8928100" cy="578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 Для електричного кола якоря двигуна, що працює в усталеному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режи-мі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справедливий Другий закон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Кірхгофа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074987"/>
              </p:ext>
            </p:extLst>
          </p:nvPr>
        </p:nvGraphicFramePr>
        <p:xfrm>
          <a:off x="5204444" y="5076188"/>
          <a:ext cx="3811577" cy="576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5" imgW="1612900" imgH="241300" progId="Equation.3">
                  <p:embed/>
                </p:oleObj>
              </mc:Choice>
              <mc:Fallback>
                <p:oleObj name="Формула" r:id="rId5" imgW="1612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4444" y="5076188"/>
                        <a:ext cx="3811577" cy="57660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кутник 3"/>
          <p:cNvSpPr/>
          <p:nvPr/>
        </p:nvSpPr>
        <p:spPr>
          <a:xfrm>
            <a:off x="104891" y="5661248"/>
            <a:ext cx="89281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2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напруга на затискачах якоря;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опір в обмотці якоря;</a:t>
            </a:r>
          </a:p>
          <a:p>
            <a:r>
              <a:rPr lang="uk-UA" sz="2200" i="1" dirty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величина додаткового опору у колі якоря;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uk-UA" sz="2200" i="1" dirty="0">
                <a:latin typeface="Calibri" pitchFamily="34" charset="0"/>
                <a:cs typeface="Calibri" pitchFamily="34" charset="0"/>
              </a:rPr>
              <a:t>   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– сила струму в обмотці якоря.</a:t>
            </a:r>
          </a:p>
        </p:txBody>
      </p:sp>
    </p:spTree>
    <p:extLst>
      <p:ext uri="{BB962C8B-B14F-4D97-AF65-F5344CB8AC3E}">
        <p14:creationId xmlns:p14="http://schemas.microsoft.com/office/powerpoint/2010/main" val="13868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 autoUpdateAnimBg="0"/>
      <p:bldP spid="4" grpId="0" uiExpand="1" build="p" animBg="1" autoUpdateAnimBg="0"/>
      <p:bldP spid="15" grpId="0" build="p" animBg="1" autoUpdateAnimBg="0"/>
      <p:bldP spid="17" grpId="0" uiExpand="1" build="p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3"/>
          <p:cNvSpPr>
            <a:spLocks noChangeArrowheads="1"/>
          </p:cNvSpPr>
          <p:nvPr/>
        </p:nvSpPr>
        <p:spPr bwMode="auto">
          <a:xfrm>
            <a:off x="107950" y="0"/>
            <a:ext cx="892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/>
            <a:r>
              <a:rPr lang="uk-UA" sz="2800" b="1" i="1" u="sng">
                <a:solidFill>
                  <a:schemeClr val="tx2"/>
                </a:solidFill>
              </a:rPr>
              <a:t>Принцип дії двигунів постійного струму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0" name="Прямокутник 3"/>
          <p:cNvSpPr/>
          <p:nvPr/>
        </p:nvSpPr>
        <p:spPr>
          <a:xfrm>
            <a:off x="128191" y="523875"/>
            <a:ext cx="8928100" cy="110799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       Величину обертового електромагнітного моменту </a:t>
            </a:r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400" i="1" dirty="0">
                <a:latin typeface="Calibri" pitchFamily="34" charset="0"/>
                <a:cs typeface="Calibri" pitchFamily="34" charset="0"/>
              </a:rPr>
              <a:t>,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що створюється на якорі електродвигуна, можна визначити за законом електромагнітних сил: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986228"/>
              </p:ext>
            </p:extLst>
          </p:nvPr>
        </p:nvGraphicFramePr>
        <p:xfrm>
          <a:off x="3419872" y="1268760"/>
          <a:ext cx="2088232" cy="523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977900" imgH="241300" progId="Equation.3">
                  <p:embed/>
                </p:oleObj>
              </mc:Choice>
              <mc:Fallback>
                <p:oleObj name="Формула" r:id="rId2" imgW="977900" imgH="2413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1268760"/>
                        <a:ext cx="2088232" cy="52375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кутник 3"/>
          <p:cNvSpPr/>
          <p:nvPr/>
        </p:nvSpPr>
        <p:spPr>
          <a:xfrm>
            <a:off x="107950" y="1844824"/>
            <a:ext cx="8928100" cy="3693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r>
              <a:rPr lang="uk-UA" sz="24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400" i="1" baseline="-25000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sz="2400" dirty="0">
                <a:latin typeface="Calibri" pitchFamily="34" charset="0"/>
                <a:cs typeface="Calibri" pitchFamily="34" charset="0"/>
              </a:rPr>
              <a:t> - постійний коефіцієнт, що залежить від конструкції двигуна.</a:t>
            </a:r>
            <a:endParaRPr lang="uk-UA" sz="2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кутник 7"/>
          <p:cNvSpPr/>
          <p:nvPr/>
        </p:nvSpPr>
        <p:spPr>
          <a:xfrm>
            <a:off x="106362" y="5385501"/>
            <a:ext cx="8929688" cy="13542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 ДПС набули широкого застосування в електроприводах, де потрібно плавне й у широких межах регулювання частоти обертання, тому що у відношенні регулювальних властивостей вони мають безперечні переваги перед двигунами змінного струму.</a:t>
            </a:r>
          </a:p>
        </p:txBody>
      </p:sp>
      <p:sp>
        <p:nvSpPr>
          <p:cNvPr id="14" name="Прямокутник 14"/>
          <p:cNvSpPr/>
          <p:nvPr/>
        </p:nvSpPr>
        <p:spPr>
          <a:xfrm>
            <a:off x="97384" y="2243872"/>
            <a:ext cx="8928100" cy="31416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    Електромагнітний момент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М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приводить якір двигуна в обертання, що через вал передається виконавчому механізму. При цьому на вал двигуна діють такі моменти:</a:t>
            </a:r>
          </a:p>
          <a:p>
            <a:pPr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  обертовий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(електромагнітний)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момент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М</a:t>
            </a:r>
            <a:r>
              <a:rPr lang="uk-UA" sz="2000" i="1" baseline="-25000" dirty="0" err="1">
                <a:latin typeface="Calibri" pitchFamily="34" charset="0"/>
                <a:cs typeface="Calibri" pitchFamily="34" charset="0"/>
              </a:rPr>
              <a:t>ем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;</a:t>
            </a:r>
            <a:endParaRPr lang="uk-UA" sz="20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  момент холостого ходу М</a:t>
            </a:r>
            <a:r>
              <a:rPr lang="uk-UA" sz="2000" i="1" baseline="-25000" dirty="0">
                <a:latin typeface="Calibri" pitchFamily="34" charset="0"/>
                <a:cs typeface="Calibri" pitchFamily="34" charset="0"/>
              </a:rPr>
              <a:t>0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зумовлений механічними і магнітними втратами в двигуні, що не залежить від навантаження і у ДПС нормального виконання не перевищує 2-6 % від номінального значення обертового моменту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(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М</a:t>
            </a:r>
            <a:r>
              <a:rPr lang="uk-UA" sz="2000" i="1" baseline="-25000" dirty="0" err="1">
                <a:latin typeface="Calibri" pitchFamily="34" charset="0"/>
                <a:cs typeface="Calibri" pitchFamily="34" charset="0"/>
              </a:rPr>
              <a:t>н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);</a:t>
            </a:r>
          </a:p>
          <a:p>
            <a:pPr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  корисний (рушійний) момент М</a:t>
            </a:r>
            <a:r>
              <a:rPr lang="uk-UA" sz="2000" i="1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тобто момент механізму, що приводить в рух виконавчий механізм;</a:t>
            </a:r>
          </a:p>
          <a:p>
            <a:pPr>
              <a:lnSpc>
                <a:spcPct val="85000"/>
              </a:lnSpc>
              <a:buFont typeface="Wingdings" pitchFamily="2" charset="2"/>
              <a:buChar char="Ø"/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  динамічний момент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М</a:t>
            </a:r>
            <a:r>
              <a:rPr lang="uk-UA" sz="2000" i="1" baseline="-25000" dirty="0" err="1">
                <a:latin typeface="Calibri" pitchFamily="34" charset="0"/>
                <a:cs typeface="Calibri" pitchFamily="34" charset="0"/>
              </a:rPr>
              <a:t>дин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що виникає при зміні частоти обертів двигуна, (під дією цього моменту створюється запас кінетичної енергії обертових частин двигуна і механізму):</a:t>
            </a:r>
          </a:p>
        </p:txBody>
      </p:sp>
    </p:spTree>
    <p:extLst>
      <p:ext uri="{BB962C8B-B14F-4D97-AF65-F5344CB8AC3E}">
        <p14:creationId xmlns:p14="http://schemas.microsoft.com/office/powerpoint/2010/main" val="206093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 autoUpdateAnimBg="0"/>
      <p:bldP spid="13" grpId="0" uiExpand="1" build="p" animBg="1" autoUpdateAnimBg="0"/>
      <p:bldP spid="15" grpId="0" animBg="1" autoUpdateAnimBg="0"/>
      <p:bldP spid="14" grpId="0" build="p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8"/>
          <p:cNvSpPr/>
          <p:nvPr/>
        </p:nvSpPr>
        <p:spPr>
          <a:xfrm>
            <a:off x="109538" y="3671888"/>
            <a:ext cx="8926512" cy="9223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Підставивши у цю формулу значення сили струму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І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із формули закону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елект-ромагнітних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сил отримаємо формулу </a:t>
            </a:r>
            <a:r>
              <a:rPr lang="uk-UA" sz="2000" u="sng" dirty="0">
                <a:latin typeface="Calibri" pitchFamily="34" charset="0"/>
                <a:cs typeface="Calibri" pitchFamily="34" charset="0"/>
              </a:rPr>
              <a:t>механічної характеристики двигунів постійного струму: </a:t>
            </a:r>
          </a:p>
        </p:txBody>
      </p:sp>
      <p:sp>
        <p:nvSpPr>
          <p:cNvPr id="5" name="Прямокутник 5"/>
          <p:cNvSpPr/>
          <p:nvPr/>
        </p:nvSpPr>
        <p:spPr>
          <a:xfrm>
            <a:off x="107950" y="503238"/>
            <a:ext cx="8928100" cy="923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000" i="1" dirty="0">
                <a:latin typeface="Calibri" pitchFamily="34" charset="0"/>
                <a:cs typeface="Calibri" pitchFamily="34" charset="0"/>
              </a:rPr>
              <a:t>        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Якщо із виразів для електрорушійної сили та другого закону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Кірхгофа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визна-чити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кутову швидкість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ω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 то отримаємо формулу </a:t>
            </a:r>
            <a:r>
              <a:rPr lang="uk-UA" sz="2000" i="1" u="sng" dirty="0">
                <a:latin typeface="Calibri" pitchFamily="34" charset="0"/>
                <a:cs typeface="Calibri" pitchFamily="34" charset="0"/>
              </a:rPr>
              <a:t>електромеханічної характеристики двигунів постійного струму</a:t>
            </a:r>
            <a:r>
              <a:rPr lang="uk-UA" sz="2000" u="sng" dirty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6" name="Прямокутник 6"/>
          <p:cNvSpPr/>
          <p:nvPr/>
        </p:nvSpPr>
        <p:spPr>
          <a:xfrm>
            <a:off x="109538" y="2012950"/>
            <a:ext cx="8926512" cy="15382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      З цієї формули видно, що регулювати кутову швидкість якоря двигуна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постій-ного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струму можна шляхом зміни: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напруги на затискачах якоря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U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,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магнітного потоку обмотки збудження –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Ф,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величини додаткового (пускорегулювального) опору у колі якоря -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R</a:t>
            </a:r>
            <a:r>
              <a:rPr lang="uk-UA" sz="2000" i="1" baseline="-25000" dirty="0">
                <a:latin typeface="Calibri" pitchFamily="34" charset="0"/>
                <a:cs typeface="Calibri" pitchFamily="34" charset="0"/>
              </a:rPr>
              <a:t>П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Прямокутник 3"/>
          <p:cNvSpPr>
            <a:spLocks noChangeArrowheads="1"/>
          </p:cNvSpPr>
          <p:nvPr/>
        </p:nvSpPr>
        <p:spPr bwMode="auto">
          <a:xfrm>
            <a:off x="107950" y="0"/>
            <a:ext cx="892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/>
            <a:r>
              <a:rPr lang="uk-UA" sz="2800" b="1" i="1" u="sn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Основні рівняння двигунів постійного струму</a:t>
            </a:r>
          </a:p>
        </p:txBody>
      </p:sp>
      <p:sp>
        <p:nvSpPr>
          <p:cNvPr id="8" name="Прямокутник 15"/>
          <p:cNvSpPr/>
          <p:nvPr/>
        </p:nvSpPr>
        <p:spPr>
          <a:xfrm>
            <a:off x="107950" y="5111750"/>
            <a:ext cx="8928100" cy="7842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Величина корисного (номінального) моменту двигуна пропорційна корисній потужності двигуна, що дає можливість аналогічно одержати вираз корисного (номінального) моменту:</a:t>
            </a:r>
          </a:p>
        </p:txBody>
      </p:sp>
      <p:sp>
        <p:nvSpPr>
          <p:cNvPr id="9" name="Прямокутник 16"/>
          <p:cNvSpPr/>
          <p:nvPr/>
        </p:nvSpPr>
        <p:spPr>
          <a:xfrm>
            <a:off x="3492500" y="5661025"/>
            <a:ext cx="2413000" cy="5238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9,55 </a:t>
            </a:r>
            <a:r>
              <a:rPr lang="uk-UA" sz="2800" i="1" dirty="0" err="1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i="1" baseline="-25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2800" i="1" dirty="0">
                <a:latin typeface="Times New Roman" pitchFamily="18" charset="0"/>
                <a:cs typeface="Times New Roman" pitchFamily="18" charset="0"/>
              </a:rPr>
              <a:t>/п,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кутник 17"/>
          <p:cNvSpPr/>
          <p:nvPr/>
        </p:nvSpPr>
        <p:spPr>
          <a:xfrm>
            <a:off x="107950" y="6227763"/>
            <a:ext cx="8928100" cy="523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uk-UA" sz="2000" dirty="0">
                <a:latin typeface="Calibri" pitchFamily="34" charset="0"/>
                <a:cs typeface="Calibri" pitchFamily="34" charset="0"/>
              </a:rPr>
              <a:t>де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Р</a:t>
            </a:r>
            <a:r>
              <a:rPr lang="uk-UA" sz="2000" i="1" baseline="-25000" dirty="0" err="1">
                <a:latin typeface="Calibri" pitchFamily="34" charset="0"/>
                <a:cs typeface="Calibri" pitchFamily="34" charset="0"/>
              </a:rPr>
              <a:t>н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 -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корисна (номінальна) потужність двигуна (потужність на </a:t>
            </a:r>
            <a:r>
              <a:rPr lang="ru-RU" sz="2000" dirty="0">
                <a:latin typeface="Calibri" pitchFamily="34" charset="0"/>
                <a:cs typeface="Calibri" pitchFamily="34" charset="0"/>
              </a:rPr>
              <a:t>валу), Вт; </a:t>
            </a:r>
            <a:r>
              <a:rPr lang="uk-UA" sz="2000" i="1" dirty="0" err="1">
                <a:latin typeface="Calibri" pitchFamily="34" charset="0"/>
                <a:cs typeface="Calibri" pitchFamily="34" charset="0"/>
              </a:rPr>
              <a:t>М</a:t>
            </a:r>
            <a:r>
              <a:rPr lang="uk-UA" sz="2000" i="1" baseline="-25000" dirty="0" err="1">
                <a:latin typeface="Calibri" pitchFamily="34" charset="0"/>
                <a:cs typeface="Calibri" pitchFamily="34" charset="0"/>
              </a:rPr>
              <a:t>н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–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ко-рисний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(номінальний) момент, </a:t>
            </a:r>
            <a:r>
              <a:rPr lang="uk-UA" sz="2000" dirty="0" err="1">
                <a:latin typeface="Calibri" pitchFamily="34" charset="0"/>
                <a:cs typeface="Calibri" pitchFamily="34" charset="0"/>
              </a:rPr>
              <a:t>Н·м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; </a:t>
            </a:r>
            <a:r>
              <a:rPr lang="uk-UA" sz="2000" i="1" dirty="0">
                <a:latin typeface="Calibri" pitchFamily="34" charset="0"/>
                <a:cs typeface="Calibri" pitchFamily="34" charset="0"/>
              </a:rPr>
              <a:t>п -</a:t>
            </a:r>
            <a:r>
              <a:rPr lang="uk-UA" sz="2000" dirty="0">
                <a:latin typeface="Calibri" pitchFamily="34" charset="0"/>
                <a:cs typeface="Calibri" pitchFamily="34" charset="0"/>
              </a:rPr>
              <a:t> частота обертів, об/хв.</a:t>
            </a:r>
          </a:p>
        </p:txBody>
      </p:sp>
      <p:graphicFrame>
        <p:nvGraphicFramePr>
          <p:cNvPr id="12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723428"/>
              </p:ext>
            </p:extLst>
          </p:nvPr>
        </p:nvGraphicFramePr>
        <p:xfrm>
          <a:off x="5435600" y="1179512"/>
          <a:ext cx="2670951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1586811" imgH="495085" progId="Equation.3">
                  <p:embed/>
                </p:oleObj>
              </mc:Choice>
              <mc:Fallback>
                <p:oleObj name="Формула" r:id="rId2" imgW="1586811" imgH="495085" progId="Equation.3">
                  <p:embed/>
                  <p:pic>
                    <p:nvPicPr>
                      <p:cNvPr id="0" name="Picture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1179512"/>
                        <a:ext cx="2670951" cy="8334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4"/>
          <p:cNvGraphicFramePr>
            <a:graphicFrameLocks noChangeAspect="1"/>
          </p:cNvGraphicFramePr>
          <p:nvPr/>
        </p:nvGraphicFramePr>
        <p:xfrm>
          <a:off x="2886075" y="4292600"/>
          <a:ext cx="2997200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1815312" imgH="495085" progId="Equation.3">
                  <p:embed/>
                </p:oleObj>
              </mc:Choice>
              <mc:Fallback>
                <p:oleObj name="Формула" r:id="rId4" imgW="1815312" imgH="495085" progId="Equation.3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6075" y="4292600"/>
                        <a:ext cx="2997200" cy="8191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85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  <p:bldP spid="6" grpId="0" uiExpand="1" build="p" animBg="1" autoUpdateAnimBg="0"/>
      <p:bldP spid="8" grpId="0" animBg="1" autoUpdateAnimBg="0"/>
      <p:bldP spid="9" grpId="0" animBg="1" autoUpdateAnimBg="0"/>
      <p:bldP spid="10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0"/>
            <a:ext cx="8928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/>
          <a:p>
            <a:pPr algn="ctr"/>
            <a:r>
              <a:rPr lang="uk-UA" sz="2800" b="1" i="1" u="sng">
                <a:solidFill>
                  <a:schemeClr val="tx2"/>
                </a:solidFill>
              </a:rPr>
              <a:t>Принцип дії двигунів постійного струму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r="8138" b="12405"/>
          <a:stretch>
            <a:fillRect/>
          </a:stretch>
        </p:blipFill>
        <p:spPr bwMode="auto">
          <a:xfrm>
            <a:off x="179388" y="549275"/>
            <a:ext cx="482441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07950" y="5445125"/>
            <a:ext cx="32400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400" b="1" i="1">
                <a:solidFill>
                  <a:srgbClr val="000099"/>
                </a:solidFill>
              </a:rPr>
              <a:t>ДПС LEROY SOMER серії LSK (Франція)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076825" y="549275"/>
            <a:ext cx="215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sz="2400" b="1" i="1">
                <a:solidFill>
                  <a:srgbClr val="000099"/>
                </a:solidFill>
              </a:rPr>
              <a:t>ДПС серії 2П (Україна)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" r="1494" b="1619"/>
          <a:stretch>
            <a:fillRect/>
          </a:stretch>
        </p:blipFill>
        <p:spPr bwMode="auto">
          <a:xfrm>
            <a:off x="3276600" y="1498600"/>
            <a:ext cx="5786438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51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>
            <a:spLocks noChangeArrowheads="1"/>
          </p:cNvSpPr>
          <p:nvPr/>
        </p:nvSpPr>
        <p:spPr bwMode="auto">
          <a:xfrm>
            <a:off x="107950" y="0"/>
            <a:ext cx="89281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uk-UA" sz="2800" b="1" i="1" u="sng" dirty="0">
                <a:solidFill>
                  <a:schemeClr val="tx2"/>
                </a:solidFill>
              </a:rPr>
              <a:t>ДПС паралельного збудження (шунтовий)</a:t>
            </a:r>
            <a:endParaRPr lang="uk-UA" sz="2800" b="1" i="1" u="sng" spc="-60" dirty="0">
              <a:solidFill>
                <a:schemeClr val="tx2"/>
              </a:solidFill>
            </a:endParaRPr>
          </a:p>
        </p:txBody>
      </p:sp>
      <p:sp>
        <p:nvSpPr>
          <p:cNvPr id="16" name="Прямокутник 8"/>
          <p:cNvSpPr/>
          <p:nvPr/>
        </p:nvSpPr>
        <p:spPr>
          <a:xfrm>
            <a:off x="107950" y="438150"/>
            <a:ext cx="4608513" cy="33861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У даного двигуна обмотка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збуджен-ня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ОЗ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включена паралельно до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обмо-тки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якоря, отже струм у цій обмотці (струм збудження)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І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З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і її магнітний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по-тік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Ф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не залежать від навантаження і є величинами постійними (при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пос-тійному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R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Р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якщо</a:t>
            </a:r>
            <a:r>
              <a:rPr lang="uk-UA" sz="2200" baseline="-25000" dirty="0">
                <a:latin typeface="Calibri" pitchFamily="34" charset="0"/>
                <a:cs typeface="Calibri" pitchFamily="34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не враховувати </a:t>
            </a:r>
            <a:r>
              <a:rPr lang="uk-UA" sz="2200" dirty="0" err="1">
                <a:latin typeface="Calibri" pitchFamily="34" charset="0"/>
                <a:cs typeface="Calibri" pitchFamily="34" charset="0"/>
              </a:rPr>
              <a:t>реа-кції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якоря), отже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І</a:t>
            </a:r>
            <a:r>
              <a:rPr lang="uk-UA" sz="2200" i="1" baseline="-25000" dirty="0">
                <a:latin typeface="Calibri" pitchFamily="34" charset="0"/>
                <a:cs typeface="Calibri" pitchFamily="34" charset="0"/>
              </a:rPr>
              <a:t>З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 = </a:t>
            </a:r>
            <a:r>
              <a:rPr lang="en-US" sz="2200" i="1" dirty="0" err="1">
                <a:latin typeface="Calibri" pitchFamily="34" charset="0"/>
                <a:cs typeface="Calibri" pitchFamily="34" charset="0"/>
              </a:rPr>
              <a:t>const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і </a:t>
            </a:r>
            <a:r>
              <a:rPr lang="uk-UA" sz="2200" i="1" dirty="0">
                <a:latin typeface="Calibri" pitchFamily="34" charset="0"/>
                <a:cs typeface="Calibri" pitchFamily="34" charset="0"/>
              </a:rPr>
              <a:t>Ф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 = </a:t>
            </a:r>
            <a:r>
              <a:rPr lang="en-US" sz="2200" i="1" dirty="0" err="1">
                <a:latin typeface="Calibri" pitchFamily="34" charset="0"/>
                <a:cs typeface="Calibri" pitchFamily="34" charset="0"/>
              </a:rPr>
              <a:t>const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, звідки, враховуючи формулу закону електромагнітних сил отримаємо:</a:t>
            </a:r>
            <a:endParaRPr lang="uk-UA" sz="2200" u="sng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/>
        </p:nvGraphicFramePr>
        <p:xfrm>
          <a:off x="179388" y="3824288"/>
          <a:ext cx="149225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2" imgW="774364" imgH="241195" progId="Equation.3">
                  <p:embed/>
                </p:oleObj>
              </mc:Choice>
              <mc:Fallback>
                <p:oleObj name="Формула" r:id="rId2" imgW="774364" imgH="241195" progId="Equation.3">
                  <p:embed/>
                  <p:pic>
                    <p:nvPicPr>
                      <p:cNvPr id="0" name="Picture 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824288"/>
                        <a:ext cx="1492250" cy="4683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Прямокутник 14"/>
          <p:cNvSpPr/>
          <p:nvPr/>
        </p:nvSpPr>
        <p:spPr>
          <a:xfrm>
            <a:off x="107950" y="4292600"/>
            <a:ext cx="8929688" cy="677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   Отже обертовий момент шунтового двигуна прямо пропорційний силі струму у якорі.</a:t>
            </a:r>
            <a:endParaRPr lang="uk-UA" sz="2200" i="1" u="sng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Прямокутник 14"/>
          <p:cNvSpPr/>
          <p:nvPr/>
        </p:nvSpPr>
        <p:spPr>
          <a:xfrm>
            <a:off x="106363" y="4970463"/>
            <a:ext cx="8929687" cy="676275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   При 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uk-UA" sz="2200" i="1" baseline="-250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const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>
                <a:latin typeface="Calibri" pitchFamily="34" charset="0"/>
                <a:cs typeface="Calibri" pitchFamily="34" charset="0"/>
              </a:rPr>
              <a:t>у формулі механічної характеристики можна ввести заміну:</a:t>
            </a:r>
            <a:endParaRPr lang="uk-UA" sz="2200" i="1" u="sng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895282"/>
              </p:ext>
            </p:extLst>
          </p:nvPr>
        </p:nvGraphicFramePr>
        <p:xfrm>
          <a:off x="1162050" y="5308600"/>
          <a:ext cx="182562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4" imgW="1206360" imgH="495000" progId="Equation.3">
                  <p:embed/>
                </p:oleObj>
              </mc:Choice>
              <mc:Fallback>
                <p:oleObj name="Формула" r:id="rId4" imgW="1206360" imgH="495000" progId="Equation.3">
                  <p:embed/>
                  <p:pic>
                    <p:nvPicPr>
                      <p:cNvPr id="0" name="Picture 1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5308600"/>
                        <a:ext cx="1825625" cy="7508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16"/>
          <p:cNvGraphicFramePr>
            <a:graphicFrameLocks noChangeAspect="1"/>
          </p:cNvGraphicFramePr>
          <p:nvPr/>
        </p:nvGraphicFramePr>
        <p:xfrm>
          <a:off x="3419475" y="5308600"/>
          <a:ext cx="252095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6" imgW="1688367" imgH="495085" progId="Equation.3">
                  <p:embed/>
                </p:oleObj>
              </mc:Choice>
              <mc:Fallback>
                <p:oleObj name="Формула" r:id="rId6" imgW="1688367" imgH="495085" progId="Equation.3">
                  <p:embed/>
                  <p:pic>
                    <p:nvPicPr>
                      <p:cNvPr id="0" name="Picture 1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5308600"/>
                        <a:ext cx="2520950" cy="7381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Прямокутник 14"/>
          <p:cNvSpPr/>
          <p:nvPr/>
        </p:nvSpPr>
        <p:spPr>
          <a:xfrm>
            <a:off x="107950" y="6092825"/>
            <a:ext cx="6624638" cy="6778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36000" tIns="0" rIns="36000" bIns="0">
            <a:spAutoFit/>
          </a:bodyPr>
          <a:lstStyle/>
          <a:p>
            <a:pPr>
              <a:defRPr/>
            </a:pPr>
            <a:r>
              <a:rPr lang="uk-UA" sz="2200" dirty="0">
                <a:latin typeface="Calibri" pitchFamily="34" charset="0"/>
                <a:cs typeface="Calibri" pitchFamily="34" charset="0"/>
              </a:rPr>
              <a:t>        Тоді рівняння механічної характеристики набуде вигляду прямої лінії:</a:t>
            </a:r>
            <a:endParaRPr lang="uk-UA" sz="2200" i="1" u="sng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6" name="Объект 21"/>
          <p:cNvGraphicFramePr>
            <a:graphicFrameLocks noChangeAspect="1"/>
          </p:cNvGraphicFramePr>
          <p:nvPr/>
        </p:nvGraphicFramePr>
        <p:xfrm>
          <a:off x="6769100" y="6242050"/>
          <a:ext cx="1763713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Формула" r:id="rId8" imgW="914400" imgH="190500" progId="Equation.3">
                  <p:embed/>
                </p:oleObj>
              </mc:Choice>
              <mc:Fallback>
                <p:oleObj name="Формула" r:id="rId8" imgW="914400" imgH="190500" progId="Equation.3">
                  <p:embed/>
                  <p:pic>
                    <p:nvPicPr>
                      <p:cNvPr id="0" name="Picture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9100" y="6242050"/>
                        <a:ext cx="1763713" cy="36671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Группа 37"/>
          <p:cNvGrpSpPr/>
          <p:nvPr/>
        </p:nvGrpSpPr>
        <p:grpSpPr>
          <a:xfrm>
            <a:off x="1763687" y="3774876"/>
            <a:ext cx="7307511" cy="468313"/>
            <a:chOff x="1763687" y="3774876"/>
            <a:chExt cx="7307511" cy="468313"/>
          </a:xfrm>
        </p:grpSpPr>
        <p:sp>
          <p:nvSpPr>
            <p:cNvPr id="32" name="Прямокутник 14"/>
            <p:cNvSpPr/>
            <p:nvPr/>
          </p:nvSpPr>
          <p:spPr>
            <a:xfrm>
              <a:off x="1763687" y="3824367"/>
              <a:ext cx="7307511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36000" tIns="0" rIns="36000" bIns="0">
              <a:spAutoFit/>
            </a:bodyPr>
            <a:lstStyle/>
            <a:p>
              <a:pPr>
                <a:defRPr/>
              </a:pPr>
              <a:r>
                <a:rPr lang="uk-UA" sz="2400" dirty="0">
                  <a:latin typeface="Calibri" pitchFamily="34" charset="0"/>
                  <a:cs typeface="Calibri" pitchFamily="34" charset="0"/>
                </a:rPr>
                <a:t>де                              -       постійний коефіцієнт.</a:t>
              </a:r>
              <a:endParaRPr lang="uk-UA" sz="24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36" name="Объект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552498"/>
                </p:ext>
              </p:extLst>
            </p:nvPr>
          </p:nvGraphicFramePr>
          <p:xfrm>
            <a:off x="2197100" y="3774876"/>
            <a:ext cx="2446337" cy="468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Формула" r:id="rId10" imgW="1269720" imgH="241200" progId="Equation.3">
                    <p:embed/>
                  </p:oleObj>
                </mc:Choice>
                <mc:Fallback>
                  <p:oleObj name="Формула" r:id="rId10" imgW="1269720" imgH="241200" progId="Equation.3">
                    <p:embed/>
                    <p:pic>
                      <p:nvPicPr>
                        <p:cNvPr id="0" name="Picture 1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7100" y="3774876"/>
                          <a:ext cx="2446337" cy="468313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 w="9525">
                          <a:solidFill>
                            <a:srgbClr val="FF00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9" name="Рисунок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45706"/>
            <a:ext cx="4283174" cy="32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5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 autoUpdateAnimBg="0"/>
      <p:bldP spid="20" grpId="0" animBg="1" autoUpdateAnimBg="0"/>
      <p:bldP spid="22" grpId="0" animBg="1" autoUpdateAnimBg="0"/>
      <p:bldP spid="25" grpId="0" animBg="1" autoUpdateAnimBg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673</TotalTime>
  <Words>4660</Words>
  <Application>Microsoft Office PowerPoint</Application>
  <PresentationFormat>Экран (4:3)</PresentationFormat>
  <Paragraphs>252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Georgia</vt:lpstr>
      <vt:lpstr>Times New Roman</vt:lpstr>
      <vt:lpstr>Trebuchet MS</vt:lpstr>
      <vt:lpstr>Wingdings</vt:lpstr>
      <vt:lpstr>Воздушный поток</vt:lpstr>
      <vt:lpstr>Формула</vt:lpstr>
      <vt:lpstr>MathType 7.0 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</dc:creator>
  <cp:lastModifiedBy>HP</cp:lastModifiedBy>
  <cp:revision>87</cp:revision>
  <dcterms:created xsi:type="dcterms:W3CDTF">2016-01-28T10:07:47Z</dcterms:created>
  <dcterms:modified xsi:type="dcterms:W3CDTF">2021-09-21T13:13:41Z</dcterms:modified>
</cp:coreProperties>
</file>