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1" r:id="rId3"/>
    <p:sldId id="257" r:id="rId4"/>
    <p:sldId id="258" r:id="rId5"/>
    <p:sldId id="259" r:id="rId6"/>
    <p:sldId id="260" r:id="rId7"/>
    <p:sldId id="261" r:id="rId8"/>
    <p:sldId id="262" r:id="rId9"/>
    <p:sldId id="272" r:id="rId10"/>
    <p:sldId id="263" r:id="rId11"/>
    <p:sldId id="264" r:id="rId12"/>
    <p:sldId id="265" r:id="rId13"/>
    <p:sldId id="266" r:id="rId14"/>
    <p:sldId id="267" r:id="rId15"/>
    <p:sldId id="273" r:id="rId16"/>
    <p:sldId id="268" r:id="rId17"/>
    <p:sldId id="269" r:id="rId18"/>
    <p:sldId id="270" r:id="rId19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326" y="12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F8387-D42D-49AB-850A-B7759DBB1036}" type="datetimeFigureOut">
              <a:rPr lang="uk-UA" smtClean="0"/>
              <a:t>04.05.2020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B6E09-4145-4A54-8CA0-31D292E6697F}" type="slidenum">
              <a:rPr lang="uk-UA" smtClean="0"/>
              <a:t>‹#›</a:t>
            </a:fld>
            <a:endParaRPr lang="uk-UA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F8387-D42D-49AB-850A-B7759DBB1036}" type="datetimeFigureOut">
              <a:rPr lang="uk-UA" smtClean="0"/>
              <a:t>04.05.2020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B6E09-4145-4A54-8CA0-31D292E6697F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F8387-D42D-49AB-850A-B7759DBB1036}" type="datetimeFigureOut">
              <a:rPr lang="uk-UA" smtClean="0"/>
              <a:t>04.05.2020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B6E09-4145-4A54-8CA0-31D292E6697F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F8387-D42D-49AB-850A-B7759DBB1036}" type="datetimeFigureOut">
              <a:rPr lang="uk-UA" smtClean="0"/>
              <a:t>04.05.2020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B6E09-4145-4A54-8CA0-31D292E6697F}" type="slidenum">
              <a:rPr lang="uk-UA" smtClean="0"/>
              <a:t>‹#›</a:t>
            </a:fld>
            <a:endParaRPr lang="uk-UA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F8387-D42D-49AB-850A-B7759DBB1036}" type="datetimeFigureOut">
              <a:rPr lang="uk-UA" smtClean="0"/>
              <a:t>04.05.2020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B6E09-4145-4A54-8CA0-31D292E6697F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F8387-D42D-49AB-850A-B7759DBB1036}" type="datetimeFigureOut">
              <a:rPr lang="uk-UA" smtClean="0"/>
              <a:t>04.05.2020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B6E09-4145-4A54-8CA0-31D292E6697F}" type="slidenum">
              <a:rPr lang="uk-UA" smtClean="0"/>
              <a:t>‹#›</a:t>
            </a:fld>
            <a:endParaRPr lang="uk-UA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F8387-D42D-49AB-850A-B7759DBB1036}" type="datetimeFigureOut">
              <a:rPr lang="uk-UA" smtClean="0"/>
              <a:t>04.05.2020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B6E09-4145-4A54-8CA0-31D292E6697F}" type="slidenum">
              <a:rPr lang="uk-UA" smtClean="0"/>
              <a:t>‹#›</a:t>
            </a:fld>
            <a:endParaRPr lang="uk-UA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F8387-D42D-49AB-850A-B7759DBB1036}" type="datetimeFigureOut">
              <a:rPr lang="uk-UA" smtClean="0"/>
              <a:t>04.05.2020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B6E09-4145-4A54-8CA0-31D292E6697F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F8387-D42D-49AB-850A-B7759DBB1036}" type="datetimeFigureOut">
              <a:rPr lang="uk-UA" smtClean="0"/>
              <a:t>04.05.2020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B6E09-4145-4A54-8CA0-31D292E6697F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F8387-D42D-49AB-850A-B7759DBB1036}" type="datetimeFigureOut">
              <a:rPr lang="uk-UA" smtClean="0"/>
              <a:t>04.05.2020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B6E09-4145-4A54-8CA0-31D292E6697F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F8387-D42D-49AB-850A-B7759DBB1036}" type="datetimeFigureOut">
              <a:rPr lang="uk-UA" smtClean="0"/>
              <a:t>04.05.2020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B6E09-4145-4A54-8CA0-31D292E6697F}" type="slidenum">
              <a:rPr lang="uk-UA" smtClean="0"/>
              <a:t>‹#›</a:t>
            </a:fld>
            <a:endParaRPr lang="uk-U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EDF8387-D42D-49AB-850A-B7759DBB1036}" type="datetimeFigureOut">
              <a:rPr lang="uk-UA" smtClean="0"/>
              <a:t>04.05.2020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8B6E09-4145-4A54-8CA0-31D292E6697F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2" Type="http://schemas.microsoft.com/office/2007/relationships/media" Target="../media/media1.wav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"/><Relationship Id="rId3" Type="http://schemas.microsoft.com/office/2007/relationships/media" Target="../media/media10.wav"/><Relationship Id="rId7" Type="http://schemas.openxmlformats.org/officeDocument/2006/relationships/image" Target="../media/image7.wmf"/><Relationship Id="rId2" Type="http://schemas.openxmlformats.org/officeDocument/2006/relationships/tags" Target="../tags/tag10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8.wmf"/><Relationship Id="rId4" Type="http://schemas.openxmlformats.org/officeDocument/2006/relationships/audio" Target="../media/media10.wav"/><Relationship Id="rId9" Type="http://schemas.openxmlformats.org/officeDocument/2006/relationships/oleObject" Target="../embeddings/oleObject5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av"/><Relationship Id="rId2" Type="http://schemas.microsoft.com/office/2007/relationships/media" Target="../media/media11.wav"/><Relationship Id="rId1" Type="http://schemas.openxmlformats.org/officeDocument/2006/relationships/tags" Target="../tags/tag1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av"/><Relationship Id="rId2" Type="http://schemas.microsoft.com/office/2007/relationships/media" Target="../media/media12.wav"/><Relationship Id="rId1" Type="http://schemas.openxmlformats.org/officeDocument/2006/relationships/tags" Target="../tags/tag12.xml"/><Relationship Id="rId6" Type="http://schemas.openxmlformats.org/officeDocument/2006/relationships/image" Target="../media/image1.png"/><Relationship Id="rId5" Type="http://schemas.openxmlformats.org/officeDocument/2006/relationships/image" Target="../media/image10.tif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"/><Relationship Id="rId3" Type="http://schemas.microsoft.com/office/2007/relationships/media" Target="../media/media13.wav"/><Relationship Id="rId7" Type="http://schemas.openxmlformats.org/officeDocument/2006/relationships/image" Target="../media/image11.wmf"/><Relationship Id="rId2" Type="http://schemas.openxmlformats.org/officeDocument/2006/relationships/tags" Target="../tags/tag13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3.jpeg"/><Relationship Id="rId4" Type="http://schemas.openxmlformats.org/officeDocument/2006/relationships/audio" Target="../media/media13.wav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av"/><Relationship Id="rId2" Type="http://schemas.microsoft.com/office/2007/relationships/media" Target="../media/media14.wav"/><Relationship Id="rId1" Type="http://schemas.openxmlformats.org/officeDocument/2006/relationships/tags" Target="../tags/tag14.xml"/><Relationship Id="rId6" Type="http://schemas.openxmlformats.org/officeDocument/2006/relationships/image" Target="../media/image1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av"/><Relationship Id="rId2" Type="http://schemas.microsoft.com/office/2007/relationships/media" Target="../media/media15.wav"/><Relationship Id="rId1" Type="http://schemas.openxmlformats.org/officeDocument/2006/relationships/tags" Target="../tags/tag1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wav"/><Relationship Id="rId2" Type="http://schemas.microsoft.com/office/2007/relationships/media" Target="../media/media16.wav"/><Relationship Id="rId1" Type="http://schemas.openxmlformats.org/officeDocument/2006/relationships/tags" Target="../tags/tag1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microsoft.com/office/2007/relationships/media" Target="../media/media17.wav"/><Relationship Id="rId7" Type="http://schemas.openxmlformats.org/officeDocument/2006/relationships/image" Target="../media/image15.wmf"/><Relationship Id="rId2" Type="http://schemas.openxmlformats.org/officeDocument/2006/relationships/tags" Target="../tags/tag1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7.bin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.png"/><Relationship Id="rId4" Type="http://schemas.openxmlformats.org/officeDocument/2006/relationships/audio" Target="../media/media17.wav"/><Relationship Id="rId9" Type="http://schemas.openxmlformats.org/officeDocument/2006/relationships/image" Target="../media/image16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wav"/><Relationship Id="rId2" Type="http://schemas.microsoft.com/office/2007/relationships/media" Target="../media/media18.wav"/><Relationship Id="rId1" Type="http://schemas.openxmlformats.org/officeDocument/2006/relationships/tags" Target="../tags/tag1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3.wav"/><Relationship Id="rId7" Type="http://schemas.openxmlformats.org/officeDocument/2006/relationships/image" Target="../media/image3.wmf"/><Relationship Id="rId2" Type="http://schemas.openxmlformats.org/officeDocument/2006/relationships/tags" Target="../tags/tag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2" Type="http://schemas.microsoft.com/office/2007/relationships/media" Target="../media/media6.wav"/><Relationship Id="rId1" Type="http://schemas.openxmlformats.org/officeDocument/2006/relationships/tags" Target="../tags/tag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2" Type="http://schemas.microsoft.com/office/2007/relationships/media" Target="../media/media7.wav"/><Relationship Id="rId1" Type="http://schemas.openxmlformats.org/officeDocument/2006/relationships/tags" Target="../tags/tag7.xml"/><Relationship Id="rId6" Type="http://schemas.openxmlformats.org/officeDocument/2006/relationships/image" Target="../media/image1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2" Type="http://schemas.microsoft.com/office/2007/relationships/media" Target="../media/media8.wav"/><Relationship Id="rId1" Type="http://schemas.openxmlformats.org/officeDocument/2006/relationships/tags" Target="../tags/tag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microsoft.com/office/2007/relationships/media" Target="../media/media9.wav"/><Relationship Id="rId7" Type="http://schemas.openxmlformats.org/officeDocument/2006/relationships/image" Target="../media/image5.wmf"/><Relationship Id="rId2" Type="http://schemas.openxmlformats.org/officeDocument/2006/relationships/tags" Target="../tags/tag9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.png"/><Relationship Id="rId4" Type="http://schemas.openxmlformats.org/officeDocument/2006/relationships/audio" Target="../media/media9.wav"/><Relationship Id="rId9" Type="http://schemas.openxmlformats.org/officeDocument/2006/relationships/image" Target="../media/image6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52611" y="119336"/>
            <a:ext cx="8998322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uk-UA" sz="2800" b="1" i="1" u="sng" dirty="0">
                <a:solidFill>
                  <a:schemeClr val="tx2"/>
                </a:solidFill>
              </a:rPr>
              <a:t>МЕХАНІЧНЕ ЗАВАНТАЖЕННЯ ТА ТЕПЛОВИЙ РЕЖИМ ЕЛЕКТРОДВИГУНА</a:t>
            </a:r>
            <a:endParaRPr lang="uk-UA" sz="2800" i="1" u="sng" spc="-100" dirty="0">
              <a:solidFill>
                <a:schemeClr val="tx2"/>
              </a:solidFill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 bwMode="auto">
          <a:xfrm>
            <a:off x="122833" y="980728"/>
            <a:ext cx="8928100" cy="56886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0" bIns="0"/>
          <a:lstStyle/>
          <a:p>
            <a:pPr marL="342900" indent="-342900" algn="ctr" eaLnBrk="0" hangingPunct="0">
              <a:spcBef>
                <a:spcPct val="2000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uk-UA" sz="2400" i="1" dirty="0">
                <a:latin typeface="Calibri" pitchFamily="34" charset="0"/>
                <a:cs typeface="Calibri" pitchFamily="34" charset="0"/>
              </a:rPr>
              <a:t>ПЛАН</a:t>
            </a:r>
          </a:p>
          <a:p>
            <a:r>
              <a:rPr lang="uk-UA" sz="2400" i="1" dirty="0">
                <a:latin typeface="Arial" pitchFamily="34" charset="0"/>
                <a:cs typeface="Arial" pitchFamily="34" charset="0"/>
              </a:rPr>
              <a:t>1. </a:t>
            </a:r>
            <a:r>
              <a:rPr lang="uk-UA" sz="2400" i="1" spc="-40" dirty="0">
                <a:latin typeface="Arial" pitchFamily="34" charset="0"/>
                <a:cs typeface="Arial" pitchFamily="34" charset="0"/>
              </a:rPr>
              <a:t>Загальні відомості про нагрівання та охолодження двигунів;</a:t>
            </a:r>
            <a:endParaRPr lang="uk-UA" sz="2400" b="1" i="1" spc="-40" dirty="0">
              <a:latin typeface="Arial" pitchFamily="34" charset="0"/>
              <a:cs typeface="Arial" pitchFamily="34" charset="0"/>
            </a:endParaRPr>
          </a:p>
          <a:p>
            <a:r>
              <a:rPr lang="uk-UA" sz="2400" i="1" dirty="0">
                <a:latin typeface="Arial" pitchFamily="34" charset="0"/>
                <a:cs typeface="Arial" pitchFamily="34" charset="0"/>
              </a:rPr>
              <a:t>2. Рівняння нагрівання двигунів;</a:t>
            </a:r>
            <a:endParaRPr lang="uk-UA" sz="2400" b="1" i="1" dirty="0">
              <a:latin typeface="Arial" pitchFamily="34" charset="0"/>
              <a:cs typeface="Arial" pitchFamily="34" charset="0"/>
            </a:endParaRPr>
          </a:p>
          <a:p>
            <a:r>
              <a:rPr lang="uk-UA" sz="2400" i="1" dirty="0">
                <a:latin typeface="Arial" pitchFamily="34" charset="0"/>
                <a:cs typeface="Arial" pitchFamily="34" charset="0"/>
              </a:rPr>
              <a:t>3. Рівняння охолодження двигунів;</a:t>
            </a:r>
            <a:endParaRPr lang="uk-UA" sz="2400" b="1" i="1" dirty="0">
              <a:latin typeface="Arial" pitchFamily="34" charset="0"/>
              <a:cs typeface="Arial" pitchFamily="34" charset="0"/>
            </a:endParaRPr>
          </a:p>
          <a:p>
            <a:r>
              <a:rPr lang="uk-UA" sz="2400" i="1" dirty="0">
                <a:latin typeface="Arial" pitchFamily="34" charset="0"/>
                <a:cs typeface="Arial" pitchFamily="34" charset="0"/>
              </a:rPr>
              <a:t>4. Нагрівання електродвигунів при різних режимах роботи;</a:t>
            </a:r>
            <a:endParaRPr lang="uk-UA" sz="2400" b="1" i="1" dirty="0">
              <a:latin typeface="Arial" pitchFamily="34" charset="0"/>
              <a:cs typeface="Arial" pitchFamily="34" charset="0"/>
            </a:endParaRPr>
          </a:p>
          <a:p>
            <a:pPr marL="361950" indent="-361950"/>
            <a:r>
              <a:rPr lang="uk-UA" sz="2400" i="1" dirty="0">
                <a:latin typeface="Arial" pitchFamily="34" charset="0"/>
                <a:cs typeface="Arial" pitchFamily="34" charset="0"/>
              </a:rPr>
              <a:t>5. Вплив температури навколишнього середовища та конструктивних параметрів на потужність двигуна.</a:t>
            </a:r>
            <a:r>
              <a:rPr lang="uk-UA" sz="2400" i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uk-UA" sz="2400" i="1" dirty="0" smtClean="0">
                <a:latin typeface="Calibri" pitchFamily="34" charset="0"/>
                <a:cs typeface="Calibri" pitchFamily="34" charset="0"/>
              </a:rPr>
              <a:t>Література:</a:t>
            </a:r>
            <a:endParaRPr lang="uk-UA" sz="2400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uk-UA" sz="2400" i="1" dirty="0" smtClean="0">
                <a:latin typeface="Calibri" pitchFamily="34" charset="0"/>
                <a:cs typeface="Calibri" pitchFamily="34" charset="0"/>
              </a:rPr>
              <a:t>1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. Електропривод:</a:t>
            </a:r>
            <a:r>
              <a:rPr lang="uk-UA" sz="2400" b="1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i="1" dirty="0" err="1">
                <a:latin typeface="Calibri" pitchFamily="34" charset="0"/>
                <a:cs typeface="Calibri" pitchFamily="34" charset="0"/>
              </a:rPr>
              <a:t>Навч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. </a:t>
            </a:r>
            <a:r>
              <a:rPr lang="uk-UA" sz="2400" i="1" dirty="0" err="1">
                <a:latin typeface="Calibri" pitchFamily="34" charset="0"/>
                <a:cs typeface="Calibri" pitchFamily="34" charset="0"/>
              </a:rPr>
              <a:t>Посіб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./ О.ІО. </a:t>
            </a:r>
            <a:r>
              <a:rPr lang="uk-UA" sz="2400" i="1" dirty="0" err="1">
                <a:latin typeface="Calibri" pitchFamily="34" charset="0"/>
                <a:cs typeface="Calibri" pitchFamily="34" charset="0"/>
              </a:rPr>
              <a:t>Синявський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, П.І. Савченко, В.В. Савченко, Ю.М. </a:t>
            </a:r>
            <a:r>
              <a:rPr lang="uk-UA" sz="2400" i="1" dirty="0" err="1">
                <a:latin typeface="Calibri" pitchFamily="34" charset="0"/>
                <a:cs typeface="Calibri" pitchFamily="34" charset="0"/>
              </a:rPr>
              <a:t>Лавріненко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, В.В. </a:t>
            </a:r>
            <a:r>
              <a:rPr lang="uk-UA" sz="2400" i="1" dirty="0" err="1">
                <a:latin typeface="Calibri" pitchFamily="34" charset="0"/>
                <a:cs typeface="Calibri" pitchFamily="34" charset="0"/>
              </a:rPr>
              <a:t>Козирський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, Ю.М. </a:t>
            </a:r>
            <a:r>
              <a:rPr lang="uk-UA" sz="2400" i="1" dirty="0" err="1">
                <a:latin typeface="Calibri" pitchFamily="34" charset="0"/>
                <a:cs typeface="Calibri" pitchFamily="34" charset="0"/>
              </a:rPr>
              <a:t>Хандола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, І.П. </a:t>
            </a:r>
            <a:r>
              <a:rPr lang="uk-UA" sz="2400" i="1" dirty="0" err="1">
                <a:latin typeface="Calibri" pitchFamily="34" charset="0"/>
                <a:cs typeface="Calibri" pitchFamily="34" charset="0"/>
              </a:rPr>
              <a:t>Ільїчов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; За ред. О.Ю. </a:t>
            </a:r>
            <a:r>
              <a:rPr lang="uk-UA" sz="2400" i="1" dirty="0" err="1">
                <a:latin typeface="Calibri" pitchFamily="34" charset="0"/>
                <a:cs typeface="Calibri" pitchFamily="34" charset="0"/>
              </a:rPr>
              <a:t>Синявського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. - К.: </a:t>
            </a:r>
            <a:r>
              <a:rPr lang="uk-UA" sz="2400" i="1" dirty="0" err="1">
                <a:latin typeface="Calibri" pitchFamily="34" charset="0"/>
                <a:cs typeface="Calibri" pitchFamily="34" charset="0"/>
              </a:rPr>
              <a:t>Аграр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 Медіа Груп, 2013.-</a:t>
            </a:r>
            <a:r>
              <a:rPr lang="uk-UA" sz="2400" i="1" dirty="0" smtClean="0">
                <a:latin typeface="Calibri" pitchFamily="34" charset="0"/>
                <a:cs typeface="Calibri" pitchFamily="34" charset="0"/>
              </a:rPr>
              <a:t>586с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. </a:t>
            </a:r>
            <a:r>
              <a:rPr lang="ru-RU" sz="2400" i="1" dirty="0">
                <a:latin typeface="Calibri" pitchFamily="34" charset="0"/>
                <a:cs typeface="Calibri" pitchFamily="34" charset="0"/>
              </a:rPr>
              <a:t>ISBN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 978-617-646-201-9;</a:t>
            </a:r>
          </a:p>
          <a:p>
            <a:pPr>
              <a:defRPr/>
            </a:pPr>
            <a:r>
              <a:rPr lang="uk-UA" sz="2400" i="1" dirty="0">
                <a:latin typeface="Calibri" pitchFamily="34" charset="0"/>
                <a:cs typeface="Calibri" pitchFamily="34" charset="0"/>
              </a:rPr>
              <a:t>2. Електропривод сільськогосподарських машин, агрегатів та потокових ліній: Підручник / Є.Л. </a:t>
            </a:r>
            <a:r>
              <a:rPr lang="uk-UA" sz="2400" i="1" dirty="0" err="1">
                <a:latin typeface="Calibri" pitchFamily="34" charset="0"/>
                <a:cs typeface="Calibri" pitchFamily="34" charset="0"/>
              </a:rPr>
              <a:t>Жулай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, Б.В.Зайцев, О.С.Марченко та ін.; Ред. Є.Л. </a:t>
            </a:r>
            <a:r>
              <a:rPr lang="uk-UA" sz="2400" i="1" dirty="0" err="1">
                <a:latin typeface="Calibri" pitchFamily="34" charset="0"/>
                <a:cs typeface="Calibri" pitchFamily="34" charset="0"/>
              </a:rPr>
              <a:t>Жулай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. – К. : Вища освіта, 2001. – 288 </a:t>
            </a:r>
            <a:r>
              <a:rPr lang="uk-UA" sz="2400" i="1" dirty="0" smtClean="0">
                <a:latin typeface="Calibri" pitchFamily="34" charset="0"/>
                <a:cs typeface="Calibri" pitchFamily="34" charset="0"/>
              </a:rPr>
              <a:t>c.</a:t>
            </a:r>
            <a:endParaRPr lang="uk-UA" sz="2400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3459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007"/>
    </mc:Choice>
    <mc:Fallback xmlns="">
      <p:transition spd="slow" advTm="47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uiExpand="1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>
            <a:spLocks noChangeArrowheads="1"/>
          </p:cNvSpPr>
          <p:nvPr/>
        </p:nvSpPr>
        <p:spPr bwMode="auto">
          <a:xfrm>
            <a:off x="107950" y="72000"/>
            <a:ext cx="8928100" cy="459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z="2800" b="1" i="1" u="sng" dirty="0">
                <a:solidFill>
                  <a:schemeClr val="tx2"/>
                </a:solidFill>
              </a:rPr>
              <a:t>Рівняння нагрівання двигунів</a:t>
            </a:r>
            <a:endParaRPr lang="uk-UA" sz="2800" b="1" i="1" u="sng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Прямокутник 8"/>
          <p:cNvSpPr/>
          <p:nvPr/>
        </p:nvSpPr>
        <p:spPr>
          <a:xfrm>
            <a:off x="107950" y="536506"/>
            <a:ext cx="8928100" cy="184665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defRPr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Отже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, при незмінних теплових втратах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ΔР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процес нагрівання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двигуна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описується експоненціальним законом і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 двигун усталеного </a:t>
            </a:r>
            <a:r>
              <a:rPr lang="uk-UA" sz="2400" u="sng" dirty="0" smtClean="0">
                <a:latin typeface="Calibri" pitchFamily="34" charset="0"/>
                <a:cs typeface="Calibri" pitchFamily="34" charset="0"/>
              </a:rPr>
              <a:t>стану 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досягне за нескінченно тривалий час </a:t>
            </a:r>
            <a:r>
              <a:rPr lang="uk-UA" sz="2400" i="1" u="sng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uk-UA" sz="2400" u="sng" dirty="0">
                <a:latin typeface="Times New Roman" pitchFamily="18" charset="0"/>
                <a:cs typeface="Times New Roman" pitchFamily="18" charset="0"/>
              </a:rPr>
              <a:t> → ∞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, тоді настає теплова </a:t>
            </a:r>
            <a:r>
              <a:rPr lang="uk-UA" sz="2400" u="sng" dirty="0" smtClean="0">
                <a:latin typeface="Calibri" pitchFamily="34" charset="0"/>
                <a:cs typeface="Calibri" pitchFamily="34" charset="0"/>
              </a:rPr>
              <a:t>рівновага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uk-UA" sz="2400" u="sng" dirty="0" smtClean="0">
                <a:latin typeface="Calibri" pitchFamily="34" charset="0"/>
                <a:cs typeface="Calibri" pitchFamily="34" charset="0"/>
              </a:rPr>
              <a:t>перевищення 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температури досягає деякого </a:t>
            </a:r>
            <a:r>
              <a:rPr lang="uk-UA" sz="2400" u="sng" dirty="0" smtClean="0">
                <a:latin typeface="Calibri" pitchFamily="34" charset="0"/>
                <a:cs typeface="Calibri" pitchFamily="34" charset="0"/>
              </a:rPr>
              <a:t>усталеного значення)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:</a:t>
            </a:r>
            <a:endParaRPr lang="uk-UA" sz="24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419872" y="2346602"/>
            <a:ext cx="1944216" cy="58477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uk-UA" sz="3200" i="1" dirty="0">
                <a:latin typeface="Times New Roman" pitchFamily="18" charset="0"/>
                <a:cs typeface="Times New Roman" pitchFamily="18" charset="0"/>
              </a:rPr>
              <a:t>τ</a:t>
            </a:r>
            <a:r>
              <a:rPr lang="uk-UA" sz="3200" i="1" baseline="-25000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uk-UA" sz="3200" baseline="-25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uk-UA" sz="3200" i="1" dirty="0">
                <a:latin typeface="Times New Roman" pitchFamily="18" charset="0"/>
                <a:cs typeface="Times New Roman" pitchFamily="18" charset="0"/>
              </a:rPr>
              <a:t>ΔP/A</a:t>
            </a:r>
            <a:endParaRPr lang="uk-UA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кутник 8"/>
          <p:cNvSpPr/>
          <p:nvPr/>
        </p:nvSpPr>
        <p:spPr>
          <a:xfrm>
            <a:off x="111348" y="2950962"/>
            <a:ext cx="8928100" cy="14773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defRPr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Відповідно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до прийнятих допущень теплоємність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і тепловіддача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двигуна у процесі нагрівання залишаються незмінними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>
              <a:defRPr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Отже, їх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відношення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є також незмінним, має розмірність часу і називається 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постійною часу нагрівання двигуна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:</a:t>
            </a:r>
            <a:endParaRPr lang="uk-UA" sz="24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067944" y="4428290"/>
            <a:ext cx="1532792" cy="58477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uk-UA" sz="3200" i="1" dirty="0" err="1"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uk-UA" sz="3200" i="1" baseline="-25000" dirty="0" err="1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uk-UA" sz="3200" i="1" baseline="-25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i="1" dirty="0">
                <a:latin typeface="Times New Roman" pitchFamily="18" charset="0"/>
                <a:cs typeface="Times New Roman" pitchFamily="18" charset="0"/>
              </a:rPr>
              <a:t>=С/А</a:t>
            </a:r>
            <a:endParaRPr lang="uk-UA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кутник 8"/>
          <p:cNvSpPr/>
          <p:nvPr/>
        </p:nvSpPr>
        <p:spPr>
          <a:xfrm>
            <a:off x="93910" y="5058767"/>
            <a:ext cx="6494313" cy="14773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>
              <a:defRPr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 Тоді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залежність перевищення температури двигуна над температурою навколишнього середовища від часу має вигляд такої експоненціальної функції:</a:t>
            </a:r>
            <a:endParaRPr lang="uk-UA" sz="2400" i="1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7" name="Объект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1755839"/>
              </p:ext>
            </p:extLst>
          </p:nvPr>
        </p:nvGraphicFramePr>
        <p:xfrm>
          <a:off x="6300192" y="5295311"/>
          <a:ext cx="2721819" cy="1416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2" name="Формула" r:id="rId6" imgW="1168200" imgH="469800" progId="Equation.3">
                  <p:embed/>
                </p:oleObj>
              </mc:Choice>
              <mc:Fallback>
                <p:oleObj name="Формула" r:id="rId6" imgW="1168200" imgH="4698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0192" y="5295311"/>
                        <a:ext cx="2721819" cy="141664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253" y="536506"/>
            <a:ext cx="6880797" cy="3891784"/>
          </a:xfrm>
          <a:prstGeom prst="rect">
            <a:avLst/>
          </a:prstGeom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9175217"/>
              </p:ext>
            </p:extLst>
          </p:nvPr>
        </p:nvGraphicFramePr>
        <p:xfrm>
          <a:off x="5940152" y="2060848"/>
          <a:ext cx="3021013" cy="1366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3" name="Формула" r:id="rId9" imgW="1307880" imgH="596880" progId="Equation.3">
                  <p:embed/>
                </p:oleObj>
              </mc:Choice>
              <mc:Fallback>
                <p:oleObj name="Формула" r:id="rId9" imgW="1307880" imgH="596880" progId="Equation.3">
                  <p:embed/>
                  <p:pic>
                    <p:nvPicPr>
                      <p:cNvPr id="0" name="Объект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0152" y="2060848"/>
                        <a:ext cx="3021013" cy="1366837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25129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179"/>
    </mc:Choice>
    <mc:Fallback xmlns="">
      <p:transition spd="slow" advTm="124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>
            <a:spLocks noChangeArrowheads="1"/>
          </p:cNvSpPr>
          <p:nvPr/>
        </p:nvSpPr>
        <p:spPr bwMode="auto">
          <a:xfrm>
            <a:off x="107950" y="72000"/>
            <a:ext cx="8928100" cy="459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z="2800" b="1" i="1" u="sng" dirty="0">
                <a:solidFill>
                  <a:schemeClr val="tx2"/>
                </a:solidFill>
              </a:rPr>
              <a:t>Рівняння нагрівання двигунів</a:t>
            </a:r>
            <a:endParaRPr lang="uk-UA" sz="2800" b="1" i="1" u="sng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Прямокутник 5"/>
          <p:cNvSpPr/>
          <p:nvPr/>
        </p:nvSpPr>
        <p:spPr>
          <a:xfrm>
            <a:off x="106834" y="531165"/>
            <a:ext cx="8928100" cy="110799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defRPr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  </a:t>
            </a:r>
            <a:r>
              <a:rPr lang="uk-UA" sz="2400" i="1" u="sng" dirty="0" smtClean="0">
                <a:latin typeface="Calibri" pitchFamily="34" charset="0"/>
                <a:cs typeface="Calibri" pitchFamily="34" charset="0"/>
              </a:rPr>
              <a:t>Постійною </a:t>
            </a:r>
            <a:r>
              <a:rPr lang="uk-UA" sz="2400" i="1" u="sng" dirty="0">
                <a:latin typeface="Calibri" pitchFamily="34" charset="0"/>
                <a:cs typeface="Calibri" pitchFamily="34" charset="0"/>
              </a:rPr>
              <a:t>часу </a:t>
            </a:r>
            <a:r>
              <a:rPr lang="uk-UA" sz="2400" i="1" u="sng" dirty="0" smtClean="0">
                <a:latin typeface="Calibri" pitchFamily="34" charset="0"/>
                <a:cs typeface="Calibri" pitchFamily="34" charset="0"/>
              </a:rPr>
              <a:t>нагрівання </a:t>
            </a:r>
            <a:r>
              <a:rPr lang="uk-UA" sz="2400" i="1" u="sng" dirty="0" err="1"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uk-UA" sz="2400" i="1" u="sng" baseline="-25000" dirty="0" err="1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uk-UA" sz="2400" b="1" i="1" u="sng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називають 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час, протягом якого </a:t>
            </a:r>
            <a:r>
              <a:rPr lang="uk-UA" sz="2400" u="sng" dirty="0" smtClean="0">
                <a:latin typeface="Calibri" pitchFamily="34" charset="0"/>
                <a:cs typeface="Calibri" pitchFamily="34" charset="0"/>
              </a:rPr>
              <a:t>перевищення 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температури двигуна, досягнуло б усталеного </a:t>
            </a:r>
            <a:r>
              <a:rPr lang="uk-UA" sz="2400" u="sng" dirty="0" err="1" smtClean="0">
                <a:latin typeface="Calibri" pitchFamily="34" charset="0"/>
                <a:cs typeface="Calibri" pitchFamily="34" charset="0"/>
              </a:rPr>
              <a:t>зна-чення</a:t>
            </a:r>
            <a:r>
              <a:rPr lang="uk-UA" sz="2400" u="sng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i="1" u="sng" dirty="0">
                <a:latin typeface="Times New Roman" pitchFamily="18" charset="0"/>
                <a:cs typeface="Times New Roman" pitchFamily="18" charset="0"/>
              </a:rPr>
              <a:t>τ</a:t>
            </a:r>
            <a:r>
              <a:rPr lang="uk-UA" sz="2400" i="1" u="sng" baseline="-25000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uk-UA" sz="2400" b="1" u="sng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при </a:t>
            </a:r>
            <a:r>
              <a:rPr lang="uk-UA" sz="2400" u="sng" dirty="0" smtClean="0">
                <a:latin typeface="Calibri" pitchFamily="34" charset="0"/>
                <a:cs typeface="Calibri" pitchFamily="34" charset="0"/>
              </a:rPr>
              <a:t>відсутності 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тепловіддачі у навколишнє середовище</a:t>
            </a:r>
            <a:r>
              <a:rPr lang="uk-UA" sz="2400" b="1" i="1" dirty="0">
                <a:latin typeface="Calibri" pitchFamily="34" charset="0"/>
                <a:cs typeface="Calibri" pitchFamily="34" charset="0"/>
              </a:rPr>
              <a:t>.</a:t>
            </a:r>
            <a:endParaRPr lang="uk-UA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Прямокутник 8"/>
          <p:cNvSpPr/>
          <p:nvPr/>
        </p:nvSpPr>
        <p:spPr>
          <a:xfrm>
            <a:off x="91232" y="1700808"/>
            <a:ext cx="8928100" cy="110799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 algn="ctr">
              <a:defRPr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Практично за наявності тепловіддачі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у навколишнє середовище за час </a:t>
            </a:r>
            <a:r>
              <a:rPr lang="uk-UA" sz="2400" i="1" dirty="0" err="1"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uk-UA" sz="2400" i="1" baseline="-25000" dirty="0" err="1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перевищення температури двигуна досягає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значення:          </a:t>
            </a:r>
            <a:r>
              <a:rPr lang="uk-UA" sz="2400" i="1" dirty="0" smtClean="0">
                <a:latin typeface="Times New Roman" pitchFamily="18" charset="0"/>
                <a:cs typeface="Times New Roman" pitchFamily="18" charset="0"/>
              </a:rPr>
              <a:t>τ =</a:t>
            </a:r>
            <a:r>
              <a:rPr lang="uk-UA" sz="2400" i="1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i="1" dirty="0" smtClean="0">
                <a:latin typeface="Times New Roman" pitchFamily="18" charset="0"/>
                <a:cs typeface="Times New Roman" pitchFamily="18" charset="0"/>
              </a:rPr>
              <a:t>0,632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τ</a:t>
            </a:r>
            <a:r>
              <a:rPr lang="uk-UA" sz="2400" i="1" baseline="-25000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uk-UA" sz="2400" b="1" i="1" dirty="0">
                <a:latin typeface="Calibri" pitchFamily="34" charset="0"/>
                <a:cs typeface="Calibri" pitchFamily="34" charset="0"/>
              </a:rPr>
              <a:t>.</a:t>
            </a:r>
            <a:endParaRPr lang="uk-UA" sz="24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Прямокутник 8"/>
          <p:cNvSpPr/>
          <p:nvPr/>
        </p:nvSpPr>
        <p:spPr>
          <a:xfrm>
            <a:off x="125934" y="2898070"/>
            <a:ext cx="8928100" cy="73866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defRPr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Теоретично час за який перевищення температури двигуна досягає </a:t>
            </a:r>
            <a:r>
              <a:rPr lang="uk-UA" sz="2400" u="sng" dirty="0" smtClean="0">
                <a:latin typeface="Calibri" pitchFamily="34" charset="0"/>
                <a:cs typeface="Calibri" pitchFamily="34" charset="0"/>
              </a:rPr>
              <a:t>усталеного значення </a:t>
            </a:r>
            <a:r>
              <a:rPr lang="uk-UA" sz="2400" i="1" u="sng" dirty="0">
                <a:latin typeface="Times New Roman" pitchFamily="18" charset="0"/>
                <a:cs typeface="Times New Roman" pitchFamily="18" charset="0"/>
              </a:rPr>
              <a:t>τ</a:t>
            </a:r>
            <a:r>
              <a:rPr lang="uk-UA" sz="2400" i="1" u="sng" baseline="-25000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 прямує до нескінченості. </a:t>
            </a:r>
            <a:endParaRPr lang="uk-UA" sz="2400" i="1" u="sng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Прямокутник 8"/>
          <p:cNvSpPr/>
          <p:nvPr/>
        </p:nvSpPr>
        <p:spPr>
          <a:xfrm>
            <a:off x="107950" y="3645024"/>
            <a:ext cx="8928100" cy="147732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defRPr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uk-UA" sz="2400" u="sng" dirty="0" smtClean="0">
                <a:latin typeface="Calibri" pitchFamily="34" charset="0"/>
                <a:cs typeface="Calibri" pitchFamily="34" charset="0"/>
              </a:rPr>
              <a:t>При 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практичних розрахунках </a:t>
            </a:r>
            <a:r>
              <a:rPr lang="uk-UA" sz="2400" u="sng" dirty="0" smtClean="0">
                <a:latin typeface="Calibri" pitchFamily="34" charset="0"/>
                <a:cs typeface="Calibri" pitchFamily="34" charset="0"/>
              </a:rPr>
              <a:t>приймають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, що перевищення </a:t>
            </a:r>
            <a:r>
              <a:rPr lang="uk-UA" sz="2400" u="sng" dirty="0" err="1" smtClean="0">
                <a:latin typeface="Calibri" pitchFamily="34" charset="0"/>
                <a:cs typeface="Calibri" pitchFamily="34" charset="0"/>
              </a:rPr>
              <a:t>тем-ператури</a:t>
            </a:r>
            <a:r>
              <a:rPr lang="uk-UA" sz="2400" u="sng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двигуна досягає значення </a:t>
            </a:r>
            <a:r>
              <a:rPr lang="uk-UA" sz="2400" i="1" u="sng" dirty="0">
                <a:latin typeface="Times New Roman" pitchFamily="18" charset="0"/>
                <a:cs typeface="Times New Roman" pitchFamily="18" charset="0"/>
              </a:rPr>
              <a:t>τ</a:t>
            </a:r>
            <a:r>
              <a:rPr lang="uk-UA" sz="2400" i="1" u="sng" baseline="-25000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 за </a:t>
            </a:r>
            <a:r>
              <a:rPr lang="uk-UA" sz="2400" u="sng" dirty="0" smtClean="0">
                <a:latin typeface="Calibri" pitchFamily="34" charset="0"/>
                <a:cs typeface="Calibri" pitchFamily="34" charset="0"/>
              </a:rPr>
              <a:t>час  </a:t>
            </a:r>
            <a:r>
              <a:rPr lang="uk-UA" sz="2400" i="1" u="sng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uk-UA" sz="2400" u="sng" dirty="0">
                <a:latin typeface="Times New Roman" pitchFamily="18" charset="0"/>
                <a:cs typeface="Times New Roman" pitchFamily="18" charset="0"/>
              </a:rPr>
              <a:t> ≈ 4</a:t>
            </a:r>
            <a:r>
              <a:rPr lang="uk-UA" sz="2400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i="1" u="sng" dirty="0" err="1"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uk-UA" sz="2400" i="1" u="sng" baseline="-25000" dirty="0" err="1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.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тоді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переви-щення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температури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двигуна досягає значення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τ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= 0,982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τ</a:t>
            </a:r>
            <a:r>
              <a:rPr lang="uk-UA" sz="2400" i="1" baseline="-25000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і в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подаль-шому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температура двигуна змінюється дуже повільно.</a:t>
            </a:r>
            <a:endParaRPr lang="uk-UA" sz="24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Прямокутник 8"/>
          <p:cNvSpPr/>
          <p:nvPr/>
        </p:nvSpPr>
        <p:spPr>
          <a:xfrm>
            <a:off x="107950" y="5184000"/>
            <a:ext cx="8928100" cy="73866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defRPr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Температура двигуна вважається усталеною, якщо протягом однієї години вона змінюється не більше як на </a:t>
            </a:r>
            <a:r>
              <a:rPr lang="uk-UA" sz="2400" u="sng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uk-UA" sz="2400" u="sng" dirty="0" smtClean="0">
                <a:latin typeface="Calibri"/>
                <a:cs typeface="Calibri"/>
                <a:sym typeface="Onyx"/>
              </a:rPr>
              <a:t>⁰</a:t>
            </a:r>
            <a:r>
              <a:rPr lang="uk-UA" sz="2400" u="sng" dirty="0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.</a:t>
            </a:r>
            <a:endParaRPr lang="uk-UA" sz="2400" i="1" u="sng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Прямокутник 8"/>
          <p:cNvSpPr/>
          <p:nvPr/>
        </p:nvSpPr>
        <p:spPr>
          <a:xfrm>
            <a:off x="98475" y="5967864"/>
            <a:ext cx="8928100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defRPr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Постійна часу нагрівання двигуна залежить тільки від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конструк-ції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двигуна і характеризує швидкість його нагрівання.</a:t>
            </a:r>
            <a:endParaRPr lang="uk-UA" sz="2400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061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668"/>
    </mc:Choice>
    <mc:Fallback xmlns="">
      <p:transition spd="slow" advTm="77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>
            <a:spLocks noChangeArrowheads="1"/>
          </p:cNvSpPr>
          <p:nvPr/>
        </p:nvSpPr>
        <p:spPr bwMode="auto">
          <a:xfrm>
            <a:off x="107950" y="72000"/>
            <a:ext cx="8928100" cy="459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z="2800" b="1" i="1" u="sng" dirty="0">
                <a:solidFill>
                  <a:schemeClr val="tx2"/>
                </a:solidFill>
              </a:rPr>
              <a:t>Рівняння нагрівання двигунів</a:t>
            </a:r>
            <a:endParaRPr lang="uk-UA" sz="2800" b="1" i="1" u="sng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Прямокутник 5"/>
          <p:cNvSpPr/>
          <p:nvPr/>
        </p:nvSpPr>
        <p:spPr>
          <a:xfrm>
            <a:off x="106834" y="531165"/>
            <a:ext cx="8928100" cy="157049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uk-UA" sz="2400" u="sng" dirty="0" smtClean="0">
                <a:latin typeface="Calibri" pitchFamily="34" charset="0"/>
                <a:cs typeface="Calibri" pitchFamily="34" charset="0"/>
              </a:rPr>
              <a:t>Постійну 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часу нагрівання можна визначити </a:t>
            </a:r>
            <a:r>
              <a:rPr lang="uk-UA" sz="2400" u="sng" dirty="0" smtClean="0">
                <a:latin typeface="Calibri" pitchFamily="34" charset="0"/>
                <a:cs typeface="Calibri" pitchFamily="34" charset="0"/>
              </a:rPr>
              <a:t>графічно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.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Для цього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необхідно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провести дотичну до кривої нагрівання. Відрізок між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точ-кою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перетину дотичної з лінією усталеного перевищення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темпера-тури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τ</a:t>
            </a:r>
            <a:r>
              <a:rPr lang="uk-UA" sz="2400" i="1" baseline="-25000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і вертикаллю, поставленою з точки дотику, дорівнює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постій-ній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часу </a:t>
            </a:r>
            <a:r>
              <a:rPr lang="uk-UA" sz="2400" i="1" dirty="0" err="1"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uk-UA" sz="2400" i="1" baseline="-25000" dirty="0" err="1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uk-UA" sz="2400" b="1" i="1" dirty="0">
                <a:latin typeface="Calibri" pitchFamily="34" charset="0"/>
                <a:cs typeface="Calibri" pitchFamily="34" charset="0"/>
              </a:rPr>
              <a:t>.</a:t>
            </a:r>
            <a:endParaRPr lang="uk-UA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Прямокутник 8"/>
          <p:cNvSpPr/>
          <p:nvPr/>
        </p:nvSpPr>
        <p:spPr>
          <a:xfrm>
            <a:off x="116756" y="2204864"/>
            <a:ext cx="8928100" cy="443198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defRPr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Постійну </a:t>
            </a:r>
            <a:endParaRPr lang="uk-UA" sz="2400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часу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нагріван</a:t>
            </a:r>
            <a:endParaRPr lang="uk-UA" sz="2400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ня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можна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виз</a:t>
            </a:r>
          </a:p>
          <a:p>
            <a:pPr>
              <a:defRPr/>
            </a:pP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начити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графо</a:t>
            </a:r>
          </a:p>
          <a:p>
            <a:pPr>
              <a:defRPr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аналітично </a:t>
            </a:r>
          </a:p>
          <a:p>
            <a:pPr>
              <a:defRPr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відклавши </a:t>
            </a:r>
          </a:p>
          <a:p>
            <a:pPr>
              <a:defRPr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значення </a:t>
            </a:r>
          </a:p>
          <a:p>
            <a:pPr>
              <a:defRPr/>
            </a:pPr>
            <a:r>
              <a:rPr lang="uk-UA" sz="2400" i="1" dirty="0" smtClean="0">
                <a:latin typeface="Times New Roman" pitchFamily="18" charset="0"/>
                <a:cs typeface="Times New Roman" pitchFamily="18" charset="0"/>
              </a:rPr>
              <a:t>τ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= 0,632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τ</a:t>
            </a:r>
            <a:r>
              <a:rPr lang="uk-UA" sz="2400" i="1" baseline="-25000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, </a:t>
            </a: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після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чого </a:t>
            </a:r>
            <a:endParaRPr lang="uk-UA" sz="2400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провести від</a:t>
            </a:r>
          </a:p>
          <a:p>
            <a:pPr>
              <a:defRPr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цієї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точки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горизонтальну лінію до перетину із графіком нагрівання і спроектувати отриману точку на вісь часу.</a:t>
            </a:r>
            <a:endParaRPr lang="uk-UA" sz="2400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999" y="1767470"/>
            <a:ext cx="7143935" cy="4181810"/>
          </a:xfrm>
          <a:prstGeom prst="rect">
            <a:avLst/>
          </a:prstGeom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378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551"/>
    </mc:Choice>
    <mc:Fallback xmlns="">
      <p:transition spd="slow" advTm="90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3"/>
          <p:cNvSpPr>
            <a:spLocks noChangeArrowheads="1"/>
          </p:cNvSpPr>
          <p:nvPr/>
        </p:nvSpPr>
        <p:spPr bwMode="auto">
          <a:xfrm>
            <a:off x="107950" y="72000"/>
            <a:ext cx="8928100" cy="459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z="2800" b="1" i="1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Рівняння охолодження двигунів</a:t>
            </a:r>
          </a:p>
        </p:txBody>
      </p:sp>
      <p:sp>
        <p:nvSpPr>
          <p:cNvPr id="6" name="Прямокутник 5"/>
          <p:cNvSpPr/>
          <p:nvPr/>
        </p:nvSpPr>
        <p:spPr>
          <a:xfrm>
            <a:off x="106834" y="531165"/>
            <a:ext cx="8928100" cy="5781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Якщо працюючий двигун відімкнути від мережі, то він почне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охолод-жуватись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до температури навколишнього середовища.</a:t>
            </a:r>
          </a:p>
        </p:txBody>
      </p:sp>
      <p:sp>
        <p:nvSpPr>
          <p:cNvPr id="7" name="Прямокутник 5"/>
          <p:cNvSpPr/>
          <p:nvPr/>
        </p:nvSpPr>
        <p:spPr>
          <a:xfrm>
            <a:off x="113705" y="1099221"/>
            <a:ext cx="8928100" cy="86408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Рівняння нагрівання двигуна можна використати і для опису процесу охолодження вимкненого двигуна або при зменшенні його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завантажен-ня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. </a:t>
            </a:r>
            <a:r>
              <a:rPr lang="uk-UA" sz="2200" spc="-50" dirty="0">
                <a:latin typeface="Calibri" pitchFamily="34" charset="0"/>
                <a:cs typeface="Calibri" pitchFamily="34" charset="0"/>
              </a:rPr>
              <a:t>Для цього потрібно лише підставити в нього </a:t>
            </a:r>
            <a:r>
              <a:rPr lang="uk-UA" sz="2200" spc="-50" dirty="0" smtClean="0">
                <a:latin typeface="Calibri" pitchFamily="34" charset="0"/>
                <a:cs typeface="Calibri" pitchFamily="34" charset="0"/>
              </a:rPr>
              <a:t>відповідні </a:t>
            </a:r>
            <a:r>
              <a:rPr lang="uk-UA" sz="2200" spc="-50" dirty="0">
                <a:latin typeface="Calibri" pitchFamily="34" charset="0"/>
                <a:cs typeface="Calibri" pitchFamily="34" charset="0"/>
              </a:rPr>
              <a:t>значення </a:t>
            </a:r>
            <a:r>
              <a:rPr lang="uk-UA" sz="2200" i="1" spc="-50" dirty="0">
                <a:latin typeface="Times New Roman" pitchFamily="18" charset="0"/>
                <a:cs typeface="Times New Roman" pitchFamily="18" charset="0"/>
              </a:rPr>
              <a:t>τ</a:t>
            </a:r>
            <a:r>
              <a:rPr lang="uk-UA" sz="2200" i="1" spc="-50" baseline="-250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uk-UA" sz="2200" spc="-50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uk-UA" sz="2200" i="1" spc="-50" dirty="0">
                <a:latin typeface="Times New Roman" pitchFamily="18" charset="0"/>
                <a:cs typeface="Times New Roman" pitchFamily="18" charset="0"/>
              </a:rPr>
              <a:t>τ</a:t>
            </a:r>
            <a:r>
              <a:rPr lang="uk-UA" sz="2200" i="1" spc="-50" baseline="-25000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uk-UA" sz="2200" b="1" i="1" spc="-50" baseline="-25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200" i="1" spc="-50" dirty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uk-UA" sz="2200" spc="-50" dirty="0">
                <a:latin typeface="Times New Roman" pitchFamily="18" charset="0"/>
                <a:cs typeface="Times New Roman" pitchFamily="18" charset="0"/>
              </a:rPr>
              <a:t> 0</a:t>
            </a:r>
            <a:r>
              <a:rPr lang="uk-UA" sz="2200" b="1" i="1" spc="-50" dirty="0">
                <a:latin typeface="Calibri" pitchFamily="34" charset="0"/>
                <a:cs typeface="Calibri" pitchFamily="34" charset="0"/>
              </a:rPr>
              <a:t>.</a:t>
            </a:r>
            <a:endParaRPr lang="uk-UA" sz="2200" spc="-5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8874156"/>
              </p:ext>
            </p:extLst>
          </p:nvPr>
        </p:nvGraphicFramePr>
        <p:xfrm>
          <a:off x="2466240" y="2873144"/>
          <a:ext cx="2033752" cy="10773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78" name="Формула" r:id="rId6" imgW="812447" imgH="431613" progId="Equation.3">
                  <p:embed/>
                </p:oleObj>
              </mc:Choice>
              <mc:Fallback>
                <p:oleObj name="Формула" r:id="rId6" imgW="812447" imgH="431613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66240" y="2873144"/>
                        <a:ext cx="2033752" cy="107737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Прямокутник 5"/>
          <p:cNvSpPr/>
          <p:nvPr/>
        </p:nvSpPr>
        <p:spPr>
          <a:xfrm>
            <a:off x="4574654" y="3187076"/>
            <a:ext cx="2879874" cy="6278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де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uk-UA" sz="2400" i="1" baseline="-250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– постійна часу охолодження, с.</a:t>
            </a:r>
          </a:p>
        </p:txBody>
      </p:sp>
      <p:sp>
        <p:nvSpPr>
          <p:cNvPr id="12" name="Прямокутник 5"/>
          <p:cNvSpPr/>
          <p:nvPr/>
        </p:nvSpPr>
        <p:spPr>
          <a:xfrm>
            <a:off x="113705" y="3933056"/>
            <a:ext cx="8928100" cy="5781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uk-UA" sz="2200" u="sng" dirty="0">
                <a:latin typeface="Calibri" pitchFamily="34" charset="0"/>
                <a:cs typeface="Calibri" pitchFamily="34" charset="0"/>
              </a:rPr>
              <a:t>При рівності постійної часу нагрівання і постійної часу </a:t>
            </a:r>
            <a:r>
              <a:rPr lang="uk-UA" sz="2200" u="sng" dirty="0" smtClean="0">
                <a:latin typeface="Calibri" pitchFamily="34" charset="0"/>
                <a:cs typeface="Calibri" pitchFamily="34" charset="0"/>
              </a:rPr>
              <a:t>охолодження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крива охолодження буде дзеркальним відображенням кривої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нагрівання.</a:t>
            </a:r>
            <a:endParaRPr lang="uk-UA" sz="2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Прямокутник 5"/>
          <p:cNvSpPr/>
          <p:nvPr/>
        </p:nvSpPr>
        <p:spPr>
          <a:xfrm>
            <a:off x="132805" y="4510902"/>
            <a:ext cx="8928100" cy="94179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Але це можливо тільки у 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двигунів із незалежною вентиляцією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, вентилятори яких приводяться у рух від окремого двигуна що працює після зупинки основного двигуна.</a:t>
            </a:r>
          </a:p>
        </p:txBody>
      </p:sp>
      <p:sp>
        <p:nvSpPr>
          <p:cNvPr id="14" name="Прямокутник 5"/>
          <p:cNvSpPr/>
          <p:nvPr/>
        </p:nvSpPr>
        <p:spPr>
          <a:xfrm>
            <a:off x="132805" y="5487854"/>
            <a:ext cx="8928100" cy="12557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У двигунів із само вентиляцією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після їх зупинки вентилятор не працює і умови охолодження погіршуються, а постійна часу охолодження збільшується </a:t>
            </a:r>
            <a:r>
              <a:rPr lang="uk-UA" sz="2400" i="1" u="sng" dirty="0"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uk-UA" sz="2400" i="1" u="sng" baseline="-250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uk-UA" sz="2400" i="1" u="sng" dirty="0">
                <a:latin typeface="Times New Roman" pitchFamily="18" charset="0"/>
                <a:cs typeface="Times New Roman" pitchFamily="18" charset="0"/>
              </a:rPr>
              <a:t> = (2…4)Т</a:t>
            </a:r>
            <a:r>
              <a:rPr lang="uk-UA" sz="2400" i="1" u="sng" baseline="-25000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uk-UA" sz="2400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тому крива охолодження </a:t>
            </a:r>
            <a:r>
              <a:rPr lang="uk-UA" sz="2400" u="sng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є більш пологою.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113705" y="1989781"/>
            <a:ext cx="8928100" cy="865878"/>
            <a:chOff x="113705" y="1989781"/>
            <a:chExt cx="8928100" cy="865878"/>
          </a:xfrm>
        </p:grpSpPr>
        <p:sp>
          <p:nvSpPr>
            <p:cNvPr id="8" name="Прямокутник 5"/>
            <p:cNvSpPr/>
            <p:nvPr/>
          </p:nvSpPr>
          <p:spPr>
            <a:xfrm>
              <a:off x="113705" y="1989781"/>
              <a:ext cx="8928100" cy="86587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36000" tIns="0" rIns="36000" bIns="0">
              <a:spAutoFit/>
            </a:bodyPr>
            <a:lstStyle/>
            <a:p>
              <a:pPr>
                <a:lnSpc>
                  <a:spcPct val="85000"/>
                </a:lnSpc>
                <a:defRPr/>
              </a:pPr>
              <a:r>
                <a:rPr lang="uk-UA" sz="2200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uk-UA" sz="2200" dirty="0" smtClean="0">
                  <a:latin typeface="Calibri" pitchFamily="34" charset="0"/>
                  <a:cs typeface="Calibri" pitchFamily="34" charset="0"/>
                </a:rPr>
                <a:t>      </a:t>
              </a:r>
              <a:r>
                <a:rPr lang="uk-UA" sz="2200" u="sng" dirty="0">
                  <a:latin typeface="Calibri" pitchFamily="34" charset="0"/>
                  <a:cs typeface="Calibri" pitchFamily="34" charset="0"/>
                </a:rPr>
                <a:t>Якщо нагрітий двигун вимкнено з мережі, то втрати потужності в </a:t>
              </a:r>
              <a:r>
                <a:rPr lang="uk-UA" sz="2200" u="sng" dirty="0" err="1" smtClean="0">
                  <a:latin typeface="Calibri" pitchFamily="34" charset="0"/>
                  <a:cs typeface="Calibri" pitchFamily="34" charset="0"/>
                </a:rPr>
                <a:t>ньо-му</a:t>
              </a:r>
              <a:r>
                <a:rPr lang="uk-UA" sz="2200" u="sng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uk-UA" sz="2200" u="sng" dirty="0">
                  <a:latin typeface="Calibri" pitchFamily="34" charset="0"/>
                  <a:cs typeface="Calibri" pitchFamily="34" charset="0"/>
                </a:rPr>
                <a:t>дорівнюють нулю </a:t>
              </a:r>
              <a:r>
                <a:rPr lang="uk-UA" sz="2200" i="1" u="sng" dirty="0">
                  <a:latin typeface="Times New Roman" pitchFamily="18" charset="0"/>
                  <a:cs typeface="Times New Roman" pitchFamily="18" charset="0"/>
                </a:rPr>
                <a:t>(ΔР =</a:t>
              </a:r>
              <a:r>
                <a:rPr lang="uk-UA" sz="2200" b="1" i="1" u="sng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uk-UA" sz="2200" i="1" u="sng" dirty="0">
                  <a:latin typeface="Times New Roman" pitchFamily="18" charset="0"/>
                  <a:cs typeface="Times New Roman" pitchFamily="18" charset="0"/>
                </a:rPr>
                <a:t>0</a:t>
              </a:r>
              <a:r>
                <a:rPr lang="uk-UA" sz="2200" i="1" u="sng" dirty="0" smtClean="0">
                  <a:latin typeface="Times New Roman" pitchFamily="18" charset="0"/>
                  <a:cs typeface="Times New Roman" pitchFamily="18" charset="0"/>
                </a:rPr>
                <a:t>)                                            </a:t>
              </a:r>
              <a:r>
                <a:rPr lang="uk-UA" sz="2200" dirty="0">
                  <a:latin typeface="Calibri" pitchFamily="34" charset="0"/>
                  <a:cs typeface="Calibri" pitchFamily="34" charset="0"/>
                </a:rPr>
                <a:t>і </a:t>
              </a:r>
              <a:r>
                <a:rPr lang="uk-UA" sz="2200" dirty="0" smtClean="0">
                  <a:latin typeface="Calibri" pitchFamily="34" charset="0"/>
                  <a:cs typeface="Calibri" pitchFamily="34" charset="0"/>
                </a:rPr>
                <a:t> рівняння </a:t>
              </a:r>
              <a:r>
                <a:rPr lang="uk-UA" sz="2200" dirty="0">
                  <a:latin typeface="Calibri" pitchFamily="34" charset="0"/>
                  <a:cs typeface="Calibri" pitchFamily="34" charset="0"/>
                </a:rPr>
                <a:t>його охолодження матиме вигляд:</a:t>
              </a:r>
            </a:p>
          </p:txBody>
        </p:sp>
        <p:sp>
          <p:nvSpPr>
            <p:cNvPr id="15" name="Прямокутник 8"/>
            <p:cNvSpPr/>
            <p:nvPr/>
          </p:nvSpPr>
          <p:spPr>
            <a:xfrm>
              <a:off x="3779912" y="2238054"/>
              <a:ext cx="2952328" cy="369332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lIns="36000" tIns="0" rIns="36000" bIns="0">
              <a:spAutoFit/>
            </a:bodyPr>
            <a:lstStyle/>
            <a:p>
              <a:pPr>
                <a:defRPr/>
              </a:pPr>
              <a:r>
                <a:rPr lang="uk-UA" sz="2400" i="1" dirty="0" smtClean="0">
                  <a:latin typeface="Times New Roman" pitchFamily="18" charset="0"/>
                  <a:cs typeface="Times New Roman" pitchFamily="18" charset="0"/>
                </a:rPr>
                <a:t>ΔР</a:t>
              </a:r>
              <a:r>
                <a:rPr lang="en-US" sz="2400" i="1" dirty="0" err="1">
                  <a:latin typeface="Times New Roman" pitchFamily="18" charset="0"/>
                  <a:cs typeface="Times New Roman" pitchFamily="18" charset="0"/>
                </a:rPr>
                <a:t>dt</a:t>
              </a:r>
              <a:r>
                <a:rPr lang="uk-UA" sz="2400" dirty="0">
                  <a:latin typeface="Times New Roman" pitchFamily="18" charset="0"/>
                  <a:cs typeface="Times New Roman" pitchFamily="18" charset="0"/>
                </a:rPr>
                <a:t> = </a:t>
              </a:r>
              <a:r>
                <a:rPr lang="uk-UA" sz="2400" i="1" dirty="0">
                  <a:latin typeface="Times New Roman" pitchFamily="18" charset="0"/>
                  <a:cs typeface="Times New Roman" pitchFamily="18" charset="0"/>
                </a:rPr>
                <a:t>Аτ</a:t>
              </a:r>
              <a:r>
                <a:rPr lang="en-US" sz="2400" i="1" dirty="0" err="1">
                  <a:latin typeface="Times New Roman" pitchFamily="18" charset="0"/>
                  <a:cs typeface="Times New Roman" pitchFamily="18" charset="0"/>
                </a:rPr>
                <a:t>dt</a:t>
              </a:r>
              <a:r>
                <a:rPr lang="uk-UA" sz="2400" b="1" i="1" dirty="0">
                  <a:latin typeface="Times New Roman" pitchFamily="18" charset="0"/>
                  <a:cs typeface="Times New Roman" pitchFamily="18" charset="0"/>
                </a:rPr>
                <a:t> + </a:t>
              </a:r>
              <a:r>
                <a:rPr lang="uk-UA" sz="2400" i="1" dirty="0">
                  <a:latin typeface="Times New Roman" pitchFamily="18" charset="0"/>
                  <a:cs typeface="Times New Roman" pitchFamily="18" charset="0"/>
                </a:rPr>
                <a:t>С</a:t>
              </a:r>
              <a:r>
                <a:rPr lang="en-US" sz="2400" i="1" dirty="0">
                  <a:latin typeface="Times New Roman" pitchFamily="18" charset="0"/>
                  <a:cs typeface="Times New Roman" pitchFamily="18" charset="0"/>
                </a:rPr>
                <a:t>d</a:t>
              </a:r>
              <a:r>
                <a:rPr lang="uk-UA" sz="2400" i="1" dirty="0" smtClean="0">
                  <a:latin typeface="Times New Roman" pitchFamily="18" charset="0"/>
                  <a:cs typeface="Times New Roman" pitchFamily="18" charset="0"/>
                </a:rPr>
                <a:t>τ = 0</a:t>
              </a:r>
              <a:r>
                <a:rPr lang="uk-UA" sz="2400" dirty="0" smtClean="0">
                  <a:latin typeface="Times New Roman" pitchFamily="18" charset="0"/>
                  <a:cs typeface="Times New Roman" pitchFamily="18" charset="0"/>
                </a:rPr>
                <a:t>,</a:t>
              </a:r>
              <a:endParaRPr lang="uk-UA" sz="2400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7412"/>
            <a:ext cx="6880797" cy="3891784"/>
          </a:xfrm>
          <a:prstGeom prst="rect">
            <a:avLst/>
          </a:prstGeom>
        </p:spPr>
      </p:pic>
      <p:grpSp>
        <p:nvGrpSpPr>
          <p:cNvPr id="21" name="Группа 20"/>
          <p:cNvGrpSpPr/>
          <p:nvPr/>
        </p:nvGrpSpPr>
        <p:grpSpPr>
          <a:xfrm>
            <a:off x="1907704" y="686754"/>
            <a:ext cx="6294120" cy="2933700"/>
            <a:chOff x="2362200" y="1228368"/>
            <a:chExt cx="6294120" cy="2933700"/>
          </a:xfrm>
        </p:grpSpPr>
        <p:grpSp>
          <p:nvGrpSpPr>
            <p:cNvPr id="22" name="Группа 21"/>
            <p:cNvGrpSpPr/>
            <p:nvPr/>
          </p:nvGrpSpPr>
          <p:grpSpPr>
            <a:xfrm>
              <a:off x="2362200" y="1228368"/>
              <a:ext cx="6294120" cy="2933700"/>
              <a:chOff x="2362200" y="1228368"/>
              <a:chExt cx="6294120" cy="2933700"/>
            </a:xfrm>
          </p:grpSpPr>
          <p:sp>
            <p:nvSpPr>
              <p:cNvPr id="25" name="Полилиния 24"/>
              <p:cNvSpPr/>
              <p:nvPr/>
            </p:nvSpPr>
            <p:spPr>
              <a:xfrm flipV="1">
                <a:off x="2362200" y="1228368"/>
                <a:ext cx="6294120" cy="2933700"/>
              </a:xfrm>
              <a:custGeom>
                <a:avLst/>
                <a:gdLst>
                  <a:gd name="connsiteX0" fmla="*/ 0 w 6294120"/>
                  <a:gd name="connsiteY0" fmla="*/ 2933700 h 2933700"/>
                  <a:gd name="connsiteX1" fmla="*/ 121920 w 6294120"/>
                  <a:gd name="connsiteY1" fmla="*/ 2590800 h 2933700"/>
                  <a:gd name="connsiteX2" fmla="*/ 335280 w 6294120"/>
                  <a:gd name="connsiteY2" fmla="*/ 2095500 h 2933700"/>
                  <a:gd name="connsiteX3" fmla="*/ 609600 w 6294120"/>
                  <a:gd name="connsiteY3" fmla="*/ 1607820 h 2933700"/>
                  <a:gd name="connsiteX4" fmla="*/ 952500 w 6294120"/>
                  <a:gd name="connsiteY4" fmla="*/ 1127760 h 2933700"/>
                  <a:gd name="connsiteX5" fmla="*/ 1226820 w 6294120"/>
                  <a:gd name="connsiteY5" fmla="*/ 853440 h 2933700"/>
                  <a:gd name="connsiteX6" fmla="*/ 1600200 w 6294120"/>
                  <a:gd name="connsiteY6" fmla="*/ 586740 h 2933700"/>
                  <a:gd name="connsiteX7" fmla="*/ 2057400 w 6294120"/>
                  <a:gd name="connsiteY7" fmla="*/ 388620 h 2933700"/>
                  <a:gd name="connsiteX8" fmla="*/ 2590800 w 6294120"/>
                  <a:gd name="connsiteY8" fmla="*/ 236220 h 2933700"/>
                  <a:gd name="connsiteX9" fmla="*/ 3276600 w 6294120"/>
                  <a:gd name="connsiteY9" fmla="*/ 121920 h 2933700"/>
                  <a:gd name="connsiteX10" fmla="*/ 4000500 w 6294120"/>
                  <a:gd name="connsiteY10" fmla="*/ 53340 h 2933700"/>
                  <a:gd name="connsiteX11" fmla="*/ 4907280 w 6294120"/>
                  <a:gd name="connsiteY11" fmla="*/ 30480 h 2933700"/>
                  <a:gd name="connsiteX12" fmla="*/ 6286500 w 6294120"/>
                  <a:gd name="connsiteY12" fmla="*/ 0 h 2933700"/>
                  <a:gd name="connsiteX13" fmla="*/ 6286500 w 6294120"/>
                  <a:gd name="connsiteY13" fmla="*/ 0 h 2933700"/>
                  <a:gd name="connsiteX14" fmla="*/ 6294120 w 6294120"/>
                  <a:gd name="connsiteY14" fmla="*/ 7620 h 2933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294120" h="2933700">
                    <a:moveTo>
                      <a:pt x="0" y="2933700"/>
                    </a:moveTo>
                    <a:cubicBezTo>
                      <a:pt x="33020" y="2832100"/>
                      <a:pt x="66040" y="2730500"/>
                      <a:pt x="121920" y="2590800"/>
                    </a:cubicBezTo>
                    <a:cubicBezTo>
                      <a:pt x="177800" y="2451100"/>
                      <a:pt x="254000" y="2259330"/>
                      <a:pt x="335280" y="2095500"/>
                    </a:cubicBezTo>
                    <a:cubicBezTo>
                      <a:pt x="416560" y="1931670"/>
                      <a:pt x="506730" y="1769110"/>
                      <a:pt x="609600" y="1607820"/>
                    </a:cubicBezTo>
                    <a:cubicBezTo>
                      <a:pt x="712470" y="1446530"/>
                      <a:pt x="849630" y="1253490"/>
                      <a:pt x="952500" y="1127760"/>
                    </a:cubicBezTo>
                    <a:cubicBezTo>
                      <a:pt x="1055370" y="1002030"/>
                      <a:pt x="1118870" y="943610"/>
                      <a:pt x="1226820" y="853440"/>
                    </a:cubicBezTo>
                    <a:cubicBezTo>
                      <a:pt x="1334770" y="763270"/>
                      <a:pt x="1461770" y="664210"/>
                      <a:pt x="1600200" y="586740"/>
                    </a:cubicBezTo>
                    <a:cubicBezTo>
                      <a:pt x="1738630" y="509270"/>
                      <a:pt x="1892300" y="447040"/>
                      <a:pt x="2057400" y="388620"/>
                    </a:cubicBezTo>
                    <a:cubicBezTo>
                      <a:pt x="2222500" y="330200"/>
                      <a:pt x="2387600" y="280670"/>
                      <a:pt x="2590800" y="236220"/>
                    </a:cubicBezTo>
                    <a:cubicBezTo>
                      <a:pt x="2794000" y="191770"/>
                      <a:pt x="3041650" y="152400"/>
                      <a:pt x="3276600" y="121920"/>
                    </a:cubicBezTo>
                    <a:cubicBezTo>
                      <a:pt x="3511550" y="91440"/>
                      <a:pt x="3728720" y="68580"/>
                      <a:pt x="4000500" y="53340"/>
                    </a:cubicBezTo>
                    <a:cubicBezTo>
                      <a:pt x="4272280" y="38100"/>
                      <a:pt x="4907280" y="30480"/>
                      <a:pt x="4907280" y="30480"/>
                    </a:cubicBezTo>
                    <a:lnTo>
                      <a:pt x="6286500" y="0"/>
                    </a:lnTo>
                    <a:lnTo>
                      <a:pt x="6286500" y="0"/>
                    </a:lnTo>
                    <a:lnTo>
                      <a:pt x="6294120" y="7620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cxnSp>
            <p:nvCxnSpPr>
              <p:cNvPr id="26" name="Прямая соединительная линия 25"/>
              <p:cNvCxnSpPr/>
              <p:nvPr/>
            </p:nvCxnSpPr>
            <p:spPr>
              <a:xfrm>
                <a:off x="2362200" y="2712006"/>
                <a:ext cx="6192688" cy="0"/>
              </a:xfrm>
              <a:prstGeom prst="line">
                <a:avLst/>
              </a:prstGeom>
              <a:ln>
                <a:prstDash val="dash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</p:grpSp>
        <p:cxnSp>
          <p:nvCxnSpPr>
            <p:cNvPr id="23" name="Прямая соединительная линия 22"/>
            <p:cNvCxnSpPr>
              <a:stCxn id="25" idx="7"/>
            </p:cNvCxnSpPr>
            <p:nvPr/>
          </p:nvCxnSpPr>
          <p:spPr>
            <a:xfrm flipV="1">
              <a:off x="4419600" y="3573016"/>
              <a:ext cx="465584" cy="20043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4932040" y="3429000"/>
              <a:ext cx="23042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uk-UA" sz="1600" i="1" dirty="0" smtClean="0"/>
                <a:t>незалежна вентиляція</a:t>
              </a:r>
              <a:endParaRPr lang="uk-UA" sz="1600" i="1" dirty="0"/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1906960" y="686754"/>
            <a:ext cx="6294120" cy="1984608"/>
            <a:chOff x="2362200" y="1228368"/>
            <a:chExt cx="6294120" cy="1984608"/>
          </a:xfrm>
        </p:grpSpPr>
        <p:sp>
          <p:nvSpPr>
            <p:cNvPr id="28" name="Полилиния 27"/>
            <p:cNvSpPr/>
            <p:nvPr/>
          </p:nvSpPr>
          <p:spPr>
            <a:xfrm flipV="1">
              <a:off x="2362200" y="1228368"/>
              <a:ext cx="6294120" cy="1984608"/>
            </a:xfrm>
            <a:custGeom>
              <a:avLst/>
              <a:gdLst>
                <a:gd name="connsiteX0" fmla="*/ 0 w 6294120"/>
                <a:gd name="connsiteY0" fmla="*/ 2933700 h 2933700"/>
                <a:gd name="connsiteX1" fmla="*/ 121920 w 6294120"/>
                <a:gd name="connsiteY1" fmla="*/ 2590800 h 2933700"/>
                <a:gd name="connsiteX2" fmla="*/ 335280 w 6294120"/>
                <a:gd name="connsiteY2" fmla="*/ 2095500 h 2933700"/>
                <a:gd name="connsiteX3" fmla="*/ 609600 w 6294120"/>
                <a:gd name="connsiteY3" fmla="*/ 1607820 h 2933700"/>
                <a:gd name="connsiteX4" fmla="*/ 952500 w 6294120"/>
                <a:gd name="connsiteY4" fmla="*/ 1127760 h 2933700"/>
                <a:gd name="connsiteX5" fmla="*/ 1226820 w 6294120"/>
                <a:gd name="connsiteY5" fmla="*/ 853440 h 2933700"/>
                <a:gd name="connsiteX6" fmla="*/ 1600200 w 6294120"/>
                <a:gd name="connsiteY6" fmla="*/ 586740 h 2933700"/>
                <a:gd name="connsiteX7" fmla="*/ 2057400 w 6294120"/>
                <a:gd name="connsiteY7" fmla="*/ 388620 h 2933700"/>
                <a:gd name="connsiteX8" fmla="*/ 2590800 w 6294120"/>
                <a:gd name="connsiteY8" fmla="*/ 236220 h 2933700"/>
                <a:gd name="connsiteX9" fmla="*/ 3276600 w 6294120"/>
                <a:gd name="connsiteY9" fmla="*/ 121920 h 2933700"/>
                <a:gd name="connsiteX10" fmla="*/ 4000500 w 6294120"/>
                <a:gd name="connsiteY10" fmla="*/ 53340 h 2933700"/>
                <a:gd name="connsiteX11" fmla="*/ 4907280 w 6294120"/>
                <a:gd name="connsiteY11" fmla="*/ 30480 h 2933700"/>
                <a:gd name="connsiteX12" fmla="*/ 6286500 w 6294120"/>
                <a:gd name="connsiteY12" fmla="*/ 0 h 2933700"/>
                <a:gd name="connsiteX13" fmla="*/ 6286500 w 6294120"/>
                <a:gd name="connsiteY13" fmla="*/ 0 h 2933700"/>
                <a:gd name="connsiteX14" fmla="*/ 6294120 w 6294120"/>
                <a:gd name="connsiteY14" fmla="*/ 7620 h 2933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294120" h="2933700">
                  <a:moveTo>
                    <a:pt x="0" y="2933700"/>
                  </a:moveTo>
                  <a:cubicBezTo>
                    <a:pt x="33020" y="2832100"/>
                    <a:pt x="66040" y="2730500"/>
                    <a:pt x="121920" y="2590800"/>
                  </a:cubicBezTo>
                  <a:cubicBezTo>
                    <a:pt x="177800" y="2451100"/>
                    <a:pt x="254000" y="2259330"/>
                    <a:pt x="335280" y="2095500"/>
                  </a:cubicBezTo>
                  <a:cubicBezTo>
                    <a:pt x="416560" y="1931670"/>
                    <a:pt x="506730" y="1769110"/>
                    <a:pt x="609600" y="1607820"/>
                  </a:cubicBezTo>
                  <a:cubicBezTo>
                    <a:pt x="712470" y="1446530"/>
                    <a:pt x="849630" y="1253490"/>
                    <a:pt x="952500" y="1127760"/>
                  </a:cubicBezTo>
                  <a:cubicBezTo>
                    <a:pt x="1055370" y="1002030"/>
                    <a:pt x="1118870" y="943610"/>
                    <a:pt x="1226820" y="853440"/>
                  </a:cubicBezTo>
                  <a:cubicBezTo>
                    <a:pt x="1334770" y="763270"/>
                    <a:pt x="1461770" y="664210"/>
                    <a:pt x="1600200" y="586740"/>
                  </a:cubicBezTo>
                  <a:cubicBezTo>
                    <a:pt x="1738630" y="509270"/>
                    <a:pt x="1892300" y="447040"/>
                    <a:pt x="2057400" y="388620"/>
                  </a:cubicBezTo>
                  <a:cubicBezTo>
                    <a:pt x="2222500" y="330200"/>
                    <a:pt x="2387600" y="280670"/>
                    <a:pt x="2590800" y="236220"/>
                  </a:cubicBezTo>
                  <a:cubicBezTo>
                    <a:pt x="2794000" y="191770"/>
                    <a:pt x="3041650" y="152400"/>
                    <a:pt x="3276600" y="121920"/>
                  </a:cubicBezTo>
                  <a:cubicBezTo>
                    <a:pt x="3511550" y="91440"/>
                    <a:pt x="3728720" y="68580"/>
                    <a:pt x="4000500" y="53340"/>
                  </a:cubicBezTo>
                  <a:cubicBezTo>
                    <a:pt x="4272280" y="38100"/>
                    <a:pt x="4907280" y="30480"/>
                    <a:pt x="4907280" y="30480"/>
                  </a:cubicBezTo>
                  <a:lnTo>
                    <a:pt x="6286500" y="0"/>
                  </a:lnTo>
                  <a:lnTo>
                    <a:pt x="6286500" y="0"/>
                  </a:lnTo>
                  <a:lnTo>
                    <a:pt x="6294120" y="7620"/>
                  </a:lnTo>
                </a:path>
              </a:pathLst>
            </a:cu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cxnSp>
          <p:nvCxnSpPr>
            <p:cNvPr id="29" name="Прямая соединительная линия 28"/>
            <p:cNvCxnSpPr/>
            <p:nvPr/>
          </p:nvCxnSpPr>
          <p:spPr>
            <a:xfrm flipV="1">
              <a:off x="3491880" y="2382182"/>
              <a:ext cx="465584" cy="20043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3957464" y="2259071"/>
              <a:ext cx="1638187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uk-UA" sz="1600" i="1" dirty="0" err="1" smtClean="0"/>
                <a:t>самовентиляція</a:t>
              </a:r>
              <a:endParaRPr lang="uk-UA" sz="1600" i="1" dirty="0"/>
            </a:p>
          </p:txBody>
        </p:sp>
      </p:grpSp>
      <p:pic>
        <p:nvPicPr>
          <p:cNvPr id="32" name="Picture 5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" r="1494" b="1619"/>
          <a:stretch>
            <a:fillRect/>
          </a:stretch>
        </p:blipFill>
        <p:spPr bwMode="auto">
          <a:xfrm>
            <a:off x="4860032" y="72954"/>
            <a:ext cx="4174901" cy="3816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Picture 6" descr="asynchronous_2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7" t="15494" r="16547" b="9172"/>
          <a:stretch/>
        </p:blipFill>
        <p:spPr bwMode="auto">
          <a:xfrm>
            <a:off x="1835696" y="109146"/>
            <a:ext cx="5184304" cy="370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6486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528"/>
    </mc:Choice>
    <mc:Fallback xmlns="">
      <p:transition spd="slow" advTm="183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50"/>
                            </p:stCondLst>
                            <p:childTnLst>
                              <p:par>
                                <p:cTn id="9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>
            <a:spLocks noChangeArrowheads="1"/>
          </p:cNvSpPr>
          <p:nvPr/>
        </p:nvSpPr>
        <p:spPr bwMode="auto">
          <a:xfrm>
            <a:off x="107950" y="72000"/>
            <a:ext cx="8928100" cy="45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z="2800" b="1" i="1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Нагрівання </a:t>
            </a:r>
            <a:r>
              <a:rPr lang="uk-UA" sz="2800" b="1" i="1" u="sng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двигунів </a:t>
            </a:r>
            <a:r>
              <a:rPr lang="uk-UA" sz="2800" b="1" i="1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при різних режимах роботи</a:t>
            </a:r>
          </a:p>
        </p:txBody>
      </p:sp>
      <p:sp>
        <p:nvSpPr>
          <p:cNvPr id="5" name="Прямокутник 5"/>
          <p:cNvSpPr/>
          <p:nvPr/>
        </p:nvSpPr>
        <p:spPr>
          <a:xfrm>
            <a:off x="104949" y="509830"/>
            <a:ext cx="8928100" cy="8658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uk-UA" sz="2200" u="sng" dirty="0">
                <a:latin typeface="Calibri" pitchFamily="34" charset="0"/>
                <a:cs typeface="Calibri" pitchFamily="34" charset="0"/>
              </a:rPr>
              <a:t>Кожному навантаженню </a:t>
            </a:r>
            <a:r>
              <a:rPr lang="uk-UA" sz="2200" u="sng" dirty="0" smtClean="0">
                <a:latin typeface="Calibri" pitchFamily="34" charset="0"/>
                <a:cs typeface="Calibri" pitchFamily="34" charset="0"/>
              </a:rPr>
              <a:t>двигуна відповідають </a:t>
            </a:r>
            <a:r>
              <a:rPr lang="uk-UA" sz="2200" u="sng" dirty="0">
                <a:latin typeface="Calibri" pitchFamily="34" charset="0"/>
                <a:cs typeface="Calibri" pitchFamily="34" charset="0"/>
              </a:rPr>
              <a:t>певні втрати енергії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, які перетворюються у тепло і відповідно при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усталеному</a:t>
            </a:r>
          </a:p>
          <a:p>
            <a:pPr>
              <a:lnSpc>
                <a:spcPct val="85000"/>
              </a:lnSpc>
              <a:defRPr/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режимі, </a:t>
            </a:r>
            <a:r>
              <a:rPr lang="uk-UA" sz="2200" u="sng" dirty="0">
                <a:latin typeface="Calibri" pitchFamily="34" charset="0"/>
                <a:cs typeface="Calibri" pitchFamily="34" charset="0"/>
              </a:rPr>
              <a:t>своє усталене перевищення температури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:</a:t>
            </a:r>
          </a:p>
        </p:txBody>
      </p:sp>
      <p:sp>
        <p:nvSpPr>
          <p:cNvPr id="6" name="Прямокутник 5"/>
          <p:cNvSpPr/>
          <p:nvPr/>
        </p:nvSpPr>
        <p:spPr>
          <a:xfrm>
            <a:off x="107950" y="1386153"/>
            <a:ext cx="8928100" cy="57554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uk-UA" sz="2200" u="sng" dirty="0">
                <a:latin typeface="Calibri" pitchFamily="34" charset="0"/>
                <a:cs typeface="Calibri" pitchFamily="34" charset="0"/>
              </a:rPr>
              <a:t>При роботі двигуна із різними навантаженнями 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Р</a:t>
            </a:r>
            <a:r>
              <a:rPr lang="uk-UA" sz="2200" i="1" baseline="-25000" dirty="0">
                <a:latin typeface="Calibri" pitchFamily="34" charset="0"/>
                <a:cs typeface="Calibri" pitchFamily="34" charset="0"/>
              </a:rPr>
              <a:t>1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, Р</a:t>
            </a:r>
            <a:r>
              <a:rPr lang="uk-UA" sz="2200" i="1" baseline="-25000" dirty="0">
                <a:latin typeface="Calibri" pitchFamily="34" charset="0"/>
                <a:cs typeface="Calibri" pitchFamily="34" charset="0"/>
              </a:rPr>
              <a:t>2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, Р</a:t>
            </a:r>
            <a:r>
              <a:rPr lang="uk-UA" sz="2200" i="1" baseline="-25000" dirty="0">
                <a:latin typeface="Calibri" pitchFamily="34" charset="0"/>
                <a:cs typeface="Calibri" pitchFamily="34" charset="0"/>
              </a:rPr>
              <a:t>3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, Р</a:t>
            </a:r>
            <a:r>
              <a:rPr lang="uk-UA" sz="2200" i="1" baseline="-25000" dirty="0">
                <a:latin typeface="Calibri" pitchFamily="34" charset="0"/>
                <a:cs typeface="Calibri" pitchFamily="34" charset="0"/>
              </a:rPr>
              <a:t>4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та 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Р</a:t>
            </a:r>
            <a:r>
              <a:rPr lang="uk-UA" sz="2200" i="1" baseline="-25000" dirty="0">
                <a:latin typeface="Calibri" pitchFamily="34" charset="0"/>
                <a:cs typeface="Calibri" pitchFamily="34" charset="0"/>
              </a:rPr>
              <a:t>5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отри-маємо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ряд кривих нагрівання для даного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двигуна.</a:t>
            </a:r>
            <a:endParaRPr lang="uk-UA" sz="2200" spc="-5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Прямокутник 5"/>
          <p:cNvSpPr/>
          <p:nvPr/>
        </p:nvSpPr>
        <p:spPr>
          <a:xfrm>
            <a:off x="107950" y="1988732"/>
            <a:ext cx="2951883" cy="34532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Але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, оскільки у даного двигуна тільки одне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до-пустиме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перевищення температури </a:t>
            </a:r>
            <a:r>
              <a:rPr lang="uk-UA" sz="2200" i="1" dirty="0" err="1">
                <a:latin typeface="Calibri" pitchFamily="34" charset="0"/>
                <a:cs typeface="Calibri" pitchFamily="34" charset="0"/>
              </a:rPr>
              <a:t>τ</a:t>
            </a:r>
            <a:r>
              <a:rPr lang="uk-UA" sz="2200" i="1" baseline="-25000" dirty="0" err="1">
                <a:latin typeface="Calibri" pitchFamily="34" charset="0"/>
                <a:cs typeface="Calibri" pitchFamily="34" charset="0"/>
              </a:rPr>
              <a:t>доп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, що визначається класом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нагрівостійкості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ізоляції його обмоток, то як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видно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із мал. </a:t>
            </a:r>
            <a:r>
              <a:rPr lang="uk-UA" sz="2200" u="sng" dirty="0" err="1" smtClean="0">
                <a:latin typeface="Calibri" pitchFamily="34" charset="0"/>
                <a:cs typeface="Calibri" pitchFamily="34" charset="0"/>
              </a:rPr>
              <a:t>Потуж-ність</a:t>
            </a:r>
            <a:r>
              <a:rPr lang="uk-UA" sz="2200" u="sng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u="sng" dirty="0">
                <a:latin typeface="Calibri" pitchFamily="34" charset="0"/>
                <a:cs typeface="Calibri" pitchFamily="34" charset="0"/>
              </a:rPr>
              <a:t>двигуна буде повністю використаною за нагріванням тільки при навантаженні </a:t>
            </a:r>
            <a:r>
              <a:rPr lang="uk-UA" sz="2200" i="1" u="sng" dirty="0">
                <a:latin typeface="Calibri" pitchFamily="34" charset="0"/>
                <a:cs typeface="Calibri" pitchFamily="34" charset="0"/>
              </a:rPr>
              <a:t>Р</a:t>
            </a:r>
            <a:r>
              <a:rPr lang="uk-UA" sz="2200" i="1" u="sng" baseline="-25000" dirty="0">
                <a:latin typeface="Calibri" pitchFamily="34" charset="0"/>
                <a:cs typeface="Calibri" pitchFamily="34" charset="0"/>
              </a:rPr>
              <a:t>3</a:t>
            </a:r>
            <a:r>
              <a:rPr lang="uk-UA" sz="2200" u="sng" dirty="0"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403162" y="835013"/>
            <a:ext cx="1608133" cy="52322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τ</a:t>
            </a:r>
            <a:r>
              <a:rPr lang="uk-UA" sz="2800" i="1" baseline="-25000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uk-UA" sz="2800" baseline="-25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ΔP/A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7890" name="Picture 2" descr="Двнаг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3" y="1988732"/>
            <a:ext cx="5976218" cy="3889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кутник 5"/>
          <p:cNvSpPr/>
          <p:nvPr/>
        </p:nvSpPr>
        <p:spPr>
          <a:xfrm>
            <a:off x="99269" y="5877272"/>
            <a:ext cx="8912026" cy="8633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uk-UA" sz="2200" u="sng" dirty="0">
                <a:latin typeface="Calibri" pitchFamily="34" charset="0"/>
                <a:cs typeface="Calibri" pitchFamily="34" charset="0"/>
              </a:rPr>
              <a:t>При навантаженнях </a:t>
            </a:r>
            <a:r>
              <a:rPr lang="uk-UA" sz="2200" i="1" u="sng" dirty="0">
                <a:latin typeface="Calibri" pitchFamily="34" charset="0"/>
                <a:cs typeface="Calibri" pitchFamily="34" charset="0"/>
              </a:rPr>
              <a:t>Р</a:t>
            </a:r>
            <a:r>
              <a:rPr lang="uk-UA" sz="2200" i="1" u="sng" baseline="-25000" dirty="0">
                <a:latin typeface="Calibri" pitchFamily="34" charset="0"/>
                <a:cs typeface="Calibri" pitchFamily="34" charset="0"/>
              </a:rPr>
              <a:t>1</a:t>
            </a:r>
            <a:r>
              <a:rPr lang="uk-UA" sz="2200" i="1" u="sng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u="sng" dirty="0">
                <a:latin typeface="Calibri" pitchFamily="34" charset="0"/>
                <a:cs typeface="Calibri" pitchFamily="34" charset="0"/>
              </a:rPr>
              <a:t>і</a:t>
            </a:r>
            <a:r>
              <a:rPr lang="uk-UA" sz="2200" i="1" u="sng" dirty="0">
                <a:latin typeface="Calibri" pitchFamily="34" charset="0"/>
                <a:cs typeface="Calibri" pitchFamily="34" charset="0"/>
              </a:rPr>
              <a:t> Р</a:t>
            </a:r>
            <a:r>
              <a:rPr lang="uk-UA" sz="2200" i="1" u="sng" baseline="-25000" dirty="0">
                <a:latin typeface="Calibri" pitchFamily="34" charset="0"/>
                <a:cs typeface="Calibri" pitchFamily="34" charset="0"/>
              </a:rPr>
              <a:t>2</a:t>
            </a:r>
            <a:r>
              <a:rPr lang="uk-UA" sz="2200" i="1" u="sng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u="sng" dirty="0">
                <a:latin typeface="Calibri" pitchFamily="34" charset="0"/>
                <a:cs typeface="Calibri" pitchFamily="34" charset="0"/>
              </a:rPr>
              <a:t>двигун термічно недовантажений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>
              <a:lnSpc>
                <a:spcPct val="85000"/>
              </a:lnSpc>
              <a:defRPr/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uk-UA" sz="2200" u="sng" dirty="0">
                <a:latin typeface="Calibri" pitchFamily="34" charset="0"/>
                <a:cs typeface="Calibri" pitchFamily="34" charset="0"/>
              </a:rPr>
              <a:t>При навантаженнях </a:t>
            </a:r>
            <a:r>
              <a:rPr lang="uk-UA" sz="2200" i="1" u="sng" dirty="0">
                <a:latin typeface="Calibri" pitchFamily="34" charset="0"/>
                <a:cs typeface="Calibri" pitchFamily="34" charset="0"/>
              </a:rPr>
              <a:t>Р</a:t>
            </a:r>
            <a:r>
              <a:rPr lang="uk-UA" sz="2200" i="1" u="sng" baseline="-25000" dirty="0">
                <a:latin typeface="Calibri" pitchFamily="34" charset="0"/>
                <a:cs typeface="Calibri" pitchFamily="34" charset="0"/>
              </a:rPr>
              <a:t>4</a:t>
            </a:r>
            <a:r>
              <a:rPr lang="uk-UA" sz="2200" i="1" u="sng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u="sng" dirty="0">
                <a:latin typeface="Calibri" pitchFamily="34" charset="0"/>
                <a:cs typeface="Calibri" pitchFamily="34" charset="0"/>
              </a:rPr>
              <a:t>і</a:t>
            </a:r>
            <a:r>
              <a:rPr lang="uk-UA" sz="2200" i="1" u="sng" dirty="0">
                <a:latin typeface="Calibri" pitchFamily="34" charset="0"/>
                <a:cs typeface="Calibri" pitchFamily="34" charset="0"/>
              </a:rPr>
              <a:t> Р</a:t>
            </a:r>
            <a:r>
              <a:rPr lang="uk-UA" sz="2200" i="1" u="sng" baseline="-25000" dirty="0">
                <a:latin typeface="Calibri" pitchFamily="34" charset="0"/>
                <a:cs typeface="Calibri" pitchFamily="34" charset="0"/>
              </a:rPr>
              <a:t>5</a:t>
            </a:r>
            <a:r>
              <a:rPr lang="uk-UA" sz="2200" i="1" u="sng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u="sng" dirty="0">
                <a:latin typeface="Calibri" pitchFamily="34" charset="0"/>
                <a:cs typeface="Calibri" pitchFamily="34" charset="0"/>
              </a:rPr>
              <a:t>двигун термічно перевантажений і не може протягом часу більшого за </a:t>
            </a:r>
            <a:r>
              <a:rPr lang="en-US" sz="2200" i="1" u="sng" dirty="0">
                <a:latin typeface="Calibri" pitchFamily="34" charset="0"/>
                <a:cs typeface="Calibri" pitchFamily="34" charset="0"/>
              </a:rPr>
              <a:t>t</a:t>
            </a:r>
            <a:r>
              <a:rPr lang="uk-UA" sz="2200" i="1" u="sng" baseline="-25000" dirty="0">
                <a:latin typeface="Calibri" pitchFamily="34" charset="0"/>
                <a:cs typeface="Calibri" pitchFamily="34" charset="0"/>
              </a:rPr>
              <a:t>4</a:t>
            </a:r>
            <a:r>
              <a:rPr lang="uk-UA" sz="2200" i="1" u="sng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i="1" u="sng" dirty="0" err="1">
                <a:latin typeface="Calibri" pitchFamily="34" charset="0"/>
                <a:cs typeface="Calibri" pitchFamily="34" charset="0"/>
              </a:rPr>
              <a:t>i</a:t>
            </a:r>
            <a:r>
              <a:rPr lang="en-US" sz="2200" i="1" u="sng" dirty="0">
                <a:latin typeface="Calibri" pitchFamily="34" charset="0"/>
                <a:cs typeface="Calibri" pitchFamily="34" charset="0"/>
              </a:rPr>
              <a:t> t</a:t>
            </a:r>
            <a:r>
              <a:rPr lang="uk-UA" sz="2200" i="1" u="sng" baseline="-25000" dirty="0">
                <a:latin typeface="Calibri" pitchFamily="34" charset="0"/>
                <a:cs typeface="Calibri" pitchFamily="34" charset="0"/>
              </a:rPr>
              <a:t>5</a:t>
            </a:r>
            <a:r>
              <a:rPr lang="uk-UA" sz="2200" u="sng" dirty="0">
                <a:latin typeface="Calibri" pitchFamily="34" charset="0"/>
                <a:cs typeface="Calibri" pitchFamily="34" charset="0"/>
              </a:rPr>
              <a:t> відповідно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.</a:t>
            </a: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933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501"/>
    </mc:Choice>
    <mc:Fallback xmlns="">
      <p:transition spd="slow" advTm="1495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10" grpId="0" animBg="1"/>
      <p:bldP spid="12" grpId="0" uiExpand="1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>
            <a:spLocks noChangeArrowheads="1"/>
          </p:cNvSpPr>
          <p:nvPr/>
        </p:nvSpPr>
        <p:spPr bwMode="auto">
          <a:xfrm>
            <a:off x="107950" y="72000"/>
            <a:ext cx="8928100" cy="82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z="2800" b="1" u="sng" dirty="0">
                <a:solidFill>
                  <a:schemeClr val="tx2"/>
                </a:solidFill>
              </a:rPr>
              <a:t>Вплив температури навколишнього середовища та конструктивних параметрів на потужність двигуна</a:t>
            </a:r>
            <a:endParaRPr lang="uk-UA" sz="2800" b="1" i="1" u="sng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кутник 5"/>
          <p:cNvSpPr/>
          <p:nvPr/>
        </p:nvSpPr>
        <p:spPr>
          <a:xfrm>
            <a:off x="107950" y="896841"/>
            <a:ext cx="8928100" cy="73866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defRPr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Потужність, яку може розвивати двигун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обмежується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допусти-мою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температурою нагрівання його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обмоток </a:t>
            </a:r>
            <a:r>
              <a:rPr lang="uk-UA" sz="2400" i="1" dirty="0" err="1">
                <a:latin typeface="Times New Roman" pitchFamily="18" charset="0"/>
                <a:cs typeface="Times New Roman" pitchFamily="18" charset="0"/>
                <a:sym typeface="Symbol"/>
              </a:rPr>
              <a:t></a:t>
            </a:r>
            <a:r>
              <a:rPr lang="uk-UA" sz="2400" i="1" baseline="-25000" dirty="0" err="1" smtClean="0">
                <a:latin typeface="Times New Roman" pitchFamily="18" charset="0"/>
                <a:cs typeface="Times New Roman" pitchFamily="18" charset="0"/>
              </a:rPr>
              <a:t>доп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.</a:t>
            </a:r>
            <a:endParaRPr lang="uk-UA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128538" y="1916832"/>
            <a:ext cx="8928100" cy="110799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defRPr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</a:t>
            </a:r>
            <a:r>
              <a:rPr lang="uk-UA" sz="2400" u="sng" dirty="0" smtClean="0">
                <a:latin typeface="Calibri" pitchFamily="34" charset="0"/>
                <a:cs typeface="Calibri" pitchFamily="34" charset="0"/>
              </a:rPr>
              <a:t>Якщо 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температура навколишнього середовища </a:t>
            </a:r>
            <a:r>
              <a:rPr lang="uk-UA" sz="2400" i="1" u="sng" dirty="0" err="1">
                <a:latin typeface="Times New Roman" pitchFamily="18" charset="0"/>
                <a:cs typeface="Times New Roman" pitchFamily="18" charset="0"/>
              </a:rPr>
              <a:t>θ</a:t>
            </a:r>
            <a:r>
              <a:rPr lang="uk-UA" sz="2400" i="1" u="sng" baseline="-25000" dirty="0" err="1">
                <a:latin typeface="Times New Roman" pitchFamily="18" charset="0"/>
                <a:cs typeface="Times New Roman" pitchFamily="18" charset="0"/>
              </a:rPr>
              <a:t>н.с</a:t>
            </a:r>
            <a:r>
              <a:rPr lang="uk-UA" sz="2400" i="1" u="sng" baseline="-25000" dirty="0">
                <a:latin typeface="Calibri" pitchFamily="34" charset="0"/>
                <a:cs typeface="Calibri" pitchFamily="34" charset="0"/>
              </a:rPr>
              <a:t>.</a:t>
            </a:r>
            <a:r>
              <a:rPr lang="uk-UA" sz="2400" i="1" u="sng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відрізняється від стандартної </a:t>
            </a:r>
            <a:r>
              <a:rPr lang="uk-UA" sz="2400" u="sng" dirty="0">
                <a:latin typeface="Times New Roman" pitchFamily="18" charset="0"/>
                <a:cs typeface="Times New Roman" pitchFamily="18" charset="0"/>
              </a:rPr>
              <a:t>+ 40 </a:t>
            </a:r>
            <a:r>
              <a:rPr lang="uk-UA" sz="2400" u="sng" dirty="0" smtClean="0">
                <a:latin typeface="Calibri"/>
                <a:cs typeface="Calibri"/>
                <a:sym typeface="Onyx"/>
              </a:rPr>
              <a:t>⁰</a:t>
            </a:r>
            <a:r>
              <a:rPr lang="uk-UA" sz="2400" u="sng" dirty="0" smtClean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то вибір потужності двигуна необхідно виконувати з урахуванням фактичних умов роботи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.</a:t>
            </a:r>
            <a:endParaRPr lang="uk-UA" sz="2400" spc="-5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Прямокутник 5"/>
          <p:cNvSpPr/>
          <p:nvPr/>
        </p:nvSpPr>
        <p:spPr>
          <a:xfrm>
            <a:off x="107950" y="3212976"/>
            <a:ext cx="8928100" cy="184665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defRPr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Очевидно, 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при нижчій температурі навколишнього середовища двигун можна дещо перевантажити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, 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якщо ж температура навколишнього </a:t>
            </a:r>
            <a:r>
              <a:rPr lang="uk-UA" sz="2400" u="sng" dirty="0" smtClean="0">
                <a:latin typeface="Calibri" pitchFamily="34" charset="0"/>
                <a:cs typeface="Calibri" pitchFamily="34" charset="0"/>
              </a:rPr>
              <a:t>середовища </a:t>
            </a:r>
            <a:r>
              <a:rPr lang="uk-UA" sz="2400" i="1" u="sng" dirty="0" err="1">
                <a:latin typeface="Times New Roman" pitchFamily="18" charset="0"/>
                <a:cs typeface="Times New Roman" pitchFamily="18" charset="0"/>
              </a:rPr>
              <a:t>θ</a:t>
            </a:r>
            <a:r>
              <a:rPr lang="uk-UA" sz="2400" i="1" u="sng" baseline="-25000" dirty="0" err="1">
                <a:latin typeface="Times New Roman" pitchFamily="18" charset="0"/>
                <a:cs typeface="Times New Roman" pitchFamily="18" charset="0"/>
              </a:rPr>
              <a:t>н.с</a:t>
            </a:r>
            <a:r>
              <a:rPr lang="uk-UA" sz="2400" i="1" u="sng" baseline="-25000" dirty="0">
                <a:latin typeface="Calibri" pitchFamily="34" charset="0"/>
                <a:cs typeface="Calibri" pitchFamily="34" charset="0"/>
              </a:rPr>
              <a:t>.</a:t>
            </a:r>
            <a:r>
              <a:rPr lang="uk-UA" sz="2400" i="1" u="sng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вища від </a:t>
            </a:r>
            <a:r>
              <a:rPr lang="uk-UA" sz="2400" u="sng" dirty="0">
                <a:latin typeface="Times New Roman" pitchFamily="18" charset="0"/>
                <a:cs typeface="Times New Roman" pitchFamily="18" charset="0"/>
              </a:rPr>
              <a:t>+ 40 </a:t>
            </a:r>
            <a:r>
              <a:rPr lang="uk-UA" sz="2400" u="sng" dirty="0" smtClean="0">
                <a:latin typeface="Calibri"/>
                <a:cs typeface="Calibri"/>
                <a:sym typeface="Onyx"/>
              </a:rPr>
              <a:t>⁰</a:t>
            </a:r>
            <a:r>
              <a:rPr lang="uk-UA" sz="2400" u="sng" dirty="0" smtClean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то двигун потрібно дещо недовантажувати,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з тією метою, щоб максимальна температура ізоляції не перевищувала допустимих значень.</a:t>
            </a:r>
            <a:endParaRPr lang="uk-UA" sz="2400" spc="-5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865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669"/>
    </mc:Choice>
    <mc:Fallback xmlns="">
      <p:transition spd="slow" advTm="65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>
            <a:spLocks noChangeArrowheads="1"/>
          </p:cNvSpPr>
          <p:nvPr/>
        </p:nvSpPr>
        <p:spPr bwMode="auto">
          <a:xfrm>
            <a:off x="107950" y="72000"/>
            <a:ext cx="8928100" cy="82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z="2800" b="1" u="sng" dirty="0">
                <a:solidFill>
                  <a:schemeClr val="tx2"/>
                </a:solidFill>
              </a:rPr>
              <a:t>Вплив температури навколишнього середовища та конструктивних параметрів на потужність двигуна</a:t>
            </a:r>
            <a:endParaRPr lang="uk-UA" sz="2800" b="1" i="1" u="sng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кутник 5"/>
          <p:cNvSpPr/>
          <p:nvPr/>
        </p:nvSpPr>
        <p:spPr>
          <a:xfrm>
            <a:off x="107950" y="902056"/>
            <a:ext cx="8928100" cy="110799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defRPr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Оскільки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, перевищення температури двигуна пропорційне втратам енергії, то 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при його роботі із номінальним навантаженням допустиме </a:t>
            </a:r>
            <a:r>
              <a:rPr lang="uk-UA" sz="2400" u="sng" dirty="0" smtClean="0">
                <a:latin typeface="Calibri" pitchFamily="34" charset="0"/>
                <a:cs typeface="Calibri" pitchFamily="34" charset="0"/>
              </a:rPr>
              <a:t>перевищення 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температури може бути виражене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:</a:t>
            </a:r>
            <a:endParaRPr lang="uk-UA" sz="2400" spc="-5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2204864"/>
            <a:ext cx="8280920" cy="58477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τ</a:t>
            </a:r>
            <a:r>
              <a:rPr lang="uk-UA" sz="3200" i="1" baseline="-25000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uk-UA" sz="3200" i="1" dirty="0" err="1">
                <a:latin typeface="Times New Roman" pitchFamily="18" charset="0"/>
                <a:cs typeface="Times New Roman" pitchFamily="18" charset="0"/>
              </a:rPr>
              <a:t>ΔР</a:t>
            </a:r>
            <a:r>
              <a:rPr lang="uk-UA" sz="3200" i="1" baseline="-25000" dirty="0" err="1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uk-UA" sz="3200" i="1" dirty="0">
                <a:latin typeface="Times New Roman" pitchFamily="18" charset="0"/>
                <a:cs typeface="Times New Roman" pitchFamily="18" charset="0"/>
              </a:rPr>
              <a:t>/А = 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uk-UA" sz="3200" i="1" baseline="-25000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uk-UA" sz="3200" i="1" dirty="0">
                <a:latin typeface="Times New Roman" pitchFamily="18" charset="0"/>
                <a:cs typeface="Times New Roman" pitchFamily="18" charset="0"/>
              </a:rPr>
              <a:t>(ΔР</a:t>
            </a:r>
            <a:r>
              <a:rPr lang="uk-UA" sz="3200" i="1" baseline="-25000" dirty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uk-UA" sz="3200" i="1" dirty="0">
                <a:latin typeface="Times New Roman" pitchFamily="18" charset="0"/>
                <a:cs typeface="Times New Roman" pitchFamily="18" charset="0"/>
              </a:rPr>
              <a:t> + ΔР</a:t>
            </a:r>
            <a:r>
              <a:rPr lang="en-US" sz="3200" i="1" baseline="-25000" dirty="0">
                <a:latin typeface="Times New Roman" pitchFamily="18" charset="0"/>
                <a:cs typeface="Times New Roman" pitchFamily="18" charset="0"/>
              </a:rPr>
              <a:t>VH</a:t>
            </a:r>
            <a:r>
              <a:rPr lang="uk-UA" sz="3200" i="1" dirty="0">
                <a:latin typeface="Times New Roman" pitchFamily="18" charset="0"/>
                <a:cs typeface="Times New Roman" pitchFamily="18" charset="0"/>
              </a:rPr>
              <a:t>) = 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uk-UA" sz="3200" i="1" baseline="-25000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uk-UA" sz="3200" i="1" dirty="0">
                <a:latin typeface="Times New Roman" pitchFamily="18" charset="0"/>
                <a:cs typeface="Times New Roman" pitchFamily="18" charset="0"/>
              </a:rPr>
              <a:t> ΔР</a:t>
            </a:r>
            <a:r>
              <a:rPr lang="en-US" sz="3200" i="1" baseline="-25000" dirty="0">
                <a:latin typeface="Times New Roman" pitchFamily="18" charset="0"/>
                <a:cs typeface="Times New Roman" pitchFamily="18" charset="0"/>
              </a:rPr>
              <a:t>VH</a:t>
            </a:r>
            <a:r>
              <a:rPr lang="uk-UA" sz="3200" i="1" dirty="0">
                <a:latin typeface="Times New Roman" pitchFamily="18" charset="0"/>
                <a:cs typeface="Times New Roman" pitchFamily="18" charset="0"/>
              </a:rPr>
              <a:t>(α + 1),</a:t>
            </a:r>
            <a:endParaRPr lang="uk-UA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кутник 5"/>
          <p:cNvSpPr/>
          <p:nvPr/>
        </p:nvSpPr>
        <p:spPr>
          <a:xfrm>
            <a:off x="107950" y="2996952"/>
            <a:ext cx="8928100" cy="184665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defRPr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де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uk-UA" sz="2400" i="1" baseline="-25000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1/А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– коефіцієнт пропорційності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;</a:t>
            </a:r>
          </a:p>
          <a:p>
            <a:pPr>
              <a:defRPr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i="1" dirty="0" err="1">
                <a:latin typeface="Times New Roman" pitchFamily="18" charset="0"/>
                <a:cs typeface="Times New Roman" pitchFamily="18" charset="0"/>
              </a:rPr>
              <a:t>ΔР</a:t>
            </a:r>
            <a:r>
              <a:rPr lang="uk-UA" sz="2400" i="1" baseline="-25000" dirty="0" err="1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– втрати потужності при номінальному навантаженні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;</a:t>
            </a:r>
          </a:p>
          <a:p>
            <a:pPr>
              <a:defRPr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ΔР</a:t>
            </a:r>
            <a:r>
              <a:rPr lang="uk-UA" sz="2400" i="1" baseline="-25000" dirty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– постійна складова втрат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;</a:t>
            </a:r>
          </a:p>
          <a:p>
            <a:pPr>
              <a:defRPr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ΔР</a:t>
            </a:r>
            <a:r>
              <a:rPr lang="en-US" sz="2400" i="1" baseline="-25000" dirty="0">
                <a:latin typeface="Times New Roman" pitchFamily="18" charset="0"/>
                <a:cs typeface="Times New Roman" pitchFamily="18" charset="0"/>
              </a:rPr>
              <a:t>VH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–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змінна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складова втрат при номінальному навантаженні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;</a:t>
            </a:r>
          </a:p>
          <a:p>
            <a:pPr>
              <a:defRPr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ΔР</a:t>
            </a:r>
            <a:r>
              <a:rPr lang="uk-UA" sz="2400" i="1" baseline="-25000" dirty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/ ΔР</a:t>
            </a:r>
            <a:r>
              <a:rPr lang="en-US" sz="2400" i="1" baseline="-25000" dirty="0">
                <a:latin typeface="Times New Roman" pitchFamily="18" charset="0"/>
                <a:cs typeface="Times New Roman" pitchFamily="18" charset="0"/>
              </a:rPr>
              <a:t>VH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–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коефіцієнт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втрат.</a:t>
            </a:r>
            <a:endParaRPr lang="uk-UA" sz="2400" spc="-5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277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039"/>
    </mc:Choice>
    <mc:Fallback xmlns="">
      <p:transition spd="slow" advTm="72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>
            <a:spLocks noChangeArrowheads="1"/>
          </p:cNvSpPr>
          <p:nvPr/>
        </p:nvSpPr>
        <p:spPr bwMode="auto">
          <a:xfrm>
            <a:off x="107950" y="72000"/>
            <a:ext cx="8928100" cy="82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z="2800" b="1" u="sng" dirty="0">
                <a:solidFill>
                  <a:schemeClr val="tx2"/>
                </a:solidFill>
              </a:rPr>
              <a:t>Вплив температури навколишнього середовища та конструктивних параметрів на потужність двигуна</a:t>
            </a:r>
            <a:endParaRPr lang="uk-UA" sz="2800" b="1" i="1" u="sng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кутник 5"/>
          <p:cNvSpPr/>
          <p:nvPr/>
        </p:nvSpPr>
        <p:spPr>
          <a:xfrm>
            <a:off x="107950" y="896841"/>
            <a:ext cx="8928100" cy="99719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При роботі двигуна, коли температура навколишнього </a:t>
            </a:r>
            <a:r>
              <a:rPr lang="uk-UA" sz="2400" u="sng" dirty="0" err="1" smtClean="0">
                <a:latin typeface="Calibri" pitchFamily="34" charset="0"/>
                <a:cs typeface="Calibri" pitchFamily="34" charset="0"/>
              </a:rPr>
              <a:t>середо-вища</a:t>
            </a:r>
            <a:r>
              <a:rPr lang="uk-UA" sz="2400" u="sng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i="1" u="sng" dirty="0" err="1">
                <a:latin typeface="Times New Roman" pitchFamily="18" charset="0"/>
                <a:cs typeface="Times New Roman" pitchFamily="18" charset="0"/>
              </a:rPr>
              <a:t>θ</a:t>
            </a:r>
            <a:r>
              <a:rPr lang="uk-UA" sz="2400" i="1" u="sng" baseline="-25000" dirty="0" err="1">
                <a:latin typeface="Times New Roman" pitchFamily="18" charset="0"/>
                <a:cs typeface="Times New Roman" pitchFamily="18" charset="0"/>
              </a:rPr>
              <a:t>н.с</a:t>
            </a:r>
            <a:r>
              <a:rPr lang="uk-UA" sz="2400" i="1" u="sng" baseline="-25000" dirty="0">
                <a:latin typeface="Calibri" pitchFamily="34" charset="0"/>
                <a:cs typeface="Calibri" pitchFamily="34" charset="0"/>
              </a:rPr>
              <a:t>.</a:t>
            </a:r>
            <a:r>
              <a:rPr lang="uk-UA" sz="2400" i="1" u="sng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відрізняється від стандартної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+ 40 </a:t>
            </a:r>
            <a:r>
              <a:rPr lang="uk-UA" sz="2400" dirty="0" smtClean="0">
                <a:latin typeface="Calibri"/>
                <a:cs typeface="Calibri"/>
                <a:sym typeface="Onyx"/>
              </a:rPr>
              <a:t>⁰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на величину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:</a:t>
            </a:r>
          </a:p>
          <a:p>
            <a:pPr>
              <a:defRPr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Δτ</a:t>
            </a:r>
            <a:r>
              <a:rPr lang="uk-UA" sz="2400" baseline="-25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= 40 - </a:t>
            </a:r>
            <a:r>
              <a:rPr lang="uk-UA" sz="2400" i="1" dirty="0" err="1">
                <a:latin typeface="Times New Roman" pitchFamily="18" charset="0"/>
                <a:cs typeface="Times New Roman" pitchFamily="18" charset="0"/>
              </a:rPr>
              <a:t>θ</a:t>
            </a:r>
            <a:r>
              <a:rPr lang="uk-UA" sz="2400" i="1" baseline="-25000" dirty="0" err="1">
                <a:latin typeface="Times New Roman" pitchFamily="18" charset="0"/>
                <a:cs typeface="Times New Roman" pitchFamily="18" charset="0"/>
              </a:rPr>
              <a:t>н.с</a:t>
            </a:r>
            <a:r>
              <a:rPr lang="uk-UA" sz="2400" i="1" baseline="-25000" dirty="0">
                <a:latin typeface="Calibri" pitchFamily="34" charset="0"/>
                <a:cs typeface="Calibri" pitchFamily="34" charset="0"/>
              </a:rPr>
              <a:t>.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перевищення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температури може бути виражене:</a:t>
            </a:r>
          </a:p>
        </p:txBody>
      </p:sp>
      <p:sp>
        <p:nvSpPr>
          <p:cNvPr id="6" name="Прямокутник 5"/>
          <p:cNvSpPr/>
          <p:nvPr/>
        </p:nvSpPr>
        <p:spPr>
          <a:xfrm>
            <a:off x="107950" y="4221088"/>
            <a:ext cx="8928100" cy="62786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Тоді </a:t>
            </a:r>
            <a:r>
              <a:rPr lang="uk-UA" sz="2400" u="sng" dirty="0" smtClean="0">
                <a:latin typeface="Calibri" pitchFamily="34" charset="0"/>
                <a:cs typeface="Calibri" pitchFamily="34" charset="0"/>
              </a:rPr>
              <a:t>допустимий 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степінь завантаження двигуна при відхиленні </a:t>
            </a:r>
            <a:r>
              <a:rPr lang="uk-UA" sz="2400" u="sng" dirty="0" smtClean="0">
                <a:latin typeface="Calibri" pitchFamily="34" charset="0"/>
                <a:cs typeface="Calibri" pitchFamily="34" charset="0"/>
              </a:rPr>
              <a:t>температури 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навколишнього середовища від стандартної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:</a:t>
            </a:r>
            <a:endParaRPr lang="uk-UA" sz="2400" spc="-5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Прямокутник 5"/>
          <p:cNvSpPr/>
          <p:nvPr/>
        </p:nvSpPr>
        <p:spPr>
          <a:xfrm>
            <a:off x="107949" y="5517232"/>
            <a:ext cx="5702212" cy="3139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Звідки шукана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потужність двигуна:</a:t>
            </a:r>
            <a:endParaRPr lang="uk-UA" sz="2400" spc="-5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2639" y="1914295"/>
            <a:ext cx="8064896" cy="52322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τ</a:t>
            </a:r>
            <a:r>
              <a:rPr lang="uk-UA" sz="2800" i="1" baseline="-25000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± 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Δτ</a:t>
            </a:r>
            <a:r>
              <a:rPr lang="uk-UA" sz="2800" baseline="-25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uk-UA" sz="2800" i="1" dirty="0" err="1">
                <a:latin typeface="Times New Roman" pitchFamily="18" charset="0"/>
                <a:cs typeface="Times New Roman" pitchFamily="18" charset="0"/>
              </a:rPr>
              <a:t>ΔР</a:t>
            </a:r>
            <a:r>
              <a:rPr lang="uk-UA" sz="2800" i="1" baseline="-25000" dirty="0" err="1"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/А = 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uk-UA" sz="2800" i="1" baseline="-25000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(ΔР</a:t>
            </a:r>
            <a:r>
              <a:rPr lang="uk-UA" sz="2800" i="1" baseline="-25000" dirty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 + ΔР</a:t>
            </a:r>
            <a:r>
              <a:rPr lang="en-US" sz="2800" i="1" baseline="-25000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uk-UA" sz="2800" i="1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uk-UA" sz="2800" i="1" baseline="-25000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 ΔР</a:t>
            </a:r>
            <a:r>
              <a:rPr lang="en-US" sz="2800" i="1" baseline="-25000" dirty="0">
                <a:latin typeface="Times New Roman" pitchFamily="18" charset="0"/>
                <a:cs typeface="Times New Roman" pitchFamily="18" charset="0"/>
              </a:rPr>
              <a:t>VH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(α + х</a:t>
            </a:r>
            <a:r>
              <a:rPr lang="uk-UA" sz="2800" i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),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кутник 5"/>
          <p:cNvSpPr/>
          <p:nvPr/>
        </p:nvSpPr>
        <p:spPr>
          <a:xfrm>
            <a:off x="163364" y="2530671"/>
            <a:ext cx="782414" cy="3139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тут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:</a:t>
            </a:r>
            <a:endParaRPr lang="uk-UA" sz="2400" spc="-5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61778" y="2530863"/>
            <a:ext cx="3522054" cy="52322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uk-UA" sz="2800" i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ΔР</a:t>
            </a:r>
            <a:r>
              <a:rPr lang="en-US" sz="2800" i="1" baseline="-25000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/ ΔР</a:t>
            </a:r>
            <a:r>
              <a:rPr lang="en-US" sz="2800" i="1" baseline="-25000" dirty="0">
                <a:latin typeface="Times New Roman" pitchFamily="18" charset="0"/>
                <a:cs typeface="Times New Roman" pitchFamily="18" charset="0"/>
              </a:rPr>
              <a:t>VH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uk-UA" sz="2800" i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/І</a:t>
            </a:r>
            <a:r>
              <a:rPr lang="uk-UA" sz="2800" i="1" baseline="-25000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uk-UA" sz="2800" i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11" name="Прямокутник 5"/>
          <p:cNvSpPr/>
          <p:nvPr/>
        </p:nvSpPr>
        <p:spPr>
          <a:xfrm>
            <a:off x="182786" y="3140968"/>
            <a:ext cx="5253310" cy="3139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i="1" dirty="0" smtClean="0"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– степінь механічного завантаження.</a:t>
            </a:r>
            <a:endParaRPr lang="uk-UA" sz="2400" spc="-5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Прямокутник 5"/>
          <p:cNvSpPr/>
          <p:nvPr/>
        </p:nvSpPr>
        <p:spPr>
          <a:xfrm>
            <a:off x="163364" y="3526823"/>
            <a:ext cx="4048596" cy="6278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Поділивши праві і ліві частини рівнянь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отримаємо:</a:t>
            </a:r>
            <a:endParaRPr lang="uk-UA" sz="2400" spc="-5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394118" y="3579145"/>
            <a:ext cx="4576894" cy="52322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τ</a:t>
            </a:r>
            <a:r>
              <a:rPr lang="uk-UA" sz="2800" i="1" baseline="-25000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± 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Δτ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)/ </a:t>
            </a:r>
            <a:r>
              <a:rPr lang="uk-UA" sz="2800" dirty="0" err="1">
                <a:latin typeface="Times New Roman" pitchFamily="18" charset="0"/>
                <a:cs typeface="Times New Roman" pitchFamily="18" charset="0"/>
              </a:rPr>
              <a:t>τ</a:t>
            </a:r>
            <a:r>
              <a:rPr lang="uk-UA" sz="2800" i="1" baseline="-25000" dirty="0" err="1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(α + х</a:t>
            </a:r>
            <a:r>
              <a:rPr lang="uk-UA" sz="2800" i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)/(α + 1).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Объект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5967243"/>
              </p:ext>
            </p:extLst>
          </p:nvPr>
        </p:nvGraphicFramePr>
        <p:xfrm>
          <a:off x="2915816" y="4848952"/>
          <a:ext cx="3107598" cy="5480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10" name="Формула" r:id="rId6" imgW="1637589" imgH="291973" progId="Equation.3">
                  <p:embed/>
                </p:oleObj>
              </mc:Choice>
              <mc:Fallback>
                <p:oleObj name="Формула" r:id="rId6" imgW="1637589" imgH="291973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5816" y="4848952"/>
                        <a:ext cx="3107598" cy="548045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Объект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0495520"/>
              </p:ext>
            </p:extLst>
          </p:nvPr>
        </p:nvGraphicFramePr>
        <p:xfrm>
          <a:off x="3419872" y="5949280"/>
          <a:ext cx="4803761" cy="5554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11" name="Формула" r:id="rId8" imgW="2501900" imgH="292100" progId="Equation.3">
                  <p:embed/>
                </p:oleObj>
              </mc:Choice>
              <mc:Fallback>
                <p:oleObj name="Формула" r:id="rId8" imgW="2501900" imgH="2921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872" y="5949280"/>
                        <a:ext cx="4803761" cy="555454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5810161" y="2530863"/>
            <a:ext cx="2366289" cy="52322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ΔР</a:t>
            </a:r>
            <a:r>
              <a:rPr lang="uk-UA" sz="2800" i="1" baseline="-25000" dirty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/ ΔР</a:t>
            </a:r>
            <a:r>
              <a:rPr lang="en-US" sz="2800" i="1" baseline="-25000" dirty="0">
                <a:latin typeface="Times New Roman" pitchFamily="18" charset="0"/>
                <a:cs typeface="Times New Roman" pitchFamily="18" charset="0"/>
              </a:rPr>
              <a:t>VH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</a:t>
            </a:r>
            <a:endParaRPr lang="uk-UA" sz="2800" dirty="0"/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34927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618"/>
    </mc:Choice>
    <mc:Fallback xmlns="">
      <p:transition spd="slow" advTm="152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0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>
            <a:spLocks noChangeArrowheads="1"/>
          </p:cNvSpPr>
          <p:nvPr/>
        </p:nvSpPr>
        <p:spPr bwMode="auto">
          <a:xfrm>
            <a:off x="107950" y="72000"/>
            <a:ext cx="8928100" cy="82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z="2800" b="1" u="sng" dirty="0">
                <a:solidFill>
                  <a:schemeClr val="tx2"/>
                </a:solidFill>
              </a:rPr>
              <a:t>Вплив температури навколишнього середовища та конструктивних параметрів на потужність двигуна</a:t>
            </a:r>
            <a:endParaRPr lang="uk-UA" sz="2800" b="1" i="1" u="sng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кутник 5"/>
          <p:cNvSpPr/>
          <p:nvPr/>
        </p:nvSpPr>
        <p:spPr>
          <a:xfrm>
            <a:off x="98722" y="4257567"/>
            <a:ext cx="8928100" cy="184665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defRPr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Оскільки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, загальна теплоємність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двигуна пропорційна його масі і об’єму а отже третій степені геометричних розмірів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uk-UA" sz="2400" i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, а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тепло-віддача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пропорційна площі </a:t>
            </a:r>
            <a:r>
              <a:rPr lang="uk-UA" sz="2400" dirty="0" err="1">
                <a:latin typeface="Calibri" pitchFamily="34" charset="0"/>
                <a:cs typeface="Calibri" pitchFamily="34" charset="0"/>
              </a:rPr>
              <a:t>тепловіддаючої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поверхні, а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отже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, другому степеню геометричних розмірів, то 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зі збільшенням </a:t>
            </a:r>
            <a:r>
              <a:rPr lang="en-US" sz="2400" i="1" u="sng" dirty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 при </a:t>
            </a:r>
            <a:r>
              <a:rPr lang="uk-UA" sz="2400" u="sng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i="1" u="sng" dirty="0" smtClean="0">
                <a:latin typeface="Times New Roman" pitchFamily="18" charset="0"/>
                <a:cs typeface="Times New Roman" pitchFamily="18" charset="0"/>
              </a:rPr>
              <a:t>Р </a:t>
            </a:r>
            <a:r>
              <a:rPr lang="uk-UA" sz="2400" i="1" u="sng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uk-UA" sz="2400" i="1" u="sng" dirty="0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en-US" sz="2400" i="1" u="sng" dirty="0" err="1" smtClean="0">
                <a:latin typeface="Times New Roman" pitchFamily="18" charset="0"/>
                <a:cs typeface="Times New Roman" pitchFamily="18" charset="0"/>
              </a:rPr>
              <a:t>onst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, постійна часу нагрівання двигуна </a:t>
            </a:r>
            <a:r>
              <a:rPr lang="uk-UA" sz="2400" i="1" u="sng" dirty="0" err="1"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uk-UA" sz="2400" i="1" u="sng" baseline="-25000" dirty="0" err="1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uk-UA" sz="2400" i="1" u="sng" baseline="-250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С/А</a:t>
            </a:r>
            <a:r>
              <a:rPr lang="uk-UA" sz="2400" i="1" u="sng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i="1" u="sng" dirty="0" smtClean="0">
                <a:latin typeface="Calibri" pitchFamily="34" charset="0"/>
                <a:cs typeface="Calibri" pitchFamily="34" charset="0"/>
              </a:rPr>
              <a:t>зростатиме</a:t>
            </a:r>
            <a:r>
              <a:rPr lang="uk-UA" sz="2400" b="1" i="1" dirty="0">
                <a:latin typeface="Calibri" pitchFamily="34" charset="0"/>
                <a:cs typeface="Calibri" pitchFamily="34" charset="0"/>
              </a:rPr>
              <a:t>.</a:t>
            </a:r>
            <a:endParaRPr lang="uk-UA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107950" y="896841"/>
            <a:ext cx="8918872" cy="7386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>
              <a:defRPr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Вплив конструктивних параметрів на потужність двигуна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можна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вияснити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користуючись формулою:</a:t>
            </a:r>
            <a:endParaRPr lang="uk-UA" sz="2400" spc="-5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851920" y="1681639"/>
            <a:ext cx="2353529" cy="58477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uk-UA" sz="3200" i="1" dirty="0" err="1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uk-UA" sz="3200" i="1" baseline="-25000" dirty="0" err="1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uk-UA" sz="3200" i="1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3200" i="1" baseline="-25000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D</a:t>
            </a:r>
            <a:r>
              <a:rPr lang="uk-UA" sz="3200" i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lω</a:t>
            </a:r>
            <a:r>
              <a:rPr lang="uk-UA" sz="3200" i="1" dirty="0">
                <a:latin typeface="Times New Roman" pitchFamily="18" charset="0"/>
                <a:cs typeface="Times New Roman" pitchFamily="18" charset="0"/>
              </a:rPr>
              <a:t>,</a:t>
            </a:r>
            <a:endParaRPr lang="uk-UA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кутник 5"/>
          <p:cNvSpPr/>
          <p:nvPr/>
        </p:nvSpPr>
        <p:spPr>
          <a:xfrm>
            <a:off x="107950" y="2392627"/>
            <a:ext cx="8918872" cy="184665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 marL="895350" indent="-895350">
              <a:defRPr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де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400" i="1" baseline="-25000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– коефіцієнт, що враховує індукцію у повітряному зазорі та </a:t>
            </a:r>
            <a:r>
              <a:rPr lang="uk-UA" sz="2400" dirty="0" err="1">
                <a:latin typeface="Calibri" pitchFamily="34" charset="0"/>
                <a:cs typeface="Calibri" pitchFamily="34" charset="0"/>
              </a:rPr>
              <a:t>к.к.д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. двигуна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;</a:t>
            </a:r>
          </a:p>
          <a:p>
            <a:pPr indent="180975">
              <a:defRPr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– діаметр якоря чи ротора двигуна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;</a:t>
            </a:r>
          </a:p>
          <a:p>
            <a:pPr indent="180975">
              <a:defRPr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– довжина активної частини осердя якоря чи ротора двигуна;</a:t>
            </a:r>
            <a:endParaRPr lang="uk-UA" sz="2400" dirty="0" smtClean="0">
              <a:latin typeface="Calibri" pitchFamily="34" charset="0"/>
              <a:cs typeface="Calibri" pitchFamily="34" charset="0"/>
            </a:endParaRPr>
          </a:p>
          <a:p>
            <a:pPr indent="180975">
              <a:defRPr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– кутова швидкість якоря чи ротора двигуна.</a:t>
            </a:r>
            <a:endParaRPr lang="uk-UA" sz="2400" spc="-5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Прямокутник 5"/>
          <p:cNvSpPr/>
          <p:nvPr/>
        </p:nvSpPr>
        <p:spPr>
          <a:xfrm>
            <a:off x="92248" y="6104118"/>
            <a:ext cx="8928100" cy="73866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defRPr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При одній і тій же номінальній потужності </a:t>
            </a:r>
            <a:r>
              <a:rPr lang="uk-UA" sz="2400" i="1" dirty="0" err="1" smtClean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uk-UA" sz="2400" i="1" baseline="-25000" dirty="0" err="1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uk-UA" sz="2400" i="1" baseline="-250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швидкохідні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дви-гуни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(із більшою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) матимуть менші розміри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uk-UA" sz="2400" i="1" dirty="0" smtClean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uk-UA" sz="24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uk-UA" sz="24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881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561"/>
    </mc:Choice>
    <mc:Fallback xmlns="">
      <p:transition spd="slow" advTm="80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uiExpand="1" build="p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>
            <a:spLocks noChangeArrowheads="1"/>
          </p:cNvSpPr>
          <p:nvPr/>
        </p:nvSpPr>
        <p:spPr bwMode="auto">
          <a:xfrm>
            <a:off x="107950" y="72000"/>
            <a:ext cx="8928100" cy="825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z="2800" b="1" i="1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Загальні відомості про нагрівання та охолодження двигунів</a:t>
            </a:r>
            <a:endParaRPr lang="uk-UA" sz="2800" b="1" i="1" u="sng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Прямокутник 5"/>
          <p:cNvSpPr/>
          <p:nvPr/>
        </p:nvSpPr>
        <p:spPr>
          <a:xfrm>
            <a:off x="111382" y="828000"/>
            <a:ext cx="8928100" cy="110799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defRPr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 Потужність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, яку здатний розвивати електродвигун без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шкідли-вих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наслідків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, визначається його максимальним обертовим моментом та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ступенем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нагрівання.</a:t>
            </a:r>
          </a:p>
        </p:txBody>
      </p:sp>
      <p:sp>
        <p:nvSpPr>
          <p:cNvPr id="6" name="Прямокутник 8"/>
          <p:cNvSpPr/>
          <p:nvPr/>
        </p:nvSpPr>
        <p:spPr>
          <a:xfrm>
            <a:off x="133136" y="1935996"/>
            <a:ext cx="8928100" cy="187743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 У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механічному відношенні конструкція двигуна повинна витримувати тривалий час номінальний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момент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[H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∙м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]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:</a:t>
            </a:r>
          </a:p>
          <a:p>
            <a:pPr algn="ctr">
              <a:lnSpc>
                <a:spcPct val="85000"/>
              </a:lnSpc>
              <a:spcBef>
                <a:spcPts val="1200"/>
              </a:spcBef>
              <a:spcAft>
                <a:spcPts val="1200"/>
              </a:spcAft>
              <a:defRPr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i="1" dirty="0" err="1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uk-UA" sz="2400" i="1" baseline="-25000" dirty="0" err="1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 = 9550 </a:t>
            </a:r>
            <a:r>
              <a:rPr lang="uk-UA" sz="2400" i="1" dirty="0" err="1" smtClean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uk-UA" sz="2400" i="1" baseline="-25000" dirty="0" err="1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uk-UA" sz="2400" i="1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uk-UA" sz="2400" i="1" dirty="0" err="1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uk-UA" sz="2400" i="1" baseline="-25000" dirty="0" err="1" smtClean="0">
                <a:latin typeface="Times New Roman" pitchFamily="18" charset="0"/>
                <a:cs typeface="Times New Roman" pitchFamily="18" charset="0"/>
              </a:rPr>
              <a:t>н</a:t>
            </a:r>
            <a:endParaRPr lang="uk-UA" sz="2400" i="1" baseline="-25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5000"/>
              </a:lnSpc>
              <a:defRPr/>
            </a:pPr>
            <a:r>
              <a:rPr lang="uk-UA" sz="2400" spc="-60" dirty="0">
                <a:latin typeface="Calibri" pitchFamily="34" charset="0"/>
                <a:cs typeface="Calibri" pitchFamily="34" charset="0"/>
              </a:rPr>
              <a:t>де </a:t>
            </a:r>
            <a:r>
              <a:rPr lang="uk-UA" sz="2400" i="1" spc="-60" dirty="0" err="1" smtClean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uk-UA" sz="2400" i="1" spc="-60" baseline="-25000" dirty="0" err="1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uk-UA" sz="2400" b="1" spc="-6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spc="-60" dirty="0">
                <a:latin typeface="Calibri" pitchFamily="34" charset="0"/>
                <a:cs typeface="Calibri" pitchFamily="34" charset="0"/>
              </a:rPr>
              <a:t>- номінальна потужність двигуна, кВт</a:t>
            </a:r>
            <a:r>
              <a:rPr lang="uk-UA" sz="2400" spc="-60" dirty="0" smtClean="0">
                <a:latin typeface="Calibri" pitchFamily="34" charset="0"/>
                <a:cs typeface="Calibri" pitchFamily="34" charset="0"/>
              </a:rPr>
              <a:t>;</a:t>
            </a:r>
          </a:p>
          <a:p>
            <a:pPr>
              <a:lnSpc>
                <a:spcPct val="85000"/>
              </a:lnSpc>
              <a:defRPr/>
            </a:pPr>
            <a:r>
              <a:rPr lang="uk-UA" sz="2400" spc="-6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spc="-60" dirty="0" smtClean="0">
                <a:latin typeface="Calibri" pitchFamily="34" charset="0"/>
                <a:cs typeface="Calibri" pitchFamily="34" charset="0"/>
              </a:rPr>
              <a:t>     </a:t>
            </a:r>
            <a:r>
              <a:rPr lang="uk-UA" sz="2400" i="1" dirty="0" err="1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uk-UA" sz="2400" i="1" baseline="-25000" dirty="0" err="1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uk-UA" sz="2400" i="1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spc="-6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spc="-60" dirty="0">
                <a:latin typeface="Calibri" pitchFamily="34" charset="0"/>
                <a:cs typeface="Calibri" pitchFamily="34" charset="0"/>
              </a:rPr>
              <a:t>- номінальна </a:t>
            </a:r>
            <a:r>
              <a:rPr lang="uk-UA" sz="2400" spc="-60" dirty="0" smtClean="0">
                <a:latin typeface="Calibri" pitchFamily="34" charset="0"/>
                <a:cs typeface="Calibri" pitchFamily="34" charset="0"/>
              </a:rPr>
              <a:t>частота обертів, об/хв.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endParaRPr lang="uk-UA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8" name="Прямокутник 8"/>
          <p:cNvSpPr/>
          <p:nvPr/>
        </p:nvSpPr>
        <p:spPr>
          <a:xfrm>
            <a:off x="133136" y="3815046"/>
            <a:ext cx="8928100" cy="18863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 Ґрунтуючись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на цьому моменті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розраховуються:</a:t>
            </a:r>
          </a:p>
          <a:p>
            <a:pPr marL="342900" indent="-342900">
              <a:lnSpc>
                <a:spcPct val="85000"/>
              </a:lnSpc>
              <a:buFont typeface="Wingdings" panose="05000000000000000000" pitchFamily="2" charset="2"/>
              <a:buChar char="Ø"/>
              <a:defRPr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 вал двигуна;</a:t>
            </a:r>
          </a:p>
          <a:p>
            <a:pPr marL="342900" indent="-342900">
              <a:lnSpc>
                <a:spcPct val="85000"/>
              </a:lnSpc>
              <a:buFont typeface="Wingdings" panose="05000000000000000000" pitchFamily="2" charset="2"/>
              <a:buChar char="Ø"/>
              <a:defRPr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підшипники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;</a:t>
            </a:r>
          </a:p>
          <a:p>
            <a:pPr marL="342900" indent="-342900">
              <a:lnSpc>
                <a:spcPct val="85000"/>
              </a:lnSpc>
              <a:buFont typeface="Wingdings" panose="05000000000000000000" pitchFamily="2" charset="2"/>
              <a:buChar char="Ø"/>
              <a:defRPr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 мінімально допустимий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діаметр шківа, що встановлюється на вал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двигуна;</a:t>
            </a:r>
          </a:p>
          <a:p>
            <a:pPr marL="342900" indent="-342900">
              <a:lnSpc>
                <a:spcPct val="85000"/>
              </a:lnSpc>
              <a:buFont typeface="Wingdings" panose="05000000000000000000" pitchFamily="2" charset="2"/>
              <a:buChar char="Ø"/>
              <a:defRPr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кріплення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обмоток.</a:t>
            </a:r>
          </a:p>
        </p:txBody>
      </p:sp>
      <p:sp>
        <p:nvSpPr>
          <p:cNvPr id="9" name="Прямокутник 8"/>
          <p:cNvSpPr/>
          <p:nvPr/>
        </p:nvSpPr>
        <p:spPr>
          <a:xfrm>
            <a:off x="119782" y="5713306"/>
            <a:ext cx="8928100" cy="105259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lnSpc>
                <a:spcPct val="95000"/>
              </a:lnSpc>
              <a:defRPr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Вирішальну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роль при визначенні потужності двигуна відіграє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нагрівання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його обмоток, що зумовлене різними втратами енергії у двигуні, які перетворюються у тепло і нагрівають його.</a:t>
            </a: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370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776"/>
    </mc:Choice>
    <mc:Fallback xmlns="">
      <p:transition spd="slow" advTm="106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>
            <a:spLocks noChangeArrowheads="1"/>
          </p:cNvSpPr>
          <p:nvPr/>
        </p:nvSpPr>
        <p:spPr bwMode="auto">
          <a:xfrm>
            <a:off x="107950" y="72000"/>
            <a:ext cx="8928100" cy="825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z="2800" b="1" i="1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Загальні відомості про нагрівання та охолодження двигунів</a:t>
            </a:r>
            <a:endParaRPr lang="uk-UA" sz="2800" b="1" i="1" u="sng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Прямокутник 8"/>
          <p:cNvSpPr/>
          <p:nvPr/>
        </p:nvSpPr>
        <p:spPr>
          <a:xfrm>
            <a:off x="121676" y="836712"/>
            <a:ext cx="8928100" cy="73866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defRPr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  Втрати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енергії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при роботі двигуна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можна визначити через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його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коефіцієнт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корисної дії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η</a:t>
            </a:r>
            <a:r>
              <a:rPr lang="uk-UA" sz="2400" i="1" baseline="-25000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:</a:t>
            </a:r>
          </a:p>
        </p:txBody>
      </p:sp>
      <p:sp>
        <p:nvSpPr>
          <p:cNvPr id="13" name="Прямокутник 8"/>
          <p:cNvSpPr/>
          <p:nvPr/>
        </p:nvSpPr>
        <p:spPr>
          <a:xfrm>
            <a:off x="99591" y="2636912"/>
            <a:ext cx="8928100" cy="73866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r>
              <a:rPr lang="uk-UA" sz="2400" dirty="0" smtClean="0">
                <a:latin typeface="Calibri" pitchFamily="34" charset="0"/>
                <a:cs typeface="Calibri" pitchFamily="34" charset="0"/>
              </a:rPr>
              <a:t>де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uk-UA" sz="2400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– потужність, що підводиться до двигуна із мережі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;</a:t>
            </a:r>
          </a:p>
          <a:p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</a:t>
            </a:r>
            <a:r>
              <a:rPr lang="uk-UA" sz="2400" i="1" dirty="0" smtClean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uk-UA" sz="2400" i="1" baseline="-25000" dirty="0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– номінальна потужність двигуна.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7274433"/>
              </p:ext>
            </p:extLst>
          </p:nvPr>
        </p:nvGraphicFramePr>
        <p:xfrm>
          <a:off x="2555776" y="1605861"/>
          <a:ext cx="5077667" cy="1008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05" name="Формула" r:id="rId6" imgW="2171700" imgH="431800" progId="Equation.3">
                  <p:embed/>
                </p:oleObj>
              </mc:Choice>
              <mc:Fallback>
                <p:oleObj name="Формула" r:id="rId6" imgW="2171700" imgH="4318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776" y="1605861"/>
                        <a:ext cx="5077667" cy="1008112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Прямокутник 5"/>
          <p:cNvSpPr/>
          <p:nvPr/>
        </p:nvSpPr>
        <p:spPr>
          <a:xfrm>
            <a:off x="99591" y="3509645"/>
            <a:ext cx="8928100" cy="147732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defRPr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Втрати енергії у двигуні поділяються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на: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i="1" u="sng" dirty="0">
                <a:latin typeface="Calibri" pitchFamily="34" charset="0"/>
                <a:cs typeface="Calibri" pitchFamily="34" charset="0"/>
              </a:rPr>
              <a:t>змінні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(що змінюються при зміні навантаження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);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i="1" u="sng" dirty="0">
                <a:latin typeface="Calibri" pitchFamily="34" charset="0"/>
                <a:cs typeface="Calibri" pitchFamily="34" charset="0"/>
              </a:rPr>
              <a:t>постійні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, які за будь-якого навантаження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електродвигуна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практично однакові.</a:t>
            </a:r>
          </a:p>
        </p:txBody>
      </p:sp>
      <p:sp>
        <p:nvSpPr>
          <p:cNvPr id="9" name="Прямокутник 8"/>
          <p:cNvSpPr/>
          <p:nvPr/>
        </p:nvSpPr>
        <p:spPr>
          <a:xfrm>
            <a:off x="100757" y="5085184"/>
            <a:ext cx="8928100" cy="147732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tabLst>
                <a:tab pos="1343025" algn="l"/>
              </a:tabLst>
              <a:defRPr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</a:t>
            </a:r>
            <a:r>
              <a:rPr lang="uk-UA" sz="2400" u="sng" dirty="0" smtClean="0">
                <a:latin typeface="Calibri" pitchFamily="34" charset="0"/>
                <a:cs typeface="Calibri" pitchFamily="34" charset="0"/>
              </a:rPr>
              <a:t>До </a:t>
            </a:r>
            <a:r>
              <a:rPr lang="uk-UA" sz="2400" i="1" u="sng" dirty="0">
                <a:latin typeface="Calibri" pitchFamily="34" charset="0"/>
                <a:cs typeface="Calibri" pitchFamily="34" charset="0"/>
              </a:rPr>
              <a:t>змінних втрат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ΔР</a:t>
            </a:r>
            <a:r>
              <a:rPr lang="uk-UA" sz="2400" i="1" baseline="-25000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належать 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втрати від проходження струму </a:t>
            </a:r>
            <a:r>
              <a:rPr lang="uk-UA" sz="2400" u="sng" dirty="0" smtClean="0">
                <a:latin typeface="Calibri" pitchFamily="34" charset="0"/>
                <a:cs typeface="Calibri" pitchFamily="34" charset="0"/>
              </a:rPr>
              <a:t>навантаження 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по обмотках електродвигуна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(вони пропорційні квадрату сили струму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навантаження:</a:t>
            </a:r>
          </a:p>
          <a:p>
            <a:pPr algn="ctr">
              <a:tabLst>
                <a:tab pos="1343025" algn="l"/>
              </a:tabLst>
              <a:defRPr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ΔР</a:t>
            </a:r>
            <a:r>
              <a:rPr lang="uk-UA" sz="2400" i="1" baseline="-25000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kRI</a:t>
            </a:r>
            <a:r>
              <a:rPr lang="ru-RU" sz="2400" i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400" dirty="0" smtClean="0">
                <a:latin typeface="Calibri" pitchFamily="34" charset="0"/>
                <a:cs typeface="Calibri" pitchFamily="34" charset="0"/>
              </a:rPr>
              <a:t>.</a:t>
            </a:r>
            <a:endParaRPr lang="uk-UA" sz="24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42375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483"/>
    </mc:Choice>
    <mc:Fallback xmlns="">
      <p:transition spd="slow" advTm="844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 animBg="1"/>
      <p:bldP spid="13" grpId="0" animBg="1"/>
      <p:bldP spid="12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>
            <a:spLocks noChangeArrowheads="1"/>
          </p:cNvSpPr>
          <p:nvPr/>
        </p:nvSpPr>
        <p:spPr bwMode="auto">
          <a:xfrm>
            <a:off x="107950" y="72000"/>
            <a:ext cx="8928100" cy="825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z="2800" b="1" i="1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Загальні відомості про нагрівання та охолодження двигунів</a:t>
            </a:r>
            <a:endParaRPr lang="uk-UA" sz="2800" b="1" i="1" u="sng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Прямокутник 8"/>
          <p:cNvSpPr/>
          <p:nvPr/>
        </p:nvSpPr>
        <p:spPr>
          <a:xfrm>
            <a:off x="145712" y="846987"/>
            <a:ext cx="8928100" cy="221599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defRPr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До </a:t>
            </a:r>
            <a:r>
              <a:rPr lang="uk-UA" sz="2400" i="1" u="sng" dirty="0">
                <a:latin typeface="Calibri" pitchFamily="34" charset="0"/>
                <a:cs typeface="Calibri" pitchFamily="34" charset="0"/>
              </a:rPr>
              <a:t>постійних втрат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ΔР</a:t>
            </a:r>
            <a:r>
              <a:rPr lang="uk-UA" sz="2400" i="1" baseline="-25000" dirty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–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відносяться: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втрати на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перемагнічування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осердя (гістерезис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);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втрати від протікання в осерді вихрових струмів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Фуко;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втрати на тертя та ін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.,</a:t>
            </a:r>
          </a:p>
          <a:p>
            <a:pPr indent="447675">
              <a:defRPr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Вони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в основному 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залежать від величини напруги та частоти струму </a:t>
            </a:r>
            <a:r>
              <a:rPr lang="uk-UA" sz="2400" u="sng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живленн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я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електродвигуна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9" name="Прямокутник 8"/>
          <p:cNvSpPr/>
          <p:nvPr/>
        </p:nvSpPr>
        <p:spPr>
          <a:xfrm>
            <a:off x="123636" y="3096116"/>
            <a:ext cx="8928100" cy="147732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defRPr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 </a:t>
            </a:r>
            <a:r>
              <a:rPr lang="uk-UA" sz="2400" u="sng" dirty="0" smtClean="0">
                <a:latin typeface="Calibri" pitchFamily="34" charset="0"/>
                <a:cs typeface="Calibri" pitchFamily="34" charset="0"/>
              </a:rPr>
              <a:t>При 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роботі двигуна із постійним </a:t>
            </a:r>
            <a:r>
              <a:rPr lang="uk-UA" sz="2400" u="sng" dirty="0" smtClean="0">
                <a:latin typeface="Calibri" pitchFamily="34" charset="0"/>
                <a:cs typeface="Calibri" pitchFamily="34" charset="0"/>
              </a:rPr>
              <a:t>навантаженням, 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унаслідок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безперервного виділення постійної кількості теплоти </a:t>
            </a:r>
            <a:r>
              <a:rPr lang="uk-UA" sz="2400" u="sng" dirty="0" smtClean="0">
                <a:latin typeface="Calibri" pitchFamily="34" charset="0"/>
                <a:cs typeface="Calibri" pitchFamily="34" charset="0"/>
              </a:rPr>
              <a:t>його </a:t>
            </a:r>
            <a:r>
              <a:rPr lang="uk-UA" sz="2400" u="sng" dirty="0" err="1" smtClean="0">
                <a:latin typeface="Calibri" pitchFamily="34" charset="0"/>
                <a:cs typeface="Calibri" pitchFamily="34" charset="0"/>
              </a:rPr>
              <a:t>темпера-тура</a:t>
            </a:r>
            <a:r>
              <a:rPr lang="uk-UA" sz="2400" u="sng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поступово підвищується і перевищує температуру навколишнього середовища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10" name="Прямокутник 8"/>
          <p:cNvSpPr/>
          <p:nvPr/>
        </p:nvSpPr>
        <p:spPr>
          <a:xfrm>
            <a:off x="139238" y="4651683"/>
            <a:ext cx="8928100" cy="31669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uk-UA" sz="2400" spc="-100" dirty="0" smtClean="0">
                <a:latin typeface="Calibri" pitchFamily="34" charset="0"/>
                <a:cs typeface="Calibri" pitchFamily="34" charset="0"/>
              </a:rPr>
              <a:t>При </a:t>
            </a:r>
            <a:r>
              <a:rPr lang="uk-UA" sz="2400" spc="-100" dirty="0">
                <a:latin typeface="Calibri" pitchFamily="34" charset="0"/>
                <a:cs typeface="Calibri" pitchFamily="34" charset="0"/>
              </a:rPr>
              <a:t>цьому зростає тепловіддача від двигуна в навколишнє середовище.</a:t>
            </a:r>
          </a:p>
        </p:txBody>
      </p:sp>
      <p:sp>
        <p:nvSpPr>
          <p:cNvPr id="11" name="Прямокутник 8"/>
          <p:cNvSpPr/>
          <p:nvPr/>
        </p:nvSpPr>
        <p:spPr>
          <a:xfrm>
            <a:off x="123636" y="5013176"/>
            <a:ext cx="8928100" cy="110799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defRPr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Через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деякий час настає </a:t>
            </a:r>
            <a:r>
              <a:rPr lang="uk-UA" sz="2400" b="1" i="1" u="sng" dirty="0">
                <a:latin typeface="Calibri" pitchFamily="34" charset="0"/>
                <a:cs typeface="Calibri" pitchFamily="34" charset="0"/>
              </a:rPr>
              <a:t>теплова рівновага</a:t>
            </a:r>
            <a:r>
              <a:rPr lang="uk-UA" sz="2400" i="1" u="sng" dirty="0">
                <a:latin typeface="Calibri" pitchFamily="34" charset="0"/>
                <a:cs typeface="Calibri" pitchFamily="34" charset="0"/>
              </a:rPr>
              <a:t>, коли кількість тепла, що утворюється у двигуні за одиницю часу, дорівнює </a:t>
            </a:r>
            <a:r>
              <a:rPr lang="uk-UA" sz="2400" i="1" u="sng" dirty="0" err="1" smtClean="0">
                <a:latin typeface="Calibri" pitchFamily="34" charset="0"/>
                <a:cs typeface="Calibri" pitchFamily="34" charset="0"/>
              </a:rPr>
              <a:t>кіль-кості</a:t>
            </a:r>
            <a:r>
              <a:rPr lang="uk-UA" sz="2400" i="1" u="sng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i="1" u="sng" dirty="0">
                <a:latin typeface="Calibri" pitchFamily="34" charset="0"/>
                <a:cs typeface="Calibri" pitchFamily="34" charset="0"/>
              </a:rPr>
              <a:t>тепла, що віддається двигуном у навколишнє середовище.</a:t>
            </a:r>
            <a:endParaRPr lang="uk-UA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Прямокутник 8"/>
          <p:cNvSpPr/>
          <p:nvPr/>
        </p:nvSpPr>
        <p:spPr>
          <a:xfrm>
            <a:off x="95805" y="6165304"/>
            <a:ext cx="8928100" cy="62786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Температура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двигуна при цьому залишається незмінною і називається </a:t>
            </a:r>
            <a:r>
              <a:rPr lang="uk-UA" sz="2400" i="1" u="sng" dirty="0">
                <a:latin typeface="Calibri" pitchFamily="34" charset="0"/>
                <a:cs typeface="Calibri" pitchFamily="34" charset="0"/>
              </a:rPr>
              <a:t>усталеною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.</a:t>
            </a: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725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727"/>
    </mc:Choice>
    <mc:Fallback xmlns="">
      <p:transition spd="slow" advTm="1367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>
            <a:spLocks noChangeArrowheads="1"/>
          </p:cNvSpPr>
          <p:nvPr/>
        </p:nvSpPr>
        <p:spPr bwMode="auto">
          <a:xfrm>
            <a:off x="107950" y="72000"/>
            <a:ext cx="8928100" cy="825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z="2800" b="1" i="1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Загальні відомості про нагрівання та охолодження двигунів</a:t>
            </a:r>
            <a:endParaRPr lang="uk-UA" sz="2800" b="1" i="1" u="sng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Прямокутник 5"/>
          <p:cNvSpPr/>
          <p:nvPr/>
        </p:nvSpPr>
        <p:spPr>
          <a:xfrm>
            <a:off x="111382" y="897419"/>
            <a:ext cx="8928100" cy="110799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defRPr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Тривале перевантаження двигуна викликає перегрівання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ізоля-ції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обмоток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більше за допустиме, внаслідок цього відбувається інтенсивне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старіння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ізоляції і різко скорочується строк її служби.</a:t>
            </a:r>
          </a:p>
        </p:txBody>
      </p:sp>
      <p:sp>
        <p:nvSpPr>
          <p:cNvPr id="6" name="Прямокутник 8"/>
          <p:cNvSpPr/>
          <p:nvPr/>
        </p:nvSpPr>
        <p:spPr>
          <a:xfrm>
            <a:off x="119816" y="2043912"/>
            <a:ext cx="8928100" cy="184665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defRPr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Допустима температура електродвигуна залежить від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термо-стійкості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ізоляційних матеріалів, що використані при його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виготов-ленні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. В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електричних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машинах використовують ізоляційні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матеріа-ли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таких класів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нагрівостійкості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(за гранично допустимою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темпера-турою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нагрівання </a:t>
            </a:r>
            <a:r>
              <a:rPr lang="uk-UA" sz="2400" i="1" dirty="0" err="1">
                <a:latin typeface="Times New Roman" pitchFamily="18" charset="0"/>
                <a:cs typeface="Times New Roman" pitchFamily="18" charset="0"/>
                <a:sym typeface="Symbol"/>
              </a:rPr>
              <a:t></a:t>
            </a:r>
            <a:r>
              <a:rPr lang="uk-UA" sz="2400" i="1" baseline="-25000" dirty="0" err="1">
                <a:latin typeface="Times New Roman" pitchFamily="18" charset="0"/>
                <a:cs typeface="Times New Roman" pitchFamily="18" charset="0"/>
              </a:rPr>
              <a:t>доп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):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А, Е, В,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, Н, 200, 220, 250</a:t>
            </a:r>
          </a:p>
        </p:txBody>
      </p:sp>
      <p:sp>
        <p:nvSpPr>
          <p:cNvPr id="7" name="Прямокутник 8"/>
          <p:cNvSpPr/>
          <p:nvPr/>
        </p:nvSpPr>
        <p:spPr>
          <a:xfrm>
            <a:off x="119816" y="3937244"/>
            <a:ext cx="8928100" cy="73866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 algn="ctr">
              <a:defRPr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 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Допустимі граничні температури нагрівання ізоляційних </a:t>
            </a:r>
            <a:r>
              <a:rPr lang="uk-UA" sz="2400" i="1" u="sng" dirty="0">
                <a:latin typeface="Calibri" pitchFamily="34" charset="0"/>
                <a:cs typeface="Calibri" pitchFamily="34" charset="0"/>
              </a:rPr>
              <a:t>матеріалів різних класів </a:t>
            </a:r>
            <a:r>
              <a:rPr lang="uk-UA" sz="2400" i="1" u="sng" dirty="0" err="1">
                <a:latin typeface="Calibri" pitchFamily="34" charset="0"/>
                <a:cs typeface="Calibri" pitchFamily="34" charset="0"/>
              </a:rPr>
              <a:t>нагрівостійкості</a:t>
            </a:r>
            <a:endParaRPr lang="uk-UA" sz="24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4373179"/>
              </p:ext>
            </p:extLst>
          </p:nvPr>
        </p:nvGraphicFramePr>
        <p:xfrm>
          <a:off x="105668" y="4675908"/>
          <a:ext cx="8921664" cy="10972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1296"/>
                <a:gridCol w="991296"/>
                <a:gridCol w="991296"/>
                <a:gridCol w="991296"/>
                <a:gridCol w="991296"/>
                <a:gridCol w="991296"/>
                <a:gridCol w="991296"/>
                <a:gridCol w="991296"/>
                <a:gridCol w="991296"/>
              </a:tblGrid>
              <a:tr h="0">
                <a:tc>
                  <a:txBody>
                    <a:bodyPr/>
                    <a:lstStyle/>
                    <a:p>
                      <a:pPr marL="17970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</a:t>
                      </a:r>
                      <a:endParaRPr lang="uk-UA" sz="2400" i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i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</a:t>
                      </a:r>
                      <a:endParaRPr lang="uk-UA" sz="2400" i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i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</a:t>
                      </a:r>
                      <a:endParaRPr lang="uk-UA" sz="2400" i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i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</a:t>
                      </a:r>
                      <a:endParaRPr lang="uk-UA" sz="2400" i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i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</a:t>
                      </a:r>
                      <a:endParaRPr lang="uk-UA" sz="2400" i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i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</a:t>
                      </a:r>
                      <a:endParaRPr lang="uk-UA" sz="2400" i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i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  <a:endParaRPr lang="uk-UA" sz="2400" i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i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220</a:t>
                      </a:r>
                      <a:endParaRPr lang="uk-UA" sz="2400" i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i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250</a:t>
                      </a:r>
                      <a:endParaRPr lang="uk-UA" sz="2400" i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17970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r>
                        <a:rPr lang="uk-UA" sz="2400" i="1" baseline="30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lang="uk-UA" sz="240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lang="uk-UA" sz="2400" i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</a:t>
                      </a:r>
                      <a:r>
                        <a:rPr lang="uk-UA" sz="2400" i="1" baseline="30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lang="uk-UA" sz="240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lang="uk-UA" sz="2400" i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120</a:t>
                      </a:r>
                      <a:r>
                        <a:rPr lang="uk-UA" sz="2400" i="1" baseline="30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lang="uk-UA" sz="240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lang="uk-UA" sz="2400" i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130</a:t>
                      </a:r>
                      <a:r>
                        <a:rPr lang="uk-UA" sz="2400" i="1" baseline="30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lang="uk-UA" sz="240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lang="uk-UA" sz="2400" i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155</a:t>
                      </a:r>
                      <a:r>
                        <a:rPr lang="uk-UA" sz="2400" i="1" baseline="30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lang="uk-UA" sz="240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lang="uk-UA" sz="2400" i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180</a:t>
                      </a:r>
                      <a:r>
                        <a:rPr lang="uk-UA" sz="2400" i="1" baseline="30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lang="uk-UA" sz="240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lang="uk-UA" sz="2400" i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  <a:r>
                        <a:rPr lang="uk-UA" sz="2400" i="1" baseline="30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lang="uk-UA" sz="240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lang="uk-UA" sz="2400" i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220</a:t>
                      </a:r>
                      <a:r>
                        <a:rPr lang="uk-UA" sz="2400" i="1" baseline="30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lang="uk-UA" sz="240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lang="uk-UA" sz="2400" i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250</a:t>
                      </a:r>
                      <a:r>
                        <a:rPr lang="uk-UA" sz="2400" i="1" baseline="30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lang="uk-UA" sz="240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lang="uk-UA" sz="2400" i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Прямокутник 8"/>
          <p:cNvSpPr/>
          <p:nvPr/>
        </p:nvSpPr>
        <p:spPr>
          <a:xfrm>
            <a:off x="119816" y="5877272"/>
            <a:ext cx="8928100" cy="73866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defRPr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При виготовленні сучасних двигунів у більшості випадків застосовують ізоляцію класів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В,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 і Н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.</a:t>
            </a: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319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373"/>
    </mc:Choice>
    <mc:Fallback xmlns="">
      <p:transition spd="slow" advTm="196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>
            <a:spLocks noChangeArrowheads="1"/>
          </p:cNvSpPr>
          <p:nvPr/>
        </p:nvSpPr>
        <p:spPr bwMode="auto">
          <a:xfrm>
            <a:off x="107950" y="72000"/>
            <a:ext cx="8928100" cy="825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z="2800" b="1" i="1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Загальні відомості про нагрівання та охолодження двигунів</a:t>
            </a:r>
            <a:endParaRPr lang="uk-UA" sz="2800" b="1" i="1" u="sng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Прямокутник 5"/>
          <p:cNvSpPr/>
          <p:nvPr/>
        </p:nvSpPr>
        <p:spPr>
          <a:xfrm>
            <a:off x="111382" y="897419"/>
            <a:ext cx="8928100" cy="73866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defRPr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При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аналізі нагрівання електродвигуна оцінюється перевищення його температури над температурою навколишнього середовища.</a:t>
            </a:r>
          </a:p>
        </p:txBody>
      </p:sp>
      <p:sp>
        <p:nvSpPr>
          <p:cNvPr id="6" name="Прямокутник 8"/>
          <p:cNvSpPr/>
          <p:nvPr/>
        </p:nvSpPr>
        <p:spPr>
          <a:xfrm>
            <a:off x="111382" y="1636083"/>
            <a:ext cx="8928100" cy="110799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defRPr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У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стандартах за нормальну температуру навколишнього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газопо-дібного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(охолоджувального)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середовища прийнята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температура </a:t>
            </a:r>
            <a:r>
              <a:rPr lang="uk-UA" sz="2400" i="1" dirty="0" err="1">
                <a:latin typeface="Times New Roman" pitchFamily="18" charset="0"/>
                <a:cs typeface="Times New Roman" pitchFamily="18" charset="0"/>
              </a:rPr>
              <a:t>θ</a:t>
            </a:r>
            <a:r>
              <a:rPr lang="uk-UA" sz="2400" i="1" baseline="-25000" dirty="0" err="1">
                <a:latin typeface="Times New Roman" pitchFamily="18" charset="0"/>
                <a:cs typeface="Times New Roman" pitchFamily="18" charset="0"/>
              </a:rPr>
              <a:t>н.с</a:t>
            </a:r>
            <a:r>
              <a:rPr lang="uk-UA" sz="2400" i="1" baseline="-250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 = + 40 </a:t>
            </a:r>
            <a:r>
              <a:rPr lang="uk-UA" sz="2400" dirty="0" smtClean="0">
                <a:latin typeface="Calibri"/>
                <a:cs typeface="Calibri"/>
                <a:sym typeface="Onyx"/>
              </a:rPr>
              <a:t>⁰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при висоті над рівнем моря 1000 м.</a:t>
            </a:r>
            <a:endParaRPr lang="uk-UA" sz="24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Прямокутник 8"/>
          <p:cNvSpPr/>
          <p:nvPr/>
        </p:nvSpPr>
        <p:spPr>
          <a:xfrm>
            <a:off x="111382" y="2770437"/>
            <a:ext cx="8928100" cy="125848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У зв’язку з цим, поряд із допустимою температурою </a:t>
            </a:r>
            <a:r>
              <a:rPr lang="uk-UA" sz="2400" i="1" dirty="0" err="1">
                <a:latin typeface="Times New Roman" pitchFamily="18" charset="0"/>
                <a:cs typeface="Times New Roman" pitchFamily="18" charset="0"/>
              </a:rPr>
              <a:t>θ</a:t>
            </a:r>
            <a:r>
              <a:rPr lang="uk-UA" sz="2400" i="1" baseline="-25000" dirty="0" err="1">
                <a:latin typeface="Times New Roman" pitchFamily="18" charset="0"/>
                <a:cs typeface="Times New Roman" pitchFamily="18" charset="0"/>
              </a:rPr>
              <a:t>доп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.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нагрі-вання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елементів двигуна, прийнято вказувати допустиме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переви-щення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температури </a:t>
            </a:r>
            <a:r>
              <a:rPr lang="uk-UA" sz="2400" i="1" dirty="0" err="1">
                <a:latin typeface="Times New Roman" pitchFamily="18" charset="0"/>
                <a:cs typeface="Times New Roman" pitchFamily="18" charset="0"/>
              </a:rPr>
              <a:t>τ</a:t>
            </a:r>
            <a:r>
              <a:rPr lang="uk-UA" sz="2400" i="1" baseline="-25000" dirty="0" err="1">
                <a:latin typeface="Times New Roman" pitchFamily="18" charset="0"/>
                <a:cs typeface="Times New Roman" pitchFamily="18" charset="0"/>
              </a:rPr>
              <a:t>доп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над температурою охолоджуючого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середо-вища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, яке визначається різницею:</a:t>
            </a:r>
            <a:endParaRPr lang="uk-UA" sz="24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Прямокутник 8"/>
          <p:cNvSpPr/>
          <p:nvPr/>
        </p:nvSpPr>
        <p:spPr>
          <a:xfrm>
            <a:off x="4716016" y="3707318"/>
            <a:ext cx="2506108" cy="430887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>
              <a:defRPr/>
            </a:pPr>
            <a:r>
              <a:rPr lang="uk-UA" sz="2800" i="1" dirty="0" err="1">
                <a:latin typeface="Times New Roman" pitchFamily="18" charset="0"/>
                <a:cs typeface="Times New Roman" pitchFamily="18" charset="0"/>
              </a:rPr>
              <a:t>τ</a:t>
            </a:r>
            <a:r>
              <a:rPr lang="uk-UA" sz="2800" i="1" baseline="-25000" dirty="0" err="1">
                <a:latin typeface="Times New Roman" pitchFamily="18" charset="0"/>
                <a:cs typeface="Times New Roman" pitchFamily="18" charset="0"/>
              </a:rPr>
              <a:t>доп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uk-UA" sz="2800" i="1" dirty="0" err="1">
                <a:latin typeface="Times New Roman" pitchFamily="18" charset="0"/>
                <a:cs typeface="Times New Roman" pitchFamily="18" charset="0"/>
              </a:rPr>
              <a:t>θ</a:t>
            </a:r>
            <a:r>
              <a:rPr lang="uk-UA" sz="2800" i="1" baseline="-25000" dirty="0" err="1">
                <a:latin typeface="Times New Roman" pitchFamily="18" charset="0"/>
                <a:cs typeface="Times New Roman" pitchFamily="18" charset="0"/>
              </a:rPr>
              <a:t>доп</a:t>
            </a:r>
            <a:r>
              <a:rPr lang="uk-UA" sz="2800" i="1" baseline="-25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- θ</a:t>
            </a:r>
            <a:r>
              <a:rPr lang="uk-UA" sz="2800" i="1" baseline="-250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Прямокутник 8"/>
          <p:cNvSpPr/>
          <p:nvPr/>
        </p:nvSpPr>
        <p:spPr>
          <a:xfrm>
            <a:off x="154468" y="4155532"/>
            <a:ext cx="8928100" cy="157241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  Якщо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температура навколишнього середовища </a:t>
            </a:r>
            <a:r>
              <a:rPr lang="uk-UA" sz="2400" i="1" dirty="0" err="1">
                <a:latin typeface="Times New Roman" pitchFamily="18" charset="0"/>
                <a:cs typeface="Times New Roman" pitchFamily="18" charset="0"/>
              </a:rPr>
              <a:t>θ</a:t>
            </a:r>
            <a:r>
              <a:rPr lang="uk-UA" sz="2400" i="1" baseline="-25000" dirty="0" err="1">
                <a:latin typeface="Times New Roman" pitchFamily="18" charset="0"/>
                <a:cs typeface="Times New Roman" pitchFamily="18" charset="0"/>
              </a:rPr>
              <a:t>н.с</a:t>
            </a:r>
            <a:r>
              <a:rPr lang="uk-UA" sz="2400" i="1" baseline="-250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нижча від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+ 40 </a:t>
            </a:r>
            <a:r>
              <a:rPr lang="uk-UA" sz="2400" dirty="0">
                <a:latin typeface="Calibri"/>
                <a:cs typeface="Calibri"/>
                <a:sym typeface="Onyx"/>
              </a:rPr>
              <a:t>⁰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то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двигун можна дещо перевантажити, якщо ж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температу-ра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навколишнього середовища </a:t>
            </a:r>
            <a:r>
              <a:rPr lang="uk-UA" sz="2400" i="1" dirty="0" err="1">
                <a:latin typeface="Times New Roman" pitchFamily="18" charset="0"/>
                <a:cs typeface="Times New Roman" pitchFamily="18" charset="0"/>
              </a:rPr>
              <a:t>θ</a:t>
            </a:r>
            <a:r>
              <a:rPr lang="uk-UA" sz="2400" i="1" baseline="-25000" dirty="0" err="1">
                <a:latin typeface="Times New Roman" pitchFamily="18" charset="0"/>
                <a:cs typeface="Times New Roman" pitchFamily="18" charset="0"/>
              </a:rPr>
              <a:t>н.с</a:t>
            </a:r>
            <a:r>
              <a:rPr lang="uk-UA" sz="2400" i="1" baseline="-250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вища від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+ 40 </a:t>
            </a:r>
            <a:r>
              <a:rPr lang="uk-UA" sz="2400" dirty="0">
                <a:latin typeface="Calibri"/>
                <a:cs typeface="Calibri"/>
                <a:sym typeface="Onyx"/>
              </a:rPr>
              <a:t>⁰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то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двигун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пот-рібно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дещо недовантажувати, це ж стосується і висоти над рівнем моря 1000 м.</a:t>
            </a:r>
            <a:endParaRPr lang="uk-UA" sz="24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Прямокутник 8"/>
          <p:cNvSpPr/>
          <p:nvPr/>
        </p:nvSpPr>
        <p:spPr>
          <a:xfrm>
            <a:off x="93473" y="5782734"/>
            <a:ext cx="8928100" cy="94455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 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Допустима температура підшипників електричних машин не повинна перевищувати + 100 </a:t>
            </a:r>
            <a:r>
              <a:rPr lang="uk-UA" sz="2400" dirty="0">
                <a:latin typeface="Calibri"/>
                <a:cs typeface="Calibri"/>
                <a:sym typeface="Onyx"/>
              </a:rPr>
              <a:t>⁰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для підшипників кочення і + 80 </a:t>
            </a:r>
            <a:r>
              <a:rPr lang="uk-UA" sz="2400" dirty="0">
                <a:latin typeface="Calibri"/>
                <a:cs typeface="Calibri"/>
                <a:sym typeface="Onyx"/>
              </a:rPr>
              <a:t>⁰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для підшипників ковзання.</a:t>
            </a:r>
            <a:endParaRPr lang="uk-UA" sz="2400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275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031"/>
    </mc:Choice>
    <mc:Fallback xmlns="">
      <p:transition spd="slow" advTm="149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asynchronous_3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3" t="2128" r="8267" b="3409"/>
          <a:stretch/>
        </p:blipFill>
        <p:spPr bwMode="auto">
          <a:xfrm>
            <a:off x="1331640" y="1911283"/>
            <a:ext cx="6552728" cy="478738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кутник 3"/>
          <p:cNvSpPr>
            <a:spLocks noChangeArrowheads="1"/>
          </p:cNvSpPr>
          <p:nvPr/>
        </p:nvSpPr>
        <p:spPr bwMode="auto">
          <a:xfrm>
            <a:off x="107950" y="72000"/>
            <a:ext cx="8928100" cy="459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z="2800" b="1" i="1" u="sng" dirty="0">
                <a:solidFill>
                  <a:schemeClr val="tx2"/>
                </a:solidFill>
              </a:rPr>
              <a:t>Рівняння нагрівання двигунів</a:t>
            </a:r>
            <a:endParaRPr lang="uk-UA" sz="2800" b="1" i="1" u="sng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Прямокутник 5"/>
          <p:cNvSpPr/>
          <p:nvPr/>
        </p:nvSpPr>
        <p:spPr>
          <a:xfrm>
            <a:off x="106834" y="531165"/>
            <a:ext cx="8928100" cy="135421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defRPr/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  Дослідження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процесів нагрівання та охолодження двигунів є дуже складною задачею, оскільки двигун складається з деталей і вузлів різної конфігурації,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виготовлених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із різних матеріалів, які мають різні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теплоєм-ності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і теплопередачі.</a:t>
            </a:r>
          </a:p>
        </p:txBody>
      </p:sp>
      <p:sp>
        <p:nvSpPr>
          <p:cNvPr id="6" name="Прямокутник 8"/>
          <p:cNvSpPr/>
          <p:nvPr/>
        </p:nvSpPr>
        <p:spPr>
          <a:xfrm>
            <a:off x="107950" y="1916832"/>
            <a:ext cx="8928100" cy="135421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defRPr/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  Неоднаковими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є умови нагрівання окремих частин двигуна, а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напря-мок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теплових потоків залежить від режиму його роботи. Наприклад, при холостому ході основна кількість теплоти виділяється у сталі статора, а при навантаженні - в обмотках двигуна.</a:t>
            </a:r>
            <a:endParaRPr lang="uk-UA" sz="22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Прямокутник 8"/>
          <p:cNvSpPr/>
          <p:nvPr/>
        </p:nvSpPr>
        <p:spPr>
          <a:xfrm>
            <a:off x="107950" y="3313123"/>
            <a:ext cx="8928100" cy="338554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r>
              <a:rPr lang="uk-UA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uk-UA" sz="2200" u="sng" dirty="0">
                <a:latin typeface="Calibri" pitchFamily="34" charset="0"/>
                <a:cs typeface="Calibri" pitchFamily="34" charset="0"/>
              </a:rPr>
              <a:t>З метою спрощення дослідження процесів нагрівання та охолодження двигунів приймають такі допущення:</a:t>
            </a:r>
          </a:p>
          <a:p>
            <a:pPr marL="342900" lvl="0" indent="-342900">
              <a:buFont typeface="Wingdings" pitchFamily="2" charset="2"/>
              <a:buChar char="Ø"/>
            </a:pPr>
            <a:r>
              <a:rPr lang="uk-UA" sz="2200" u="sng" dirty="0">
                <a:latin typeface="Calibri" pitchFamily="34" charset="0"/>
                <a:cs typeface="Calibri" pitchFamily="34" charset="0"/>
              </a:rPr>
              <a:t>двигун розглядається як однорідне тіло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із нескінченно великою теплопровідністю внаслідок чого температура у всіх точках однакова;</a:t>
            </a:r>
          </a:p>
          <a:p>
            <a:pPr marL="342900" lvl="0" indent="-342900">
              <a:buFont typeface="Wingdings" pitchFamily="2" charset="2"/>
              <a:buChar char="Ø"/>
            </a:pPr>
            <a:r>
              <a:rPr lang="uk-UA" sz="2200" u="sng" dirty="0">
                <a:latin typeface="Calibri" pitchFamily="34" charset="0"/>
                <a:cs typeface="Calibri" pitchFamily="34" charset="0"/>
              </a:rPr>
              <a:t>коефіцієнт тепловіддачі в навколишнє середовище не залежить від температури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і тепловіддача прямо пропорційна різниці температур двигуна і навколишнього середовища;</a:t>
            </a:r>
          </a:p>
          <a:p>
            <a:pPr marL="342900" lvl="0" indent="-342900">
              <a:buFont typeface="Wingdings" pitchFamily="2" charset="2"/>
              <a:buChar char="Ø"/>
            </a:pPr>
            <a:r>
              <a:rPr lang="uk-UA" sz="2200" u="sng" dirty="0">
                <a:latin typeface="Calibri" pitchFamily="34" charset="0"/>
                <a:cs typeface="Calibri" pitchFamily="34" charset="0"/>
              </a:rPr>
              <a:t>температура навколишнього середовища під час нагрівання двигуна не змінюється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;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uk-UA" sz="2200" u="sng" dirty="0">
                <a:latin typeface="Calibri" pitchFamily="34" charset="0"/>
                <a:cs typeface="Calibri" pitchFamily="34" charset="0"/>
              </a:rPr>
              <a:t>втрати і теплоємність двигуна не залежать від його температури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.</a:t>
            </a:r>
            <a:endParaRPr lang="uk-UA" sz="2200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096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155"/>
    </mc:Choice>
    <mc:Fallback xmlns="">
      <p:transition spd="slow" advTm="1941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uiExpand="1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>
            <a:spLocks noChangeArrowheads="1"/>
          </p:cNvSpPr>
          <p:nvPr/>
        </p:nvSpPr>
        <p:spPr bwMode="auto">
          <a:xfrm>
            <a:off x="107950" y="72000"/>
            <a:ext cx="8928100" cy="459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z="2800" b="1" i="1" u="sng" dirty="0">
                <a:solidFill>
                  <a:schemeClr val="tx2"/>
                </a:solidFill>
              </a:rPr>
              <a:t>Рівняння нагрівання двигунів</a:t>
            </a:r>
            <a:endParaRPr lang="uk-UA" sz="2800" b="1" i="1" u="sng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Прямокутник 5"/>
          <p:cNvSpPr/>
          <p:nvPr/>
        </p:nvSpPr>
        <p:spPr>
          <a:xfrm>
            <a:off x="106834" y="531165"/>
            <a:ext cx="8928100" cy="110799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defRPr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 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Для визначення характеру процесу зміни температури двигуна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розглянемо 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баланс теплової енергії </a:t>
            </a:r>
            <a:r>
              <a:rPr lang="uk-UA" sz="2400" i="1" u="sng" dirty="0">
                <a:latin typeface="Times New Roman" pitchFamily="18" charset="0"/>
                <a:cs typeface="Times New Roman" pitchFamily="18" charset="0"/>
              </a:rPr>
              <a:t>ΔР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, яка виділяється у ньому за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нескінченно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малий проміжок часу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dt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6" name="Прямокутник 8"/>
          <p:cNvSpPr/>
          <p:nvPr/>
        </p:nvSpPr>
        <p:spPr>
          <a:xfrm>
            <a:off x="107950" y="1653712"/>
            <a:ext cx="8928100" cy="110799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defRPr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Одна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частина цієї теплоти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Аτ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dt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віддається в навколишнє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середо-вище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, а друга частина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τ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витрачається на підвищення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температу-ри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двигуна. Таким чином, 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рівняння теплового балансу має вигляд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:</a:t>
            </a:r>
            <a:endParaRPr lang="uk-UA" sz="24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Прямокутник 8"/>
          <p:cNvSpPr/>
          <p:nvPr/>
        </p:nvSpPr>
        <p:spPr>
          <a:xfrm>
            <a:off x="3174020" y="2801864"/>
            <a:ext cx="2903711" cy="430887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>
              <a:defRPr/>
            </a:pPr>
            <a:r>
              <a:rPr lang="uk-UA" sz="2800" i="1" dirty="0" smtClean="0">
                <a:latin typeface="Times New Roman" pitchFamily="18" charset="0"/>
                <a:cs typeface="Times New Roman" pitchFamily="18" charset="0"/>
              </a:rPr>
              <a:t>ΔР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dt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Аτ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dt</a:t>
            </a:r>
            <a:r>
              <a:rPr lang="uk-UA" sz="2800" b="1" i="1" dirty="0"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τ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,</a:t>
            </a:r>
            <a:endParaRPr lang="uk-UA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кутник 8"/>
          <p:cNvSpPr/>
          <p:nvPr/>
        </p:nvSpPr>
        <p:spPr>
          <a:xfrm>
            <a:off x="107950" y="3246468"/>
            <a:ext cx="8928100" cy="345601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де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ΔР</a:t>
            </a:r>
            <a:r>
              <a:rPr lang="uk-UA" sz="2400" b="1" i="1" dirty="0">
                <a:latin typeface="Calibri" pitchFamily="34" charset="0"/>
                <a:cs typeface="Calibri" pitchFamily="34" charset="0"/>
              </a:rPr>
              <a:t> –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загальна кількість теплоти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, що виділяється у двигуні за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оди-ницю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часу, Вт; </a:t>
            </a:r>
            <a:endParaRPr lang="uk-UA" sz="2400" dirty="0" smtClean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85000"/>
              </a:lnSpc>
              <a:defRPr/>
            </a:pPr>
            <a:r>
              <a:rPr lang="uk-UA" sz="2400" i="1" dirty="0" smtClean="0">
                <a:latin typeface="Times New Roman" pitchFamily="18" charset="0"/>
                <a:cs typeface="Times New Roman" pitchFamily="18" charset="0"/>
              </a:rPr>
              <a:t>       А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- 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коефіцієнт тепловіддачі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, тобто кількість теплоти, що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відда-ється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в навколишнє середовище за одиницю часу при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різниці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температур двигуна і навколишнього середовища в 1 </a:t>
            </a:r>
            <a:r>
              <a:rPr lang="en-US" sz="2400" baseline="30000" dirty="0">
                <a:latin typeface="Calibri" pitchFamily="34" charset="0"/>
                <a:cs typeface="Calibri" pitchFamily="34" charset="0"/>
              </a:rPr>
              <a:t>o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С, Дж/(</a:t>
            </a:r>
            <a:r>
              <a:rPr lang="uk-UA" sz="2400" dirty="0" err="1">
                <a:latin typeface="Calibri" pitchFamily="34" charset="0"/>
                <a:cs typeface="Calibri" pitchFamily="34" charset="0"/>
              </a:rPr>
              <a:t>с∙</a:t>
            </a:r>
            <a:r>
              <a:rPr lang="uk-UA" sz="2400" baseline="30000" dirty="0" err="1">
                <a:latin typeface="Calibri" pitchFamily="34" charset="0"/>
                <a:cs typeface="Calibri" pitchFamily="34" charset="0"/>
              </a:rPr>
              <a:t>о</a:t>
            </a:r>
            <a:r>
              <a:rPr lang="uk-UA" sz="2400" dirty="0" err="1">
                <a:latin typeface="Calibri" pitchFamily="34" charset="0"/>
                <a:cs typeface="Calibri" pitchFamily="34" charset="0"/>
              </a:rPr>
              <a:t>С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);</a:t>
            </a:r>
          </a:p>
          <a:p>
            <a:pPr>
              <a:lnSpc>
                <a:spcPct val="85000"/>
              </a:lnSpc>
              <a:defRPr/>
            </a:pPr>
            <a:r>
              <a:rPr lang="uk-UA" sz="2400" i="1" dirty="0" smtClean="0">
                <a:latin typeface="Times New Roman" pitchFamily="18" charset="0"/>
                <a:cs typeface="Times New Roman" pitchFamily="18" charset="0"/>
              </a:rPr>
              <a:t>       τ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- 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перевищення температури двигуна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над температурою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нав-колишнього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середовища,°С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;</a:t>
            </a:r>
          </a:p>
          <a:p>
            <a:pPr>
              <a:lnSpc>
                <a:spcPct val="85000"/>
              </a:lnSpc>
              <a:defRPr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  </a:t>
            </a:r>
            <a:r>
              <a:rPr lang="uk-UA" sz="2400" i="1" dirty="0" smtClean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-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теплоємність двигуна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, кількість теплоти, що необхідна для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підвищення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температури двигуна на 1 </a:t>
            </a:r>
            <a:r>
              <a:rPr lang="en-US" sz="2400" baseline="30000" dirty="0">
                <a:latin typeface="Calibri" pitchFamily="34" charset="0"/>
                <a:cs typeface="Calibri" pitchFamily="34" charset="0"/>
              </a:rPr>
              <a:t>o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С, Дж/</a:t>
            </a:r>
            <a:r>
              <a:rPr lang="uk-UA" sz="2400" baseline="30000" dirty="0" err="1">
                <a:latin typeface="Calibri" pitchFamily="34" charset="0"/>
                <a:cs typeface="Calibri" pitchFamily="34" charset="0"/>
              </a:rPr>
              <a:t>о</a:t>
            </a:r>
            <a:r>
              <a:rPr lang="uk-UA" sz="2400" dirty="0" err="1">
                <a:latin typeface="Calibri" pitchFamily="34" charset="0"/>
                <a:cs typeface="Calibri" pitchFamily="34" charset="0"/>
              </a:rPr>
              <a:t>С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;</a:t>
            </a:r>
          </a:p>
          <a:p>
            <a:pPr>
              <a:lnSpc>
                <a:spcPct val="85000"/>
              </a:lnSpc>
              <a:defRPr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 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dτ</a:t>
            </a:r>
            <a:r>
              <a:rPr lang="en-US" sz="24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-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приріст перевищення </a:t>
            </a:r>
            <a:r>
              <a:rPr lang="uk-UA" sz="2400" u="sng" dirty="0" smtClean="0">
                <a:latin typeface="Calibri" pitchFamily="34" charset="0"/>
                <a:cs typeface="Calibri" pitchFamily="34" charset="0"/>
              </a:rPr>
              <a:t>температури </a:t>
            </a:r>
            <a:r>
              <a:rPr lang="uk-UA" sz="2400" u="sng" dirty="0">
                <a:latin typeface="Calibri" pitchFamily="34" charset="0"/>
                <a:cs typeface="Calibri" pitchFamily="34" charset="0"/>
              </a:rPr>
              <a:t>двигуна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, за нескінченно малий проміжок часу,°С.</a:t>
            </a:r>
            <a:endParaRPr lang="uk-UA" sz="2400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102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151"/>
    </mc:Choice>
    <mc:Fallback xmlns="">
      <p:transition spd="slow" advTm="101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uiExpand="1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>
            <a:spLocks noChangeArrowheads="1"/>
          </p:cNvSpPr>
          <p:nvPr/>
        </p:nvSpPr>
        <p:spPr bwMode="auto">
          <a:xfrm>
            <a:off x="107950" y="72000"/>
            <a:ext cx="8928100" cy="459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z="2800" b="1" i="1" u="sng" dirty="0">
                <a:solidFill>
                  <a:schemeClr val="tx2"/>
                </a:solidFill>
              </a:rPr>
              <a:t>Рівняння нагрівання двигунів</a:t>
            </a:r>
            <a:endParaRPr lang="uk-UA" sz="2800" b="1" i="1" u="sng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Прямокутник 5"/>
          <p:cNvSpPr/>
          <p:nvPr/>
        </p:nvSpPr>
        <p:spPr>
          <a:xfrm>
            <a:off x="106834" y="531165"/>
            <a:ext cx="8928100" cy="110799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defRPr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 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Розв’язавши це диференціальне рівняння першого порядку відносно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τ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при початкових умовах, коли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 = 0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,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а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τ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τ</a:t>
            </a:r>
            <a:r>
              <a:rPr lang="uk-UA" sz="2400" i="1" baseline="-250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одержимо рівняння нагрівання двигуна:</a:t>
            </a:r>
          </a:p>
        </p:txBody>
      </p:sp>
      <p:sp>
        <p:nvSpPr>
          <p:cNvPr id="6" name="Прямокутник 8"/>
          <p:cNvSpPr/>
          <p:nvPr/>
        </p:nvSpPr>
        <p:spPr>
          <a:xfrm>
            <a:off x="118641" y="3140968"/>
            <a:ext cx="8928100" cy="190821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defRPr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Якщо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, початкова температура двигуна дорівнює стандартній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температурі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навколишнього середовища,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то:</a:t>
            </a:r>
          </a:p>
          <a:p>
            <a:pPr algn="ctr">
              <a:defRPr/>
            </a:pPr>
            <a:r>
              <a:rPr lang="uk-UA" sz="28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τ</a:t>
            </a:r>
            <a:r>
              <a:rPr lang="uk-UA" sz="2800" i="1" baseline="-250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 = θ</a:t>
            </a:r>
            <a:r>
              <a:rPr lang="uk-UA" sz="2800" i="1" baseline="-25000" dirty="0">
                <a:latin typeface="Times New Roman" pitchFamily="18" charset="0"/>
                <a:cs typeface="Times New Roman" pitchFamily="18" charset="0"/>
              </a:rPr>
              <a:t>д 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40 </a:t>
            </a:r>
            <a:r>
              <a:rPr lang="uk-UA" sz="2800" dirty="0" smtClean="0">
                <a:latin typeface="Calibri"/>
                <a:cs typeface="Calibri"/>
                <a:sym typeface="Onyx"/>
              </a:rPr>
              <a:t>⁰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= 0</a:t>
            </a:r>
            <a:r>
              <a:rPr lang="uk-UA" sz="2800" dirty="0" smtClean="0">
                <a:latin typeface="Calibri" pitchFamily="34" charset="0"/>
                <a:cs typeface="Calibri" pitchFamily="34" charset="0"/>
              </a:rPr>
              <a:t>,</a:t>
            </a:r>
          </a:p>
          <a:p>
            <a:pPr>
              <a:defRPr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і другий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член у правій частині буде рівним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нулю, тоді рівняння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нагрівання матиме вигляд:</a:t>
            </a:r>
            <a:endParaRPr lang="uk-UA" sz="2400" i="1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7063414"/>
              </p:ext>
            </p:extLst>
          </p:nvPr>
        </p:nvGraphicFramePr>
        <p:xfrm>
          <a:off x="2591136" y="1639160"/>
          <a:ext cx="4520146" cy="142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19" name="Формула" r:id="rId6" imgW="1879560" imgH="596880" progId="Equation.3">
                  <p:embed/>
                </p:oleObj>
              </mc:Choice>
              <mc:Fallback>
                <p:oleObj name="Формула" r:id="rId6" imgW="1879560" imgH="596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1136" y="1639160"/>
                        <a:ext cx="4520146" cy="14298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127152"/>
              </p:ext>
            </p:extLst>
          </p:nvPr>
        </p:nvGraphicFramePr>
        <p:xfrm>
          <a:off x="3707904" y="5157192"/>
          <a:ext cx="3021640" cy="13681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20" name="Формула" r:id="rId8" imgW="1307880" imgH="596880" progId="Equation.3">
                  <p:embed/>
                </p:oleObj>
              </mc:Choice>
              <mc:Fallback>
                <p:oleObj name="Формула" r:id="rId8" imgW="1307880" imgH="596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7904" y="5157192"/>
                        <a:ext cx="3021640" cy="1368152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08074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270"/>
    </mc:Choice>
    <mc:Fallback xmlns="">
      <p:transition spd="slow" advTm="49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22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7.7|12.1|0.8|3.5|28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4.2|14.1|10.1|20.5|9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8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0.7|15|21.7|14.3|12.2|16.4|32.5|2.4|23.5|2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24.3|14.6|19.9|26.4|12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12.4|17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75.8|21.7|19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9.1|21.7|25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9.2|33.2|38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5.4|15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71.9|25.1|8.6|10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8.2|51|96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6.9|16.7|20.2|61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32.3|44.1|7.1|26.7|31.8|19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4.6|31.9|9.2|12|6.4|9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9.4"/>
</p:tagLst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1779</TotalTime>
  <Words>2316</Words>
  <Application>Microsoft Office PowerPoint</Application>
  <PresentationFormat>Экран (4:3)</PresentationFormat>
  <Paragraphs>172</Paragraphs>
  <Slides>18</Slides>
  <Notes>0</Notes>
  <HiddenSlides>0</HiddenSlides>
  <MMClips>18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0" baseType="lpstr">
      <vt:lpstr>Воздушный поток</vt:lpstr>
      <vt:lpstr>Формула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Master</dc:creator>
  <cp:lastModifiedBy>Master</cp:lastModifiedBy>
  <cp:revision>166</cp:revision>
  <dcterms:created xsi:type="dcterms:W3CDTF">2016-01-31T14:57:37Z</dcterms:created>
  <dcterms:modified xsi:type="dcterms:W3CDTF">2020-05-04T11:20:52Z</dcterms:modified>
</cp:coreProperties>
</file>