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75" r:id="rId13"/>
    <p:sldId id="276" r:id="rId14"/>
    <p:sldId id="277" r:id="rId15"/>
    <p:sldId id="278" r:id="rId16"/>
    <p:sldId id="266" r:id="rId17"/>
    <p:sldId id="267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2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6BAD3-FFD2-4DD0-B8FA-30D8F7454E04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DC035-D248-4A15-94DD-6937F63339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984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DF8387-D42D-49AB-850A-B7759DBB1036}" type="datetimeFigureOut">
              <a:rPr lang="uk-UA" smtClean="0"/>
              <a:t>26.04.2021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8B6E09-4145-4A54-8CA0-31D292E6697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2611" y="119336"/>
            <a:ext cx="8998322" cy="57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uk-UA" sz="2800" b="1" i="1" u="sng" dirty="0">
                <a:solidFill>
                  <a:schemeClr val="tx2"/>
                </a:solidFill>
              </a:rPr>
              <a:t>МЕТОДИКА ВИБОРУ ЕЛЕКТРОПРИВОДА В ЦІЛОМУ</a:t>
            </a:r>
            <a:endParaRPr lang="uk-UA" sz="2800" i="1" u="sng" spc="-30" dirty="0">
              <a:solidFill>
                <a:schemeClr val="tx2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91975" y="673298"/>
            <a:ext cx="8958957" cy="61400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0" bIns="0"/>
          <a:lstStyle/>
          <a:p>
            <a:pPr marL="342900" algn="ctr" eaLnBrk="0" hangingPunct="0">
              <a:buFont typeface="Arial" charset="0"/>
              <a:buNone/>
              <a:defRPr/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ПЛАН</a:t>
            </a:r>
          </a:p>
          <a:p>
            <a:pPr marL="361950" indent="-361950"/>
            <a:r>
              <a:rPr lang="uk-UA" sz="2200" i="1" dirty="0">
                <a:latin typeface="Arial" pitchFamily="34" charset="0"/>
                <a:cs typeface="Arial" pitchFamily="34" charset="0"/>
              </a:rPr>
              <a:t>1. Загальна методика вибору електропривода;</a:t>
            </a:r>
          </a:p>
          <a:p>
            <a:pPr marL="361950" indent="-361950"/>
            <a:r>
              <a:rPr lang="uk-UA" sz="2200" i="1" dirty="0">
                <a:latin typeface="Arial" pitchFamily="34" charset="0"/>
                <a:cs typeface="Arial" pitchFamily="34" charset="0"/>
              </a:rPr>
              <a:t>2. Вибір електродвигуна за родом струму і напругою;</a:t>
            </a:r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marL="361950" indent="-361950"/>
            <a:r>
              <a:rPr lang="uk-UA" sz="2200" i="1" dirty="0">
                <a:latin typeface="Arial" pitchFamily="34" charset="0"/>
                <a:cs typeface="Arial" pitchFamily="34" charset="0"/>
              </a:rPr>
              <a:t>3. Вибір електродвигуна за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200" i="1" dirty="0">
                <a:latin typeface="Arial" pitchFamily="34" charset="0"/>
                <a:cs typeface="Arial" pitchFamily="34" charset="0"/>
              </a:rPr>
              <a:t>режимом роботи та електричною модифікацією;</a:t>
            </a:r>
          </a:p>
          <a:p>
            <a:pPr marL="361950" indent="-361950"/>
            <a:r>
              <a:rPr lang="uk-UA" sz="2200" i="1" dirty="0">
                <a:latin typeface="Arial" pitchFamily="34" charset="0"/>
                <a:cs typeface="Arial" pitchFamily="34" charset="0"/>
              </a:rPr>
              <a:t>4. Вибір електродвигуна за конструктивним виконанням і способом монтажу;</a:t>
            </a:r>
          </a:p>
          <a:p>
            <a:pPr marL="361950" indent="-361950"/>
            <a:r>
              <a:rPr lang="uk-UA" sz="2200" i="1" dirty="0">
                <a:latin typeface="Arial" pitchFamily="34" charset="0"/>
                <a:cs typeface="Arial" pitchFamily="34" charset="0"/>
              </a:rPr>
              <a:t>5. Вибір електродвигуна за кліматичним виконанням і категорією розміщення;</a:t>
            </a:r>
          </a:p>
          <a:p>
            <a:pPr marL="361950" indent="-361950"/>
            <a:r>
              <a:rPr lang="uk-UA" sz="2200" i="1" dirty="0">
                <a:latin typeface="Arial" pitchFamily="34" charset="0"/>
                <a:cs typeface="Arial" pitchFamily="34" charset="0"/>
              </a:rPr>
              <a:t>6. Вибір електродвигуна з урахуванням особливостей сільських </a:t>
            </a:r>
            <a:r>
              <a:rPr lang="uk-UA" sz="2200" i="1" dirty="0" smtClean="0">
                <a:latin typeface="Arial" pitchFamily="34" charset="0"/>
                <a:cs typeface="Arial" pitchFamily="34" charset="0"/>
              </a:rPr>
              <a:t>електромереж;</a:t>
            </a:r>
          </a:p>
          <a:p>
            <a:pPr marL="361950" indent="-361950"/>
            <a:r>
              <a:rPr lang="uk-UA" sz="2200" i="1" dirty="0">
                <a:latin typeface="Arial" pitchFamily="34" charset="0"/>
                <a:cs typeface="Arial" pitchFamily="34" charset="0"/>
              </a:rPr>
              <a:t>7. Вибір способу з'єднання двигуна з робочою машиною. </a:t>
            </a:r>
            <a:endParaRPr lang="uk-UA" sz="22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Література:</a:t>
            </a: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  <a:defRPr/>
            </a:pP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 Електропривод:</a:t>
            </a:r>
            <a:r>
              <a:rPr lang="uk-UA" sz="20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Навч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Посіб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./ О.ІО.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Синявський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, П.І. Савченко, В.В. Савченко, Ю.М.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Лавріненко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, В.В.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Козирський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, Ю.М.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Хандола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, І.П.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Ільїчов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; За ред. О.Ю.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Синявського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 - К.: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Аграр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 Медіа Груп, 2013.-</a:t>
            </a: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586с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000" i="1" dirty="0">
                <a:latin typeface="Calibri" pitchFamily="34" charset="0"/>
                <a:cs typeface="Calibri" pitchFamily="34" charset="0"/>
              </a:rPr>
              <a:t>ISBN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 978-617-646-201-9;</a:t>
            </a:r>
          </a:p>
          <a:p>
            <a:pPr>
              <a:lnSpc>
                <a:spcPct val="95000"/>
              </a:lnSpc>
              <a:defRPr/>
            </a:pPr>
            <a:r>
              <a:rPr lang="uk-UA" sz="2000" i="1" dirty="0">
                <a:latin typeface="Calibri" pitchFamily="34" charset="0"/>
                <a:cs typeface="Calibri" pitchFamily="34" charset="0"/>
              </a:rPr>
              <a:t>2. Електропривод сільськогосподарських машин, агрегатів та потокових ліній: Підручник / Є.Л.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Жулай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, Б.В.Зайцев, О.С.Марченко та ін.; Ред. Є.Л. </a:t>
            </a:r>
            <a:r>
              <a:rPr lang="uk-UA" sz="2000" i="1" dirty="0" err="1">
                <a:latin typeface="Calibri" pitchFamily="34" charset="0"/>
                <a:cs typeface="Calibri" pitchFamily="34" charset="0"/>
              </a:rPr>
              <a:t>Жулай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 – К. : Вища освіта, 2001. – 288 </a:t>
            </a: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c.</a:t>
            </a:r>
            <a:endParaRPr lang="uk-UA" sz="20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45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електродвигуна за кліматичним виконанням і категорією розміщення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2176" y="705991"/>
            <a:ext cx="8928100" cy="7386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4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Випускаються також спеціалізовані виконання двигунів за захистом від впливу зовнішнього середовища. До них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відносяться: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7950" y="1484784"/>
            <a:ext cx="8928100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хімостійкого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виконання (позначення XI, Х2), які допускають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наяв-ність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в оточуючому середовищі хімічно активного пару хлору до 0,001 г/м</a:t>
            </a:r>
            <a:r>
              <a:rPr lang="uk-UA" sz="24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, аміаку - до 0,02 г/м</a:t>
            </a:r>
            <a:r>
              <a:rPr lang="uk-UA" sz="24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сірнистого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ангідриду - до 0,02 г/м</a:t>
            </a:r>
            <a:r>
              <a:rPr lang="uk-UA" sz="24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;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98078" y="2582139"/>
            <a:ext cx="89281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пилозахищеного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виконання (позначення УПУЗ), призначені для експлуатації в приміщеннях, де можливе утворення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вибухонебез-печних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сумішей, а запиленість приміщень може досягати 100 г/м</a:t>
            </a:r>
            <a:r>
              <a:rPr lang="uk-UA" sz="24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(комбікормові заводи, деревообробні цехи, млини,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елеватори);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96962" y="4069529"/>
            <a:ext cx="8928100" cy="26591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4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сільськогосподарського виконання (позначення СУ1, СУ2),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приз-начені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для роботи на відкритому повітрі та в приміщеннях з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віднос-ною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вологістю до 100 % при температурі +25 °С, допускають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наяв-ність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аміаку до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 0,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03 г/м</a:t>
            </a:r>
            <a:r>
              <a:rPr lang="uk-UA" sz="24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, сірководню до 0,03 г/м</a:t>
            </a:r>
            <a:r>
              <a:rPr lang="uk-UA" sz="24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, соломистого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пи-лу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до 1,16 г/м</a:t>
            </a:r>
            <a:r>
              <a:rPr lang="uk-UA" sz="24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(тваринницькі та птахівничі приміщення). Наявність снігу та льоду не 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повинна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заважати обертанню ротора. Двигуни морозостійкі, допускають обробку дезінфікуючими розчинами та аерозолями, ступінь захисту ІР55.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3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</a:rPr>
              <a:t>Вибір електродвигуна з урахуванням особливостей сільських електромереж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92771" y="714182"/>
            <a:ext cx="8911678" cy="27084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Коливання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напруги.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Запуск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короткозамкнутих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асинхронних двигунів від генераторів та підстанцій малої потужності викликає великі коливання напруги у мережі, які сильно впливають на пусковий режим двигунів, що вмикаються, та на роботу інших двигунів, що раніше включені у цю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мере-жу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Часто неправильно вибраний електродвигун, що вмикається 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мало-потужну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мережу, не розганяється і викликає таке велике зниження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напру-ги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у мережі, що працюючі двигуни зупиняються, оскільки не можуть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по-долати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навантажувальні моменти машини.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85577" y="3422616"/>
            <a:ext cx="8918871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Якщо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повітряна лінія має значну довжину і невеликий перетин проводів, то у ній неможливо знехтувати падінням напруги. На затискачах двигуна падіння напруги визначається: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0080"/>
              </p:ext>
            </p:extLst>
          </p:nvPr>
        </p:nvGraphicFramePr>
        <p:xfrm>
          <a:off x="5652120" y="4077072"/>
          <a:ext cx="3348087" cy="910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Формула" r:id="rId3" imgW="2094591" imgH="545863" progId="Equation.3">
                  <p:embed/>
                </p:oleObj>
              </mc:Choice>
              <mc:Fallback>
                <p:oleObj name="Формула" r:id="rId3" imgW="2094591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077072"/>
                        <a:ext cx="3348087" cy="9109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кутник 5"/>
          <p:cNvSpPr/>
          <p:nvPr/>
        </p:nvSpPr>
        <p:spPr>
          <a:xfrm>
            <a:off x="85577" y="4441420"/>
            <a:ext cx="5566543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повний опір ліній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електропередач,Ом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– повний опір короткого замикання обмоток трансформатора: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Прямокутник 5"/>
          <p:cNvSpPr/>
          <p:nvPr/>
        </p:nvSpPr>
        <p:spPr>
          <a:xfrm>
            <a:off x="107950" y="5457083"/>
            <a:ext cx="8064450" cy="13542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номінальна фазна напруга трансформатора, В;</a:t>
            </a:r>
          </a:p>
          <a:p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номінальний фазний струм;</a:t>
            </a:r>
          </a:p>
          <a:p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напруга короткого замикання трансформатора, %;</a:t>
            </a:r>
          </a:p>
          <a:p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дв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– повний опір короткого замикання асинхронного двигуна, Ом: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400036"/>
              </p:ext>
            </p:extLst>
          </p:nvPr>
        </p:nvGraphicFramePr>
        <p:xfrm>
          <a:off x="7096843" y="5085184"/>
          <a:ext cx="1925092" cy="888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Формула" r:id="rId5" imgW="1079032" imgH="495085" progId="Equation.3">
                  <p:embed/>
                </p:oleObj>
              </mc:Choice>
              <mc:Fallback>
                <p:oleObj name="Формула" r:id="rId5" imgW="1079032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843" y="5085184"/>
                        <a:ext cx="1925092" cy="88892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744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</a:rPr>
              <a:t>Вибір електродвигуна з урахуванням особливостей сільських електромереж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2200324" y="1098423"/>
            <a:ext cx="6808713" cy="10156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номінальна фазна напруга двигуна, В;</a:t>
            </a:r>
          </a:p>
          <a:p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номінальний фазний струм;</a:t>
            </a:r>
          </a:p>
          <a:p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кратність пускового струму.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53193"/>
              </p:ext>
            </p:extLst>
          </p:nvPr>
        </p:nvGraphicFramePr>
        <p:xfrm>
          <a:off x="124371" y="1100730"/>
          <a:ext cx="1939902" cy="1029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Формула" r:id="rId3" imgW="939392" imgH="495085" progId="Equation.3">
                  <p:embed/>
                </p:oleObj>
              </mc:Choice>
              <mc:Fallback>
                <p:oleObj name="Формула" r:id="rId3" imgW="939392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71" y="1100730"/>
                        <a:ext cx="1939902" cy="102998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кутник 5"/>
          <p:cNvSpPr/>
          <p:nvPr/>
        </p:nvSpPr>
        <p:spPr>
          <a:xfrm>
            <a:off x="107577" y="2196000"/>
            <a:ext cx="8928101" cy="13542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З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метою економії, у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с/г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встановлюють трансформатори невеликої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по-тужності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а лінії електропередач виготовляють із проводів невеликого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пе-ретину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але це обмежується вимогами освітлювального навантаження та умов стійкості роботи двигунів.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07949" y="3600000"/>
            <a:ext cx="8928101" cy="13542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пуску (за правилами ПУЕ для сільських установок) асинхронних коротко замкнутих двигунів допускається зниження напруги на їх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затиска-чах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до 70 % від номінальної, якщо при цьому забезпечується нормальний розгін машини.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5"/>
          <p:cNvSpPr/>
          <p:nvPr/>
        </p:nvSpPr>
        <p:spPr>
          <a:xfrm>
            <a:off x="107950" y="5004000"/>
            <a:ext cx="8928101" cy="677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Відхилення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напруги на затискачах раніше включених двигунів не повинно перевищувати 20 % від номінальної.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80936" y="5733256"/>
            <a:ext cx="8928101" cy="10156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Такі відхилення напруги, хоча й короткочасні, небажані особливо для освітлення, тому де це можливо, стараються розділити живлення силового та освітлювального навантаження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5"/>
          <p:cNvSpPr/>
          <p:nvPr/>
        </p:nvSpPr>
        <p:spPr>
          <a:xfrm>
            <a:off x="75600" y="722566"/>
            <a:ext cx="8960078" cy="3385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 Повний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опір короткого замикання асинхронного двигуна, Ом: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43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</a:rPr>
              <a:t>Вибір електродвигуна з урахуванням особливостей сільських електромереж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7951" y="714182"/>
            <a:ext cx="8896498" cy="14414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Перевірка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правильності вибору електродвигуна за умовами запуску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За умовами запуску необхідна така напруга на затискачах двигуна, при якій обертовий момент двигуна перевищуватиме момент зрушення машини з місця на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= (0,2…0,3)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тоді електродвигун подолає не тільки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мо-мент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spc="-40" dirty="0">
                <a:latin typeface="Calibri" pitchFamily="34" charset="0"/>
                <a:cs typeface="Calibri" pitchFamily="34" charset="0"/>
              </a:rPr>
              <a:t>зрушення машини але </a:t>
            </a:r>
            <a:r>
              <a:rPr lang="uk-UA" sz="2200" spc="-40" dirty="0" smtClean="0">
                <a:latin typeface="Calibri" pitchFamily="34" charset="0"/>
                <a:cs typeface="Calibri" pitchFamily="34" charset="0"/>
              </a:rPr>
              <a:t>зможе розігнати машину до робочої швидкості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99988" y="2155602"/>
            <a:ext cx="8928101" cy="8658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Для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орієнтовних розрахунків приймемо, що обертовий момент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асинх-ронного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двигуна приблизно пропорційний квадрату прикладеної до його затискачів напруги: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5"/>
          <p:cNvSpPr/>
          <p:nvPr/>
        </p:nvSpPr>
        <p:spPr>
          <a:xfrm>
            <a:off x="107951" y="3021480"/>
            <a:ext cx="6840313" cy="8640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– пусковий момент двигуна при номінальній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нап-рузі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– пусковий момент двигуна при зниженій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нап-рузі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spc="-70" dirty="0">
                <a:latin typeface="Calibri" pitchFamily="34" charset="0"/>
                <a:cs typeface="Calibri" pitchFamily="34" charset="0"/>
              </a:rPr>
              <a:t>пуску</a:t>
            </a:r>
            <a:r>
              <a:rPr lang="uk-UA" sz="2200" spc="-7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en-US" sz="2200" i="1" spc="-7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200" i="1" spc="-70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spc="-70" dirty="0">
                <a:latin typeface="Calibri" pitchFamily="34" charset="0"/>
                <a:cs typeface="Calibri" pitchFamily="34" charset="0"/>
              </a:rPr>
              <a:t> – напруга при пуску</a:t>
            </a:r>
            <a:r>
              <a:rPr lang="uk-UA" sz="2200" spc="-7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en-US" sz="2200" i="1" spc="-7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200" i="1" spc="-70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spc="-70" dirty="0">
                <a:latin typeface="Calibri" pitchFamily="34" charset="0"/>
                <a:cs typeface="Calibri" pitchFamily="34" charset="0"/>
              </a:rPr>
              <a:t> – номінальна напруга.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997787"/>
              </p:ext>
            </p:extLst>
          </p:nvPr>
        </p:nvGraphicFramePr>
        <p:xfrm>
          <a:off x="6886211" y="2708920"/>
          <a:ext cx="2118238" cy="1176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Формула" r:id="rId3" imgW="1079032" imgH="583947" progId="Equation.3">
                  <p:embed/>
                </p:oleObj>
              </mc:Choice>
              <mc:Fallback>
                <p:oleObj name="Формула" r:id="rId3" imgW="1079032" imgH="58394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6211" y="2708920"/>
                        <a:ext cx="2118238" cy="117664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кутник 5"/>
          <p:cNvSpPr/>
          <p:nvPr/>
        </p:nvSpPr>
        <p:spPr>
          <a:xfrm>
            <a:off x="251520" y="3922673"/>
            <a:ext cx="1223688" cy="67710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Падіння напруги:</a:t>
            </a:r>
            <a:endParaRPr lang="uk-UA" sz="2200" spc="-7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235719"/>
              </p:ext>
            </p:extLst>
          </p:nvPr>
        </p:nvGraphicFramePr>
        <p:xfrm>
          <a:off x="1763688" y="3885563"/>
          <a:ext cx="3024336" cy="933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Формула" r:id="rId5" imgW="1612900" imgH="495300" progId="Equation.3">
                  <p:embed/>
                </p:oleObj>
              </mc:Choice>
              <mc:Fallback>
                <p:oleObj name="Формула" r:id="rId5" imgW="16129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885563"/>
                        <a:ext cx="3024336" cy="93364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кутник 5"/>
          <p:cNvSpPr/>
          <p:nvPr/>
        </p:nvSpPr>
        <p:spPr>
          <a:xfrm>
            <a:off x="4860032" y="4091950"/>
            <a:ext cx="648071" cy="33855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або:</a:t>
            </a:r>
            <a:endParaRPr lang="uk-UA" sz="2200" spc="-7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628682"/>
              </p:ext>
            </p:extLst>
          </p:nvPr>
        </p:nvGraphicFramePr>
        <p:xfrm>
          <a:off x="5652120" y="3922673"/>
          <a:ext cx="3179191" cy="975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Формула" r:id="rId7" imgW="1866900" imgH="571500" progId="Equation.3">
                  <p:embed/>
                </p:oleObj>
              </mc:Choice>
              <mc:Fallback>
                <p:oleObj name="Формула" r:id="rId7" imgW="18669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3922673"/>
                        <a:ext cx="3179191" cy="97540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кутник 5"/>
          <p:cNvSpPr/>
          <p:nvPr/>
        </p:nvSpPr>
        <p:spPr>
          <a:xfrm>
            <a:off x="107951" y="4941168"/>
            <a:ext cx="684031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Для розгону двигуна необхідно, щоб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</a:t>
            </a:r>
            <a:endParaRPr lang="uk-UA" sz="2400" spc="-7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кутник 5"/>
          <p:cNvSpPr/>
          <p:nvPr/>
        </p:nvSpPr>
        <p:spPr>
          <a:xfrm>
            <a:off x="92027" y="5322396"/>
            <a:ext cx="8936062" cy="13542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–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приведений момент зрушення робочої машини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–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надлиш-ковий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момент, необхідний для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приско-</a:t>
            </a:r>
            <a:endParaRPr lang="uk-UA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Рення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приводу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= (0,2…0,3)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(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</a:t>
            </a:r>
          </a:p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середньому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0,25М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), звідки:</a:t>
            </a:r>
            <a:endParaRPr lang="uk-UA" sz="2200" spc="-7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905551"/>
              </p:ext>
            </p:extLst>
          </p:nvPr>
        </p:nvGraphicFramePr>
        <p:xfrm>
          <a:off x="4823474" y="5641479"/>
          <a:ext cx="4187823" cy="1099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Формула" r:id="rId9" imgW="2438400" imgH="596900" progId="Equation.3">
                  <p:embed/>
                </p:oleObj>
              </mc:Choice>
              <mc:Fallback>
                <p:oleObj name="Формула" r:id="rId9" imgW="24384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3474" y="5641479"/>
                        <a:ext cx="4187823" cy="109988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99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4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</a:rPr>
              <a:t>Вибір електродвигуна з урахуванням особливостей сільських електромереж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7951" y="714182"/>
            <a:ext cx="8896498" cy="10772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 практиці часто зручніше користуватися не самими моментами 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кратностями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цих моментів до номінального моменту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uk-UA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тоді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92149" y="2132856"/>
            <a:ext cx="4983907" cy="14388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Якщо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відоме допустиме падіння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нап-руги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а необхідно підібрати за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номіналь-ним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моментом двигун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(за кратністю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пус-кового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моменту) з урахуванням вимог робочої машини, можна скористатися: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455139"/>
              </p:ext>
            </p:extLst>
          </p:nvPr>
        </p:nvGraphicFramePr>
        <p:xfrm>
          <a:off x="5085210" y="1440000"/>
          <a:ext cx="3919239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Формула" r:id="rId3" imgW="2222500" imgH="571500" progId="Equation.3">
                  <p:embed/>
                </p:oleObj>
              </mc:Choice>
              <mc:Fallback>
                <p:oleObj name="Формула" r:id="rId3" imgW="22225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5210" y="1440000"/>
                        <a:ext cx="3919239" cy="108012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772922"/>
              </p:ext>
            </p:extLst>
          </p:nvPr>
        </p:nvGraphicFramePr>
        <p:xfrm>
          <a:off x="5652120" y="2566825"/>
          <a:ext cx="2893424" cy="1007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Формула" r:id="rId5" imgW="1473200" imgH="508000" progId="Equation.3">
                  <p:embed/>
                </p:oleObj>
              </mc:Choice>
              <mc:Fallback>
                <p:oleObj name="Формула" r:id="rId5" imgW="14732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2566825"/>
                        <a:ext cx="2893424" cy="100745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кутник 5"/>
          <p:cNvSpPr/>
          <p:nvPr/>
        </p:nvSpPr>
        <p:spPr>
          <a:xfrm>
            <a:off x="92149" y="3594983"/>
            <a:ext cx="8912300" cy="201516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Перевірка правильності вибору електродвигуна за умовами стійкості роботи раніше включених двигунів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Для того, щоб при запуску коротко замкнутого асинхронного двигуна,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співрозмірної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 джерелом живлення потужності, не зупинились раніше включені двигуни, зниження напруги на їх затискачах не повинні перевищувати величини, при яких значення максимального моменту двигуна знизиться до значення моменту опору робочої машини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нав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. Тоді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падіння напруги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5"/>
          <p:cNvSpPr/>
          <p:nvPr/>
        </p:nvSpPr>
        <p:spPr>
          <a:xfrm>
            <a:off x="107949" y="5661248"/>
            <a:ext cx="8896499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нав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 –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необхідний момент на приводі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ра-</a:t>
            </a:r>
            <a:endParaRPr lang="uk-UA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ніше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включеного двигуна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uk-UA" sz="22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 smtClean="0">
                <a:latin typeface="Times New Roman" pitchFamily="18" charset="0"/>
                <a:cs typeface="Times New Roman" pitchFamily="18" charset="0"/>
              </a:rPr>
              <a:t>тах</a:t>
            </a:r>
            <a:r>
              <a:rPr lang="uk-UA" sz="22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–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максима-</a:t>
            </a:r>
            <a:endParaRPr lang="uk-UA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льний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(критичний) раніше включеного двигуна, при номінальній напрузі.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853505"/>
              </p:ext>
            </p:extLst>
          </p:nvPr>
        </p:nvGraphicFramePr>
        <p:xfrm>
          <a:off x="5559058" y="5313287"/>
          <a:ext cx="3441944" cy="1008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Формула" r:id="rId7" imgW="1955800" imgH="571500" progId="Equation.3">
                  <p:embed/>
                </p:oleObj>
              </mc:Choice>
              <mc:Fallback>
                <p:oleObj name="Формула" r:id="rId7" imgW="19558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058" y="5313287"/>
                        <a:ext cx="3441944" cy="100805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800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</a:rPr>
              <a:t>Вибір електродвигуна з урахуванням особливостей сільських електромереж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7951" y="714182"/>
            <a:ext cx="4752081" cy="8617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Якщо врахувати </a:t>
            </a:r>
            <a:r>
              <a:rPr lang="uk-UA" sz="2800" dirty="0">
                <a:latin typeface="Calibri" pitchFamily="34" charset="0"/>
                <a:cs typeface="Calibri" pitchFamily="34" charset="0"/>
              </a:rPr>
              <a:t>що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uk-UA" sz="2800" i="1" baseline="-25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тах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;  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нав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нав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то: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47244"/>
              </p:ext>
            </p:extLst>
          </p:nvPr>
        </p:nvGraphicFramePr>
        <p:xfrm>
          <a:off x="5625210" y="714182"/>
          <a:ext cx="3410840" cy="105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Формула" r:id="rId3" imgW="1841500" imgH="571500" progId="Equation.3">
                  <p:embed/>
                </p:oleObj>
              </mc:Choice>
              <mc:Fallback>
                <p:oleObj name="Формула" r:id="rId3" imgW="18415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210" y="714182"/>
                        <a:ext cx="3410840" cy="105863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кутник 5"/>
          <p:cNvSpPr/>
          <p:nvPr/>
        </p:nvSpPr>
        <p:spPr>
          <a:xfrm>
            <a:off x="107951" y="1812082"/>
            <a:ext cx="8928099" cy="14773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 smtClean="0">
                <a:latin typeface="Calibri" pitchFamily="34" charset="0"/>
                <a:cs typeface="Calibri" pitchFamily="34" charset="0"/>
              </a:rPr>
              <a:t>        Для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перевірки стійкості роботи раніше включених двигунів при заданому падінні напруги, що викликане запуском нового двигуна, необхідно визначити потрібну перевантажувальну здатність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працю-ючого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двигуна: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041838"/>
              </p:ext>
            </p:extLst>
          </p:nvPr>
        </p:nvGraphicFramePr>
        <p:xfrm>
          <a:off x="3491880" y="2996952"/>
          <a:ext cx="2939603" cy="1023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Формула" r:id="rId5" imgW="1473200" imgH="508000" progId="Equation.3">
                  <p:embed/>
                </p:oleObj>
              </mc:Choice>
              <mc:Fallback>
                <p:oleObj name="Формула" r:id="rId5" imgW="14732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996952"/>
                        <a:ext cx="2939603" cy="102353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кутник 5"/>
          <p:cNvSpPr/>
          <p:nvPr/>
        </p:nvSpPr>
        <p:spPr>
          <a:xfrm>
            <a:off x="107950" y="4149080"/>
            <a:ext cx="8928099" cy="233910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 smtClean="0">
                <a:latin typeface="Calibri" pitchFamily="34" charset="0"/>
                <a:cs typeface="Calibri" pitchFamily="34" charset="0"/>
              </a:rPr>
              <a:t>        При змінному навантаженні потужність двигуна, яка визначена за умовами нагрівання (методом еквівалентних величин) повинна бути перевірена на механічне перевантаження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uk-UA" sz="2800" i="1" baseline="-250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 smtClean="0">
                <a:latin typeface="Times New Roman" pitchFamily="18" charset="0"/>
                <a:cs typeface="Times New Roman" pitchFamily="18" charset="0"/>
              </a:rPr>
              <a:t>тах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Вра-ховуючи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можливість зниження напруги при перевантаженнях,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ста-раються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щоб ні одне із миттєвих значень навантажувального </a:t>
            </a:r>
            <a:r>
              <a:rPr lang="uk-UA" sz="2400" dirty="0" err="1" smtClean="0">
                <a:latin typeface="Calibri" pitchFamily="34" charset="0"/>
                <a:cs typeface="Calibri" pitchFamily="34" charset="0"/>
              </a:rPr>
              <a:t>мо-менту</a:t>
            </a:r>
            <a:r>
              <a:rPr lang="uk-UA" sz="2400" dirty="0" smtClean="0">
                <a:latin typeface="Calibri" pitchFamily="34" charset="0"/>
                <a:cs typeface="Calibri" pitchFamily="34" charset="0"/>
              </a:rPr>
              <a:t> не перевищувало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(0,7…0,8)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i="1" baseline="-25000" dirty="0" err="1" smtClean="0">
                <a:latin typeface="Times New Roman" pitchFamily="18" charset="0"/>
                <a:cs typeface="Times New Roman" pitchFamily="18" charset="0"/>
              </a:rPr>
              <a:t>тах</a:t>
            </a:r>
            <a:r>
              <a:rPr lang="uk-UA" sz="2400" i="1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8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способу з'єднання двигуна з робочою машиною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24371" y="406123"/>
            <a:ext cx="8928100" cy="2031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з'єднанні двигуна з робочою машиною залежно від його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конструк-ції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способу монтажу найчастіше використовують три основні види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пе-редач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обертового моменту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пружною муфтою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клиновидним або плоским пасом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зубчатою передачею.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94283" y="2492896"/>
            <a:ext cx="892810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  На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вал двигуна крім обертового моменту діють поперечні (радіальні) та повздовжні (аксіальні) сили, які створюються цими передачами, силою від маси ротора з валом, а також сили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магнітного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притягання.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94283" y="3539416"/>
            <a:ext cx="8928100" cy="1692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виборі двигуна необхідно перевірити допустиме навантаження на виступаючий кінець вала за такими параметрами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прогин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вала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допустимі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напруження, які визначаються матеріалом вала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довговічність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підшипників.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94283" y="5232187"/>
            <a:ext cx="8928100" cy="6771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 з'єднанні двигуна з робочою машиною через пружну муфту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раді-альна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сила, Н, визначається за емпіричною формулою: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75559"/>
            <a:ext cx="2683172" cy="54404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кутник 5"/>
          <p:cNvSpPr/>
          <p:nvPr/>
        </p:nvSpPr>
        <p:spPr>
          <a:xfrm>
            <a:off x="3203847" y="5988046"/>
            <a:ext cx="5848623" cy="6771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/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dirty="0"/>
              <a:t> - потужність на валу, кВт;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/>
              <a:t> </a:t>
            </a:r>
            <a:r>
              <a:rPr lang="ru-RU" sz="2200" dirty="0"/>
              <a:t>-</a:t>
            </a:r>
            <a:r>
              <a:rPr lang="uk-UA" sz="2200" dirty="0"/>
              <a:t> частота обертання вала, об/хв.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0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7" grpId="0" uiExpand="1" build="p" animBg="1"/>
      <p:bldP spid="8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способу з'єднання двигуна з робочою машиною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24372" y="406123"/>
            <a:ext cx="3168250" cy="3385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 smtClean="0"/>
              <a:t>При </a:t>
            </a:r>
            <a:r>
              <a:rPr lang="uk-UA" sz="2200" dirty="0"/>
              <a:t>пасовій передачі: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7950" y="1573188"/>
            <a:ext cx="5256138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Радіальні сили при ланцюговій передачі, Н: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71" y="808732"/>
            <a:ext cx="3168250" cy="74806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кутник 5"/>
          <p:cNvSpPr/>
          <p:nvPr/>
        </p:nvSpPr>
        <p:spPr>
          <a:xfrm>
            <a:off x="3437457" y="406123"/>
            <a:ext cx="5584926" cy="10156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діаметр шківа, мм;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коефіцієнт, який залежить від виду паса (для клиновидного паса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=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2-2,5).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487" y="1231156"/>
            <a:ext cx="3553563" cy="75768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кутник 5"/>
          <p:cNvSpPr/>
          <p:nvPr/>
        </p:nvSpPr>
        <p:spPr>
          <a:xfrm>
            <a:off x="124372" y="1988840"/>
            <a:ext cx="8928100" cy="14396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де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діаметр ділильного кола зірочки, мм;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2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коефіцієнт, який враховує додаткову силу,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зубчатих та ланцюгових передачах (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2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= 1,1-1,3 при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од-ному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зачепленні,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2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= 0,7-0,8 при двох зачепленнях);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200" i="1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- коефіцієнт, який враховує </a:t>
            </a:r>
            <a:r>
              <a:rPr lang="uk-UA" sz="2200">
                <a:latin typeface="Calibri" pitchFamily="34" charset="0"/>
                <a:cs typeface="Calibri" pitchFamily="34" charset="0"/>
              </a:rPr>
              <a:t>вид </a:t>
            </a:r>
            <a:r>
              <a:rPr lang="uk-UA" sz="2200" smtClean="0">
                <a:latin typeface="Calibri" pitchFamily="34" charset="0"/>
                <a:cs typeface="Calibri" pitchFamily="34" charset="0"/>
              </a:rPr>
              <a:t>приводного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механізму. Для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конвеєрів, насосів, вентиляторів, компресорів, дробарок, подрібнювачів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тощо)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200" i="1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= 1,1-1,5.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73718" y="3583989"/>
            <a:ext cx="365249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При прямо зубчатій передачі: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3452476"/>
            <a:ext cx="3039819" cy="73645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кутник 5"/>
          <p:cNvSpPr/>
          <p:nvPr/>
        </p:nvSpPr>
        <p:spPr>
          <a:xfrm>
            <a:off x="124372" y="4192722"/>
            <a:ext cx="8963099" cy="578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 При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косо зубчатих передачах з кутом скошування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радіальна та аксіальна сили, Н, відповідно визначають за формулами: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72" y="4808220"/>
            <a:ext cx="4015580" cy="7828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921" y="4808220"/>
            <a:ext cx="4146604" cy="7828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кутник 5"/>
          <p:cNvSpPr/>
          <p:nvPr/>
        </p:nvSpPr>
        <p:spPr>
          <a:xfrm>
            <a:off x="103039" y="5595613"/>
            <a:ext cx="8963099" cy="11536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Одержані значення радіального та аксіального навантажень на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висту-паючий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кінець вала порівнюють з допустимими, які розраховуються за спеціальними діаграмами, наведеними в довідковій літературі та даними заводських інструкцій з експлуатації двигунів.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72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Загальна методика вибору електропривода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11382" y="486625"/>
            <a:ext cx="8928100" cy="25899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Для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вибору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електропривода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необхідно мати такі вихідні дані: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технологічну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і кінематичну схему;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механічну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навантажувальну характеристику робочої машини;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динамічний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 інерції та статичний момент механізму при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пуску;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режим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роботи;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послідовність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операцій керування електроприводом та вимоги до автоматизації;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spc="-50" dirty="0" smtClean="0">
                <a:latin typeface="Calibri" pitchFamily="34" charset="0"/>
                <a:cs typeface="Calibri" pitchFamily="34" charset="0"/>
              </a:rPr>
              <a:t>аксіальне </a:t>
            </a:r>
            <a:r>
              <a:rPr lang="uk-UA" sz="2200" spc="-50" dirty="0">
                <a:latin typeface="Calibri" pitchFamily="34" charset="0"/>
                <a:cs typeface="Calibri" pitchFamily="34" charset="0"/>
              </a:rPr>
              <a:t>та радіальне навантаження на виступаючий кінець вала двигуна;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spc="-50" dirty="0" smtClean="0">
                <a:latin typeface="Calibri" pitchFamily="34" charset="0"/>
                <a:cs typeface="Calibri" pitchFamily="34" charset="0"/>
              </a:rPr>
              <a:t>умови </a:t>
            </a:r>
            <a:r>
              <a:rPr lang="uk-UA" sz="2200" spc="-50" dirty="0">
                <a:latin typeface="Calibri" pitchFamily="34" charset="0"/>
                <a:cs typeface="Calibri" pitchFamily="34" charset="0"/>
              </a:rPr>
              <a:t>навколишнього середовища та умови експлуатації електропривода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29503" y="3090383"/>
            <a:ext cx="8924668" cy="23021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 Електродвигун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вибирають за: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потужністю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частотою обертання;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родом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струму, напругою;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режимом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роботи, електричною модифікацією;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конструктивним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виконанням і способом монтажу;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ступенем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захисту персоналу від доторкання до струмоведучих частин </a:t>
            </a:r>
            <a:r>
              <a:rPr lang="uk-UA" sz="2200" spc="-30" dirty="0">
                <a:latin typeface="Calibri" pitchFamily="34" charset="0"/>
                <a:cs typeface="Calibri" pitchFamily="34" charset="0"/>
              </a:rPr>
              <a:t>та </a:t>
            </a:r>
            <a:r>
              <a:rPr lang="uk-UA" sz="2200" spc="-30" dirty="0" smtClean="0">
                <a:latin typeface="Calibri" pitchFamily="34" charset="0"/>
                <a:cs typeface="Calibri" pitchFamily="34" charset="0"/>
              </a:rPr>
              <a:t>потрапляння </a:t>
            </a:r>
            <a:r>
              <a:rPr lang="uk-UA" sz="2200" spc="-30" dirty="0">
                <a:latin typeface="Calibri" pitchFamily="34" charset="0"/>
                <a:cs typeface="Calibri" pitchFamily="34" charset="0"/>
              </a:rPr>
              <a:t>всередину корпусу твердих сторонніх предметів і вологи;</a:t>
            </a:r>
          </a:p>
          <a:p>
            <a:pPr marL="342900" indent="-342900">
              <a:lnSpc>
                <a:spcPct val="85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кліматичним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виконанням і категорією розміщення.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8"/>
          <p:cNvSpPr/>
          <p:nvPr/>
        </p:nvSpPr>
        <p:spPr>
          <a:xfrm>
            <a:off x="129503" y="5392552"/>
            <a:ext cx="8946762" cy="13542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За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номінальною потужністю електродвигун вибирають згідно з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наванта-жувальною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діаграмою робочої машини. Вибраний електродвигун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переві-ряють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 допустимим механічним навантаженням на виступаючий кінець вала, на перевантажувальну здатність і за умовами пуску.</a:t>
            </a:r>
          </a:p>
        </p:txBody>
      </p:sp>
    </p:spTree>
    <p:extLst>
      <p:ext uri="{BB962C8B-B14F-4D97-AF65-F5344CB8AC3E}">
        <p14:creationId xmlns:p14="http://schemas.microsoft.com/office/powerpoint/2010/main" val="42375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0"/>
                            </p:stCondLst>
                            <p:childTnLst>
                              <p:par>
                                <p:cTn id="10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9" grpId="0" uiExpand="1" build="p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Загальна методика вибору електропривода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1382" y="486625"/>
            <a:ext cx="8928100" cy="45704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Після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вибору електродвигуна та його перевірок приступають до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роз-робки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електричної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принципової схеми керування електроприводом. При цьому використовують такі вихідні дані: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тип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електродвигуна та його </a:t>
            </a: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електричну модифікацію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особливості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пуску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(прямий, із введенням резисторів, перемиканням обмоток статора із «зірки» на «трикутник» тощо);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особливості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керування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(нереверсивне, реверсивне, з електричним гальмуванням, керування з декількох місць);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вимоги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технологічного процесу щодо черговості запуску та зупинки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вимоги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технологічного процесу щодо швидкісного режиму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(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одношвид-кісний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без регулювання, зі ступінчатою зміною швидкості, з плавним регулюванням швидкості, зі стабілізацією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швидкості тощо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u="sng" dirty="0" smtClean="0">
                <a:latin typeface="Calibri" pitchFamily="34" charset="0"/>
                <a:cs typeface="Calibri" pitchFamily="34" charset="0"/>
              </a:rPr>
              <a:t>вимоги </a:t>
            </a:r>
            <a:r>
              <a:rPr lang="uk-UA" sz="2200" u="sng" dirty="0">
                <a:latin typeface="Calibri" pitchFamily="34" charset="0"/>
                <a:cs typeface="Calibri" pitchFamily="34" charset="0"/>
              </a:rPr>
              <a:t>до рівня автоматизації керування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(використання датчиків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контролюючих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регулюючих пристроїв, кінцевих вимикачів тощо);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spc="-20" dirty="0" smtClean="0">
                <a:latin typeface="Calibri" pitchFamily="34" charset="0"/>
                <a:cs typeface="Calibri" pitchFamily="34" charset="0"/>
              </a:rPr>
              <a:t>можливі </a:t>
            </a:r>
            <a:r>
              <a:rPr lang="uk-UA" sz="2200" spc="-20" dirty="0">
                <a:latin typeface="Calibri" pitchFamily="34" charset="0"/>
                <a:cs typeface="Calibri" pitchFamily="34" charset="0"/>
              </a:rPr>
              <a:t>ненормальні режими, від яких треба захищати електропривод.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07950" y="5057107"/>
            <a:ext cx="8928100" cy="169277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Схема розробляється на базі типових вузлів електричних схем: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силовий вузол;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вузол захисту і блокувань;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вузол сигналізації стану;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вузол реверсування і дистанційного керування.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5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5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75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електродвигуна за родом струму і напругою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1382" y="486625"/>
            <a:ext cx="8928100" cy="121879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Залежно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від джерела електроенергії електроприводи можуть живитися постійним струмом (від акумуляторів та автономних генераторів),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пульсу-ючим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(від випрямлячів та перетворювачів) та змінним (від електричної мережі змінного струму).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7950" y="1772816"/>
            <a:ext cx="8928100" cy="121879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Більшість сільськогосподарських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машин приводиться у рух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нерегульо-ваним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електроприводом за допомогою трифазних асинхронних двигунів переважно коротко замкнутих. Він дешевший від фазного, простіший в обслуговуванні та надійніший в експлуатації.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3011827"/>
            <a:ext cx="8928100" cy="91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Двигуни із фазним ротором застосовують там де необхідно мати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великий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пусковий момент при порівняно невеликому (1,5-3 кратному) пусковому струмі.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7950" y="3946900"/>
            <a:ext cx="8928100" cy="12187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Основний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недолік асинхронних двигунів – утруднене регулювання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час-тоти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обертів, тому їх застосовують тільки при ступінчастому регулюванні або незначному діапазоні регулювання. Там де потрібно регулювати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час-тоту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обертів застосовують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багатошвидкісні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асинхронні двигуни.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07950" y="5220000"/>
            <a:ext cx="8928100" cy="15234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Застосування синхронних двигунів обмежується їх великою вартістю та необхідністю мати постійний струм для живлення кола збудження. Окрім того, вони вимагають автоматичної апаратури керування, що також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здо-рожує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привод, тому їх застосовують в установках відносно великої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потуж-ності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вони мають вищий ККД.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5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електродвигуна за родом струму і напругою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1382" y="486625"/>
            <a:ext cx="8928100" cy="121879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Двигуни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постійного струму застосовуються тоді, коли робоча машина потребує плавного і в широких межах регулювання кутової швидкості.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Електроприводи постійного стуму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 с/г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застосовуються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рідко (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електрока-ри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електронавантажувачі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живильники кормів).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7950" y="1742776"/>
            <a:ext cx="8928100" cy="9140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Промисловість випускає електродвигуни постійного струму на напругу 24, 110, 220 і 440 В та змінного струму на наругу 36, 127, 220, 380, 500, 1000, 3000, 6000 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11382" y="2687374"/>
            <a:ext cx="8928100" cy="91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У с/г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використовують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електродвигуни постійного струму на різні наруги залежно від напруги генераторів, за економічними міркуваннями рекомендована напруга 220 та 440 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11382" y="3621844"/>
            <a:ext cx="8928100" cy="1354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Найбільш розповсюдженими напругами змінного струму у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с/г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є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систе-ма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220/380 В.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Випускаються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асинхронні трифазні двигуни на наругу 380 В - Δ, що допускають перемикання в Y на час пусків та при роботі з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наван-таженням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(0,3-0,4)</a:t>
            </a:r>
            <a:r>
              <a:rPr lang="uk-UA" sz="2200" i="1" dirty="0" err="1">
                <a:latin typeface="Calibri" pitchFamily="34" charset="0"/>
                <a:cs typeface="Calibri" pitchFamily="34" charset="0"/>
              </a:rPr>
              <a:t>Р</a:t>
            </a:r>
            <a:r>
              <a:rPr lang="uk-UA" sz="2200" i="1" baseline="-25000" dirty="0" err="1">
                <a:latin typeface="Calibri" pitchFamily="34" charset="0"/>
                <a:cs typeface="Calibri" pitchFamily="34" charset="0"/>
              </a:rPr>
              <a:t>н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що забезпечує його роботу з високим ККД та </a:t>
            </a:r>
            <a:r>
              <a:rPr lang="en-US" sz="2200" i="1" dirty="0" err="1">
                <a:latin typeface="Calibri" pitchFamily="34" charset="0"/>
                <a:cs typeface="Calibri" pitchFamily="34" charset="0"/>
              </a:rPr>
              <a:t>cosφ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34615" y="5013176"/>
            <a:ext cx="8928100" cy="1692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Перехід на інші напруги допускається тільки у виняткових випадках, коли досягаються техніко-економічні переваги та значні експлуатаційні зручності. Зважаючи на безпеку обслуговуючого персоналу у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електрифі-кованому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ручному інструменті застосовують двигуни напругою 36, 127 та 220 В невеликої потужності.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9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електродвигуна за режимом роботи та електричною модифікацією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2176" y="705991"/>
            <a:ext cx="8928100" cy="13542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 режимом роботи двигун вибирають відповідно до режиму роботи робочої машини, для приводу якої він призначений. В окремих випадках для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короткочасного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повторно-короткочасного режиму роботи можна вибирати двигун, призначений для тривалого режиму роботи.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12176" y="2069823"/>
            <a:ext cx="8928100" cy="274228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Електрична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модифікація двигунів - це деякі відмінності в робочих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влас-тивостях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які найчастіше проявляються в механічних характеристиках.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Ос-новними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електричними модифікаціями двигунів є такі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з підвищеним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ковзанням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з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підвищеним пусковим моментом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з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фазним ротором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багатошвидкісні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о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днофазні,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для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короткочасного режиму роботи.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12176" y="4797152"/>
            <a:ext cx="8928100" cy="6093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Підвищене ковзання мають двигуни серії АИРС, які мають величину критичного ковзання до 30 % (двигуни основного виконання - 10-12 %).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7950" y="5481181"/>
            <a:ext cx="8928100" cy="12187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Асинхронні двигуни з підвищеним пусковим моментом АИРР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для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при-воду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механізмів з важкими умовами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пуску. Пусковий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момент цих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двигу-нів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 2-2,5 рази більший номінального, при цьому вони мають більш жорстку механічну характеристику.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9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uiExpand="1" build="p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latin typeface="Arial" pitchFamily="34" charset="0"/>
                <a:cs typeface="Arial" pitchFamily="34" charset="0"/>
              </a:rPr>
              <a:t>Вибір електродвигуна за конструктивним виконанням і способом монтажу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2176" y="705991"/>
            <a:ext cx="8928100" cy="10156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 конструктивним виконанням і способом монтажу електродвигун вибирають залежно від конструктивних особливостей робочої машини і передавального пристрою та їх розташування на місці встановлення.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4180" y="1795200"/>
            <a:ext cx="8928100" cy="6771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Структура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умовного позначення конструктивних виконань двигунів за способом монтажу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містить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дві букви (ІМ) та чотири цифри.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2492896"/>
            <a:ext cx="8928100" cy="16927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Перша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цифра визначає конструктивне виконання: 1 - двигуни на лапах з підшипниковими щитами; 2 - двигуни на лапах, з підшипниковими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щи-тами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з фланцем на підшипниковому щиті; 3 - двигуни без лап, з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під-шипниковими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щитами, з фланцем на одному щиті; 4 - двигуни без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під-шипникових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щитів.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4180" y="4266381"/>
            <a:ext cx="8928100" cy="1354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Друга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та третя цифри означають спосіб монтажу, вказують на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положен-ня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двигуна в просторі: горизонтально лапами вниз, вертикально валом вгору або вниз, на стінці, на стелі тощо. Двигуни з висотою осі обертання до 160 мм можуть працювати при будь-якому положенні вала в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просторі.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12176" y="5661248"/>
            <a:ext cx="8928100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Четверта цифра означає виконання виступаючого кінця вала двигуна : 0 - без вихідного кінця вала; 1 - з одним циліндричним; 2 - з двома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цилін-дричними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; 3 - з одним конічним;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4 - з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двома конічними.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5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електродвигуна за кліматичним виконанням і категорією розміщення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2176" y="705991"/>
            <a:ext cx="8928100" cy="10156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За кліматичним виконанням і категорією розміщення двигун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вибира-ють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відповідно до кліматичних умов району, в якому він буде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експлуату-ватися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та характеристики місця його розташування.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4180" y="1795200"/>
            <a:ext cx="8928100" cy="23698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Кліматичне виконання електрообладнання позначають буквами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У - для районів з помірним кліматом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ХЛ - холодним кліматом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ТВ - тропічним вологим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ТС - тропічним сухим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Т - як з сухим, так із тропічним вологим кліматом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О - загально кліматичне виконання.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4197450"/>
            <a:ext cx="8928100" cy="25925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Категорія розміщення електрообладнання позначається цифрою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1 - для роботи на відкритому повітрі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447675" indent="-447675"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2 - для роботи у приміщеннях з порівняно вільним доступом зовнішнього повітря, де коливання температури і вологості повітря мало відрізняються від коливань на відкритому повітрі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447675" indent="-447675"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3 - для роботи у приміщеннях з природною вентиляцією без штучного мікроклімату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447675" indent="-447675"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4 - для роботи у приміщеннях із штучним мікрокліматом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447675" indent="-447675">
              <a:lnSpc>
                <a:spcPct val="85000"/>
              </a:lnSpc>
            </a:pP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5 - для роботи у приміщеннях з підвищеною вологістю.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8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uiExpand="1" build="p" animBg="1"/>
      <p:bldP spid="7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Вибір електродвигуна за кліматичним виконанням і категорією розміщення</a:t>
            </a:r>
            <a:endParaRPr lang="uk-UA" sz="24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12176" y="705991"/>
            <a:ext cx="8928100" cy="6771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За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кліматичним виконанням та категорією розміщення електродвигуни основного виконання мають такі позначення: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12176" y="1391880"/>
            <a:ext cx="8928100" cy="1692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УЗ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- для роботи в нормальному середовищі: температура навколишнього середовища від - 40 °С до + 40 °С, відносна вологість повітря не більше 98 %, запиленість повітря до 2 мг/м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(ІР23) та до 10 мг/м</a:t>
            </a:r>
            <a:r>
              <a:rPr lang="uk-UA" sz="22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(ІР44), навколишнє середовище вибухобезпечне, без струмопровідного пилу, висота над рівнем моря до 1000 м;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3093035"/>
            <a:ext cx="8928100" cy="13542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У2 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вологоморозостійке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виконання (для роботи під навісом):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температу-ра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від  -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45 °С до + 40 °С, відносна вологість до 100 %, двигун має ізоляцію з подвійним просочуванням, кращу герметизацію з боку ввідного пристрою та вала;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7950" y="4509511"/>
            <a:ext cx="8928100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У1 - виконання двигуна, призначеного для роботи на відкритому повітрі з додатковим впливом атмосферних опадів, сонячної радіації, пилу та інших факторів при різких змінах температури повітря.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07950" y="5559429"/>
            <a:ext cx="8928100" cy="6771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r>
              <a:rPr lang="uk-UA" sz="2200" dirty="0" smtClean="0">
                <a:latin typeface="Calibri" pitchFamily="34" charset="0"/>
                <a:cs typeface="Calibri" pitchFamily="34" charset="0"/>
              </a:rPr>
              <a:t>       Для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приміщень з підвищеною вологістю (теплиці, приміщення для </a:t>
            </a:r>
            <a:r>
              <a:rPr lang="uk-UA" sz="2200" dirty="0" err="1" smtClean="0">
                <a:latin typeface="Calibri" pitchFamily="34" charset="0"/>
                <a:cs typeface="Calibri" pitchFamily="34" charset="0"/>
              </a:rPr>
              <a:t>пе-реробки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молока тощо) </a:t>
            </a:r>
            <a:r>
              <a:rPr lang="uk-UA" sz="2200" dirty="0" smtClean="0">
                <a:latin typeface="Calibri" pitchFamily="34" charset="0"/>
                <a:cs typeface="Calibri" pitchFamily="34" charset="0"/>
              </a:rPr>
              <a:t>застосовують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двигуни виконання У5.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2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2152</TotalTime>
  <Words>2798</Words>
  <Application>Microsoft Office PowerPoint</Application>
  <PresentationFormat>Экран (4:3)</PresentationFormat>
  <Paragraphs>158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Воздушный поток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Master</cp:lastModifiedBy>
  <cp:revision>215</cp:revision>
  <dcterms:created xsi:type="dcterms:W3CDTF">2016-01-31T14:57:37Z</dcterms:created>
  <dcterms:modified xsi:type="dcterms:W3CDTF">2021-04-26T06:24:46Z</dcterms:modified>
</cp:coreProperties>
</file>