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6BAD3-FFD2-4DD0-B8FA-30D8F7454E04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C035-D248-4A15-94DD-6937F63339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84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DF8387-D42D-49AB-850A-B7759DBB1036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611" y="119336"/>
            <a:ext cx="8998322" cy="57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uk-UA" sz="2800" b="1" i="1" u="sng" dirty="0"/>
              <a:t>ПРИСТРОЇ ДЛЯ ЕЛЕКТРИЧНОГО ОСВІТЛЕННЯ ТА ОПРОМІНЕННЯ У СІЛЬСЬКОМУ ГОСПОДАРСТВІ</a:t>
            </a:r>
            <a:endParaRPr lang="uk-UA" sz="2800" i="1" u="sng" spc="-3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91975" y="980728"/>
            <a:ext cx="8958957" cy="5832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0" bIns="0"/>
          <a:lstStyle/>
          <a:p>
            <a:pPr marL="342900" algn="ctr" eaLnBrk="0" hangingPunct="0">
              <a:buFont typeface="Arial" charset="0"/>
              <a:buNone/>
              <a:defRPr/>
            </a:pPr>
            <a:r>
              <a:rPr lang="uk-UA" sz="2200" i="1" dirty="0">
                <a:latin typeface="Arial" pitchFamily="34" charset="0"/>
                <a:cs typeface="Arial" pitchFamily="34" charset="0"/>
              </a:rPr>
              <a:t>ПЛАН</a:t>
            </a:r>
          </a:p>
          <a:p>
            <a:pPr marL="36195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1</a:t>
            </a:r>
            <a:r>
              <a:rPr lang="uk-UA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Головні поняття та властивості оптичного випромінювання;</a:t>
            </a:r>
            <a:endParaRPr lang="uk-U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1950" lvl="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2. Основні величини оптичного випромінювання та одиниці їх вимірювання;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361950" lvl="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3. Системи та норми електричного освітлення;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361950" lvl="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4. Пристрої електричного освітлення;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36195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5. Розрахунок освітлення.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endParaRPr lang="uk-UA" sz="2000" i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i="1" dirty="0">
                <a:latin typeface="Arial" pitchFamily="34" charset="0"/>
                <a:cs typeface="Arial" pitchFamily="34" charset="0"/>
              </a:rPr>
              <a:t>Література: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defRPr/>
            </a:pPr>
            <a:r>
              <a:rPr lang="uk-UA" sz="2000" i="1" dirty="0">
                <a:latin typeface="Arial" pitchFamily="34" charset="0"/>
                <a:cs typeface="Arial" pitchFamily="34" charset="0"/>
              </a:rPr>
              <a:t>1. Електропривод: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Навч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Посіб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./ О.ІО.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Синявський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, П.І. Савченко, В.В. Савченко, Ю.М.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Лавріненко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, В.В.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Козирський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, Ю.М.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Хандола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, І.П.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Ільїчов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; За ред. О.Ю.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Синявського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. - К.: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АграрМедіаГруп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, 2013.-586с.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ISBN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 978-617-646-201-9;</a:t>
            </a:r>
          </a:p>
          <a:p>
            <a:pPr>
              <a:lnSpc>
                <a:spcPct val="95000"/>
              </a:lnSpc>
              <a:defRPr/>
            </a:pPr>
            <a:r>
              <a:rPr lang="uk-UA" sz="2000" i="1" dirty="0">
                <a:latin typeface="Arial" pitchFamily="34" charset="0"/>
                <a:cs typeface="Arial" pitchFamily="34" charset="0"/>
              </a:rPr>
              <a:t>2. Електропривод сільськогосподарських машин, агрегатів та потокових ліній: Підручник / Є.Л.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Жулай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, Б.В.Зайцев, О.С.Марченко та ін.; Ред. Є.Л.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Жулай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. – К. : Вища освіта, 2001. – 288 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45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12"/>
    </mc:Choice>
    <mc:Fallback>
      <p:transition spd="slow" advTm="75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Основні величини оптичного випромінювання та одиниці їх вимірювання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1381" y="804508"/>
            <a:ext cx="6548851" cy="2882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Еритемна віддача джерела випромінювання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7950" y="1125002"/>
            <a:ext cx="8928100" cy="863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Величини бактерицидного випромінювання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Ультрафіолетове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вип-ромінювання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здатне знищувати бактерії, руйнуючи вміст їхніх клітин (білок). Цю властивість використовують для дезінфекції.</a:t>
            </a:r>
            <a:endParaRPr lang="uk-UA" sz="22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0164" y="694115"/>
            <a:ext cx="1472454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/Р.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11381" y="1988315"/>
            <a:ext cx="8928100" cy="5760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Максимальну бактерицидну дію має випромінювання із довжиною хвилі 254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02270" y="2590535"/>
            <a:ext cx="8928100" cy="863826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Дія монохроматичного променевого потоку із довжиною хвилі 254 </a:t>
            </a:r>
            <a:r>
              <a:rPr lang="uk-UA" sz="2200" i="1" u="sng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при потужності в 1 ват прийнята за одиницю бактерицидного </a:t>
            </a:r>
            <a:r>
              <a:rPr lang="uk-UA" sz="2200" i="1" u="sng" dirty="0" err="1">
                <a:latin typeface="Calibri" pitchFamily="34" charset="0"/>
                <a:cs typeface="Calibri" pitchFamily="34" charset="0"/>
              </a:rPr>
              <a:t>по-току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u="sng" baseline="-25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– один «</a:t>
            </a:r>
            <a:r>
              <a:rPr lang="uk-UA" sz="2200" i="1" u="sng" dirty="0" err="1">
                <a:latin typeface="Calibri" pitchFamily="34" charset="0"/>
                <a:cs typeface="Calibri" pitchFamily="34" charset="0"/>
              </a:rPr>
              <a:t>бакт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».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2270" y="3463621"/>
            <a:ext cx="8928100" cy="576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Решта величин і одиниць бактерицидного вимірювання утворюються аналогічно до світлових.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0410" y="4101583"/>
            <a:ext cx="6559822" cy="2882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Сила бактерицидного випромінювання </a:t>
            </a:r>
            <a:r>
              <a:rPr lang="uk-UA" sz="2200" i="1" u="sng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u="sng" baseline="-25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бк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71481" y="4030282"/>
            <a:ext cx="1603003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ω.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5"/>
          <p:cNvSpPr/>
          <p:nvPr/>
        </p:nvSpPr>
        <p:spPr>
          <a:xfrm>
            <a:off x="132317" y="4699493"/>
            <a:ext cx="5324715" cy="2882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Бактерицидна </a:t>
            </a:r>
            <a:r>
              <a:rPr lang="uk-UA" sz="2200" u="sng" dirty="0" err="1">
                <a:latin typeface="Calibri" pitchFamily="34" charset="0"/>
                <a:cs typeface="Calibri" pitchFamily="34" charset="0"/>
              </a:rPr>
              <a:t>опроміненість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 err="1">
                <a:latin typeface="Calibri" pitchFamily="34" charset="0"/>
                <a:cs typeface="Calibri" pitchFamily="34" charset="0"/>
              </a:rPr>
              <a:t>Е</a:t>
            </a:r>
            <a:r>
              <a:rPr lang="uk-UA" sz="2200" i="1" u="sng" baseline="-25000" dirty="0" err="1">
                <a:latin typeface="Calibri" pitchFamily="34" charset="0"/>
                <a:cs typeface="Calibri" pitchFamily="34" charset="0"/>
              </a:rPr>
              <a:t>б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бк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99857" y="4571023"/>
            <a:ext cx="1728191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155237" y="5263526"/>
            <a:ext cx="7029986" cy="287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Кількість бактерицидного випромінювання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u="sng" baseline="-25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</a:t>
            </a:r>
            <a:r>
              <a:rPr lang="uk-UA" sz="2200">
                <a:latin typeface="Calibri" pitchFamily="34" charset="0"/>
                <a:cs typeface="Calibri" pitchFamily="34" charset="0"/>
              </a:rPr>
              <a:t>бк∙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1693" y="6004650"/>
            <a:ext cx="1728191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/Р.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390608"/>
              </p:ext>
            </p:extLst>
          </p:nvPr>
        </p:nvGraphicFramePr>
        <p:xfrm>
          <a:off x="7280619" y="5035675"/>
          <a:ext cx="1740945" cy="902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Формула" r:id="rId3" imgW="964781" imgH="495085" progId="Equation.3">
                  <p:embed/>
                </p:oleObj>
              </mc:Choice>
              <mc:Fallback>
                <p:oleObj name="Формула" r:id="rId3" imgW="964781" imgH="49508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619" y="5035675"/>
                        <a:ext cx="1740945" cy="90230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кутник 5"/>
          <p:cNvSpPr/>
          <p:nvPr/>
        </p:nvSpPr>
        <p:spPr>
          <a:xfrm>
            <a:off x="107950" y="6076209"/>
            <a:ext cx="6696298" cy="287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Бактерицидна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віддача джерела випромінювання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84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  <p:bldP spid="8" grpId="0" build="p" animBg="1"/>
      <p:bldP spid="9" grpId="0" build="p" animBg="1"/>
      <p:bldP spid="10" grpId="0" build="p" animBg="1"/>
      <p:bldP spid="11" grpId="0" build="p" animBg="1"/>
      <p:bldP spid="12" grpId="0" animBg="1"/>
      <p:bldP spid="13" grpId="0" build="p" animBg="1"/>
      <p:bldP spid="14" grpId="0" animBg="1"/>
      <p:bldP spid="15" grpId="0" build="p" animBg="1"/>
      <p:bldP spid="16" grpId="0" animBg="1"/>
      <p:bldP spid="1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Основні величини оптичного випромінювання та одиниці їх вимірювання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1381" y="804508"/>
            <a:ext cx="5900779" cy="2882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Величини </a:t>
            </a:r>
            <a:r>
              <a:rPr lang="uk-UA" sz="2200" b="1" i="1" u="sng" dirty="0" err="1">
                <a:latin typeface="Calibri" pitchFamily="34" charset="0"/>
                <a:cs typeface="Calibri" pitchFamily="34" charset="0"/>
              </a:rPr>
              <a:t>антирахітного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 випромінювання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7950" y="1172622"/>
            <a:ext cx="8928100" cy="863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Дія монохроматичного променевого потоку із довжиною хвилі 280 </a:t>
            </a:r>
            <a:r>
              <a:rPr lang="uk-UA" sz="2200" i="1" u="sng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при потужності в 1 ват прийнята за одиницю </a:t>
            </a:r>
            <a:r>
              <a:rPr lang="uk-UA" sz="2200" i="1" u="sng" dirty="0" err="1">
                <a:latin typeface="Calibri" pitchFamily="34" charset="0"/>
                <a:cs typeface="Calibri" pitchFamily="34" charset="0"/>
              </a:rPr>
              <a:t>антирахітного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потоку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u="sng" baseline="-25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– один «ар».</a:t>
            </a:r>
            <a:endParaRPr lang="uk-UA" sz="22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90785" y="2115747"/>
            <a:ext cx="8928100" cy="5760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Решта величин і одиниць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антирахітного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вимірювання утворюються аналогічно до світлових.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90785" y="2714780"/>
            <a:ext cx="8928100" cy="1491690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Величини фотосинтетичного випромінювання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Під дією оптичного випромінювання у рослинах проходять різні фізіологічні процеси,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голов-ним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із яких є фотосинтез. 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Частина випромінювання витрачається на нагрівання та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випаровуван-ня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води.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95030" y="4306813"/>
            <a:ext cx="89281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  Найсильнішу фотосинтетичну дію має випромінювання із довжинами хвиль від 300 до 750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14449" y="5085184"/>
            <a:ext cx="89281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Дія монохроматичного променевого потоку із довжиною хвилі 680 </a:t>
            </a:r>
            <a:r>
              <a:rPr lang="uk-UA" sz="2200" i="1" u="sng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при потужності в 1 ват прийнята за одиницю </a:t>
            </a:r>
            <a:r>
              <a:rPr lang="uk-UA" sz="2200" i="1" u="sng" dirty="0" err="1">
                <a:latin typeface="Calibri" pitchFamily="34" charset="0"/>
                <a:cs typeface="Calibri" pitchFamily="34" charset="0"/>
              </a:rPr>
              <a:t>фітопотоку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u="sng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– один «фіт».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90785" y="6174883"/>
            <a:ext cx="8928100" cy="5760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Решта величин і одиниць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фітопотоку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утворюються аналогічно до світлових.</a:t>
            </a:r>
          </a:p>
        </p:txBody>
      </p:sp>
    </p:spTree>
    <p:extLst>
      <p:ext uri="{BB962C8B-B14F-4D97-AF65-F5344CB8AC3E}">
        <p14:creationId xmlns:p14="http://schemas.microsoft.com/office/powerpoint/2010/main" val="5042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50" dirty="0">
                <a:solidFill>
                  <a:schemeClr val="tx2"/>
                </a:solidFill>
              </a:rPr>
              <a:t>Системи, види та норми електричного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90785" y="549207"/>
            <a:ext cx="8945265" cy="576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У сільськогосподарському виробництві електричне освітлення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поділя-ється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такі види: робоче, чергове, аварійне та сторожове.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7950" y="1172622"/>
            <a:ext cx="8928100" cy="576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Робоче освітлення є основним видом освітлення і повинне забезпечувати необхідну освітленість робочих площ.</a:t>
            </a:r>
            <a:endParaRPr lang="uk-UA" sz="22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1838441"/>
            <a:ext cx="8928100" cy="14388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Коли роботи не виконуються, то із загальної кількості світильників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ро-бочого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освітлення виділяють 10% у приміщеннях для утримання тварин і 15% - у родильних відділеннях для чергового освітлення, яке призначене для періодичного контролю стану тварин та безпеки руху чергового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пер-соналу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неробочий час.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18269" y="3286937"/>
            <a:ext cx="8928100" cy="5760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Світильники чергового освітлення необхідно розподіляти рівномірно вздовж проходів тваринницьких приміщень.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12589" y="3863389"/>
            <a:ext cx="8928100" cy="14414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У приміщеннях, де відсутність світла може призвести до порушень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тех-нологічних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процесів або до нещасних випадків, окрім робочого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освітлен-ня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застосовують ще й аварійне, яке повинне складати не менше 5-10% від робочого освітлення, але не менше 5 лк всередині приміщень і не менше 1 лк на території підприємства, і мати незалежне джерело живлення.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18269" y="5339148"/>
            <a:ext cx="8928100" cy="1151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Відповідно до будівельних норм та правил розрізняють дві системи освітлення: загального та комбінованого освітлення яке передбачає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за-стосування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окрім світильників загального освітлення, також 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світильни-ків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які встановлені безпосередньо на робочих місцях.</a:t>
            </a:r>
          </a:p>
        </p:txBody>
      </p:sp>
    </p:spTree>
    <p:extLst>
      <p:ext uri="{BB962C8B-B14F-4D97-AF65-F5344CB8AC3E}">
        <p14:creationId xmlns:p14="http://schemas.microsoft.com/office/powerpoint/2010/main" val="13888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50" dirty="0">
                <a:solidFill>
                  <a:schemeClr val="tx2"/>
                </a:solidFill>
              </a:rPr>
              <a:t>Системи, види та норми електричного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5484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Застосування одного місцевого освітлення всередині споруд не допускається.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99367" y="1005007"/>
            <a:ext cx="8928100" cy="13610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Систему комбінованого освітлення застосовують при необхідності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ос-вітленості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робочої поверхні 200 лк та більше. При цьому в освітленості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ро-бочої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поверхні доля світильників загального освітлення повинна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станови-ти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10%, але не менше 150 лк та не більше 300 лк при газорозрядних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лам-пах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не менше 50 та не більше 100 лк при лампах розжарювання.</a:t>
            </a:r>
            <a:endParaRPr lang="uk-UA" sz="22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82054" y="2366021"/>
            <a:ext cx="8928100" cy="81932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Вибір нормованої освітленості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здійснюють за галузевими нормами освітлення виробничих, адміністративних, побутових приміщень та сільськогосподарських підприємств, будинків, споруд.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90785" y="3185348"/>
            <a:ext cx="8928100" cy="8193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Вони розроблені на підставі будівельних норм і правил та являють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со-бою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перелік значень мінімальної освітленості робочих поверхонь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голов-них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технологічних операцій виробничих процесів у приміщеннях.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99367" y="4004675"/>
            <a:ext cx="8928100" cy="287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У табл.1. наведено норми освітленості наведено на рівні підлоги.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90785" y="4292446"/>
            <a:ext cx="8928100" cy="5484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У ході експлуатації освітлювальних пристроїв, освітленість на робочих місцях зменшується.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98797" y="4858368"/>
            <a:ext cx="8928100" cy="8193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Головні причини зменшення освітленості – зменшення світлового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по-току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джерел світла у процесі горіння, забруднення освітлювальної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арма-тури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стін на стелі освітлювального приміщення.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98797" y="5668965"/>
            <a:ext cx="8928100" cy="10901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Зменшення освітленості у розрахунках встановленої потужності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дже-рел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враховується коефіцієнтом зношування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k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значення якого залежить від наявності пилу, диму, кіптяви у робочій зоні приміщення, типу джерел світла, конструкції та періодичності очищення світильників.</a:t>
            </a:r>
          </a:p>
        </p:txBody>
      </p:sp>
    </p:spTree>
    <p:extLst>
      <p:ext uri="{BB962C8B-B14F-4D97-AF65-F5344CB8AC3E}">
        <p14:creationId xmlns:p14="http://schemas.microsoft.com/office/powerpoint/2010/main" val="26396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50" dirty="0">
                <a:solidFill>
                  <a:schemeClr val="tx2"/>
                </a:solidFill>
              </a:rPr>
              <a:t>Системи, види та норми електричного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5704"/>
              </p:ext>
            </p:extLst>
          </p:nvPr>
        </p:nvGraphicFramePr>
        <p:xfrm>
          <a:off x="179512" y="194584"/>
          <a:ext cx="8784976" cy="6522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136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Будівлі та споруди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88" marR="14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Освітленість від ламп, лк: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15" marR="72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5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Газорозрядних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88" marR="14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Розжарювання 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88" marR="14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672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Тваринницькі будівлі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утримання корів та молодняку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Телятники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відгодівлі свиней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утримання </a:t>
                      </a:r>
                      <a:r>
                        <a:rPr lang="uk-UA" sz="1400" dirty="0" err="1">
                          <a:effectLst/>
                        </a:rPr>
                        <a:t>хряків-плідників</a:t>
                      </a:r>
                      <a:r>
                        <a:rPr lang="uk-UA" sz="1400" dirty="0">
                          <a:effectLst/>
                        </a:rPr>
                        <a:t>, свиноматок, поросят-сисунів, ремонтного молодняку 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утримання вівцематок, баранів та молодняку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підтримання овець (настил)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утримання робочих коней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утримання племінних коней, молодняку</a:t>
                      </a:r>
                    </a:p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Пташники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утримання курей промислового стада на підлозі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50" baseline="0" dirty="0">
                          <a:effectLst/>
                        </a:rPr>
                        <a:t>Приміщення для утримання курей у кімнатах (на годівницях по всіх ярусах)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утримання ремонтного молодняку, бройлерів, різних інших видів птахів на м</a:t>
                      </a:r>
                      <a:r>
                        <a:rPr lang="ru-RU" sz="1400" dirty="0">
                          <a:effectLst/>
                        </a:rPr>
                        <a:t>’</a:t>
                      </a:r>
                      <a:r>
                        <a:rPr lang="uk-UA" sz="1400" dirty="0">
                          <a:effectLst/>
                        </a:rPr>
                        <a:t>ясо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Інкубатори (на підлозі)</a:t>
                      </a:r>
                    </a:p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Інші сільськогосподарські приміщення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Пункти штучного запліднення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Доїльні зали та майданчики (робоча зона)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прийому та переробки молока 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зберігання кормів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Ділянки для обробітку та приготування кормів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Лабораторії різного призначення (на 0.8м від підлоги)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Фуражні, приміщення для зберігання інвентарю, мийних та дезінфікуючих засобів, заносів кормів та підстилки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Складські приміщення для зерна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Складські приміщення для картоплі, овочів та фруктів</a:t>
                      </a:r>
                    </a:p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Виробничі приміщення для обробітку зерна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88" marR="14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75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75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150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300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88" marR="14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150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30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150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150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150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88" marR="14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54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Пристрої електричного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10833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Освітлювальний прилад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– це сукупність джерел світла і арматура яка призначена для раціонального перерозподілу світлового потоку джерела, захисту очей від надмірної яскравості, кріплення джерела світла 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запобі-гання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від його механічних пошкоджень та забруднень.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7950" y="1537435"/>
            <a:ext cx="8928100" cy="13610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Усі освітлювальні прилади прийнято поділяти на три групи: </a:t>
            </a:r>
          </a:p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світильники – це освітлювальні прилади ближньої дії, до 20..30м;</a:t>
            </a:r>
          </a:p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прожектори – це освітлювальні прилади дальньої дії, понад 30м;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комплектні освітлювальні прилади на основі щілинних та плоских світловодів.</a:t>
            </a:r>
            <a:endParaRPr lang="uk-UA" sz="22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7475" y="2898449"/>
            <a:ext cx="8928100" cy="1361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Світильники складаються із корпусу, джерела світла, оптичної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систе-ми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лампотримачів (патронів), влаштованих пускорегулювальних апаратів та інших допоміжних пристосувань. Оптична система світильників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склада-ється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 відбивачів (рефлекторів) та розсіювачів світла, захисного скла, екрануючих решіток та кілець.</a:t>
            </a:r>
            <a:endParaRPr lang="uk-UA" sz="22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17475" y="4265495"/>
            <a:ext cx="8928100" cy="24443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Світильники характеризуються за такими параметрами:</a:t>
            </a:r>
          </a:p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характером світлорозподілу;</a:t>
            </a:r>
          </a:p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формою кривої сили світла;</a:t>
            </a:r>
          </a:p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типорозміром джерела світла;</a:t>
            </a:r>
          </a:p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класом захисту від враження електричним струмом;</a:t>
            </a:r>
          </a:p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способом захисту від попадання пилу та води;</a:t>
            </a:r>
          </a:p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кліматичним виконанням та категорією розуміння;</a:t>
            </a:r>
          </a:p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ступенем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пожежо-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та вибухозахисту;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призначенням та способом живлення.</a:t>
            </a:r>
            <a:endParaRPr lang="uk-UA" sz="2200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uiExpand="1" build="p" animBg="1"/>
      <p:bldP spid="7" grpId="0" build="p" animBg="1"/>
      <p:bldP spid="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Пристрої електричного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В основу класифікації світильників за світлорозподілом покладено дві незалежних ознаки: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співвідношення світлових потоків, що випромінюється світильниками у нижню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верхню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напівсфери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навколишнього середовища;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форму кривої сили світла.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0310" y="2700537"/>
            <a:ext cx="8928100" cy="29546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Відповідно до стандарту усі світильники поділяються на п’ять класів, залежно від того яку частку світлового потоку світильника складає потік у нижню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напівсферу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1 клас, світильники прямого світла (П), (ця частка понад 80%);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2 клас, переважно прямого світла (Н), (вона складає 60..80%);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3 клас, розсіяного світла (Р), якщо вона складає 40..60%;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4 клас, переважно відбитого світла (В), (вона складає 20..40%);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5 клас, відбитого світла (О), якщо вона складає менше 20%.</a:t>
            </a:r>
            <a:endParaRPr lang="uk-UA" sz="24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7475" y="5805264"/>
            <a:ext cx="8928100" cy="738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Цей же стандарт встановлює сім типових кривих світла, одну із яких може мати кожен із світильників.</a:t>
            </a:r>
            <a:endParaRPr lang="uk-UA" sz="2400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Пристрої електричного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b="1" i="1" u="sng" dirty="0">
                <a:latin typeface="Calibri" pitchFamily="34" charset="0"/>
                <a:cs typeface="Calibri" pitchFamily="34" charset="0"/>
              </a:rPr>
              <a:t>Прожектори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отримали розповсюдження для освітлення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вели-ких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відкритих просторів при неможливості або небажаності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вста-новлення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опор. При освітленні прожекторами полегшується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експлу-атування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освітлювального пристрою за рахунок різкого скорочення числа місць, що вимагають обслуговування, числа опор,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протяжнос-ті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електричних мереж, а також покращуються умови освітлення вертикальних поверхонь.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90785" y="3039384"/>
            <a:ext cx="8945265" cy="14773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Однак, при цьому посилюється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осліплювальна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дія прожекторів, з’являються різні тіні від великих предметів, які розміщені на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тери-торії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освітлюється. Окрім того, обслуговування прожекторів вимагає вищої кваліфікації персоналу.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79375" y="4516712"/>
            <a:ext cx="8945265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Джерелами світла у прожекторах можуть бути лампи ДРЛ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потуж-ністю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250 Вт, 400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Вт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700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Вт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лампи розжарювання загального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приз-начення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потужністю 300 Вт, 500 Вт та 1000 Вт, прожекторні лампи розжарювання на 500Вт та 1000 Вт, галогенні лампи розжарювання на 1000 Вт, 1500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Вт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2000 Вт, а також метало галогенні газорозрядні лампи на 400 Вт, 700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Вт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1000 Вт і 2000 Вт.</a:t>
            </a:r>
          </a:p>
        </p:txBody>
      </p:sp>
    </p:spTree>
    <p:extLst>
      <p:ext uri="{BB962C8B-B14F-4D97-AF65-F5344CB8AC3E}">
        <p14:creationId xmlns:p14="http://schemas.microsoft.com/office/powerpoint/2010/main" val="15672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5"/>
          <p:cNvSpPr/>
          <p:nvPr/>
        </p:nvSpPr>
        <p:spPr>
          <a:xfrm>
            <a:off x="100310" y="5068975"/>
            <a:ext cx="4111650" cy="17291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Світлотехнічні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та експлуатаційні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характеристики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цих пристроїв 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практично не залежать від дії навколишнього середовища.</a:t>
            </a:r>
          </a:p>
        </p:txBody>
      </p:sp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Пристрої електричного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17291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Комплексні освітлювальні пристрої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(КОП) на основі світловодів є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при-нципово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новими освітлювальними приладами, які дозволяють ефективно працювати у виробничих приміщеннях із великим вмістом пилу, диму,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кі-птяви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та вологи, у тому числі у вибухонебезпечних та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пожежонебезпеч-них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зонах. При цьому металомісткість освітлювальних пристроїв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понижу-ється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5…6 разів.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195737" y="1844825"/>
            <a:ext cx="6849838" cy="4822020"/>
            <a:chOff x="2195737" y="2132855"/>
            <a:chExt cx="6849838" cy="4533989"/>
          </a:xfrm>
        </p:grpSpPr>
        <p:pic>
          <p:nvPicPr>
            <p:cNvPr id="29698" name="Рисунок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7" y="2132855"/>
              <a:ext cx="6840314" cy="398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кутник 5"/>
            <p:cNvSpPr/>
            <p:nvPr/>
          </p:nvSpPr>
          <p:spPr>
            <a:xfrm>
              <a:off x="4211960" y="5225424"/>
              <a:ext cx="4833615" cy="14414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1 – камера; 2 – вхідна касета із </a:t>
              </a:r>
              <a:r>
                <a:rPr lang="uk-UA" sz="2200" i="1" dirty="0" err="1">
                  <a:latin typeface="Calibri" pitchFamily="34" charset="0"/>
                  <a:cs typeface="Calibri" pitchFamily="34" charset="0"/>
                </a:rPr>
                <a:t>джере-релом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 світла; 3 – перехідний елемент із термостійким склом; 4 – канал </a:t>
              </a:r>
              <a:r>
                <a:rPr lang="uk-UA" sz="2200" i="1" dirty="0" err="1">
                  <a:latin typeface="Calibri" pitchFamily="34" charset="0"/>
                  <a:cs typeface="Calibri" pitchFamily="34" charset="0"/>
                </a:rPr>
                <a:t>щі-линного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 світловода; 5 – торцевий пристрій;  6 – блок ПРА</a:t>
              </a:r>
              <a:endParaRPr lang="uk-UA" sz="2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Прямокутник 5"/>
          <p:cNvSpPr/>
          <p:nvPr/>
        </p:nvSpPr>
        <p:spPr>
          <a:xfrm>
            <a:off x="107950" y="2191264"/>
            <a:ext cx="2519834" cy="2877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КОП складаються з таких вузлів:</a:t>
            </a:r>
          </a:p>
          <a:p>
            <a:pPr lvl="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камери із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джере-лом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світла та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пуско-регулювальним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апа-ратом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lvl="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торцевого та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пе-рехідного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елемента;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каналу щілинного світловоду.</a:t>
            </a:r>
          </a:p>
        </p:txBody>
      </p:sp>
    </p:spTree>
    <p:extLst>
      <p:ext uri="{BB962C8B-B14F-4D97-AF65-F5344CB8AC3E}">
        <p14:creationId xmlns:p14="http://schemas.microsoft.com/office/powerpoint/2010/main" val="39347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 build="p" animBg="1"/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Пристрої електричного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14388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Принцип дії цих пристроїв полягає у тому, що для освітлення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викорис-товують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невелику кількість потужних джерел світла, світловий потік яких за допомогою оптичних систем вводять у торець щілинного світловоду.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При цьому забезпечується рівномірне освітлення широкої смуги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робо-чої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поверхні освітлюваного приміщення.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90785" y="1892916"/>
            <a:ext cx="8945265" cy="2014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Канал щілинного світловоду являє собою порожнинний циліндр із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полі-етелентерефталатної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плівки. Внутрішня поверхня каналу покрита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дзер-кальним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відбиваючим шаром. Ввідний пристрій із джерелами світла та блоком ПРА змонтований у спеціальній камері, яка забезпечує її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механіч-ний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захист, електричне живлення та захист від дії навколишнього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середо-вища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Перехідний елемент ізолює камеру від освітлювального приміщення.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7950" y="3914793"/>
            <a:ext cx="8945265" cy="865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Правильно спроектований освітлювальний пристрій повинен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забезпе-чувати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оптимальну освітленість робочої поверхні при найменших затратах коштів та електроенергії.       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7950" y="5066408"/>
            <a:ext cx="8945265" cy="1692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вибирають джерело світла, систему та вид освітлення, нормовану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осві-тленість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та коефіцієнт запасу, освітлювальні прилади (тип світильника);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розміщують світильники в освітлювальному просторі;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визначають потужність джерел світла які встановлюються у світильники, або кількість світильників.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90784" y="4780671"/>
            <a:ext cx="8945265" cy="2903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Проектування освітлювальних пристроїв здійснюють у такому порядку:</a:t>
            </a:r>
          </a:p>
        </p:txBody>
      </p:sp>
    </p:spTree>
    <p:extLst>
      <p:ext uri="{BB962C8B-B14F-4D97-AF65-F5344CB8AC3E}">
        <p14:creationId xmlns:p14="http://schemas.microsoft.com/office/powerpoint/2010/main" val="25930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uiExpand="1" build="p" animBg="1"/>
      <p:bldP spid="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Головні поняття та властивості оптичного випромінювання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1382" y="710239"/>
            <a:ext cx="8928100" cy="14393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Оптичне випромінювання є електромагнітними коливаннями, які 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ши-рокому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діапазоні частот по різному взаємодіють з навколишнім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середо-вищем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Тому весь діапазон електромагнітних коливань поділений на окремі ділянки, які у сукупності утворюють спектр. Кожна ділянка має назву відповідно до її дії..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07950" y="2182465"/>
            <a:ext cx="8924668" cy="863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Як і будь які хвильові процеси, оптичне випромінювання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характеризу-ється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такими параметрами: довжиною хвилі –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частотою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електромагніт-них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коливань –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швидкістю розповсюдження хвилі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= 3·10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8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м/с:</a:t>
            </a:r>
          </a:p>
        </p:txBody>
      </p:sp>
      <p:sp>
        <p:nvSpPr>
          <p:cNvPr id="11" name="Прямокутник 8"/>
          <p:cNvSpPr/>
          <p:nvPr/>
        </p:nvSpPr>
        <p:spPr>
          <a:xfrm>
            <a:off x="92720" y="3129290"/>
            <a:ext cx="8946762" cy="575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Оптична частина спектра є коливаннями із довжиною хвиль від 10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340 мкм (340 000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48988" y="2698403"/>
            <a:ext cx="1083630" cy="430887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λ = с/ν.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217" descr="Спект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4832"/>
            <a:ext cx="8315248" cy="31085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9" grpId="0" uiExpand="1" build="p" animBg="1"/>
      <p:bldP spid="11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Пристрої електричного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40626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b="1" i="1" dirty="0">
                <a:latin typeface="Calibri" pitchFamily="34" charset="0"/>
                <a:cs typeface="Calibri" pitchFamily="34" charset="0"/>
              </a:rPr>
              <a:t>Вибір джерел світла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визначається їх економічною доцільністю та ефективністю. Враховуючи вищу світлову віддачу газорозрядних джерел та порівняно більший термін їх служби галузеві норми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ос-вітлення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сільськогосподарських підприємств рекомендують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засто-совувати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ці джерела для загального освітлення усіх виробничих приміщень і тільки у випадку неможливості або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техніко-економіч-ної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недоцільності застосування газорозрядних ламп, а також для забезпечення архітектурного-художніх вимог допускається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вико-ристовувати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лампи розжарювання. Лампи розжарювання потрібно застосовувати для освітлення допоміжних (санвузли, сходи,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кори-дори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ін.) та складських приміщень.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21642" y="4653136"/>
            <a:ext cx="8945265" cy="18466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При виборі джерел світла необхідно враховувати, що витрата електроенергії при заміні ламп розжарювання на газорозрядні зменшується при лампах ДРЛ до 40%, при люмінесцентних лампах – до 55%, при метало галогенних лампах високого тиску типу ДРИ – до 65%, а при натрієвих лампах високого тиску – до 70%.</a:t>
            </a:r>
          </a:p>
        </p:txBody>
      </p:sp>
    </p:spTree>
    <p:extLst>
      <p:ext uri="{BB962C8B-B14F-4D97-AF65-F5344CB8AC3E}">
        <p14:creationId xmlns:p14="http://schemas.microsoft.com/office/powerpoint/2010/main" val="21030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Розрахунок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Освітленість розраховують методом коефіцієнта використання світлового потоку, точковим методом або за допомогою таблиць питомої потужності та прямих нормативів.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0310" y="1562057"/>
            <a:ext cx="8945265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Це кінцевий етап проектування світлотехнічної частини освітлювального пристрою в ході якого вирішують такі питання: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90785" y="2319728"/>
            <a:ext cx="8945265" cy="44319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ознайомлення з характеристикою об’єкта і складання таблиць основних параметрів приміщень (довжина, ширина, площа, висота, коефіцієнти відбиття стелі, стін та підлоги, характер навколишнього середовища та особливості технологічного процесу);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вибір типу джерела світла (враховується напруга джерела електропостачання);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вибір системи освітлення і типу світильників;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вибір нормованої освітленості та коефіцієнта запасу;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визначення кількості світильників (розміщення їх на плані приміщення);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розрахунок освітленості за одним із методів і складання світлотехнічної відомості.</a:t>
            </a:r>
          </a:p>
        </p:txBody>
      </p:sp>
    </p:spTree>
    <p:extLst>
      <p:ext uri="{BB962C8B-B14F-4D97-AF65-F5344CB8AC3E}">
        <p14:creationId xmlns:p14="http://schemas.microsoft.com/office/powerpoint/2010/main" val="14604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Розрахунок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1258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b="1" i="1" dirty="0">
                <a:latin typeface="Calibri" pitchFamily="34" charset="0"/>
                <a:cs typeface="Calibri" pitchFamily="34" charset="0"/>
              </a:rPr>
              <a:t>Метод коефіцієнта використання світлового потоку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засто-совують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при розрахунках загального рівномірного освітлення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гори-зонтальних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поверхонь у закритих приміщеннях. При цьому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врахо-вується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світловий потік, який відбивається від стелі, стін та підлоги.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0310" y="1712547"/>
            <a:ext cx="8945265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Розрахункова формула світлового потоку лампи: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07950" y="2102839"/>
            <a:ext cx="8945265" cy="21983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розрахунковий світловий потік лампи; лм;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нормована освітленість, лк;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коефіцієнт запасу;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площа приміщення, 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коефіцієнт нерівномірності освітлення;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кількість світильників;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коефіцієнт використання світлового потоку.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197598"/>
              </p:ext>
            </p:extLst>
          </p:nvPr>
        </p:nvGraphicFramePr>
        <p:xfrm>
          <a:off x="7333803" y="1712547"/>
          <a:ext cx="1683916" cy="100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Формула" r:id="rId3" imgW="799753" imgH="482391" progId="Equation.3">
                  <p:embed/>
                </p:oleObj>
              </mc:Choice>
              <mc:Fallback>
                <p:oleObj name="Формула" r:id="rId3" imgW="799753" imgH="4823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803" y="1712547"/>
                        <a:ext cx="1683916" cy="10090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5"/>
          <p:cNvSpPr/>
          <p:nvPr/>
        </p:nvSpPr>
        <p:spPr>
          <a:xfrm>
            <a:off x="90784" y="4280238"/>
            <a:ext cx="8945265" cy="944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447675">
              <a:lnSpc>
                <a:spcPct val="85000"/>
              </a:lnSpc>
            </a:pPr>
            <a:r>
              <a:rPr lang="uk-UA" sz="2400" b="1" i="1" u="sng" dirty="0">
                <a:latin typeface="Calibri" pitchFamily="34" charset="0"/>
                <a:cs typeface="Calibri" pitchFamily="34" charset="0"/>
              </a:rPr>
              <a:t>Порядок розрахунку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Спочатку обґрунтовують та вибирають тип джерела світла (лампи розжарювання, люмінесцентні лампи,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лампи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типу ДРЛ, тощо).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0309" y="5237830"/>
            <a:ext cx="8945265" cy="1572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180975"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Залежно від характеру робіт, що виконуються в приміщенні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відпо-відно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до «Галузевих норм освітлення с/г підприємств, будівель та споруд» вибирають нормовану освітленість (табл. 1), коефіцієнт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за-пасу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та коефіцієнт нерівномірності освітлення (1,15 – для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світиль-ників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spc="-70" dirty="0">
                <a:latin typeface="Calibri" pitchFamily="34" charset="0"/>
                <a:cs typeface="Calibri" pitchFamily="34" charset="0"/>
              </a:rPr>
              <a:t>із лампами розжарювання прямого світла; 1,1 - в інших випадках).</a:t>
            </a:r>
          </a:p>
        </p:txBody>
      </p:sp>
    </p:spTree>
    <p:extLst>
      <p:ext uri="{BB962C8B-B14F-4D97-AF65-F5344CB8AC3E}">
        <p14:creationId xmlns:p14="http://schemas.microsoft.com/office/powerpoint/2010/main" val="40561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9" grpId="0" uiExpand="1" build="p" animBg="1"/>
      <p:bldP spid="10" grpId="0" build="p" animBg="1"/>
      <p:bldP spid="1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Розрахунок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12557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Враховуючи світлорозподіл, умови навколишнього середовища та економічність, визначають тип світильника. Знаходять кількість світильників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за умови їх розміщення з найбільш вигідною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віднос-ною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відстанню.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0310" y="1712547"/>
            <a:ext cx="8945265" cy="12584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b="1" i="1" dirty="0">
                <a:latin typeface="Calibri" pitchFamily="34" charset="0"/>
                <a:cs typeface="Calibri" pitchFamily="34" charset="0"/>
              </a:rPr>
              <a:t>Розміщення світильників в освітлюваному просторі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рів-номірному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розміщенні світильники розподіляють у кутах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прямокут-ників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або у вершинах ромбів із урахуванням доступу до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світильни-ків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для обслуговування.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7950" y="2971033"/>
            <a:ext cx="8945265" cy="6286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Відстань між світильниками у ряду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та відстань 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між рядами світильників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визначають за формулою: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0310" y="3599731"/>
            <a:ext cx="8945265" cy="942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світлотехнічно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найвигідніші відносні відстані між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світильни-ками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(залежить від типових кривих сили світла);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розрахункова висота встановлення світильників, м;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366566"/>
              </p:ext>
            </p:extLst>
          </p:nvPr>
        </p:nvGraphicFramePr>
        <p:xfrm>
          <a:off x="7020273" y="2807112"/>
          <a:ext cx="2015778" cy="57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Формула" r:id="rId3" imgW="939392" imgH="266584" progId="Equation.3">
                  <p:embed/>
                </p:oleObj>
              </mc:Choice>
              <mc:Fallback>
                <p:oleObj name="Формула" r:id="rId3" imgW="939392" imgH="26658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3" y="2807112"/>
                        <a:ext cx="2015778" cy="5739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кутник 5"/>
          <p:cNvSpPr/>
          <p:nvPr/>
        </p:nvSpPr>
        <p:spPr>
          <a:xfrm>
            <a:off x="90785" y="4573365"/>
            <a:ext cx="89452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Яка визначається за залежністю:</a:t>
            </a:r>
          </a:p>
        </p:txBody>
      </p:sp>
      <p:sp>
        <p:nvSpPr>
          <p:cNvPr id="15" name="Прямокутник 5"/>
          <p:cNvSpPr/>
          <p:nvPr/>
        </p:nvSpPr>
        <p:spPr>
          <a:xfrm>
            <a:off x="100310" y="4973987"/>
            <a:ext cx="894526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marL="447675" indent="-447675">
              <a:lnSpc>
                <a:spcPct val="9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висота приміщення, м;</a:t>
            </a:r>
          </a:p>
          <a:p>
            <a:pPr marL="447675" indent="-447675">
              <a:lnSpc>
                <a:spcPct val="95000"/>
              </a:lnSpc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висота звисання світильників (відстань від світлового центра світильників до стелі), м;</a:t>
            </a:r>
          </a:p>
          <a:p>
            <a:pPr marL="447675" indent="-447675">
              <a:lnSpc>
                <a:spcPct val="95000"/>
              </a:lnSpc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висота розрахункової поверхні над підлогою, на якій нормується освітленість, м.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28704"/>
              </p:ext>
            </p:extLst>
          </p:nvPr>
        </p:nvGraphicFramePr>
        <p:xfrm>
          <a:off x="6384822" y="4542361"/>
          <a:ext cx="2660753" cy="53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Формула" r:id="rId5" imgW="1320227" imgH="266584" progId="Equation.3">
                  <p:embed/>
                </p:oleObj>
              </mc:Choice>
              <mc:Fallback>
                <p:oleObj name="Формула" r:id="rId5" imgW="1320227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822" y="4542361"/>
                        <a:ext cx="2660753" cy="5385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0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 animBg="1"/>
      <p:bldP spid="11" grpId="0" uiExpand="1" build="p" animBg="1"/>
      <p:bldP spid="12" grpId="0" build="p" animBg="1"/>
      <p:bldP spid="1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Розрахунок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12557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У приміщеннях із підвищеною небезпекою та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особливо-небез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печних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приміщеннях, за ступенем небезпеки враження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електрич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ним струмом, висота встановлення світильників над підлогою по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винна бути не менше 2,5 м.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0310" y="1712547"/>
            <a:ext cx="8945265" cy="12557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рівномірному розподіленні світильників у кутах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прямокут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ника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рекомендується щоб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≤ 2,5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Відстань від стіни до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найб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лижчого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ряду світильників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або найближчого світильника у ряду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приймають у межах (0,3…0,5)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7950" y="2971033"/>
            <a:ext cx="8945265" cy="6278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За відомими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, довжині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ширині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приміщення можна визначити кількість рядів світильників: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121567"/>
              </p:ext>
            </p:extLst>
          </p:nvPr>
        </p:nvGraphicFramePr>
        <p:xfrm>
          <a:off x="6156176" y="3284965"/>
          <a:ext cx="2876501" cy="43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Формула" r:id="rId3" imgW="1600200" imgH="241300" progId="Equation.3">
                  <p:embed/>
                </p:oleObj>
              </mc:Choice>
              <mc:Fallback>
                <p:oleObj name="Формула" r:id="rId3" imgW="16002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284965"/>
                        <a:ext cx="2876501" cy="43946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кутник 5"/>
          <p:cNvSpPr/>
          <p:nvPr/>
        </p:nvSpPr>
        <p:spPr>
          <a:xfrm>
            <a:off x="90785" y="3741005"/>
            <a:ext cx="8945265" cy="316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та кількість світильників у ряду: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204757"/>
              </p:ext>
            </p:extLst>
          </p:nvPr>
        </p:nvGraphicFramePr>
        <p:xfrm>
          <a:off x="4355976" y="3777112"/>
          <a:ext cx="2865663" cy="44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Формула" r:id="rId5" imgW="1574800" imgH="241300" progId="Equation.3">
                  <p:embed/>
                </p:oleObj>
              </mc:Choice>
              <mc:Fallback>
                <p:oleObj name="Формула" r:id="rId5" imgW="15748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777112"/>
                        <a:ext cx="2865663" cy="44397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кутник 5"/>
          <p:cNvSpPr/>
          <p:nvPr/>
        </p:nvSpPr>
        <p:spPr>
          <a:xfrm>
            <a:off x="90784" y="4210140"/>
            <a:ext cx="8945265" cy="627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Значення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заокруглюють до цілого числа та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ви-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400" dirty="0" err="1">
                <a:latin typeface="Calibri" pitchFamily="34" charset="0"/>
                <a:cs typeface="Calibri" pitchFamily="34" charset="0"/>
              </a:rPr>
              <a:t>значають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загальну кількість світильників у приміщенні: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84706"/>
              </p:ext>
            </p:extLst>
          </p:nvPr>
        </p:nvGraphicFramePr>
        <p:xfrm>
          <a:off x="7430842" y="4210140"/>
          <a:ext cx="1605207" cy="51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Формула" r:id="rId7" imgW="761669" imgH="241195" progId="Equation.3">
                  <p:embed/>
                </p:oleObj>
              </mc:Choice>
              <mc:Fallback>
                <p:oleObj name="Формула" r:id="rId7" imgW="761669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0842" y="4210140"/>
                        <a:ext cx="1605207" cy="51500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5"/>
          <p:cNvSpPr/>
          <p:nvPr/>
        </p:nvSpPr>
        <p:spPr>
          <a:xfrm>
            <a:off x="90783" y="4857144"/>
            <a:ext cx="6281417" cy="6278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Вибирають коефіцієнти відбиття стелі, стін та підлоги. Визначають індекс приміщення:</a:t>
            </a:r>
          </a:p>
        </p:txBody>
      </p:sp>
      <p:sp>
        <p:nvSpPr>
          <p:cNvPr id="20" name="Прямокутник 5"/>
          <p:cNvSpPr/>
          <p:nvPr/>
        </p:nvSpPr>
        <p:spPr>
          <a:xfrm>
            <a:off x="99366" y="5489547"/>
            <a:ext cx="8928099" cy="12557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Знаходять коефіцієнт використання залежно від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ти-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400" dirty="0" err="1">
                <a:latin typeface="Calibri" pitchFamily="34" charset="0"/>
                <a:cs typeface="Calibri" pitchFamily="34" charset="0"/>
              </a:rPr>
              <a:t>пу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світильника, коефіцієнтів відбиття та індексу приміщення (табл. 2.). </a:t>
            </a:r>
            <a:r>
              <a:rPr lang="uk-UA" sz="240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i="1">
                <a:latin typeface="Calibri" pitchFamily="34" charset="0"/>
                <a:cs typeface="Calibri" pitchFamily="34" charset="0"/>
              </a:rPr>
              <a:t>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&gt; 5 коефіцієнт використання береться для як для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5 у %, а в формулу при розрахунках підставляється в частках одиниці. 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68955"/>
              </p:ext>
            </p:extLst>
          </p:nvPr>
        </p:nvGraphicFramePr>
        <p:xfrm>
          <a:off x="7092280" y="4857143"/>
          <a:ext cx="1978396" cy="88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Формула" r:id="rId9" imgW="1104421" imgH="495085" progId="Equation.3">
                  <p:embed/>
                </p:oleObj>
              </mc:Choice>
              <mc:Fallback>
                <p:oleObj name="Формула" r:id="rId9" imgW="1104421" imgH="49508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857143"/>
                        <a:ext cx="1978396" cy="88686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5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11" grpId="0" build="p" animBg="1"/>
      <p:bldP spid="14" grpId="0" build="p" animBg="1"/>
      <p:bldP spid="17" grpId="0" build="p" animBg="1"/>
      <p:bldP spid="20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Розрахунок освітлення</a:t>
            </a:r>
            <a:endParaRPr lang="uk-UA" sz="2800" b="1" i="1" u="sng" spc="-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0310" y="454061"/>
            <a:ext cx="8945265" cy="627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Потім за формулою визначають розрахунковий світловий потік однієї лампи.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7950" y="1081925"/>
            <a:ext cx="8945265" cy="9423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Таблиця 2 -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Коефіцієнти використання світлового потоку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світи-льників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з лампами розжарювання при коефіцієнтах відбивання: стелі - 50%, стін - 30%, підлоги - 10%.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03069"/>
              </p:ext>
            </p:extLst>
          </p:nvPr>
        </p:nvGraphicFramePr>
        <p:xfrm>
          <a:off x="107950" y="2040258"/>
          <a:ext cx="8928546" cy="448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4646"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Індекс приміщень</a:t>
                      </a:r>
                      <a:endParaRPr lang="uk-UA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ППР-100, 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ППР-200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ППД-100,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ППД-200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НСПО 2,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НСПО 3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ПСХ-60</a:t>
                      </a:r>
                      <a:endParaRPr lang="uk-UA" sz="1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ПВЛП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ВЗГ-100М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256"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1,0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1,1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1,25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1,5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1,75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2,0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2,25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2,5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3,0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3,5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4,0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5,0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0,12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0,32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0,37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0,47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0,49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0,24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0,41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0,42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0,41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0,54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0,56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0,58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0,60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0,62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0,07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0,14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0,21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0,27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0,32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0,37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0,42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0,21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0,31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0,34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0,42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0,44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0,48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0,17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0,32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0,42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0,45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0,47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0,48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0,51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0,08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0,12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0,19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0,21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0,22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0,24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0,28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0,29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0,30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0,33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0,34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0,36</a:t>
                      </a:r>
                    </a:p>
                    <a:p>
                      <a:pPr marL="0" algn="ctr" hangingPunct="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0,37</a:t>
                      </a:r>
                      <a:endParaRPr lang="uk-UA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4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Головні поняття та властивості оптичного випромінювання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1382" y="710239"/>
            <a:ext cx="8928100" cy="11510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Різна дія оптичного випромінювання при зміні довжини хвилі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дозволи-ла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поділити його на три характерні дільниці: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ультрафіолетове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випромі-нювання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10÷380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);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видиме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випромінювання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380÷760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);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інфрачервоне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випромінювання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760÷340 мкм).</a:t>
            </a:r>
          </a:p>
        </p:txBody>
      </p:sp>
      <p:sp>
        <p:nvSpPr>
          <p:cNvPr id="6" name="Прямокутник 8"/>
          <p:cNvSpPr/>
          <p:nvPr/>
        </p:nvSpPr>
        <p:spPr>
          <a:xfrm>
            <a:off x="683568" y="1861323"/>
            <a:ext cx="7632848" cy="3139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Ультрафіолетове випромінювання поділене на зони: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105321" y="2161813"/>
            <a:ext cx="8924668" cy="11536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- зона А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315÷380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використовується для люмінесцентного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ана-лізу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сільськогосподарських продуктів, випромінювання цієї зони викликає світіння (люмінесценцію) деяких речовин, що дозволяє робити висновок про їхній стан (хімічний склад, степінь загнивання, спілості та ін.).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05321" y="3315462"/>
            <a:ext cx="8924668" cy="17266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- зона В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280÷315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), випромінювання цієї зони створює сильну дію на тварин та рослин і використовується для нормалізації обміну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речо-вин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організмі, оскільки під дією цього випромінювання здійснюється перетворення провітаміну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D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вітамін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D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який необхідний для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нормаліза-ції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обміну речовин у організмі тварин.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На рослини випромінювання цієї зони діє більшою частиною згубно;</a:t>
            </a:r>
          </a:p>
        </p:txBody>
      </p:sp>
      <p:sp>
        <p:nvSpPr>
          <p:cNvPr id="10" name="Прямокутник 8"/>
          <p:cNvSpPr/>
          <p:nvPr/>
        </p:nvSpPr>
        <p:spPr>
          <a:xfrm>
            <a:off x="95449" y="5042851"/>
            <a:ext cx="8924668" cy="1151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- зона С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200÷280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), випромінювання цієї зони має бактерицидну дію, а отже здатне знищувати бактерії, що і використовується для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знеза-раження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води, повітря, посуду, приміщень та ін.. Рослини під дією цього випромінювання швидко гинуть;</a:t>
            </a:r>
          </a:p>
        </p:txBody>
      </p:sp>
      <p:sp>
        <p:nvSpPr>
          <p:cNvPr id="11" name="Прямокутник 8"/>
          <p:cNvSpPr/>
          <p:nvPr/>
        </p:nvSpPr>
        <p:spPr>
          <a:xfrm>
            <a:off x="95449" y="6207586"/>
            <a:ext cx="8924668" cy="578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- вакуумна зона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10÷200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), випромінювання цієї зони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розповсюд-жується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spc="-40" dirty="0">
                <a:latin typeface="Calibri" pitchFamily="34" charset="0"/>
                <a:cs typeface="Calibri" pitchFamily="34" charset="0"/>
              </a:rPr>
              <a:t>тільки у вакуумі, у повітрі швидко затухає і у с/г не використовується.</a:t>
            </a:r>
          </a:p>
        </p:txBody>
      </p:sp>
      <p:pic>
        <p:nvPicPr>
          <p:cNvPr id="12" name="Рисунок 217" descr="Спект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315248" cy="31085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4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uiExpand="1" build="p" animBg="1"/>
      <p:bldP spid="9" grpId="0" build="p" animBg="1"/>
      <p:bldP spid="10" grpId="0" build="p" animBg="1"/>
      <p:bldP spid="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Головні поняття та властивості оптичного випромінювання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1382" y="710239"/>
            <a:ext cx="8928100" cy="14388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Видиме випромінювання (світло) (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380÷760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застосовується дуже широко у всіх галузях народного господарства. У с/г світло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використову-ється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для створення нормальних умов праці обслуговуючого персоналу – освітлення та для забезпечення технологічних процесів у тваринницьких і пташиних фермах а також у парниках та теплицях.</a:t>
            </a:r>
          </a:p>
        </p:txBody>
      </p:sp>
      <p:sp>
        <p:nvSpPr>
          <p:cNvPr id="6" name="Прямокутник 8"/>
          <p:cNvSpPr/>
          <p:nvPr/>
        </p:nvSpPr>
        <p:spPr>
          <a:xfrm>
            <a:off x="105320" y="2171964"/>
            <a:ext cx="8934161" cy="25899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Вплив світла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продуктивність тварин визначається тим, що воно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ра-зом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 іншими факторами середовища значною мірою пов’язане 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обмі-ном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речовин. Світлове випромінювання, що сприймається оком,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подраз-нює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нервові закінчення, ці подразнення передаються нервовими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шляха-ми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центрів найважливіших функцій організму, що розміщені 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проміж-ному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мозку та гіпофізі, які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впливають на виробіток гормонів, водний </a:t>
            </a:r>
            <a:r>
              <a:rPr lang="uk-UA" sz="2200" u="sng" dirty="0" err="1">
                <a:latin typeface="Calibri" pitchFamily="34" charset="0"/>
                <a:cs typeface="Calibri" pitchFamily="34" charset="0"/>
              </a:rPr>
              <a:t>ба-ланс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організму, вуглеводний обмін, ефективність дії вітамінів А і </a:t>
            </a:r>
            <a:r>
              <a:rPr lang="en-US" sz="2200" u="sng" dirty="0">
                <a:latin typeface="Calibri" pitchFamily="34" charset="0"/>
                <a:cs typeface="Calibri" pitchFamily="34" charset="0"/>
              </a:rPr>
              <a:t>D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u="sng" dirty="0" err="1">
                <a:latin typeface="Calibri" pitchFamily="34" charset="0"/>
                <a:cs typeface="Calibri" pitchFamily="34" charset="0"/>
              </a:rPr>
              <a:t>реге-нерацію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крові, але у першу чергу на процеси обміну речовин, що </a:t>
            </a:r>
            <a:r>
              <a:rPr lang="uk-UA" sz="2200" u="sng" dirty="0" err="1">
                <a:latin typeface="Calibri" pitchFamily="34" charset="0"/>
                <a:cs typeface="Calibri" pitchFamily="34" charset="0"/>
              </a:rPr>
              <a:t>пов’яза-ні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з розмноженням.</a:t>
            </a:r>
          </a:p>
        </p:txBody>
      </p:sp>
      <p:sp>
        <p:nvSpPr>
          <p:cNvPr id="7" name="Прямокутник 8"/>
          <p:cNvSpPr/>
          <p:nvPr/>
        </p:nvSpPr>
        <p:spPr>
          <a:xfrm>
            <a:off x="82475" y="4784749"/>
            <a:ext cx="8924668" cy="863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Вирішальним для продуктивності тварин є не тільки інтенсивність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світ-ла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але і тривалість світлового періоду, особливо це важливо для овець та птахів.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82475" y="5670824"/>
            <a:ext cx="8924668" cy="1151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Особливе значення оптичне випромінювання має при вирощуванні рослин, оскільки воно є єдиним джерелом енергії, яка у процесі </a:t>
            </a:r>
            <a:r>
              <a:rPr lang="uk-UA" sz="2200" u="sng" dirty="0" err="1">
                <a:latin typeface="Calibri" pitchFamily="34" charset="0"/>
                <a:cs typeface="Calibri" pitchFamily="34" charset="0"/>
              </a:rPr>
              <a:t>фотосин-тезу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запасається у рослинах а потім використовується тваринами та людьми.</a:t>
            </a:r>
          </a:p>
        </p:txBody>
      </p:sp>
      <p:pic>
        <p:nvPicPr>
          <p:cNvPr id="9" name="Рисунок 217" descr="Спект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5" y="2203225"/>
            <a:ext cx="8315248" cy="31085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6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Головні поняття та властивості оптичного випромінювання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1382" y="710239"/>
            <a:ext cx="8928100" cy="22159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Інфрачервоне випромінювання (ІЧ) використовується для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обіг-рівання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молодняку тварин i птахів, який у початковий період свого життя особливо залежить від зовнішніх умов. Тварин можна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обігрі-вати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інфрачервоним випромінюванням, як найбільш економічним, при порівняно низькій температурі повітря у приміщенні, де вони утримуються.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33583" y="3068960"/>
            <a:ext cx="8928100" cy="29546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Поглинання IЧ випромінювання шкірою тварин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пов'язане із загальною реакцією організму на випромінювання. IЧ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випроміню-вання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з довжиною хвилі близько 1,5 мкм проникає в глибину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ткани-ни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тварин i тим самим сприяє розширенню кровоносних судин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, покращенню кровообігу всього організму i загального обміну </a:t>
            </a:r>
            <a:r>
              <a:rPr lang="uk-UA" sz="2400" u="sng" dirty="0" err="1">
                <a:latin typeface="Calibri" pitchFamily="34" charset="0"/>
                <a:cs typeface="Calibri" pitchFamily="34" charset="0"/>
              </a:rPr>
              <a:t>речо-вин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 і підвищує стійкість тварин до хвороб.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Специфічність дії IЧ випромінювання дозволяє використовувати його з лікувальною метою. </a:t>
            </a:r>
          </a:p>
        </p:txBody>
      </p:sp>
      <p:pic>
        <p:nvPicPr>
          <p:cNvPr id="7" name="Рисунок 217" descr="Спект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4" y="3068960"/>
            <a:ext cx="8315248" cy="31085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8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Основні величини оптичного випромінювання та одиниці їх вимірювання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1382" y="804508"/>
            <a:ext cx="8928100" cy="11510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 Оптичне випромінювання є електромагнітними коливаннями (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хвиля-ми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), які у широкому діапазоні частот по різному взаємодіють 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навколиш-нім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середовищем. Ці хвилі є однією із форм перенесення енергії, тому його можна характеризувати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енергетичними величинами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382" y="1969525"/>
            <a:ext cx="8928100" cy="11536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 Однак, коли це випромінювання попадає на об’єкти, то залежно від властивостей цих об’єктів сприймати та перетворювати променеву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енер-гію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може спостерігатися різна дія, як сприятлива так і шкідлива, залежно від довжини хвилі випромінювання.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11382" y="3123174"/>
            <a:ext cx="4460618" cy="2302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Оскільки не весь потік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промене-вої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енергії, що попадає на поверхню об’єкта створює корисну дію, то активним із діапазону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- λ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є тільки ділянка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– λ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причому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ефектив-ність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цієї ділянки залежить від довжини хвилі відповідно до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спектральної чутливості об’єкта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03807" y="5425343"/>
            <a:ext cx="8931895" cy="1361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При визначенні ефективності дії </a:t>
            </a:r>
          </a:p>
          <a:p>
            <a:pPr>
              <a:lnSpc>
                <a:spcPct val="8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випромінювання необхідно знати саме спектральну чутливість об’єкта. Тому на основі енергетичних величин і відповідних спектрів дії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випромі-нювання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побудовані ефективні величини: світлові, еритемні,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антирахітні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бактерицидні та фотосинтетичні.</a:t>
            </a:r>
          </a:p>
        </p:txBody>
      </p:sp>
      <p:pic>
        <p:nvPicPr>
          <p:cNvPr id="21506" name="Picture 2" descr="Спект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140"/>
            <a:ext cx="4463703" cy="289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5"/>
          <p:cNvSpPr/>
          <p:nvPr/>
        </p:nvSpPr>
        <p:spPr>
          <a:xfrm>
            <a:off x="119022" y="3298534"/>
            <a:ext cx="7557908" cy="8638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тілесний кут (1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стеррадіан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це просторовий кут із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вер-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шиною у центрі сфери, який відтинає на її поверхні площу, що рівна квадрату радіусу цієї сфери).</a:t>
            </a:r>
          </a:p>
        </p:txBody>
      </p:sp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Основні величини оптичного випромінювання та одиниці їх вимірювання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1382" y="804508"/>
            <a:ext cx="8928100" cy="863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Енергетичні величини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Оптичне випромінювання,як електромагнітні хвилі є однією із форм перенесення енергії. Енергія оптичного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випромі-нювання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вимірюється у Джоулях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[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Дж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382" y="1675709"/>
            <a:ext cx="8928100" cy="576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Потужність або потік випромінювання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[Вт] – це енергія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випроміню-вання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переноситься за одиницю часу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960045"/>
            <a:ext cx="1298432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Ф 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W/t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1873" y="2412998"/>
            <a:ext cx="8928100" cy="863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Сила випромінювання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[Вт/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 – це просторова густина потоку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випро-мінювання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яка визначається відношенням потоку випромінювання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тілесного кута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у якому він знаходиться та рівномірно розподілений: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76930" y="3276022"/>
            <a:ext cx="1362552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І = Ф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ω,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119022" y="4155719"/>
            <a:ext cx="8920460" cy="576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Густина випромінювання </a:t>
            </a:r>
            <a:r>
              <a:rPr lang="en-US" sz="2200" i="1" u="sng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[Вт/м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 – це відношення потоку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випромі-нювання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площі поверхні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яка випромінює: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424118"/>
            <a:ext cx="1388201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Ф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5"/>
          <p:cNvSpPr/>
          <p:nvPr/>
        </p:nvSpPr>
        <p:spPr>
          <a:xfrm>
            <a:off x="119022" y="4906043"/>
            <a:ext cx="8920460" cy="576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Густина опромінення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[Вт/м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 – це відношення потоку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випроміню-вання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площі поверхні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яка опромінюється: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8576" y="5194070"/>
            <a:ext cx="1388201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Е = Ф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119807" y="5634829"/>
            <a:ext cx="7188497" cy="863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Кількість (доза) опромінення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Вт∙с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 – це кількість енергії випромінювання, що попала на одиницю площі опромінюваної за певний час: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330685"/>
              </p:ext>
            </p:extLst>
          </p:nvPr>
        </p:nvGraphicFramePr>
        <p:xfrm>
          <a:off x="7370552" y="5663837"/>
          <a:ext cx="1659422" cy="100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Формула" r:id="rId3" imgW="825142" imgH="495085" progId="Equation.3">
                  <p:embed/>
                </p:oleObj>
              </mc:Choice>
              <mc:Fallback>
                <p:oleObj name="Формула" r:id="rId3" imgW="825142" imgH="49508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552" y="5663837"/>
                        <a:ext cx="1659422" cy="10055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2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5" grpId="0" build="p" animBg="1"/>
      <p:bldP spid="6" grpId="0" build="p" animBg="1"/>
      <p:bldP spid="7" grpId="0" animBg="1"/>
      <p:bldP spid="8" grpId="0" build="p" animBg="1"/>
      <p:bldP spid="9" grpId="0" animBg="1"/>
      <p:bldP spid="11" grpId="0" build="p" animBg="1"/>
      <p:bldP spid="12" grpId="0" animBg="1"/>
      <p:bldP spid="13" grpId="0" build="p" animBg="1"/>
      <p:bldP spid="14" grpId="0" animBg="1"/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5"/>
          <p:cNvSpPr/>
          <p:nvPr/>
        </p:nvSpPr>
        <p:spPr>
          <a:xfrm>
            <a:off x="116284" y="4571092"/>
            <a:ext cx="8928100" cy="575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Сила світла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 (кандела) – це відношенням світлового потоку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</a:t>
            </a:r>
            <a:r>
              <a:rPr lang="uk-UA" sz="2200" spc="-100" dirty="0">
                <a:latin typeface="Calibri" pitchFamily="34" charset="0"/>
                <a:cs typeface="Calibri" pitchFamily="34" charset="0"/>
              </a:rPr>
              <a:t>тілесного кута </a:t>
            </a:r>
            <a:r>
              <a:rPr lang="uk-UA" sz="2200" i="1" spc="-1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spc="-100" dirty="0">
                <a:latin typeface="Calibri" pitchFamily="34" charset="0"/>
                <a:cs typeface="Calibri" pitchFamily="34" charset="0"/>
              </a:rPr>
              <a:t>, у якому він знаходиться та рівномірно розподілений: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16284" y="4003967"/>
            <a:ext cx="8928100" cy="5755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У цій системі ефективним є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світловий потік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[лм] (люмен) – це потік тієї частини променистої енергії, яка оцінюється за зоровим сприйняттям.</a:t>
            </a:r>
          </a:p>
        </p:txBody>
      </p:sp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Основні величини оптичного випромінювання та одиниці їх вимірювання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1382" y="804508"/>
            <a:ext cx="8928100" cy="863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Коефіцієнт корисної дії джерела випромінювання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це відношення його потоку випромінювання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потужності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яку воно 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споживає з мережі: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382" y="1675709"/>
            <a:ext cx="8928100" cy="1441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Світлові величини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Оптичне випромінювання з довжиною хвилі 380…760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сприймається оком людини як світло. Однак, одна і таж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по-тужність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випромінювання різної довжини хвилі спричиняє різні рівні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світ-лового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відчуття.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Око людини має найвищу чутливість до випромінювання з довжиною хвилі 556 </a:t>
            </a:r>
            <a:r>
              <a:rPr lang="uk-UA" sz="2200" u="sng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69115" y="1125324"/>
            <a:ext cx="1260858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η = Ф/Р.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81832" y="4858863"/>
            <a:ext cx="1362552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І = Ф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ω.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11382" y="3123989"/>
            <a:ext cx="8928100" cy="86587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Система ефективних величин, що побудована на основі спектральної чутливості «усередненого» ока людини (відносно видимості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випроміню-вання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), називається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системою світлових величин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3" name="Прямокутник 5"/>
          <p:cNvSpPr/>
          <p:nvPr/>
        </p:nvSpPr>
        <p:spPr>
          <a:xfrm>
            <a:off x="120113" y="5162017"/>
            <a:ext cx="7141691" cy="5760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Освітленість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[лк] (люкс) – це відношенням світлового потоку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що падає на поверхню до площі цієї поверхні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  <a:endParaRPr lang="uk-UA" sz="2200" spc="-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2320" y="5327092"/>
            <a:ext cx="1388201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Е = Ф/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107950" y="5771202"/>
            <a:ext cx="7141691" cy="8638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Кількість освітлення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лк∙с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 – це кількість світлової енергії, що попала на одиницю освітлювальної площі за певний час:</a:t>
            </a:r>
            <a:endParaRPr lang="uk-UA" sz="2200" spc="-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30663"/>
              </p:ext>
            </p:extLst>
          </p:nvPr>
        </p:nvGraphicFramePr>
        <p:xfrm>
          <a:off x="7413816" y="5778023"/>
          <a:ext cx="1589814" cy="96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Формула" r:id="rId3" imgW="825142" imgH="495085" progId="Equation.3">
                  <p:embed/>
                </p:oleObj>
              </mc:Choice>
              <mc:Fallback>
                <p:oleObj name="Формула" r:id="rId3" imgW="825142" imgH="49508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816" y="5778023"/>
                        <a:ext cx="1589814" cy="9633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6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1" grpId="0" build="p" animBg="1"/>
      <p:bldP spid="5" grpId="0" uiExpand="1" build="p" animBg="1"/>
      <p:bldP spid="6" grpId="0" build="p" animBg="1"/>
      <p:bldP spid="7" grpId="0" animBg="1"/>
      <p:bldP spid="9" grpId="0" animBg="1"/>
      <p:bldP spid="10" grpId="0" build="p" animBg="1"/>
      <p:bldP spid="13" grpId="0" build="p" animBg="1"/>
      <p:bldP spid="14" grpId="0" animBg="1"/>
      <p:bldP spid="1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Основні величини оптичного випромінювання та одиниці їх вимірювання</a:t>
            </a:r>
            <a:endParaRPr lang="uk-UA" sz="28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1381" y="804508"/>
            <a:ext cx="7676783" cy="576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Світлова віддача джерела світла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це відношення його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світ-лового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потоку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потужності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яку воно споживає з мережі: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7950" y="1408704"/>
            <a:ext cx="8928100" cy="11510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Величини еритемного випромінювання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Загальна благотворна дія ультрафіолетового випромінювання на тварин та птахів пропорційна його еритемній дії. Еталонним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сприймачем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енергії ультрафіолетового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випромі-нювання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для побудови системи еритемних величин є шкіра людини.</a:t>
            </a:r>
            <a:endParaRPr lang="uk-UA" sz="22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8165" y="849099"/>
            <a:ext cx="1260858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η = Ф/Р.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2569102"/>
            <a:ext cx="8928100" cy="8633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Еритема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це тимчасове почервоніння шкіри людини під дією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ультра-фіолетового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випромінювання, яке з часом перетворюється на постійну засмаглість. 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00360" y="3432928"/>
            <a:ext cx="8928100" cy="575542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 Максимальна чутливість шкіри людини і тварин відповідає довжині хвилі 297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00360" y="4012398"/>
            <a:ext cx="8928100" cy="8638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Дія монохроматичного променевого потоку із довжиною хвилі 297 </a:t>
            </a:r>
            <a:r>
              <a:rPr lang="uk-UA" sz="2200" i="1" u="sng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при потужності в 1 ват прийнята за одиницю еритемного потоку </a:t>
            </a:r>
            <a:r>
              <a:rPr lang="uk-UA" sz="2200" i="1" u="sng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u="sng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 – один «ер».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100360" y="4888122"/>
            <a:ext cx="8928100" cy="2903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spc="-50" dirty="0">
                <a:latin typeface="Calibri" pitchFamily="34" charset="0"/>
                <a:cs typeface="Calibri" pitchFamily="34" charset="0"/>
              </a:rPr>
              <a:t>Решта величин і одиниць вимірювання утворюються аналогічно до світлових.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99963" y="5263919"/>
            <a:ext cx="5695776" cy="290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u="sng" dirty="0">
                <a:latin typeface="Calibri" pitchFamily="34" charset="0"/>
                <a:cs typeface="Calibri" pitchFamily="34" charset="0"/>
              </a:rPr>
              <a:t>Сила еритемного випромінювання </a:t>
            </a:r>
            <a:r>
              <a:rPr lang="uk-UA" sz="2200" i="1" u="sng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u="sng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[ер/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]: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5173714"/>
            <a:ext cx="1574149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ω.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5"/>
          <p:cNvSpPr/>
          <p:nvPr/>
        </p:nvSpPr>
        <p:spPr>
          <a:xfrm>
            <a:off x="79772" y="5706655"/>
            <a:ext cx="4636244" cy="2882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u="sng" dirty="0">
                <a:latin typeface="Calibri" pitchFamily="34" charset="0"/>
                <a:cs typeface="Calibri" pitchFamily="34" charset="0"/>
              </a:rPr>
              <a:t>Еритемна </a:t>
            </a:r>
            <a:r>
              <a:rPr lang="uk-UA" sz="2200" u="sng" dirty="0" err="1">
                <a:latin typeface="Calibri" pitchFamily="34" charset="0"/>
                <a:cs typeface="Calibri" pitchFamily="34" charset="0"/>
              </a:rPr>
              <a:t>опроміненість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i="1" u="sng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[ер/м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]: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40715" y="5605781"/>
            <a:ext cx="1689565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..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кутник 5"/>
          <p:cNvSpPr/>
          <p:nvPr/>
        </p:nvSpPr>
        <p:spPr>
          <a:xfrm>
            <a:off x="99963" y="6268384"/>
            <a:ext cx="6364436" cy="287771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u="sng" dirty="0">
                <a:latin typeface="Calibri" pitchFamily="34" charset="0"/>
                <a:cs typeface="Calibri" pitchFamily="34" charset="0"/>
              </a:rPr>
              <a:t>Кількість еритемного випромінювання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u="sng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[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ер∙с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]: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934428"/>
              </p:ext>
            </p:extLst>
          </p:nvPr>
        </p:nvGraphicFramePr>
        <p:xfrm>
          <a:off x="6804248" y="5850797"/>
          <a:ext cx="1698578" cy="901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Формула" r:id="rId3" imgW="939392" imgH="495085" progId="Equation.3">
                  <p:embed/>
                </p:oleObj>
              </mc:Choice>
              <mc:Fallback>
                <p:oleObj name="Формула" r:id="rId3" imgW="939392" imgH="49508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850797"/>
                        <a:ext cx="1698578" cy="9018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4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animBg="1"/>
      <p:bldP spid="14" grpId="0" build="p" animBg="1"/>
      <p:bldP spid="15" grpId="0" animBg="1"/>
      <p:bldP spid="16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2|16.3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2602</TotalTime>
  <Words>4327</Words>
  <Application>Microsoft Office PowerPoint</Application>
  <PresentationFormat>Экран (4:3)</PresentationFormat>
  <Paragraphs>431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HP</cp:lastModifiedBy>
  <cp:revision>255</cp:revision>
  <dcterms:created xsi:type="dcterms:W3CDTF">2016-01-31T14:57:37Z</dcterms:created>
  <dcterms:modified xsi:type="dcterms:W3CDTF">2021-11-18T08:49:43Z</dcterms:modified>
</cp:coreProperties>
</file>