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84" r:id="rId3"/>
    <p:sldId id="286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276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e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FB59C-7F01-4AE4-9E3C-FEE5BD537CD9}" type="datetimeFigureOut">
              <a:rPr lang="uk-UA" smtClean="0"/>
              <a:t>09.04.2024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ADC23-0F9D-462F-8C6E-26FBCF9F140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451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2539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385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6033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73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9349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2938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6574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0865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ADC23-0F9D-462F-8C6E-26FBCF9F1407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32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C14A78-F64D-4FC7-8E14-5D278C26C5BD}" type="datetimeFigureOut">
              <a:rPr lang="uk-UA" smtClean="0"/>
              <a:pPr/>
              <a:t>09.04.2024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D2AAF8-32C9-4B3B-ACAE-ED65CF6B33D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9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5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6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64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6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1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2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07950" y="48638"/>
            <a:ext cx="892810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І ХАРАКТЕРИСТИКИ ЕЛЕКТРОПРИВОДІВ З ДВИГУНАМИ ПОСТІЙНОГО СТРУМУ ПОСЛІДОВНОГО 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ЗБУДЖЕННЯ</a:t>
            </a:r>
            <a:endParaRPr lang="uk-UA" sz="2400" b="1" i="1" spc="-1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51520" y="1196752"/>
            <a:ext cx="8569325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uk-UA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107950" y="1271142"/>
            <a:ext cx="8928100" cy="51821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0" bIns="0"/>
          <a:lstStyle/>
          <a:p>
            <a:pPr marL="342900" indent="-342900"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uk-UA" sz="2400" i="1" dirty="0">
                <a:latin typeface="Calibri" pitchFamily="34" charset="0"/>
                <a:cs typeface="Calibri" pitchFamily="34" charset="0"/>
              </a:rPr>
              <a:t>ПЛАН</a:t>
            </a:r>
          </a:p>
          <a:p>
            <a:pPr marL="622300" indent="-261938">
              <a:lnSpc>
                <a:spcPct val="150000"/>
              </a:lnSpc>
            </a:pPr>
            <a:r>
              <a:rPr lang="uk-UA" sz="2000" i="1" dirty="0" smtClean="0"/>
              <a:t>1. </a:t>
            </a:r>
            <a:r>
              <a:rPr lang="uk-UA" sz="2000" i="1" dirty="0"/>
              <a:t>Рушійний режим роботи двигунів постійного струму послідовного збудження;</a:t>
            </a:r>
            <a:endParaRPr lang="uk-UA" sz="2000" dirty="0"/>
          </a:p>
          <a:p>
            <a:pPr marL="622300" indent="-261938">
              <a:lnSpc>
                <a:spcPct val="150000"/>
              </a:lnSpc>
            </a:pPr>
            <a:r>
              <a:rPr lang="uk-UA" sz="2000" i="1" dirty="0" smtClean="0"/>
              <a:t>2. </a:t>
            </a:r>
            <a:r>
              <a:rPr lang="uk-UA" sz="2000" i="1" dirty="0"/>
              <a:t>Гальмівні режими роботи двигунів постійного струму послідовного збудження;</a:t>
            </a:r>
            <a:endParaRPr lang="uk-UA" sz="2000" dirty="0"/>
          </a:p>
          <a:p>
            <a:pPr marL="622300" indent="-261938">
              <a:lnSpc>
                <a:spcPct val="150000"/>
              </a:lnSpc>
            </a:pPr>
            <a:r>
              <a:rPr lang="uk-UA" sz="2000" i="1" dirty="0" smtClean="0"/>
              <a:t>3. </a:t>
            </a:r>
            <a:r>
              <a:rPr lang="uk-UA" sz="2000" i="1" dirty="0"/>
              <a:t>Способи регулювання швидкості електроприводів з двигунами постійного струму послідовного збудження.</a:t>
            </a:r>
            <a:endParaRPr lang="uk-UA" sz="2000" dirty="0"/>
          </a:p>
          <a:p>
            <a:pPr algn="ctr">
              <a:spcBef>
                <a:spcPts val="1200"/>
              </a:spcBef>
              <a:defRPr/>
            </a:pPr>
            <a:r>
              <a:rPr lang="uk-UA" sz="2000" i="1" dirty="0" smtClean="0">
                <a:latin typeface="Calibri" pitchFamily="34" charset="0"/>
                <a:cs typeface="Calibri" pitchFamily="34" charset="0"/>
              </a:rPr>
              <a:t>Література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:</a:t>
            </a:r>
            <a:endParaRPr lang="uk-UA" sz="2000" dirty="0">
              <a:latin typeface="Calibri" pitchFamily="34" charset="0"/>
              <a:cs typeface="Calibri" pitchFamily="34" charset="0"/>
            </a:endParaRPr>
          </a:p>
          <a:p>
            <a:pPr marL="180975" indent="179388">
              <a:defRPr/>
            </a:pPr>
            <a:r>
              <a:rPr lang="uk-UA" sz="2000" i="1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uk-UA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Видмиш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А. А., Ярошенко Л. В. Основи електропривода. Теорія та практика. Частина 1. / Навчальний посібник.  Вінниця: ВНАУ, 2020. </a:t>
            </a:r>
            <a:r>
              <a:rPr lang="uk-UA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387 с.</a:t>
            </a:r>
            <a:r>
              <a:rPr lang="uk-UA" sz="2000" i="1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marL="180975" indent="179388">
              <a:defRPr/>
            </a:pPr>
            <a:r>
              <a:rPr lang="uk-UA" sz="2000" i="1" dirty="0">
                <a:latin typeface="Calibri" pitchFamily="34" charset="0"/>
                <a:cs typeface="Calibri" pitchFamily="34" charset="0"/>
              </a:rPr>
              <a:t>2. </a:t>
            </a:r>
            <a:r>
              <a:rPr lang="uk-UA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Лавріненко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Ю.М., </a:t>
            </a:r>
            <a:r>
              <a:rPr lang="uk-UA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Синявський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О.Ю., Савченко В.В. Основи електроприводу: Підручник. </a:t>
            </a:r>
            <a:r>
              <a:rPr lang="uk-UA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uk-UA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.: Вища освіта, 2010. 409 с.</a:t>
            </a:r>
          </a:p>
        </p:txBody>
      </p:sp>
    </p:spTree>
    <p:extLst>
      <p:ext uri="{BB962C8B-B14F-4D97-AF65-F5344CB8AC3E}">
        <p14:creationId xmlns:p14="http://schemas.microsoft.com/office/powerpoint/2010/main" val="42306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0645" y="1029695"/>
            <a:ext cx="3977300" cy="270843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Цей режим для ДПС ПЗ  є основним гальмівним режимом і широко застосовується, як у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ме-ханізмах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активним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статичним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моментом (механізми підйому), так і в механізмах із реактивним статичним моментом (механізми переміщенням і ін.).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50" y="4110777"/>
            <a:ext cx="8962711" cy="169277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Можливі два способи реалізації режиму проти-вмикання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шляхом зміни полярності напруги на затискачах якоря; 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за наявності активного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навантаження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коли 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к.з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двигуна, завдяки чому, під дією більшого статичного моменту 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двигун починає обертатися в зворотному напрямку (електромагнітне гальмо).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90644" y="5784105"/>
            <a:ext cx="8962711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Для реалізації гальмування за першим способом необхідно мати можливість змінити напрямок струму тільки в обмотці якоря, залишивши без зміни напрямок струму в ОЗ, як показано на рис.</a:t>
            </a:r>
          </a:p>
        </p:txBody>
      </p:sp>
      <p:sp>
        <p:nvSpPr>
          <p:cNvPr id="11" name="Прямокутник 3"/>
          <p:cNvSpPr>
            <a:spLocks noChangeArrowheads="1"/>
          </p:cNvSpPr>
          <p:nvPr/>
        </p:nvSpPr>
        <p:spPr bwMode="auto">
          <a:xfrm>
            <a:off x="107950" y="29183"/>
            <a:ext cx="8928100" cy="62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Гальмівні режими роботи двигунів постійного струму послідовного збудження</a:t>
            </a:r>
            <a:endParaRPr lang="uk-UA" sz="24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616178"/>
            <a:ext cx="456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Гальмування </a:t>
            </a:r>
            <a:r>
              <a:rPr lang="uk-UA" sz="24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проти-вмиканням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4032518" y="982101"/>
            <a:ext cx="5121676" cy="3111032"/>
            <a:chOff x="4032518" y="982101"/>
            <a:chExt cx="5121676" cy="3111032"/>
          </a:xfrm>
        </p:grpSpPr>
        <p:graphicFrame>
          <p:nvGraphicFramePr>
            <p:cNvPr id="13" name="Объект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39626444"/>
                </p:ext>
              </p:extLst>
            </p:nvPr>
          </p:nvGraphicFramePr>
          <p:xfrm>
            <a:off x="4032518" y="982101"/>
            <a:ext cx="5121676" cy="2460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0" name="Picture" r:id="rId3" imgW="3049545" imgH="1482250" progId="Word.Picture.8">
                    <p:embed/>
                  </p:oleObj>
                </mc:Choice>
                <mc:Fallback>
                  <p:oleObj name="Picture" r:id="rId3" imgW="3049545" imgH="1482250" progId="Word.Picture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518" y="982101"/>
                          <a:ext cx="5121676" cy="24604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Прямоугольник 13"/>
            <p:cNvSpPr/>
            <p:nvPr/>
          </p:nvSpPr>
          <p:spPr>
            <a:xfrm>
              <a:off x="4139953" y="3323692"/>
              <a:ext cx="4896097" cy="76944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2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Схема включення ДПС ПЗ для режиму проти-вмикання</a:t>
              </a:r>
              <a:endParaRPr lang="uk-UA" sz="22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4299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animBg="1" autoUpdateAnimBg="0"/>
      <p:bldP spid="1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8000" y="479900"/>
            <a:ext cx="8962711" cy="169277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При гальмуванні ДПС ПЗ проти-вмиканням для обмеження струму необхідно ввести додатковий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опір.</a:t>
            </a: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визначення величини цього опору задавшись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значенням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початко-вого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гальмівного струму (струму переходу)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2,5(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із рівняння електричної рівноваги для режиму проти-вмикання  визначають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99" y="3624720"/>
            <a:ext cx="4304236" cy="236988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Режиму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проти-вмикання відповідає ділянка В-С штучної характеристики.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досягненні швидкості обертання 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 = 0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щоб уникнути аварійного режиму двигун відключають від мережі.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35110"/>
            <a:ext cx="456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Гальмування </a:t>
            </a:r>
            <a:r>
              <a:rPr lang="uk-UA" sz="24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проти-вмиканням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638971"/>
              </p:ext>
            </p:extLst>
          </p:nvPr>
        </p:nvGraphicFramePr>
        <p:xfrm>
          <a:off x="2754896" y="2172670"/>
          <a:ext cx="3935668" cy="111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Уравнение" r:id="rId3" imgW="2311200" imgH="660240" progId="Equation.3">
                  <p:embed/>
                </p:oleObj>
              </mc:Choice>
              <mc:Fallback>
                <p:oleObj name="Уравнение" r:id="rId3" imgW="2311200" imgH="660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896" y="2172670"/>
                        <a:ext cx="3935668" cy="11123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07999" y="3284983"/>
            <a:ext cx="8962711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швидкість у попередньому  рушійному режимі.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4395026" y="3623537"/>
            <a:ext cx="4687777" cy="3166058"/>
            <a:chOff x="4395026" y="3623537"/>
            <a:chExt cx="4687777" cy="3166058"/>
          </a:xfrm>
        </p:grpSpPr>
        <p:graphicFrame>
          <p:nvGraphicFramePr>
            <p:cNvPr id="17" name="Объект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8555039"/>
                </p:ext>
              </p:extLst>
            </p:nvPr>
          </p:nvGraphicFramePr>
          <p:xfrm>
            <a:off x="4412234" y="3623537"/>
            <a:ext cx="4625727" cy="21817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4" name="Picture" r:id="rId5" imgW="3114675" imgH="1764506" progId="Word.Picture.8">
                    <p:embed/>
                  </p:oleObj>
                </mc:Choice>
                <mc:Fallback>
                  <p:oleObj name="Picture" r:id="rId5" imgW="3114675" imgH="1764506" progId="Word.Picture.8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2234" y="3623537"/>
                          <a:ext cx="4625727" cy="218172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Прямоугольник 17"/>
            <p:cNvSpPr/>
            <p:nvPr/>
          </p:nvSpPr>
          <p:spPr>
            <a:xfrm>
              <a:off x="4395026" y="5773932"/>
              <a:ext cx="4687777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Характеристика ДПС ПЗ у режимі проти-вмикання (для реактивного моменту на валу)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6215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uiExpand="1" build="p" animBg="1" autoUpdateAnimBg="0"/>
      <p:bldP spid="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8001" y="479900"/>
            <a:ext cx="4437480" cy="270843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випадку реактивного моменту на валу в процесі гальмування проти-вмиканням (якщо двигун не відключити від мережі при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 =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відбудеться реверс швидкості і двигун почне обертатися в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зворот-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ному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напрямку, поки не досягне швидкості, що відповідає точці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Д.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84189" y="3188334"/>
            <a:ext cx="8986521" cy="14414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Другий спосіб гальмування проти-вмиканням, як і для ДПС НЗ, застосовується для спуску вантажів із зниженою швидкістю.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273050">
              <a:lnSpc>
                <a:spcPct val="8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включається в режим піднімання вантажу, але в коло якоря вводиться таке значення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щоб забезпечити примусове обертання в зворотному напрямку (І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ІV квадрант).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35110"/>
            <a:ext cx="456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Гальмування </a:t>
            </a:r>
            <a:r>
              <a:rPr lang="uk-UA" sz="24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проти-вмиканням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572000" y="466643"/>
            <a:ext cx="4498711" cy="2721691"/>
            <a:chOff x="4395026" y="3623537"/>
            <a:chExt cx="4687777" cy="3166058"/>
          </a:xfrm>
        </p:grpSpPr>
        <p:graphicFrame>
          <p:nvGraphicFramePr>
            <p:cNvPr id="11" name="Объект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5594441"/>
                </p:ext>
              </p:extLst>
            </p:nvPr>
          </p:nvGraphicFramePr>
          <p:xfrm>
            <a:off x="4412234" y="3623537"/>
            <a:ext cx="4625727" cy="21817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2" name="Picture" r:id="rId4" imgW="3114675" imgH="1764506" progId="Word.Picture.8">
                    <p:embed/>
                  </p:oleObj>
                </mc:Choice>
                <mc:Fallback>
                  <p:oleObj name="Picture" r:id="rId4" imgW="3114675" imgH="1764506" progId="Word.Picture.8">
                    <p:embed/>
                    <p:pic>
                      <p:nvPicPr>
                        <p:cNvPr id="17" name="Объект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2234" y="3623537"/>
                          <a:ext cx="4625727" cy="218172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Прямоугольник 11"/>
            <p:cNvSpPr/>
            <p:nvPr/>
          </p:nvSpPr>
          <p:spPr>
            <a:xfrm>
              <a:off x="4395026" y="5773932"/>
              <a:ext cx="4687777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Характеристика ДПС ПЗ у режимі проти-вмикання (для реактивного моменту на валу)</a:t>
              </a:r>
              <a:endParaRPr lang="uk-UA" sz="2000" i="1" dirty="0"/>
            </a:p>
          </p:txBody>
        </p:sp>
      </p:grp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95253" y="4629754"/>
            <a:ext cx="8986521" cy="20169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При цьому двигун переходить на штучну характеристику, уповільнює обертання (підйом з уповільненням) і зупиняється в точці F, після чого змінює напрямок обертання (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реверсується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за швидкістю і переходить у режим проти-вмикання (ділянка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F-K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У точці </a:t>
            </a: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 = М</a:t>
            </a:r>
            <a:r>
              <a:rPr lang="uk-UA" sz="2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 відповідає усталеному режиму (спуск в режимі проти-вмикання з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 =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8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знаку швидкості відповідає зміні знаку ЕРС, тобто остання вже направлена як і вектор напруги мережі (умова режиму ПВ). </a:t>
            </a:r>
          </a:p>
        </p:txBody>
      </p:sp>
    </p:spTree>
    <p:extLst>
      <p:ext uri="{BB962C8B-B14F-4D97-AF65-F5344CB8AC3E}">
        <p14:creationId xmlns:p14="http://schemas.microsoft.com/office/powerpoint/2010/main" val="301050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uiExpand="1" build="p" animBg="1" autoUpdateAnimBg="0"/>
      <p:bldP spid="13" grpId="0" uiExpand="1" build="p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8000" y="479900"/>
            <a:ext cx="8962709" cy="36933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електричної рівноваги буде мати вид: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84188" y="1250847"/>
            <a:ext cx="8986521" cy="31393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Звідки вираз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струму: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35110"/>
            <a:ext cx="456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Гальмування </a:t>
            </a:r>
            <a:r>
              <a:rPr lang="uk-UA" sz="24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проти-вмиканням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77089" y="2090507"/>
            <a:ext cx="8986521" cy="13542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Але оскільки швидкість двигуна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то електромагнітна потужність двигуна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uk-UA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кФ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(I)</a:t>
            </a:r>
            <a:r>
              <a:rPr lang="uk-UA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Iw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0</a:t>
            </a:r>
            <a:r>
              <a:rPr lang="uk-UA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Таким чином, і в даному випадку двигун споживає потужність як від мережі, так і з боку валу цілком витрачаючи її на втрати в системі приводу.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603855"/>
              </p:ext>
            </p:extLst>
          </p:nvPr>
        </p:nvGraphicFramePr>
        <p:xfrm>
          <a:off x="2771800" y="826436"/>
          <a:ext cx="2916743" cy="392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Уравнение" r:id="rId4" imgW="2349360" imgH="317160" progId="Equation.3">
                  <p:embed/>
                </p:oleObj>
              </mc:Choice>
              <mc:Fallback>
                <p:oleObj name="Уравнение" r:id="rId4" imgW="2349360" imgH="3171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826436"/>
                        <a:ext cx="2916743" cy="39237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91808"/>
              </p:ext>
            </p:extLst>
          </p:nvPr>
        </p:nvGraphicFramePr>
        <p:xfrm>
          <a:off x="6158696" y="1074013"/>
          <a:ext cx="2060160" cy="694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Уравнение" r:id="rId6" imgW="1815840" imgH="609480" progId="Equation.3">
                  <p:embed/>
                </p:oleObj>
              </mc:Choice>
              <mc:Fallback>
                <p:oleObj name="Уравнение" r:id="rId6" imgW="181584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8696" y="1074013"/>
                        <a:ext cx="2060160" cy="69481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77089" y="1767459"/>
            <a:ext cx="8986521" cy="31393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показує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 струм якоря залишається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позитивним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3458529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77089" y="3983073"/>
            <a:ext cx="8986521" cy="135421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Динамічне гальмування ДПС ПЗ  може бути здійснено двома способами: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 самозбудженням двигуна;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 незалежним збудженням двигуна.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80654" y="5346768"/>
            <a:ext cx="8986521" cy="13542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Спосіб динамічного гальмування із самозбудженням широко застосовується на практиці, оскільки він не потребує живлення обмоток двигуна від мережі, що є обов'язковою умовою для схем аварійного гальмування.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21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uiExpand="1" build="p" animBg="1" autoUpdateAnimBg="0"/>
      <p:bldP spid="13" grpId="0" uiExpand="1" build="p" animBg="1" autoUpdateAnimBg="0"/>
      <p:bldP spid="15" grpId="0" uiExpand="1" build="p" animBg="1" autoUpdateAnimBg="0"/>
      <p:bldP spid="8" grpId="0"/>
      <p:bldP spid="16" grpId="0" uiExpand="1" build="p" animBg="1" autoUpdateAnimBg="0"/>
      <p:bldP spid="17" grpId="0" uiExpand="1" build="p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069" y="557465"/>
            <a:ext cx="4464000" cy="270843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Суть цього способу гальмування полягає в тому, що двигун відключають від мережі і замикають на гальмівний опір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дг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залишаючи в якірному колі обмотку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збудження.</a:t>
            </a: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цьому двигун працює в режимі генератора із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самозбудженням.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282" y="95800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77088" y="3402605"/>
            <a:ext cx="8986521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При роботі в  рушійному режимі контакт ДГ розімкнутий, а контакти Л замкнуті. Струм в цьому випадку направлений проти ЕРС.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91929" y="4079713"/>
            <a:ext cx="8986521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Для переведення двигуна в режим динамічного гальмування із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само-збудженням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контакти Л розмикають (двигун відключається від мережі), а контакти ДГ замикають.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570349" y="95800"/>
            <a:ext cx="4493262" cy="3297327"/>
            <a:chOff x="4570349" y="95800"/>
            <a:chExt cx="4493262" cy="3297327"/>
          </a:xfrm>
        </p:grpSpPr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0189479"/>
                </p:ext>
              </p:extLst>
            </p:nvPr>
          </p:nvGraphicFramePr>
          <p:xfrm>
            <a:off x="4572001" y="95800"/>
            <a:ext cx="4491610" cy="24106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1" name="Picture" r:id="rId4" imgW="2950369" imgH="1793081" progId="Word.Picture.8">
                    <p:embed/>
                  </p:oleObj>
                </mc:Choice>
                <mc:Fallback>
                  <p:oleObj name="Picture" r:id="rId4" imgW="2950369" imgH="1793081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1" y="95800"/>
                          <a:ext cx="4491610" cy="24106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4570349" y="2515964"/>
              <a:ext cx="4394139" cy="8771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Схема включення ДПС ПЗ в режимі динамічного гальмування із самозбудженням</a:t>
              </a:r>
              <a:endParaRPr lang="uk-UA" sz="2000" i="1" dirty="0"/>
            </a:p>
          </p:txBody>
        </p:sp>
      </p:grp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00789" y="5095376"/>
            <a:ext cx="8986521" cy="1692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обертанні двигуна за рахунок запасеної кінетичної енергії механізму, або під дією активного моменту навантаження, потік залишкового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намаг-нічування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≠ 0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буде індукувати ЕРС залишкового намагнічування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і в колі якоря буде протікати струм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вже в зворотному напрямку.</a:t>
            </a:r>
          </a:p>
        </p:txBody>
      </p:sp>
    </p:spTree>
    <p:extLst>
      <p:ext uri="{BB962C8B-B14F-4D97-AF65-F5344CB8AC3E}">
        <p14:creationId xmlns:p14="http://schemas.microsoft.com/office/powerpoint/2010/main" val="145396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7" grpId="0" uiExpand="1" build="p" animBg="1" autoUpdateAnimBg="0"/>
      <p:bldP spid="18" grpId="0" uiExpand="1" build="p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069" y="557465"/>
            <a:ext cx="8956540" cy="203132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Щоб уникнути розмагнічування машини необхідно, щоб напрямок струму через ОЗ не змінився (це і дозволяє реалізувати запропонована схема включення).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цьому,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струм, що створюється ЕРС залишкового потоку, підсилить магнітний потік та у свою чергу,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викличе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збільшення ЕРС і т. д.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Таким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чином, ДПС буде працювати в режимі самозбудження.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62603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77088" y="2588790"/>
            <a:ext cx="8986521" cy="206210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Рівняння електричної рівноваги в режимі динамічного гальмування із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самозбудженням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буде мати вигляд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l-GR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- Е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l-GR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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indent="360363"/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додатковий (гальмівний) опір, який введений в контур гальмування для обмеження струму в момент переходу в режим динамічного гальмування;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2699792" y="4650893"/>
            <a:ext cx="6357304" cy="6771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швидкість двигуна в момент переходу в режим динамічного гальмування.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6629" y="4758614"/>
            <a:ext cx="1976823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00556" y="5328000"/>
            <a:ext cx="8956540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Звідси нескладно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визначити величину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 забезпечує заданий максимальний гальмівний струм.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00556" y="6005108"/>
            <a:ext cx="8956540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умовою перевантажувальної здатності цей струм не повинний перевищувати для ДПС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2,5)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68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7" grpId="0" uiExpand="1" build="p" animBg="1" autoUpdateAnimBg="0"/>
      <p:bldP spid="2" grpId="0" animBg="1"/>
      <p:bldP spid="11" grpId="0" uiExpand="1" build="p" animBg="1" autoUpdateAnimBg="0"/>
      <p:bldP spid="12" grpId="0" uiExpand="1" build="p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069" y="557465"/>
            <a:ext cx="8956540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Тоді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задаються значенням максимального струму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=2І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визначають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 кривою намагнічування, і знаючи швидкість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при якій відбувається перехід двигуна в режим динамічного гальмування, знаходять додатковий опір контуру динамічного гальмування: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62603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50733" y="2573400"/>
            <a:ext cx="4827191" cy="270843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забезпечення самозбудження ДПС ПЗ  недостатньо виконання умови незмінності напрямку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через ОЗ як у  рушійному, так і в гальмівному режимах.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забезпечення всіх умов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можли-вості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самозбудження, розглянемо фізичну сутність цього процесу.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34236" y="5311459"/>
            <a:ext cx="8956540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Якщо ДПС ПЗ  працював у  рушійному режимі з деякою швидкістю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і струм у якірному колі при цьому був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ЕРС машини дорівнює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313581"/>
              </p:ext>
            </p:extLst>
          </p:nvPr>
        </p:nvGraphicFramePr>
        <p:xfrm>
          <a:off x="1403648" y="1903031"/>
          <a:ext cx="3056197" cy="635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Уравнение" r:id="rId4" imgW="2197080" imgH="457200" progId="Equation.3">
                  <p:embed/>
                </p:oleObj>
              </mc:Choice>
              <mc:Fallback>
                <p:oleObj name="Уравнение" r:id="rId4" imgW="219708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903031"/>
                        <a:ext cx="3056197" cy="63597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4860032" y="1955626"/>
            <a:ext cx="4230744" cy="3252977"/>
            <a:chOff x="4860032" y="1955626"/>
            <a:chExt cx="4230744" cy="3252977"/>
          </a:xfrm>
        </p:grpSpPr>
        <p:graphicFrame>
          <p:nvGraphicFramePr>
            <p:cNvPr id="7" name="Объект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4678545"/>
                </p:ext>
              </p:extLst>
            </p:nvPr>
          </p:nvGraphicFramePr>
          <p:xfrm>
            <a:off x="4860032" y="1955626"/>
            <a:ext cx="4202798" cy="22654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63" name="Picture" r:id="rId6" imgW="2857500" imgH="1685925" progId="Word.Picture.8">
                    <p:embed/>
                  </p:oleObj>
                </mc:Choice>
                <mc:Fallback>
                  <p:oleObj name="Picture" r:id="rId6" imgW="2857500" imgH="1685925" progId="Word.Picture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0032" y="1955626"/>
                          <a:ext cx="4202798" cy="226546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4860032" y="4192940"/>
              <a:ext cx="4230744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Характеристики ДПС ПЗ  у режимі</a:t>
              </a:r>
            </a:p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динамічного гальмування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із самозбудженням</a:t>
              </a:r>
              <a:endPara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3707904" y="6040680"/>
            <a:ext cx="203934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7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1" grpId="0" uiExpand="1" build="p" animBg="1" autoUpdateAnimBg="0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069" y="391019"/>
            <a:ext cx="8956540" cy="10156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відключенні двигуна від мережі і замиканні на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відповідності з наведеною вище схемою, знак ЕРС не змінюється, а її початкове значення визначається  залишковим потоком і швидкістю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62603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79584" y="2082820"/>
            <a:ext cx="8961038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Залишковий струм, протікаючи обмоткою, викликає виникнення потоку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величина якого залежить від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що, в свою чергу, дорівнює: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18346" y="3494482"/>
            <a:ext cx="8956540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Якщо при цьому наведений потік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виявиться більшим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відбудеться підсилення магнітного потоку.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082" y="1449269"/>
            <a:ext cx="2416046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537225" y="1406688"/>
            <a:ext cx="6526384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струм, що створюється залишковою ЕРС (це достатньо мала величина).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422537"/>
              </p:ext>
            </p:extLst>
          </p:nvPr>
        </p:nvGraphicFramePr>
        <p:xfrm>
          <a:off x="2725609" y="2759928"/>
          <a:ext cx="2356489" cy="734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Уравнение" r:id="rId4" imgW="1358640" imgH="431640" progId="Equation.3">
                  <p:embed/>
                </p:oleObj>
              </mc:Choice>
              <mc:Fallback>
                <p:oleObj name="Уравнение" r:id="rId4" imgW="13586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609" y="2759928"/>
                        <a:ext cx="2356489" cy="73455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3421" y="4170614"/>
            <a:ext cx="895654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ЕРС двигуна з підсиленням потоку зростає, а значить і струм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=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стане більшим, оскільки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це призведе до ще більшого зростання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Е, I,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і т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д.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92728" y="5185300"/>
            <a:ext cx="8956540" cy="16081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залишається малим, то і струм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зростає повільно (частина характеристики динамічного гальмування з великою крутизною); при достатньому збільшенні потоку машини її струм починає зростати швидше.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відповідає пологій частини характеристики.</a:t>
            </a:r>
          </a:p>
        </p:txBody>
      </p:sp>
    </p:spTree>
    <p:extLst>
      <p:ext uri="{BB962C8B-B14F-4D97-AF65-F5344CB8AC3E}">
        <p14:creationId xmlns:p14="http://schemas.microsoft.com/office/powerpoint/2010/main" val="154436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1" grpId="0" uiExpand="1" build="p" animBg="1" autoUpdateAnimBg="0"/>
      <p:bldP spid="2" grpId="0" animBg="1"/>
      <p:bldP spid="12" grpId="0" animBg="1" autoUpdateAnimBg="0"/>
      <p:bldP spid="17" grpId="0" animBg="1" autoUpdateAnimBg="0"/>
      <p:bldP spid="1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8346" y="458124"/>
            <a:ext cx="8956540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Таким чином, процесу самозбудження відповідає полога ділянка характеристики динамічного гальмування.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Якщо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ж, при переведенні в режим ДГ опір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буде занадто великим і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через це буде наводити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то самозбудження не відбудеться.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62603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18346" y="1803664"/>
            <a:ext cx="8961038" cy="169277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Необхідні умови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самозбудження: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забезпечити протікання струму в ОЗ у тому ж напрямку, що й у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рушійному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режимі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(за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допомогою спеціальної схеми переключення);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для заданої швидкості і величини залишкового потоку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забезпечити струм, достатній для створення магнітного потоку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29040" y="3472349"/>
            <a:ext cx="8956540" cy="16927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174625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Гальмування буде більш інтенсивнішим, якщо значення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мале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тобто перехід у режим ДГ на заданій швидкості при менших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забезпечує більший за величиною струм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дг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але при цьому варто враховувати, що задані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повинні забезпечити виконання другої умови самозбудження.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92728" y="5185300"/>
            <a:ext cx="8956540" cy="16081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Недоліком цього способу гальмування є те, що процес протікає недостатньо плавно.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Дійсно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при опусканні вантажу в перший момент переходу в режим ДГ швидкість двигуна і його гальмівний момент  дуже малі (частина характеристики з великою крутизною).</a:t>
            </a:r>
          </a:p>
        </p:txBody>
      </p:sp>
    </p:spTree>
    <p:extLst>
      <p:ext uri="{BB962C8B-B14F-4D97-AF65-F5344CB8AC3E}">
        <p14:creationId xmlns:p14="http://schemas.microsoft.com/office/powerpoint/2010/main" val="136480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1" grpId="0" uiExpand="1" build="p" animBg="1" autoUpdateAnimBg="0"/>
      <p:bldP spid="1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8346" y="458124"/>
            <a:ext cx="4741686" cy="236988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Вантаж практично вільно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опуска-ється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під дією сили тяжіння; при опусканні швидкість швидко зростає, відбувається процес самозбудження і гальмівний момент різко збільшується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 починає загальмовуватись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(ділянка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0 -2).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9243" y="100402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03073" y="2828004"/>
            <a:ext cx="4756960" cy="10156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Тому режим ДГ із самозбудженням використовується переважно як аварійний.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98925" y="3843667"/>
            <a:ext cx="8956540" cy="3216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Втрати в цьому режимі пропорційні квадрату струму навантаження.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4889646" y="96327"/>
            <a:ext cx="4189236" cy="3747340"/>
            <a:chOff x="4889646" y="96327"/>
            <a:chExt cx="4189236" cy="3532498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5829904"/>
                </p:ext>
              </p:extLst>
            </p:nvPr>
          </p:nvGraphicFramePr>
          <p:xfrm>
            <a:off x="4889646" y="96327"/>
            <a:ext cx="4110631" cy="2849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38" name="Picture" r:id="rId4" imgW="2243328" imgH="1626108" progId="Word.Picture.8">
                    <p:embed/>
                  </p:oleObj>
                </mc:Choice>
                <mc:Fallback>
                  <p:oleObj name="Picture" r:id="rId4" imgW="2243328" imgH="1626108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9646" y="96327"/>
                          <a:ext cx="4110631" cy="284924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Прямоугольник 4"/>
            <p:cNvSpPr/>
            <p:nvPr/>
          </p:nvSpPr>
          <p:spPr>
            <a:xfrm>
              <a:off x="4889646" y="2920939"/>
              <a:ext cx="4189236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Характеристика динамічного гальмування при опусканні вантажу</a:t>
              </a:r>
              <a:endParaRPr lang="uk-UA" sz="2000" i="1" dirty="0"/>
            </a:p>
          </p:txBody>
        </p:sp>
      </p:grp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97944" y="4165294"/>
            <a:ext cx="6682885" cy="192975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Динамічне гальмування з незалежним збудженням дозволяє одержати більш плавний процес гальмування.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цьому випадку обмотка збудження підключається через додатковий опір до окремого джерела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живлен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-ня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якір двигуна замикається на гальмівний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опір.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076908"/>
              </p:ext>
            </p:extLst>
          </p:nvPr>
        </p:nvGraphicFramePr>
        <p:xfrm>
          <a:off x="6804247" y="4153687"/>
          <a:ext cx="2274635" cy="2618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9" name="Picture" r:id="rId6" imgW="1323000" imgH="1711440" progId="Word.Picture.8">
                  <p:embed/>
                </p:oleObj>
              </mc:Choice>
              <mc:Fallback>
                <p:oleObj name="Picture" r:id="rId6" imgW="1323000" imgH="171144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7" y="4153687"/>
                        <a:ext cx="2274635" cy="2618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74527" y="6088523"/>
            <a:ext cx="4497474" cy="6432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Додатковий опір у колі збудження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д.оз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може бути визначене як</a:t>
            </a: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077961"/>
              </p:ext>
            </p:extLst>
          </p:nvPr>
        </p:nvGraphicFramePr>
        <p:xfrm>
          <a:off x="4621035" y="6047663"/>
          <a:ext cx="1463623" cy="724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0" name="Уравнение" r:id="rId8" imgW="876240" imgH="431640" progId="Equation.3">
                  <p:embed/>
                </p:oleObj>
              </mc:Choice>
              <mc:Fallback>
                <p:oleObj name="Уравнение" r:id="rId8" imgW="8762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035" y="6047663"/>
                        <a:ext cx="1463623" cy="7240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121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8" grpId="0" animBg="1" autoUpdateAnimBg="0"/>
      <p:bldP spid="9" grpId="0" animBg="1" autoUpdateAnimBg="0"/>
      <p:bldP spid="1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послідовного збудження</a:t>
            </a:r>
            <a:endParaRPr lang="uk-UA" sz="24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07950" y="912260"/>
            <a:ext cx="8928100" cy="13542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Характерною особливістю ДПС ПЗ є те, що ОЗ включена послідовно в коло якоря і тому струм якоря одночасно є і струмом збудження, отже, магнітний потік машини є змінною величиною, що залежить від струму навантаження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ДПС НЗ потік не залежить від навантаження).</a:t>
            </a:r>
          </a:p>
        </p:txBody>
      </p:sp>
      <p:sp>
        <p:nvSpPr>
          <p:cNvPr id="10" name="Прямокутник 10"/>
          <p:cNvSpPr/>
          <p:nvPr/>
        </p:nvSpPr>
        <p:spPr>
          <a:xfrm>
            <a:off x="77368" y="5015020"/>
            <a:ext cx="8928100" cy="13542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Схема заміщення для двигуна постійного струму послідовного збудження (рис.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б) може бути представлена в тому ж виді, що і для якірного кола ДПС НЗ,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але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загальний опір силового кола додається ще й опір обмотки збудження тобто: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462616" y="2266950"/>
            <a:ext cx="7954991" cy="2691930"/>
            <a:chOff x="462616" y="2266950"/>
            <a:chExt cx="7954991" cy="2691930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5444189"/>
                </p:ext>
              </p:extLst>
            </p:nvPr>
          </p:nvGraphicFramePr>
          <p:xfrm>
            <a:off x="468313" y="2266950"/>
            <a:ext cx="7334250" cy="2025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34" name="Picture" r:id="rId3" imgW="3972154" imgH="1324051" progId="Word.Picture.8">
                    <p:embed/>
                  </p:oleObj>
                </mc:Choice>
                <mc:Fallback>
                  <p:oleObj name="Picture" r:id="rId3" imgW="3972154" imgH="1324051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313" y="2266950"/>
                          <a:ext cx="7334250" cy="20256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Прямоугольник 10"/>
            <p:cNvSpPr/>
            <p:nvPr/>
          </p:nvSpPr>
          <p:spPr>
            <a:xfrm>
              <a:off x="462616" y="4250994"/>
              <a:ext cx="7954991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Схема включення двигуна постійного струму послідовного збудження: а) реальна; б) схема заміщення</a:t>
              </a:r>
              <a:endPara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009541"/>
              </p:ext>
            </p:extLst>
          </p:nvPr>
        </p:nvGraphicFramePr>
        <p:xfrm>
          <a:off x="3995936" y="6021289"/>
          <a:ext cx="2249165" cy="410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Уравнение" r:id="rId5" imgW="1269720" imgH="228600" progId="Equation.3">
                  <p:embed/>
                </p:oleObj>
              </mc:Choice>
              <mc:Fallback>
                <p:oleObj name="Уравнение" r:id="rId5" imgW="12697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6021289"/>
                        <a:ext cx="2249165" cy="41047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795744"/>
              </p:ext>
            </p:extLst>
          </p:nvPr>
        </p:nvGraphicFramePr>
        <p:xfrm>
          <a:off x="6527800" y="6021388"/>
          <a:ext cx="152717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6" name="Уравнение" r:id="rId7" imgW="863280" imgH="228600" progId="Equation.3">
                  <p:embed/>
                </p:oleObj>
              </mc:Choice>
              <mc:Fallback>
                <p:oleObj name="Уравнение" r:id="rId7" imgW="8632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6021388"/>
                        <a:ext cx="1527175" cy="4111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992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8345" y="458124"/>
            <a:ext cx="5403420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Оскільки двигун працює з незалежним збудженням, то характеристики в режимі ДГ у цьому випадку подібні відповідним характеристикам ДПС НЗ і є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лінійними.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9700" y="0"/>
            <a:ext cx="4712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Електродинамічне гальмування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18344" y="1812340"/>
            <a:ext cx="5749799" cy="10156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Із зростанням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якірному колі зменшується величина гальмівного моменту, а отже, і інтенсивність гальмування.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17528" y="2836139"/>
            <a:ext cx="895654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одержання достатнього гальмівного моменту двигун повинен мати магнітний потік, що приблизно дорівнює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тобто в ОЗ повинен протікати струм збудження, що приблизно дорівнює номінальному. 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03244" y="3871521"/>
            <a:ext cx="8939312" cy="1052596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Отже, при ДГ із незалежним збудженням із мережі буде споживатися потужність, що майже дорівнює номінальній, тобто значно знижуються енергетичні показники електропривода: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17528" y="5445223"/>
            <a:ext cx="8925028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в тому, і в іншому випадку,  режим динамічного гальмування, з точки зору енергетики електроприводу, характеризується великими втратами.</a:t>
            </a: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45888"/>
              </p:ext>
            </p:extLst>
          </p:nvPr>
        </p:nvGraphicFramePr>
        <p:xfrm>
          <a:off x="5521765" y="141542"/>
          <a:ext cx="3520791" cy="2855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Picture" r:id="rId4" imgW="2149887" imgH="2080085" progId="Word.Picture.8">
                  <p:embed/>
                </p:oleObj>
              </mc:Choice>
              <mc:Fallback>
                <p:oleObj name="Picture" r:id="rId4" imgW="2149887" imgH="2080085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1765" y="141542"/>
                        <a:ext cx="3520791" cy="28554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771016"/>
              </p:ext>
            </p:extLst>
          </p:nvPr>
        </p:nvGraphicFramePr>
        <p:xfrm>
          <a:off x="3203847" y="4914388"/>
          <a:ext cx="3001151" cy="530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name="Уравнение" r:id="rId6" imgW="1422360" imgH="253800" progId="Equation.3">
                  <p:embed/>
                </p:oleObj>
              </mc:Choice>
              <mc:Fallback>
                <p:oleObj name="Уравнение" r:id="rId6" imgW="142236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7" y="4914388"/>
                        <a:ext cx="3001151" cy="53083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026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6" grpId="0" uiExpand="1" build="p" animBg="1" autoUpdateAnimBg="0"/>
      <p:bldP spid="18" grpId="0" animBg="1" autoUpdateAnimBg="0"/>
      <p:bldP spid="9" grpId="0" animBg="1" autoUpdateAnimBg="0"/>
      <p:bldP spid="12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ChangeArrowheads="1"/>
          </p:cNvSpPr>
          <p:nvPr/>
        </p:nvSpPr>
        <p:spPr bwMode="auto">
          <a:xfrm>
            <a:off x="107950" y="116632"/>
            <a:ext cx="8928100" cy="732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Способи регулювання швидкості електроприводів з двигунами постійного струму послідовного збудження</a:t>
            </a:r>
            <a:endParaRPr lang="uk-UA" sz="2800" b="1" i="1" u="sng" spc="-6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74956" y="849140"/>
            <a:ext cx="8961094" cy="2031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Зміна швидкості ДПС ПЗ можлива тоді, коли хоча б один із його параметрів відрізняється від номінального.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в ДПС НЗ регулювання може бути реалізоване одним із способів: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введенням у коло якоря додаткового опору;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зміною напруги прикладеної до якірного кола двигуна; 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зміною магнітного потоку двигуна.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75819" y="2880465"/>
            <a:ext cx="8960231" cy="67710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Розрахунок штучних характеристик ДПС ПЗ  незалежно від способу їх одержання виконується за рівняннями для ЕРС і моменту двигуна: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3557573"/>
            <a:ext cx="7344816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700655" algn="ctr"/>
              </a:tabLst>
            </a:pP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4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  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l-GR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 </a:t>
            </a:r>
            <a:r>
              <a:rPr lang="uk-UA" sz="24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М</a:t>
            </a:r>
            <a:r>
              <a:rPr lang="uk-UA" sz="24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l-GR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 </a:t>
            </a:r>
            <a:r>
              <a:rPr lang="uk-UA" sz="24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7951" y="4208651"/>
            <a:ext cx="7200354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розраховується за універсальною кривою </a:t>
            </a:r>
            <a:r>
              <a:rPr lang="el-GR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7254" y="4547205"/>
            <a:ext cx="84964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 швидкості введенням додаткового опору в коло якоря</a:t>
            </a:r>
            <a:endParaRPr lang="uk-UA" sz="2200" u="sng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74956" y="4947143"/>
            <a:ext cx="8961094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Рівняння швидкісної і механічної характеристики двигуна при введенні додаткового опору в якірне коло має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689580"/>
              </p:ext>
            </p:extLst>
          </p:nvPr>
        </p:nvGraphicFramePr>
        <p:xfrm>
          <a:off x="5292080" y="5285696"/>
          <a:ext cx="3743970" cy="752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Уравнение" r:id="rId3" imgW="2019240" imgH="419040" progId="Equation.3">
                  <p:embed/>
                </p:oleObj>
              </mc:Choice>
              <mc:Fallback>
                <p:oleObj name="Уравнение" r:id="rId3" imgW="201924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5285696"/>
                        <a:ext cx="3743970" cy="75237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74955" y="6041262"/>
            <a:ext cx="8961094" cy="36933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де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заданий додатковий опір.</a:t>
            </a:r>
          </a:p>
        </p:txBody>
      </p:sp>
    </p:spTree>
    <p:extLst>
      <p:ext uri="{BB962C8B-B14F-4D97-AF65-F5344CB8AC3E}">
        <p14:creationId xmlns:p14="http://schemas.microsoft.com/office/powerpoint/2010/main" val="273679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" grpId="0" animBg="1"/>
      <p:bldP spid="7" grpId="0" animBg="1"/>
      <p:bldP spid="9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1928" y="530807"/>
            <a:ext cx="8961094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універсальною кривою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значення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ряду значень 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07951" y="1200702"/>
            <a:ext cx="8960231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Розраховують криву намагнічування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 формулою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80352" y="2228122"/>
            <a:ext cx="4731857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заданого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розраховують швидкісні і механічні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характеристики.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91928" y="2905230"/>
            <a:ext cx="4720281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Аналізуючи характеристики,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введенні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можна відзначити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indent="174625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для малих навантажень незалежно від величини додаткового опору швидкість ідеального холостого ходу прямує до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нескінченності                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95173"/>
            <a:ext cx="5148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розрахунку характеристик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8850"/>
              </p:ext>
            </p:extLst>
          </p:nvPr>
        </p:nvGraphicFramePr>
        <p:xfrm>
          <a:off x="3635896" y="530807"/>
          <a:ext cx="925003" cy="364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4" name="Уравнение" r:id="rId3" imgW="647640" imgH="253800" progId="Equation.3">
                  <p:embed/>
                </p:oleObj>
              </mc:Choice>
              <mc:Fallback>
                <p:oleObj name="Уравнение" r:id="rId3" imgW="647640" imgH="253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530807"/>
                        <a:ext cx="925003" cy="36458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390041"/>
              </p:ext>
            </p:extLst>
          </p:nvPr>
        </p:nvGraphicFramePr>
        <p:xfrm>
          <a:off x="7308305" y="556838"/>
          <a:ext cx="301396" cy="338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5" name="Уравнение" r:id="rId5" imgW="215640" imgH="228600" progId="Equation.3">
                  <p:embed/>
                </p:oleObj>
              </mc:Choice>
              <mc:Fallback>
                <p:oleObj name="Уравнение" r:id="rId5" imgW="2156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5" y="556838"/>
                        <a:ext cx="301396" cy="33855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012516"/>
              </p:ext>
            </p:extLst>
          </p:nvPr>
        </p:nvGraphicFramePr>
        <p:xfrm>
          <a:off x="1842802" y="1509618"/>
          <a:ext cx="2783020" cy="669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6" name="Уравнение" r:id="rId7" imgW="1790640" imgH="431640" progId="Equation.3">
                  <p:embed/>
                </p:oleObj>
              </mc:Choice>
              <mc:Fallback>
                <p:oleObj name="Уравнение" r:id="rId7" imgW="179064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2802" y="1509618"/>
                        <a:ext cx="2783020" cy="66989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Группа 19"/>
          <p:cNvGrpSpPr/>
          <p:nvPr/>
        </p:nvGrpSpPr>
        <p:grpSpPr>
          <a:xfrm>
            <a:off x="4812209" y="1615585"/>
            <a:ext cx="4255973" cy="3290736"/>
            <a:chOff x="4812209" y="1615585"/>
            <a:chExt cx="4255973" cy="3290736"/>
          </a:xfrm>
        </p:grpSpPr>
        <p:graphicFrame>
          <p:nvGraphicFramePr>
            <p:cNvPr id="18" name="Объект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3017730"/>
                </p:ext>
              </p:extLst>
            </p:nvPr>
          </p:nvGraphicFramePr>
          <p:xfrm>
            <a:off x="4860032" y="1615585"/>
            <a:ext cx="4169009" cy="28398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27" name="Picture" r:id="rId9" imgW="1969477" imgH="1695157" progId="Word.Picture.8">
                    <p:embed/>
                  </p:oleObj>
                </mc:Choice>
                <mc:Fallback>
                  <p:oleObj name="Picture" r:id="rId9" imgW="1969477" imgH="1695157" progId="Word.Picture.8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0032" y="1615585"/>
                          <a:ext cx="4169009" cy="28398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Прямоугольник 18"/>
            <p:cNvSpPr/>
            <p:nvPr/>
          </p:nvSpPr>
          <p:spPr>
            <a:xfrm>
              <a:off x="4812209" y="4506211"/>
              <a:ext cx="4255973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>
              <a:spAutoFit/>
            </a:bodyPr>
            <a:lstStyle/>
            <a:p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Реостатні характеристики ДПС ПЗ</a:t>
              </a:r>
              <a:endPara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103488"/>
              </p:ext>
            </p:extLst>
          </p:nvPr>
        </p:nvGraphicFramePr>
        <p:xfrm>
          <a:off x="3234311" y="4531346"/>
          <a:ext cx="956917" cy="3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name="Уравнение" r:id="rId11" imgW="609480" imgH="228600" progId="Equation.3">
                  <p:embed/>
                </p:oleObj>
              </mc:Choice>
              <mc:Fallback>
                <p:oleObj name="Уравнение" r:id="rId11" imgW="60948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311" y="4531346"/>
                        <a:ext cx="956917" cy="3749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86139" y="4901341"/>
            <a:ext cx="8982043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жорсткість характеристик  знижується із збільшенням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діапазон регулювання швидкості при введенні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 перевищує 2.5:1 і залежить від навантаження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81453" y="5894115"/>
            <a:ext cx="8982043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Окрім аналітичного методу розрахунку, характеристики при введенні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можна розрахувати і побудувати графічним способом.</a:t>
            </a:r>
          </a:p>
        </p:txBody>
      </p:sp>
    </p:spTree>
    <p:extLst>
      <p:ext uri="{BB962C8B-B14F-4D97-AF65-F5344CB8AC3E}">
        <p14:creationId xmlns:p14="http://schemas.microsoft.com/office/powerpoint/2010/main" val="220476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9" grpId="0" animBg="1"/>
      <p:bldP spid="12" grpId="0" animBg="1"/>
      <p:bldP spid="23" grpId="0" animBg="1"/>
      <p:bldP spid="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80353" y="3923785"/>
            <a:ext cx="4635664" cy="169277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зменшенні струму в колі якоря швидкість двигуна прямує до нескінченності, тобто і в даному випадку неможливий режим ідеального холостого ходу.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1928" y="530807"/>
            <a:ext cx="8961094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Вираз для швидкісної характеристики ДПС ПЗ при зміні напруги на якорі можна отримати таким чином: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67453" y="1885023"/>
            <a:ext cx="8960231" cy="203132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Аналізуючи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цю залежність можна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зробити такі висновки:</a:t>
            </a:r>
          </a:p>
          <a:p>
            <a:pPr marL="360363">
              <a:buFontTx/>
              <a:buChar char="-"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зменшенням напруги на якорі, штучна характеристика розмішується нижче природної (тобто при зменшенні напруги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зменшується  </a:t>
            </a:r>
            <a:r>
              <a:rPr lang="el-GR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характеристики при зміні напруги умовно паралельні між собою, оскільки статичне падіння швидкості у всіх випадках однакове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(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однакових значень струмів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9650" y="85414"/>
            <a:ext cx="6822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швидкості зміною напруги на якорі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083905"/>
              </p:ext>
            </p:extLst>
          </p:nvPr>
        </p:nvGraphicFramePr>
        <p:xfrm>
          <a:off x="4951569" y="880223"/>
          <a:ext cx="4124020" cy="670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5" name="Уравнение" r:id="rId3" imgW="2641320" imgH="431640" progId="Equation.3">
                  <p:embed/>
                </p:oleObj>
              </mc:Choice>
              <mc:Fallback>
                <p:oleObj name="Уравнение" r:id="rId3" imgW="264132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569" y="880223"/>
                        <a:ext cx="4124020" cy="6704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80352" y="1216492"/>
            <a:ext cx="4871217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U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напруга, що прикладена до якоря (відрізняється від номінальної).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107482"/>
              </p:ext>
            </p:extLst>
          </p:nvPr>
        </p:nvGraphicFramePr>
        <p:xfrm>
          <a:off x="7596336" y="3213254"/>
          <a:ext cx="1398288" cy="647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6" name="Уравнение" r:id="rId5" imgW="888840" imgH="419040" progId="Equation.3">
                  <p:embed/>
                </p:oleObj>
              </mc:Choice>
              <mc:Fallback>
                <p:oleObj name="Уравнение" r:id="rId5" imgW="8888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3213254"/>
                        <a:ext cx="1398288" cy="6477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124022" y="3789040"/>
            <a:ext cx="8890409" cy="3068960"/>
            <a:chOff x="124022" y="3789040"/>
            <a:chExt cx="8890409" cy="3068960"/>
          </a:xfrm>
        </p:grpSpPr>
        <p:sp>
          <p:nvSpPr>
            <p:cNvPr id="12" name="Прямоугольник 11"/>
            <p:cNvSpPr>
              <a:spLocks noChangeArrowheads="1"/>
            </p:cNvSpPr>
            <p:nvPr/>
          </p:nvSpPr>
          <p:spPr bwMode="auto">
            <a:xfrm>
              <a:off x="124022" y="6116175"/>
              <a:ext cx="4262731" cy="61555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36000" tIns="0" rIns="0" bIns="0">
              <a:spAutoFit/>
            </a:bodyPr>
            <a:lstStyle/>
            <a:p>
              <a:pPr algn="r"/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Характеристики ДПС ПЗ при зміні напруги на якорі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uk-UA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6901184"/>
                </p:ext>
              </p:extLst>
            </p:nvPr>
          </p:nvGraphicFramePr>
          <p:xfrm>
            <a:off x="4386753" y="3789040"/>
            <a:ext cx="4627678" cy="3068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27" name="Picture" r:id="rId7" imgW="2384474" imgH="1913206" progId="Word.Picture.8">
                    <p:embed/>
                  </p:oleObj>
                </mc:Choice>
                <mc:Fallback>
                  <p:oleObj name="Picture" r:id="rId7" imgW="2384474" imgH="1913206" progId="Word.Picture.8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6753" y="3789040"/>
                          <a:ext cx="4627678" cy="30689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1076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1" grpId="0" animBg="1"/>
      <p:bldP spid="14" grpId="0" animBg="1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1928" y="530807"/>
            <a:ext cx="8961094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Цей спосіб може бути реалізований двома способами: шунтуванням обмотки збудження або якоря.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91928" y="1635417"/>
            <a:ext cx="8960231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ДПС ПЗ є універсальною машиною, що дозволяє одержати велику кількість штучних механічних характеристик за допомогою різних способів включення ОЗ і якоря в комбінації з відповідними опорами (так звані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шунтуючі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контури).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69650" y="85414"/>
            <a:ext cx="7229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швидкості зміною магнітного потоку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73752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 швидкості при шунтуванні обмотки </a:t>
            </a:r>
            <a:r>
              <a:rPr lang="uk-UA" sz="2400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збудження</a:t>
            </a:r>
            <a:endParaRPr lang="uk-UA" sz="24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841668" y="2971361"/>
            <a:ext cx="4256848" cy="3711592"/>
            <a:chOff x="4857120" y="2636912"/>
            <a:chExt cx="4256848" cy="3350345"/>
          </a:xfrm>
        </p:grpSpPr>
        <p:graphicFrame>
          <p:nvGraphicFramePr>
            <p:cNvPr id="6" name="Объект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6538090"/>
                </p:ext>
              </p:extLst>
            </p:nvPr>
          </p:nvGraphicFramePr>
          <p:xfrm>
            <a:off x="4857120" y="2636912"/>
            <a:ext cx="4256848" cy="2664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29" name="Picture" r:id="rId3" imgW="2183219" imgH="1644502" progId="Word.Picture.8">
                    <p:embed/>
                  </p:oleObj>
                </mc:Choice>
                <mc:Fallback>
                  <p:oleObj name="Picture" r:id="rId3" imgW="2183219" imgH="1644502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57120" y="2636912"/>
                          <a:ext cx="4256848" cy="266429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>
              <a:off x="4888024" y="5279371"/>
              <a:ext cx="4195039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Схема ДПС ПЗ  із шунтуванням обмотки збудження</a:t>
              </a:r>
              <a:endParaRPr lang="uk-UA" sz="2000" i="1" dirty="0"/>
            </a:p>
          </p:txBody>
        </p:sp>
      </p:grp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91065" y="2989634"/>
            <a:ext cx="4796959" cy="369331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 видно зі схеми, при введенні в силове коло опору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(шунта), що  включається паралельно ОЗ, струм збудження буде відрізнятися від струму якоря</a:t>
            </a:r>
            <a:r>
              <a:rPr lang="uk-UA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його величина буде залежати від опору шунта</a:t>
            </a:r>
            <a:r>
              <a:rPr lang="uk-UA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Чим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менше значення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тим менший струм буде протікати через ОЗ, отже, менший магнітний потік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40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91928" y="1189279"/>
            <a:ext cx="8961094" cy="338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ЕРС у штучній  схемі включення ;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1928" y="530807"/>
            <a:ext cx="8961094" cy="67710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Вихідними рівняннями, що описують таку схему, є: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рівняння електричної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рівноваги: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79205" y="1527833"/>
            <a:ext cx="8960231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- рівняння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ЕРС: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uk-UA" sz="2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9650" y="85414"/>
            <a:ext cx="7229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швидкості зміною магнітного потоку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9205" y="2192537"/>
            <a:ext cx="8961094" cy="16927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Розрахунок штучних характеристик здійснюється за загальною методикою, тобто:</a:t>
            </a: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задаючись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різними значеннями струму збудження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допомогою універсальних кривих і паспортних даних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гуна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залежність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 формулою: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48064" y="850725"/>
            <a:ext cx="3100529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= I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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1398520"/>
            <a:ext cx="1949573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к(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65619" y="1860185"/>
            <a:ext cx="8960231" cy="33855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- рівняння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струмів: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uk-UA" sz="22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66124" y="1743276"/>
            <a:ext cx="1503938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64756" y="3883882"/>
            <a:ext cx="896109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marL="342900" indent="17463">
              <a:buFontTx/>
              <a:buChar char="-"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величину ЕРС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штучної схеми включення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046684"/>
              </p:ext>
            </p:extLst>
          </p:nvPr>
        </p:nvGraphicFramePr>
        <p:xfrm>
          <a:off x="5753109" y="3212976"/>
          <a:ext cx="3294799" cy="744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Уравнение" r:id="rId3" imgW="1904760" imgH="431640" progId="Equation.3">
                  <p:embed/>
                </p:oleObj>
              </mc:Choice>
              <mc:Fallback>
                <p:oleObj name="Уравнение" r:id="rId3" imgW="190476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9" y="3212976"/>
                        <a:ext cx="3294799" cy="7443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83568" y="4207368"/>
            <a:ext cx="3179075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U - I×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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×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4045906" y="4299344"/>
            <a:ext cx="435549" cy="338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marL="342900" indent="-342900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19142"/>
              </p:ext>
            </p:extLst>
          </p:nvPr>
        </p:nvGraphicFramePr>
        <p:xfrm>
          <a:off x="4633618" y="4207368"/>
          <a:ext cx="2781348" cy="775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Уравнение" r:id="rId5" imgW="1523880" imgH="431640" progId="Equation.3">
                  <p:embed/>
                </p:oleObj>
              </mc:Choice>
              <mc:Fallback>
                <p:oleObj name="Уравнение" r:id="rId5" imgW="152388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618" y="4207368"/>
                        <a:ext cx="2781348" cy="77513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07572" y="4991093"/>
            <a:ext cx="8961094" cy="338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marL="342900" indent="17463">
              <a:buFontTx/>
              <a:buChar char="-"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визначають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кутову швидкість обертання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 формулою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78342" y="5313153"/>
            <a:ext cx="8961094" cy="338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marL="342900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будують залежність </a:t>
            </a:r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366834"/>
              </p:ext>
            </p:extLst>
          </p:nvPr>
        </p:nvGraphicFramePr>
        <p:xfrm>
          <a:off x="7529597" y="4685397"/>
          <a:ext cx="1493449" cy="766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Уравнение" r:id="rId7" imgW="838080" imgH="431640" progId="Equation.3">
                  <p:embed/>
                </p:oleObj>
              </mc:Choice>
              <mc:Fallback>
                <p:oleObj name="Уравнение" r:id="rId7" imgW="83808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9597" y="4685397"/>
                        <a:ext cx="1493449" cy="76625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033929"/>
              </p:ext>
            </p:extLst>
          </p:nvPr>
        </p:nvGraphicFramePr>
        <p:xfrm>
          <a:off x="3724775" y="5299987"/>
          <a:ext cx="1077809" cy="3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Уравнение" r:id="rId9" imgW="685800" imgH="228600" progId="Equation.3">
                  <p:embed/>
                </p:oleObj>
              </mc:Choice>
              <mc:Fallback>
                <p:oleObj name="Уравнение" r:id="rId9" imgW="685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775" y="5299987"/>
                        <a:ext cx="1077809" cy="3620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104003" y="5635212"/>
            <a:ext cx="8961094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marL="273050" indent="69850">
              <a:buFontTx/>
              <a:buChar char="-"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 моменту двигуна в штучній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73050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включення для різних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значення I розраховані для відповідних значень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009562" y="5758644"/>
            <a:ext cx="1824538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I,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05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000"/>
                            </p:stCondLst>
                            <p:childTnLst>
                              <p:par>
                                <p:cTn id="15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000"/>
                            </p:stCondLst>
                            <p:childTnLst>
                              <p:par>
                                <p:cTn id="19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4" grpId="0" animBg="1"/>
      <p:bldP spid="17" grpId="0" animBg="1"/>
      <p:bldP spid="3" grpId="0" animBg="1"/>
      <p:bldP spid="4" grpId="0" animBg="1"/>
      <p:bldP spid="13" grpId="0" animBg="1"/>
      <p:bldP spid="7" grpId="0" animBg="1"/>
      <p:bldP spid="18" grpId="0" animBg="1"/>
      <p:bldP spid="16" grpId="0" animBg="1"/>
      <p:bldP spid="19" grpId="0" animBg="1"/>
      <p:bldP spid="22" grpId="0" animBg="1"/>
      <p:bldP spid="25" grpId="0" animBg="1"/>
      <p:bldP spid="28" grpId="0" animBg="1"/>
      <p:bldP spid="2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1928" y="530807"/>
            <a:ext cx="4912120" cy="236988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Включення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паралельно з ОЗ призводить до зменшення магнітного потоку машини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при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=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можна одержати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електромеханічні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-тики, що розташовані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вище природної.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Загальний вигляд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 при цьому не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змінюється.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9650" y="85414"/>
            <a:ext cx="7229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швидкості зміною магнітного потоку</a:t>
            </a:r>
            <a:endParaRPr lang="uk-UA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4364741" y="4954090"/>
            <a:ext cx="4708418" cy="16927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Очевидно, що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зменшенням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зменшенням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Ф(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модуль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-кості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механічних характеристик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знижу-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ється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оскільки, зі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зменшенням потоку статичне падіння швидкості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зростає.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004048" y="556003"/>
            <a:ext cx="4069111" cy="4398087"/>
            <a:chOff x="5004048" y="556003"/>
            <a:chExt cx="4069111" cy="4398087"/>
          </a:xfrm>
        </p:grpSpPr>
        <p:graphicFrame>
          <p:nvGraphicFramePr>
            <p:cNvPr id="6" name="Объект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3402499"/>
                </p:ext>
              </p:extLst>
            </p:nvPr>
          </p:nvGraphicFramePr>
          <p:xfrm>
            <a:off x="5004048" y="556003"/>
            <a:ext cx="3922117" cy="3373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90" name="Picture" r:id="rId3" imgW="1514693" imgH="1633356" progId="Word.Picture.8">
                    <p:embed/>
                  </p:oleObj>
                </mc:Choice>
                <mc:Fallback>
                  <p:oleObj name="Picture" r:id="rId3" imgW="1514693" imgH="1633356" progId="Word.Picture.8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4048" y="556003"/>
                          <a:ext cx="3922117" cy="33735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>
              <a:off x="5004048" y="3938427"/>
              <a:ext cx="4069111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Електромеханічні характеристики ДПС ПЗ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при шунтуванні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обмотки збудження</a:t>
              </a:r>
              <a:endParaRPr lang="uk-UA" sz="2000" i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91928" y="2900687"/>
            <a:ext cx="4181176" cy="3771775"/>
            <a:chOff x="91928" y="2900687"/>
            <a:chExt cx="4181176" cy="3771775"/>
          </a:xfrm>
        </p:grpSpPr>
        <p:graphicFrame>
          <p:nvGraphicFramePr>
            <p:cNvPr id="20" name="Объект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1036434"/>
                </p:ext>
              </p:extLst>
            </p:nvPr>
          </p:nvGraphicFramePr>
          <p:xfrm>
            <a:off x="91928" y="2900687"/>
            <a:ext cx="4181176" cy="2756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91" name="Picture" r:id="rId5" imgW="1857153" imgH="1389321" progId="Word.Picture.8">
                    <p:embed/>
                  </p:oleObj>
                </mc:Choice>
                <mc:Fallback>
                  <p:oleObj name="Picture" r:id="rId5" imgW="1857153" imgH="1389321" progId="Word.Picture.8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928" y="2900687"/>
                          <a:ext cx="4181176" cy="27561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Прямоугольник 29"/>
            <p:cNvSpPr/>
            <p:nvPr/>
          </p:nvSpPr>
          <p:spPr>
            <a:xfrm>
              <a:off x="91928" y="5656799"/>
              <a:ext cx="4069111" cy="101566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Механічні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характеристики ДПС ПЗ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при шунтуванні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обмотки збудження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598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1928" y="530807"/>
            <a:ext cx="4917312" cy="169277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даної схеми струм в обмотці збудження визначається як сума струмів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I +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для його обмеження вводиться послідовно з обмоткою збудження додатковий опір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69650" y="85414"/>
            <a:ext cx="7912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швидкості при шунтуванні обмотки якоря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91926" y="2336933"/>
            <a:ext cx="8966025" cy="16927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Наявність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шунтуючого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контуру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ство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рює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можливість протікання струму об-</a:t>
            </a:r>
          </a:p>
          <a:p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моткою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збудження навіть за відсутності </a:t>
            </a:r>
          </a:p>
          <a:p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останнього в колі якоря (</a:t>
            </a: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=0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практично весь струм йде через шунт, а в якірній обмотці він дорівнює 0).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926022" y="547079"/>
            <a:ext cx="4147837" cy="2809914"/>
            <a:chOff x="4926022" y="546179"/>
            <a:chExt cx="4147837" cy="2654603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3717362"/>
                </p:ext>
              </p:extLst>
            </p:nvPr>
          </p:nvGraphicFramePr>
          <p:xfrm>
            <a:off x="4926022" y="546179"/>
            <a:ext cx="4131929" cy="19620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2" name="Picture" r:id="rId3" imgW="2578894" imgH="1464469" progId="Word.Picture.8">
                    <p:embed/>
                  </p:oleObj>
                </mc:Choice>
                <mc:Fallback>
                  <p:oleObj name="Picture" r:id="rId3" imgW="2578894" imgH="1464469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6022" y="546179"/>
                          <a:ext cx="4131929" cy="196208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Прямоугольник 3"/>
            <p:cNvSpPr/>
            <p:nvPr/>
          </p:nvSpPr>
          <p:spPr>
            <a:xfrm>
              <a:off x="5009939" y="2492896"/>
              <a:ext cx="4063920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Схема ДПС ПЗ із шунтуванням обмотки якоря</a:t>
              </a:r>
              <a:endParaRPr lang="uk-UA" sz="2000" i="1" dirty="0"/>
            </a:p>
          </p:txBody>
        </p:sp>
      </p:grp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91926" y="4045697"/>
            <a:ext cx="8982635" cy="25853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Ця обставина забезпечує можливість роботи двигуна в даній схемі на холостому ході ( що в будь-якій іншій схемі ДПС ПЗ неможливо ).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Збільшення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магнітного потоку за рахунок впливу струму 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шунтуючого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контуру а також значний спад напруги від цього струму на послідовному опорі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призводить до значного зниження швидкості.</a:t>
            </a:r>
          </a:p>
        </p:txBody>
      </p:sp>
    </p:spTree>
    <p:extLst>
      <p:ext uri="{BB962C8B-B14F-4D97-AF65-F5344CB8AC3E}">
        <p14:creationId xmlns:p14="http://schemas.microsoft.com/office/powerpoint/2010/main" val="421790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1928" y="530807"/>
            <a:ext cx="4917312" cy="147732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Зменшення 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зміщує </a:t>
            </a:r>
            <a:r>
              <a:rPr lang="uk-UA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характе-ристику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вниз і вліво в II квадрант.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Ідеальний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холостий хід буде реалізований, коли </a:t>
            </a:r>
            <a:r>
              <a:rPr lang="uk-UA" sz="24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24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</a:t>
            </a:r>
            <a:r>
              <a:rPr lang="uk-UA" sz="24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×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69650" y="85414"/>
            <a:ext cx="7912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швидкості при шунтуванні обмотки якоря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91927" y="1979250"/>
            <a:ext cx="4917314" cy="18466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подальшому збільшенні швидкості  якір разом із мережею починає живити 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шунтуючий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контур, внаслідок чого струм у ньому збільшується.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12814" y="3793994"/>
            <a:ext cx="8982635" cy="25853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Відповідно збільшується падіння напруги в цьому контурі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отже, зменшується і потік в обмотці збудження.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Тому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деякій швидкості гальмівний момент досягає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максиму-му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потім при подальшому її збільшенні починає зменшуватися (характеристики круто загинаються нагору). </a:t>
            </a:r>
            <a:endParaRPr lang="uk-UA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 видно, що при зменшенні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зменшується пусковий момент 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пуск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а жорсткість характеристик зростає.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5009240" y="404663"/>
            <a:ext cx="4048711" cy="3389331"/>
            <a:chOff x="5009240" y="404663"/>
            <a:chExt cx="4048711" cy="3084561"/>
          </a:xfrm>
        </p:grpSpPr>
        <p:graphicFrame>
          <p:nvGraphicFramePr>
            <p:cNvPr id="6" name="Объект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7877362"/>
                </p:ext>
              </p:extLst>
            </p:nvPr>
          </p:nvGraphicFramePr>
          <p:xfrm>
            <a:off x="5009240" y="404663"/>
            <a:ext cx="4048711" cy="24209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25" name="Picture" r:id="rId3" imgW="2629786" imgH="1878419" progId="Word.Picture.8">
                    <p:embed/>
                  </p:oleObj>
                </mc:Choice>
                <mc:Fallback>
                  <p:oleObj name="Picture" r:id="rId3" imgW="2629786" imgH="1878419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9240" y="404663"/>
                          <a:ext cx="4048711" cy="242097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>
              <a:off x="5009240" y="2781338"/>
              <a:ext cx="4048711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Механічні характеристики ДПС ПЗ </a:t>
              </a:r>
              <a:r>
                <a:rPr lang="uk-UA" sz="2000" i="1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при шунтуванні </a:t>
              </a: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якоря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9195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1927" y="530807"/>
            <a:ext cx="9003521" cy="110799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Використовуючи паспортні дані машини й універсальну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характеристику              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визначають  значення </a:t>
            </a:r>
            <a:r>
              <a:rPr lang="el-GR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4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довільно вибраних значень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(він же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звичайній схемі включення).</a:t>
            </a:r>
            <a:r>
              <a:rPr lang="uk-U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5011" y="36770"/>
            <a:ext cx="5148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розрахунку характеристик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112814" y="1574749"/>
            <a:ext cx="8982634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Задаючись різними значеннями </a:t>
            </a:r>
            <a:r>
              <a:rPr lang="uk-UA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розраховують</a:t>
            </a:r>
          </a:p>
          <a:p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криву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намагнічування 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94091" y="2292104"/>
            <a:ext cx="8982635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напругу на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якорі                                            </a:t>
            </a:r>
          </a:p>
          <a:p>
            <a:pPr indent="360363"/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струм шунта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397092"/>
              </p:ext>
            </p:extLst>
          </p:nvPr>
        </p:nvGraphicFramePr>
        <p:xfrm>
          <a:off x="2257791" y="881230"/>
          <a:ext cx="904771" cy="371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Уравнение" r:id="rId3" imgW="647640" imgH="253800" progId="Equation.3">
                  <p:embed/>
                </p:oleObj>
              </mc:Choice>
              <mc:Fallback>
                <p:oleObj name="Уравнение" r:id="rId3" imgW="647640" imgH="253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791" y="881230"/>
                        <a:ext cx="904771" cy="37167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459007"/>
              </p:ext>
            </p:extLst>
          </p:nvPr>
        </p:nvGraphicFramePr>
        <p:xfrm>
          <a:off x="6879001" y="1608919"/>
          <a:ext cx="2216447" cy="704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" name="Уравнение" r:id="rId5" imgW="1320480" imgH="431640" progId="Equation.3">
                  <p:embed/>
                </p:oleObj>
              </mc:Choice>
              <mc:Fallback>
                <p:oleObj name="Уравнение" r:id="rId5" imgW="132048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9001" y="1608919"/>
                        <a:ext cx="2216447" cy="7044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593687" y="2292104"/>
            <a:ext cx="2917209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70935"/>
              </p:ext>
            </p:extLst>
          </p:nvPr>
        </p:nvGraphicFramePr>
        <p:xfrm>
          <a:off x="2606517" y="2682744"/>
          <a:ext cx="957371" cy="75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" name="Уравнение" r:id="rId7" imgW="558720" imgH="431640" progId="Equation.3">
                  <p:embed/>
                </p:oleObj>
              </mc:Choice>
              <mc:Fallback>
                <p:oleObj name="Уравнение" r:id="rId7" imgW="55872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517" y="2682744"/>
                        <a:ext cx="957371" cy="7520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91926" y="3501008"/>
            <a:ext cx="9003521" cy="110799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струм якоря: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=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ЕРС. двигуна: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=U-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</a:t>
            </a:r>
            <a:r>
              <a:rPr lang="uk-UA" sz="2400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/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Розраховують залежності   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 = f(I) і  ω = f(M)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933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  <p:bldP spid="10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Прямокутник 3"/>
          <p:cNvSpPr/>
          <p:nvPr/>
        </p:nvSpPr>
        <p:spPr>
          <a:xfrm>
            <a:off x="128191" y="523875"/>
            <a:ext cx="8928100" cy="6771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Для ДПС ПЗ справедливі рівняння для ЕРС і моменту двигуна, але вже за умови, що: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Прямокутник 7"/>
          <p:cNvSpPr/>
          <p:nvPr/>
        </p:nvSpPr>
        <p:spPr>
          <a:xfrm>
            <a:off x="90034" y="1798559"/>
            <a:ext cx="8946015" cy="13542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цього рівняння не можна одержати аналітичні вирази для характеристик ДПС ПЗ, оскільки потік і струм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(через явище насичення) пов'язані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між собою нелінійною залежністю, яку, як правило, важко, а то і взагалі неможливо представити аналітичним виразом.</a:t>
            </a:r>
          </a:p>
        </p:txBody>
      </p:sp>
      <p:sp>
        <p:nvSpPr>
          <p:cNvPr id="14" name="Прямокутник 14"/>
          <p:cNvSpPr/>
          <p:nvPr/>
        </p:nvSpPr>
        <p:spPr>
          <a:xfrm>
            <a:off x="86121" y="1207176"/>
            <a:ext cx="5926039" cy="578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електричної рівноваги для схеми заміщення ДПС ПЗ в усталеному режимі: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585112"/>
              </p:ext>
            </p:extLst>
          </p:nvPr>
        </p:nvGraphicFramePr>
        <p:xfrm>
          <a:off x="2076450" y="836713"/>
          <a:ext cx="1704086" cy="364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Уравнение" r:id="rId3" imgW="1091880" imgH="228600" progId="Equation.3">
                  <p:embed/>
                </p:oleObj>
              </mc:Choice>
              <mc:Fallback>
                <p:oleObj name="Уравнение" r:id="rId3" imgW="10918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836713"/>
                        <a:ext cx="1704086" cy="36427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892669"/>
              </p:ext>
            </p:extLst>
          </p:nvPr>
        </p:nvGraphicFramePr>
        <p:xfrm>
          <a:off x="4167188" y="836713"/>
          <a:ext cx="1587934" cy="35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Уравнение" r:id="rId5" imgW="863280" imgH="203040" progId="Equation.3">
                  <p:embed/>
                </p:oleObj>
              </mc:Choice>
              <mc:Fallback>
                <p:oleObj name="Уравнение" r:id="rId5" imgW="8632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188" y="836713"/>
                        <a:ext cx="1587934" cy="3586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132318"/>
              </p:ext>
            </p:extLst>
          </p:nvPr>
        </p:nvGraphicFramePr>
        <p:xfrm>
          <a:off x="6186487" y="836713"/>
          <a:ext cx="1481857" cy="37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Уравнение" r:id="rId7" imgW="977760" imgH="228600" progId="Equation.3">
                  <p:embed/>
                </p:oleObj>
              </mc:Choice>
              <mc:Fallback>
                <p:oleObj name="Уравнение" r:id="rId7" imgW="9777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487" y="836713"/>
                        <a:ext cx="1481857" cy="3704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88785"/>
              </p:ext>
            </p:extLst>
          </p:nvPr>
        </p:nvGraphicFramePr>
        <p:xfrm>
          <a:off x="6238824" y="1340768"/>
          <a:ext cx="2484413" cy="444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Уравнение" r:id="rId9" imgW="1295280" imgH="228600" progId="Equation.3">
                  <p:embed/>
                </p:oleObj>
              </mc:Choice>
              <mc:Fallback>
                <p:oleObj name="Уравнение" r:id="rId9" imgW="129528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24" y="1340768"/>
                        <a:ext cx="2484413" cy="44451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кутник 7"/>
          <p:cNvSpPr/>
          <p:nvPr/>
        </p:nvSpPr>
        <p:spPr>
          <a:xfrm>
            <a:off x="96293" y="3166052"/>
            <a:ext cx="8946015" cy="677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Рівняння електромеханічних і механічних характеристик ДПС ПЗ  не відрізняються від відповідних виразів для ДПС НЗ:</a:t>
            </a: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570019"/>
              </p:ext>
            </p:extLst>
          </p:nvPr>
        </p:nvGraphicFramePr>
        <p:xfrm>
          <a:off x="161832" y="3861097"/>
          <a:ext cx="1990817" cy="668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Уравнение" r:id="rId11" imgW="1231560" imgH="419040" progId="Equation.3">
                  <p:embed/>
                </p:oleObj>
              </mc:Choice>
              <mc:Fallback>
                <p:oleObj name="Уравнение" r:id="rId11" imgW="1231560" imgH="419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832" y="3861097"/>
                        <a:ext cx="1990817" cy="6686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99014"/>
              </p:ext>
            </p:extLst>
          </p:nvPr>
        </p:nvGraphicFramePr>
        <p:xfrm>
          <a:off x="2195736" y="3842262"/>
          <a:ext cx="2092428" cy="652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Уравнение" r:id="rId13" imgW="1384200" imgH="431640" progId="Equation.3">
                  <p:embed/>
                </p:oleObj>
              </mc:Choice>
              <mc:Fallback>
                <p:oleObj name="Уравнение" r:id="rId13" imgW="1384200" imgH="431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842262"/>
                        <a:ext cx="2092428" cy="65268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кутник 7"/>
          <p:cNvSpPr/>
          <p:nvPr/>
        </p:nvSpPr>
        <p:spPr>
          <a:xfrm>
            <a:off x="4331252" y="3839440"/>
            <a:ext cx="4725040" cy="677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залежний від навантаження, змінний потік машини.</a:t>
            </a:r>
          </a:p>
        </p:txBody>
      </p:sp>
      <p:sp>
        <p:nvSpPr>
          <p:cNvPr id="25" name="Прямокутник 7"/>
          <p:cNvSpPr/>
          <p:nvPr/>
        </p:nvSpPr>
        <p:spPr>
          <a:xfrm>
            <a:off x="138954" y="4547726"/>
            <a:ext cx="4979934" cy="2031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ненасиченої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магнітної системи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механічна характеристика ДПС ПЗ  має вигляд гіперболи.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Однією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асимптот її є вісь ординат, а іншою - пряма, паралельна осі абсцис, рівняння якої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 = -B.</a:t>
            </a:r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524064"/>
              </p:ext>
            </p:extLst>
          </p:nvPr>
        </p:nvGraphicFramePr>
        <p:xfrm>
          <a:off x="5156423" y="4494946"/>
          <a:ext cx="3862333" cy="2313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Picture" r:id="rId15" imgW="2703091" imgH="1627909" progId="Word.Picture.8">
                  <p:embed/>
                </p:oleObj>
              </mc:Choice>
              <mc:Fallback>
                <p:oleObj name="Picture" r:id="rId15" imgW="2703091" imgH="1627909" progId="Word.Picture.8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6423" y="4494946"/>
                        <a:ext cx="3862333" cy="23131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послідовного 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93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 autoUpdateAnimBg="0"/>
      <p:bldP spid="15" grpId="0" animBg="1" autoUpdateAnimBg="0"/>
      <p:bldP spid="14" grpId="0" build="p" animBg="1" autoUpdateAnimBg="0"/>
      <p:bldP spid="19" grpId="0" animBg="1" autoUpdateAnimBg="0"/>
      <p:bldP spid="24" grpId="0" animBg="1" autoUpdateAnimBg="0"/>
      <p:bldP spid="25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8247" y="501403"/>
            <a:ext cx="4984129" cy="2031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відсутності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двигуна нічим не відрізняється від схеми ДПС з незалежним збудженням і його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харак-теристики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 прямими лініями,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змен-шенням</a:t>
            </a:r>
            <a:r>
              <a:rPr lang="uk-UA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підвищується їх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жорсткість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зменшується швидкість двигуна.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1927" y="79921"/>
            <a:ext cx="8984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швидкості за допомогою комбінованої схеми включення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94093" y="2606995"/>
            <a:ext cx="8982634" cy="6771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випадку, якщо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≠</a:t>
            </a:r>
            <a:r>
              <a:rPr lang="uk-UA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вияв-</a:t>
            </a:r>
          </a:p>
          <a:p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ляється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підключеним до частини дільника напруги, утвореного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19128" y="3284103"/>
            <a:ext cx="3919239" cy="33855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Паралельний контур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збудже-ння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забезпечує наявність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маг-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нітного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потоку, коли струм якоря дорівнює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завдяки чому характеристика має швидкість ідеального холостого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ходу. </a:t>
            </a: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цьому, за рахунок додаткового падіння напруги на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22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напруга на якорі дещо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-жується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отже знижується і </a:t>
            </a:r>
            <a:r>
              <a:rPr lang="el-GR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082336" y="404664"/>
            <a:ext cx="3928755" cy="2636962"/>
            <a:chOff x="5082336" y="678894"/>
            <a:chExt cx="3928755" cy="2397296"/>
          </a:xfrm>
        </p:grpSpPr>
        <p:graphicFrame>
          <p:nvGraphicFramePr>
            <p:cNvPr id="4" name="Объект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0819681"/>
                </p:ext>
              </p:extLst>
            </p:nvPr>
          </p:nvGraphicFramePr>
          <p:xfrm>
            <a:off x="5082336" y="678894"/>
            <a:ext cx="3928755" cy="1842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2" name="Picture" r:id="rId3" imgW="2692800" imgH="1404000" progId="Word.Picture.8">
                    <p:embed/>
                  </p:oleObj>
                </mc:Choice>
                <mc:Fallback>
                  <p:oleObj name="Picture" r:id="rId3" imgW="2692800" imgH="1404000" progId="Word.Picture.8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2336" y="678894"/>
                          <a:ext cx="3928755" cy="184216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Прямоугольник 5"/>
            <p:cNvSpPr/>
            <p:nvPr/>
          </p:nvSpPr>
          <p:spPr>
            <a:xfrm>
              <a:off x="5126324" y="2521062"/>
              <a:ext cx="3846115" cy="555128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Комбінована схема включення ДПС ПЗ</a:t>
              </a:r>
              <a:endParaRPr lang="uk-UA" sz="2000" i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038367" y="3358370"/>
            <a:ext cx="5013325" cy="3382998"/>
            <a:chOff x="4038367" y="3561102"/>
            <a:chExt cx="5013325" cy="2880040"/>
          </a:xfrm>
        </p:grpSpPr>
        <p:graphicFrame>
          <p:nvGraphicFramePr>
            <p:cNvPr id="12" name="Объект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1304506"/>
                </p:ext>
              </p:extLst>
            </p:nvPr>
          </p:nvGraphicFramePr>
          <p:xfrm>
            <a:off x="4038367" y="3561102"/>
            <a:ext cx="5013325" cy="2172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03" name="Picture" r:id="rId5" imgW="3598164" imgH="1418844" progId="Word.Picture.8">
                    <p:embed/>
                  </p:oleObj>
                </mc:Choice>
                <mc:Fallback>
                  <p:oleObj name="Picture" r:id="rId5" imgW="3598164" imgH="1418844" progId="Word.Picture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367" y="3561102"/>
                          <a:ext cx="5013325" cy="217215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Прямоугольник 13"/>
            <p:cNvSpPr/>
            <p:nvPr/>
          </p:nvSpPr>
          <p:spPr>
            <a:xfrm>
              <a:off x="4400439" y="5733256"/>
              <a:ext cx="4572000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Механічні характеристики ДПС ПЗ для комбінованої схеми включення</a:t>
              </a:r>
              <a:endParaRPr lang="uk-UA" sz="20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9406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8"/>
          <p:cNvSpPr/>
          <p:nvPr/>
        </p:nvSpPr>
        <p:spPr>
          <a:xfrm>
            <a:off x="67773" y="3125674"/>
            <a:ext cx="8926512" cy="13542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Хоча квадратична залежність між моментом і струмом двигуна в області насиченої магнітної системи не зберігається, проте ступінь цієї залежності залишається не нижчою 1,2-1.4 (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тобто                           ),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 є дуже цінною властивістю цих двигунів при пусках і перевантаженнях. 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кутник 5"/>
          <p:cNvSpPr/>
          <p:nvPr/>
        </p:nvSpPr>
        <p:spPr>
          <a:xfrm>
            <a:off x="106362" y="454910"/>
            <a:ext cx="8928100" cy="6771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Жорсткість механічної характеристики змінюється і зростає із збільшенням навантаження. </a:t>
            </a:r>
            <a:endParaRPr lang="uk-UA" sz="2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6"/>
          <p:cNvSpPr/>
          <p:nvPr/>
        </p:nvSpPr>
        <p:spPr>
          <a:xfrm>
            <a:off x="95057" y="1132187"/>
            <a:ext cx="8926512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Як правило, сучасні двигуни мають насичені магнітні системи навіть у номінальному режимі, тому пропорційність між струмом якоря і потоком збудження порушується і в результаті цього характеристики з гіперболічних стають близькими до прямолінійних.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Гіперболічна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залежність зберігається лише на ділянках малих навантажень.</a:t>
            </a:r>
          </a:p>
        </p:txBody>
      </p:sp>
      <p:sp>
        <p:nvSpPr>
          <p:cNvPr id="8" name="Прямокутник 15"/>
          <p:cNvSpPr/>
          <p:nvPr/>
        </p:nvSpPr>
        <p:spPr>
          <a:xfrm>
            <a:off x="67773" y="4479891"/>
            <a:ext cx="8928100" cy="6771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>
              <a:defRPr/>
            </a:pPr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однакового пускового струму ДПС ПЗ розвиває більший пусковий момент, ніж ДПС НЗ: якщо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пуск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(2.0...2.5)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то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пуск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2.4...2.8)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0" name="Прямокутник 17"/>
          <p:cNvSpPr/>
          <p:nvPr/>
        </p:nvSpPr>
        <p:spPr>
          <a:xfrm>
            <a:off x="67773" y="5156999"/>
            <a:ext cx="8928100" cy="160813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indent="360363"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 зумовлено тим, що для пускового струму магнітний потік стає більшим номінального і, отже, М =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кФ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пуск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)·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пуск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завжди більший ніж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кФ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)·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пуск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2200" baseline="-25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Момент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ДПС ПЗ  не залежить від коливань напруги в мережі, оскільки магнітний потік залежить тільки від струму якоря.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612117"/>
              </p:ext>
            </p:extLst>
          </p:nvPr>
        </p:nvGraphicFramePr>
        <p:xfrm>
          <a:off x="6084168" y="3772340"/>
          <a:ext cx="1615553" cy="390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Уравнение" r:id="rId3" imgW="850680" imgH="203040" progId="Equation.3">
                  <p:embed/>
                </p:oleObj>
              </mc:Choice>
              <mc:Fallback>
                <p:oleObj name="Уравнение" r:id="rId3" imgW="8506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3772340"/>
                        <a:ext cx="1615553" cy="3904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послідовного 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5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uiExpand="1" build="p" animBg="1" autoUpdateAnimBg="0"/>
      <p:bldP spid="8" grpId="0" animBg="1" autoUpdateAnimBg="0"/>
      <p:bldP spid="1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2365" y="439737"/>
            <a:ext cx="8928100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lIns="3600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Основні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області застосування двигунів постійного струму послідовного збудження: тягові електроприводи, електроприводи механізмів переміщення, підйому та ін.</a:t>
            </a:r>
          </a:p>
        </p:txBody>
      </p:sp>
      <p:sp>
        <p:nvSpPr>
          <p:cNvPr id="5" name="Прямокутник 10"/>
          <p:cNvSpPr/>
          <p:nvPr/>
        </p:nvSpPr>
        <p:spPr>
          <a:xfrm>
            <a:off x="121219" y="2835523"/>
            <a:ext cx="8051181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Через наявність механічних втрат у двигуні і залишкове намагнічування полюсів, в дійсності, швидкість ідеального холостого ходу двигуна обмежена і досягає (5...6)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ном</a:t>
            </a:r>
            <a:r>
              <a:rPr lang="uk-UA" sz="2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92365" y="1455400"/>
            <a:ext cx="8967498" cy="13542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малих навантаженнях двигун розвиває велику швидкість, оскільки із зменшенням струму якоря зменшується магнітний потік.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47675"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у режимі ідеального холостого ходу, коли М = 0; I = 0, швидкість двигуна теоретично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прямує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нескінченності.</a:t>
            </a:r>
          </a:p>
        </p:txBody>
      </p:sp>
      <p:sp>
        <p:nvSpPr>
          <p:cNvPr id="7" name="Прямокутник 11"/>
          <p:cNvSpPr/>
          <p:nvPr/>
        </p:nvSpPr>
        <p:spPr>
          <a:xfrm>
            <a:off x="121219" y="3844925"/>
            <a:ext cx="8929688" cy="160813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Проте, навіть за такої швидкості двигун може вийти з ладу, оскільки він не розрахований на роботу з такими відцентровими навантаженнями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60363">
              <a:lnSpc>
                <a:spcPct val="95000"/>
              </a:lnSpc>
              <a:defRPr/>
            </a:pP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Тому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робочих машин та механізмів, що можуть працювати в режимі холостого ходу або дуже малого навантаження, застосовувати ДПС ПЗ в якості приводних двигунів недоцільно.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кутник 11"/>
          <p:cNvSpPr/>
          <p:nvPr/>
        </p:nvSpPr>
        <p:spPr>
          <a:xfrm>
            <a:off x="111270" y="5453058"/>
            <a:ext cx="8929688" cy="13542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Окрім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того, ДПС ПЗ недоцільно застосовувати в установках, з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пасовими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передачами, де можливе проковзування, або в передачах де кінематичний зв'язок може легко порушитися (наприклад, ланцюгові або фрикційні передачі).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послідовного 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458505"/>
              </p:ext>
            </p:extLst>
          </p:nvPr>
        </p:nvGraphicFramePr>
        <p:xfrm>
          <a:off x="7668344" y="3066928"/>
          <a:ext cx="1218481" cy="77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Уравнение" r:id="rId3" imgW="660240" imgH="431640" progId="Equation.3">
                  <p:embed/>
                </p:oleObj>
              </mc:Choice>
              <mc:Fallback>
                <p:oleObj name="Уравнение" r:id="rId3" imgW="6602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3066928"/>
                        <a:ext cx="1218481" cy="77799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0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  <p:bldP spid="7" grpId="0" animBg="1" autoUpdateAnimBg="0"/>
      <p:bldP spid="1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12936" y="430010"/>
            <a:ext cx="4913817" cy="169277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Точкa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короткого замикання (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або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uk-UA" sz="2200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кз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і область проти-вмикання для природної характеристики (крива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знаходиться далеко за межами номінального навантаження.</a:t>
            </a:r>
          </a:p>
        </p:txBody>
      </p:sp>
      <p:sp>
        <p:nvSpPr>
          <p:cNvPr id="5" name="Прямокутник 10"/>
          <p:cNvSpPr/>
          <p:nvPr/>
        </p:nvSpPr>
        <p:spPr>
          <a:xfrm>
            <a:off x="112936" y="3837758"/>
            <a:ext cx="8928100" cy="12865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Для більш точного розрахунку характеристик, на практиці зазвичай необхідно мати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залежності                                      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 задаються в каталогах у вигляді графіків. За допомогою цих характеристик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побудувати природну механічну характеристику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кутник 12"/>
          <p:cNvSpPr/>
          <p:nvPr/>
        </p:nvSpPr>
        <p:spPr>
          <a:xfrm>
            <a:off x="112936" y="2133884"/>
            <a:ext cx="4913817" cy="1692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збільшенні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l-GR" sz="2200" i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n-US" sz="2200" i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жорсткість характеристик буде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зменшуватися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точки короткого замикання набувають конкретних, допустимих за перевантажувальною здатністю значень.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кутник 10"/>
          <p:cNvSpPr/>
          <p:nvPr/>
        </p:nvSpPr>
        <p:spPr>
          <a:xfrm>
            <a:off x="119809" y="5124264"/>
            <a:ext cx="8928100" cy="1015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двигунів різної потужності і швидкості, що відносяться до однієї серії,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характеристики                          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 відносних одиницях практично збігаються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0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послідовного 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5026753" y="458788"/>
            <a:ext cx="3998632" cy="3367866"/>
            <a:chOff x="5026753" y="458862"/>
            <a:chExt cx="3998632" cy="3048634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8471960"/>
                </p:ext>
              </p:extLst>
            </p:nvPr>
          </p:nvGraphicFramePr>
          <p:xfrm>
            <a:off x="5030788" y="458862"/>
            <a:ext cx="3989387" cy="2322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9" name="Picture" r:id="rId3" imgW="2631960" imgH="1523880" progId="Word.Picture.8">
                    <p:embed/>
                  </p:oleObj>
                </mc:Choice>
                <mc:Fallback>
                  <p:oleObj name="Picture" r:id="rId3" imgW="2631960" imgH="1523880" progId="Word.Picture.8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0788" y="458862"/>
                          <a:ext cx="3989387" cy="232223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Прямоугольник 11"/>
            <p:cNvSpPr/>
            <p:nvPr/>
          </p:nvSpPr>
          <p:spPr>
            <a:xfrm>
              <a:off x="5026753" y="2799610"/>
              <a:ext cx="3998632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Універсальні характеристики для тягових ДПС ПЗ серії ДК</a:t>
              </a:r>
              <a:endParaRPr lang="uk-UA" sz="2000" i="1" dirty="0"/>
            </a:p>
          </p:txBody>
        </p:sp>
      </p:grp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625226"/>
              </p:ext>
            </p:extLst>
          </p:nvPr>
        </p:nvGraphicFramePr>
        <p:xfrm>
          <a:off x="3511550" y="4160838"/>
          <a:ext cx="911680" cy="348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Уравнение" r:id="rId5" imgW="672840" imgH="253800" progId="Equation.3">
                  <p:embed/>
                </p:oleObj>
              </mc:Choice>
              <mc:Fallback>
                <p:oleObj name="Уравнение" r:id="rId5" imgW="67284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4160838"/>
                        <a:ext cx="911680" cy="3482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291675"/>
              </p:ext>
            </p:extLst>
          </p:nvPr>
        </p:nvGraphicFramePr>
        <p:xfrm>
          <a:off x="4716016" y="4160839"/>
          <a:ext cx="1018972" cy="348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Уравнение" r:id="rId7" imgW="736560" imgH="253800" progId="Equation.3">
                  <p:embed/>
                </p:oleObj>
              </mc:Choice>
              <mc:Fallback>
                <p:oleObj name="Уравнение" r:id="rId7" imgW="73656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160839"/>
                        <a:ext cx="1018972" cy="3482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777397"/>
              </p:ext>
            </p:extLst>
          </p:nvPr>
        </p:nvGraphicFramePr>
        <p:xfrm>
          <a:off x="2697650" y="5537261"/>
          <a:ext cx="911680" cy="348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Уравнение" r:id="rId9" imgW="672840" imgH="253800" progId="Equation.3">
                  <p:embed/>
                </p:oleObj>
              </mc:Choice>
              <mc:Fallback>
                <p:oleObj name="Уравнение" r:id="rId9" imgW="672840" imgH="253800" progId="Equation.3">
                  <p:embed/>
                  <p:pic>
                    <p:nvPicPr>
                      <p:cNvPr id="15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650" y="5537261"/>
                        <a:ext cx="911680" cy="3482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694430"/>
              </p:ext>
            </p:extLst>
          </p:nvPr>
        </p:nvGraphicFramePr>
        <p:xfrm>
          <a:off x="3697044" y="5537261"/>
          <a:ext cx="1018972" cy="348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Уравнение" r:id="rId11" imgW="736560" imgH="253800" progId="Equation.3">
                  <p:embed/>
                </p:oleObj>
              </mc:Choice>
              <mc:Fallback>
                <p:oleObj name="Уравнение" r:id="rId11" imgW="736560" imgH="253800" progId="Equation.3">
                  <p:embed/>
                  <p:pic>
                    <p:nvPicPr>
                      <p:cNvPr id="17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044" y="5537261"/>
                        <a:ext cx="1018972" cy="3482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кутник 10"/>
          <p:cNvSpPr/>
          <p:nvPr/>
        </p:nvSpPr>
        <p:spPr>
          <a:xfrm>
            <a:off x="97284" y="6139927"/>
            <a:ext cx="8928100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/>
          <a:p>
            <a:pPr>
              <a:defRPr/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всіх двигунів даної серії можуть бути представлені двома кривими у відносних одиницях, що називаються універсальними.</a:t>
            </a:r>
            <a:endParaRPr lang="uk-UA" sz="2200" spc="-2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99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 autoUpdateAnimBg="0"/>
      <p:bldP spid="5" grpId="0" animBg="1" autoUpdateAnimBg="0"/>
      <p:bldP spid="6" grpId="0" animBg="1" autoUpdateAnimBg="0"/>
      <p:bldP spid="9" grpId="0" animBg="1" autoUpdateAnimBg="0"/>
      <p:bldP spid="2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1454" y="492916"/>
            <a:ext cx="8974595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Універсальні характеристики справедливі для ДПС ПЗ малої і середньої потужності.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двигунів великої потужності, заводом-виробником у документації як правило, наводиться залежність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f(I).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72231" y="1779686"/>
            <a:ext cx="8974595" cy="16927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Для характеристик, що наводяться в каталогах, а також для універсальних характеристик, як правило, вказаний обертовий момент на валу, а не електромагнітний момент двигуна.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Користуючись цими характеристиками, за наявності паспортних даних на машину дуже просто зробити розрахунок природної характеристики.</a:t>
            </a:r>
          </a:p>
        </p:txBody>
      </p:sp>
      <p:sp>
        <p:nvSpPr>
          <p:cNvPr id="11" name="Прямокутник 3"/>
          <p:cNvSpPr>
            <a:spLocks noChangeArrowheads="1"/>
          </p:cNvSpPr>
          <p:nvPr/>
        </p:nvSpPr>
        <p:spPr bwMode="auto">
          <a:xfrm>
            <a:off x="72231" y="92806"/>
            <a:ext cx="892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/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режим роботи двигунів постійного струму послідовного збудження</a:t>
            </a:r>
            <a:endParaRPr lang="uk-UA" sz="2000" b="1" i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3438643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 природної механічної характеристики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48983" y="3913350"/>
            <a:ext cx="8974595" cy="1046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Для розрахунку характеристики використовуються паспортні дані двигуна - параметри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400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47675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Розрахунок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виконується графічним методом.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72231" y="4992037"/>
            <a:ext cx="8974595" cy="16927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Задаючись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величиною 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виразом           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відповідні значення струму в абсолютних одиницях.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кожного заданого значення струму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універсальною кривою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визначають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відповідні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за формулою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знаходять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 цього параметру в абсолютних одиницях.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423959"/>
              </p:ext>
            </p:extLst>
          </p:nvPr>
        </p:nvGraphicFramePr>
        <p:xfrm>
          <a:off x="5004047" y="4992036"/>
          <a:ext cx="1051025" cy="427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Уравнение" r:id="rId3" imgW="634680" imgH="253800" progId="Equation.3">
                  <p:embed/>
                </p:oleObj>
              </mc:Choice>
              <mc:Fallback>
                <p:oleObj name="Уравнение" r:id="rId3" imgW="63468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7" y="4992036"/>
                        <a:ext cx="1051025" cy="42785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275894"/>
              </p:ext>
            </p:extLst>
          </p:nvPr>
        </p:nvGraphicFramePr>
        <p:xfrm>
          <a:off x="72231" y="5949280"/>
          <a:ext cx="110499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Уравнение" r:id="rId5" imgW="672840" imgH="253800" progId="Equation.3">
                  <p:embed/>
                </p:oleObj>
              </mc:Choice>
              <mc:Fallback>
                <p:oleObj name="Уравнение" r:id="rId5" imgW="672840" imgH="253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" y="5949280"/>
                        <a:ext cx="1104993" cy="43204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531052"/>
              </p:ext>
            </p:extLst>
          </p:nvPr>
        </p:nvGraphicFramePr>
        <p:xfrm>
          <a:off x="5148064" y="5941435"/>
          <a:ext cx="324036" cy="398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Уравнение" r:id="rId7" imgW="190440" imgH="228600" progId="Equation.3">
                  <p:embed/>
                </p:oleObj>
              </mc:Choice>
              <mc:Fallback>
                <p:oleObj name="Уравнение" r:id="rId7" imgW="19044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5941435"/>
                        <a:ext cx="324036" cy="3982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33599"/>
              </p:ext>
            </p:extLst>
          </p:nvPr>
        </p:nvGraphicFramePr>
        <p:xfrm>
          <a:off x="7308304" y="5941435"/>
          <a:ext cx="1464915" cy="398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Уравнение" r:id="rId9" imgW="850680" imgH="228600" progId="Equation.3">
                  <p:embed/>
                </p:oleObj>
              </mc:Choice>
              <mc:Fallback>
                <p:oleObj name="Уравнение" r:id="rId9" imgW="85068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5941435"/>
                        <a:ext cx="1464915" cy="3982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5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4" grpId="0" uiExpand="1" build="p" animBg="1" autoUpdateAnimBg="0"/>
      <p:bldP spid="2" grpId="0"/>
      <p:bldP spid="15" grpId="0" uiExpand="1" build="p" animBg="1" autoUpdateAnimBg="0"/>
      <p:bldP spid="16" grpId="0" uiExpand="1" build="p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950" y="501360"/>
            <a:ext cx="8928100" cy="10156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У такий спосіб одержують дані для електромеханічної характеристики ДПС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ПЗ          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(графік має точно такий вигляд, як і універсальної крива, але тільки в іншому масштабі).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uk-UA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97706" y="1517023"/>
            <a:ext cx="8928100" cy="1153649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Для побудови механічної характеристики необхідно за універсальною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кривою                 для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заданих значень 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визначити відповідні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виконати перерахунок за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формулою                         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потім побудувати графік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.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75885" y="2698658"/>
            <a:ext cx="8928100" cy="677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 аналітичному розрахунку характеристики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попередньо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розраховують криву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намагнічування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кФ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(I).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75885" y="3365108"/>
            <a:ext cx="8928100" cy="13542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Після цього,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задаючись різноманітними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значеннями 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uk-UA" sz="2200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універсаль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-ними кривими                  визначають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відповідні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значення     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uk-UA" sz="2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використо-вуючи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формули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,                ,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виконують перерахунок параметрів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й         в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абсолютних одиницях.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39695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 природної механічної характеристики</a:t>
            </a:r>
            <a:endParaRPr lang="uk-UA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015637"/>
              </p:ext>
            </p:extLst>
          </p:nvPr>
        </p:nvGraphicFramePr>
        <p:xfrm>
          <a:off x="1043607" y="777416"/>
          <a:ext cx="1080121" cy="381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4" name="Уравнение" r:id="rId3" imgW="647640" imgH="228600" progId="Equation.3">
                  <p:embed/>
                </p:oleObj>
              </mc:Choice>
              <mc:Fallback>
                <p:oleObj name="Уравнение" r:id="rId3" imgW="6476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7" y="777416"/>
                        <a:ext cx="1080121" cy="38183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172926"/>
              </p:ext>
            </p:extLst>
          </p:nvPr>
        </p:nvGraphicFramePr>
        <p:xfrm>
          <a:off x="1115047" y="1750192"/>
          <a:ext cx="937239" cy="343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5" name="Уравнение" r:id="rId5" imgW="698400" imgH="253800" progId="Equation.3">
                  <p:embed/>
                </p:oleObj>
              </mc:Choice>
              <mc:Fallback>
                <p:oleObj name="Уравнение" r:id="rId5" imgW="69840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047" y="1750192"/>
                        <a:ext cx="937239" cy="34365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133312"/>
              </p:ext>
            </p:extLst>
          </p:nvPr>
        </p:nvGraphicFramePr>
        <p:xfrm>
          <a:off x="8532440" y="1754243"/>
          <a:ext cx="366904" cy="38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6" name="Уравнение" r:id="rId7" imgW="241200" imgH="253800" progId="Equation.3">
                  <p:embed/>
                </p:oleObj>
              </mc:Choice>
              <mc:Fallback>
                <p:oleObj name="Уравнение" r:id="rId7" imgW="241200" imgH="253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2440" y="1754243"/>
                        <a:ext cx="366904" cy="385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823460"/>
              </p:ext>
            </p:extLst>
          </p:nvPr>
        </p:nvGraphicFramePr>
        <p:xfrm>
          <a:off x="4561755" y="2093846"/>
          <a:ext cx="1521221" cy="399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7" name="Уравнение" r:id="rId9" imgW="990360" imgH="253800" progId="Equation.3">
                  <p:embed/>
                </p:oleObj>
              </mc:Choice>
              <mc:Fallback>
                <p:oleObj name="Уравнение" r:id="rId9" imgW="99036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1755" y="2093846"/>
                        <a:ext cx="1521221" cy="39904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399306"/>
              </p:ext>
            </p:extLst>
          </p:nvPr>
        </p:nvGraphicFramePr>
        <p:xfrm>
          <a:off x="887369" y="2335732"/>
          <a:ext cx="1080526" cy="334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8" name="Уравнение" r:id="rId11" imgW="736560" imgH="228600" progId="Equation.3">
                  <p:embed/>
                </p:oleObj>
              </mc:Choice>
              <mc:Fallback>
                <p:oleObj name="Уравнение" r:id="rId11" imgW="73656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369" y="2335732"/>
                        <a:ext cx="1080526" cy="3349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8201"/>
              </p:ext>
            </p:extLst>
          </p:nvPr>
        </p:nvGraphicFramePr>
        <p:xfrm>
          <a:off x="1924870" y="3698187"/>
          <a:ext cx="936104" cy="372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9" name="Уравнение" r:id="rId13" imgW="647640" imgH="253800" progId="Equation.3">
                  <p:embed/>
                </p:oleObj>
              </mc:Choice>
              <mc:Fallback>
                <p:oleObj name="Уравнение" r:id="rId13" imgW="647640" imgH="2538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870" y="3698187"/>
                        <a:ext cx="936104" cy="37201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900340"/>
              </p:ext>
            </p:extLst>
          </p:nvPr>
        </p:nvGraphicFramePr>
        <p:xfrm>
          <a:off x="6876256" y="3688112"/>
          <a:ext cx="288032" cy="392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0" name="Уравнение" r:id="rId15" imgW="177480" imgH="228600" progId="Equation.3">
                  <p:embed/>
                </p:oleObj>
              </mc:Choice>
              <mc:Fallback>
                <p:oleObj name="Уравнение" r:id="rId15" imgW="17748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688112"/>
                        <a:ext cx="288032" cy="39216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184203"/>
              </p:ext>
            </p:extLst>
          </p:nvPr>
        </p:nvGraphicFramePr>
        <p:xfrm>
          <a:off x="2033873" y="4031633"/>
          <a:ext cx="1269777" cy="34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1" name="Уравнение" r:id="rId17" imgW="850680" imgH="228600" progId="Equation.3">
                  <p:embed/>
                </p:oleObj>
              </mc:Choice>
              <mc:Fallback>
                <p:oleObj name="Уравнение" r:id="rId17" imgW="85068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873" y="4031633"/>
                        <a:ext cx="1269777" cy="3452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213218"/>
              </p:ext>
            </p:extLst>
          </p:nvPr>
        </p:nvGraphicFramePr>
        <p:xfrm>
          <a:off x="3553713" y="4026991"/>
          <a:ext cx="876601" cy="349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2" name="Уравнение" r:id="rId19" imgW="634680" imgH="253800" progId="Equation.3">
                  <p:embed/>
                </p:oleObj>
              </mc:Choice>
              <mc:Fallback>
                <p:oleObj name="Уравнение" r:id="rId19" imgW="634680" imgH="2538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3713" y="4026991"/>
                        <a:ext cx="876601" cy="34988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658495"/>
              </p:ext>
            </p:extLst>
          </p:nvPr>
        </p:nvGraphicFramePr>
        <p:xfrm>
          <a:off x="605239" y="4376871"/>
          <a:ext cx="319704" cy="337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" name="Уравнение" r:id="rId21" imgW="215640" imgH="228600" progId="Equation.3">
                  <p:embed/>
                </p:oleObj>
              </mc:Choice>
              <mc:Fallback>
                <p:oleObj name="Уравнение" r:id="rId21" imgW="215640" imgH="2286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239" y="4376871"/>
                        <a:ext cx="319704" cy="33735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67590" y="4713494"/>
            <a:ext cx="896846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формулами        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058298"/>
              </p:ext>
            </p:extLst>
          </p:nvPr>
        </p:nvGraphicFramePr>
        <p:xfrm>
          <a:off x="2255354" y="4716779"/>
          <a:ext cx="3473318" cy="63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4" name="Уравнение" r:id="rId23" imgW="2361960" imgH="431640" progId="Equation.3">
                  <p:embed/>
                </p:oleObj>
              </mc:Choice>
              <mc:Fallback>
                <p:oleObj name="Уравнение" r:id="rId23" imgW="2361960" imgH="4316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354" y="4716779"/>
                        <a:ext cx="3473318" cy="6357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94588" y="5362616"/>
            <a:ext cx="896846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визначають значення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для різних значень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будують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криву </a:t>
            </a:r>
            <a:r>
              <a:rPr lang="uk-UA" sz="2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uk-UA" sz="2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87770" y="5695339"/>
            <a:ext cx="89281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Використовуючи раніше наведені формули, розраховують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природну або штучну характеристики для різних значень 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uk-UA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(причому, параметр </a:t>
            </a:r>
            <a:r>
              <a:rPr lang="uk-UA" sz="2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кФ</a:t>
            </a:r>
            <a:r>
              <a:rPr lang="uk-UA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(I)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беруть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розрахункової кривої намагнічування).</a:t>
            </a:r>
            <a:endParaRPr lang="uk-UA" sz="2200" spc="-3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0" grpId="0" animBg="1" autoUpdateAnimBg="0"/>
      <p:bldP spid="11" grpId="0" animBg="1" autoUpdateAnimBg="0"/>
      <p:bldP spid="12" grpId="0" animBg="1" autoUpdateAnimBg="0"/>
      <p:bldP spid="34" grpId="0" animBg="1" autoUpdateAnimBg="0"/>
      <p:bldP spid="37" grpId="0" animBg="1" autoUpdateAnimBg="0"/>
      <p:bldP spid="3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4340" y="760234"/>
            <a:ext cx="8951709" cy="13542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Двигуни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постійного струму послідовного збудження можуть працювати як у  рушійному, так і в гальмівних режимах. </a:t>
            </a:r>
            <a:endParaRPr lang="uk-UA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360363"/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Проте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можливості створення гальмівних режимів ДПС ПЗ більш обмежені, ніж у ДПС НЗ.</a:t>
            </a:r>
          </a:p>
        </p:txBody>
      </p:sp>
      <p:sp>
        <p:nvSpPr>
          <p:cNvPr id="5" name="Прямокутник 3"/>
          <p:cNvSpPr>
            <a:spLocks noChangeArrowheads="1"/>
          </p:cNvSpPr>
          <p:nvPr/>
        </p:nvSpPr>
        <p:spPr bwMode="auto">
          <a:xfrm>
            <a:off x="107950" y="29183"/>
            <a:ext cx="8928100" cy="732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uk-UA" sz="28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Гальмівні режими роботи двигунів постійного струму послідовного збудження</a:t>
            </a:r>
            <a:endParaRPr lang="uk-UA" sz="2800" b="1" i="1" u="sng" spc="-6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84339" y="2114451"/>
            <a:ext cx="8951710" cy="33855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 indent="273050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Режим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рекуперативного гальмування для нормальної схеми включення ДПС ПЗ </a:t>
            </a:r>
            <a:r>
              <a:rPr lang="uk-UA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(за 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відсутності </a:t>
            </a:r>
            <a:r>
              <a:rPr lang="uk-UA" sz="2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шунтуючих</a:t>
            </a:r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контурів) практично не може бути реалізований за двома причинами: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при зменшенні моменту і переході в режим холостого ходу швидкість двигуна може досягти неприпустимих за умовами міцності механічних частин значень. </a:t>
            </a:r>
          </a:p>
          <a:p>
            <a:pPr indent="360363"/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при зміні напрямку струму якоря одночасно змінюється і напрямок магнітного потоку, тому, для збереження знаку МРС при переході в генераторний режим необхідне переключення кінців обмотки збудження, що пов'язано з ускладненням схеми включення двигуна.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84338" y="5480404"/>
            <a:ext cx="8906743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r>
              <a:rPr lang="uk-UA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Застосування комбінованих схем шунтування може створити умови переходу в генераторний режим, але він також не буде режимом рекуперативного гальмування.</a:t>
            </a:r>
            <a:endParaRPr lang="uk-UA" sz="2200" spc="-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7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0" grpId="0" animBg="1" autoUpdateAnimBg="0"/>
      <p:bldP spid="19" grpId="0" animBg="1" autoUpdateAnimBg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1306</TotalTime>
  <Words>4073</Words>
  <Application>Microsoft Office PowerPoint</Application>
  <PresentationFormat>Экран (4:3)</PresentationFormat>
  <Paragraphs>269</Paragraphs>
  <Slides>30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30</vt:i4>
      </vt:variant>
    </vt:vector>
  </HeadingPairs>
  <TitlesOfParts>
    <vt:vector size="41" baseType="lpstr">
      <vt:lpstr>Arial</vt:lpstr>
      <vt:lpstr>Calibri</vt:lpstr>
      <vt:lpstr>Georgia</vt:lpstr>
      <vt:lpstr>Symbol</vt:lpstr>
      <vt:lpstr>Times New Roman</vt:lpstr>
      <vt:lpstr>Trebuchet MS</vt:lpstr>
      <vt:lpstr>Воздушный поток</vt:lpstr>
      <vt:lpstr>Microsoft Word Picture</vt:lpstr>
      <vt:lpstr>Microsoft Equation 3.0</vt:lpstr>
      <vt:lpstr>Уравнение</vt:lpstr>
      <vt:lpstr>Picture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Master</dc:creator>
  <cp:lastModifiedBy>Леонід Волвін</cp:lastModifiedBy>
  <cp:revision>140</cp:revision>
  <dcterms:created xsi:type="dcterms:W3CDTF">2016-01-28T10:07:47Z</dcterms:created>
  <dcterms:modified xsi:type="dcterms:W3CDTF">2024-04-09T06:26:45Z</dcterms:modified>
</cp:coreProperties>
</file>