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4" r:id="rId3"/>
    <p:sldId id="286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e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FB59C-7F01-4AE4-9E3C-FEE5BD537CD9}" type="datetimeFigureOut">
              <a:rPr lang="uk-UA" smtClean="0"/>
              <a:t>18.11.2023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ADC23-0F9D-462F-8C6E-26FBCF9F140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451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253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85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6033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7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C14A78-F64D-4FC7-8E14-5D278C26C5BD}" type="datetimeFigureOut">
              <a:rPr lang="uk-UA" smtClean="0"/>
              <a:pPr/>
              <a:t>18.11.2023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94191" y="16274"/>
            <a:ext cx="89281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ТА ХАРАКТЕРИСТИКИ ЕЛЕКТРОПРИВОДІВ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ДВИГУНАМИ ПОСТІЙНОГО СТРУМУ ЗМІШАНОГО ЗБУДЖЕННЯ</a:t>
            </a:r>
            <a:endParaRPr lang="uk-UA" sz="2400" b="1" i="1" spc="-1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51520" y="1196752"/>
            <a:ext cx="856932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101670" y="1412776"/>
            <a:ext cx="8928100" cy="51821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0" bIns="0"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ПЛАН</a:t>
            </a:r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1. </a:t>
            </a:r>
            <a:r>
              <a:rPr lang="uk-UA" sz="2000" i="1" dirty="0"/>
              <a:t>Рушійний режим роботи двигунів постійного струму </a:t>
            </a:r>
            <a:r>
              <a:rPr lang="uk-UA" sz="2000" i="1" dirty="0"/>
              <a:t>змішаного</a:t>
            </a:r>
            <a:r>
              <a:rPr lang="uk-UA" sz="2000" i="1" dirty="0" smtClean="0"/>
              <a:t> </a:t>
            </a:r>
            <a:r>
              <a:rPr lang="uk-UA" sz="2000" i="1" dirty="0"/>
              <a:t>збудження;</a:t>
            </a:r>
            <a:endParaRPr lang="uk-UA" sz="2000" dirty="0"/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2. </a:t>
            </a:r>
            <a:r>
              <a:rPr lang="uk-UA" sz="2000" i="1" dirty="0"/>
              <a:t>Гальмівні режими роботи двигунів постійного струму </a:t>
            </a:r>
            <a:r>
              <a:rPr lang="uk-UA" sz="2000" i="1" dirty="0"/>
              <a:t>змішаного </a:t>
            </a:r>
            <a:r>
              <a:rPr lang="uk-UA" sz="2000" i="1" dirty="0"/>
              <a:t>збудження;</a:t>
            </a:r>
            <a:endParaRPr lang="uk-UA" sz="2000" dirty="0"/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3. </a:t>
            </a:r>
            <a:r>
              <a:rPr lang="uk-UA" sz="2000" i="1" dirty="0"/>
              <a:t>Способи регулювання швидкості електроприводів з двигунами постійного струму </a:t>
            </a:r>
            <a:r>
              <a:rPr lang="uk-UA" sz="2000" i="1" dirty="0"/>
              <a:t>змішаного </a:t>
            </a:r>
            <a:r>
              <a:rPr lang="uk-UA" sz="2000" i="1" dirty="0"/>
              <a:t>збудження.</a:t>
            </a:r>
            <a:endParaRPr lang="uk-UA" sz="2000" dirty="0"/>
          </a:p>
          <a:p>
            <a:pPr algn="ctr">
              <a:spcBef>
                <a:spcPts val="1200"/>
              </a:spcBef>
              <a:defRPr/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Література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:</a:t>
            </a:r>
            <a:endParaRPr lang="uk-UA" sz="2000" dirty="0">
              <a:latin typeface="Calibri" pitchFamily="34" charset="0"/>
              <a:cs typeface="Calibri" pitchFamily="34" charset="0"/>
            </a:endParaRPr>
          </a:p>
          <a:p>
            <a:pPr marL="180975" indent="179388">
              <a:defRPr/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Видмиш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А. А., Ярошенко Л. В. Основи електропривода. Теорія та практика. Частина 1. / Навчальний посібник.  Вінниця: ВНАУ, 2020. </a:t>
            </a:r>
            <a:r>
              <a:rPr lang="uk-UA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387 с.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180975" indent="179388">
              <a:defRPr/>
            </a:pPr>
            <a:r>
              <a:rPr lang="uk-UA" sz="2000" i="1" dirty="0">
                <a:latin typeface="Calibri" pitchFamily="34" charset="0"/>
                <a:cs typeface="Calibri" pitchFamily="34" charset="0"/>
              </a:rPr>
              <a:t>2.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Лавріненко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Ю.М.,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Синявський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О.Ю., Савченко В.В. Основи електроприводу: Підручник. </a:t>
            </a:r>
            <a:r>
              <a:rPr lang="uk-UA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.: Вища освіта, 2010. 409 с.</a:t>
            </a:r>
          </a:p>
        </p:txBody>
      </p:sp>
    </p:spTree>
    <p:extLst>
      <p:ext uri="{BB962C8B-B14F-4D97-AF65-F5344CB8AC3E}">
        <p14:creationId xmlns:p14="http://schemas.microsoft.com/office/powerpoint/2010/main" val="42306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949" y="870692"/>
            <a:ext cx="8945406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 чином, механічна характеристика в режимі рекуперативного гальмування має нестійку ділянку.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Модуль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жорсткості механічної характеристики в режимі рекуперативного гальмування невеликий.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90644" y="2224909"/>
            <a:ext cx="4857520" cy="270843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Усунути нестійку зону роботи двигуна в генераторному режимі (а тим самим підвищити жорсткість характеристик і значення гальмівного моменту) можливо двома способами:</a:t>
            </a:r>
          </a:p>
          <a:p>
            <a:pPr indent="447675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реверсуванням (переключенням полярності)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ОЗ при переході в режим РГ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(характеристика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90645" y="4933343"/>
            <a:ext cx="4873644" cy="1692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шунтуванням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ОЗ при переході в режим РГ, коли двигун працює в генераторному режимі як ДПС НЗ із неповним потоком збудження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(характеристика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949" y="39695"/>
            <a:ext cx="8896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Гальмівні режими роботи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932040" y="2060848"/>
            <a:ext cx="4137439" cy="4565266"/>
            <a:chOff x="4932040" y="1944417"/>
            <a:chExt cx="4137439" cy="4368746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565387"/>
                </p:ext>
              </p:extLst>
            </p:nvPr>
          </p:nvGraphicFramePr>
          <p:xfrm>
            <a:off x="4932040" y="1944417"/>
            <a:ext cx="4121315" cy="3419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7" name="Picture" r:id="rId3" imgW="2193036" imgH="1815084" progId="Word.Picture.8">
                    <p:embed/>
                  </p:oleObj>
                </mc:Choice>
                <mc:Fallback>
                  <p:oleObj name="Picture" r:id="rId3" imgW="2193036" imgH="1815084" progId="Word.Picture.8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2040" y="1944417"/>
                          <a:ext cx="4121315" cy="34197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4948164" y="5297500"/>
              <a:ext cx="4121315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Характеристики ДПС ЗЗ в режимі рекуперативного гальмування при </a:t>
              </a:r>
              <a:r>
                <a:rPr lang="uk-UA" sz="2000" i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закорочуванні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uk-UA" sz="2000" i="1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серієсної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 ОЗ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429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1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4610" y="870692"/>
            <a:ext cx="8962711" cy="221599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Модуль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жорсткості механічних характеристик для другого способу різко зросте за рахунок зменшення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(оскільки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0) і сталості результуючого потоку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рекуперативному гальмуванні недоцільно вводити в коло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оскільки крім зниження енергетичних показників, швидкість для заданого навантаження стає ще вищою (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&gt; ω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(1,2 - 1,6) </a:t>
            </a:r>
            <a:r>
              <a:rPr lang="uk-UA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baseline="-25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1280" y="3717032"/>
            <a:ext cx="8892704" cy="295465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Гальмування проти-вмиканням для ДПС ЗЗ здійснюється аналогічно, як і для ДПС ПЗ :</a:t>
            </a: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для реактивного характеру моменту навантаження зміною полярності напруги на якорі і введенням у якірне коло додаткового опору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 метою обмеження струму при переході в гальмівний режим;</a:t>
            </a: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для активного характеру моменту навантаження введенням у якірне коло додаткового опору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949" y="39695"/>
            <a:ext cx="8896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Гальмівні режими роботи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27784" y="3086683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проти-вмиканням</a:t>
            </a:r>
            <a:endParaRPr lang="uk-UA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uiExpand="1" build="p" animBg="1" autoUpdateAnimBg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8000" y="479900"/>
            <a:ext cx="5053487" cy="221599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Механічні характеристики в режимі проти-вмикання що отримані при реверсі напруги на якорі є продовженням характеристик рушійного режиму з III-го квадранту в ІI-й (рис.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відрізок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1-2).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91996" y="2766361"/>
            <a:ext cx="5069491" cy="1572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Характеристика в режимі проти-вмикання, для активного моменту навантаження, є продовженням характеристики рушійного режиму  з І-го квадранту в ІV- й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(відрізок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3-4).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8235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</a:t>
            </a:r>
            <a:r>
              <a:rPr lang="uk-UA" sz="24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проти-вмиканням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172552" y="74223"/>
            <a:ext cx="3898158" cy="3326989"/>
            <a:chOff x="5172552" y="74223"/>
            <a:chExt cx="3898158" cy="3326989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4483844"/>
                </p:ext>
              </p:extLst>
            </p:nvPr>
          </p:nvGraphicFramePr>
          <p:xfrm>
            <a:off x="5194289" y="74223"/>
            <a:ext cx="3876421" cy="2490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4" name="Picture" r:id="rId4" imgW="2335237" imgH="1892105" progId="Word.Picture.8">
                    <p:embed/>
                  </p:oleObj>
                </mc:Choice>
                <mc:Fallback>
                  <p:oleObj name="Picture" r:id="rId4" imgW="2335237" imgH="1892105" progId="Word.Picture.8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4289" y="74223"/>
                          <a:ext cx="3876421" cy="249068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Прямоугольник 4"/>
            <p:cNvSpPr/>
            <p:nvPr/>
          </p:nvSpPr>
          <p:spPr>
            <a:xfrm>
              <a:off x="5172552" y="2524049"/>
              <a:ext cx="3898158" cy="8771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Схема включення двигуна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постій-ного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струму змішаного </a:t>
              </a:r>
              <a:r>
                <a:rPr lang="uk-UA" sz="2000" i="1" dirty="0" err="1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збуджен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-ня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в режимі проти-вмикання</a:t>
              </a:r>
              <a:endParaRPr lang="uk-UA" sz="2000" i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148343" y="3402279"/>
            <a:ext cx="3917030" cy="3392877"/>
            <a:chOff x="5148343" y="3402279"/>
            <a:chExt cx="3917030" cy="3392877"/>
          </a:xfrm>
        </p:grpSpPr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3705830"/>
                </p:ext>
              </p:extLst>
            </p:nvPr>
          </p:nvGraphicFramePr>
          <p:xfrm>
            <a:off x="5209940" y="3402279"/>
            <a:ext cx="3831225" cy="2777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5" name="Picture" r:id="rId6" imgW="3298874" imgH="2609557" progId="Word.Picture.8">
                    <p:embed/>
                  </p:oleObj>
                </mc:Choice>
                <mc:Fallback>
                  <p:oleObj name="Picture" r:id="rId6" imgW="3298874" imgH="2609557" progId="Word.Picture.8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9940" y="3402279"/>
                          <a:ext cx="3831225" cy="277732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Прямоугольник 14"/>
            <p:cNvSpPr/>
            <p:nvPr/>
          </p:nvSpPr>
          <p:spPr>
            <a:xfrm>
              <a:off x="5148343" y="6179603"/>
              <a:ext cx="3917030" cy="61555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характеристики ДПС ЗЗ в режимі проти-вмикання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1050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uiExpand="1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8001" y="479900"/>
            <a:ext cx="5112072" cy="270843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режимі динамічного гальмування із збереженням напрямку обертання виникають ті ж проблеми, що й у режимі рекуперативного гальмування, як-от: за рахунок зміни напрямку струму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обмотка буде розмагнічувати машину і тим самим зменшувати гальмівний ефект (рис.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квадрант).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5898" y="66495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0614" y="3175553"/>
            <a:ext cx="8986521" cy="13542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ж динамічне гальмування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здійс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нюється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зміні напрямку обертання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квадрант), то, навпаки, буде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мати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місце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додаткове намагнічування і збільшення гальмівного ефекту.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6006" y="4529770"/>
            <a:ext cx="8986521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частіше застосовують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простіший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спосіб динамічного гальмування - із незалежним збудженням (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обмотка збудження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ОЗ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при переводі в режим ДГ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закорочується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Характеристики при цьому мають таку ж форму,  як і характеристики ДПС НЗ у режимі ДГ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220072" y="114754"/>
            <a:ext cx="3923928" cy="4106334"/>
            <a:chOff x="5220072" y="114754"/>
            <a:chExt cx="3923928" cy="3914494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9283635"/>
                </p:ext>
              </p:extLst>
            </p:nvPr>
          </p:nvGraphicFramePr>
          <p:xfrm>
            <a:off x="5220072" y="114754"/>
            <a:ext cx="3842455" cy="28395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6" name="Picture" r:id="rId4" imgW="2335237" imgH="2060917" progId="Word.Picture.8">
                    <p:embed/>
                  </p:oleObj>
                </mc:Choice>
                <mc:Fallback>
                  <p:oleObj name="Picture" r:id="rId4" imgW="2335237" imgH="2060917" progId="Word.Picture.8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0072" y="114754"/>
                          <a:ext cx="3842455" cy="28395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5220072" y="3013585"/>
              <a:ext cx="3923928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характеристики ДПС ЗЗ в режимі динамічного гальмування</a:t>
              </a:r>
              <a:endParaRPr lang="uk-UA" sz="2000" i="1" dirty="0"/>
            </a:p>
          </p:txBody>
        </p:sp>
      </p:grp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08001" y="5883987"/>
            <a:ext cx="8986521" cy="677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Розрахунок характеристик аналізованих режимів для ДПС ЗЗ може бути виконаний за допомогою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методів,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застосовуються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ДПС ПЗ.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7" grpId="0" animBg="1"/>
      <p:bldP spid="18" grpId="0" uiExpand="1" build="p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0263" y="914756"/>
            <a:ext cx="8983346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Регулювання швидкості ДПС ЗЗ здійснюється:</a:t>
            </a:r>
          </a:p>
          <a:p>
            <a:pPr lvl="0"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зміною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опору в якірному колі;</a:t>
            </a:r>
          </a:p>
          <a:p>
            <a:pPr lvl="0"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зміною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струму збудження незалежної обмотки;</a:t>
            </a:r>
          </a:p>
          <a:p>
            <a:pPr lvl="0"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зміною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напруги на якорі;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шунтуванням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обмотки якоря при наявності послідовного опору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82" y="95800"/>
            <a:ext cx="89793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регулювання швидкості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1928" y="2607527"/>
            <a:ext cx="8986521" cy="13542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 того, для ДПС ЗЗ можна регулювати швидкість шляхом замикання на-коротко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прийом застосовується зазвичай, як додатковий, при регулюванні зміною опору якірного кола.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6370" y="3975294"/>
            <a:ext cx="8986521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цьому випадку, якщо необхідно отримати малі швидкості, вводять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опори. 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необхідно підвищити швидкість вище основної - замикають на-коротко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що викликає зменшення магнітного потоку і двигун по суті працює з паралельним збудженням.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76369" y="5681615"/>
            <a:ext cx="8986521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447675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 зменшення магнітного потоку відбувається не миттєво (завдяки наявності короткозамкненого контуру), перехід на механічну характеристику, що відповідає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закороченій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ОЗ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відбувається поступово.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6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7" grpId="0" uiExpand="1" build="p" animBg="1" autoUpdateAnimBg="0"/>
      <p:bldP spid="18" grpId="0" uiExpand="1" build="p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7438" y="1024310"/>
            <a:ext cx="4199686" cy="258532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Штучні характеристики для цього способу наведені на рис.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1, 2, 2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відповідають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роботі з різними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характеристика 4 - роботі з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але при замиканні на-коротко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82784" y="3753722"/>
            <a:ext cx="4167172" cy="14773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Штучні характеристики ДПС ЗЗ розраховуються за тією ж методикою, що і відповідні характеристики ДПС ПЗ.</a:t>
            </a:r>
            <a:endParaRPr lang="uk-UA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282" y="95800"/>
            <a:ext cx="89793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регулювання швидкості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385441" y="861893"/>
            <a:ext cx="4678168" cy="4369157"/>
            <a:chOff x="4385441" y="861893"/>
            <a:chExt cx="4678168" cy="4369157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4103490"/>
                </p:ext>
              </p:extLst>
            </p:nvPr>
          </p:nvGraphicFramePr>
          <p:xfrm>
            <a:off x="4386990" y="861893"/>
            <a:ext cx="4676619" cy="3935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0" name="Picture" r:id="rId4" imgW="2533795" imgH="2561716" progId="Word.Picture.8">
                    <p:embed/>
                  </p:oleObj>
                </mc:Choice>
                <mc:Fallback>
                  <p:oleObj name="Picture" r:id="rId4" imgW="2533795" imgH="2561716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6990" y="861893"/>
                          <a:ext cx="4676619" cy="393525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4385441" y="4769385"/>
              <a:ext cx="4612417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>
              <a:spAutoFit/>
            </a:bodyPr>
            <a:lstStyle/>
            <a:p>
              <a:r>
                <a:rPr lang="uk-UA" sz="24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Штучні характеристики ДПС ЗЗ</a:t>
              </a:r>
              <a:endParaRPr lang="uk-UA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7868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</a:t>
            </a:r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</a:t>
            </a:r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4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07950" y="912260"/>
            <a:ext cx="5268096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Магнітний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потік двигуна в даному випадку визначається алгебраїчною сумою потоків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 шунтової обмоток: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кутник 10"/>
          <p:cNvSpPr/>
          <p:nvPr/>
        </p:nvSpPr>
        <p:spPr>
          <a:xfrm>
            <a:off x="103264" y="2427754"/>
            <a:ext cx="5358728" cy="30469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«+» відповідає узгодженому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вклю-ченню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обмотки (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 шунтової обмотки (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що характерне для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рушій-ного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режиму роботи; знак «-» відповідає зустрічному вмиканню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Магнітний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потік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залежить від струму якоря (крива намагнічування), а магнітний потік шунтової обмотки є величиною сталою, що не залежить від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376047" y="753612"/>
            <a:ext cx="3767953" cy="3236413"/>
            <a:chOff x="5376047" y="753612"/>
            <a:chExt cx="3767954" cy="3236413"/>
          </a:xfrm>
        </p:grpSpPr>
        <p:graphicFrame>
          <p:nvGraphicFramePr>
            <p:cNvPr id="6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7293627"/>
                </p:ext>
              </p:extLst>
            </p:nvPr>
          </p:nvGraphicFramePr>
          <p:xfrm>
            <a:off x="5376047" y="753612"/>
            <a:ext cx="3767954" cy="25285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2" name="Picture" r:id="rId3" imgW="2215662" imgH="1807698" progId="Word.Picture.8">
                    <p:embed/>
                  </p:oleObj>
                </mc:Choice>
                <mc:Fallback>
                  <p:oleObj name="Picture" r:id="rId3" imgW="2215662" imgH="1807698" progId="Word.Picture.8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6047" y="753612"/>
                          <a:ext cx="3767954" cy="252852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Прямоугольник 6"/>
            <p:cNvSpPr/>
            <p:nvPr/>
          </p:nvSpPr>
          <p:spPr>
            <a:xfrm>
              <a:off x="5461992" y="3282139"/>
              <a:ext cx="3574185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Узгоджене включення обмоток збудження ДПС ЗЗ</a:t>
              </a:r>
              <a:endParaRPr lang="uk-UA" sz="2000" i="1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724128" y="3942945"/>
            <a:ext cx="3312049" cy="2861016"/>
            <a:chOff x="6084168" y="3942945"/>
            <a:chExt cx="2952009" cy="2861016"/>
          </a:xfrm>
        </p:grpSpPr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5019120"/>
                </p:ext>
              </p:extLst>
            </p:nvPr>
          </p:nvGraphicFramePr>
          <p:xfrm>
            <a:off x="6084168" y="3942945"/>
            <a:ext cx="2952009" cy="21531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3" name="Picture" r:id="rId5" imgW="2025748" imgH="1772529" progId="Word.Picture.8">
                    <p:embed/>
                  </p:oleObj>
                </mc:Choice>
                <mc:Fallback>
                  <p:oleObj name="Picture" r:id="rId5" imgW="2025748" imgH="1772529" progId="Word.Picture.8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4168" y="3942945"/>
                          <a:ext cx="2952009" cy="21531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Прямоугольник 14"/>
            <p:cNvSpPr/>
            <p:nvPr/>
          </p:nvSpPr>
          <p:spPr>
            <a:xfrm>
              <a:off x="6084168" y="6096075"/>
              <a:ext cx="2929922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Графік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результуючого магнітного потоку</a:t>
              </a:r>
              <a:endParaRPr lang="uk-UA" sz="2000" i="1" dirty="0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1907704" y="1901905"/>
            <a:ext cx="1919115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±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кутник 10"/>
          <p:cNvSpPr/>
          <p:nvPr/>
        </p:nvSpPr>
        <p:spPr>
          <a:xfrm>
            <a:off x="127367" y="5517364"/>
            <a:ext cx="535872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 чином, повний результуючий потік ДПС ЗЗ можна представити графічно у вигляді суми двох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потоків.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2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Прямокутник 3"/>
          <p:cNvSpPr/>
          <p:nvPr/>
        </p:nvSpPr>
        <p:spPr>
          <a:xfrm>
            <a:off x="128191" y="523875"/>
            <a:ext cx="8928100" cy="20313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переході двигуна в генераторний режим, тобто коли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змінює свій знак, то знак магнітного потоку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обмотки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також змінюється і при деякому значенні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результуючий потік стає рівним нулю, а машина виявляється повністю розмагніченою.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Величина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залежить від того, узгоджено чи зустрічно включені обмотки збудження.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Прямокутник 7"/>
          <p:cNvSpPr/>
          <p:nvPr/>
        </p:nvSpPr>
        <p:spPr>
          <a:xfrm>
            <a:off x="119233" y="2555200"/>
            <a:ext cx="8946015" cy="6771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зустрічному включенні обмоток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крива результуючого потоку буде мати вид, показаний на 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5" name="Прямокутник 7"/>
          <p:cNvSpPr/>
          <p:nvPr/>
        </p:nvSpPr>
        <p:spPr>
          <a:xfrm>
            <a:off x="129997" y="3359106"/>
            <a:ext cx="2072194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Варто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врахо-вувати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також і те, що магнітний потік двигуна залежить від реакції якоря.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211147" y="3359106"/>
            <a:ext cx="6845144" cy="2992811"/>
            <a:chOff x="2211147" y="3232307"/>
            <a:chExt cx="6845144" cy="2992811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389043"/>
                </p:ext>
              </p:extLst>
            </p:nvPr>
          </p:nvGraphicFramePr>
          <p:xfrm>
            <a:off x="2211148" y="3232307"/>
            <a:ext cx="6845143" cy="2284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5" name="Picture" r:id="rId3" imgW="4513478" imgH="1609344" progId="Word.Picture.8">
                    <p:embed/>
                  </p:oleObj>
                </mc:Choice>
                <mc:Fallback>
                  <p:oleObj name="Picture" r:id="rId3" imgW="4513478" imgH="1609344" progId="Word.Picture.8">
                    <p:embed/>
                    <p:pic>
                      <p:nvPicPr>
                        <p:cNvPr id="0" name="Object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1148" y="3232307"/>
                          <a:ext cx="6845143" cy="22849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2211147" y="5517232"/>
              <a:ext cx="6789183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Зустрічне включення обмоток збудження ДСП ЗЗ: а) схема; б) графік результуючого магнітного потоку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6093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 autoUpdateAnimBg="0"/>
      <p:bldP spid="15" grpId="0" animBg="1" autoUpdateAnimBg="0"/>
      <p:bldP spid="2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67773" y="1790375"/>
            <a:ext cx="8926512" cy="13542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двигунах змішаного збудження, що випускаються промисловістю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номінального режиму роботи співвідношення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1,6÷2,6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(іноді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</a:t>
            </a:r>
            <a:r>
              <a:rPr lang="uk-UA" sz="2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тобто значна частина магнітного потоку створюється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шунтовою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обмоткою збудження.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6"/>
          <p:cNvSpPr/>
          <p:nvPr/>
        </p:nvSpPr>
        <p:spPr>
          <a:xfrm>
            <a:off x="67773" y="455078"/>
            <a:ext cx="8926512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зв'язку з цим вид кривої результуючого потоку певною мірою буде визначатися співвідношенням намагнічуючих сил обмоток збудження, тобто  при різних співвідношеннях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універсальні характеристики ДПС ПЗ  можуть виявитися непридатними.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кутник 15"/>
          <p:cNvSpPr/>
          <p:nvPr/>
        </p:nvSpPr>
        <p:spPr>
          <a:xfrm>
            <a:off x="67773" y="3158950"/>
            <a:ext cx="8928100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Наявність двох обмоток збудження призводить до того, що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-механічні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механічні характеристики займають проміжне положення між характеристиками ДПС НЗ і ДПС ПЗ.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кутник 17"/>
          <p:cNvSpPr/>
          <p:nvPr/>
        </p:nvSpPr>
        <p:spPr>
          <a:xfrm>
            <a:off x="86723" y="4202493"/>
            <a:ext cx="8928100" cy="12865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Зокрема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створює постійний магнітний потік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забезпечує роботу двигуна навіть за відсутності струму якоря (тобто коли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іншими словами, для ДПС ЗЗ у звичайній схемі включення можливий режим ідеального холостого ходу.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кутник 17"/>
          <p:cNvSpPr/>
          <p:nvPr/>
        </p:nvSpPr>
        <p:spPr>
          <a:xfrm>
            <a:off x="86723" y="5488999"/>
            <a:ext cx="8928100" cy="6432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швидкість ідеального холостого ходу визначається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величиною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потоку паралельної обмотки збудження: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689213"/>
              </p:ext>
            </p:extLst>
          </p:nvPr>
        </p:nvGraphicFramePr>
        <p:xfrm>
          <a:off x="7740352" y="5320180"/>
          <a:ext cx="1253933" cy="812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Уравнение" r:id="rId3" imgW="660240" imgH="431640" progId="Equation.3">
                  <p:embed/>
                </p:oleObj>
              </mc:Choice>
              <mc:Fallback>
                <p:oleObj name="Уравнение" r:id="rId3" imgW="660240" imgH="431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5320180"/>
                        <a:ext cx="1253933" cy="81207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кутник 17"/>
          <p:cNvSpPr/>
          <p:nvPr/>
        </p:nvSpPr>
        <p:spPr>
          <a:xfrm>
            <a:off x="86723" y="6132251"/>
            <a:ext cx="8928100" cy="6432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Швидкісні і механічні характеристики ДПС ЗЗ за своєю формою наближаються до відповідних характеристик ДПЗ НЗ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5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uiExpand="1" build="p" animBg="1" autoUpdateAnimBg="0"/>
      <p:bldP spid="8" grpId="0" animBg="1" autoUpdateAnimBg="0"/>
      <p:bldP spid="10" grpId="0" animBg="1" autoUpdateAnimBg="0"/>
      <p:bldP spid="12" grpId="0" animBg="1" autoUpdateAnimBg="0"/>
      <p:bldP spid="1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2231" y="725819"/>
            <a:ext cx="8978676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ДПС ЗЗ звичайно виготовляються зі значним насиченням магнітної системи.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їх механічні характеристики, як і характеристики ДПС ПЗ , не можуть бути достатньо точно і просто виражені аналітично.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73460" y="1741482"/>
            <a:ext cx="8967498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Загальний вид аналітичного виразу для швидкісної характеристики: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кутник 11"/>
          <p:cNvSpPr/>
          <p:nvPr/>
        </p:nvSpPr>
        <p:spPr>
          <a:xfrm>
            <a:off x="100365" y="3211908"/>
            <a:ext cx="3823563" cy="3216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характеристика: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кутник 11"/>
          <p:cNvSpPr/>
          <p:nvPr/>
        </p:nvSpPr>
        <p:spPr>
          <a:xfrm>
            <a:off x="72231" y="3681213"/>
            <a:ext cx="5127707" cy="23698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Реальні характеристики ДПС ЗЗ можна розрахувати і побудувати за допомогою наведених у каталогах універсальних кривих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та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відобража-ють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механічні і швидкісні характеристики ДПС ЗЗ єдиної серії і наводяться у відносних одиницях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природної характеристики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двигунів постійного струму 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911562"/>
              </p:ext>
            </p:extLst>
          </p:nvPr>
        </p:nvGraphicFramePr>
        <p:xfrm>
          <a:off x="111270" y="2066734"/>
          <a:ext cx="2062612" cy="721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Уравнение" r:id="rId3" imgW="1231560" imgH="431640" progId="Equation.3">
                  <p:embed/>
                </p:oleObj>
              </mc:Choice>
              <mc:Fallback>
                <p:oleObj name="Уравнение" r:id="rId3" imgW="123156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70" y="2066734"/>
                        <a:ext cx="2062612" cy="72111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кутник 12"/>
          <p:cNvSpPr/>
          <p:nvPr/>
        </p:nvSpPr>
        <p:spPr>
          <a:xfrm>
            <a:off x="2173882" y="2097511"/>
            <a:ext cx="6867076" cy="677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потік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обмотки, що залежить  від струму навантаження (струму якоря);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83102"/>
              </p:ext>
            </p:extLst>
          </p:nvPr>
        </p:nvGraphicFramePr>
        <p:xfrm>
          <a:off x="121218" y="2791620"/>
          <a:ext cx="2052663" cy="395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Уравнение" r:id="rId5" imgW="1295280" imgH="241200" progId="Equation.3">
                  <p:embed/>
                </p:oleObj>
              </mc:Choice>
              <mc:Fallback>
                <p:oleObj name="Уравнение" r:id="rId5" imgW="1295280" imgH="241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18" y="2791620"/>
                        <a:ext cx="2052663" cy="3959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кутник 12"/>
          <p:cNvSpPr/>
          <p:nvPr/>
        </p:nvSpPr>
        <p:spPr>
          <a:xfrm>
            <a:off x="2183829" y="2756138"/>
            <a:ext cx="6867076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озс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опір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серієсної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ОЗ.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973396"/>
              </p:ext>
            </p:extLst>
          </p:nvPr>
        </p:nvGraphicFramePr>
        <p:xfrm>
          <a:off x="5436096" y="2787853"/>
          <a:ext cx="3602830" cy="745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Уравнение" r:id="rId7" imgW="2311200" imgH="444240" progId="Equation.3">
                  <p:embed/>
                </p:oleObj>
              </mc:Choice>
              <mc:Fallback>
                <p:oleObj name="Уравнение" r:id="rId7" imgW="2311200" imgH="4442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787853"/>
                        <a:ext cx="3602830" cy="7456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273399"/>
              </p:ext>
            </p:extLst>
          </p:nvPr>
        </p:nvGraphicFramePr>
        <p:xfrm>
          <a:off x="1024886" y="4565285"/>
          <a:ext cx="864096" cy="35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Уравнение" r:id="rId9" imgW="609480" imgH="241200" progId="Equation.3">
                  <p:embed/>
                </p:oleObj>
              </mc:Choice>
              <mc:Fallback>
                <p:oleObj name="Уравнение" r:id="rId9" imgW="609480" imgH="2412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4886" y="4565285"/>
                        <a:ext cx="864096" cy="3551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74000"/>
              </p:ext>
            </p:extLst>
          </p:nvPr>
        </p:nvGraphicFramePr>
        <p:xfrm>
          <a:off x="2277224" y="4582231"/>
          <a:ext cx="906873" cy="338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Уравнение" r:id="rId11" imgW="672840" imgH="241200" progId="Equation.3">
                  <p:embed/>
                </p:oleObj>
              </mc:Choice>
              <mc:Fallback>
                <p:oleObj name="Уравнение" r:id="rId11" imgW="672840" imgH="2412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224" y="4582231"/>
                        <a:ext cx="906873" cy="33819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Группа 40"/>
          <p:cNvGrpSpPr/>
          <p:nvPr/>
        </p:nvGrpSpPr>
        <p:grpSpPr>
          <a:xfrm>
            <a:off x="5220072" y="3557915"/>
            <a:ext cx="3830833" cy="3212647"/>
            <a:chOff x="5220072" y="3557915"/>
            <a:chExt cx="3830833" cy="3212647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5436096" y="6062676"/>
              <a:ext cx="360283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Універсальні характеристики  ДПС ЗЗ</a:t>
              </a:r>
              <a:endParaRPr lang="uk-UA" sz="2000" i="1" dirty="0"/>
            </a:p>
          </p:txBody>
        </p:sp>
        <p:graphicFrame>
          <p:nvGraphicFramePr>
            <p:cNvPr id="39" name="Объект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0245097"/>
                </p:ext>
              </p:extLst>
            </p:nvPr>
          </p:nvGraphicFramePr>
          <p:xfrm>
            <a:off x="5220072" y="3557915"/>
            <a:ext cx="3830833" cy="2616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1" name="Picture" r:id="rId13" imgW="2876490" imgH="1971595" progId="Word.Picture.8">
                    <p:embed/>
                  </p:oleObj>
                </mc:Choice>
                <mc:Fallback>
                  <p:oleObj name="Picture" r:id="rId13" imgW="2876490" imgH="1971595" progId="Word.Picture.8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0072" y="3557915"/>
                          <a:ext cx="3830833" cy="26164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080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  <p:bldP spid="7" grpId="0" animBg="1" autoUpdateAnimBg="0"/>
      <p:bldP spid="18" grpId="0" animBg="1" autoUpdateAnimBg="0"/>
      <p:bldP spid="23" grpId="0" animBg="1" autoUpdateAnimBg="0"/>
      <p:bldP spid="2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7284" y="811795"/>
            <a:ext cx="4913817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універсальними кривими можна розрахувати природні електромеханічні і механічні характеристики ДПС ЗЗ, використавши методику розрахунку характеристик ДПС ПЗ 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10"/>
          <p:cNvSpPr/>
          <p:nvPr/>
        </p:nvSpPr>
        <p:spPr>
          <a:xfrm>
            <a:off x="102962" y="3186056"/>
            <a:ext cx="5261125" cy="9648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усі характеристики перетинаються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</a:p>
          <a:p>
            <a:pPr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одній точці, (точка ідеального холостого ходу),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0;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 = 0;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шном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uk-UA" sz="2200" i="1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06063" y="2519196"/>
            <a:ext cx="4913817" cy="677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Аналізуючи механічні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-тики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ДПС ЗЗ,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можна відзначити: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97284" y="4169632"/>
            <a:ext cx="8928100" cy="25730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при появі моменту на валу швидкість спочатку знижується різко, а потім,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збільшенням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моменту,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зміна швидкості відбувається досить повільно.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пояснюється тим, що при малих значеннях моменту, коли машина не насичена, її потік зростає досить швидко за рахунок збільшення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при збільшенні струму якоря.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великих моментах, близьких і вищих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 номінального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наступає насичення магнітної системи і потік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майже не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змінюється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природної характеристики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двигунів постійного струму 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932040" y="491094"/>
            <a:ext cx="4149791" cy="3659842"/>
            <a:chOff x="5011101" y="491094"/>
            <a:chExt cx="4070730" cy="3092018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817471"/>
                </p:ext>
              </p:extLst>
            </p:nvPr>
          </p:nvGraphicFramePr>
          <p:xfrm>
            <a:off x="5042405" y="491094"/>
            <a:ext cx="3998631" cy="2738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3" name="Picture" r:id="rId3" imgW="2820572" imgH="2328203" progId="Word.Picture.8">
                    <p:embed/>
                  </p:oleObj>
                </mc:Choice>
                <mc:Fallback>
                  <p:oleObj name="Picture" r:id="rId3" imgW="2820572" imgH="2328203" progId="Word.Picture.8">
                    <p:embed/>
                    <p:pic>
                      <p:nvPicPr>
                        <p:cNvPr id="0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2405" y="491094"/>
                          <a:ext cx="3998631" cy="27380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5011101" y="3183002"/>
              <a:ext cx="4070730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характеристики ДПС ЗЗ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999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6" grpId="0" animBg="1" autoUpdateAnimBg="0"/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3858" y="764024"/>
            <a:ext cx="8974595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Зниження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швидкості при цьому відбувається, в основному, за рахунок падіння напруги в колі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якоря            .</a:t>
            </a:r>
          </a:p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характеристика буде більш м’якою, коли вплив послідовної обмотки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більший.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4336" y="2112483"/>
            <a:ext cx="8974595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жорсткість характеристик знижується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збільшенням опору якірного кола;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природної характеристики значення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к.з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дуже великі, то за наявності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якірному колі значення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к.з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можуть бути зменшені до допустимих значень, що дозволяє за достатньо великого навантаження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перевести двигун в режим проти-вмикання.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2230" y="4143808"/>
            <a:ext cx="8974595" cy="23698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перевантажувальною здатністю ДПС ЗЗ займають проміжне положення між ДПС незалежного і послідовного збудження.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наприклад, для допустимого струму якоря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(2-2,5)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найбільше значення моменту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буде: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ДПС НЗ -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(2-2,5)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ДПС ПЗ -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(2,4-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3,0)</a:t>
            </a:r>
            <a:r>
              <a:rPr lang="uk-UA" sz="2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ДПС ЗЗ - 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(2,2-2,7)</a:t>
            </a:r>
            <a:r>
              <a:rPr lang="uk-UA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2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природної характеристики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двигунів постійного струму </a:t>
            </a:r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змішаного 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105348"/>
              </p:ext>
            </p:extLst>
          </p:nvPr>
        </p:nvGraphicFramePr>
        <p:xfrm>
          <a:off x="3635896" y="1076361"/>
          <a:ext cx="596835" cy="3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Уравнение" r:id="rId3" imgW="342720" imgH="215640" progId="Equation.3">
                  <p:embed/>
                </p:oleObj>
              </mc:Choice>
              <mc:Fallback>
                <p:oleObj name="Уравнение" r:id="rId3" imgW="342720" imgH="21564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076361"/>
                        <a:ext cx="596835" cy="3778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5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4" grpId="0" uiExpand="1" build="p" animBg="1" autoUpdateAnimBg="0"/>
      <p:bldP spid="15" grpId="0" uiExpand="1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950" y="821992"/>
            <a:ext cx="8928100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ДПС ЗЗ може працювати в тих же гальмівних режимах, що й інші двигуни постійного струму.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Проте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гальмівні режими ДПС ЗЗ мають свою специфіку, зокрема, в режимі рекуперативного гальмування.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7950" y="2581557"/>
            <a:ext cx="5008050" cy="182819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0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режимі рекуперативного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гальмува-ння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коли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ω&gt;ω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тобто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струм якоря змінює свій напрямок, що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призво-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дить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розмагнічування двигуна, і результуючий потік машин визначається як  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949" y="39695"/>
            <a:ext cx="8896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Гальмівні режими роботи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154190" y="4421585"/>
            <a:ext cx="4987872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цьому випадку швидкісні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характе-ристики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будуть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розміщуватися в II-му квадранті.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162486" y="5401135"/>
            <a:ext cx="8928100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Швидкісні характеристики є продовженням характеристик рушійного режиму в II квадранті, причому крутизна їх зростає.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швидкість прямує до нескінченності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(ω →∞)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асимптотично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наближаються до граничного струму якоря, коли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.)=0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200" spc="-3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949" y="2116654"/>
            <a:ext cx="515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Режим рекуперативного гальмування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142062" y="1753951"/>
            <a:ext cx="3948524" cy="3686535"/>
            <a:chOff x="5148064" y="1939230"/>
            <a:chExt cx="3948524" cy="3686535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3276121"/>
                </p:ext>
              </p:extLst>
            </p:nvPr>
          </p:nvGraphicFramePr>
          <p:xfrm>
            <a:off x="5148064" y="1939230"/>
            <a:ext cx="3855921" cy="26676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53" name="Picture" r:id="rId3" imgW="2349305" imgH="1948375" progId="Word.Picture.8">
                    <p:embed/>
                  </p:oleObj>
                </mc:Choice>
                <mc:Fallback>
                  <p:oleObj name="Picture" r:id="rId3" imgW="2349305" imgH="1948375" progId="Word.Picture.8">
                    <p:embed/>
                    <p:pic>
                      <p:nvPicPr>
                        <p:cNvPr id="0" name="Object 2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064" y="1939230"/>
                          <a:ext cx="3855921" cy="26676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5168243" y="4610102"/>
              <a:ext cx="3928345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Швидкісні характеристики ДПС ЗЗ в режимі рекуперативного гальмування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775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2" grpId="0" animBg="1" autoUpdateAnimBg="0"/>
      <p:bldP spid="34" grpId="0" animBg="1" autoUpdateAnimBg="0"/>
      <p:bldP spid="38" grpId="0" animBg="1" autoUpdateAnimBg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4341" y="815463"/>
            <a:ext cx="5639788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Розрахунок швидкісних характеристик у цьому режимі можна здійснити за формулою: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84338" y="1504665"/>
            <a:ext cx="4919710" cy="2708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273050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характеристика має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екст-ремум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Спочатку, із ростом швидкості, наростання гальмівного струму вище, ніж зниження результуючого потоку, тому гальмівний момент збільшується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273050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великих струмах машина практично цілком розмагнічується і гальмівний момент зменшується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рис.).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84339" y="4154664"/>
            <a:ext cx="4919710" cy="16927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максимального моменту в режимі рекуперативного гальмування відносно невелике 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г.мах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 0,2-0,7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 має місце при швидкості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ω&gt;2ω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причому для точок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49" y="39695"/>
            <a:ext cx="8896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Гальмівні режими роботи двигунів постійного струму змішаного збудження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213640"/>
              </p:ext>
            </p:extLst>
          </p:nvPr>
        </p:nvGraphicFramePr>
        <p:xfrm>
          <a:off x="5724129" y="815463"/>
          <a:ext cx="3298850" cy="70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9" name="Уравнение" r:id="rId3" imgW="2374560" imgH="431640" progId="Equation.3">
                  <p:embed/>
                </p:oleObj>
              </mc:Choice>
              <mc:Fallback>
                <p:oleObj name="Уравнение" r:id="rId3" imgW="237456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9" y="815463"/>
                        <a:ext cx="3298850" cy="70472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5004048" y="1487773"/>
            <a:ext cx="4018931" cy="4162771"/>
            <a:chOff x="5004048" y="1487773"/>
            <a:chExt cx="4018931" cy="4162771"/>
          </a:xfrm>
        </p:grpSpPr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5042483"/>
                </p:ext>
              </p:extLst>
            </p:nvPr>
          </p:nvGraphicFramePr>
          <p:xfrm>
            <a:off x="5004048" y="1487773"/>
            <a:ext cx="4018931" cy="3231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0" name="Picture" r:id="rId5" imgW="2909316" imgH="2346960" progId="Word.Picture.8">
                    <p:embed/>
                  </p:oleObj>
                </mc:Choice>
                <mc:Fallback>
                  <p:oleObj name="Picture" r:id="rId5" imgW="2909316" imgH="2346960" progId="Word.Picture.8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048" y="1487773"/>
                          <a:ext cx="4018931" cy="3231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Прямоугольник 10"/>
            <p:cNvSpPr/>
            <p:nvPr/>
          </p:nvSpPr>
          <p:spPr>
            <a:xfrm>
              <a:off x="5004048" y="4634881"/>
              <a:ext cx="4018931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Механічна характеристика ДПС ЗЗ у режимі рекуперативного гальмування</a:t>
              </a:r>
              <a:endParaRPr lang="uk-UA" sz="2000" i="1" dirty="0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267744" y="5799857"/>
            <a:ext cx="4246250" cy="93871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  <a:spcAft>
                <a:spcPts val="0"/>
              </a:spcAft>
              <a:tabLst>
                <a:tab pos="2700655" algn="ctr"/>
                <a:tab pos="5220970" algn="l"/>
                <a:tab pos="5941060" algn="r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 = ω</a:t>
            </a:r>
            <a:r>
              <a:rPr lang="uk-UA" sz="2200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 = 0;    М = 0</a:t>
            </a:r>
            <a:r>
              <a:rPr lang="uk-UA" sz="22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200" i="1" baseline="-25000" dirty="0" smtClean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uk-UA" sz="2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→∞ :I = I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;   Ф = 0;    М = 0.</a:t>
            </a:r>
            <a:endParaRPr lang="uk-UA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0" grpId="0" animBg="1" autoUpdateAnimBg="0"/>
      <p:bldP spid="19" grpId="0" animBg="1" autoUpdateAnimBg="0"/>
      <p:bldP spid="22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1459</TotalTime>
  <Words>1879</Words>
  <Application>Microsoft Office PowerPoint</Application>
  <PresentationFormat>Экран (4:3)</PresentationFormat>
  <Paragraphs>120</Paragraphs>
  <Slides>15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Microsoft Word Picture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Леонід Волвін</cp:lastModifiedBy>
  <cp:revision>158</cp:revision>
  <dcterms:created xsi:type="dcterms:W3CDTF">2016-01-28T10:07:47Z</dcterms:created>
  <dcterms:modified xsi:type="dcterms:W3CDTF">2023-11-18T09:57:45Z</dcterms:modified>
</cp:coreProperties>
</file>