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6" r:id="rId2"/>
    <p:sldId id="284" r:id="rId3"/>
    <p:sldId id="286" r:id="rId4"/>
    <p:sldId id="261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359" r:id="rId13"/>
    <p:sldId id="360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4" r:id="rId35"/>
    <p:sldId id="315" r:id="rId36"/>
    <p:sldId id="312" r:id="rId37"/>
    <p:sldId id="313" r:id="rId38"/>
    <p:sldId id="317" r:id="rId39"/>
    <p:sldId id="318" r:id="rId40"/>
    <p:sldId id="319" r:id="rId41"/>
    <p:sldId id="320" r:id="rId42"/>
    <p:sldId id="321" r:id="rId43"/>
    <p:sldId id="323" r:id="rId44"/>
    <p:sldId id="324" r:id="rId45"/>
    <p:sldId id="326" r:id="rId46"/>
    <p:sldId id="327" r:id="rId4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498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FB59C-7F01-4AE4-9E3C-FEE5BD537CD9}" type="datetimeFigureOut">
              <a:rPr lang="uk-UA" smtClean="0"/>
              <a:t>06.08.2024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8ADC23-0F9D-462F-8C6E-26FBCF9F140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4513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ADC23-0F9D-462F-8C6E-26FBCF9F1407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3858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ADC23-0F9D-462F-8C6E-26FBCF9F1407}" type="slidenum">
              <a:rPr lang="uk-UA" smtClean="0"/>
              <a:t>23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9506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ADC23-0F9D-462F-8C6E-26FBCF9F1407}" type="slidenum">
              <a:rPr lang="uk-UA" smtClean="0"/>
              <a:t>24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46717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ADC23-0F9D-462F-8C6E-26FBCF9F1407}" type="slidenum">
              <a:rPr lang="uk-UA" smtClean="0"/>
              <a:t>25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47798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ADC23-0F9D-462F-8C6E-26FBCF9F1407}" type="slidenum">
              <a:rPr lang="uk-UA" smtClean="0"/>
              <a:t>26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70682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ADC23-0F9D-462F-8C6E-26FBCF9F1407}" type="slidenum">
              <a:rPr lang="uk-UA" smtClean="0"/>
              <a:t>27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38789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ADC23-0F9D-462F-8C6E-26FBCF9F1407}" type="slidenum">
              <a:rPr lang="uk-UA" smtClean="0"/>
              <a:t>28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07052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ADC23-0F9D-462F-8C6E-26FBCF9F1407}" type="slidenum">
              <a:rPr lang="uk-UA" smtClean="0"/>
              <a:t>29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91091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ADC23-0F9D-462F-8C6E-26FBCF9F1407}" type="slidenum">
              <a:rPr lang="uk-UA" smtClean="0"/>
              <a:t>30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13480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ADC23-0F9D-462F-8C6E-26FBCF9F1407}" type="slidenum">
              <a:rPr lang="uk-UA" smtClean="0"/>
              <a:t>31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09716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ADC23-0F9D-462F-8C6E-26FBCF9F1407}" type="slidenum">
              <a:rPr lang="uk-UA" smtClean="0"/>
              <a:t>32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8783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ADC23-0F9D-462F-8C6E-26FBCF9F1407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0333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ADC23-0F9D-462F-8C6E-26FBCF9F1407}" type="slidenum">
              <a:rPr lang="uk-UA" smtClean="0"/>
              <a:t>33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580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ADC23-0F9D-462F-8C6E-26FBCF9F1407}" type="slidenum">
              <a:rPr lang="uk-UA" smtClean="0"/>
              <a:t>34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35700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ADC23-0F9D-462F-8C6E-26FBCF9F1407}" type="slidenum">
              <a:rPr lang="uk-UA" smtClean="0"/>
              <a:t>35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45190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ADC23-0F9D-462F-8C6E-26FBCF9F1407}" type="slidenum">
              <a:rPr lang="uk-UA" smtClean="0"/>
              <a:t>36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9692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ADC23-0F9D-462F-8C6E-26FBCF9F1407}" type="slidenum">
              <a:rPr lang="uk-UA" smtClean="0"/>
              <a:t>37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82737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ADC23-0F9D-462F-8C6E-26FBCF9F1407}" type="slidenum">
              <a:rPr lang="uk-UA" smtClean="0"/>
              <a:t>38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68426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ADC23-0F9D-462F-8C6E-26FBCF9F1407}" type="slidenum">
              <a:rPr lang="uk-UA" smtClean="0"/>
              <a:t>39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4125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ADC23-0F9D-462F-8C6E-26FBCF9F1407}" type="slidenum">
              <a:rPr lang="uk-UA" smtClean="0"/>
              <a:t>40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59685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ADC23-0F9D-462F-8C6E-26FBCF9F1407}" type="slidenum">
              <a:rPr lang="uk-UA" smtClean="0"/>
              <a:t>41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36920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ADC23-0F9D-462F-8C6E-26FBCF9F1407}" type="slidenum">
              <a:rPr lang="uk-UA" smtClean="0"/>
              <a:t>42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0007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ADC23-0F9D-462F-8C6E-26FBCF9F1407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735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ADC23-0F9D-462F-8C6E-26FBCF9F1407}" type="slidenum">
              <a:rPr lang="uk-UA" smtClean="0"/>
              <a:t>43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28447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ADC23-0F9D-462F-8C6E-26FBCF9F1407}" type="slidenum">
              <a:rPr lang="uk-UA" smtClean="0"/>
              <a:t>44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39323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ADC23-0F9D-462F-8C6E-26FBCF9F1407}" type="slidenum">
              <a:rPr lang="uk-UA" smtClean="0"/>
              <a:t>45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39091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ADC23-0F9D-462F-8C6E-26FBCF9F1407}" type="slidenum">
              <a:rPr lang="uk-UA" smtClean="0"/>
              <a:t>46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6751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ADC23-0F9D-462F-8C6E-26FBCF9F1407}" type="slidenum">
              <a:rPr lang="uk-UA" smtClean="0"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209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ADC23-0F9D-462F-8C6E-26FBCF9F1407}" type="slidenum">
              <a:rPr lang="uk-UA" smtClean="0"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4383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ADC23-0F9D-462F-8C6E-26FBCF9F1407}" type="slidenum">
              <a:rPr lang="uk-UA" smtClean="0"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9874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ADC23-0F9D-462F-8C6E-26FBCF9F1407}" type="slidenum">
              <a:rPr lang="uk-UA" smtClean="0"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9509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ADC23-0F9D-462F-8C6E-26FBCF9F1407}" type="slidenum">
              <a:rPr lang="uk-UA" smtClean="0"/>
              <a:t>21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6206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ADC23-0F9D-462F-8C6E-26FBCF9F1407}" type="slidenum">
              <a:rPr lang="uk-UA" smtClean="0"/>
              <a:t>22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3585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4A78-F64D-4FC7-8E14-5D278C26C5BD}" type="datetimeFigureOut">
              <a:rPr lang="uk-UA" smtClean="0"/>
              <a:pPr/>
              <a:t>06.08.2024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2AAF8-32C9-4B3B-ACAE-ED65CF6B33D9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4A78-F64D-4FC7-8E14-5D278C26C5BD}" type="datetimeFigureOut">
              <a:rPr lang="uk-UA" smtClean="0"/>
              <a:pPr/>
              <a:t>06.08.2024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2AAF8-32C9-4B3B-ACAE-ED65CF6B33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4A78-F64D-4FC7-8E14-5D278C26C5BD}" type="datetimeFigureOut">
              <a:rPr lang="uk-UA" smtClean="0"/>
              <a:pPr/>
              <a:t>06.08.2024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2AAF8-32C9-4B3B-ACAE-ED65CF6B33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4A78-F64D-4FC7-8E14-5D278C26C5BD}" type="datetimeFigureOut">
              <a:rPr lang="uk-UA" smtClean="0"/>
              <a:pPr/>
              <a:t>06.08.2024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2AAF8-32C9-4B3B-ACAE-ED65CF6B33D9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4A78-F64D-4FC7-8E14-5D278C26C5BD}" type="datetimeFigureOut">
              <a:rPr lang="uk-UA" smtClean="0"/>
              <a:pPr/>
              <a:t>06.08.2024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2AAF8-32C9-4B3B-ACAE-ED65CF6B33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4A78-F64D-4FC7-8E14-5D278C26C5BD}" type="datetimeFigureOut">
              <a:rPr lang="uk-UA" smtClean="0"/>
              <a:pPr/>
              <a:t>06.08.2024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2AAF8-32C9-4B3B-ACAE-ED65CF6B33D9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4A78-F64D-4FC7-8E14-5D278C26C5BD}" type="datetimeFigureOut">
              <a:rPr lang="uk-UA" smtClean="0"/>
              <a:pPr/>
              <a:t>06.08.2024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2AAF8-32C9-4B3B-ACAE-ED65CF6B33D9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4A78-F64D-4FC7-8E14-5D278C26C5BD}" type="datetimeFigureOut">
              <a:rPr lang="uk-UA" smtClean="0"/>
              <a:pPr/>
              <a:t>06.08.2024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2AAF8-32C9-4B3B-ACAE-ED65CF6B33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4A78-F64D-4FC7-8E14-5D278C26C5BD}" type="datetimeFigureOut">
              <a:rPr lang="uk-UA" smtClean="0"/>
              <a:pPr/>
              <a:t>06.08.2024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2AAF8-32C9-4B3B-ACAE-ED65CF6B33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4A78-F64D-4FC7-8E14-5D278C26C5BD}" type="datetimeFigureOut">
              <a:rPr lang="uk-UA" smtClean="0"/>
              <a:pPr/>
              <a:t>06.08.2024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2AAF8-32C9-4B3B-ACAE-ED65CF6B33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4A78-F64D-4FC7-8E14-5D278C26C5BD}" type="datetimeFigureOut">
              <a:rPr lang="uk-UA" smtClean="0"/>
              <a:pPr/>
              <a:t>06.08.2024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2AAF8-32C9-4B3B-ACAE-ED65CF6B33D9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C14A78-F64D-4FC7-8E14-5D278C26C5BD}" type="datetimeFigureOut">
              <a:rPr lang="uk-UA" smtClean="0"/>
              <a:pPr/>
              <a:t>06.08.2024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D2AAF8-32C9-4B3B-ACAE-ED65CF6B33D9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microsoft.com/office/2007/relationships/media" Target="../media/media1.wav"/><Relationship Id="rId7" Type="http://schemas.openxmlformats.org/officeDocument/2006/relationships/oleObject" Target="../embeddings/oleObject11.bin"/><Relationship Id="rId2" Type="http://schemas.openxmlformats.org/officeDocument/2006/relationships/tags" Target="../tags/tag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.wav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microsoft.com/office/2007/relationships/media" Target="../media/media2.wav"/><Relationship Id="rId7" Type="http://schemas.openxmlformats.org/officeDocument/2006/relationships/image" Target="../media/image24.wmf"/><Relationship Id="rId2" Type="http://schemas.openxmlformats.org/officeDocument/2006/relationships/tags" Target="../tags/tag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3.png"/><Relationship Id="rId4" Type="http://schemas.openxmlformats.org/officeDocument/2006/relationships/audio" Target="../media/media2.wav"/><Relationship Id="rId9" Type="http://schemas.openxmlformats.org/officeDocument/2006/relationships/image" Target="../media/image2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11" Type="http://schemas.openxmlformats.org/officeDocument/2006/relationships/image" Target="../media/image137.png"/><Relationship Id="rId5" Type="http://schemas.openxmlformats.org/officeDocument/2006/relationships/image" Target="../media/image131.png"/><Relationship Id="rId10" Type="http://schemas.openxmlformats.org/officeDocument/2006/relationships/image" Target="../media/image136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138.png"/><Relationship Id="rId7" Type="http://schemas.openxmlformats.org/officeDocument/2006/relationships/image" Target="../media/image1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4" Type="http://schemas.openxmlformats.org/officeDocument/2006/relationships/image" Target="../media/image139.png"/><Relationship Id="rId9" Type="http://schemas.openxmlformats.org/officeDocument/2006/relationships/image" Target="../media/image14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4" Type="http://schemas.openxmlformats.org/officeDocument/2006/relationships/image" Target="../media/image14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7" Type="http://schemas.openxmlformats.org/officeDocument/2006/relationships/image" Target="../media/image15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4" Type="http://schemas.openxmlformats.org/officeDocument/2006/relationships/image" Target="../media/image15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6.pn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1.wmf"/><Relationship Id="rId3" Type="http://schemas.openxmlformats.org/officeDocument/2006/relationships/oleObject" Target="../embeddings/oleObject6.bin"/><Relationship Id="rId7" Type="http://schemas.openxmlformats.org/officeDocument/2006/relationships/image" Target="../media/image12.png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11" Type="http://schemas.openxmlformats.org/officeDocument/2006/relationships/image" Target="../media/image10.wmf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9.bin"/><Relationship Id="rId4" Type="http://schemas.openxmlformats.org/officeDocument/2006/relationships/image" Target="../media/image7.wmf"/><Relationship Id="rId9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4191" y="16274"/>
            <a:ext cx="8928100" cy="676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ПЕРЕХІДНІ ПРОЦЕСИ В ЕЛЕКТРОПРИВОДАХ</a:t>
            </a:r>
            <a:endParaRPr lang="uk-UA" sz="2800" b="1" i="1" spc="-100" dirty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251520" y="620688"/>
            <a:ext cx="8569325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94191" y="668744"/>
            <a:ext cx="8928100" cy="60726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0" bIns="0"/>
          <a:lstStyle/>
          <a:p>
            <a:pPr marL="342900" indent="-342900" algn="ctr" eaLnBrk="0" hangingPunct="0">
              <a:lnSpc>
                <a:spcPct val="95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uk-UA" sz="2400" i="1" dirty="0">
                <a:latin typeface="Arial" panose="020B0604020202020204" pitchFamily="34" charset="0"/>
                <a:cs typeface="Arial" panose="020B0604020202020204" pitchFamily="34" charset="0"/>
              </a:rPr>
              <a:t>ПЛАН</a:t>
            </a:r>
          </a:p>
          <a:p>
            <a:pPr>
              <a:lnSpc>
                <a:spcPct val="95000"/>
              </a:lnSpc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uk-UA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Загальні відомості про перехідні процеси;</a:t>
            </a:r>
            <a:endParaRPr lang="uk-UA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5000"/>
              </a:lnSpc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uk-UA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Визначення часу пуску і гальмування системи електродвигун - робоча машина;</a:t>
            </a:r>
            <a:endParaRPr lang="uk-UA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5000"/>
              </a:lnSpc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uk-UA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Механічні перехідні процеси в електроприводі з лінійною механічною характеристикою двигуна при незмінних статичному моменті і моменті інерції;</a:t>
            </a:r>
            <a:endParaRPr lang="uk-UA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5000"/>
              </a:lnSpc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uk-UA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Механічні перехідні процеси в електроприводі з лінійною механічною характеристикою двигуна при незмінному моменті інерції і моменті статичних опорів, що лінійно залежать від швидкості;</a:t>
            </a:r>
            <a:endParaRPr lang="uk-UA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5000"/>
              </a:lnSpc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</a:t>
            </a:r>
            <a:r>
              <a:rPr lang="uk-UA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Перехідні процеси в електроприводах з трифазними асинхронними двигунами;</a:t>
            </a:r>
            <a:endParaRPr lang="uk-UA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5000"/>
              </a:lnSpc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5.1 </a:t>
            </a:r>
            <a:r>
              <a:rPr lang="uk-UA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Перехідні процеси на ділянках з лінійною механічною характеристикою двигуна при незмінних статичному моменті і моменті інерції;</a:t>
            </a:r>
            <a:endParaRPr lang="uk-UA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5000"/>
              </a:lnSpc>
            </a:pPr>
            <a:r>
              <a:rPr lang="uk-UA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5.2 Перехідні процеси на ділянках з лінійною механічною характеристикою двигуна при незмінному моменті інерції і моменті статичних опорів, що лінійно залежать від швидкості;</a:t>
            </a:r>
            <a:endParaRPr lang="uk-UA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5000"/>
              </a:lnSpc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5.3 </a:t>
            </a:r>
            <a:r>
              <a:rPr lang="uk-UA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Аналітичне визначення часу перехідного процесу пуску і електричного гальмування;</a:t>
            </a:r>
            <a:endParaRPr lang="uk-UA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5000"/>
              </a:lnSpc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 </a:t>
            </a:r>
            <a:r>
              <a:rPr lang="uk-UA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Динамічні механічні характеристики асинхронних електродвигунів;</a:t>
            </a:r>
            <a:endParaRPr lang="uk-UA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73050" indent="-273050">
              <a:lnSpc>
                <a:spcPct val="95000"/>
              </a:lnSpc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7. </a:t>
            </a:r>
            <a:r>
              <a:rPr lang="uk-UA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Перехідні процеси в електроприводі з лінійною механічною характеристикою при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uk-UA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uk-UA" i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uk-U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uk-UA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f(t</a:t>
            </a:r>
            <a:r>
              <a:rPr lang="uk-U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);</a:t>
            </a:r>
          </a:p>
          <a:p>
            <a:pPr algn="ctr">
              <a:lnSpc>
                <a:spcPct val="95000"/>
              </a:lnSpc>
            </a:pPr>
            <a:r>
              <a:rPr lang="uk-UA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Література</a:t>
            </a:r>
            <a:r>
              <a:rPr lang="uk-UA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uk-UA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174625">
              <a:lnSpc>
                <a:spcPct val="95000"/>
              </a:lnSpc>
              <a:defRPr/>
            </a:pPr>
            <a:r>
              <a:rPr lang="uk-UA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uk-UA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uk-UA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Видмиш</a:t>
            </a:r>
            <a:r>
              <a:rPr lang="uk-UA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А. А., Ярошенко Л. В. Основи електропривода. Теорія та практика. Частина 1</a:t>
            </a:r>
            <a:r>
              <a:rPr lang="uk-UA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./Навчальний </a:t>
            </a:r>
            <a:r>
              <a:rPr lang="uk-UA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посібник. </a:t>
            </a:r>
            <a:r>
              <a:rPr lang="uk-UA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Вінниця</a:t>
            </a:r>
            <a:r>
              <a:rPr lang="uk-UA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ВНАУ, </a:t>
            </a:r>
            <a:r>
              <a:rPr lang="uk-UA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2020. 387 </a:t>
            </a:r>
            <a:r>
              <a:rPr lang="uk-UA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с.;</a:t>
            </a:r>
          </a:p>
          <a:p>
            <a:pPr indent="174625">
              <a:lnSpc>
                <a:spcPct val="95000"/>
              </a:lnSpc>
              <a:defRPr/>
            </a:pPr>
            <a:r>
              <a:rPr lang="uk-UA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uk-UA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Лавріненко</a:t>
            </a:r>
            <a:r>
              <a:rPr lang="uk-UA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Ю.М., </a:t>
            </a:r>
            <a:r>
              <a:rPr lang="uk-UA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Синявський</a:t>
            </a:r>
            <a:r>
              <a:rPr lang="uk-UA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О.Ю., Савченко В.В. Основи електроприводу: Підручник. </a:t>
            </a:r>
            <a:r>
              <a:rPr lang="uk-UA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lang="uk-UA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.: Вища освіта, 2010. 409 с.</a:t>
            </a:r>
          </a:p>
        </p:txBody>
      </p:sp>
    </p:spTree>
    <p:extLst>
      <p:ext uri="{BB962C8B-B14F-4D97-AF65-F5344CB8AC3E}">
        <p14:creationId xmlns:p14="http://schemas.microsoft.com/office/powerpoint/2010/main" val="423062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85114" y="476672"/>
            <a:ext cx="4270864" cy="203132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Графічно знаходять різницю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дин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М</a:t>
            </a:r>
            <a:r>
              <a:rPr lang="uk-UA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і будують графік динамічного моменту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дин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f(ω</a:t>
            </a:r>
            <a:r>
              <a:rPr lang="uk-UA" sz="2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uk-UA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розділяють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 окремі ділянки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швидкості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Δω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і знаходять середнє значення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дин.ср</a:t>
            </a:r>
            <a:r>
              <a:rPr lang="uk-UA" sz="2200" i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uk-UA" sz="22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 кожній ділянці. 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7773" y="2507997"/>
            <a:ext cx="8970074" cy="160813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Середні значення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динамічних </a:t>
            </a:r>
          </a:p>
          <a:p>
            <a:pPr>
              <a:lnSpc>
                <a:spcPct val="95000"/>
              </a:lnSpc>
            </a:pP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моментів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дин.ср</a:t>
            </a:r>
            <a:r>
              <a:rPr lang="uk-UA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uk-UA" sz="22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на всіх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ділянках</a:t>
            </a:r>
          </a:p>
          <a:p>
            <a:pPr>
              <a:lnSpc>
                <a:spcPct val="95000"/>
              </a:lnSpc>
            </a:pP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відкладають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вверх по осі ординат, </a:t>
            </a:r>
            <a:endParaRPr lang="uk-UA" sz="2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5000"/>
              </a:lnSpc>
            </a:pP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одержуючи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відрізки </a:t>
            </a:r>
            <a:r>
              <a:rPr lang="uk-U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ОВ</a:t>
            </a:r>
            <a:r>
              <a:rPr lang="uk-UA" sz="2200" i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uk-U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ОВ2, ..., </a:t>
            </a:r>
            <a:endParaRPr lang="uk-UA" sz="2200" i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5000"/>
              </a:lnSpc>
            </a:pPr>
            <a:r>
              <a:rPr lang="uk-UA" sz="22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ОВ</a:t>
            </a:r>
            <a:r>
              <a:rPr lang="uk-UA" sz="2200" i="1" baseline="-250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uk-U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uk-UA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80081" y="4116130"/>
            <a:ext cx="8957766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Ліворуч від початку координат відкладають відрізок ОА, довжина </a:t>
            </a:r>
            <a:r>
              <a:rPr lang="uk-UA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яко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-го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пропорційна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приведеному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моменту інерції системи до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валу </a:t>
            </a:r>
            <a:r>
              <a:rPr lang="uk-UA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електро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-двигуна 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J.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67773" y="5131793"/>
            <a:ext cx="7836866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Довжину відрізка </a:t>
            </a:r>
            <a:r>
              <a:rPr lang="uk-U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ОА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(см) знаходять з виразу:</a:t>
            </a:r>
          </a:p>
        </p:txBody>
      </p:sp>
      <p:sp>
        <p:nvSpPr>
          <p:cNvPr id="12" name="Прямокутник 3"/>
          <p:cNvSpPr>
            <a:spLocks noChangeArrowheads="1"/>
          </p:cNvSpPr>
          <p:nvPr/>
        </p:nvSpPr>
        <p:spPr bwMode="auto">
          <a:xfrm>
            <a:off x="67773" y="0"/>
            <a:ext cx="8928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uk-UA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часу пуску і гальмування системи </a:t>
            </a:r>
            <a:r>
              <a:rPr lang="uk-UA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 </a:t>
            </a:r>
            <a:r>
              <a:rPr lang="uk-UA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РМ</a:t>
            </a:r>
            <a:endParaRPr lang="uk-UA" sz="2400" b="1" i="1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/>
          <a:stretch>
            <a:fillRect/>
          </a:stretch>
        </p:blipFill>
        <p:spPr>
          <a:xfrm>
            <a:off x="4355977" y="404663"/>
            <a:ext cx="4681870" cy="3711467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3"/>
          <a:stretch>
            <a:fillRect/>
          </a:stretch>
        </p:blipFill>
        <p:spPr>
          <a:xfrm>
            <a:off x="7020272" y="4775883"/>
            <a:ext cx="1969788" cy="69446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80081" y="5470346"/>
            <a:ext cx="8308343" cy="6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ω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масштаб швидкості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(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с)</a:t>
            </a:r>
            <a:r>
              <a:rPr lang="uk-UA" sz="22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-1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/см;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uk-U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масштаб моменту, </a:t>
            </a:r>
            <a:r>
              <a:rPr lang="uk-UA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Н∙м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/см;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масштаб часу, с/см; 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en-US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масштаб моменту інерції, кг∙м</a:t>
            </a:r>
            <a:r>
              <a:rPr lang="uk-UA" sz="22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/см.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61493" y="6147454"/>
            <a:ext cx="8976354" cy="57810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>
              <a:lnSpc>
                <a:spcPct val="85000"/>
              </a:lnSpc>
            </a:pP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Позначені на осі ординат точки </a:t>
            </a:r>
            <a:r>
              <a:rPr lang="uk-U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uk-UA" sz="2200" i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uk-U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В</a:t>
            </a:r>
            <a:r>
              <a:rPr lang="uk-UA" sz="2200" i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uk-U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..., </a:t>
            </a:r>
            <a:r>
              <a:rPr lang="uk-UA" sz="22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uk-UA" sz="2200" i="1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з'єднують прямими з точкою </a:t>
            </a:r>
            <a:r>
              <a:rPr lang="uk-U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А.</a:t>
            </a:r>
            <a:endParaRPr lang="uk-UA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99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7" grpId="0" animBg="1" autoUpdateAnimBg="0"/>
      <p:bldP spid="14" grpId="0" animBg="1" autoUpdateAnimBg="0"/>
      <p:bldP spid="15" grpId="0" animBg="1" autoUpdateAnimBg="0"/>
      <p:bldP spid="11" grpId="0" animBg="1" autoUpdateAnimBg="0"/>
      <p:bldP spid="13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87168" y="366650"/>
            <a:ext cx="3908768" cy="258532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З початку координат проводять 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відрізок </a:t>
            </a:r>
            <a:r>
              <a:rPr lang="uk-UA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ОС,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паралельний прямій </a:t>
            </a:r>
            <a:r>
              <a:rPr lang="uk-UA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АВ</a:t>
            </a:r>
            <a:r>
              <a:rPr lang="uk-UA" sz="2400" i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uk-UA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який характеризує залежність 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ω </a:t>
            </a:r>
            <a:r>
              <a:rPr lang="uk-UA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f(t)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 першій ділянці графіка 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uk-UA" sz="24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uk-UA" sz="2400" i="1" baseline="-25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дин</a:t>
            </a:r>
            <a:r>
              <a:rPr lang="uk-UA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f(ω).</a:t>
            </a:r>
            <a:endParaRPr lang="uk-UA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12818" y="3006020"/>
            <a:ext cx="3883118" cy="110799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Відрізок </a:t>
            </a:r>
            <a:r>
              <a:rPr lang="uk-UA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ОД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на осі абсцис відповідає часові пуску </a:t>
            </a:r>
            <a:r>
              <a:rPr lang="uk-UA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Δt</a:t>
            </a:r>
            <a:r>
              <a:rPr lang="uk-UA" sz="24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системи на першій ділянці.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7425" y="4270919"/>
            <a:ext cx="8880421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Оскільки                                      то нахил кривої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розгону </a:t>
            </a:r>
            <a:r>
              <a:rPr lang="uk-UA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ω = f(t)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знаходять за 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відношенням </a:t>
            </a:r>
            <a:r>
              <a:rPr lang="uk-UA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uk-UA" sz="24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дин</a:t>
            </a:r>
            <a:r>
              <a:rPr lang="uk-UA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/J.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12818" y="5065109"/>
            <a:ext cx="8962711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Потім з точки С проводять відрізок </a:t>
            </a:r>
            <a:r>
              <a:rPr lang="uk-UA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СС</a:t>
            </a:r>
            <a:r>
              <a:rPr lang="uk-UA" sz="2400" i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uk-UA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паралельний </a:t>
            </a:r>
            <a:r>
              <a:rPr lang="uk-UA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АВ</a:t>
            </a:r>
            <a:r>
              <a:rPr lang="uk-UA" sz="2400" i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і так далі до закінчення побудови.</a:t>
            </a:r>
          </a:p>
        </p:txBody>
      </p:sp>
      <p:sp>
        <p:nvSpPr>
          <p:cNvPr id="14" name="Прямокутник 3"/>
          <p:cNvSpPr>
            <a:spLocks noChangeArrowheads="1"/>
          </p:cNvSpPr>
          <p:nvPr/>
        </p:nvSpPr>
        <p:spPr bwMode="auto">
          <a:xfrm>
            <a:off x="87166" y="-19477"/>
            <a:ext cx="8928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uk-UA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часу пуску і гальмування системи </a:t>
            </a:r>
            <a:r>
              <a:rPr lang="uk-UA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 </a:t>
            </a:r>
            <a:r>
              <a:rPr lang="uk-UA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РМ</a:t>
            </a:r>
            <a:endParaRPr lang="uk-UA" sz="2400" b="1" i="1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2"/>
          <a:stretch>
            <a:fillRect/>
          </a:stretch>
        </p:blipFill>
        <p:spPr>
          <a:xfrm>
            <a:off x="3851920" y="404661"/>
            <a:ext cx="5185926" cy="3866257"/>
          </a:xfrm>
          <a:prstGeom prst="rect">
            <a:avLst/>
          </a:prstGeom>
        </p:spPr>
      </p:pic>
      <p:pic>
        <p:nvPicPr>
          <p:cNvPr id="17" name="Рисунок 16"/>
          <p:cNvPicPr/>
          <p:nvPr/>
        </p:nvPicPr>
        <p:blipFill>
          <a:blip r:embed="rId3"/>
          <a:stretch>
            <a:fillRect/>
          </a:stretch>
        </p:blipFill>
        <p:spPr>
          <a:xfrm>
            <a:off x="1835696" y="4273199"/>
            <a:ext cx="2384719" cy="36847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02241" y="5910146"/>
            <a:ext cx="8973288" cy="738664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Ламана крива </a:t>
            </a:r>
            <a:r>
              <a:rPr lang="uk-UA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ОСС</a:t>
            </a:r>
            <a:r>
              <a:rPr lang="uk-UA" sz="2400" i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uk-UA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uk-UA" sz="2400" i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uk-UA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СзС</a:t>
            </a:r>
            <a:r>
              <a:rPr lang="uk-UA" sz="2400" i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являє собою графік залежності </a:t>
            </a:r>
            <a:r>
              <a:rPr lang="uk-UA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ω = f(t),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 відрізок </a:t>
            </a:r>
            <a:r>
              <a:rPr lang="uk-UA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0Д</a:t>
            </a:r>
            <a:r>
              <a:rPr lang="uk-UA" sz="2400" i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тривалість пуску системи до усталеної швидкості.</a:t>
            </a:r>
          </a:p>
        </p:txBody>
      </p:sp>
    </p:spTree>
    <p:extLst>
      <p:ext uri="{BB962C8B-B14F-4D97-AF65-F5344CB8AC3E}">
        <p14:creationId xmlns:p14="http://schemas.microsoft.com/office/powerpoint/2010/main" val="196215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7" grpId="0" uiExpand="1" build="p" animBg="1" autoUpdateAnimBg="0"/>
      <p:bldP spid="8" grpId="0" animBg="1" autoUpdateAnimBg="0"/>
      <p:bldP spid="11" grpId="0" animBg="1" autoUpdateAnimBg="0"/>
      <p:bldP spid="18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Оптшвид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61" b="143"/>
          <a:stretch/>
        </p:blipFill>
        <p:spPr bwMode="auto">
          <a:xfrm>
            <a:off x="4572000" y="3564000"/>
            <a:ext cx="4464051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606624" y="4294022"/>
            <a:ext cx="4975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5104214" y="4441401"/>
            <a:ext cx="5252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5104214" y="4275440"/>
            <a:ext cx="0" cy="1860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5622714" y="4426313"/>
            <a:ext cx="5528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6170179" y="4376022"/>
            <a:ext cx="5362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6181221" y="4363638"/>
            <a:ext cx="0" cy="777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6695298" y="4275440"/>
            <a:ext cx="5252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6695298" y="4255325"/>
            <a:ext cx="0" cy="1408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7209475" y="4164799"/>
            <a:ext cx="5528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7223235" y="4149712"/>
            <a:ext cx="0" cy="1508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7751296" y="4938189"/>
            <a:ext cx="4423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7751296" y="4149712"/>
            <a:ext cx="0" cy="8046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8193598" y="4919167"/>
            <a:ext cx="0" cy="8197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4644779" y="4300585"/>
            <a:ext cx="369573" cy="1438327"/>
            <a:chOff x="3179229" y="3211200"/>
            <a:chExt cx="240643" cy="1029600"/>
          </a:xfrm>
        </p:grpSpPr>
        <p:cxnSp>
          <p:nvCxnSpPr>
            <p:cNvPr id="21" name="Прямая со стрелкой 20"/>
            <p:cNvCxnSpPr/>
            <p:nvPr/>
          </p:nvCxnSpPr>
          <p:spPr>
            <a:xfrm>
              <a:off x="3419872" y="3211200"/>
              <a:ext cx="0" cy="1029600"/>
            </a:xfrm>
            <a:prstGeom prst="straightConnector1">
              <a:avLst/>
            </a:prstGeom>
            <a:ln>
              <a:solidFill>
                <a:schemeClr val="accent5">
                  <a:lumMod val="7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9" name="Rectangle 5"/>
            <p:cNvSpPr>
              <a:spLocks noChangeArrowheads="1"/>
            </p:cNvSpPr>
            <p:nvPr/>
          </p:nvSpPr>
          <p:spPr bwMode="auto">
            <a:xfrm rot="16200000">
              <a:off x="3022904" y="3575631"/>
              <a:ext cx="52809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uk-UA" sz="1400" i="1" spc="-100" dirty="0">
                  <a:latin typeface="Arial" pitchFamily="34" charset="0"/>
                  <a:cs typeface="Arial" pitchFamily="34" charset="0"/>
                </a:rPr>
                <a:t>М</a:t>
              </a:r>
              <a:r>
                <a:rPr lang="uk-UA" sz="1400" i="1" spc="-100" baseline="-25000" dirty="0">
                  <a:latin typeface="Arial" pitchFamily="34" charset="0"/>
                  <a:cs typeface="Arial" pitchFamily="34" charset="0"/>
                </a:rPr>
                <a:t>дин</a:t>
              </a:r>
              <a:r>
                <a:rPr lang="uk-UA" sz="1400" b="1" i="1" spc="-100" baseline="-25000" dirty="0">
                  <a:latin typeface="Arial" pitchFamily="34" charset="0"/>
                  <a:cs typeface="Arial" pitchFamily="34" charset="0"/>
                </a:rPr>
                <a:t>.</a:t>
              </a:r>
              <a:r>
                <a:rPr lang="uk-UA" sz="1400" i="1" spc="-100" baseline="-25000" dirty="0">
                  <a:latin typeface="Arial" pitchFamily="34" charset="0"/>
                  <a:cs typeface="Arial" pitchFamily="34" charset="0"/>
                </a:rPr>
                <a:t>ср</a:t>
              </a:r>
              <a:r>
                <a:rPr lang="uk-UA" sz="1400" b="1" i="1" spc="-100" baseline="-25000" dirty="0">
                  <a:latin typeface="Arial" pitchFamily="34" charset="0"/>
                  <a:cs typeface="Arial" pitchFamily="34" charset="0"/>
                </a:rPr>
                <a:t>.</a:t>
              </a:r>
              <a:r>
                <a:rPr lang="uk-UA" sz="1400" i="1" spc="-100" baseline="-25000" dirty="0">
                  <a:latin typeface="Arial" pitchFamily="34" charset="0"/>
                  <a:cs typeface="Arial" pitchFamily="34" charset="0"/>
                </a:rPr>
                <a:t>1</a:t>
              </a:r>
              <a:endParaRPr lang="ru-RU" sz="1400" i="1" spc="-100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Прямокутник 5"/>
          <p:cNvSpPr/>
          <p:nvPr/>
        </p:nvSpPr>
        <p:spPr>
          <a:xfrm>
            <a:off x="101129" y="531165"/>
            <a:ext cx="4398863" cy="8633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i="1" dirty="0">
                <a:latin typeface="Calibri" pitchFamily="34" charset="0"/>
                <a:cs typeface="Calibri" pitchFamily="34" charset="0"/>
              </a:rPr>
              <a:t>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Тривалість пуску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графоаналітич-ним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методом розраховують у такій послідовності:</a:t>
            </a:r>
          </a:p>
        </p:txBody>
      </p:sp>
      <p:sp>
        <p:nvSpPr>
          <p:cNvPr id="24" name="Прямокутник 5"/>
          <p:cNvSpPr/>
          <p:nvPr/>
        </p:nvSpPr>
        <p:spPr>
          <a:xfrm>
            <a:off x="107951" y="1430505"/>
            <a:ext cx="4392042" cy="11510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i="1" dirty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1. Будують механічні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характе-ристики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електродвигуна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uk-UA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(ω)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і виробничого механізму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(ω)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на одному малюнку.</a:t>
            </a:r>
          </a:p>
        </p:txBody>
      </p:sp>
      <p:sp>
        <p:nvSpPr>
          <p:cNvPr id="25" name="Прямокутник 5"/>
          <p:cNvSpPr/>
          <p:nvPr/>
        </p:nvSpPr>
        <p:spPr>
          <a:xfrm>
            <a:off x="107951" y="2602011"/>
            <a:ext cx="4392042" cy="8633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i="1" dirty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2. Графічно знаходять різницю  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 – М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 =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дин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і будують графік динамічного моменту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дин</a:t>
            </a:r>
            <a:r>
              <a:rPr lang="uk-UA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uk-UA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(ω)</a:t>
            </a:r>
            <a:r>
              <a:rPr lang="uk-UA" sz="22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кутник 5"/>
          <p:cNvSpPr/>
          <p:nvPr/>
        </p:nvSpPr>
        <p:spPr>
          <a:xfrm>
            <a:off x="107951" y="3505633"/>
            <a:ext cx="4392042" cy="17266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i="1" dirty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3. Замінюють криву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динамічно-го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моменту кусковою ламаною з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го-ризонтальними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ділянками, що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від-повідають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середньому значенню динамічного моменту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дин</a:t>
            </a:r>
            <a:r>
              <a:rPr lang="uk-UA" sz="2200" b="1" i="1" dirty="0" err="1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ср</a:t>
            </a:r>
            <a:r>
              <a:rPr lang="uk-UA" sz="2200" b="1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на кожній ділянці.</a:t>
            </a:r>
          </a:p>
        </p:txBody>
      </p:sp>
      <p:sp>
        <p:nvSpPr>
          <p:cNvPr id="27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40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400" i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часу перехідних </a:t>
            </a:r>
            <a:r>
              <a:rPr lang="uk-UA" sz="2400" i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 графоаналітичним методом</a:t>
            </a:r>
            <a:endParaRPr lang="uk-UA" sz="2400" i="1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кутник 5"/>
          <p:cNvSpPr/>
          <p:nvPr/>
        </p:nvSpPr>
        <p:spPr>
          <a:xfrm>
            <a:off x="107951" y="5239311"/>
            <a:ext cx="4392042" cy="578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i="1" dirty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4. Знаходять приріст часу на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-й ділянці графіка: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568134"/>
              </p:ext>
            </p:extLst>
          </p:nvPr>
        </p:nvGraphicFramePr>
        <p:xfrm>
          <a:off x="2276971" y="5676822"/>
          <a:ext cx="2213792" cy="996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19" name="Формула" r:id="rId7" imgW="1218671" imgH="545863" progId="Equation.3">
                  <p:embed/>
                </p:oleObj>
              </mc:Choice>
              <mc:Fallback>
                <p:oleObj name="Формула" r:id="rId7" imgW="1218671" imgH="545863" progId="Equation.3">
                  <p:embed/>
                  <p:pic>
                    <p:nvPicPr>
                      <p:cNvPr id="3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6971" y="5676822"/>
                        <a:ext cx="2213792" cy="99698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Прямокутник 5"/>
          <p:cNvSpPr/>
          <p:nvPr/>
        </p:nvSpPr>
        <p:spPr>
          <a:xfrm>
            <a:off x="4499992" y="6165304"/>
            <a:ext cx="4571852" cy="5755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marL="361950" indent="-361950">
              <a:lnSpc>
                <a:spcPct val="85000"/>
              </a:lnSpc>
              <a:defRPr/>
            </a:pP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uk-UA" sz="2200" b="1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- приведений момент інерції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систе-ми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електродвигун-робоча машина</a:t>
            </a:r>
          </a:p>
        </p:txBody>
      </p:sp>
      <p:sp>
        <p:nvSpPr>
          <p:cNvPr id="30" name="Прямокутник 5"/>
          <p:cNvSpPr/>
          <p:nvPr/>
        </p:nvSpPr>
        <p:spPr>
          <a:xfrm>
            <a:off x="101128" y="5877533"/>
            <a:ext cx="2094607" cy="8633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де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Δω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 = ω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 - ω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і-1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-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інтервал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куто-вої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швидкості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.</a:t>
            </a:r>
            <a:endParaRPr lang="uk-UA" sz="2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1" name="Picture 2" descr="Оптшвид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5609"/>
          <a:stretch/>
        </p:blipFill>
        <p:spPr bwMode="auto">
          <a:xfrm>
            <a:off x="4572000" y="531165"/>
            <a:ext cx="4464051" cy="30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36258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802"/>
    </mc:Choice>
    <mc:Fallback xmlns="">
      <p:transition spd="slow" advTm="2568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1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000"/>
                            </p:stCondLst>
                            <p:childTnLst>
                              <p:par>
                                <p:cTn id="16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0"/>
                            </p:stCondLst>
                            <p:childTnLst>
                              <p:par>
                                <p:cTn id="17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0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5"/>
          <p:cNvSpPr/>
          <p:nvPr/>
        </p:nvSpPr>
        <p:spPr>
          <a:xfrm>
            <a:off x="101129" y="531165"/>
            <a:ext cx="8934921" cy="627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400" i="1" dirty="0">
                <a:latin typeface="Calibri" pitchFamily="34" charset="0"/>
                <a:cs typeface="Calibri" pitchFamily="34" charset="0"/>
              </a:rPr>
              <a:t>    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Приведений момент інерції системи електродвигун-робоча машина 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оже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бути розрахований за 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формудою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:</a:t>
            </a:r>
          </a:p>
        </p:txBody>
      </p:sp>
      <p:sp>
        <p:nvSpPr>
          <p:cNvPr id="5" name="Прямокутник 5"/>
          <p:cNvSpPr/>
          <p:nvPr/>
        </p:nvSpPr>
        <p:spPr>
          <a:xfrm>
            <a:off x="668726" y="3160621"/>
            <a:ext cx="6048226" cy="3139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400" i="1" dirty="0">
                <a:latin typeface="Calibri" pitchFamily="34" charset="0"/>
                <a:cs typeface="Calibri" pitchFamily="34" charset="0"/>
              </a:rPr>
              <a:t>  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Розрахунок зручно вести у табличній формі.</a:t>
            </a:r>
          </a:p>
        </p:txBody>
      </p:sp>
      <p:sp>
        <p:nvSpPr>
          <p:cNvPr id="6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40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400" i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часу перехідних процесів графоаналітичним методом</a:t>
            </a: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5223206"/>
              </p:ext>
            </p:extLst>
          </p:nvPr>
        </p:nvGraphicFramePr>
        <p:xfrm>
          <a:off x="6400498" y="793545"/>
          <a:ext cx="2062294" cy="881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64" name="Формула" r:id="rId6" imgW="1129810" imgH="482391" progId="Equation.3">
                  <p:embed/>
                </p:oleObj>
              </mc:Choice>
              <mc:Fallback>
                <p:oleObj name="Формула" r:id="rId6" imgW="1129810" imgH="482391" progId="Equation.3">
                  <p:embed/>
                  <p:pic>
                    <p:nvPicPr>
                      <p:cNvPr id="9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498" y="793545"/>
                        <a:ext cx="2062294" cy="881616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кутник 5"/>
          <p:cNvSpPr/>
          <p:nvPr/>
        </p:nvSpPr>
        <p:spPr>
          <a:xfrm>
            <a:off x="107950" y="1700808"/>
            <a:ext cx="8934921" cy="627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де </a:t>
            </a:r>
            <a:r>
              <a:rPr lang="en-US" sz="2400" i="1" dirty="0">
                <a:latin typeface="Calibri" pitchFamily="34" charset="0"/>
                <a:cs typeface="Calibri" pitchFamily="34" charset="0"/>
              </a:rPr>
              <a:t>k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– коефіцієнт, що враховує момент інерції передачі від двигуна до робочої машини (</a:t>
            </a:r>
            <a:r>
              <a:rPr lang="en-US" sz="2400" i="1" dirty="0">
                <a:latin typeface="Calibri" pitchFamily="34" charset="0"/>
                <a:cs typeface="Calibri" pitchFamily="34" charset="0"/>
              </a:rPr>
              <a:t>k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= 1,2);</a:t>
            </a:r>
          </a:p>
        </p:txBody>
      </p:sp>
      <p:sp>
        <p:nvSpPr>
          <p:cNvPr id="11" name="Прямокутник 5"/>
          <p:cNvSpPr/>
          <p:nvPr/>
        </p:nvSpPr>
        <p:spPr>
          <a:xfrm>
            <a:off x="125141" y="2429263"/>
            <a:ext cx="6823124" cy="6278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400" i="1" dirty="0">
                <a:latin typeface="Calibri" pitchFamily="34" charset="0"/>
                <a:cs typeface="Calibri" pitchFamily="34" charset="0"/>
              </a:rPr>
              <a:t>    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5. Знаючи тривалості розгону на кожній ділянці, повний час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визначається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їх сумою:</a:t>
            </a: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1284789"/>
              </p:ext>
            </p:extLst>
          </p:nvPr>
        </p:nvGraphicFramePr>
        <p:xfrm>
          <a:off x="7247346" y="2224618"/>
          <a:ext cx="1650605" cy="1092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65" name="Формула" r:id="rId8" imgW="749160" imgH="495000" progId="Equation.3">
                  <p:embed/>
                </p:oleObj>
              </mc:Choice>
              <mc:Fallback>
                <p:oleObj name="Формула" r:id="rId8" imgW="749160" imgH="495000" progId="Equation.3">
                  <p:embed/>
                  <p:pic>
                    <p:nvPicPr>
                      <p:cNvPr id="13" name="Объект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7346" y="2224618"/>
                        <a:ext cx="1650605" cy="109296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180424"/>
              </p:ext>
            </p:extLst>
          </p:nvPr>
        </p:nvGraphicFramePr>
        <p:xfrm>
          <a:off x="132383" y="4259579"/>
          <a:ext cx="8910910" cy="24703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3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56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238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30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400" b="0" i="1" u="none" strike="noStrike" spc="-5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ділянки</a:t>
                      </a:r>
                      <a:endParaRPr lang="uk-UA" sz="2400" b="0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51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400" b="0" i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  <a:r>
                        <a:rPr lang="uk-UA" sz="2400" b="0" i="1" u="none" strike="noStrike" spc="4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ω</a:t>
                      </a:r>
                      <a:r>
                        <a:rPr lang="ru-RU" sz="2400" b="0" i="1" u="none" strike="noStrike" spc="-25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uk-UA" sz="2400" b="0" i="1" u="none" strike="noStrike" spc="-5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рад/с</a:t>
                      </a:r>
                      <a:endParaRPr lang="uk-UA" sz="2400" b="0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1" u="none" strike="noStrike" spc="-25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uk-UA" sz="2400" b="0" i="1" u="none" strike="noStrike" spc="-25" baseline="-25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дин.ср</a:t>
                      </a:r>
                      <a:r>
                        <a:rPr lang="uk-UA" sz="2400" b="0" i="1" u="none" strike="noStrike" spc="-25" baseline="-25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1" u="none" strike="noStrike" spc="3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uk-UA" sz="2400" b="0" i="1" u="none" strike="noStrike" spc="-5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Нм</a:t>
                      </a:r>
                      <a:endParaRPr lang="uk-UA" sz="2400" b="0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400" b="0" i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  <a:r>
                        <a:rPr lang="en-US" sz="2400" b="0" i="1" u="none" strike="noStrike" spc="3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t,</a:t>
                      </a:r>
                      <a:r>
                        <a:rPr lang="en-US" sz="2400" b="0" i="1" u="none" strike="noStrike" spc="-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0" i="1" u="none" strike="noStrike" spc="-5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uk-UA" sz="2400" b="0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400" b="0" i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Сумарний час пуску, с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7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400" b="0" i="1" u="none" strike="noStrike" spc="-25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uk-UA" sz="2400" b="0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51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400" b="0" i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  <a:r>
                        <a:rPr lang="uk-UA" sz="2400" b="0" i="1" u="none" strike="noStrike" spc="4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ω</a:t>
                      </a:r>
                      <a:r>
                        <a:rPr lang="en-US" sz="2400" b="0" i="1" u="none" strike="noStrike" spc="40" baseline="-25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uk-UA" sz="2400" b="0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400" b="0" i="1" u="none" strike="noStrike" spc="4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lang="uk-UA" sz="2400" b="0" i="1" u="none" strike="noStrike" spc="40" baseline="-25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</a:t>
                      </a:r>
                      <a:r>
                        <a:rPr lang="uk-UA" sz="2400" b="0" i="1" u="none" strike="noStrike" spc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uk-UA" sz="2400" b="0" i="1" u="none" strike="noStrike" spc="0" baseline="-25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</a:t>
                      </a:r>
                      <a:r>
                        <a:rPr lang="uk-UA" sz="2400" b="0" i="1" u="none" strike="noStrike" spc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2400" b="0" i="1" u="none" strike="noStrike" spc="0" baseline="-25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uk-UA" sz="2400" b="0" i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400" b="0" i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  <a:r>
                        <a:rPr lang="en-US" sz="2400" b="0" i="1" u="none" strike="noStrike" spc="3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en-US" sz="2400" b="0" i="1" u="none" strike="noStrike" spc="30" baseline="-25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uk-UA" sz="2400" b="0" i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400" b="0" i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  <a:r>
                        <a:rPr lang="en-US" sz="2400" b="0" i="1" u="none" strike="noStrike" spc="3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en-US" sz="2400" b="0" i="1" u="none" strike="noStrike" spc="30" baseline="-25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uk-UA" sz="2400" b="0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5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400" b="0" i="1" u="none" strike="noStrike" spc="-25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uk-UA" sz="2400" b="0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51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400" b="0" i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  <a:r>
                        <a:rPr lang="uk-UA" sz="2400" b="0" i="1" u="none" strike="noStrike" spc="4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ω</a:t>
                      </a:r>
                      <a:r>
                        <a:rPr lang="uk-UA" sz="2400" b="0" i="1" u="none" strike="noStrike" spc="-5" baseline="-25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uk-UA" sz="2400" b="0" i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400" b="0" i="1" u="none" strike="noStrike" spc="4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lang="uk-UA" sz="2400" b="0" i="1" u="none" strike="noStrike" spc="40" baseline="-25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</a:t>
                      </a:r>
                      <a:r>
                        <a:rPr lang="uk-UA" sz="2400" b="0" i="1" u="none" strike="noStrike" spc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uk-UA" sz="2400" b="0" i="1" u="none" strike="noStrike" spc="0" baseline="-25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</a:t>
                      </a:r>
                      <a:r>
                        <a:rPr lang="uk-UA" sz="2400" b="0" i="1" u="none" strike="noStrike" spc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2400" b="0" i="1" u="none" strike="noStrike" spc="30" baseline="-25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uk-UA" sz="2400" b="0" i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400" b="0" i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  <a:r>
                        <a:rPr lang="en-US" sz="2400" b="0" i="1" u="none" strike="noStrike" spc="3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en-US" sz="2400" b="0" i="1" u="none" strike="noStrike" spc="30" baseline="-25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uk-UA" sz="2400" b="0" i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400" b="0" i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  <a:r>
                        <a:rPr lang="en-US" sz="2400" b="0" i="1" u="none" strike="noStrike" spc="3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en-US" sz="2400" b="0" i="1" u="none" strike="noStrike" spc="30" baseline="-25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2400" b="0" i="1" u="none" strike="noStrike" spc="-5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1" u="none" strike="noStrike" spc="-5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lang="uk-UA" sz="2400" b="0" i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  <a:r>
                        <a:rPr lang="en-US" sz="2400" b="0" i="1" u="none" strike="noStrike" spc="3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en-US" sz="2400" b="0" i="1" u="none" strike="noStrike" spc="30" baseline="-25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uk-UA" sz="2400" b="0" i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0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uk-UA" sz="2400" b="0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uk-UA" sz="2400" b="0" i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uk-UA" sz="2400" b="0" i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uk-UA" sz="2400" b="0" i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uk-UA" sz="2400" b="0" i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9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400" b="0" i="1" u="none" strike="noStrike" spc="-25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uk-UA" sz="2400" b="0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51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400" b="0" i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  <a:r>
                        <a:rPr lang="uk-UA" sz="2400" b="0" i="1" u="none" strike="noStrike" spc="4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ω</a:t>
                      </a:r>
                      <a:r>
                        <a:rPr lang="uk-UA" sz="2400" b="0" i="1" u="none" strike="noStrike" spc="-25" baseline="-25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uk-UA" sz="2400" b="0" i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400" b="0" i="1" u="none" strike="noStrike" spc="4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lang="uk-UA" sz="2400" b="0" i="1" u="none" strike="noStrike" spc="40" baseline="-25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</a:t>
                      </a:r>
                      <a:r>
                        <a:rPr lang="uk-UA" sz="2400" b="0" i="1" u="none" strike="noStrike" spc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uk-UA" sz="2400" b="0" i="1" u="none" strike="noStrike" spc="0" baseline="-25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</a:t>
                      </a:r>
                      <a:r>
                        <a:rPr lang="uk-UA" sz="2400" b="0" i="1" u="none" strike="noStrike" spc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2400" b="0" i="1" u="none" strike="noStrike" spc="30" baseline="-25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uk-UA" sz="2400" b="0" i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400" b="0" i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  <a:r>
                        <a:rPr lang="en-US" sz="2400" b="0" i="1" u="none" strike="noStrike" spc="3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en-US" sz="2400" b="0" i="1" u="none" strike="noStrike" spc="30" baseline="-25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uk-UA" sz="2400" b="0" i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1" u="none" strike="noStrike" spc="3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en-US" sz="2400" b="0" i="1" u="none" strike="noStrike" spc="30" baseline="-25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sz="2400" b="0" i="1" u="none" strike="noStrike" spc="-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1" u="none" strike="noStrike" spc="-5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</a:t>
                      </a:r>
                      <a:r>
                        <a:rPr lang="uk-UA" sz="2400" b="0" i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  <a:r>
                        <a:rPr lang="en-US" sz="2400" b="0" i="1" u="none" strike="noStrike" spc="3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en-US" sz="2400" b="0" i="1" u="none" strike="noStrike" spc="30" baseline="-25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2400" b="0" i="1" u="none" strike="noStrike" spc="-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1" u="none" strike="noStrike" spc="-5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lang="uk-UA" sz="2400" b="0" i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  <a:r>
                        <a:rPr lang="en-US" sz="2400" b="0" i="1" u="none" strike="noStrike" spc="3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en-US" sz="2400" b="0" i="1" u="none" strike="noStrike" spc="30" baseline="-25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400" b="0" i="1" u="none" strike="noStrike" spc="-5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+...+ </a:t>
                      </a:r>
                      <a:r>
                        <a:rPr lang="uk-UA" sz="2400" b="0" i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  <a:r>
                        <a:rPr lang="en-US" sz="2400" b="0" i="1" u="none" strike="noStrike" spc="3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en-US" sz="2400" b="0" i="1" u="none" strike="noStrike" spc="30" baseline="-25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uk-UA" sz="2400" b="0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" name="Прямокутник 5"/>
          <p:cNvSpPr/>
          <p:nvPr/>
        </p:nvSpPr>
        <p:spPr>
          <a:xfrm>
            <a:off x="139629" y="3631714"/>
            <a:ext cx="8934921" cy="627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Таблиця 1. </a:t>
            </a:r>
            <a:r>
              <a:rPr lang="uk-UA" sz="2400" i="1" dirty="0">
                <a:latin typeface="Calibri" pitchFamily="34" charset="0"/>
                <a:cs typeface="Calibri" pitchFamily="34" charset="0"/>
              </a:rPr>
              <a:t>Розрахунок тривалості пуску системи електродвигун</a:t>
            </a:r>
            <a:r>
              <a:rPr lang="ru-RU" sz="2400" i="1" dirty="0">
                <a:latin typeface="Calibri" pitchFamily="34" charset="0"/>
                <a:cs typeface="Calibri" pitchFamily="34" charset="0"/>
              </a:rPr>
              <a:t>-</a:t>
            </a:r>
            <a:r>
              <a:rPr lang="uk-UA" sz="2400" i="1" u="sng" dirty="0">
                <a:latin typeface="Calibri" pitchFamily="34" charset="0"/>
                <a:cs typeface="Calibri" pitchFamily="34" charset="0"/>
              </a:rPr>
              <a:t>робоча машина графоаналітичним методом</a:t>
            </a:r>
            <a:endParaRPr lang="uk-UA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0674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71"/>
    </mc:Choice>
    <mc:Fallback xmlns="">
      <p:transition spd="slow" advTm="47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10" grpId="0" animBg="1"/>
      <p:bldP spid="11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5687" y="1073824"/>
            <a:ext cx="9000555" cy="67710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Лінійну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механічну характеристику мають електродвигуни постійного струму незалежного або паралельного збудження.</a:t>
            </a: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55687" y="1750932"/>
            <a:ext cx="9000555" cy="135421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З деякою похибкою лінійними можна вважати реостатні механічні </a:t>
            </a:r>
            <a:r>
              <a:rPr lang="uk-UA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ха-рактеристики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двигуна постійного струму послідовного збудження,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АД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фазним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ротором, а також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АД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 короткозамкненим ротором при роботі в межах ковзання від 0 до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7948" y="39695"/>
            <a:ext cx="8896035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Механічні перехідні процеси в електроприводі з лінійною механічною характеристикою двигуна при незмінних статичному моменті і моменті інерції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55687" y="3105149"/>
            <a:ext cx="9000555" cy="67710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Розглянемо перехідні процеси при пуску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ДПС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незалежного збудження з постійно ввімкненим резистором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у коло якоря.</a:t>
            </a: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64365" y="3782258"/>
            <a:ext cx="9000555" cy="13542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Пуск починається з моменту вмикання двигуна в мережу з незмінною напругою 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uk-U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uk-UA" sz="2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360363"/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Процес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відбувається при незмінному магнітному потоці 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 =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сопst</a:t>
            </a:r>
            <a:r>
              <a:rPr lang="uk-UA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indent="360363"/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Електромагнітними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перехідними процесами знехтуємо.</a:t>
            </a: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73043" y="5139556"/>
            <a:ext cx="9000555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Вихідними є рівняння руху електропривода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indent="360363"/>
            <a:endParaRPr lang="uk-UA" sz="2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360363"/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рівняння електричної рівноваги електродвигуна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 </a:t>
            </a:r>
            <a:r>
              <a:rPr lang="uk-UA" i="1" dirty="0"/>
              <a:t>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+ IR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uk-UA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 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 =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опір кола якоря електродвигуна.</a:t>
            </a:r>
            <a:endParaRPr lang="uk-UA" sz="2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Рисунок 19"/>
          <p:cNvPicPr/>
          <p:nvPr/>
        </p:nvPicPr>
        <p:blipFill>
          <a:blip r:embed="rId3"/>
          <a:stretch>
            <a:fillRect/>
          </a:stretch>
        </p:blipFill>
        <p:spPr>
          <a:xfrm>
            <a:off x="7164288" y="5013176"/>
            <a:ext cx="1891955" cy="800407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34521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16" grpId="0" uiExpand="1" build="p" animBg="1" autoUpdateAnimBg="0"/>
      <p:bldP spid="15" grpId="0" uiExpand="1" build="p" animBg="1" autoUpdateAnimBg="0"/>
      <p:bldP spid="17" grpId="0" uiExpand="1" build="p" animBg="1" autoUpdateAnimBg="0"/>
      <p:bldP spid="18" grpId="0" uiExpand="1" build="p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68407" y="1063234"/>
            <a:ext cx="9002444" cy="2215991"/>
          </a:xfrm>
          <a:prstGeom prst="rect">
            <a:avLst/>
          </a:prstGeom>
          <a:solidFill>
            <a:schemeClr val="bg2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Оскільки момент двигуна прямо пропорційний </a:t>
            </a:r>
            <a:endParaRPr lang="uk-UA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струмові, 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endParaRPr lang="uk-UA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 </a:t>
            </a:r>
            <a:r>
              <a:rPr lang="uk-UA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коефіцієнт моменту, що дорівнює коефіцієнтові </a:t>
            </a:r>
            <a:r>
              <a:rPr lang="uk-UA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е.р.с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.;</a:t>
            </a:r>
          </a:p>
          <a:p>
            <a:r>
              <a:rPr lang="uk-UA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</a:t>
            </a:r>
            <a:r>
              <a:rPr lang="uk-UA" sz="2400" i="1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струм, споживаний електродвигуном в усталеному режимі роботи при </a:t>
            </a:r>
            <a:r>
              <a:rPr lang="uk-UA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uk-UA" sz="24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М</a:t>
            </a:r>
            <a:r>
              <a:rPr lang="uk-UA" sz="24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uk-UA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0" y="3583483"/>
            <a:ext cx="8986521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Підставивши значення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моментів,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одержимо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indent="360363"/>
            <a:endParaRPr lang="uk-UA" sz="2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360363"/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Звідки  </a:t>
            </a:r>
            <a:endParaRPr lang="uk-UA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60654" y="4908591"/>
            <a:ext cx="8983346" cy="338554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Враховуючи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що 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= сω</a:t>
            </a:r>
            <a:r>
              <a:rPr lang="uk-UA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 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 =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сω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отримаємо:</a:t>
            </a:r>
            <a:endParaRPr lang="uk-UA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26820" y="5718852"/>
            <a:ext cx="9002444" cy="33855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Звідки:</a:t>
            </a:r>
            <a:endParaRPr lang="uk-UA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7948" y="39695"/>
            <a:ext cx="8896035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Механічні перехідні процеси в електроприводі з лінійною механічною характеристикою двигуна при незмінних статичному моменті і моменті інерції</a:t>
            </a:r>
          </a:p>
        </p:txBody>
      </p:sp>
      <p:pic>
        <p:nvPicPr>
          <p:cNvPr id="19" name="Рисунок 18"/>
          <p:cNvPicPr/>
          <p:nvPr/>
        </p:nvPicPr>
        <p:blipFill>
          <a:blip r:embed="rId3"/>
          <a:stretch>
            <a:fillRect/>
          </a:stretch>
        </p:blipFill>
        <p:spPr>
          <a:xfrm>
            <a:off x="7020273" y="1013221"/>
            <a:ext cx="2023252" cy="126365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0" name="Рисунок 19"/>
          <p:cNvPicPr/>
          <p:nvPr/>
        </p:nvPicPr>
        <p:blipFill>
          <a:blip r:embed="rId4"/>
          <a:stretch>
            <a:fillRect/>
          </a:stretch>
        </p:blipFill>
        <p:spPr>
          <a:xfrm>
            <a:off x="7020273" y="3348311"/>
            <a:ext cx="1654041" cy="67251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1" name="Рисунок 20"/>
          <p:cNvPicPr/>
          <p:nvPr/>
        </p:nvPicPr>
        <p:blipFill>
          <a:blip r:embed="rId5"/>
          <a:stretch>
            <a:fillRect/>
          </a:stretch>
        </p:blipFill>
        <p:spPr>
          <a:xfrm>
            <a:off x="2411760" y="3891079"/>
            <a:ext cx="1798057" cy="75808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2" name="Рисунок 21"/>
          <p:cNvPicPr/>
          <p:nvPr/>
        </p:nvPicPr>
        <p:blipFill>
          <a:blip r:embed="rId6"/>
          <a:stretch>
            <a:fillRect/>
          </a:stretch>
        </p:blipFill>
        <p:spPr>
          <a:xfrm>
            <a:off x="6219264" y="4645512"/>
            <a:ext cx="2923537" cy="70165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3" name="Рисунок 22"/>
          <p:cNvPicPr/>
          <p:nvPr/>
        </p:nvPicPr>
        <p:blipFill>
          <a:blip r:embed="rId7"/>
          <a:stretch>
            <a:fillRect/>
          </a:stretch>
        </p:blipFill>
        <p:spPr>
          <a:xfrm>
            <a:off x="2411760" y="5517232"/>
            <a:ext cx="2592288" cy="74179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45396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 autoUpdateAnimBg="0"/>
      <p:bldP spid="18" grpId="0" uiExpand="1" build="p" animBg="1" autoUpdateAnimBg="0"/>
      <p:bldP spid="9" grpId="0" animBg="1" autoUpdateAnimBg="0"/>
      <p:bldP spid="12" grpId="0" uiExpand="1" build="p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61745" y="1047574"/>
            <a:ext cx="5590375" cy="91409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>
              <a:lnSpc>
                <a:spcPct val="90000"/>
              </a:lnSpc>
            </a:pP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Відношення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/с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є статичним падінням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швидкості,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що викликане проходженням струму 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</a:t>
            </a:r>
            <a:r>
              <a:rPr lang="uk-UA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uk-U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61745" y="1954791"/>
            <a:ext cx="6808931" cy="6771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uk-UA" sz="2200" i="1" baseline="-25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uk-UA" sz="2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2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JR/c</a:t>
            </a:r>
            <a:r>
              <a:rPr lang="en-US" sz="2200" i="1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має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розмірність часу і називається електромеханічною сталою часу.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61279" y="2649262"/>
            <a:ext cx="5888516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Врахувавши що </a:t>
            </a:r>
            <a:r>
              <a:rPr lang="uk-UA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uk-UA" sz="2400" i="1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uk-UA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ru-RU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ω</a:t>
            </a:r>
            <a:r>
              <a:rPr lang="uk-UA" sz="2400" i="1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·</a:t>
            </a:r>
            <a:r>
              <a:rPr lang="uk-UA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uk-UA" sz="2400" i="1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к.з</a:t>
            </a:r>
            <a:r>
              <a:rPr lang="uk-UA" sz="2400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uk-UA" sz="24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</a:t>
            </a:r>
            <a:r>
              <a:rPr lang="uk-UA" sz="2400" i="1" baseline="-25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к.з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к.з</a:t>
            </a:r>
            <a:r>
              <a:rPr lang="uk-UA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к.з</a:t>
            </a:r>
            <a:r>
              <a:rPr lang="uk-UA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відповідно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момент</a:t>
            </a:r>
            <a:r>
              <a:rPr lang="uk-UA" sz="2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 струм при загальмованому якорі, то після </a:t>
            </a:r>
            <a:endParaRPr lang="uk-UA" sz="2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перетворень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знайдемо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61745" y="5101414"/>
            <a:ext cx="8988439" cy="1477328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Отже,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електромеханічна стала часу - це час, за який система з </a:t>
            </a:r>
            <a:r>
              <a:rPr lang="uk-UA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-ментом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інерції </a:t>
            </a:r>
            <a:r>
              <a:rPr lang="uk-UA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розганяється без навантаження з нерухомого стану до </a:t>
            </a:r>
            <a:r>
              <a:rPr lang="uk-UA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швид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-кості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ідеального холостого ходу </a:t>
            </a:r>
            <a:r>
              <a:rPr lang="uk-UA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ω</a:t>
            </a:r>
            <a:r>
              <a:rPr lang="uk-UA" sz="24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при незмінному 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дина-</a:t>
            </a:r>
            <a:r>
              <a:rPr lang="uk-UA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мічному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моменті, 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рівному моментові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короткого замикання </a:t>
            </a:r>
            <a:r>
              <a:rPr lang="uk-UA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uk-UA" sz="24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к.з</a:t>
            </a:r>
            <a:r>
              <a:rPr lang="uk-UA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7948" y="39695"/>
            <a:ext cx="8896035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Механічні перехідні процеси в електроприводі з лінійною механічною характеристикою двигуна при незмінних статичному моменті і моменті інерції</a:t>
            </a:r>
          </a:p>
        </p:txBody>
      </p:sp>
      <p:pic>
        <p:nvPicPr>
          <p:cNvPr id="19" name="Рисунок 18"/>
          <p:cNvPicPr/>
          <p:nvPr/>
        </p:nvPicPr>
        <p:blipFill>
          <a:blip r:embed="rId3"/>
          <a:stretch>
            <a:fillRect/>
          </a:stretch>
        </p:blipFill>
        <p:spPr>
          <a:xfrm>
            <a:off x="5652120" y="1035457"/>
            <a:ext cx="3419467" cy="3572041"/>
          </a:xfrm>
          <a:prstGeom prst="rect">
            <a:avLst/>
          </a:prstGeom>
        </p:spPr>
      </p:pic>
      <p:pic>
        <p:nvPicPr>
          <p:cNvPr id="20" name="Рисунок 19"/>
          <p:cNvPicPr/>
          <p:nvPr/>
        </p:nvPicPr>
        <p:blipFill>
          <a:blip r:embed="rId4"/>
          <a:stretch>
            <a:fillRect/>
          </a:stretch>
        </p:blipFill>
        <p:spPr>
          <a:xfrm>
            <a:off x="4139952" y="3319491"/>
            <a:ext cx="1506355" cy="73212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61279" y="4051620"/>
            <a:ext cx="5592274" cy="104644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Або:</a:t>
            </a:r>
          </a:p>
          <a:p>
            <a:r>
              <a:rPr lang="uk-UA" dirty="0" smtClean="0"/>
              <a:t>де – </a:t>
            </a: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uk-UA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dirty="0" smtClean="0"/>
              <a:t>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жорсткість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механічної </a:t>
            </a:r>
            <a:endParaRPr lang="uk-UA" sz="2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характеристики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двигуна.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Рисунок 21"/>
          <p:cNvPicPr/>
          <p:nvPr/>
        </p:nvPicPr>
        <p:blipFill>
          <a:blip r:embed="rId5"/>
          <a:stretch>
            <a:fillRect/>
          </a:stretch>
        </p:blipFill>
        <p:spPr>
          <a:xfrm>
            <a:off x="4305264" y="4100104"/>
            <a:ext cx="1348289" cy="645987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77868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 autoUpdateAnimBg="0"/>
      <p:bldP spid="12" grpId="0" animBg="1" autoUpdateAnimBg="0"/>
      <p:bldP spid="15" grpId="0" uiExpand="1" build="p" animBg="1" autoUpdateAnimBg="0"/>
      <p:bldP spid="18" grpId="0" animBg="1"/>
      <p:bldP spid="21" grpId="0" uiExpand="1" build="p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103568" y="1003508"/>
            <a:ext cx="8953317" cy="135421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Оскільки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прямо пропорційна опору кола якоря, то при збільшенні опору стала часу також зростає і навпаки. </a:t>
            </a:r>
            <a:endParaRPr lang="uk-UA" sz="2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360363"/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Слід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зауважити, що електромеханічна стала часу не залежить від навантаження двигуна.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03567" y="2357725"/>
            <a:ext cx="8953318" cy="1015663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Таким чином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можна записати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uk-UA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або                              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ω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ω</a:t>
            </a:r>
            <a:r>
              <a:rPr lang="uk-UA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Δω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кутова швидкість двигуна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</a:t>
            </a:r>
          </a:p>
          <a:p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усталеному режимі при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Мс.</a:t>
            </a:r>
            <a:r>
              <a:rPr lang="uk-UA" sz="2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sz="22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03567" y="3379665"/>
            <a:ext cx="8953318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Розв’язком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цього диференціального рівняння буде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 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стала інтегрування, яку можна визначити з </a:t>
            </a:r>
            <a:endParaRPr lang="uk-UA" sz="2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початкових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умов при 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0 і 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ω =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ω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</a:t>
            </a:r>
            <a:r>
              <a:rPr lang="uk-UA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22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03567" y="4401605"/>
            <a:ext cx="8953318" cy="67710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Звідки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одержимо рівняння для кутової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швидкості</a:t>
            </a:r>
          </a:p>
          <a:p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 перехідному процесі в загальному вигляді: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03567" y="5066875"/>
            <a:ext cx="8953318" cy="6771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Якщо перехідний процес двигуна починається з </a:t>
            </a:r>
            <a:endParaRPr lang="uk-UA" sz="2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нерухомого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стану, наприклад, при пуску, коли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ω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0</a:t>
            </a:r>
            <a:r>
              <a:rPr lang="uk-U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то: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7948" y="39695"/>
            <a:ext cx="8896035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Механічні перехідні процеси в електроприводі з лінійною механічною характеристикою двигуна при незмінних статичному моменті і моменті інерції</a:t>
            </a:r>
          </a:p>
        </p:txBody>
      </p:sp>
      <p:pic>
        <p:nvPicPr>
          <p:cNvPr id="22" name="Рисунок 21"/>
          <p:cNvPicPr/>
          <p:nvPr/>
        </p:nvPicPr>
        <p:blipFill>
          <a:blip r:embed="rId3"/>
          <a:stretch>
            <a:fillRect/>
          </a:stretch>
        </p:blipFill>
        <p:spPr>
          <a:xfrm>
            <a:off x="4402097" y="1988840"/>
            <a:ext cx="2690183" cy="73102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4" name="Рисунок 23"/>
          <p:cNvPicPr/>
          <p:nvPr/>
        </p:nvPicPr>
        <p:blipFill>
          <a:blip r:embed="rId4"/>
          <a:stretch>
            <a:fillRect/>
          </a:stretch>
        </p:blipFill>
        <p:spPr>
          <a:xfrm>
            <a:off x="683567" y="2645390"/>
            <a:ext cx="1753925" cy="72799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6" name="Рисунок 25"/>
          <p:cNvPicPr/>
          <p:nvPr/>
        </p:nvPicPr>
        <p:blipFill>
          <a:blip r:embed="rId5"/>
          <a:stretch>
            <a:fillRect/>
          </a:stretch>
        </p:blipFill>
        <p:spPr>
          <a:xfrm>
            <a:off x="6948264" y="3019612"/>
            <a:ext cx="1944216" cy="70755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9" name="Рисунок 28"/>
          <p:cNvPicPr/>
          <p:nvPr/>
        </p:nvPicPr>
        <p:blipFill>
          <a:blip r:embed="rId6"/>
          <a:stretch>
            <a:fillRect/>
          </a:stretch>
        </p:blipFill>
        <p:spPr>
          <a:xfrm>
            <a:off x="7164288" y="3933056"/>
            <a:ext cx="1892597" cy="45599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0" name="Рисунок 29"/>
          <p:cNvPicPr/>
          <p:nvPr/>
        </p:nvPicPr>
        <p:blipFill rotWithShape="1">
          <a:blip r:embed="rId7"/>
          <a:srcRect r="792"/>
          <a:stretch/>
        </p:blipFill>
        <p:spPr>
          <a:xfrm>
            <a:off x="6444208" y="4401605"/>
            <a:ext cx="2592000" cy="66527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3" name="Прямоугольник 32"/>
          <p:cNvSpPr>
            <a:spLocks noChangeArrowheads="1"/>
          </p:cNvSpPr>
          <p:nvPr/>
        </p:nvSpPr>
        <p:spPr bwMode="auto">
          <a:xfrm>
            <a:off x="103567" y="5755821"/>
            <a:ext cx="8953318" cy="6771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 пуску без навантаження усталена швидкість </a:t>
            </a:r>
            <a:endParaRPr lang="uk-UA" sz="2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буде </a:t>
            </a:r>
            <a:r>
              <a:rPr lang="uk-UA" sz="22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ω</a:t>
            </a:r>
            <a:r>
              <a:rPr lang="uk-UA" sz="2200" i="1" baseline="-25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uk-UA" sz="2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≈ ω</a:t>
            </a:r>
            <a:r>
              <a:rPr lang="uk-UA" sz="2200" i="1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uk-UA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тоді: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4" name="Рисунок 33"/>
          <p:cNvPicPr/>
          <p:nvPr/>
        </p:nvPicPr>
        <p:blipFill>
          <a:blip r:embed="rId8"/>
          <a:stretch>
            <a:fillRect/>
          </a:stretch>
        </p:blipFill>
        <p:spPr>
          <a:xfrm>
            <a:off x="7001166" y="5913424"/>
            <a:ext cx="2055719" cy="67062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7" name="Рисунок 16"/>
          <p:cNvPicPr/>
          <p:nvPr/>
        </p:nvPicPr>
        <p:blipFill rotWithShape="1">
          <a:blip r:embed="rId7"/>
          <a:srcRect l="-1" t="8677" r="40753" b="1159"/>
          <a:stretch/>
        </p:blipFill>
        <p:spPr>
          <a:xfrm>
            <a:off x="7092279" y="5148000"/>
            <a:ext cx="1911703" cy="7200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68611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0"/>
                            </p:stCondLst>
                            <p:childTnLst>
                              <p:par>
                                <p:cTn id="17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 autoUpdateAnimBg="0"/>
      <p:bldP spid="11" grpId="0" uiExpand="1" build="p" animBg="1" autoUpdateAnimBg="0"/>
      <p:bldP spid="12" grpId="0" animBg="1" autoUpdateAnimBg="0"/>
      <p:bldP spid="15" grpId="0" animBg="1"/>
      <p:bldP spid="18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67705" y="1031603"/>
            <a:ext cx="4792327" cy="1523494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>
              <a:lnSpc>
                <a:spcPct val="90000"/>
              </a:lnSpc>
            </a:pP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Теоретично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процес пуску </a:t>
            </a:r>
            <a:r>
              <a:rPr lang="uk-UA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закінчуєть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-ся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через нескінченний проміжок часу. </a:t>
            </a:r>
            <a:endParaRPr lang="uk-UA" sz="2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360363">
              <a:lnSpc>
                <a:spcPct val="90000"/>
              </a:lnSpc>
            </a:pP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практичних розрахунках процес вважається усталеним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 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 = (3...4)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uk-U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тоді швидкість</a:t>
            </a:r>
            <a:r>
              <a:rPr lang="uk-UA" sz="2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ω 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≈ 0,98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ω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,.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56229" y="2555813"/>
            <a:ext cx="4803803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незмінній різниці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М</a:t>
            </a:r>
            <a:r>
              <a:rPr lang="uk-UA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прис</a:t>
            </a:r>
            <a:r>
              <a:rPr lang="en-US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uk-UA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корення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системи </a:t>
            </a:r>
            <a:r>
              <a:rPr lang="en-US" sz="2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l-GR" sz="2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ω</a:t>
            </a:r>
            <a:r>
              <a:rPr lang="en-US" sz="2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2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dt</a:t>
            </a:r>
            <a:r>
              <a:rPr lang="en-US" sz="2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22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const</a:t>
            </a:r>
            <a:r>
              <a:rPr lang="en-US" sz="2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тобто графік 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ω = f(t)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буде прямолінійним.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67705" y="3571476"/>
            <a:ext cx="4792327" cy="1828193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>
              <a:lnSpc>
                <a:spcPct val="90000"/>
              </a:lnSpc>
            </a:pP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кщо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 пуску момент двигуна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бу-де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постійним і дорівнюватиме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к.з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то його швидкість зростатиме по прямій лінії (пряма </a:t>
            </a:r>
            <a:r>
              <a:rPr lang="uk-U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ОА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при пуску без </a:t>
            </a:r>
            <a:r>
              <a:rPr lang="uk-UA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наванта-ження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пряма </a:t>
            </a:r>
            <a:r>
              <a:rPr lang="uk-U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ОВ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при пуску з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постій-ним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навантаженням).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56229" y="5399669"/>
            <a:ext cx="8961520" cy="121879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>
              <a:lnSpc>
                <a:spcPct val="90000"/>
              </a:lnSpc>
            </a:pP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Якщо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 початку координат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провести</a:t>
            </a:r>
          </a:p>
          <a:p>
            <a:pPr>
              <a:lnSpc>
                <a:spcPct val="90000"/>
              </a:lnSpc>
            </a:pP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дотичні </a:t>
            </a:r>
            <a:r>
              <a:rPr lang="uk-U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ОА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і </a:t>
            </a:r>
            <a:r>
              <a:rPr lang="uk-U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ОВ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до кривих 1 і 2 до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пере-</a:t>
            </a:r>
          </a:p>
          <a:p>
            <a:pPr>
              <a:lnSpc>
                <a:spcPct val="90000"/>
              </a:lnSpc>
            </a:pP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тину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 асимптотами,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відрізки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uk-UA" sz="22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 і </a:t>
            </a:r>
            <a:r>
              <a:rPr lang="uk-UA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uk-UA" sz="2200" baseline="-250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uk-UA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масштабі дадуть значення електромеханічної сталої часу </a:t>
            </a:r>
            <a:r>
              <a:rPr lang="uk-UA" sz="22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</a:t>
            </a:r>
            <a:r>
              <a:rPr lang="uk-UA" sz="2200" i="1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</a:t>
            </a:r>
            <a:r>
              <a:rPr lang="uk-U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7948" y="39695"/>
            <a:ext cx="8896035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Механічні перехідні процеси в електроприводі з лінійною механічною характеристикою двигуна при незмінних статичному моменті і моменті інерції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4860032" y="1035937"/>
            <a:ext cx="4248800" cy="5281999"/>
            <a:chOff x="4860032" y="1035937"/>
            <a:chExt cx="4248800" cy="5281999"/>
          </a:xfrm>
        </p:grpSpPr>
        <p:pic>
          <p:nvPicPr>
            <p:cNvPr id="17" name="Рисунок 1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860032" y="1035937"/>
              <a:ext cx="4231360" cy="3881616"/>
            </a:xfrm>
            <a:prstGeom prst="rect">
              <a:avLst/>
            </a:prstGeom>
          </p:spPr>
        </p:pic>
        <p:sp>
          <p:nvSpPr>
            <p:cNvPr id="2" name="Прямоугольник 1"/>
            <p:cNvSpPr/>
            <p:nvPr/>
          </p:nvSpPr>
          <p:spPr>
            <a:xfrm>
              <a:off x="4860032" y="4917553"/>
              <a:ext cx="4248800" cy="1400383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uk-UA" sz="2000" i="1" spc="5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Залежність швидкості обертання електродвигуна постійного струму незалежного збудження від часу при пуску в один ступінь: 1 - з </a:t>
              </a:r>
              <a:r>
                <a:rPr lang="uk-UA" sz="2000" i="1" spc="5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наванта-женням</a:t>
              </a:r>
              <a:r>
                <a:rPr lang="uk-UA" sz="2000" i="1" spc="5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; 2 - без навантаження</a:t>
              </a:r>
              <a:endParaRPr lang="uk-UA" sz="20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02343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 autoUpdateAnimBg="0"/>
      <p:bldP spid="12" grpId="0" animBg="1" autoUpdateAnimBg="0"/>
      <p:bldP spid="18" grpId="0" uiExpand="1" build="p" animBg="1" autoUpdateAnimBg="0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7296" y="1024748"/>
            <a:ext cx="9028115" cy="101566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Для виявлення залежності струму в колі якоря від часу при перехідних процесах у рівнянні руху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електропривода, замінимо момент</a:t>
            </a:r>
          </a:p>
          <a:p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двигуна і момент статичних опорів їх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значеннями: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57296" y="2023804"/>
            <a:ext cx="8988439" cy="60939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>
              <a:lnSpc>
                <a:spcPct val="90000"/>
              </a:lnSpc>
            </a:pP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Продиференціювавши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рівняння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швидкості за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часом, </a:t>
            </a:r>
            <a:endParaRPr lang="uk-UA" sz="2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Знайдемо прискорення: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96972" y="2870190"/>
            <a:ext cx="8982010" cy="6771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Одержане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значення прискорення підставимо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 верхнє </a:t>
            </a:r>
          </a:p>
          <a:p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рівняння: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28833" y="3725038"/>
            <a:ext cx="8988439" cy="6771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Значення сталої інтегрування 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знайдемо з </a:t>
            </a:r>
            <a:endParaRPr lang="uk-UA" sz="2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початкових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умов, коли 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 = 0, а I =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69571" y="4396260"/>
            <a:ext cx="8988439" cy="101566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Підставимо значення </a:t>
            </a:r>
            <a:r>
              <a:rPr lang="uk-U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зробивши </a:t>
            </a:r>
            <a:r>
              <a:rPr lang="uk-UA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перетворе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r>
              <a:rPr lang="uk-UA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ння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одержимо залежність струму в колі якоря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від</a:t>
            </a:r>
          </a:p>
          <a:p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часу при перехідних процесах: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948" y="39695"/>
            <a:ext cx="8896035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Механічні перехідні процеси в електроприводі з лінійною механічною характеристикою двигуна при незмінних статичному моменті і моменті інерції</a:t>
            </a:r>
          </a:p>
        </p:txBody>
      </p:sp>
      <p:pic>
        <p:nvPicPr>
          <p:cNvPr id="13" name="Рисунок 12"/>
          <p:cNvPicPr/>
          <p:nvPr/>
        </p:nvPicPr>
        <p:blipFill>
          <a:blip r:embed="rId3"/>
          <a:stretch>
            <a:fillRect/>
          </a:stretch>
        </p:blipFill>
        <p:spPr>
          <a:xfrm>
            <a:off x="7308304" y="1340768"/>
            <a:ext cx="1759667" cy="69964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5" name="Рисунок 14"/>
          <p:cNvPicPr/>
          <p:nvPr/>
        </p:nvPicPr>
        <p:blipFill>
          <a:blip r:embed="rId4"/>
          <a:stretch>
            <a:fillRect/>
          </a:stretch>
        </p:blipFill>
        <p:spPr>
          <a:xfrm>
            <a:off x="7308304" y="2063487"/>
            <a:ext cx="1708968" cy="78945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7" name="Рисунок 16"/>
          <p:cNvPicPr/>
          <p:nvPr/>
        </p:nvPicPr>
        <p:blipFill>
          <a:blip r:embed="rId5"/>
          <a:stretch>
            <a:fillRect/>
          </a:stretch>
        </p:blipFill>
        <p:spPr>
          <a:xfrm>
            <a:off x="7092281" y="2860943"/>
            <a:ext cx="1958018" cy="85608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2" name="Рисунок 21"/>
          <p:cNvPicPr/>
          <p:nvPr/>
        </p:nvPicPr>
        <p:blipFill>
          <a:blip r:embed="rId6"/>
          <a:stretch>
            <a:fillRect/>
          </a:stretch>
        </p:blipFill>
        <p:spPr>
          <a:xfrm>
            <a:off x="6948264" y="3725038"/>
            <a:ext cx="2088700" cy="67710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3" name="Рисунок 22"/>
          <p:cNvPicPr/>
          <p:nvPr/>
        </p:nvPicPr>
        <p:blipFill>
          <a:blip r:embed="rId7"/>
          <a:stretch>
            <a:fillRect/>
          </a:stretch>
        </p:blipFill>
        <p:spPr>
          <a:xfrm>
            <a:off x="6084168" y="4443236"/>
            <a:ext cx="2971710" cy="80787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67439" y="5399817"/>
            <a:ext cx="8988439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Якщо двигун пускається з нерухомого стану, то </a:t>
            </a:r>
            <a:endParaRPr lang="uk-UA" sz="2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початковий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струм дорівнює пусковому або </a:t>
            </a:r>
            <a:r>
              <a:rPr lang="uk-UA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стру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мові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короткого замикання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к.з</a:t>
            </a:r>
            <a:r>
              <a:rPr lang="uk-UA" sz="2200" i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тоді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Рисунок 24"/>
          <p:cNvPicPr/>
          <p:nvPr/>
        </p:nvPicPr>
        <p:blipFill>
          <a:blip r:embed="rId8"/>
          <a:stretch>
            <a:fillRect/>
          </a:stretch>
        </p:blipFill>
        <p:spPr>
          <a:xfrm>
            <a:off x="6084168" y="5399816"/>
            <a:ext cx="2954928" cy="69133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77133" y="6415732"/>
            <a:ext cx="8988439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 пуску двигуна без навантаження </a:t>
            </a:r>
            <a:r>
              <a:rPr lang="uk-U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</a:t>
            </a:r>
            <a:r>
              <a:rPr lang="uk-UA" sz="2200" i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0: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Рисунок 26"/>
          <p:cNvPicPr/>
          <p:nvPr/>
        </p:nvPicPr>
        <p:blipFill>
          <a:blip r:embed="rId9"/>
          <a:stretch>
            <a:fillRect/>
          </a:stretch>
        </p:blipFill>
        <p:spPr>
          <a:xfrm>
            <a:off x="6188164" y="6091151"/>
            <a:ext cx="1624196" cy="66313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09835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000"/>
                            </p:stCondLst>
                            <p:childTnLst>
                              <p:par>
                                <p:cTn id="19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16" grpId="0" uiExpand="1" build="p" animBg="1" autoUpdateAnimBg="0"/>
      <p:bldP spid="12" grpId="0" animBg="1" autoUpdateAnimBg="0"/>
      <p:bldP spid="18" grpId="0" uiExpand="1" build="p" animBg="1" autoUpdateAnimBg="0"/>
      <p:bldP spid="21" grpId="0" animBg="1"/>
      <p:bldP spid="24" grpId="0" uiExpand="1" build="p" animBg="1" autoUpdateAnimBg="0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72231" y="454"/>
            <a:ext cx="8928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uk-UA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 відомості про перехідні процеси</a:t>
            </a:r>
            <a:endParaRPr lang="uk-UA" sz="2800" b="1" i="1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98814" y="491812"/>
            <a:ext cx="8937681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indent="360363">
              <a:defRPr/>
            </a:pP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Режими роботи електроприводів поділяються на усталені і неусталені.</a:t>
            </a:r>
          </a:p>
        </p:txBody>
      </p:sp>
      <p:sp>
        <p:nvSpPr>
          <p:cNvPr id="10" name="Прямокутник 10"/>
          <p:cNvSpPr/>
          <p:nvPr/>
        </p:nvSpPr>
        <p:spPr>
          <a:xfrm>
            <a:off x="98814" y="830366"/>
            <a:ext cx="8964264" cy="86331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indent="358775">
              <a:lnSpc>
                <a:spcPct val="85000"/>
              </a:lnSpc>
            </a:pPr>
            <a:r>
              <a:rPr lang="uk-UA" sz="2200" i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Усталеним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називається режим, при якому електропривод працює з постійними струмом, моментом, </a:t>
            </a:r>
            <a:r>
              <a:rPr lang="uk-UA" sz="22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кутовою швидкістю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 температурою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indent="174625">
              <a:lnSpc>
                <a:spcPct val="85000"/>
              </a:lnSpc>
            </a:pP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Режими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при яких ці параметри змінюються, називаються неусталеними.</a:t>
            </a:r>
          </a:p>
        </p:txBody>
      </p:sp>
      <p:sp>
        <p:nvSpPr>
          <p:cNvPr id="22" name="Прямокутник 10"/>
          <p:cNvSpPr/>
          <p:nvPr/>
        </p:nvSpPr>
        <p:spPr>
          <a:xfrm>
            <a:off x="98814" y="1700386"/>
            <a:ext cx="8964264" cy="28802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indent="360363">
              <a:lnSpc>
                <a:spcPct val="85000"/>
              </a:lnSpc>
              <a:defRPr/>
            </a:pPr>
            <a:r>
              <a:rPr lang="uk-UA" sz="2200" i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Неусталені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режими умовно можна поділити на тривалі і короткочасні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indent="273050">
              <a:lnSpc>
                <a:spcPct val="85000"/>
              </a:lnSpc>
            </a:pP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Тривалі (безперервні) неусталені режими спостерігаються при роботі привода зі змінним навантаженням, коли момент статичних опорів </a:t>
            </a:r>
            <a:r>
              <a:rPr lang="uk-UA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безпе-рервно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змінюється (дробарки, пилорами, преси,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тощо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 а також у </a:t>
            </a:r>
            <a:r>
              <a:rPr lang="uk-UA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регульо-ваних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приводах з безперервною зміною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швидкості обертання.</a:t>
            </a:r>
            <a:endParaRPr lang="uk-UA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273050">
              <a:lnSpc>
                <a:spcPct val="85000"/>
              </a:lnSpc>
            </a:pP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Короткочасні неусталені режими виникають при переході від одного усталеного стану до іншого, тому їх називають перехідними режимами або </a:t>
            </a:r>
            <a:r>
              <a:rPr lang="uk-UA" sz="2200" i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перехідними процесами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uk-UA" sz="2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360363">
              <a:lnSpc>
                <a:spcPct val="85000"/>
              </a:lnSpc>
            </a:pP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них належать процеси розгону, гальмування, реверсування, зміни швидкості обертання при регулюванні або при зміні навантаження тощо.</a:t>
            </a:r>
          </a:p>
        </p:txBody>
      </p:sp>
      <p:sp>
        <p:nvSpPr>
          <p:cNvPr id="6" name="Прямокутник 10"/>
          <p:cNvSpPr/>
          <p:nvPr/>
        </p:nvSpPr>
        <p:spPr>
          <a:xfrm>
            <a:off x="98814" y="4580662"/>
            <a:ext cx="8964264" cy="21328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indent="360363">
              <a:lnSpc>
                <a:spcPct val="90000"/>
              </a:lnSpc>
              <a:defRPr/>
            </a:pP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 більшості випадків статичне навантаження на валу двигуна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змінне.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Але через наявність махових мас в системі електродвигун - робоча машина момент двигуна змінюється інакше, ніж момент статичного навантаження. </a:t>
            </a:r>
            <a:endParaRPr lang="uk-UA" sz="2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360363">
              <a:lnSpc>
                <a:spcPct val="90000"/>
              </a:lnSpc>
              <a:defRPr/>
            </a:pP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Тому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доводиться спочатку попередньо вибирати тип і потужність </a:t>
            </a:r>
            <a:r>
              <a:rPr lang="uk-UA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дви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-гуна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розраховувати перехідні процеси, будувати навантажувальну </a:t>
            </a:r>
            <a:r>
              <a:rPr lang="uk-UA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діагра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-му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двигуна і лише тоді перевіряти правильність попереднього вибору.</a:t>
            </a:r>
          </a:p>
        </p:txBody>
      </p:sp>
    </p:spTree>
    <p:extLst>
      <p:ext uri="{BB962C8B-B14F-4D97-AF65-F5344CB8AC3E}">
        <p14:creationId xmlns:p14="http://schemas.microsoft.com/office/powerpoint/2010/main" val="131992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22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51273" y="1021714"/>
            <a:ext cx="5888879" cy="20313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Електромеханічну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сталу часу за відомими </a:t>
            </a:r>
            <a:r>
              <a:rPr lang="uk-UA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залежностями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= f (t)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можна знайти, провівши дотичні до кривих 1 і 2 в точці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к.з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до перетину з асимптотами кривих відповідно при 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=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uk-UA" sz="2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360363"/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Відрізки </a:t>
            </a:r>
            <a:r>
              <a:rPr lang="uk-UA" sz="22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</a:t>
            </a:r>
            <a:r>
              <a:rPr lang="uk-UA" sz="2200" i="1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uk-UA" sz="22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або </a:t>
            </a:r>
            <a:r>
              <a:rPr lang="uk-U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ОВ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у масштабі дають величину електромеханічної сталої часу.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07948" y="3053039"/>
            <a:ext cx="8988439" cy="203132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174625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Оскільки момент двигуна пропорційний </a:t>
            </a:r>
            <a:r>
              <a:rPr lang="uk-UA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стру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мові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якоря </a:t>
            </a:r>
            <a:r>
              <a:rPr lang="uk-U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 =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сІ</a:t>
            </a:r>
            <a:r>
              <a:rPr lang="uk-U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то, помноживши рівняння </a:t>
            </a:r>
            <a:endParaRPr lang="uk-UA" sz="2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струмів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 </a:t>
            </a:r>
            <a:r>
              <a:rPr lang="uk-U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с,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знайдемо вирази для визначення </a:t>
            </a:r>
          </a:p>
          <a:p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залежності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моменту двигуна від часу при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пере-</a:t>
            </a:r>
          </a:p>
          <a:p>
            <a:r>
              <a:rPr lang="uk-UA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хідних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режимах:</a:t>
            </a:r>
          </a:p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а)	при пуску з навантаженням М</a:t>
            </a:r>
            <a:r>
              <a:rPr lang="uk-UA" sz="22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94319" y="5079305"/>
            <a:ext cx="9002068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б)	при пуску без навантаження: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948" y="39695"/>
            <a:ext cx="8896035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Механічні перехідні процеси в електроприводі з лінійною механічною характеристикою двигуна при незмінних статичному моменті і моменті інерції</a:t>
            </a:r>
          </a:p>
        </p:txBody>
      </p:sp>
      <p:pic>
        <p:nvPicPr>
          <p:cNvPr id="17" name="Рисунок 16"/>
          <p:cNvPicPr/>
          <p:nvPr/>
        </p:nvPicPr>
        <p:blipFill>
          <a:blip r:embed="rId3"/>
          <a:stretch>
            <a:fillRect/>
          </a:stretch>
        </p:blipFill>
        <p:spPr>
          <a:xfrm>
            <a:off x="5940152" y="1021714"/>
            <a:ext cx="3122288" cy="3343390"/>
          </a:xfrm>
          <a:prstGeom prst="rect">
            <a:avLst/>
          </a:prstGeom>
        </p:spPr>
      </p:pic>
      <p:pic>
        <p:nvPicPr>
          <p:cNvPr id="18" name="Рисунок 17"/>
          <p:cNvPicPr/>
          <p:nvPr/>
        </p:nvPicPr>
        <p:blipFill>
          <a:blip r:embed="rId4"/>
          <a:stretch>
            <a:fillRect/>
          </a:stretch>
        </p:blipFill>
        <p:spPr>
          <a:xfrm>
            <a:off x="6012160" y="4437113"/>
            <a:ext cx="3084227" cy="64219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9" name="Рисунок 18"/>
          <p:cNvPicPr/>
          <p:nvPr/>
        </p:nvPicPr>
        <p:blipFill>
          <a:blip r:embed="rId5"/>
          <a:stretch>
            <a:fillRect/>
          </a:stretch>
        </p:blipFill>
        <p:spPr>
          <a:xfrm>
            <a:off x="4788024" y="5096729"/>
            <a:ext cx="2016224" cy="69677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72265" y="5805872"/>
            <a:ext cx="9002068" cy="9140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>
              <a:lnSpc>
                <a:spcPct val="90000"/>
              </a:lnSpc>
            </a:pP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Цими формулами можна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користуватися для аналізу перехідних процесів у електроприводі з електродвигуном незалежного збудження і 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uk-UA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сonst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 пуску і гальмуванні, при прийомі і скиданні навантаження.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77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 autoUpdateAnimBg="0"/>
      <p:bldP spid="11" grpId="0" uiExpand="1" build="p" animBg="1" autoUpdateAnimBg="0"/>
      <p:bldP spid="12" grpId="0" animBg="1" autoUpdateAnimBg="0"/>
      <p:bldP spid="20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91159" y="1091718"/>
            <a:ext cx="8988438" cy="101566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Розглянемо перехідні процеси за тих самих умов,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тобто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 незмінних напрузі живлення і магнітному потоці та індуктивності двигуна, що дорівнює нулю.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74451" y="2107381"/>
            <a:ext cx="8988439" cy="91409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>
              <a:lnSpc>
                <a:spcPct val="90000"/>
              </a:lnSpc>
            </a:pP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Вихідними є рівняння руху електропривода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 </a:t>
            </a:r>
          </a:p>
          <a:p>
            <a:pPr>
              <a:lnSpc>
                <a:spcPct val="90000"/>
              </a:lnSpc>
            </a:pP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та рівняння механічних характеристик електродвигуна </a:t>
            </a:r>
            <a:r>
              <a:rPr lang="uk-UA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uk-UA" sz="22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f(ω)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 робочого механізму </a:t>
            </a:r>
            <a:r>
              <a:rPr lang="uk-UA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uk-UA" sz="22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f(ω).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563" y="57589"/>
            <a:ext cx="8979327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Механічні перехідні процеси в </a:t>
            </a:r>
            <a:r>
              <a:rPr lang="uk-UA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ЕП </a:t>
            </a:r>
            <a:r>
              <a:rPr lang="uk-UA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лінійною </a:t>
            </a:r>
            <a:r>
              <a:rPr lang="uk-UA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механічною </a:t>
            </a:r>
            <a:r>
              <a:rPr lang="uk-UA" sz="24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харак-теристикою</a:t>
            </a:r>
            <a:r>
              <a:rPr lang="uk-UA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двигуна при незмінному моменті </a:t>
            </a:r>
            <a:r>
              <a:rPr lang="uk-UA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інерції </a:t>
            </a:r>
            <a:r>
              <a:rPr lang="uk-UA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моменті статичних опорів, що лінійно залежать від швидкості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91159" y="3021477"/>
            <a:ext cx="5344937" cy="20313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Для зручності рівняння </a:t>
            </a:r>
            <a:r>
              <a:rPr lang="uk-UA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uk-UA" sz="22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f(ω)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вирази-</a:t>
            </a:r>
            <a:r>
              <a:rPr lang="uk-UA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через 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ω</a:t>
            </a:r>
            <a:r>
              <a:rPr lang="uk-UA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uk-UA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uk-UA" sz="22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к.з</a:t>
            </a:r>
            <a:r>
              <a:rPr lang="uk-UA" sz="2200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записавши його як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рівня-</a:t>
            </a:r>
            <a:r>
              <a:rPr lang="uk-UA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ння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прямої за відомими координатами двох точок:</a:t>
            </a:r>
          </a:p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точка 1 : 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ω = ω</a:t>
            </a:r>
            <a:r>
              <a:rPr lang="uk-UA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0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точка 2 : 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ω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0,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uk-UA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uk-UA" sz="22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к.з</a:t>
            </a:r>
            <a:r>
              <a:rPr lang="uk-U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uk-UA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7164288" y="1772817"/>
            <a:ext cx="1898602" cy="66608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Рисунок 6"/>
          <p:cNvPicPr/>
          <p:nvPr/>
        </p:nvPicPr>
        <p:blipFill>
          <a:blip r:embed="rId4"/>
          <a:stretch>
            <a:fillRect/>
          </a:stretch>
        </p:blipFill>
        <p:spPr>
          <a:xfrm>
            <a:off x="5436096" y="2788480"/>
            <a:ext cx="3675732" cy="3952888"/>
          </a:xfrm>
          <a:prstGeom prst="rect">
            <a:avLst/>
          </a:prstGeom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91159" y="5022553"/>
            <a:ext cx="5344937" cy="6771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Тоді рівняння механічної </a:t>
            </a:r>
            <a:endParaRPr lang="uk-UA" sz="2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характеристики двигуна:</a:t>
            </a:r>
            <a:endParaRPr lang="uk-UA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5"/>
          <a:stretch>
            <a:fillRect/>
          </a:stretch>
        </p:blipFill>
        <p:spPr>
          <a:xfrm>
            <a:off x="3658345" y="4988313"/>
            <a:ext cx="1854066" cy="71134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96214" y="5699661"/>
            <a:ext cx="5344937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звідки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uk-UA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6"/>
          <a:stretch>
            <a:fillRect/>
          </a:stretch>
        </p:blipFill>
        <p:spPr>
          <a:xfrm>
            <a:off x="1403648" y="5699661"/>
            <a:ext cx="2178381" cy="75367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03149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16" grpId="0" uiExpand="1" build="p" animBg="1" autoUpdateAnimBg="0"/>
      <p:bldP spid="12" grpId="0" animBg="1" autoUpdateAnimBg="0"/>
      <p:bldP spid="9" grpId="0" animBg="1" autoUpdateAnimBg="0"/>
      <p:bldP spid="11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5060" y="1039595"/>
            <a:ext cx="8988438" cy="67710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Рівняння </a:t>
            </a:r>
            <a:r>
              <a:rPr lang="uk-UA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uk-UA" sz="22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f(ω)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 лінійній залежності між моментом і швидкістю має вигляд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uk-UA" sz="22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uk-UA" sz="2200" i="1" baseline="-25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uk-UA" sz="2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М</a:t>
            </a:r>
            <a:r>
              <a:rPr lang="uk-UA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c0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kω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55059" y="1708117"/>
            <a:ext cx="8988439" cy="338554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Звідки: 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63545" y="2139689"/>
            <a:ext cx="8971465" cy="6771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Згрупуємо члени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цього рівняння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 </a:t>
            </a:r>
            <a:endParaRPr lang="uk-UA" sz="2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розділимо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його на коефіцієнт при 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ω</a:t>
            </a:r>
            <a:r>
              <a:rPr lang="uk-U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81299" y="2927089"/>
            <a:ext cx="8949655" cy="338554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Звідки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електромеханічна стала часу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електропривода: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72035" y="4140940"/>
            <a:ext cx="5443935" cy="677108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Тоді отримаємо канонічне лінійне диференціальне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рівняння першого порядку: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04137" y="5326238"/>
            <a:ext cx="8988439" cy="30469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>
              <a:lnSpc>
                <a:spcPct val="90000"/>
              </a:lnSpc>
            </a:pP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dirty="0" smtClean="0"/>
              <a:t>Розв’язок цього рівняння: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3563" y="57589"/>
            <a:ext cx="8979327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Механічні перехідні процеси в </a:t>
            </a:r>
            <a:r>
              <a:rPr lang="uk-UA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ЕП </a:t>
            </a:r>
            <a:r>
              <a:rPr lang="uk-UA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лінійною </a:t>
            </a:r>
            <a:r>
              <a:rPr lang="uk-UA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механічною </a:t>
            </a:r>
            <a:r>
              <a:rPr lang="uk-UA" sz="24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харак-теристикою</a:t>
            </a:r>
            <a:r>
              <a:rPr lang="uk-UA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двигуна при незмінному моменті </a:t>
            </a:r>
            <a:r>
              <a:rPr lang="uk-UA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інерції </a:t>
            </a:r>
            <a:r>
              <a:rPr lang="uk-UA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моменті статичних опорів, що лінійно залежать від швидкості</a:t>
            </a:r>
          </a:p>
        </p:txBody>
      </p:sp>
      <p:pic>
        <p:nvPicPr>
          <p:cNvPr id="14" name="Рисунок 13"/>
          <p:cNvPicPr/>
          <p:nvPr/>
        </p:nvPicPr>
        <p:blipFill>
          <a:blip r:embed="rId3"/>
          <a:stretch>
            <a:fillRect/>
          </a:stretch>
        </p:blipFill>
        <p:spPr>
          <a:xfrm>
            <a:off x="4121581" y="1350945"/>
            <a:ext cx="3456384" cy="71225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7" name="Рисунок 16"/>
          <p:cNvPicPr/>
          <p:nvPr/>
        </p:nvPicPr>
        <p:blipFill>
          <a:blip r:embed="rId4"/>
          <a:stretch>
            <a:fillRect/>
          </a:stretch>
        </p:blipFill>
        <p:spPr>
          <a:xfrm>
            <a:off x="5099034" y="2127947"/>
            <a:ext cx="3963856" cy="75084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1" name="Рисунок 20"/>
          <p:cNvPicPr/>
          <p:nvPr/>
        </p:nvPicPr>
        <p:blipFill>
          <a:blip r:embed="rId5"/>
          <a:stretch>
            <a:fillRect/>
          </a:stretch>
        </p:blipFill>
        <p:spPr>
          <a:xfrm>
            <a:off x="7251389" y="2904507"/>
            <a:ext cx="1778693" cy="73916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74199" y="3412395"/>
            <a:ext cx="4047382" cy="6771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Усталене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значення швидкості при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uk-UA" sz="2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uk-UA" sz="2200" i="1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uk-UA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uk-UA" sz="22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/>
          <p:cNvPicPr/>
          <p:nvPr/>
        </p:nvPicPr>
        <p:blipFill>
          <a:blip r:embed="rId6"/>
          <a:stretch>
            <a:fillRect/>
          </a:stretch>
        </p:blipFill>
        <p:spPr>
          <a:xfrm>
            <a:off x="4121581" y="3338947"/>
            <a:ext cx="2591495" cy="73724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4" name="Рисунок 23"/>
          <p:cNvPicPr/>
          <p:nvPr/>
        </p:nvPicPr>
        <p:blipFill>
          <a:blip r:embed="rId7"/>
          <a:stretch>
            <a:fillRect/>
          </a:stretch>
        </p:blipFill>
        <p:spPr>
          <a:xfrm>
            <a:off x="6721813" y="4140940"/>
            <a:ext cx="2138732" cy="80473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5" name="Рисунок 24"/>
          <p:cNvPicPr/>
          <p:nvPr/>
        </p:nvPicPr>
        <p:blipFill>
          <a:blip r:embed="rId8"/>
          <a:stretch>
            <a:fillRect/>
          </a:stretch>
        </p:blipFill>
        <p:spPr>
          <a:xfrm>
            <a:off x="3653477" y="4846316"/>
            <a:ext cx="1889758" cy="75685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82937" y="5715161"/>
            <a:ext cx="5644287" cy="6093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>
              <a:lnSpc>
                <a:spcPct val="90000"/>
              </a:lnSpc>
            </a:pP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Кінцевий розв’язок з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урахуванням початкових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умов: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Рисунок 26"/>
          <p:cNvPicPr/>
          <p:nvPr/>
        </p:nvPicPr>
        <p:blipFill>
          <a:blip r:embed="rId9"/>
          <a:stretch>
            <a:fillRect/>
          </a:stretch>
        </p:blipFill>
        <p:spPr>
          <a:xfrm>
            <a:off x="5727224" y="5547455"/>
            <a:ext cx="3381005" cy="75640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>
            <a:off x="72035" y="6408783"/>
            <a:ext cx="8990855" cy="3046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>
              <a:lnSpc>
                <a:spcPct val="90000"/>
              </a:lnSpc>
            </a:pP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 цьому р</a:t>
            </a:r>
            <a:r>
              <a:rPr lang="uk-UA" dirty="0" smtClean="0"/>
              <a:t>івнянні замість електромеханічної </a:t>
            </a:r>
            <a:r>
              <a:rPr lang="uk-UA" dirty="0"/>
              <a:t>сталої </a:t>
            </a:r>
            <a:r>
              <a:rPr lang="uk-U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uk-UA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появилась стала </a:t>
            </a:r>
            <a:r>
              <a:rPr lang="uk-UA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Т'</a:t>
            </a:r>
            <a:r>
              <a:rPr lang="uk-UA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2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14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16" grpId="0" uiExpand="1" build="p" animBg="1" autoUpdateAnimBg="0"/>
      <p:bldP spid="12" grpId="0" animBg="1" autoUpdateAnimBg="0"/>
      <p:bldP spid="15" grpId="0" uiExpand="1" build="p" animBg="1" autoUpdateAnimBg="0"/>
      <p:bldP spid="18" grpId="0" uiExpand="1" build="p" animBg="1" autoUpdateAnimBg="0"/>
      <p:bldP spid="20" grpId="0" uiExpand="1" build="p" animBg="1" autoUpdateAnimBg="0"/>
      <p:bldP spid="22" grpId="0" animBg="1"/>
      <p:bldP spid="26" grpId="0" animBg="1"/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5340" y="1091718"/>
            <a:ext cx="8988438" cy="67710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Одержимо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значення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Т'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ω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виражені через жорсткості характеристик електродвигуна (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β</a:t>
            </a:r>
            <a:r>
              <a:rPr lang="uk-UA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Мк.з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./ω</a:t>
            </a:r>
            <a:r>
              <a:rPr lang="uk-UA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uk-U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і робочої машини </a:t>
            </a:r>
            <a:r>
              <a:rPr lang="uk-U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β</a:t>
            </a:r>
            <a:r>
              <a:rPr lang="uk-UA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k</a:t>
            </a:r>
            <a:r>
              <a:rPr lang="uk-U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):</a:t>
            </a: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65340" y="2564904"/>
            <a:ext cx="6039719" cy="101566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При незалежному від швидкості статичному моменті </a:t>
            </a:r>
            <a:r>
              <a:rPr lang="uk-U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uk-UA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сопst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або при його відсутності </a:t>
            </a:r>
            <a:endParaRPr lang="uk-UA" sz="2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uk-UA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uk-UA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0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жорсткість 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β</a:t>
            </a:r>
            <a:r>
              <a:rPr lang="uk-UA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0</a:t>
            </a:r>
            <a:r>
              <a:rPr lang="uk-U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тоді: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83563" y="3562855"/>
            <a:ext cx="8988438" cy="169277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 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uk-UA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сопst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і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ω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ω</a:t>
            </a:r>
            <a:r>
              <a:rPr lang="uk-UA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 М</a:t>
            </a:r>
            <a:r>
              <a:rPr lang="uk-UA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uk-UA" sz="2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отже, кінцевий розв'язок є </a:t>
            </a:r>
            <a:r>
              <a:rPr lang="uk-UA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універ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-сальним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і його можна використовувати при розгляді перехідних процесів в електроприводах з моментом статичних опорів,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що лінійно залежить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від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швидкості та незмінним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статичним моментом і при роботі двигуна без навантаження.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65340" y="5255626"/>
            <a:ext cx="7819028" cy="338554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Вирази для струму і моменту будуть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аналогічними: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3563" y="57589"/>
            <a:ext cx="8979327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Механічні перехідні процеси в </a:t>
            </a:r>
            <a:r>
              <a:rPr lang="uk-UA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ЕП </a:t>
            </a:r>
            <a:r>
              <a:rPr lang="uk-UA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лінійною </a:t>
            </a:r>
            <a:r>
              <a:rPr lang="uk-UA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механічною </a:t>
            </a:r>
            <a:r>
              <a:rPr lang="uk-UA" sz="24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харак-теристикою</a:t>
            </a:r>
            <a:r>
              <a:rPr lang="uk-UA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двигуна при незмінному моменті </a:t>
            </a:r>
            <a:r>
              <a:rPr lang="uk-UA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інерції </a:t>
            </a:r>
            <a:r>
              <a:rPr lang="uk-UA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моменті статичних опорів, що лінійно залежать від швидкості</a:t>
            </a:r>
          </a:p>
        </p:txBody>
      </p:sp>
      <p:pic>
        <p:nvPicPr>
          <p:cNvPr id="17" name="Рисунок 16"/>
          <p:cNvPicPr/>
          <p:nvPr/>
        </p:nvPicPr>
        <p:blipFill>
          <a:blip r:embed="rId3"/>
          <a:stretch>
            <a:fillRect/>
          </a:stretch>
        </p:blipFill>
        <p:spPr>
          <a:xfrm>
            <a:off x="2051720" y="1785960"/>
            <a:ext cx="1512168" cy="77894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8" name="Рисунок 17"/>
          <p:cNvPicPr/>
          <p:nvPr/>
        </p:nvPicPr>
        <p:blipFill>
          <a:blip r:embed="rId4"/>
          <a:stretch>
            <a:fillRect/>
          </a:stretch>
        </p:blipFill>
        <p:spPr>
          <a:xfrm>
            <a:off x="4283968" y="1767125"/>
            <a:ext cx="1872208" cy="79777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0" name="Рисунок 19"/>
          <p:cNvPicPr/>
          <p:nvPr/>
        </p:nvPicPr>
        <p:blipFill>
          <a:blip r:embed="rId5"/>
          <a:stretch>
            <a:fillRect/>
          </a:stretch>
        </p:blipFill>
        <p:spPr>
          <a:xfrm>
            <a:off x="6105059" y="2564903"/>
            <a:ext cx="2948719" cy="86409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2" name="Рисунок 21"/>
          <p:cNvPicPr/>
          <p:nvPr/>
        </p:nvPicPr>
        <p:blipFill>
          <a:blip r:embed="rId6"/>
          <a:stretch>
            <a:fillRect/>
          </a:stretch>
        </p:blipFill>
        <p:spPr>
          <a:xfrm>
            <a:off x="1266458" y="5594180"/>
            <a:ext cx="3017510" cy="78714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3" name="Рисунок 22"/>
          <p:cNvPicPr/>
          <p:nvPr/>
        </p:nvPicPr>
        <p:blipFill>
          <a:blip r:embed="rId7"/>
          <a:stretch>
            <a:fillRect/>
          </a:stretch>
        </p:blipFill>
        <p:spPr>
          <a:xfrm>
            <a:off x="4839885" y="5594180"/>
            <a:ext cx="3476531" cy="78714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74452" y="6400767"/>
            <a:ext cx="8988438" cy="338554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  </a:t>
            </a:r>
            <a:r>
              <a:rPr lang="uk-UA" sz="22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</a:t>
            </a:r>
            <a:r>
              <a:rPr lang="uk-UA" sz="2200" i="1" baseline="-25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uk-UA" sz="2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М</a:t>
            </a:r>
            <a:r>
              <a:rPr lang="uk-UA" sz="2200" i="1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-усталені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значення струму і моменту електродвигуна при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М</a:t>
            </a:r>
            <a:r>
              <a:rPr lang="uk-UA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910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16" grpId="0" uiExpand="1" build="p" animBg="1" autoUpdateAnimBg="0"/>
      <p:bldP spid="12" grpId="0" animBg="1" autoUpdateAnimBg="0"/>
      <p:bldP spid="15" grpId="0" uiExpand="1" build="p" animBg="1" autoUpdateAnimBg="0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73168" y="1018833"/>
            <a:ext cx="8997550" cy="1692771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Через відсутність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точного аналітичного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виразу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пускової частини </a:t>
            </a:r>
            <a:r>
              <a:rPr lang="uk-UA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меха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-нічної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характеристики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АД з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короткозамкненим ротором (при зміні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ковзан-ня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від 1 до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неможливо отримати рівняння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швидкості і моменту при перехідних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процесах, тому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подальших виводах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необхідно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вводити ряд обмежень і припущень.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84096" y="2711604"/>
            <a:ext cx="5640032" cy="236988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Для спрощення виводу рівнянь </a:t>
            </a:r>
            <a:r>
              <a:rPr lang="uk-UA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перехідно</a:t>
            </a:r>
            <a:r>
              <a:rPr lang="en-US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го</a:t>
            </a:r>
            <a:r>
              <a:rPr lang="en-US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процесу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 зміні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навантаження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приймемо </a:t>
            </a:r>
            <a:endParaRPr lang="uk-UA" sz="2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припущення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indent="360363"/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1) механічна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характеристика двигуна на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ді-</a:t>
            </a:r>
            <a:r>
              <a:rPr lang="uk-UA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лянці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0&lt; s</a:t>
            </a:r>
            <a:r>
              <a:rPr lang="uk-UA" sz="2200" i="1" cap="smal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&lt;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uk-UA" sz="2200" i="1" cap="smal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лінійна, тобто </a:t>
            </a:r>
            <a:r>
              <a:rPr lang="uk-UA" sz="22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Мд</a:t>
            </a:r>
            <a:r>
              <a:rPr lang="uk-UA" sz="2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uk-UA" sz="2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2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const</a:t>
            </a:r>
            <a:r>
              <a:rPr lang="en-US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indent="360363"/>
            <a:r>
              <a:rPr lang="en-US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2)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електромагнітні перехідні процеси не впливають на перебіг механічних.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02153" y="5065778"/>
            <a:ext cx="5693983" cy="6771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Для заміни кутової швидкості ковзанням </a:t>
            </a:r>
            <a:r>
              <a:rPr lang="uk-UA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продиференціюємо</a:t>
            </a:r>
            <a:r>
              <a:rPr lang="en-US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рівняння: 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82464" y="5766015"/>
            <a:ext cx="8997550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Отримаємо: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3563" y="57589"/>
            <a:ext cx="8979327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Перехідні процеси в електроприводах з трифазними </a:t>
            </a:r>
            <a:r>
              <a:rPr lang="uk-UA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 </a:t>
            </a:r>
            <a:r>
              <a:rPr lang="uk-UA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ділянках з лінійною механічною характеристикою двигуна при незмінних статичному моменті і моменті інерції</a:t>
            </a:r>
          </a:p>
        </p:txBody>
      </p:sp>
      <p:pic>
        <p:nvPicPr>
          <p:cNvPr id="18" name="Рисунок 17"/>
          <p:cNvPicPr/>
          <p:nvPr/>
        </p:nvPicPr>
        <p:blipFill>
          <a:blip r:embed="rId3"/>
          <a:stretch>
            <a:fillRect/>
          </a:stretch>
        </p:blipFill>
        <p:spPr>
          <a:xfrm>
            <a:off x="5724128" y="2331890"/>
            <a:ext cx="3330584" cy="3467862"/>
          </a:xfrm>
          <a:prstGeom prst="rect">
            <a:avLst/>
          </a:prstGeom>
        </p:spPr>
      </p:pic>
      <p:pic>
        <p:nvPicPr>
          <p:cNvPr id="19" name="Рисунок 18"/>
          <p:cNvPicPr/>
          <p:nvPr/>
        </p:nvPicPr>
        <p:blipFill>
          <a:blip r:embed="rId4"/>
          <a:stretch>
            <a:fillRect/>
          </a:stretch>
        </p:blipFill>
        <p:spPr>
          <a:xfrm>
            <a:off x="3779912" y="5382190"/>
            <a:ext cx="1440160" cy="36069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1" name="Рисунок 20"/>
          <p:cNvPicPr/>
          <p:nvPr/>
        </p:nvPicPr>
        <p:blipFill>
          <a:blip r:embed="rId5"/>
          <a:stretch>
            <a:fillRect/>
          </a:stretch>
        </p:blipFill>
        <p:spPr>
          <a:xfrm>
            <a:off x="2035671" y="5748211"/>
            <a:ext cx="1754939" cy="65368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102153" y="6427416"/>
            <a:ext cx="8997550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Тоді рівняння руху матиме вигляд: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Рисунок 24"/>
          <p:cNvPicPr/>
          <p:nvPr/>
        </p:nvPicPr>
        <p:blipFill>
          <a:blip r:embed="rId6"/>
          <a:stretch>
            <a:fillRect/>
          </a:stretch>
        </p:blipFill>
        <p:spPr>
          <a:xfrm>
            <a:off x="5237512" y="6122373"/>
            <a:ext cx="2286816" cy="643597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73013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16" grpId="0" uiExpand="1" build="p" animBg="1" autoUpdateAnimBg="0"/>
      <p:bldP spid="12" grpId="0" animBg="1" autoUpdateAnimBg="0"/>
      <p:bldP spid="22" grpId="0" animBg="1" autoUpdateAnimBg="0"/>
      <p:bldP spid="24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3352754" y="4361622"/>
            <a:ext cx="1256317" cy="338554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або: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93172" y="2308395"/>
            <a:ext cx="8986838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Звідси: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83562" y="1006006"/>
            <a:ext cx="8979327" cy="129266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dirty="0" smtClean="0"/>
              <a:t>Тоді </a:t>
            </a:r>
            <a:r>
              <a:rPr lang="uk-UA" dirty="0"/>
              <a:t>можна записати</a:t>
            </a:r>
            <a:r>
              <a:rPr lang="uk-UA" dirty="0" smtClean="0"/>
              <a:t>:</a:t>
            </a:r>
          </a:p>
          <a:p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uk-UA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</a:t>
            </a:r>
            <a:r>
              <a:rPr lang="uk-UA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д.ном</a:t>
            </a:r>
            <a:r>
              <a:rPr lang="uk-UA" sz="22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відповідно поточне і номінальне значення </a:t>
            </a:r>
            <a:endParaRPr lang="uk-UA" sz="2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моменту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двигуна;</a:t>
            </a:r>
          </a:p>
          <a:p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і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ном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відповідно поточне і номінальне значення ковзання.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66939" y="3065568"/>
            <a:ext cx="8995950" cy="6771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Аналогічно рівняння для статичного моменту 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uk-UA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буде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ковзання двигуна при моменті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М</a:t>
            </a:r>
            <a:r>
              <a:rPr lang="uk-UA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uk-U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66939" y="3757086"/>
            <a:ext cx="8979327" cy="338554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Підставивши ці вирази у рівняння руху отримаємо: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3563" y="57589"/>
            <a:ext cx="8979327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Перехідні процеси в електроприводах з трифазними </a:t>
            </a:r>
            <a:r>
              <a:rPr lang="uk-UA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 </a:t>
            </a:r>
            <a:r>
              <a:rPr lang="uk-UA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ділянках з лінійною механічною характеристикою двигуна при незмінних статичному моменті і моменті інерції</a:t>
            </a:r>
          </a:p>
        </p:txBody>
      </p:sp>
      <p:pic>
        <p:nvPicPr>
          <p:cNvPr id="13" name="Рисунок 12"/>
          <p:cNvPicPr/>
          <p:nvPr/>
        </p:nvPicPr>
        <p:blipFill>
          <a:blip r:embed="rId3"/>
          <a:stretch>
            <a:fillRect/>
          </a:stretch>
        </p:blipFill>
        <p:spPr>
          <a:xfrm>
            <a:off x="7380312" y="1006955"/>
            <a:ext cx="1682577" cy="83786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7" name="Рисунок 16"/>
          <p:cNvPicPr/>
          <p:nvPr/>
        </p:nvPicPr>
        <p:blipFill>
          <a:blip r:embed="rId4"/>
          <a:stretch>
            <a:fillRect/>
          </a:stretch>
        </p:blipFill>
        <p:spPr>
          <a:xfrm>
            <a:off x="1475656" y="2287676"/>
            <a:ext cx="1944216" cy="78128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8" name="Рисунок 17"/>
          <p:cNvPicPr/>
          <p:nvPr/>
        </p:nvPicPr>
        <p:blipFill>
          <a:blip r:embed="rId5"/>
          <a:stretch>
            <a:fillRect/>
          </a:stretch>
        </p:blipFill>
        <p:spPr>
          <a:xfrm>
            <a:off x="6985777" y="3019370"/>
            <a:ext cx="2060489" cy="7669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9" name="Рисунок 18"/>
          <p:cNvPicPr/>
          <p:nvPr/>
        </p:nvPicPr>
        <p:blipFill>
          <a:blip r:embed="rId6"/>
          <a:stretch>
            <a:fillRect/>
          </a:stretch>
        </p:blipFill>
        <p:spPr>
          <a:xfrm>
            <a:off x="323528" y="4095640"/>
            <a:ext cx="3168352" cy="77352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0" name="Рисунок 19"/>
          <p:cNvPicPr/>
          <p:nvPr/>
        </p:nvPicPr>
        <p:blipFill>
          <a:blip r:embed="rId7"/>
          <a:stretch>
            <a:fillRect/>
          </a:stretch>
        </p:blipFill>
        <p:spPr>
          <a:xfrm>
            <a:off x="4447893" y="4095640"/>
            <a:ext cx="2554506" cy="77352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39538" y="4926318"/>
            <a:ext cx="8979327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Знайдемо вираз для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ковзання: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Рисунок 24"/>
          <p:cNvPicPr/>
          <p:nvPr/>
        </p:nvPicPr>
        <p:blipFill>
          <a:blip r:embed="rId8"/>
          <a:stretch>
            <a:fillRect/>
          </a:stretch>
        </p:blipFill>
        <p:spPr>
          <a:xfrm>
            <a:off x="6804249" y="4904266"/>
            <a:ext cx="2258640" cy="81226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83561" y="5763557"/>
            <a:ext cx="8979327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Електромеханічна стала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часу </a:t>
            </a:r>
            <a:r>
              <a:rPr lang="uk-UA" sz="22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uk-UA" sz="2200" i="1" baseline="-25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рівна: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Рисунок 26"/>
          <p:cNvPicPr/>
          <p:nvPr/>
        </p:nvPicPr>
        <p:blipFill>
          <a:blip r:embed="rId9"/>
          <a:stretch>
            <a:fillRect/>
          </a:stretch>
        </p:blipFill>
        <p:spPr>
          <a:xfrm>
            <a:off x="5076056" y="5641590"/>
            <a:ext cx="1656184" cy="66772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>
            <a:off x="119407" y="6431519"/>
            <a:ext cx="8979327" cy="338554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Жорсткість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механічної характеристики електродвигуна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9" name="Рисунок 28"/>
          <p:cNvPicPr/>
          <p:nvPr/>
        </p:nvPicPr>
        <p:blipFill>
          <a:blip r:embed="rId10"/>
          <a:stretch>
            <a:fillRect/>
          </a:stretch>
        </p:blipFill>
        <p:spPr>
          <a:xfrm>
            <a:off x="7596336" y="6102112"/>
            <a:ext cx="1509184" cy="66973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95859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build="p" animBg="1" autoUpdateAnimBg="0"/>
      <p:bldP spid="16" grpId="0" uiExpand="1" build="p" animBg="1" autoUpdateAnimBg="0"/>
      <p:bldP spid="4" grpId="0" animBg="1" autoUpdateAnimBg="0"/>
      <p:bldP spid="12" grpId="0" animBg="1" autoUpdateAnimBg="0"/>
      <p:bldP spid="15" grpId="0" uiExpand="1" build="p" animBg="1" autoUpdateAnimBg="0"/>
      <p:bldP spid="24" grpId="0" animBg="1" autoUpdateAnimBg="0"/>
      <p:bldP spid="26" grpId="0" animBg="1" autoUpdateAnimBg="0"/>
      <p:bldP spid="28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74452" y="1242956"/>
            <a:ext cx="8988438" cy="338554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Тому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можна також записати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                      тоді 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83563" y="1803813"/>
            <a:ext cx="8988438" cy="6771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Представимо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це рівняння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 вигляді лінійного </a:t>
            </a:r>
            <a:endParaRPr lang="uk-UA" sz="2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диференціального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рівняння першого порядку: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74452" y="2593459"/>
            <a:ext cx="8988438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Розв’язком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якого є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                               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 </a:t>
            </a:r>
            <a:r>
              <a:rPr lang="uk-U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стала часу інтегрування.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74452" y="3140968"/>
            <a:ext cx="8988438" cy="60939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>
              <a:lnSpc>
                <a:spcPct val="90000"/>
              </a:lnSpc>
            </a:pP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Величину </a:t>
            </a:r>
            <a:r>
              <a:rPr lang="uk-U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знайдемо з початкових умов, </a:t>
            </a:r>
            <a:endParaRPr lang="uk-UA" sz="2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коли 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 = </a:t>
            </a:r>
            <a:r>
              <a:rPr lang="uk-UA" sz="2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 і 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=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73636" y="3760529"/>
            <a:ext cx="8961004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Звідки одержимо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рівняння зміни ковзання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</a:t>
            </a:r>
          </a:p>
          <a:p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часі в перехідному процесі при 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uk-UA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соnst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ковзання двигуна при швидкості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ω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uk-U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563" y="57589"/>
            <a:ext cx="8979327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Перехідні процеси в електроприводах з трифазними </a:t>
            </a:r>
            <a:r>
              <a:rPr lang="uk-UA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 </a:t>
            </a:r>
            <a:r>
              <a:rPr lang="uk-UA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ділянках з лінійною механічною характеристикою двигуна при незмінних статичному моменті і моменті інерції</a:t>
            </a:r>
          </a:p>
        </p:txBody>
      </p:sp>
      <p:pic>
        <p:nvPicPr>
          <p:cNvPr id="13" name="Рисунок 12"/>
          <p:cNvPicPr/>
          <p:nvPr/>
        </p:nvPicPr>
        <p:blipFill>
          <a:blip r:embed="rId3"/>
          <a:stretch>
            <a:fillRect/>
          </a:stretch>
        </p:blipFill>
        <p:spPr>
          <a:xfrm>
            <a:off x="3923928" y="1047112"/>
            <a:ext cx="1368152" cy="72610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7" name="Рисунок 16"/>
          <p:cNvPicPr/>
          <p:nvPr/>
        </p:nvPicPr>
        <p:blipFill>
          <a:blip r:embed="rId4"/>
          <a:stretch>
            <a:fillRect/>
          </a:stretch>
        </p:blipFill>
        <p:spPr>
          <a:xfrm>
            <a:off x="7164289" y="1049960"/>
            <a:ext cx="1898602" cy="72325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9" name="Рисунок 18"/>
          <p:cNvPicPr/>
          <p:nvPr/>
        </p:nvPicPr>
        <p:blipFill>
          <a:blip r:embed="rId5"/>
          <a:stretch>
            <a:fillRect/>
          </a:stretch>
        </p:blipFill>
        <p:spPr>
          <a:xfrm>
            <a:off x="7299625" y="1803722"/>
            <a:ext cx="1779855" cy="70536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0" name="Рисунок 19"/>
          <p:cNvPicPr/>
          <p:nvPr/>
        </p:nvPicPr>
        <p:blipFill>
          <a:blip r:embed="rId6"/>
          <a:stretch>
            <a:fillRect/>
          </a:stretch>
        </p:blipFill>
        <p:spPr>
          <a:xfrm>
            <a:off x="2877835" y="2448776"/>
            <a:ext cx="1910189" cy="69219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1" name="Рисунок 20"/>
          <p:cNvPicPr/>
          <p:nvPr/>
        </p:nvPicPr>
        <p:blipFill>
          <a:blip r:embed="rId7"/>
          <a:stretch>
            <a:fillRect/>
          </a:stretch>
        </p:blipFill>
        <p:spPr>
          <a:xfrm>
            <a:off x="7272958" y="3258330"/>
            <a:ext cx="1761682" cy="37467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2" name="Рисунок 21"/>
          <p:cNvPicPr/>
          <p:nvPr/>
        </p:nvPicPr>
        <p:blipFill>
          <a:blip r:embed="rId8"/>
          <a:stretch>
            <a:fillRect/>
          </a:stretch>
        </p:blipFill>
        <p:spPr>
          <a:xfrm>
            <a:off x="5869743" y="3806696"/>
            <a:ext cx="3206256" cy="68727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67856" y="4778994"/>
            <a:ext cx="8961004" cy="67710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Замінивши значення 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на </a:t>
            </a:r>
            <a:r>
              <a:rPr lang="uk-UA" sz="2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ω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одержимо </a:t>
            </a:r>
            <a:endParaRPr lang="uk-UA" sz="2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рівняння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перехідного процесу швидкості: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Рисунок 23"/>
          <p:cNvPicPr/>
          <p:nvPr/>
        </p:nvPicPr>
        <p:blipFill>
          <a:blip r:embed="rId9"/>
          <a:stretch>
            <a:fillRect/>
          </a:stretch>
        </p:blipFill>
        <p:spPr>
          <a:xfrm>
            <a:off x="5457492" y="4800482"/>
            <a:ext cx="3612644" cy="77844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53631" y="5590831"/>
            <a:ext cx="8961004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Розв’яжемо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ці рівняння відносно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Рисунок 25"/>
          <p:cNvPicPr/>
          <p:nvPr/>
        </p:nvPicPr>
        <p:blipFill>
          <a:blip r:embed="rId10"/>
          <a:stretch>
            <a:fillRect/>
          </a:stretch>
        </p:blipFill>
        <p:spPr>
          <a:xfrm>
            <a:off x="1655676" y="6006135"/>
            <a:ext cx="5904656" cy="664633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36375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000"/>
                            </p:stCondLst>
                            <p:childTnLst>
                              <p:par>
                                <p:cTn id="18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00"/>
                            </p:stCondLst>
                            <p:childTnLst>
                              <p:par>
                                <p:cTn id="20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16" grpId="0" uiExpand="1" build="p" animBg="1" autoUpdateAnimBg="0"/>
      <p:bldP spid="12" grpId="0" animBg="1" autoUpdateAnimBg="0"/>
      <p:bldP spid="15" grpId="0" uiExpand="1" build="p" animBg="1" autoUpdateAnimBg="0"/>
      <p:bldP spid="18" grpId="0" animBg="1"/>
      <p:bldP spid="23" grpId="0" uiExpand="1" build="p" animBg="1" autoUpdateAnimBg="0"/>
      <p:bldP spid="2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70511" y="1091718"/>
            <a:ext cx="8988438" cy="67710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Замінивши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величини 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s,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їх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виразами,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одержимо рівняння перехідного процесу моменту двигуна при 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uk-UA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соnst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68097" y="2382575"/>
            <a:ext cx="4776469" cy="20313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Якщо розв’язати рівняння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відносно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часу, то одержимо вирази для </a:t>
            </a:r>
            <a:r>
              <a:rPr lang="uk-UA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визна-чення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тривалості перехідного процесу при зміні ковзання, швидкості або моменту від початкового значення до кінцевого: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83562" y="5273785"/>
            <a:ext cx="4560445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</a:t>
            </a:r>
            <a:endParaRPr lang="uk-UA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563" y="57589"/>
            <a:ext cx="8979327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Перехідні процеси в електроприводах з трифазними </a:t>
            </a:r>
            <a:r>
              <a:rPr lang="uk-UA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 </a:t>
            </a:r>
            <a:r>
              <a:rPr lang="uk-UA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ділянках з лінійною механічною характеристикою двигуна при незмінних статичному моменті і моменті інерції</a:t>
            </a:r>
          </a:p>
        </p:txBody>
      </p:sp>
      <p:pic>
        <p:nvPicPr>
          <p:cNvPr id="9" name="Рисунок 8"/>
          <p:cNvPicPr/>
          <p:nvPr/>
        </p:nvPicPr>
        <p:blipFill>
          <a:blip r:embed="rId3"/>
          <a:stretch>
            <a:fillRect/>
          </a:stretch>
        </p:blipFill>
        <p:spPr>
          <a:xfrm>
            <a:off x="323528" y="1765860"/>
            <a:ext cx="3600400" cy="583019"/>
          </a:xfrm>
          <a:prstGeom prst="rect">
            <a:avLst/>
          </a:prstGeom>
          <a:ln>
            <a:solidFill>
              <a:srgbClr val="FF0000"/>
            </a:solidFill>
          </a:ln>
        </p:spPr>
      </p:pic>
      <p:grpSp>
        <p:nvGrpSpPr>
          <p:cNvPr id="3" name="Группа 2"/>
          <p:cNvGrpSpPr/>
          <p:nvPr/>
        </p:nvGrpSpPr>
        <p:grpSpPr>
          <a:xfrm>
            <a:off x="4788024" y="1765860"/>
            <a:ext cx="4292512" cy="5028500"/>
            <a:chOff x="4788024" y="1765860"/>
            <a:chExt cx="4292512" cy="5028500"/>
          </a:xfrm>
        </p:grpSpPr>
        <p:pic>
          <p:nvPicPr>
            <p:cNvPr id="10" name="Рисунок 9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4788024" y="1765860"/>
              <a:ext cx="4259065" cy="4151337"/>
            </a:xfrm>
            <a:prstGeom prst="rect">
              <a:avLst/>
            </a:prstGeom>
          </p:spPr>
        </p:pic>
        <p:sp>
          <p:nvSpPr>
            <p:cNvPr id="2" name="Прямоугольник 1"/>
            <p:cNvSpPr/>
            <p:nvPr/>
          </p:nvSpPr>
          <p:spPr>
            <a:xfrm>
              <a:off x="4809611" y="5917197"/>
              <a:ext cx="4270925" cy="877163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uk-UA" sz="2000" i="1" spc="5" dirty="0">
                  <a:solidFill>
                    <a:srgbClr val="000000"/>
                  </a:solidFill>
                  <a:latin typeface="Times New Roman" panose="02020603050405020304" pitchFamily="18" charset="0"/>
                  <a:ea typeface="Courier New" panose="02070309020205020404" pitchFamily="49" charset="0"/>
                  <a:cs typeface="Times New Roman" panose="02020603050405020304" pitchFamily="18" charset="0"/>
                </a:rPr>
                <a:t>Залежність ковзання </a:t>
              </a:r>
              <a:r>
                <a:rPr lang="uk-UA" sz="2000" i="1" spc="5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Courier New" panose="02070309020205020404" pitchFamily="49" charset="0"/>
                  <a:cs typeface="Times New Roman" panose="02020603050405020304" pitchFamily="18" charset="0"/>
                </a:rPr>
                <a:t>АД </a:t>
              </a:r>
              <a:r>
                <a:rPr lang="uk-UA" sz="2000" i="1" spc="5" dirty="0">
                  <a:solidFill>
                    <a:srgbClr val="000000"/>
                  </a:solidFill>
                  <a:latin typeface="Times New Roman" panose="02020603050405020304" pitchFamily="18" charset="0"/>
                  <a:ea typeface="Courier New" panose="02070309020205020404" pitchFamily="49" charset="0"/>
                  <a:cs typeface="Times New Roman" panose="02020603050405020304" pitchFamily="18" charset="0"/>
                </a:rPr>
                <a:t>від часу при зміні статичного навантаження від </a:t>
              </a:r>
              <a:r>
                <a:rPr lang="uk-UA" sz="2000" i="1" spc="2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ourier New" panose="02070309020205020404" pitchFamily="49" charset="0"/>
                  <a:cs typeface="Times New Roman" panose="02020603050405020304" pitchFamily="18" charset="0"/>
                </a:rPr>
                <a:t>М</a:t>
              </a:r>
              <a:r>
                <a:rPr lang="uk-UA" sz="2000" i="1" spc="25" baseline="-25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ourier New" panose="02070309020205020404" pitchFamily="49" charset="0"/>
                  <a:cs typeface="Times New Roman" panose="02020603050405020304" pitchFamily="18" charset="0"/>
                </a:rPr>
                <a:t>с.поч</a:t>
              </a:r>
              <a:r>
                <a:rPr lang="uk-UA" sz="2000" i="1" spc="5" baseline="-25000" dirty="0">
                  <a:solidFill>
                    <a:srgbClr val="000000"/>
                  </a:solidFill>
                  <a:latin typeface="Times New Roman" panose="02020603050405020304" pitchFamily="18" charset="0"/>
                  <a:ea typeface="Courier New" panose="02070309020205020404" pitchFamily="49" charset="0"/>
                  <a:cs typeface="Times New Roman" panose="02020603050405020304" pitchFamily="18" charset="0"/>
                </a:rPr>
                <a:t> </a:t>
              </a:r>
              <a:r>
                <a:rPr lang="uk-UA" sz="2000" i="1" spc="5" dirty="0">
                  <a:solidFill>
                    <a:srgbClr val="000000"/>
                  </a:solidFill>
                  <a:latin typeface="Times New Roman" panose="02020603050405020304" pitchFamily="18" charset="0"/>
                  <a:ea typeface="Courier New" panose="02070309020205020404" pitchFamily="49" charset="0"/>
                  <a:cs typeface="Times New Roman" panose="02020603050405020304" pitchFamily="18" charset="0"/>
                </a:rPr>
                <a:t>до </a:t>
              </a:r>
              <a:r>
                <a:rPr lang="uk-UA" sz="2000" i="1" spc="25" dirty="0">
                  <a:solidFill>
                    <a:srgbClr val="000000"/>
                  </a:solidFill>
                  <a:latin typeface="Times New Roman" panose="02020603050405020304" pitchFamily="18" charset="0"/>
                  <a:ea typeface="Courier New" panose="02070309020205020404" pitchFamily="49" charset="0"/>
                  <a:cs typeface="Times New Roman" panose="02020603050405020304" pitchFamily="18" charset="0"/>
                </a:rPr>
                <a:t>М</a:t>
              </a:r>
              <a:r>
                <a:rPr lang="uk-UA" sz="2000" i="1" spc="25" baseline="-25000" dirty="0">
                  <a:solidFill>
                    <a:srgbClr val="000000"/>
                  </a:solidFill>
                  <a:latin typeface="Times New Roman" panose="02020603050405020304" pitchFamily="18" charset="0"/>
                  <a:ea typeface="Courier New" panose="02070309020205020404" pitchFamily="49" charset="0"/>
                  <a:cs typeface="Times New Roman" panose="02020603050405020304" pitchFamily="18" charset="0"/>
                </a:rPr>
                <a:t>с1</a:t>
              </a:r>
              <a:r>
                <a:rPr lang="uk-UA" sz="2000" i="1" spc="5" dirty="0">
                  <a:solidFill>
                    <a:srgbClr val="000000"/>
                  </a:solidFill>
                  <a:latin typeface="Times New Roman" panose="02020603050405020304" pitchFamily="18" charset="0"/>
                  <a:ea typeface="Courier New" panose="02070309020205020404" pitchFamily="49" charset="0"/>
                  <a:cs typeface="Times New Roman" panose="02020603050405020304" pitchFamily="18" charset="0"/>
                </a:rPr>
                <a:t> та від </a:t>
              </a:r>
              <a:r>
                <a:rPr lang="uk-UA" sz="2000" i="1" spc="25" dirty="0">
                  <a:solidFill>
                    <a:srgbClr val="000000"/>
                  </a:solidFill>
                  <a:latin typeface="Times New Roman" panose="02020603050405020304" pitchFamily="18" charset="0"/>
                  <a:ea typeface="Courier New" panose="02070309020205020404" pitchFamily="49" charset="0"/>
                  <a:cs typeface="Times New Roman" panose="02020603050405020304" pitchFamily="18" charset="0"/>
                </a:rPr>
                <a:t>М</a:t>
              </a:r>
              <a:r>
                <a:rPr lang="uk-UA" sz="2000" i="1" spc="25" baseline="-25000" dirty="0">
                  <a:solidFill>
                    <a:srgbClr val="000000"/>
                  </a:solidFill>
                  <a:latin typeface="Times New Roman" panose="02020603050405020304" pitchFamily="18" charset="0"/>
                  <a:ea typeface="Courier New" panose="02070309020205020404" pitchFamily="49" charset="0"/>
                  <a:cs typeface="Times New Roman" panose="02020603050405020304" pitchFamily="18" charset="0"/>
                </a:rPr>
                <a:t>с1</a:t>
              </a:r>
              <a:r>
                <a:rPr lang="uk-UA" sz="2000" i="1" spc="5" dirty="0">
                  <a:solidFill>
                    <a:srgbClr val="000000"/>
                  </a:solidFill>
                  <a:latin typeface="Times New Roman" panose="02020603050405020304" pitchFamily="18" charset="0"/>
                  <a:ea typeface="Courier New" panose="02070309020205020404" pitchFamily="49" charset="0"/>
                  <a:cs typeface="Times New Roman" panose="02020603050405020304" pitchFamily="18" charset="0"/>
                </a:rPr>
                <a:t> до М</a:t>
              </a:r>
              <a:r>
                <a:rPr lang="uk-UA" sz="2000" i="1" spc="5" baseline="-25000" dirty="0">
                  <a:solidFill>
                    <a:srgbClr val="000000"/>
                  </a:solidFill>
                  <a:latin typeface="Times New Roman" panose="02020603050405020304" pitchFamily="18" charset="0"/>
                  <a:ea typeface="Courier New" panose="02070309020205020404" pitchFamily="49" charset="0"/>
                  <a:cs typeface="Times New Roman" panose="02020603050405020304" pitchFamily="18" charset="0"/>
                </a:rPr>
                <a:t>с2</a:t>
              </a:r>
              <a:endParaRPr lang="uk-UA" sz="2000" i="1" dirty="0"/>
            </a:p>
          </p:txBody>
        </p:sp>
      </p:grpSp>
      <p:pic>
        <p:nvPicPr>
          <p:cNvPr id="17" name="Рисунок 16"/>
          <p:cNvPicPr/>
          <p:nvPr/>
        </p:nvPicPr>
        <p:blipFill>
          <a:blip r:embed="rId5"/>
          <a:stretch>
            <a:fillRect/>
          </a:stretch>
        </p:blipFill>
        <p:spPr>
          <a:xfrm>
            <a:off x="83562" y="4447596"/>
            <a:ext cx="5208518" cy="79249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8" name="Рисунок 17"/>
          <p:cNvPicPr/>
          <p:nvPr/>
        </p:nvPicPr>
        <p:blipFill>
          <a:blip r:embed="rId6"/>
          <a:stretch>
            <a:fillRect/>
          </a:stretch>
        </p:blipFill>
        <p:spPr>
          <a:xfrm>
            <a:off x="827584" y="5278073"/>
            <a:ext cx="3816423" cy="39874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22195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16" grpId="0" uiExpand="1" build="p" animBg="1" autoUpdateAnimBg="0"/>
      <p:bldP spid="12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7828" y="1063657"/>
            <a:ext cx="4442164" cy="443198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Таким чином, ковзання, кутова швидкість і момент асинхронного електродвигуна при перехідних процесах змінюються за однаковим експоненціальним законом. </a:t>
            </a:r>
            <a:endParaRPr lang="uk-UA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360363"/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Цими формулами можна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користуватися як при зростанні, так і при скиданні навантаження. </a:t>
            </a:r>
            <a:endParaRPr lang="uk-UA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360363"/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Час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перехідного процесу прямо пропорційний величині електромеханічної сталої </a:t>
            </a:r>
            <a:r>
              <a:rPr lang="uk-UA" sz="24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</a:t>
            </a:r>
            <a:r>
              <a:rPr lang="uk-UA" sz="2400" i="1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</a:t>
            </a:r>
            <a:r>
              <a:rPr lang="uk-UA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563" y="57589"/>
            <a:ext cx="8979327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Перехідні процеси в електроприводах з трифазними </a:t>
            </a:r>
            <a:r>
              <a:rPr lang="uk-UA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 </a:t>
            </a:r>
            <a:r>
              <a:rPr lang="uk-UA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ділянках з лінійною механічною характеристикою двигуна при незмінних статичному моменті і моменті інерції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4499992" y="1063656"/>
            <a:ext cx="4624055" cy="5664357"/>
            <a:chOff x="4499992" y="1063656"/>
            <a:chExt cx="4624055" cy="5664357"/>
          </a:xfrm>
        </p:grpSpPr>
        <p:pic>
          <p:nvPicPr>
            <p:cNvPr id="9" name="Рисунок 8" descr="C:\Users\Master\AppData\Local\Temp\FineReader11\media\image63.png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1063656"/>
              <a:ext cx="4538445" cy="45255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Прямоугольник 1"/>
            <p:cNvSpPr/>
            <p:nvPr/>
          </p:nvSpPr>
          <p:spPr>
            <a:xfrm>
              <a:off x="4499992" y="5589240"/>
              <a:ext cx="4624055" cy="1138773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uk-UA" sz="2000" i="1" spc="5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Залежність кутової швидкості та моменту </a:t>
              </a:r>
              <a:r>
                <a:rPr lang="uk-UA" sz="2000" i="1" spc="5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АД </a:t>
              </a:r>
              <a:r>
                <a:rPr lang="uk-UA" sz="2000" i="1" spc="5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від часу при зміні </a:t>
              </a:r>
              <a:r>
                <a:rPr lang="uk-UA" sz="2000" i="1" spc="5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ста-</a:t>
              </a:r>
              <a:r>
                <a:rPr lang="uk-UA" sz="2000" i="1" spc="5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тичного</a:t>
              </a:r>
              <a:r>
                <a:rPr lang="uk-UA" sz="2000" i="1" spc="5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uk-UA" sz="2000" i="1" spc="5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навантаження від</a:t>
              </a:r>
              <a:r>
                <a:rPr lang="uk-UA" sz="2000" spc="5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uk-UA" sz="2000" i="1" spc="2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</a:t>
              </a:r>
              <a:r>
                <a:rPr lang="uk-UA" sz="2000" i="1" spc="25" baseline="-25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с.поч</a:t>
              </a:r>
              <a:r>
                <a:rPr lang="uk-UA" sz="2000" spc="5" baseline="-25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uk-UA" sz="2000" i="1" spc="5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до</a:t>
              </a:r>
              <a:r>
                <a:rPr lang="uk-UA" sz="2000" spc="5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uk-UA" sz="2000" i="1" spc="25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</a:t>
              </a:r>
              <a:r>
                <a:rPr lang="uk-UA" sz="2000" i="1" spc="25" baseline="-25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с1</a:t>
              </a:r>
              <a:r>
                <a:rPr lang="uk-UA" sz="2000" spc="5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uk-UA" sz="2000" i="1" spc="5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та від</a:t>
              </a:r>
              <a:r>
                <a:rPr lang="uk-UA" sz="2000" spc="5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uk-UA" sz="2000" i="1" spc="25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</a:t>
              </a:r>
              <a:r>
                <a:rPr lang="uk-UA" sz="2000" i="1" spc="25" baseline="-25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с1</a:t>
              </a:r>
              <a:r>
                <a:rPr lang="uk-UA" sz="2000" spc="5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uk-UA" sz="2000" i="1" spc="5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до</a:t>
              </a:r>
              <a:r>
                <a:rPr lang="uk-UA" sz="2000" spc="5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М</a:t>
              </a:r>
              <a:r>
                <a:rPr lang="uk-UA" sz="2000" spc="5" baseline="-25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с2</a:t>
              </a:r>
              <a:endParaRPr lang="uk-UA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57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9608" y="1091718"/>
            <a:ext cx="8988438" cy="67710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Аналіз перехідних процесів проведемо при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раніше вказаних припущеннях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 в тих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же межах.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59840" y="1768826"/>
            <a:ext cx="4800192" cy="236988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Вихідними є рівняння руху </a:t>
            </a:r>
            <a:r>
              <a:rPr lang="uk-UA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електро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-привода,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рівняння механічної </a:t>
            </a:r>
            <a:r>
              <a:rPr lang="uk-UA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характе-ристики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двигуна на ділянці від 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0&lt;s&lt;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та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рівняння механічної характеристики робочої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машини:</a:t>
            </a:r>
          </a:p>
          <a:p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 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β</a:t>
            </a:r>
            <a:r>
              <a:rPr lang="uk-UA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жорсткість механічної характеристики робочої машини.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55577" y="4138706"/>
            <a:ext cx="4804455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Замінимо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кутову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швидкість ковзанням: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83562" y="4928814"/>
            <a:ext cx="4776469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Відношення 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β</a:t>
            </a:r>
            <a:r>
              <a:rPr lang="uk-UA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д.н</a:t>
            </a:r>
            <a:r>
              <a:rPr lang="uk-UA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uk-UA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є </a:t>
            </a:r>
            <a:r>
              <a:rPr lang="uk-UA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жорсткіс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-тю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механічної характеристики </a:t>
            </a:r>
            <a:r>
              <a:rPr lang="uk-UA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електро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-двигуна, тоді: 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3563" y="57589"/>
            <a:ext cx="8979327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Перехідні процеси на ділянках з лінійною механічною </a:t>
            </a:r>
            <a:r>
              <a:rPr lang="uk-UA" sz="24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характе-ристикою</a:t>
            </a:r>
            <a:r>
              <a:rPr lang="uk-UA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двигуна при незмінному моменті інерції і моменті статичних опорів, що лінійно залежать від швидкості</a:t>
            </a:r>
          </a:p>
        </p:txBody>
      </p:sp>
      <p:pic>
        <p:nvPicPr>
          <p:cNvPr id="9" name="Рисунок 8"/>
          <p:cNvPicPr/>
          <p:nvPr/>
        </p:nvPicPr>
        <p:blipFill>
          <a:blip r:embed="rId3"/>
          <a:stretch>
            <a:fillRect/>
          </a:stretch>
        </p:blipFill>
        <p:spPr>
          <a:xfrm>
            <a:off x="3330285" y="3140968"/>
            <a:ext cx="1237858" cy="35605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0" name="Рисунок 9"/>
          <p:cNvPicPr/>
          <p:nvPr/>
        </p:nvPicPr>
        <p:blipFill>
          <a:blip r:embed="rId4"/>
          <a:stretch>
            <a:fillRect/>
          </a:stretch>
        </p:blipFill>
        <p:spPr>
          <a:xfrm>
            <a:off x="4860032" y="1430272"/>
            <a:ext cx="4188015" cy="5239088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5"/>
          <a:stretch>
            <a:fillRect/>
          </a:stretch>
        </p:blipFill>
        <p:spPr>
          <a:xfrm>
            <a:off x="1126536" y="4498370"/>
            <a:ext cx="3157432" cy="37079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7" name="Рисунок 16"/>
          <p:cNvPicPr/>
          <p:nvPr/>
        </p:nvPicPr>
        <p:blipFill>
          <a:blip r:embed="rId6"/>
          <a:stretch>
            <a:fillRect/>
          </a:stretch>
        </p:blipFill>
        <p:spPr>
          <a:xfrm>
            <a:off x="2877418" y="5584560"/>
            <a:ext cx="1224136" cy="35991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7090" y="5968652"/>
            <a:ext cx="4842942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Остаточно: 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Рисунок 18"/>
          <p:cNvPicPr/>
          <p:nvPr/>
        </p:nvPicPr>
        <p:blipFill>
          <a:blip r:embed="rId7"/>
          <a:stretch>
            <a:fillRect/>
          </a:stretch>
        </p:blipFill>
        <p:spPr>
          <a:xfrm>
            <a:off x="1907704" y="5992982"/>
            <a:ext cx="2952327" cy="676377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24334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16" grpId="0" uiExpand="1" build="p" animBg="1" autoUpdateAnimBg="0"/>
      <p:bldP spid="12" grpId="0" animBg="1" autoUpdateAnimBg="0"/>
      <p:bldP spid="15" grpId="0" uiExpand="1" build="p" animBg="1" autoUpdateAnimBg="0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0" name="Прямокутник 3"/>
          <p:cNvSpPr/>
          <p:nvPr/>
        </p:nvSpPr>
        <p:spPr>
          <a:xfrm>
            <a:off x="128191" y="523875"/>
            <a:ext cx="8928100" cy="20313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У ряді випадків перехідні режими впливають на продуктивність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робо-</a:t>
            </a:r>
            <a:r>
              <a:rPr lang="uk-UA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чих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машин і якість вироблюваного ними продукту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(дробарки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зерна при ручному завантаженні, текстильні, папероробні машини тощо). </a:t>
            </a:r>
            <a:endParaRPr lang="uk-UA" sz="2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360363"/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Так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великих коливаннях швидкості обертання роторів дробарок зерна від зміни навантаження також знижується продуктивність машин і погіршується якість подрібнення.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5" name="Прямокутник 7"/>
          <p:cNvSpPr/>
          <p:nvPr/>
        </p:nvSpPr>
        <p:spPr>
          <a:xfrm>
            <a:off x="119233" y="2558282"/>
            <a:ext cx="8946015" cy="18281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indent="360363">
              <a:lnSpc>
                <a:spcPct val="90000"/>
              </a:lnSpc>
              <a:defRPr/>
            </a:pP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Прискорення, які виникають у виробничих механізмах і передачах при перехідних процесах, можуть перевищити допустимі значення і привести до поломки окремих ланок кінематичної схеми, псування продукту або порушення вимог техніки безпеки. </a:t>
            </a:r>
            <a:endParaRPr lang="uk-UA" sz="2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360363">
              <a:lnSpc>
                <a:spcPct val="90000"/>
              </a:lnSpc>
              <a:defRPr/>
            </a:pP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Тому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 проектуванні електроприводів потрібно узгоджувати фактичну тривалість перехідних процесів з допустимою.</a:t>
            </a: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9" name="Прямокутник 3"/>
          <p:cNvSpPr>
            <a:spLocks noChangeArrowheads="1"/>
          </p:cNvSpPr>
          <p:nvPr/>
        </p:nvSpPr>
        <p:spPr bwMode="auto">
          <a:xfrm>
            <a:off x="72231" y="454"/>
            <a:ext cx="8928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uk-UA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 відомості про перехідні процеси</a:t>
            </a:r>
            <a:endParaRPr lang="uk-UA" sz="2800" b="1" i="1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кутник 7"/>
          <p:cNvSpPr/>
          <p:nvPr/>
        </p:nvSpPr>
        <p:spPr>
          <a:xfrm>
            <a:off x="119233" y="4386475"/>
            <a:ext cx="8946015" cy="13542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indent="360363">
              <a:defRPr/>
            </a:pP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Для електроприводів, які тривалий час працюють у перехідних </a:t>
            </a:r>
            <a:r>
              <a:rPr lang="uk-UA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режи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-мах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суттєве значення може мати витрата електроенергії на прискорення або гальмування системи.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Ця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енергія не виконує корисної роботи, внаслідок чого знижується ККД електропривода.</a:t>
            </a:r>
          </a:p>
        </p:txBody>
      </p:sp>
      <p:sp>
        <p:nvSpPr>
          <p:cNvPr id="13" name="Прямокутник 7"/>
          <p:cNvSpPr/>
          <p:nvPr/>
        </p:nvSpPr>
        <p:spPr>
          <a:xfrm>
            <a:off x="119233" y="5740692"/>
            <a:ext cx="8946015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indent="360363">
              <a:defRPr/>
            </a:pP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Характер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 тривалості перехідних процесів залежать від особливостей робочої машини, типу приводного електродвигуна, механічної передачі, перетворювального і керуючого пристроїв.</a:t>
            </a:r>
          </a:p>
        </p:txBody>
      </p:sp>
    </p:spTree>
    <p:extLst>
      <p:ext uri="{BB962C8B-B14F-4D97-AF65-F5344CB8AC3E}">
        <p14:creationId xmlns:p14="http://schemas.microsoft.com/office/powerpoint/2010/main" val="206093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 autoUpdateAnimBg="0"/>
      <p:bldP spid="15" grpId="0" animBg="1" autoUpdateAnimBg="0"/>
      <p:bldP spid="12" grpId="0" animBg="1" autoUpdateAnimBg="0"/>
      <p:bldP spid="13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74452" y="1072279"/>
            <a:ext cx="8988438" cy="67710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Звідки можна отримати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лінійне </a:t>
            </a:r>
            <a:endParaRPr lang="uk-UA" sz="2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диференціальне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рівняння першого порядку: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1403646" y="1788056"/>
            <a:ext cx="2448273" cy="67710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електромеханічна стала часу.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74452" y="2466326"/>
            <a:ext cx="5881006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Прирівнявши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вирази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моментів,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одержимо: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67415" y="2803907"/>
            <a:ext cx="8961295" cy="2903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>
              <a:lnSpc>
                <a:spcPct val="85000"/>
              </a:lnSpc>
            </a:pP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Звідки: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563" y="57589"/>
            <a:ext cx="8979327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Перехідні процеси на ділянках з лінійною механічною </a:t>
            </a:r>
            <a:r>
              <a:rPr lang="uk-UA" sz="24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характе-ристикою</a:t>
            </a:r>
            <a:r>
              <a:rPr lang="uk-UA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двигуна при незмінному моменті інерції і моменті статичних опорів, що лінійно залежать від швидкості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3"/>
          <a:stretch>
            <a:fillRect/>
          </a:stretch>
        </p:blipFill>
        <p:spPr>
          <a:xfrm>
            <a:off x="5964569" y="1072279"/>
            <a:ext cx="3092008" cy="67710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1" name="Рисунок 10"/>
          <p:cNvPicPr/>
          <p:nvPr/>
        </p:nvPicPr>
        <p:blipFill>
          <a:blip r:embed="rId4"/>
          <a:stretch>
            <a:fillRect/>
          </a:stretch>
        </p:blipFill>
        <p:spPr>
          <a:xfrm>
            <a:off x="79806" y="1749387"/>
            <a:ext cx="1323841" cy="71577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3" name="Рисунок 12"/>
          <p:cNvPicPr/>
          <p:nvPr/>
        </p:nvPicPr>
        <p:blipFill>
          <a:blip r:embed="rId5"/>
          <a:stretch>
            <a:fillRect/>
          </a:stretch>
        </p:blipFill>
        <p:spPr>
          <a:xfrm>
            <a:off x="3851920" y="1749388"/>
            <a:ext cx="1172696" cy="71577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5024616" y="1749387"/>
            <a:ext cx="2931760" cy="67710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ковзання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 рівності моментів </a:t>
            </a:r>
            <a:r>
              <a:rPr lang="uk-UA" sz="22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</a:t>
            </a:r>
            <a:r>
              <a:rPr lang="uk-UA" sz="2200" i="1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</a:t>
            </a:r>
            <a:r>
              <a:rPr lang="uk-U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М</a:t>
            </a:r>
            <a:r>
              <a:rPr lang="uk-UA" sz="2200" i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Рисунок 18"/>
          <p:cNvPicPr/>
          <p:nvPr/>
        </p:nvPicPr>
        <p:blipFill>
          <a:blip r:embed="rId6"/>
          <a:stretch>
            <a:fillRect/>
          </a:stretch>
        </p:blipFill>
        <p:spPr>
          <a:xfrm>
            <a:off x="6948264" y="2407055"/>
            <a:ext cx="2071484" cy="35702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0" name="Рисунок 19"/>
          <p:cNvPicPr/>
          <p:nvPr/>
        </p:nvPicPr>
        <p:blipFill>
          <a:blip r:embed="rId7"/>
          <a:stretch>
            <a:fillRect/>
          </a:stretch>
        </p:blipFill>
        <p:spPr>
          <a:xfrm>
            <a:off x="1683537" y="2803907"/>
            <a:ext cx="1448303" cy="62509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58453" y="3481015"/>
            <a:ext cx="8961295" cy="23583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>
              <a:lnSpc>
                <a:spcPct val="85000"/>
              </a:lnSpc>
            </a:pPr>
            <a:r>
              <a:rPr lang="uk-UA" dirty="0"/>
              <a:t>Таким чином, розв’язок рівняння </a:t>
            </a:r>
            <a:r>
              <a:rPr lang="uk-UA" dirty="0" smtClean="0"/>
              <a:t>руху </a:t>
            </a:r>
            <a:r>
              <a:rPr lang="uk-UA" dirty="0"/>
              <a:t>буде </a:t>
            </a:r>
            <a:r>
              <a:rPr lang="uk-UA" dirty="0" smtClean="0"/>
              <a:t>таким: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Рисунок 21"/>
          <p:cNvPicPr/>
          <p:nvPr/>
        </p:nvPicPr>
        <p:blipFill>
          <a:blip r:embed="rId8"/>
          <a:stretch>
            <a:fillRect/>
          </a:stretch>
        </p:blipFill>
        <p:spPr>
          <a:xfrm>
            <a:off x="6588224" y="3101657"/>
            <a:ext cx="1656184" cy="61519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58452" y="3808436"/>
            <a:ext cx="8961295" cy="2877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>
              <a:lnSpc>
                <a:spcPct val="85000"/>
              </a:lnSpc>
            </a:pP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Вираз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перехідного процесу ковзання також буде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аналогічним: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Рисунок 23"/>
          <p:cNvPicPr/>
          <p:nvPr/>
        </p:nvPicPr>
        <p:blipFill>
          <a:blip r:embed="rId9"/>
          <a:stretch>
            <a:fillRect/>
          </a:stretch>
        </p:blipFill>
        <p:spPr>
          <a:xfrm>
            <a:off x="5364088" y="4148763"/>
            <a:ext cx="2955314" cy="76394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95282" y="4941168"/>
            <a:ext cx="8961295" cy="18466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Ця формула є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більш 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універсальною, адже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 незмінному за час перехідного процесу моменті статичних опорів жорсткість </a:t>
            </a:r>
            <a:r>
              <a:rPr lang="uk-UA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механіч-ної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характеристики робочої машини дорівнює нулю, тобто </a:t>
            </a:r>
            <a:r>
              <a:rPr lang="uk-UA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uk-UA" sz="24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uk-UA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0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і рівняння 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підходить для дослідження руху електроприводу при незмінному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статичному моменті 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навантаження.</a:t>
            </a:r>
            <a:endParaRPr lang="uk-UA" sz="24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34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16" grpId="0" uiExpand="1" build="p" animBg="1" autoUpdateAnimBg="0"/>
      <p:bldP spid="12" grpId="0" animBg="1" autoUpdateAnimBg="0"/>
      <p:bldP spid="17" grpId="0" uiExpand="1" build="p" animBg="1" autoUpdateAnimBg="0"/>
      <p:bldP spid="18" grpId="0" uiExpand="1" build="p" animBg="1" autoUpdateAnimBg="0"/>
      <p:bldP spid="21" grpId="0" animBg="1"/>
      <p:bldP spid="23" grpId="0" uiExpand="1" build="p" animBg="1" autoUpdateAnimBg="0"/>
      <p:bldP spid="2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5340" y="728237"/>
            <a:ext cx="8988438" cy="236988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Розглянемо перехідні процеси в електроприводах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 трифазними асинхронними електродвигунами з урахуванням кривизни механічної характеристики, немає провалу при мінімальному моменті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indent="360363"/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них належать електродвигуни з фазним ротором та двигуни деяких серій з короткозамкненим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ротором.</a:t>
            </a:r>
            <a:endParaRPr lang="uk-UA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Для спрощення розрахунків знехтуємо електромагнітними перехідними процесами, які протікають значно швидше за механічні.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87128" y="3415476"/>
            <a:ext cx="8975762" cy="101566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Такі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випадки зустрічаються,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пуску на холостому ходу потужних дробарок з великим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приведеним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валу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електродвигуна моментом інерції і відносно малим моментом статичних опорів.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87128" y="3098117"/>
            <a:ext cx="6972606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Розглянемо перехідні процеси за умови, що 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uk-UA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0.</a:t>
            </a:r>
            <a:endParaRPr lang="uk-UA" sz="22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92941" y="4435729"/>
            <a:ext cx="7296779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Скориставшись рівнянням механічної характеристики електродвигуна у спрощеному вигляді, </a:t>
            </a:r>
            <a:r>
              <a:rPr lang="uk-UA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запишемо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рівняння руху електропривода: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3563" y="57589"/>
            <a:ext cx="8979327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Аналітичне визначення часу перехідного процесу пуску і електричного гальмування</a:t>
            </a: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92941" y="5451392"/>
            <a:ext cx="1094683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Або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2805227" y="5566530"/>
            <a:ext cx="936103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Звідси: 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Рисунок 19"/>
          <p:cNvPicPr/>
          <p:nvPr/>
        </p:nvPicPr>
        <p:blipFill>
          <a:blip r:embed="rId3"/>
          <a:stretch>
            <a:fillRect/>
          </a:stretch>
        </p:blipFill>
        <p:spPr>
          <a:xfrm>
            <a:off x="7236296" y="4365105"/>
            <a:ext cx="1817482" cy="108628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1" name="Рисунок 20"/>
          <p:cNvPicPr/>
          <p:nvPr/>
        </p:nvPicPr>
        <p:blipFill>
          <a:blip r:embed="rId4"/>
          <a:stretch>
            <a:fillRect/>
          </a:stretch>
        </p:blipFill>
        <p:spPr>
          <a:xfrm>
            <a:off x="598727" y="5472556"/>
            <a:ext cx="2160240" cy="114596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2" name="Рисунок 21"/>
          <p:cNvPicPr/>
          <p:nvPr/>
        </p:nvPicPr>
        <p:blipFill>
          <a:blip r:embed="rId5"/>
          <a:stretch>
            <a:fillRect/>
          </a:stretch>
        </p:blipFill>
        <p:spPr>
          <a:xfrm>
            <a:off x="3712015" y="5552267"/>
            <a:ext cx="2448272" cy="86055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6167581" y="5757002"/>
            <a:ext cx="1094683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Або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Рисунок 23"/>
          <p:cNvPicPr/>
          <p:nvPr/>
        </p:nvPicPr>
        <p:blipFill>
          <a:blip r:embed="rId6"/>
          <a:stretch>
            <a:fillRect/>
          </a:stretch>
        </p:blipFill>
        <p:spPr>
          <a:xfrm>
            <a:off x="6714922" y="5540204"/>
            <a:ext cx="2338856" cy="86081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61553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7000"/>
                            </p:stCondLst>
                            <p:childTnLst>
                              <p:par>
                                <p:cTn id="13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16" grpId="0" uiExpand="1" build="p" animBg="1" autoUpdateAnimBg="0"/>
      <p:bldP spid="12" grpId="0" animBg="1" autoUpdateAnimBg="0"/>
      <p:bldP spid="15" grpId="0" uiExpand="1" build="p" animBg="1" autoUpdateAnimBg="0"/>
      <p:bldP spid="17" grpId="0" uiExpand="1" build="p" animBg="1" autoUpdateAnimBg="0"/>
      <p:bldP spid="18" grpId="0" uiExpand="1" build="p" animBg="1" autoUpdateAnimBg="0"/>
      <p:bldP spid="23" grpId="0" uiExpand="1" build="p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63874" y="4105208"/>
            <a:ext cx="8961295" cy="6771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 розгоні двигуна вхолосту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ω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кін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ω</a:t>
            </a:r>
            <a:r>
              <a:rPr lang="uk-UA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а </a:t>
            </a:r>
            <a:r>
              <a:rPr lang="uk-UA" sz="2200" i="1" cap="small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кін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0.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Тоді теоретично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тривалість пуску нескінченна.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403647" y="730678"/>
            <a:ext cx="7654781" cy="101566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електромеханічна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стала часу - це час, за який система з </a:t>
            </a:r>
            <a:r>
              <a:rPr lang="uk-UA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-ментом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інерції 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розганяється до швидкості 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ω</a:t>
            </a:r>
            <a:r>
              <a:rPr lang="uk-UA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під дією моменту, що дорівнює максимальному моментові двигуна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uk-U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79102" y="1746341"/>
            <a:ext cx="8965756" cy="67710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Проінтегрувавши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попередній вираз для часу,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можна знайти час перехідних процесів пуску привода при зміні ковзання від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до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кін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79102" y="3422020"/>
            <a:ext cx="7661250" cy="6771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Оскільки при пуску двигуна з нерухомого </a:t>
            </a:r>
            <a:endParaRPr lang="uk-UA" sz="2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стану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1, то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uk-UA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3563" y="57589"/>
            <a:ext cx="8979327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Аналітичне визначення часу перехідного процесу пуску і електричного гальмування</a:t>
            </a:r>
          </a:p>
        </p:txBody>
      </p:sp>
      <p:pic>
        <p:nvPicPr>
          <p:cNvPr id="18" name="Рисунок 17"/>
          <p:cNvPicPr/>
          <p:nvPr/>
        </p:nvPicPr>
        <p:blipFill>
          <a:blip r:embed="rId3"/>
          <a:stretch>
            <a:fillRect/>
          </a:stretch>
        </p:blipFill>
        <p:spPr>
          <a:xfrm>
            <a:off x="79102" y="733303"/>
            <a:ext cx="1324546" cy="82348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9" name="Рисунок 18"/>
          <p:cNvPicPr/>
          <p:nvPr/>
        </p:nvPicPr>
        <p:blipFill>
          <a:blip r:embed="rId4"/>
          <a:stretch>
            <a:fillRect/>
          </a:stretch>
        </p:blipFill>
        <p:spPr>
          <a:xfrm>
            <a:off x="2385138" y="2447385"/>
            <a:ext cx="5283206" cy="94461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0" name="Рисунок 19"/>
          <p:cNvPicPr/>
          <p:nvPr/>
        </p:nvPicPr>
        <p:blipFill>
          <a:blip r:embed="rId5"/>
          <a:stretch>
            <a:fillRect/>
          </a:stretch>
        </p:blipFill>
        <p:spPr>
          <a:xfrm>
            <a:off x="6156176" y="3415940"/>
            <a:ext cx="2929303" cy="73314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63875" y="4773619"/>
            <a:ext cx="6308326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Але оскільки при швидкості 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ω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(0,95...</a:t>
            </a:r>
            <a:r>
              <a:rPr lang="uk-UA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0,98)</a:t>
            </a:r>
            <a:r>
              <a:rPr lang="uk-UA" sz="2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ω</a:t>
            </a:r>
            <a:r>
              <a:rPr lang="uk-UA" sz="2200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розгін вважається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закінченим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то можна прийняти </a:t>
            </a:r>
            <a:r>
              <a:rPr lang="en-US" sz="2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uk-UA" sz="2200" i="1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кін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0,05, і тривалість пуску без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навантаження: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Рисунок 21"/>
          <p:cNvPicPr/>
          <p:nvPr/>
        </p:nvPicPr>
        <p:blipFill>
          <a:blip r:embed="rId6"/>
          <a:stretch>
            <a:fillRect/>
          </a:stretch>
        </p:blipFill>
        <p:spPr>
          <a:xfrm>
            <a:off x="6372200" y="4792775"/>
            <a:ext cx="2672658" cy="86847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63874" y="5789282"/>
            <a:ext cx="6308326" cy="6771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Величиною 0,05</a:t>
            </a:r>
            <a:r>
              <a:rPr lang="uk-UA" sz="22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як дуже малою порівняно з одиницею, у першому члені можна знехтувати,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тоді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Рисунок 23"/>
          <p:cNvPicPr/>
          <p:nvPr/>
        </p:nvPicPr>
        <p:blipFill>
          <a:blip r:embed="rId7"/>
          <a:stretch>
            <a:fillRect/>
          </a:stretch>
        </p:blipFill>
        <p:spPr>
          <a:xfrm>
            <a:off x="6732240" y="5693722"/>
            <a:ext cx="2275373" cy="770353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09939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 animBg="1" autoUpdateAnimBg="0"/>
      <p:bldP spid="16" grpId="0" uiExpand="1" build="p" animBg="1" autoUpdateAnimBg="0"/>
      <p:bldP spid="12" grpId="0" animBg="1" autoUpdateAnimBg="0"/>
      <p:bldP spid="21" grpId="0" uiExpand="1" build="p" animBg="1" autoUpdateAnimBg="0"/>
      <p:bldP spid="2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98646" y="748736"/>
            <a:ext cx="8988438" cy="67710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Отже,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час пуску залежить від критичного ковзання двигуна, яке прямо пропорційне опорові роторного кола.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82336" y="1425844"/>
            <a:ext cx="8979327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Для визначення умови, при якій тривалість пуску мінімальна, </a:t>
            </a:r>
            <a:r>
              <a:rPr lang="uk-UA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необхід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-но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цього рівняння взяти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похідну від тривалості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пуску</a:t>
            </a:r>
          </a:p>
          <a:p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 критичному ковзанню і прирівняти її до нуля: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82336" y="2441507"/>
            <a:ext cx="8961295" cy="8658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>
              <a:lnSpc>
                <a:spcPct val="85000"/>
              </a:lnSpc>
            </a:pP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Звідки:</a:t>
            </a:r>
          </a:p>
          <a:p>
            <a:pPr>
              <a:lnSpc>
                <a:spcPct val="85000"/>
              </a:lnSpc>
            </a:pP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к.мін</a:t>
            </a:r>
            <a:r>
              <a:rPr lang="uk-UA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критичне ковзання, при якому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тривалість</a:t>
            </a:r>
          </a:p>
          <a:p>
            <a:pPr>
              <a:lnSpc>
                <a:spcPct val="85000"/>
              </a:lnSpc>
            </a:pP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пуску мінімальна.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1" name="Прямоугольник 10"/>
          <p:cNvSpPr/>
          <p:nvPr/>
        </p:nvSpPr>
        <p:spPr>
          <a:xfrm>
            <a:off x="83563" y="57589"/>
            <a:ext cx="8979327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Аналітичне визначення часу перехідного процесу пуску і електричного гальмування</a:t>
            </a:r>
          </a:p>
        </p:txBody>
      </p:sp>
      <p:pic>
        <p:nvPicPr>
          <p:cNvPr id="13" name="Рисунок 12"/>
          <p:cNvPicPr/>
          <p:nvPr/>
        </p:nvPicPr>
        <p:blipFill>
          <a:blip r:embed="rId3"/>
          <a:stretch>
            <a:fillRect/>
          </a:stretch>
        </p:blipFill>
        <p:spPr>
          <a:xfrm>
            <a:off x="6660232" y="1721055"/>
            <a:ext cx="2401431" cy="72045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5" name="Рисунок 14"/>
          <p:cNvPicPr/>
          <p:nvPr/>
        </p:nvPicPr>
        <p:blipFill>
          <a:blip r:embed="rId4"/>
          <a:stretch>
            <a:fillRect/>
          </a:stretch>
        </p:blipFill>
        <p:spPr>
          <a:xfrm>
            <a:off x="6732240" y="2469174"/>
            <a:ext cx="2320407" cy="117585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55892" y="3259080"/>
            <a:ext cx="6028276" cy="12526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Для випадку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к.</a:t>
            </a:r>
            <a:r>
              <a:rPr lang="uk-UA" sz="22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мін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0,05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к.</a:t>
            </a:r>
            <a:r>
              <a:rPr lang="uk-UA" sz="22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мін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0,408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а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міні-</a:t>
            </a:r>
            <a:r>
              <a:rPr lang="uk-UA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мальна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тривалість пуску дорівнює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1,22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uk-U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uk-UA" sz="2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360363">
              <a:lnSpc>
                <a:spcPct val="85000"/>
              </a:lnSpc>
            </a:pP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більшому або меншому значенні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тривалість пуску більша.</a:t>
            </a:r>
          </a:p>
        </p:txBody>
      </p:sp>
      <p:pic>
        <p:nvPicPr>
          <p:cNvPr id="18" name="Рисунок 17"/>
          <p:cNvPicPr/>
          <p:nvPr/>
        </p:nvPicPr>
        <p:blipFill>
          <a:blip r:embed="rId5"/>
          <a:stretch>
            <a:fillRect/>
          </a:stretch>
        </p:blipFill>
        <p:spPr>
          <a:xfrm>
            <a:off x="6084168" y="3645853"/>
            <a:ext cx="2975773" cy="3095515"/>
          </a:xfrm>
          <a:prstGeom prst="rect">
            <a:avLst/>
          </a:prstGeom>
        </p:spPr>
      </p:pic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55892" y="4518960"/>
            <a:ext cx="6028276" cy="230473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>
              <a:lnSpc>
                <a:spcPct val="85000"/>
              </a:lnSpc>
            </a:pP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Для спрощення аналізу перехідних процесів введено поняття ефективного моменту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це такий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постійний момент, при якому час пуску за всіх інших однакових умов однаковий з тривалістю пуску при фактичному змінному моменті. Як видно з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рис.,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площа під кривою при </a:t>
            </a:r>
            <a:r>
              <a:rPr lang="uk-UA" sz="22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uk-UA" sz="2200" i="1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0,408 найбільша, значить, найбільший і ефективний момент, а час пуску найменший.</a:t>
            </a:r>
          </a:p>
        </p:txBody>
      </p:sp>
    </p:spTree>
    <p:extLst>
      <p:ext uri="{BB962C8B-B14F-4D97-AF65-F5344CB8AC3E}">
        <p14:creationId xmlns:p14="http://schemas.microsoft.com/office/powerpoint/2010/main" val="337527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12" grpId="0" animBg="1" autoUpdateAnimBg="0"/>
      <p:bldP spid="17" grpId="0" uiExpand="1" build="p" animBg="1" autoUpdateAnimBg="0"/>
      <p:bldP spid="16" grpId="0" uiExpand="1" build="p" animBg="1" autoUpdateAnimBg="0"/>
      <p:bldP spid="1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83563" y="774071"/>
            <a:ext cx="8979327" cy="101566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Користуючись поняттям ефективного моменту, час пуску </a:t>
            </a:r>
            <a:r>
              <a:rPr lang="uk-UA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електропри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-вода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без навантаження можна знайти за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формулою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що </a:t>
            </a:r>
            <a:endParaRPr lang="uk-UA" sz="2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витікає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 виразу електромеханічної сталої часу: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82862" y="2954142"/>
            <a:ext cx="5857290" cy="16927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Побудована за цим виразом залежність   </a:t>
            </a:r>
            <a:r>
              <a:rPr lang="uk-UA" sz="22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uk-UA" sz="2200" i="1" baseline="-25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еф.п</a:t>
            </a:r>
            <a:r>
              <a:rPr lang="uk-UA" sz="2200" i="1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f(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показує,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що ефективний момент при пуску асинхронного двигуна без навантаження має максимальне значення при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0,407 і дорівнює 0,81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uk-U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uk-UA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82862" y="4666002"/>
            <a:ext cx="6538436" cy="169277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Якщо пуск відбувається з незмінним моментом статичних опорів (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сопst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 то час пуску можна визначити: </a:t>
            </a:r>
            <a:endParaRPr lang="uk-UA" sz="2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ω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швидкість, до якої розганяється електродвигун при досягненні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М</a:t>
            </a:r>
            <a:r>
              <a:rPr lang="uk-UA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uk-U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83562" y="1802098"/>
            <a:ext cx="8979327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Залежність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еф.п</a:t>
            </a:r>
            <a:r>
              <a:rPr lang="uk-UA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f(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можна знайти, </a:t>
            </a:r>
            <a:endParaRPr lang="uk-UA" sz="2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підставивши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значення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замінивши </a:t>
            </a:r>
            <a:endParaRPr lang="uk-UA" sz="2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uk-UA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3563" y="57589"/>
            <a:ext cx="8979327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Аналітичне визначення часу перехідного процесу пуску і електричного гальмування</a:t>
            </a:r>
          </a:p>
        </p:txBody>
      </p:sp>
      <p:pic>
        <p:nvPicPr>
          <p:cNvPr id="27" name="Рисунок 26"/>
          <p:cNvPicPr/>
          <p:nvPr/>
        </p:nvPicPr>
        <p:blipFill>
          <a:blip r:embed="rId3"/>
          <a:stretch>
            <a:fillRect/>
          </a:stretch>
        </p:blipFill>
        <p:spPr>
          <a:xfrm>
            <a:off x="7524328" y="1094657"/>
            <a:ext cx="1538562" cy="69507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4" name="Рисунок 33"/>
          <p:cNvPicPr/>
          <p:nvPr/>
        </p:nvPicPr>
        <p:blipFill>
          <a:blip r:embed="rId4"/>
          <a:stretch>
            <a:fillRect/>
          </a:stretch>
        </p:blipFill>
        <p:spPr>
          <a:xfrm>
            <a:off x="282241" y="2519678"/>
            <a:ext cx="1561450" cy="29436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5" name="Рисунок 34"/>
          <p:cNvPicPr/>
          <p:nvPr/>
        </p:nvPicPr>
        <p:blipFill>
          <a:blip r:embed="rId5"/>
          <a:stretch>
            <a:fillRect/>
          </a:stretch>
        </p:blipFill>
        <p:spPr>
          <a:xfrm>
            <a:off x="5220072" y="1816637"/>
            <a:ext cx="3842817" cy="107930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6" name="Рисунок 35"/>
          <p:cNvPicPr/>
          <p:nvPr/>
        </p:nvPicPr>
        <p:blipFill>
          <a:blip r:embed="rId6"/>
          <a:stretch>
            <a:fillRect/>
          </a:stretch>
        </p:blipFill>
        <p:spPr>
          <a:xfrm>
            <a:off x="6300192" y="2910479"/>
            <a:ext cx="2762697" cy="2523727"/>
          </a:xfrm>
          <a:prstGeom prst="rect">
            <a:avLst/>
          </a:prstGeom>
        </p:spPr>
      </p:pic>
      <p:pic>
        <p:nvPicPr>
          <p:cNvPr id="37" name="Рисунок 36"/>
          <p:cNvPicPr/>
          <p:nvPr/>
        </p:nvPicPr>
        <p:blipFill>
          <a:blip r:embed="rId7"/>
          <a:stretch>
            <a:fillRect/>
          </a:stretch>
        </p:blipFill>
        <p:spPr>
          <a:xfrm>
            <a:off x="6647035" y="5512387"/>
            <a:ext cx="1754585" cy="76164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95828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18" grpId="0" animBg="1"/>
      <p:bldP spid="22" grpId="0" animBg="1" autoUpdateAnimBg="0"/>
      <p:bldP spid="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83563" y="719420"/>
            <a:ext cx="8979326" cy="338554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Гальмування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проти-вмиканням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 зупинки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ро-</a:t>
            </a:r>
          </a:p>
          <a:p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тора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або для реверсування здійснюють </a:t>
            </a:r>
            <a:r>
              <a:rPr lang="uk-UA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переми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r>
              <a:rPr lang="uk-UA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канням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двох фаз статора двигуна. </a:t>
            </a:r>
            <a:endParaRPr lang="uk-UA" sz="2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360363"/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двигунів з фазним ротором для обмеження </a:t>
            </a:r>
            <a:endParaRPr lang="uk-UA" sz="2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гальмівних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струмів в коло ротора вводять </a:t>
            </a:r>
            <a:r>
              <a:rPr lang="uk-UA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додат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r>
              <a:rPr lang="uk-UA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кові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опори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uk-U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uk-UA" sz="2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360363"/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 цьому разі робоча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точка переміщується </a:t>
            </a:r>
            <a:endParaRPr lang="uk-UA" sz="2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стрибком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 механічної характеристики у </a:t>
            </a:r>
            <a:r>
              <a:rPr lang="uk-UA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рушійно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му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режимі (А) на одну з механічних </a:t>
            </a:r>
            <a:r>
              <a:rPr lang="uk-UA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характерис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тик проти-вмикання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(В</a:t>
            </a:r>
            <a:r>
              <a:rPr lang="uk-UA" sz="22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В</a:t>
            </a:r>
            <a:r>
              <a:rPr lang="uk-UA" sz="22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В</a:t>
            </a:r>
            <a:r>
              <a:rPr lang="uk-UA" sz="22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залежно від опору кола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ротора.</a:t>
            </a:r>
            <a:endParaRPr lang="uk-UA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83563" y="4113639"/>
            <a:ext cx="8979327" cy="6771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Час гальмування без </a:t>
            </a:r>
            <a:r>
              <a:rPr lang="uk-UA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навантаже</a:t>
            </a:r>
            <a:endParaRPr lang="uk-UA" sz="2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uk-UA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ння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від </a:t>
            </a:r>
            <a:r>
              <a:rPr lang="uk-UA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2 до </a:t>
            </a:r>
            <a:r>
              <a:rPr lang="uk-UA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кін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65113" y="4799424"/>
            <a:ext cx="8961295" cy="6771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Взявши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похідну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 </a:t>
            </a:r>
            <a:r>
              <a:rPr lang="uk-UA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і прирівнявши її до нуля, знайдемо мінімальний час гальмування проти-вмиканням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1,02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uk-UA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при </a:t>
            </a:r>
            <a:r>
              <a:rPr lang="uk-UA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1,47.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83563" y="57589"/>
            <a:ext cx="8232853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Аналітичне визначення часу перехідного процесу пуску і електричного гальмування</a:t>
            </a:r>
          </a:p>
        </p:txBody>
      </p:sp>
      <p:pic>
        <p:nvPicPr>
          <p:cNvPr id="9" name="Рисунок 8"/>
          <p:cNvPicPr/>
          <p:nvPr/>
        </p:nvPicPr>
        <p:blipFill>
          <a:blip r:embed="rId3"/>
          <a:stretch>
            <a:fillRect/>
          </a:stretch>
        </p:blipFill>
        <p:spPr>
          <a:xfrm>
            <a:off x="6084168" y="457200"/>
            <a:ext cx="2978721" cy="3331840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4"/>
          <a:stretch>
            <a:fillRect/>
          </a:stretch>
        </p:blipFill>
        <p:spPr>
          <a:xfrm>
            <a:off x="4269795" y="4051260"/>
            <a:ext cx="4793094" cy="73948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01594" y="5463958"/>
            <a:ext cx="8961295" cy="1286506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>
              <a:lnSpc>
                <a:spcPct val="95000"/>
              </a:lnSpc>
            </a:pP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Якщо гальмування проходить з статичним </a:t>
            </a:r>
            <a:r>
              <a:rPr lang="uk-UA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момен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pPr>
              <a:lnSpc>
                <a:spcPct val="95000"/>
              </a:lnSpc>
            </a:pP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Том </a:t>
            </a:r>
            <a:r>
              <a:rPr lang="uk-UA" sz="22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uk-UA" sz="2200" i="1" baseline="-25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uk-UA" sz="2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сопst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то час гальмування, визначений через </a:t>
            </a:r>
            <a:endParaRPr lang="uk-UA" sz="2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5000"/>
              </a:lnSpc>
            </a:pP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ефективний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момент, знайдеться з виразу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lnSpc>
                <a:spcPct val="95000"/>
              </a:lnSpc>
            </a:pP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еф.пр</a:t>
            </a:r>
            <a:r>
              <a:rPr lang="uk-UA" sz="22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ефективний момент двигуна при гальмуванні </a:t>
            </a:r>
            <a:r>
              <a:rPr lang="uk-UA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противмиканням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3" name="Рисунок 12"/>
          <p:cNvPicPr/>
          <p:nvPr/>
        </p:nvPicPr>
        <p:blipFill>
          <a:blip r:embed="rId5"/>
          <a:stretch>
            <a:fillRect/>
          </a:stretch>
        </p:blipFill>
        <p:spPr>
          <a:xfrm>
            <a:off x="6588224" y="5590558"/>
            <a:ext cx="2438184" cy="783016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48171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12" grpId="0" animBg="1" autoUpdateAnimBg="0"/>
      <p:bldP spid="17" grpId="0" animBg="1"/>
      <p:bldP spid="11" grpId="0" uiExpand="1" build="p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95922" y="777786"/>
            <a:ext cx="8988438" cy="1692771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Для динамічного гальмування найчастіше обмотку статора двигуна вимикають з мережі змінного струму і вмикають в коло постійного струму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indent="360363"/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двигунів з фазним ротором необхідні гальмівні характеристики </a:t>
            </a:r>
            <a:r>
              <a:rPr lang="uk-UA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одер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-жують при регулюванні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сили гальмівного струму за допомогою реостата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дг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або зміною напруги джерела живлення та зміною опору кола ротора.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77325" y="2453796"/>
            <a:ext cx="8990561" cy="67710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Для двигунів з короткозамкненим ротором можлива тільки зміна сили гальмівного струму.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77325" y="3135768"/>
            <a:ext cx="8987888" cy="23698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 динамічному гальмуванні робоча точка переміщується стрибком з механічної характеристики у рушійному режимі </a:t>
            </a:r>
            <a:r>
              <a:rPr lang="uk-U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(А)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на одну з гальмівних характеристик </a:t>
            </a:r>
            <a:r>
              <a:rPr lang="uk-U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(В</a:t>
            </a:r>
            <a:r>
              <a:rPr lang="uk-UA" sz="2200" i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uk-U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В</a:t>
            </a:r>
            <a:r>
              <a:rPr lang="uk-UA" sz="2200" i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uk-UA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uk-UA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uk-UA" sz="2200" i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uk-U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залежно від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опору</a:t>
            </a:r>
          </a:p>
          <a:p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кола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ротора (</a:t>
            </a:r>
            <a:r>
              <a:rPr lang="uk-UA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рис.а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uk-UA" sz="2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або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сили гальмівного </a:t>
            </a:r>
            <a:endParaRPr lang="uk-UA" sz="2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струму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рис.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б).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563" y="57589"/>
            <a:ext cx="8232853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Аналітичне визначення часу перехідного процесу пуску і електричного гальмування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2771800" y="3789041"/>
            <a:ext cx="6256005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25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16" grpId="0" uiExpand="1" build="p" animBg="1" autoUpdateAnimBg="0"/>
      <p:bldP spid="12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83563" y="764695"/>
            <a:ext cx="8988438" cy="11079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 algn="just"/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Оскільки при динамічному гальмуванні </a:t>
            </a:r>
            <a:r>
              <a:rPr lang="uk-UA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= ω/ω</a:t>
            </a:r>
            <a:r>
              <a:rPr lang="uk-UA" sz="24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то ковзання двигуна при гальмуванні без навантаження змінюється від </a:t>
            </a:r>
            <a:r>
              <a:rPr lang="uk-UA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uk-UA" sz="24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1 до </a:t>
            </a:r>
            <a:r>
              <a:rPr lang="uk-UA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uk-UA" sz="24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кіп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0. </a:t>
            </a:r>
            <a:endParaRPr lang="uk-UA" sz="2400" i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113712" y="1872691"/>
            <a:ext cx="8988438" cy="236988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Час гальмування можна визначити 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прийнявши </a:t>
            </a:r>
            <a:r>
              <a:rPr lang="uk-UA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uk-UA" sz="24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кіп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0,05 і підставивши його у вираз 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для часу,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як і у випадку пуску одержимо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 </a:t>
            </a:r>
            <a:r>
              <a:rPr lang="uk-UA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uk-UA" sz="2400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lang="uk-UA" sz="2400" i="1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.д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критичне ковзання на </a:t>
            </a:r>
            <a:endParaRPr lang="uk-UA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гальмівній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характеристиці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>
              <a:spcBef>
                <a:spcPts val="1200"/>
              </a:spcBef>
            </a:pPr>
            <a:r>
              <a:rPr lang="uk-UA" sz="24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- </a:t>
            </a:r>
            <a:r>
              <a:rPr lang="uk-UA" sz="2400" dirty="0"/>
              <a:t>електромеханічна стала при динамічному гальмуванні</a:t>
            </a:r>
            <a:r>
              <a:rPr lang="uk-UA" sz="2400" dirty="0" smtClean="0"/>
              <a:t>.</a:t>
            </a:r>
            <a:endParaRPr lang="uk-UA" sz="24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83563" y="4380715"/>
            <a:ext cx="9010375" cy="221599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Порівнявши 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рівняння,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можна зробити висновок, що тривалості пуску і динамічного гальмування асинхронного електродвигуна без навантаження визначаються за аналогічними рівняннями. </a:t>
            </a:r>
            <a:endParaRPr lang="uk-UA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360363"/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Неважко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визначити, що й мінімальний час гальмування 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</a:t>
            </a:r>
            <a:r>
              <a:rPr lang="uk-UA" sz="24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uk-UA" sz="2400" i="1" baseline="-25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г.д.о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1,</a:t>
            </a:r>
            <a:r>
              <a:rPr lang="uk-UA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22</a:t>
            </a:r>
            <a:r>
              <a:rPr lang="uk-UA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uk-UA" sz="24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спостерігається при критичному ковзанні </a:t>
            </a:r>
            <a:r>
              <a:rPr lang="uk-UA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uk-UA" sz="24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к.д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0,408, а ефективний момент 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розраховується за наведеним раніше виразом.</a:t>
            </a:r>
            <a:endParaRPr lang="uk-UA" sz="24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3563" y="57589"/>
            <a:ext cx="8232853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Аналітичне визначення часу перехідного процесу пуску і електричного гальмування</a:t>
            </a:r>
          </a:p>
        </p:txBody>
      </p:sp>
      <p:pic>
        <p:nvPicPr>
          <p:cNvPr id="20" name="Рисунок 19"/>
          <p:cNvPicPr/>
          <p:nvPr/>
        </p:nvPicPr>
        <p:blipFill>
          <a:blip r:embed="rId3"/>
          <a:stretch>
            <a:fillRect/>
          </a:stretch>
        </p:blipFill>
        <p:spPr>
          <a:xfrm>
            <a:off x="4582587" y="2593428"/>
            <a:ext cx="4427993" cy="80662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1" name="Рисунок 20"/>
          <p:cNvPicPr/>
          <p:nvPr/>
        </p:nvPicPr>
        <p:blipFill>
          <a:blip r:embed="rId4"/>
          <a:stretch>
            <a:fillRect/>
          </a:stretch>
        </p:blipFill>
        <p:spPr>
          <a:xfrm>
            <a:off x="179512" y="3285810"/>
            <a:ext cx="994192" cy="62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67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16" grpId="0" uiExpand="1" build="p" animBg="1" autoUpdateAnimBg="0"/>
      <p:bldP spid="12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83563" y="957988"/>
            <a:ext cx="8988438" cy="135421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 algn="just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Досі перехідні процеси в асинхронних електроприводах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розглядалися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без урахування інерційності електромагнітного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поля.</a:t>
            </a:r>
          </a:p>
          <a:p>
            <a:pPr indent="360363" algn="just"/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Вважалося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що при вмиканні або вимиканні двигуна чи різкій зміні його навантаження електромагнітний момент змінюється також миттєво.</a:t>
            </a:r>
            <a:endParaRPr lang="uk-UA" sz="2200" i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83563" y="2285619"/>
            <a:ext cx="8988438" cy="67710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 такому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разі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кожному значенню швидкості обертання відповідає певне визначене значення струму і моменту.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83564" y="2962727"/>
            <a:ext cx="6125782" cy="6771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Розрахунок характеристик проводився за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фор-мулами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виведеними із схеми заміщення двигуна.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64725" y="3610972"/>
            <a:ext cx="6144620" cy="6771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Побудована за цією формулою механічна характеристика (1) називається статичною 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563" y="57589"/>
            <a:ext cx="89793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Динамічні механічні характеристики асинхронних електродвигунів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6228184" y="2622848"/>
            <a:ext cx="2843817" cy="4127503"/>
            <a:chOff x="6228184" y="2622848"/>
            <a:chExt cx="2843817" cy="4127503"/>
          </a:xfrm>
        </p:grpSpPr>
        <p:pic>
          <p:nvPicPr>
            <p:cNvPr id="13" name="Рисунок 1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228184" y="2622848"/>
              <a:ext cx="2824978" cy="3250340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6237295" y="5873188"/>
              <a:ext cx="2834706" cy="877163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uk-UA" sz="2000" i="1" spc="5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Механічні </a:t>
              </a:r>
              <a:r>
                <a:rPr lang="uk-UA" sz="2000" i="1" spc="5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характерис</a:t>
              </a:r>
              <a:r>
                <a:rPr lang="uk-UA" sz="2000" i="1" spc="5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-тики АД: </a:t>
              </a:r>
              <a:r>
                <a:rPr lang="uk-UA" sz="2000" i="1" spc="2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r>
                <a:rPr lang="uk-UA" sz="2000" i="1" spc="5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- статична; </a:t>
              </a:r>
              <a:r>
                <a:rPr lang="uk-UA" sz="2000" i="1" spc="2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uk-UA" sz="2000" i="1" spc="5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- динамічна</a:t>
              </a:r>
              <a:endParaRPr lang="uk-UA" sz="2000" i="1" dirty="0"/>
            </a:p>
          </p:txBody>
        </p:sp>
      </p:grp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83563" y="4282181"/>
            <a:ext cx="6144620" cy="13542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Якщо за такою характеристикою розрахувати графіки зміни швидкості і моменту при пуску двигуна, то вони матимуть вигляд, зображений на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рис.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Рисунок 18"/>
          <p:cNvPicPr/>
          <p:nvPr/>
        </p:nvPicPr>
        <p:blipFill rotWithShape="1">
          <a:blip r:embed="rId4"/>
          <a:srcRect t="-1" b="57197"/>
          <a:stretch/>
        </p:blipFill>
        <p:spPr bwMode="auto">
          <a:xfrm>
            <a:off x="1475656" y="5562003"/>
            <a:ext cx="2808312" cy="11766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6124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16" grpId="0" uiExpand="1" build="p" animBg="1" autoUpdateAnimBg="0"/>
      <p:bldP spid="12" grpId="0" animBg="1" autoUpdateAnimBg="0"/>
      <p:bldP spid="17" grpId="0" animBg="1"/>
      <p:bldP spid="1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8393" y="539012"/>
            <a:ext cx="8988438" cy="1692771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 algn="just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 реальних умовах електромагнітні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перехідні</a:t>
            </a:r>
          </a:p>
          <a:p>
            <a:pPr algn="just"/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процеси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суттєво </a:t>
            </a:r>
            <a:r>
              <a:rPr lang="uk-UA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вплива-ють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 зміни струму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</a:t>
            </a:r>
          </a:p>
          <a:p>
            <a:pPr algn="just"/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моменту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асинхронного двигуна. </a:t>
            </a:r>
            <a:endParaRPr lang="uk-UA" sz="2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360363" algn="just"/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 рис.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зображені графіки зміни моменту і </a:t>
            </a:r>
            <a:endParaRPr lang="uk-UA" sz="2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швидкості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від часу при пуску двигуна, зняті експериментально.</a:t>
            </a:r>
            <a:endParaRPr lang="uk-UA" sz="2200" i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75535" y="2231783"/>
            <a:ext cx="8979326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Якщо за такими графіками побудувати механічну характеристику двигуна, то вона матиме вигляд кривої </a:t>
            </a:r>
            <a:r>
              <a:rPr lang="uk-U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(на рис.)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 називається динамічною механічною характеристикою.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58393" y="3247446"/>
            <a:ext cx="8976229" cy="135421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 відміну від статичної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характеристики,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динамічна визначається не тільки параметрами обмоток статора і ротора, а й видом перехідного процесу (пуск, гальмування, зміна статичного моменту), а також </a:t>
            </a:r>
            <a:r>
              <a:rPr lang="uk-UA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парамет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-рами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механічної системи (статичний момент, момент інерції).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563" y="57589"/>
            <a:ext cx="89793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Динамічні механічні характеристики </a:t>
            </a:r>
            <a:r>
              <a:rPr lang="uk-UA" sz="2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</a:t>
            </a:r>
            <a:endParaRPr lang="uk-UA" sz="28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38" b="7404"/>
          <a:stretch/>
        </p:blipFill>
        <p:spPr bwMode="auto">
          <a:xfrm>
            <a:off x="6084168" y="539012"/>
            <a:ext cx="2950455" cy="14387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68512" y="4601663"/>
            <a:ext cx="8976229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Тому для кожного двигуна при певному значенні напруги живлення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може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бути лише одна статична і безліч динамічних механічних характеристик.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83563" y="5617326"/>
            <a:ext cx="8979326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Аперіодичні коливання моменту двигуна в процесі пуску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пояснюються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тим, що в момент вмикання в обмотках виникають основні (вимушені) і вільні струми. Останні мають коливний характер. 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91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16" grpId="0" uiExpand="1" build="p" animBg="1" autoUpdateAnimBg="0"/>
      <p:bldP spid="12" grpId="0" animBg="1" autoUpdateAnimBg="0"/>
      <p:bldP spid="13" grpId="0" animBg="1" autoUpdateAnimBg="0"/>
      <p:bldP spid="14" grpId="0" uiExpand="1" build="p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6"/>
          <p:cNvSpPr/>
          <p:nvPr/>
        </p:nvSpPr>
        <p:spPr>
          <a:xfrm>
            <a:off x="81937" y="452843"/>
            <a:ext cx="8947050" cy="259250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indent="360363">
              <a:lnSpc>
                <a:spcPct val="85000"/>
              </a:lnSpc>
            </a:pP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Перехід будь-якої системи від одного рівноважного стану до іншого пов'язаний з інерційністю окремих ланок системи. </a:t>
            </a:r>
            <a:endParaRPr lang="uk-UA" sz="2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360363">
              <a:lnSpc>
                <a:spcPct val="85000"/>
              </a:lnSpc>
            </a:pP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електроприводах діють три основних види інерції:</a:t>
            </a:r>
          </a:p>
          <a:p>
            <a:pPr indent="360363">
              <a:lnSpc>
                <a:spcPct val="85000"/>
              </a:lnSpc>
            </a:pP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електромагнітна інерція, зумовлена індуктивністю обмоток електродвигунів, трансформаторів, реакторів, апаратів керування;</a:t>
            </a:r>
          </a:p>
          <a:p>
            <a:pPr indent="360363">
              <a:lnSpc>
                <a:spcPct val="85000"/>
              </a:lnSpc>
            </a:pP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механічна інерція робочої машини, двигуна, передачі і апаратів керування;</a:t>
            </a:r>
          </a:p>
          <a:p>
            <a:pPr indent="360363">
              <a:lnSpc>
                <a:spcPct val="85000"/>
              </a:lnSpc>
            </a:pP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теплова інерція електродвигунів та деяких елементів апаратів керування.</a:t>
            </a:r>
          </a:p>
        </p:txBody>
      </p:sp>
      <p:sp>
        <p:nvSpPr>
          <p:cNvPr id="10" name="Прямокутник 17"/>
          <p:cNvSpPr/>
          <p:nvPr/>
        </p:nvSpPr>
        <p:spPr>
          <a:xfrm>
            <a:off x="81937" y="3060583"/>
            <a:ext cx="8948538" cy="135421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indent="358775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 більшості випадків теплові процеси відбуваються набагато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повільні-</a:t>
            </a:r>
            <a:r>
              <a:rPr lang="uk-UA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ше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 механічні та електромагнітні і суттєвого впливу на стан </a:t>
            </a:r>
            <a:r>
              <a:rPr lang="uk-UA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електропри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-вода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 мають, тому вплив теплового стану двигунів на хід перехідних процесів не враховується.</a:t>
            </a:r>
          </a:p>
        </p:txBody>
      </p:sp>
      <p:sp>
        <p:nvSpPr>
          <p:cNvPr id="12" name="Прямокутник 17"/>
          <p:cNvSpPr/>
          <p:nvPr/>
        </p:nvSpPr>
        <p:spPr>
          <a:xfrm>
            <a:off x="100887" y="4414800"/>
            <a:ext cx="8928100" cy="96488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 indent="360363">
              <a:lnSpc>
                <a:spcPct val="95000"/>
              </a:lnSpc>
              <a:defRPr/>
            </a:pP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Вплив електромагнітної інерції враховують при розрахунку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швидко-діючих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 точних електроприводів (регульованих, програмно-керованих, слідкуючих та ін.).</a:t>
            </a:r>
          </a:p>
        </p:txBody>
      </p:sp>
      <p:sp>
        <p:nvSpPr>
          <p:cNvPr id="15" name="Прямокутник 17"/>
          <p:cNvSpPr/>
          <p:nvPr/>
        </p:nvSpPr>
        <p:spPr>
          <a:xfrm>
            <a:off x="81937" y="5360740"/>
            <a:ext cx="8928100" cy="14414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 indent="360363">
              <a:lnSpc>
                <a:spcPct val="85000"/>
              </a:lnSpc>
              <a:defRPr/>
            </a:pP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разі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коли не потрібна висока точність розрахунків, обмежуються </a:t>
            </a:r>
            <a:r>
              <a:rPr lang="uk-UA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вра-хуванням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лише механічної інерції. </a:t>
            </a:r>
            <a:endParaRPr lang="uk-UA" sz="2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360363">
              <a:lnSpc>
                <a:spcPct val="85000"/>
              </a:lnSpc>
              <a:defRPr/>
            </a:pP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цьому складається одне диференційне рівняння руху системи, а співвідношення між електричними величинами описуються алгебраїчними рівняннями.</a:t>
            </a:r>
          </a:p>
        </p:txBody>
      </p:sp>
      <p:sp>
        <p:nvSpPr>
          <p:cNvPr id="8" name="Прямокутник 3"/>
          <p:cNvSpPr>
            <a:spLocks noChangeArrowheads="1"/>
          </p:cNvSpPr>
          <p:nvPr/>
        </p:nvSpPr>
        <p:spPr bwMode="auto">
          <a:xfrm>
            <a:off x="72231" y="454"/>
            <a:ext cx="8928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uk-UA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 відомості про перехідні процеси</a:t>
            </a:r>
            <a:endParaRPr lang="uk-UA" sz="2800" b="1" i="1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85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 autoUpdateAnimBg="0"/>
      <p:bldP spid="10" grpId="0" animBg="1" autoUpdateAnimBg="0"/>
      <p:bldP spid="12" grpId="0" animBg="1" autoUpdateAnimBg="0"/>
      <p:bldP spid="15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5791" y="551828"/>
            <a:ext cx="8988438" cy="101566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 algn="just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Поля, створені вільними струмами, посилюють або послаблюють основне поле, створене вимушеним струмом, внаслідок чого збільшується або зменшується перехідний електромагнітний момент.</a:t>
            </a:r>
            <a:endParaRPr lang="uk-UA" sz="2200" i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55791" y="1553898"/>
            <a:ext cx="8988438" cy="67710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Максимальні значення перехідних моментів можуть перевищувати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но-</a:t>
            </a:r>
            <a:r>
              <a:rPr lang="uk-UA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мінальні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моменти у 3 - 5 разів при пуску і в 12 - 18 разів при реверсуванні.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55791" y="2226982"/>
            <a:ext cx="8988438" cy="6771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Наявність таких великих моментів може спричинити удари в </a:t>
            </a:r>
            <a:r>
              <a:rPr lang="uk-UA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кінематич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-них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ланках електропривода, що слід враховувати при його проектуванні.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75617" y="2880067"/>
            <a:ext cx="8987273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Аналіз динамічних характеристик показує, що коливання моменту в процесі пуску практично затухають при досягненні ротором швидкості, яка відповідає критичному ковзанню на статичній механічній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характеристиці.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83562" y="3851883"/>
            <a:ext cx="8979327" cy="135421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 подальшому зменшенні ковзання струм в обмотках згідно зі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ста-</a:t>
            </a:r>
            <a:r>
              <a:rPr lang="uk-UA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тичною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електроеханічною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характеристикою різко зменшується. </a:t>
            </a:r>
            <a:endParaRPr lang="uk-UA" sz="2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360363"/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Але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внаслідок наявності індуктивності обмоток струми ротора не встигають зменшуватися відповідно до зміни швидкості.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Прямоугольник 30"/>
          <p:cNvSpPr>
            <a:spLocks noChangeArrowheads="1"/>
          </p:cNvSpPr>
          <p:nvPr/>
        </p:nvSpPr>
        <p:spPr bwMode="auto">
          <a:xfrm>
            <a:off x="83562" y="5203348"/>
            <a:ext cx="8960668" cy="9140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174625">
              <a:lnSpc>
                <a:spcPct val="90000"/>
              </a:lnSpc>
            </a:pP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Тому при досягненні ротором синхронної швидкості струми ротора і </a:t>
            </a:r>
            <a:r>
              <a:rPr lang="uk-UA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вик-ликаний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ними електромагнітний момент можуть не дорівнювати нулю, внаслідок чого ротор розганяється до швидкості, більшої за синхронну. 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3563" y="57589"/>
            <a:ext cx="89793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Динамічні механічні характеристики </a:t>
            </a:r>
            <a:r>
              <a:rPr lang="uk-UA" sz="2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</a:t>
            </a:r>
            <a:endParaRPr lang="uk-UA" sz="28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83562" y="6129224"/>
            <a:ext cx="8988438" cy="6771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Потім струми ротора зменшуються, тому зменшується і момент двигуна, що призводить до зниження швидкості обертання ротора.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83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16" grpId="0" uiExpand="1" build="p" animBg="1" autoUpdateAnimBg="0"/>
      <p:bldP spid="12" grpId="0" animBg="1" autoUpdateAnimBg="0"/>
      <p:bldP spid="17" grpId="0" animBg="1"/>
      <p:bldP spid="30" grpId="0" animBg="1"/>
      <p:bldP spid="31" grpId="0" uiExpand="1" build="p" animBg="1" autoUpdateAnimBg="0"/>
      <p:bldP spid="19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74452" y="541705"/>
            <a:ext cx="8977542" cy="135421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Виникає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коливний процес зміни моменту і швидкості двигуна, що має затухаючий характер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Такі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явища більш імовірні при пуску вхолосту двигуна з малим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моментом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інерції ротора і жорсткою механічною характеристикою на робочій ділянці.</a:t>
            </a:r>
            <a:endParaRPr lang="uk-UA" sz="2200" i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83563" y="1895922"/>
            <a:ext cx="8988438" cy="101566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Для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електродвигунів з меншою жорсткістю робочої ділянки механічної характеристики та із значним моментом інерції вірогідність виникнення коливного перехідного процесу менша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92674" y="2909767"/>
            <a:ext cx="8979327" cy="6771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Зменшити негативний вплив перехідних пускових моментів на механічні ланки електропривода можна кількома методами.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103567" y="3586875"/>
            <a:ext cx="8957539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Пуск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привода без навантаження. При цьому зменшується амплітуда коливань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моменту і кількість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коливань,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двигун розганяється до швидкості,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 критичному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ковзанню, швидше, ніж під навантаженням.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83563" y="4600719"/>
            <a:ext cx="8979327" cy="101566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Зниження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швидкості підйому напруги на статорі при живленні двигуна від регулятора напруги. Такого ж ефекту можна досягти і вмиканням послідовно з обмоткою статора додаткових опорів.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3563" y="57589"/>
            <a:ext cx="89793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Динамічні механічні характеристики </a:t>
            </a:r>
            <a:r>
              <a:rPr lang="uk-UA" sz="2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</a:t>
            </a:r>
            <a:endParaRPr lang="uk-UA" sz="28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06432" y="5616382"/>
            <a:ext cx="8979327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Пуск двигуна при плавному підвищенні частоти виключає його роботу на нелінійній частині механічної характеристики, внаслідок чого коливання моменту не виникають.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24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16" grpId="0" uiExpand="1" build="p" animBg="1" autoUpdateAnimBg="0"/>
      <p:bldP spid="12" grpId="0" animBg="1" autoUpdateAnimBg="0"/>
      <p:bldP spid="17" grpId="0" uiExpand="1" build="p" animBg="1" autoUpdateAnimBg="0"/>
      <p:bldP spid="18" grpId="0" animBg="1" autoUpdateAnimBg="0"/>
      <p:bldP spid="13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83562" y="859079"/>
            <a:ext cx="8957539" cy="101566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системах регульованого електропривода оптимальні перехідні процеси формуються шляхом плавної зміни підведеної до якоря двигуна постійного струму напруги.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Ці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перехідні процеси протікають при 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ω</a:t>
            </a:r>
            <a:r>
              <a:rPr lang="uk-UA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f(t).</a:t>
            </a:r>
            <a:endParaRPr lang="uk-UA" sz="2200" i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101118" y="1888885"/>
            <a:ext cx="8988438" cy="101566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Розглянемо лінійний закон зміни керуючого сигналу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 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ω</a:t>
            </a:r>
            <a:r>
              <a:rPr lang="uk-UA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0поч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початкове значення	швидкості ідеального холостого ходу; </a:t>
            </a:r>
            <a:endParaRPr lang="uk-UA" sz="2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uk-U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uk-UA" sz="2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прискорення.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86428" y="2918691"/>
            <a:ext cx="8979327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Рівняння механічної характеристики ДПС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НЗ: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94139" y="3435730"/>
            <a:ext cx="8957539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Звідки:                                          Тоді: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563" y="57589"/>
            <a:ext cx="8979327" cy="8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Перехідні процеси в електроприводі з лінійною механічною характеристикою при ω</a:t>
            </a:r>
            <a:r>
              <a:rPr lang="uk-UA" sz="2800" b="1" i="1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uk-UA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f(t)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01118" y="3952769"/>
            <a:ext cx="8950560" cy="338554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Підставимо значення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dω</a:t>
            </a:r>
            <a:r>
              <a:rPr lang="ru-RU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dt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рівняння руху електропривода: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/>
          <a:stretch>
            <a:fillRect/>
          </a:stretch>
        </p:blipFill>
        <p:spPr>
          <a:xfrm>
            <a:off x="6876256" y="1888115"/>
            <a:ext cx="2186634" cy="38602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1" name="Рисунок 10"/>
          <p:cNvPicPr/>
          <p:nvPr/>
        </p:nvPicPr>
        <p:blipFill>
          <a:blip r:embed="rId4"/>
          <a:stretch>
            <a:fillRect/>
          </a:stretch>
        </p:blipFill>
        <p:spPr>
          <a:xfrm>
            <a:off x="7166302" y="2869315"/>
            <a:ext cx="1874799" cy="38299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3" name="Рисунок 12"/>
          <p:cNvPicPr/>
          <p:nvPr/>
        </p:nvPicPr>
        <p:blipFill>
          <a:blip r:embed="rId5"/>
          <a:stretch>
            <a:fillRect/>
          </a:stretch>
        </p:blipFill>
        <p:spPr>
          <a:xfrm>
            <a:off x="1475656" y="3266452"/>
            <a:ext cx="2232248" cy="68204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4" name="Рисунок 13"/>
          <p:cNvPicPr/>
          <p:nvPr/>
        </p:nvPicPr>
        <p:blipFill>
          <a:blip r:embed="rId6"/>
          <a:stretch>
            <a:fillRect/>
          </a:stretch>
        </p:blipFill>
        <p:spPr>
          <a:xfrm>
            <a:off x="4901510" y="3267433"/>
            <a:ext cx="2046754" cy="68106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8" name="Рисунок 17"/>
          <p:cNvPicPr/>
          <p:nvPr/>
        </p:nvPicPr>
        <p:blipFill>
          <a:blip r:embed="rId7"/>
          <a:stretch>
            <a:fillRect/>
          </a:stretch>
        </p:blipFill>
        <p:spPr>
          <a:xfrm>
            <a:off x="179512" y="4301194"/>
            <a:ext cx="4721998" cy="71198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4918773" y="4504088"/>
            <a:ext cx="1006114" cy="338554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Або: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Рисунок 19"/>
          <p:cNvPicPr/>
          <p:nvPr/>
        </p:nvPicPr>
        <p:blipFill>
          <a:blip r:embed="rId8"/>
          <a:stretch>
            <a:fillRect/>
          </a:stretch>
        </p:blipFill>
        <p:spPr>
          <a:xfrm>
            <a:off x="5988526" y="4291322"/>
            <a:ext cx="2903954" cy="72185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90958" y="5023046"/>
            <a:ext cx="8957539" cy="6771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 початкових умовах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</a:t>
            </a:r>
            <a:r>
              <a:rPr lang="uk-UA" sz="2200" i="1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це</a:t>
            </a:r>
          </a:p>
          <a:p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диференційне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рівняння має розв'язок:</a:t>
            </a:r>
            <a:endParaRPr lang="uk-UA" sz="2200" i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Рисунок 21"/>
          <p:cNvPicPr/>
          <p:nvPr/>
        </p:nvPicPr>
        <p:blipFill>
          <a:blip r:embed="rId9"/>
          <a:stretch>
            <a:fillRect/>
          </a:stretch>
        </p:blipFill>
        <p:spPr>
          <a:xfrm>
            <a:off x="5103607" y="5013175"/>
            <a:ext cx="3965045" cy="68697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75508" y="5727168"/>
            <a:ext cx="8988438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Для кутової швидкості двигуна: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Рисунок 23"/>
          <p:cNvPicPr/>
          <p:nvPr/>
        </p:nvPicPr>
        <p:blipFill>
          <a:blip r:embed="rId10"/>
          <a:stretch>
            <a:fillRect/>
          </a:stretch>
        </p:blipFill>
        <p:spPr>
          <a:xfrm>
            <a:off x="4882404" y="5739656"/>
            <a:ext cx="2952328" cy="82519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101117" y="6461880"/>
            <a:ext cx="8939983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 усталеному режимі роботи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Рисунок 25"/>
          <p:cNvPicPr/>
          <p:nvPr/>
        </p:nvPicPr>
        <p:blipFill>
          <a:blip r:embed="rId11"/>
          <a:stretch>
            <a:fillRect/>
          </a:stretch>
        </p:blipFill>
        <p:spPr>
          <a:xfrm>
            <a:off x="4195010" y="6418420"/>
            <a:ext cx="2897270" cy="377106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76027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000"/>
                            </p:stCondLst>
                            <p:childTnLst>
                              <p:par>
                                <p:cTn id="16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000"/>
                            </p:stCondLst>
                            <p:childTnLst>
                              <p:par>
                                <p:cTn id="19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16" grpId="0" uiExpand="1" build="p" animBg="1" autoUpdateAnimBg="0"/>
      <p:bldP spid="12" grpId="0" animBg="1" autoUpdateAnimBg="0"/>
      <p:bldP spid="17" grpId="0" uiExpand="1" build="p" animBg="1" autoUpdateAnimBg="0"/>
      <p:bldP spid="15" grpId="0" uiExpand="1" build="p" animBg="1" autoUpdateAnimBg="0"/>
      <p:bldP spid="19" grpId="0" uiExpand="1" build="p" animBg="1" autoUpdateAnimBg="0"/>
      <p:bldP spid="21" grpId="0" animBg="1" autoUpdateAnimBg="0"/>
      <p:bldP spid="23" grpId="0" uiExpand="1" build="p" animBg="1" autoUpdateAnimBg="0"/>
      <p:bldP spid="2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74452" y="897075"/>
            <a:ext cx="8966650" cy="338554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Тоді:</a:t>
            </a:r>
            <a:endParaRPr lang="uk-UA" sz="2200" i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94455" y="1512627"/>
            <a:ext cx="8946647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Частковий розв'язок диференційного рівняння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правою частиною, яка лінійно залежить від часу, знаходимо у вигляді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 </a:t>
            </a:r>
            <a:r>
              <a:rPr lang="uk-U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 і b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невизначен</a:t>
            </a:r>
            <a:r>
              <a:rPr lang="uk-UA" sz="22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коефіцієнти.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83563" y="2564289"/>
            <a:ext cx="6205737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Тоді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отримаємо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uk-UA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94455" y="2909059"/>
            <a:ext cx="8988438" cy="36933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</a:t>
            </a:r>
            <a:r>
              <a:rPr lang="uk-UA" dirty="0" smtClean="0"/>
              <a:t>відки:                                           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= ε</a:t>
            </a:r>
            <a:r>
              <a:rPr lang="uk-UA" i="1" dirty="0"/>
              <a:t>.</a:t>
            </a:r>
            <a:r>
              <a:rPr lang="uk-UA" dirty="0" smtClean="0"/>
              <a:t> 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81465" y="3287454"/>
            <a:ext cx="8988438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Загальний розв'язок рівняння знайдемо у вигляді 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 </a:t>
            </a:r>
            <a:r>
              <a:rPr lang="ru-RU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– 1/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uk-UA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uk-UA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81465" y="4323080"/>
            <a:ext cx="8988438" cy="6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Коефіцієнт </a:t>
            </a:r>
            <a:r>
              <a:rPr lang="uk-U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визначаємо із початкових умов при 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 = 0, ω =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ω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результаті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отримаємо: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3563" y="57589"/>
            <a:ext cx="8979327" cy="8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Перехідні процеси в електроприводі з лінійною механічною характеристикою при ω</a:t>
            </a:r>
            <a:r>
              <a:rPr lang="uk-UA" sz="2800" b="1" i="1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uk-UA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f(t)</a:t>
            </a:r>
          </a:p>
        </p:txBody>
      </p:sp>
      <p:pic>
        <p:nvPicPr>
          <p:cNvPr id="18" name="Рисунок 17"/>
          <p:cNvPicPr/>
          <p:nvPr/>
        </p:nvPicPr>
        <p:blipFill>
          <a:blip r:embed="rId3"/>
          <a:stretch>
            <a:fillRect/>
          </a:stretch>
        </p:blipFill>
        <p:spPr>
          <a:xfrm>
            <a:off x="5940152" y="818650"/>
            <a:ext cx="3100950" cy="69397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1" name="Рисунок 20"/>
          <p:cNvPicPr/>
          <p:nvPr/>
        </p:nvPicPr>
        <p:blipFill>
          <a:blip r:embed="rId4"/>
          <a:stretch>
            <a:fillRect/>
          </a:stretch>
        </p:blipFill>
        <p:spPr>
          <a:xfrm>
            <a:off x="7812360" y="1863339"/>
            <a:ext cx="1228742" cy="31338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2" name="Рисунок 21"/>
          <p:cNvPicPr/>
          <p:nvPr/>
        </p:nvPicPr>
        <p:blipFill>
          <a:blip r:embed="rId5"/>
          <a:stretch>
            <a:fillRect/>
          </a:stretch>
        </p:blipFill>
        <p:spPr>
          <a:xfrm>
            <a:off x="4427984" y="2420891"/>
            <a:ext cx="3168352" cy="48195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3" name="Рисунок 22"/>
          <p:cNvPicPr/>
          <p:nvPr/>
        </p:nvPicPr>
        <p:blipFill>
          <a:blip r:embed="rId6"/>
          <a:stretch>
            <a:fillRect/>
          </a:stretch>
        </p:blipFill>
        <p:spPr>
          <a:xfrm>
            <a:off x="1660526" y="2889371"/>
            <a:ext cx="2191394" cy="39424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4" name="Рисунок 23"/>
          <p:cNvPicPr/>
          <p:nvPr/>
        </p:nvPicPr>
        <p:blipFill>
          <a:blip r:embed="rId7"/>
          <a:stretch>
            <a:fillRect/>
          </a:stretch>
        </p:blipFill>
        <p:spPr>
          <a:xfrm>
            <a:off x="3262912" y="3646552"/>
            <a:ext cx="3397319" cy="64650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5" name="Рисунок 24"/>
          <p:cNvPicPr/>
          <p:nvPr/>
        </p:nvPicPr>
        <p:blipFill>
          <a:blip r:embed="rId8"/>
          <a:stretch>
            <a:fillRect/>
          </a:stretch>
        </p:blipFill>
        <p:spPr>
          <a:xfrm>
            <a:off x="2843808" y="4637828"/>
            <a:ext cx="2664296" cy="35230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74452" y="5013376"/>
            <a:ext cx="8966650" cy="6771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Закон зміни кутової швидкості </a:t>
            </a:r>
            <a:endParaRPr lang="uk-UA" sz="2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матиме вигляд:</a:t>
            </a:r>
            <a:endParaRPr lang="uk-UA" sz="2200" i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Рисунок 26"/>
          <p:cNvPicPr/>
          <p:nvPr/>
        </p:nvPicPr>
        <p:blipFill>
          <a:blip r:embed="rId9"/>
          <a:stretch>
            <a:fillRect/>
          </a:stretch>
        </p:blipFill>
        <p:spPr>
          <a:xfrm>
            <a:off x="4139952" y="5013375"/>
            <a:ext cx="4857545" cy="66445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>
            <a:off x="81465" y="5732509"/>
            <a:ext cx="8946647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 пуску електропривода шляхом плавного збільшення напруги на обмотці якоря від нуля до усталеного значення істотний вплив на перехідний процес має характер моменту навантаження.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45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12" grpId="0" animBg="1" autoUpdateAnimBg="0"/>
      <p:bldP spid="17" grpId="0" uiExpand="1" build="p" animBg="1" autoUpdateAnimBg="0"/>
      <p:bldP spid="15" grpId="0" animBg="1"/>
      <p:bldP spid="19" grpId="0" uiExpand="1" build="p" animBg="1" autoUpdateAnimBg="0"/>
      <p:bldP spid="20" grpId="0" animBg="1"/>
      <p:bldP spid="26" grpId="0" animBg="1" autoUpdateAnimBg="0"/>
      <p:bldP spid="28" grpId="0" animBg="1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74452" y="897075"/>
            <a:ext cx="8988438" cy="67710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Якщо момент статичних опорів реактивний, то перехідний процес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роз-</a:t>
            </a:r>
            <a:r>
              <a:rPr lang="uk-UA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падається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 дві ділянки, які відповідають </a:t>
            </a:r>
            <a:r>
              <a:rPr lang="uk-UA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нелінійності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навантаження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uk-UA" sz="2200" i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83563" y="1574183"/>
            <a:ext cx="8979327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 першій ділянці при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˂М</a:t>
            </a:r>
            <a:r>
              <a:rPr lang="uk-UA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кутова швидкість дорівнює нулю, а зміна 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ω</a:t>
            </a:r>
            <a:r>
              <a:rPr lang="uk-UA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(t) =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εt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викликає лінійне зростання моменту короткого замикання двигуна: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83563" y="2589846"/>
            <a:ext cx="8957539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Перший етап закінчується при </a:t>
            </a:r>
            <a:r>
              <a:rPr lang="uk-UA" sz="22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uk-UA" sz="2200" i="1" baseline="-25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uk-UA" sz="2200" i="1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М</a:t>
            </a:r>
            <a:r>
              <a:rPr lang="uk-UA" sz="2200" i="1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83563" y="2939893"/>
            <a:ext cx="8957539" cy="67710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 другій ділянці, коли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&gt;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uk-UA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 </a:t>
            </a:r>
            <a:r>
              <a:rPr lang="uk-UA" sz="2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uk-UA" sz="2200" i="1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uk-UA" sz="2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 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 &gt; t</a:t>
            </a:r>
            <a:r>
              <a:rPr lang="uk-UA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uk-U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зручно прийняти новий відлік часу з 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uk-UA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uk-U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Позначимо 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t'= t - t</a:t>
            </a:r>
            <a:r>
              <a:rPr lang="uk-UA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uk-U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563" y="57589"/>
            <a:ext cx="8979327" cy="8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Перехідні процеси в електроприводі з лінійною механічною характеристикою при ω</a:t>
            </a:r>
            <a:r>
              <a:rPr lang="uk-UA" sz="2800" b="1" i="1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uk-UA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f(t)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3"/>
          <a:stretch>
            <a:fillRect/>
          </a:stretch>
        </p:blipFill>
        <p:spPr>
          <a:xfrm>
            <a:off x="3635896" y="2188550"/>
            <a:ext cx="1944216" cy="40129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79007" y="3628494"/>
            <a:ext cx="8988438" cy="6771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Рух електропривода визначається </a:t>
            </a:r>
            <a:endParaRPr lang="uk-UA" sz="2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рівняннями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отриманими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при: </a:t>
            </a:r>
            <a:endParaRPr lang="uk-UA" sz="2200" i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4"/>
          <a:stretch>
            <a:fillRect/>
          </a:stretch>
        </p:blipFill>
        <p:spPr>
          <a:xfrm>
            <a:off x="5076056" y="3628494"/>
            <a:ext cx="3986834" cy="44857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6" name="Рисунок 15"/>
          <p:cNvPicPr/>
          <p:nvPr/>
        </p:nvPicPr>
        <p:blipFill>
          <a:blip r:embed="rId5"/>
          <a:stretch>
            <a:fillRect/>
          </a:stretch>
        </p:blipFill>
        <p:spPr>
          <a:xfrm>
            <a:off x="467544" y="4317094"/>
            <a:ext cx="3024336" cy="91210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8" name="Рисунок 17"/>
          <p:cNvPicPr/>
          <p:nvPr/>
        </p:nvPicPr>
        <p:blipFill>
          <a:blip r:embed="rId6"/>
          <a:stretch>
            <a:fillRect/>
          </a:stretch>
        </p:blipFill>
        <p:spPr>
          <a:xfrm>
            <a:off x="4499992" y="4317094"/>
            <a:ext cx="2880320" cy="79862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94024" y="5114188"/>
            <a:ext cx="8979327" cy="13542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Перехідний процес закінчується за час, який приблизно дорівнює 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3Т</a:t>
            </a:r>
            <a:r>
              <a:rPr lang="uk-UA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uk-U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uk-UA" sz="2200" i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360363"/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Другий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етап закінчується в момент часу 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uk-UA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uk-U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коли керуючий сигнал досягає заданого значення і його подальший ріст припиняється. </a:t>
            </a:r>
            <a:endParaRPr lang="uk-UA" sz="2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360363"/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Двигун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 цьому виходить на природну механічну характеристику.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14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12" grpId="0" animBg="1" autoUpdateAnimBg="0"/>
      <p:bldP spid="17" grpId="0" uiExpand="1" build="p" animBg="1" autoUpdateAnimBg="0"/>
      <p:bldP spid="15" grpId="0" animBg="1"/>
      <p:bldP spid="13" grpId="0" animBg="1" autoUpdateAnimBg="0"/>
      <p:bldP spid="19" grpId="0" animBg="1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77516" y="882429"/>
            <a:ext cx="8969691" cy="11079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 третій ділянці має місце перехідний процес на природній механічній характеристиці. </a:t>
            </a:r>
            <a:endParaRPr lang="uk-UA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360363"/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Введемо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новий відлік часу з </a:t>
            </a:r>
            <a:r>
              <a:rPr lang="uk-UA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uk-UA" sz="24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uk-UA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позначивши його </a:t>
            </a:r>
            <a:r>
              <a:rPr lang="uk-UA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t"= t - t</a:t>
            </a:r>
            <a:r>
              <a:rPr lang="uk-UA" sz="24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uk-UA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uk-UA" sz="2400" i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47284" y="2100619"/>
            <a:ext cx="8988438" cy="6278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>
              <a:lnSpc>
                <a:spcPct val="85000"/>
              </a:lnSpc>
            </a:pP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 третій ділянці перехідний процес описується диференційними рівняннями:</a:t>
            </a:r>
            <a:endParaRPr lang="uk-UA" sz="24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191656" y="3969209"/>
            <a:ext cx="8921612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 початкових 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умовах                                             ці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рівняння мають розв’язок: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3563" y="57589"/>
            <a:ext cx="8979327" cy="8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Перехідні процеси в електроприводі з лінійною механічною характеристикою при ω</a:t>
            </a:r>
            <a:r>
              <a:rPr lang="uk-UA" sz="2800" b="1" i="1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uk-UA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f(t)</a:t>
            </a:r>
          </a:p>
        </p:txBody>
      </p:sp>
      <p:pic>
        <p:nvPicPr>
          <p:cNvPr id="13" name="Рисунок 12"/>
          <p:cNvPicPr/>
          <p:nvPr/>
        </p:nvPicPr>
        <p:blipFill>
          <a:blip r:embed="rId3"/>
          <a:stretch>
            <a:fillRect/>
          </a:stretch>
        </p:blipFill>
        <p:spPr>
          <a:xfrm>
            <a:off x="1979712" y="2678726"/>
            <a:ext cx="2160240" cy="73515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4" name="Рисунок 13"/>
          <p:cNvPicPr/>
          <p:nvPr/>
        </p:nvPicPr>
        <p:blipFill>
          <a:blip r:embed="rId4"/>
          <a:stretch>
            <a:fillRect/>
          </a:stretch>
        </p:blipFill>
        <p:spPr>
          <a:xfrm>
            <a:off x="5607822" y="2688448"/>
            <a:ext cx="2104820" cy="72543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8" name="Рисунок 17"/>
          <p:cNvPicPr/>
          <p:nvPr/>
        </p:nvPicPr>
        <p:blipFill>
          <a:blip r:embed="rId5"/>
          <a:stretch>
            <a:fillRect/>
          </a:stretch>
        </p:blipFill>
        <p:spPr>
          <a:xfrm>
            <a:off x="3707903" y="3946672"/>
            <a:ext cx="2952329" cy="41131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0" name="Рисунок 19"/>
          <p:cNvPicPr/>
          <p:nvPr/>
        </p:nvPicPr>
        <p:blipFill>
          <a:blip r:embed="rId6"/>
          <a:stretch>
            <a:fillRect/>
          </a:stretch>
        </p:blipFill>
        <p:spPr>
          <a:xfrm>
            <a:off x="539552" y="4847160"/>
            <a:ext cx="3888432" cy="88609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1" name="Рисунок 20"/>
          <p:cNvPicPr/>
          <p:nvPr/>
        </p:nvPicPr>
        <p:blipFill>
          <a:blip r:embed="rId7"/>
          <a:stretch>
            <a:fillRect/>
          </a:stretch>
        </p:blipFill>
        <p:spPr>
          <a:xfrm>
            <a:off x="5076056" y="4808986"/>
            <a:ext cx="3456384" cy="85226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585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12" grpId="0" animBg="1" autoUpdateAnimBg="0"/>
      <p:bldP spid="17" grpId="0" uiExpand="1" build="p" animBg="1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111194" y="6129181"/>
            <a:ext cx="8921612" cy="578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>
              <a:lnSpc>
                <a:spcPct val="85000"/>
              </a:lnSpc>
            </a:pP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Залежності 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 і ω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отримані при пуску двигуна, зберігають свою силу для гальмування і реверсу при лінійному законі зміні керуючого сигналу.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6" name="Прямоугольник 15"/>
          <p:cNvSpPr/>
          <p:nvPr/>
        </p:nvSpPr>
        <p:spPr>
          <a:xfrm>
            <a:off x="83563" y="57589"/>
            <a:ext cx="8979327" cy="8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Перехідні процеси в електроприводі з лінійною механічною характеристикою при ω</a:t>
            </a:r>
            <a:r>
              <a:rPr lang="uk-UA" sz="2800" b="1" i="1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uk-UA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f(t)</a:t>
            </a:r>
          </a:p>
        </p:txBody>
      </p:sp>
      <p:pic>
        <p:nvPicPr>
          <p:cNvPr id="20" name="Рисунок 19"/>
          <p:cNvPicPr/>
          <p:nvPr/>
        </p:nvPicPr>
        <p:blipFill>
          <a:blip r:embed="rId3"/>
          <a:stretch>
            <a:fillRect/>
          </a:stretch>
        </p:blipFill>
        <p:spPr>
          <a:xfrm>
            <a:off x="4716016" y="845918"/>
            <a:ext cx="4306377" cy="373521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58838" y="4590367"/>
            <a:ext cx="4304052" cy="87716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uk-UA" sz="2000" i="1" spc="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Зміна швидкості і моменту двигуна у часі при його пуску в системі ТП-Д</a:t>
            </a:r>
            <a:endParaRPr lang="uk-UA" sz="2000" i="1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107232" y="830122"/>
            <a:ext cx="3892465" cy="4458892"/>
            <a:chOff x="107232" y="830122"/>
            <a:chExt cx="3892465" cy="4458892"/>
          </a:xfrm>
        </p:grpSpPr>
        <p:pic>
          <p:nvPicPr>
            <p:cNvPr id="23" name="Рисунок 22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07232" y="830122"/>
              <a:ext cx="3888703" cy="3751006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113710" y="4581128"/>
              <a:ext cx="3885987" cy="707886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r>
                <a:rPr lang="uk-UA" sz="2000" i="1" spc="5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Механічні характеристики при пуску двигуна</a:t>
              </a:r>
              <a:endParaRPr lang="uk-UA" sz="2000" i="1" dirty="0"/>
            </a:p>
          </p:txBody>
        </p:sp>
      </p:grp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02003" y="5259863"/>
            <a:ext cx="8988438" cy="863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>
              <a:lnSpc>
                <a:spcPct val="85000"/>
              </a:lnSpc>
            </a:pP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більшій частині перехідного процесу динамічний момент і </a:t>
            </a:r>
            <a:r>
              <a:rPr lang="uk-UA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приско-рення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двигуна ε не залежать від навантаження і визначаються </a:t>
            </a:r>
            <a:r>
              <a:rPr lang="uk-UA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прискорен-ням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зміни напруги на виході перетворювача.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16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 animBg="1" autoUpdateAnimBg="0"/>
      <p:bldP spid="19" grpId="0" uiExpand="1" build="p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70757" y="962531"/>
            <a:ext cx="8984992" cy="221599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>
              <a:defRPr/>
            </a:pP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 розрахунку електроприводів потрібно знати час пуску або 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гальмування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системи електродвигун - робоча машина. </a:t>
            </a:r>
            <a:endParaRPr lang="uk-UA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360363">
              <a:defRPr/>
            </a:pP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Така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необхідність виникає при розробці технологічних процесів, 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пов'язаних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 частими пусками, 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гальмуванням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 реверсуванням 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електродвигунів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при перевірці двигунів на нагрівання під час перехідних режимів тощо.</a:t>
            </a:r>
          </a:p>
        </p:txBody>
      </p:sp>
      <p:sp>
        <p:nvSpPr>
          <p:cNvPr id="6" name="Прямокутник 12"/>
          <p:cNvSpPr/>
          <p:nvPr/>
        </p:nvSpPr>
        <p:spPr>
          <a:xfrm>
            <a:off x="88251" y="3065092"/>
            <a:ext cx="8967498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Якщо прийняти приведений момент інерції системи </a:t>
            </a:r>
            <a:r>
              <a:rPr lang="uk-UA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незмінним, то рівняння руху електропривода 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можна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записати так:</a:t>
            </a:r>
          </a:p>
        </p:txBody>
      </p:sp>
      <p:sp>
        <p:nvSpPr>
          <p:cNvPr id="7" name="Прямокутник 11"/>
          <p:cNvSpPr/>
          <p:nvPr/>
        </p:nvSpPr>
        <p:spPr>
          <a:xfrm>
            <a:off x="95730" y="4658998"/>
            <a:ext cx="8903508" cy="21051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Оскільки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обертовий момент електродвигуна </a:t>
            </a:r>
            <a:r>
              <a:rPr lang="uk-UA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uk-UA" sz="24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і момент </a:t>
            </a:r>
            <a:r>
              <a:rPr lang="uk-UA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статич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-них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опорів </a:t>
            </a:r>
            <a:r>
              <a:rPr lang="uk-UA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uk-UA" sz="24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системи є складними функціями швидкості, то </a:t>
            </a:r>
            <a:r>
              <a:rPr lang="uk-UA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аналі-тичний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розв'язок цього рівняння часто дуже складний, а іноді 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неможливий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через складність рівнянь механічних характеристик електродвигуна і робочої машини. </a:t>
            </a:r>
            <a:endParaRPr lang="uk-UA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360363">
              <a:lnSpc>
                <a:spcPct val="95000"/>
              </a:lnSpc>
              <a:defRPr/>
            </a:pP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деяких випадках розв’язання можна спростити.</a:t>
            </a: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23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Прямокутник 3"/>
          <p:cNvSpPr>
            <a:spLocks noChangeArrowheads="1"/>
          </p:cNvSpPr>
          <p:nvPr/>
        </p:nvSpPr>
        <p:spPr bwMode="auto">
          <a:xfrm>
            <a:off x="67773" y="0"/>
            <a:ext cx="89281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uk-UA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часу пуску і гальмування системи електродвигун - робоча машина</a:t>
            </a:r>
            <a:endParaRPr lang="uk-UA" sz="2800" b="1" i="1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611166"/>
              </p:ext>
            </p:extLst>
          </p:nvPr>
        </p:nvGraphicFramePr>
        <p:xfrm>
          <a:off x="129289" y="3802044"/>
          <a:ext cx="1999102" cy="83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29" name="Уравнение" r:id="rId3" imgW="1040948" imgH="431613" progId="Equation.3">
                  <p:embed/>
                </p:oleObj>
              </mc:Choice>
              <mc:Fallback>
                <p:oleObj name="Уравнение" r:id="rId3" imgW="1040948" imgH="431613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289" y="3802044"/>
                        <a:ext cx="1999102" cy="8324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60914"/>
              </p:ext>
            </p:extLst>
          </p:nvPr>
        </p:nvGraphicFramePr>
        <p:xfrm>
          <a:off x="2169429" y="3802044"/>
          <a:ext cx="1800200" cy="856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30" name="Уравнение" r:id="rId5" imgW="1028254" imgH="495085" progId="Equation.3">
                  <p:embed/>
                </p:oleObj>
              </mc:Choice>
              <mc:Fallback>
                <p:oleObj name="Уравнение" r:id="rId5" imgW="1028254" imgH="49508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9429" y="3802044"/>
                        <a:ext cx="1800200" cy="856954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Прямокутник 12"/>
          <p:cNvSpPr/>
          <p:nvPr/>
        </p:nvSpPr>
        <p:spPr>
          <a:xfrm>
            <a:off x="4212466" y="3879697"/>
            <a:ext cx="4864987" cy="6771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 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час перехідного процесу при зміні швидкості електродвигуна від 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ω</a:t>
            </a:r>
            <a:r>
              <a:rPr lang="uk-UA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до 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ω</a:t>
            </a:r>
            <a:r>
              <a:rPr lang="uk-UA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uk-U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uk-UA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02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6" grpId="0" animBg="1" autoUpdateAnimBg="0"/>
      <p:bldP spid="7" grpId="0" animBg="1" autoUpdateAnimBg="0"/>
      <p:bldP spid="25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2093" y="764951"/>
            <a:ext cx="8974402" cy="135421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Розглянемо це на прикладі реостатного пуску електродвигуна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постій-ного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струму або асинхронного двигуна з фазним ротором, прийнявши залежність між їх моментом і швидкістю лінійною, а момент статичних опорів незмінним 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(М</a:t>
            </a:r>
            <a:r>
              <a:rPr lang="uk-UA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сопst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uk-U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uk-UA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рямокутник 10"/>
          <p:cNvSpPr/>
          <p:nvPr/>
        </p:nvSpPr>
        <p:spPr>
          <a:xfrm>
            <a:off x="67773" y="4961848"/>
            <a:ext cx="5590027" cy="6432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indent="360363">
              <a:lnSpc>
                <a:spcPct val="95000"/>
              </a:lnSpc>
              <a:defRPr/>
            </a:pP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 урахуванням прийнятих припущень час пуску системи до усталеної швидкості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ω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буде:</a:t>
            </a:r>
            <a:endParaRPr lang="uk-UA" sz="2200" i="1" spc="-2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рямокутник 12"/>
          <p:cNvSpPr/>
          <p:nvPr/>
        </p:nvSpPr>
        <p:spPr>
          <a:xfrm>
            <a:off x="62093" y="2119168"/>
            <a:ext cx="5806051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/>
          <a:p>
            <a:pPr indent="360363">
              <a:defRPr/>
            </a:pP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При правильному розрахунку пускового </a:t>
            </a:r>
            <a:r>
              <a:rPr lang="uk-UA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рео-стата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значення максимального моменту 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uk-UA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д1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і моменту перемикання 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uk-UA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д2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на всіх ступенях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од-</a:t>
            </a:r>
            <a:r>
              <a:rPr lang="uk-UA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накові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тому з невеликою похибкою можна допустити, що момент двигуна в процесі пуску незмінний і дорівнює середньому значенню:</a:t>
            </a:r>
          </a:p>
        </p:txBody>
      </p:sp>
      <p:sp>
        <p:nvSpPr>
          <p:cNvPr id="9" name="Прямокутник 10"/>
          <p:cNvSpPr/>
          <p:nvPr/>
        </p:nvSpPr>
        <p:spPr>
          <a:xfrm>
            <a:off x="56047" y="5741461"/>
            <a:ext cx="6088403" cy="9648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indent="360363">
              <a:lnSpc>
                <a:spcPct val="95000"/>
              </a:lnSpc>
              <a:defRPr/>
            </a:pP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Якщо електродвигун вимкнути з мережі, то при самогальмуванні під дією статичного моменту 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uk-UA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система зупиниться від швидкості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ω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 час:</a:t>
            </a:r>
            <a:endParaRPr lang="uk-UA" sz="2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Прямокутник 3"/>
          <p:cNvSpPr>
            <a:spLocks noChangeArrowheads="1"/>
          </p:cNvSpPr>
          <p:nvPr/>
        </p:nvSpPr>
        <p:spPr bwMode="auto">
          <a:xfrm>
            <a:off x="67773" y="0"/>
            <a:ext cx="89281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uk-UA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часу пуску і гальмування системи електродвигун - робоча машина</a:t>
            </a:r>
            <a:endParaRPr lang="uk-UA" sz="2400" b="1" i="1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/>
          <p:nvPr/>
        </p:nvPicPr>
        <p:blipFill rotWithShape="1">
          <a:blip r:embed="rId3"/>
          <a:srcRect l="15841" t="2003" r="1826" b="2085"/>
          <a:stretch/>
        </p:blipFill>
        <p:spPr bwMode="auto">
          <a:xfrm>
            <a:off x="5868144" y="1765072"/>
            <a:ext cx="3168351" cy="31896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512870"/>
              </p:ext>
            </p:extLst>
          </p:nvPr>
        </p:nvGraphicFramePr>
        <p:xfrm>
          <a:off x="2714301" y="4132390"/>
          <a:ext cx="2527469" cy="743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9" name="Уравнение" r:id="rId4" imgW="1524000" imgH="444500" progId="Equation.3">
                  <p:embed/>
                </p:oleObj>
              </mc:Choice>
              <mc:Fallback>
                <p:oleObj name="Уравнение" r:id="rId4" imgW="1524000" imgH="444500" progId="Equation.3">
                  <p:embed/>
                  <p:pic>
                    <p:nvPicPr>
                      <p:cNvPr id="0" name="Object 2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301" y="4132390"/>
                        <a:ext cx="2527469" cy="74304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6590884"/>
              </p:ext>
            </p:extLst>
          </p:nvPr>
        </p:nvGraphicFramePr>
        <p:xfrm>
          <a:off x="5648008" y="4954680"/>
          <a:ext cx="3388487" cy="82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0" name="Уравнение" r:id="rId6" imgW="2527300" imgH="558800" progId="Equation.3">
                  <p:embed/>
                </p:oleObj>
              </mc:Choice>
              <mc:Fallback>
                <p:oleObj name="Уравнение" r:id="rId6" imgW="2527300" imgH="558800" progId="Equation.3">
                  <p:embed/>
                  <p:pic>
                    <p:nvPicPr>
                      <p:cNvPr id="0" name="Object 2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8008" y="4954680"/>
                        <a:ext cx="3388487" cy="8237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2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537830"/>
              </p:ext>
            </p:extLst>
          </p:nvPr>
        </p:nvGraphicFramePr>
        <p:xfrm>
          <a:off x="6228184" y="5778443"/>
          <a:ext cx="2443106" cy="890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1" name="Уравнение" r:id="rId8" imgW="1497950" imgH="545863" progId="Equation.3">
                  <p:embed/>
                </p:oleObj>
              </mc:Choice>
              <mc:Fallback>
                <p:oleObj name="Уравнение" r:id="rId8" imgW="1497950" imgH="545863" progId="Equation.3">
                  <p:embed/>
                  <p:pic>
                    <p:nvPicPr>
                      <p:cNvPr id="0" name="Object 2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5778443"/>
                        <a:ext cx="2443106" cy="89091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999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 autoUpdateAnimBg="0"/>
      <p:bldP spid="5" grpId="0" animBg="1" autoUpdateAnimBg="0"/>
      <p:bldP spid="6" grpId="0" animBg="1" autoUpdateAnimBg="0"/>
      <p:bldP spid="9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1278" y="418289"/>
            <a:ext cx="8974595" cy="101566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>
              <a:defRPr/>
            </a:pP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Відповідно при електричному гальмуванні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(при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динамічному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гальму-ванні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електродвигуна паралельного збудження) </a:t>
            </a:r>
            <a:endParaRPr lang="uk-UA" sz="2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середній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гальмівний момент двигуна становитиме:</a:t>
            </a: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53712" y="1662344"/>
            <a:ext cx="4230256" cy="677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Тоді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час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гальмування можна визначити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 рівняння: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84703" y="2489642"/>
            <a:ext cx="4487297" cy="2031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273050"/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 разі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коли момент двигуна і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момент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статичних опорів 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uk-UA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лінійно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залежать від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швидкості.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 цьому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залежність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динамічного моменту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дин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f(ω)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також має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лінійний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характер: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94706" y="4888698"/>
            <a:ext cx="3092589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Тоді час гальмування:</a:t>
            </a:r>
            <a:endParaRPr lang="uk-UA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85786" y="5687677"/>
            <a:ext cx="2957575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Інтегруючи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його у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межах зміни швидкості від 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ω</a:t>
            </a:r>
            <a:r>
              <a:rPr lang="uk-UA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до 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ω</a:t>
            </a:r>
            <a:r>
              <a:rPr lang="uk-UA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uk-U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одержимо:</a:t>
            </a:r>
          </a:p>
        </p:txBody>
      </p:sp>
      <p:sp>
        <p:nvSpPr>
          <p:cNvPr id="2" name="Rectangle 1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2451493"/>
              </p:ext>
            </p:extLst>
          </p:nvPr>
        </p:nvGraphicFramePr>
        <p:xfrm>
          <a:off x="6516217" y="709418"/>
          <a:ext cx="2526152" cy="812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0" name="Уравнение" r:id="rId3" imgW="1396394" imgH="444307" progId="Equation.3">
                  <p:embed/>
                </p:oleObj>
              </mc:Choice>
              <mc:Fallback>
                <p:oleObj name="Уравнение" r:id="rId3" imgW="1396394" imgH="444307" progId="Equation.3">
                  <p:embed/>
                  <p:pic>
                    <p:nvPicPr>
                      <p:cNvPr id="0" name="Object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217" y="709418"/>
                        <a:ext cx="2526152" cy="81230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000125"/>
              </p:ext>
            </p:extLst>
          </p:nvPr>
        </p:nvGraphicFramePr>
        <p:xfrm>
          <a:off x="4283968" y="1504929"/>
          <a:ext cx="4750503" cy="1183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1" name="Уравнение" r:id="rId5" imgW="3263900" imgH="698500" progId="Equation.3">
                  <p:embed/>
                </p:oleObj>
              </mc:Choice>
              <mc:Fallback>
                <p:oleObj name="Уравнение" r:id="rId5" imgW="3263900" imgH="698500" progId="Equation.3">
                  <p:embed/>
                  <p:pic>
                    <p:nvPicPr>
                      <p:cNvPr id="0" name="Object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1504929"/>
                        <a:ext cx="4750503" cy="1183506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Рисунок 12"/>
          <p:cNvPicPr/>
          <p:nvPr/>
        </p:nvPicPr>
        <p:blipFill>
          <a:blip r:embed="rId7"/>
          <a:stretch>
            <a:fillRect/>
          </a:stretch>
        </p:blipFill>
        <p:spPr>
          <a:xfrm>
            <a:off x="5364088" y="2688435"/>
            <a:ext cx="3692341" cy="4052932"/>
          </a:xfrm>
          <a:prstGeom prst="rect">
            <a:avLst/>
          </a:prstGeom>
        </p:spPr>
      </p:pic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8232750"/>
              </p:ext>
            </p:extLst>
          </p:nvPr>
        </p:nvGraphicFramePr>
        <p:xfrm>
          <a:off x="3258346" y="3945010"/>
          <a:ext cx="2100684" cy="522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2" name="Уравнение" r:id="rId8" imgW="1129810" imgH="241195" progId="Equation.3">
                  <p:embed/>
                </p:oleObj>
              </mc:Choice>
              <mc:Fallback>
                <p:oleObj name="Уравнение" r:id="rId8" imgW="1129810" imgH="241195" progId="Equation.3">
                  <p:embed/>
                  <p:pic>
                    <p:nvPicPr>
                      <p:cNvPr id="0" name="Object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8346" y="3945010"/>
                        <a:ext cx="2100684" cy="52248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кутник 3"/>
          <p:cNvSpPr>
            <a:spLocks noChangeArrowheads="1"/>
          </p:cNvSpPr>
          <p:nvPr/>
        </p:nvSpPr>
        <p:spPr bwMode="auto">
          <a:xfrm>
            <a:off x="67773" y="0"/>
            <a:ext cx="8928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uk-UA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часу пуску і гальмування системи </a:t>
            </a:r>
            <a:r>
              <a:rPr lang="uk-UA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 </a:t>
            </a:r>
            <a:r>
              <a:rPr lang="uk-UA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РМ</a:t>
            </a:r>
            <a:endParaRPr lang="uk-UA" sz="2400" b="1" i="1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4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385115"/>
              </p:ext>
            </p:extLst>
          </p:nvPr>
        </p:nvGraphicFramePr>
        <p:xfrm>
          <a:off x="3129388" y="4520967"/>
          <a:ext cx="2229642" cy="1074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3" name="Уравнение" r:id="rId10" imgW="914400" imgH="495000" progId="Equation.3">
                  <p:embed/>
                </p:oleObj>
              </mc:Choice>
              <mc:Fallback>
                <p:oleObj name="Уравнение" r:id="rId10" imgW="914400" imgH="495000" progId="Equation.3">
                  <p:embed/>
                  <p:pic>
                    <p:nvPicPr>
                      <p:cNvPr id="0" name="Object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9388" y="4520967"/>
                        <a:ext cx="2229642" cy="1074016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7804464"/>
              </p:ext>
            </p:extLst>
          </p:nvPr>
        </p:nvGraphicFramePr>
        <p:xfrm>
          <a:off x="3039478" y="5687677"/>
          <a:ext cx="2309159" cy="955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4" name="Уравнение" r:id="rId12" imgW="1193800" imgH="495300" progId="Equation.3">
                  <p:embed/>
                </p:oleObj>
              </mc:Choice>
              <mc:Fallback>
                <p:oleObj name="Уравнение" r:id="rId12" imgW="1193800" imgH="495300" progId="Equation.3">
                  <p:embed/>
                  <p:pic>
                    <p:nvPicPr>
                      <p:cNvPr id="0" name="Object 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9478" y="5687677"/>
                        <a:ext cx="2309159" cy="955514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958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14" grpId="0" uiExpand="1" build="p" animBg="1" autoUpdateAnimBg="0"/>
      <p:bldP spid="15" grpId="0" uiExpand="1" build="p" animBg="1" autoUpdateAnimBg="0"/>
      <p:bldP spid="10" grpId="0" uiExpand="1" build="p" animBg="1" autoUpdateAnimBg="0"/>
      <p:bldP spid="11" grpId="0" uiExpand="1" build="p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4988" y="489050"/>
            <a:ext cx="9035598" cy="135421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Коефіцієнти </a:t>
            </a:r>
            <a:r>
              <a:rPr lang="uk-U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і </a:t>
            </a:r>
            <a:r>
              <a:rPr lang="uk-UA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можна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знайти, користуючись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малюнком. </a:t>
            </a:r>
          </a:p>
          <a:p>
            <a:pPr indent="360363"/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Пряма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лінія, яка описує залежність динамічного моменту від швидкості, задана двома точками </a:t>
            </a:r>
            <a:r>
              <a:rPr lang="uk-U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і </a:t>
            </a:r>
            <a:r>
              <a:rPr lang="uk-U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з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координатами 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uk-UA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дин1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ω</a:t>
            </a:r>
            <a:r>
              <a:rPr lang="uk-UA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uk-UA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дин2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ω</a:t>
            </a:r>
            <a:r>
              <a:rPr lang="uk-UA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uk-UA" sz="2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363"/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урахуванням цих координат рівняння прямої запишеться: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67773" y="2519771"/>
            <a:ext cx="3928163" cy="6093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>
              <a:lnSpc>
                <a:spcPct val="90000"/>
              </a:lnSpc>
            </a:pP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Розв’язавши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його відносно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дин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одержимо:</a:t>
            </a:r>
            <a:endParaRPr lang="uk-UA" sz="2200" spc="-3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4" name="Прямоугольник 33"/>
          <p:cNvSpPr>
            <a:spLocks noChangeArrowheads="1"/>
          </p:cNvSpPr>
          <p:nvPr/>
        </p:nvSpPr>
        <p:spPr bwMode="auto">
          <a:xfrm>
            <a:off x="87111" y="3343225"/>
            <a:ext cx="5709025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Звідки можна визначити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коефіцієнти </a:t>
            </a:r>
            <a:r>
              <a:rPr lang="uk-U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і </a:t>
            </a:r>
            <a:r>
              <a:rPr lang="uk-UA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b:</a:t>
            </a:r>
            <a:endParaRPr lang="uk-UA" sz="2200" spc="-3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Прямоугольник 37"/>
          <p:cNvSpPr>
            <a:spLocks noChangeArrowheads="1"/>
          </p:cNvSpPr>
          <p:nvPr/>
        </p:nvSpPr>
        <p:spPr bwMode="auto">
          <a:xfrm>
            <a:off x="0" y="4389089"/>
            <a:ext cx="3073848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Підставимо значення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коефіцієнтів 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матимемо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uk-UA" sz="2200" spc="-3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67773" y="5406191"/>
            <a:ext cx="8989482" cy="1354217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цього рівняння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можна знайти час розгону системи при переході від однієї швидкості до іншої, при зміні моменту навантаження або моменту двигуна, а також визначити час розгону і гальмування на кожному ступені реостата.</a:t>
            </a:r>
          </a:p>
        </p:txBody>
      </p:sp>
      <p:sp>
        <p:nvSpPr>
          <p:cNvPr id="28" name="Rectangle 26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0" name="Rectangle 26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6" name="Прямокутник 3"/>
          <p:cNvSpPr>
            <a:spLocks noChangeArrowheads="1"/>
          </p:cNvSpPr>
          <p:nvPr/>
        </p:nvSpPr>
        <p:spPr bwMode="auto">
          <a:xfrm>
            <a:off x="67773" y="0"/>
            <a:ext cx="8928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uk-UA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часу пуску і гальмування системи </a:t>
            </a:r>
            <a:r>
              <a:rPr lang="uk-UA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 </a:t>
            </a:r>
            <a:r>
              <a:rPr lang="uk-UA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РМ</a:t>
            </a:r>
            <a:endParaRPr lang="uk-UA" sz="2400" b="1" i="1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Рисунок 31"/>
          <p:cNvPicPr/>
          <p:nvPr/>
        </p:nvPicPr>
        <p:blipFill>
          <a:blip r:embed="rId2"/>
          <a:stretch>
            <a:fillRect/>
          </a:stretch>
        </p:blipFill>
        <p:spPr>
          <a:xfrm>
            <a:off x="6444208" y="1848350"/>
            <a:ext cx="2646377" cy="67142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</p:pic>
      <p:sp>
        <p:nvSpPr>
          <p:cNvPr id="35" name="Прямоугольник 34"/>
          <p:cNvSpPr>
            <a:spLocks noChangeArrowheads="1"/>
          </p:cNvSpPr>
          <p:nvPr/>
        </p:nvSpPr>
        <p:spPr bwMode="auto">
          <a:xfrm>
            <a:off x="60676" y="1849593"/>
            <a:ext cx="6383532" cy="67710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 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ω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</a:t>
            </a:r>
            <a:r>
              <a:rPr lang="uk-UA" sz="2200" i="1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відповідно поточні значення швидкості і динамічного моменту на прямій.</a:t>
            </a:r>
          </a:p>
        </p:txBody>
      </p:sp>
      <p:pic>
        <p:nvPicPr>
          <p:cNvPr id="36" name="Рисунок 35"/>
          <p:cNvPicPr/>
          <p:nvPr/>
        </p:nvPicPr>
        <p:blipFill>
          <a:blip r:embed="rId3"/>
          <a:stretch>
            <a:fillRect/>
          </a:stretch>
        </p:blipFill>
        <p:spPr>
          <a:xfrm>
            <a:off x="4003033" y="2526701"/>
            <a:ext cx="5087319" cy="73072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7" name="Рисунок 36"/>
          <p:cNvPicPr/>
          <p:nvPr/>
        </p:nvPicPr>
        <p:blipFill>
          <a:blip r:embed="rId4"/>
          <a:stretch>
            <a:fillRect/>
          </a:stretch>
        </p:blipFill>
        <p:spPr>
          <a:xfrm>
            <a:off x="6084168" y="3264355"/>
            <a:ext cx="2992425" cy="167681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9" name="Рисунок 38"/>
          <p:cNvPicPr/>
          <p:nvPr/>
        </p:nvPicPr>
        <p:blipFill>
          <a:blip r:embed="rId5"/>
          <a:stretch>
            <a:fillRect/>
          </a:stretch>
        </p:blipFill>
        <p:spPr>
          <a:xfrm>
            <a:off x="2941622" y="4581128"/>
            <a:ext cx="2998529" cy="827451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37752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12" grpId="0" animBg="1" autoUpdateAnimBg="0"/>
      <p:bldP spid="34" grpId="0" animBg="1" autoUpdateAnimBg="0"/>
      <p:bldP spid="38" grpId="0" animBg="1" autoUpdateAnimBg="0"/>
      <p:bldP spid="21" grpId="0" animBg="1" autoUpdateAnimBg="0"/>
      <p:bldP spid="35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8998" y="404664"/>
            <a:ext cx="9040731" cy="1153649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У тих випадках, коли аналітичний розв’язок занадто складний або </a:t>
            </a:r>
            <a:r>
              <a:rPr lang="uk-UA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немо-жливий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через відсутність точного рівняння механічної характеристики (наприклад, у асинхронного електродвигуна з короткозамкненим </a:t>
            </a:r>
            <a:r>
              <a:rPr lang="uk-UA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рото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-ром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час пуску визначають графічним або графоаналітичним методами.</a:t>
            </a: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92690" y="1565192"/>
            <a:ext cx="6952502" cy="6771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indent="360363"/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Обидва методи ґрунтуються на рівнянні руху електропривода в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скінчених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приростах:</a:t>
            </a:r>
            <a:endParaRPr lang="uk-UA" sz="2200" i="1" spc="-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67771" y="2242300"/>
            <a:ext cx="9027571" cy="8658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Припускають,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що за деякий малий проміжок часу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Δt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динамічний момент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дин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М</a:t>
            </a:r>
            <a:r>
              <a:rPr lang="uk-UA" sz="22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uk-UA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постійний і дорівнює середньому його значенню на цьому проміжку.</a:t>
            </a:r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84395" y="3126684"/>
            <a:ext cx="4199574" cy="21328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Тривалість пуску розраховують графічним методом у такій </a:t>
            </a:r>
            <a:r>
              <a:rPr lang="uk-UA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послі-довності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У другому квадранті прямокутної системи координат будують механічні характеристики електродвигуна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f(ω)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 виробничого механізму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uk-UA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uk-UA" sz="2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f(ω)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uk-UA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Прямокутник 3"/>
          <p:cNvSpPr>
            <a:spLocks noChangeArrowheads="1"/>
          </p:cNvSpPr>
          <p:nvPr/>
        </p:nvSpPr>
        <p:spPr bwMode="auto">
          <a:xfrm>
            <a:off x="67773" y="0"/>
            <a:ext cx="8928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uk-UA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часу пуску і гальмування системи </a:t>
            </a:r>
            <a:r>
              <a:rPr lang="uk-UA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 </a:t>
            </a:r>
            <a:r>
              <a:rPr lang="uk-UA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РМ</a:t>
            </a:r>
            <a:endParaRPr lang="uk-UA" sz="2400" b="1" i="1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/>
          <p:cNvPicPr/>
          <p:nvPr/>
        </p:nvPicPr>
        <p:blipFill>
          <a:blip r:embed="rId2"/>
          <a:stretch>
            <a:fillRect/>
          </a:stretch>
        </p:blipFill>
        <p:spPr>
          <a:xfrm>
            <a:off x="6990007" y="1558313"/>
            <a:ext cx="2088230" cy="68398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125082" y="5301208"/>
            <a:ext cx="8998996" cy="14414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При цьому момент статичних </a:t>
            </a:r>
            <a:endParaRPr lang="uk-UA" sz="2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5000"/>
              </a:lnSpc>
            </a:pP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опорів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виробничого механізму повинен бути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приведений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 валу </a:t>
            </a:r>
            <a:r>
              <a:rPr lang="uk-UA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електро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-двигуна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а момент електродвигуна визначений з урахуванням 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допустимо-го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зниження напруги і допустимих відхилень мінімального, </a:t>
            </a:r>
            <a:r>
              <a:rPr lang="uk-UA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максималь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-ного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 пускового моментів.</a:t>
            </a:r>
          </a:p>
        </p:txBody>
      </p:sp>
      <p:pic>
        <p:nvPicPr>
          <p:cNvPr id="24" name="Рисунок 23"/>
          <p:cNvPicPr/>
          <p:nvPr/>
        </p:nvPicPr>
        <p:blipFill>
          <a:blip r:embed="rId3"/>
          <a:stretch>
            <a:fillRect/>
          </a:stretch>
        </p:blipFill>
        <p:spPr>
          <a:xfrm>
            <a:off x="4283969" y="2824388"/>
            <a:ext cx="4782798" cy="283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97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19" grpId="0" animBg="1" autoUpdateAnimBg="0"/>
      <p:bldP spid="20" grpId="0" animBg="1" autoUpdateAnimBg="0"/>
      <p:bldP spid="23" grpId="0" animBg="1" autoUpdateAnimBg="0"/>
      <p:bldP spid="26" grpId="0" animBg="1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5.2|22.3|56.4|59.3|6.3|4.6|5|3|1.9|2.8|3.6|10|1.4|1|1|1.1|1.7|1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6|0.5|0.2"/>
</p:tagLst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3497</TotalTime>
  <Words>5937</Words>
  <Application>Microsoft Office PowerPoint</Application>
  <PresentationFormat>Экран (4:3)</PresentationFormat>
  <Paragraphs>490</Paragraphs>
  <Slides>46</Slides>
  <Notes>33</Notes>
  <HiddenSlides>0</HiddenSlides>
  <MMClips>2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46</vt:i4>
      </vt:variant>
    </vt:vector>
  </HeadingPairs>
  <TitlesOfParts>
    <vt:vector size="55" baseType="lpstr">
      <vt:lpstr>Arial</vt:lpstr>
      <vt:lpstr>Calibri</vt:lpstr>
      <vt:lpstr>Courier New</vt:lpstr>
      <vt:lpstr>Georgia</vt:lpstr>
      <vt:lpstr>Times New Roman</vt:lpstr>
      <vt:lpstr>Trebuchet MS</vt:lpstr>
      <vt:lpstr>Воздушный поток</vt:lpstr>
      <vt:lpstr>Уравнение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Master</dc:creator>
  <cp:lastModifiedBy>Леонід Волвін</cp:lastModifiedBy>
  <cp:revision>378</cp:revision>
  <dcterms:created xsi:type="dcterms:W3CDTF">2016-01-28T10:07:47Z</dcterms:created>
  <dcterms:modified xsi:type="dcterms:W3CDTF">2024-08-06T08:29:18Z</dcterms:modified>
</cp:coreProperties>
</file>