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6" r:id="rId5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image" Target="../media/image120.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21F7EFF-6D45-4654-A620-A5AE898E16FA}" type="datetimeFigureOut">
              <a:rPr lang="ru-RU" smtClean="0"/>
              <a:t>25.05.2021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0D0BAF4-6CF0-4B71-A97F-303BF4DC29AA}"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21F7EFF-6D45-4654-A620-A5AE898E16FA}" type="datetimeFigureOut">
              <a:rPr lang="ru-RU" smtClean="0"/>
              <a:t>25.05.2021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0D0BAF4-6CF0-4B71-A97F-303BF4DC29AA}"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C21F7EFF-6D45-4654-A620-A5AE898E16FA}" type="datetimeFigureOut">
              <a:rPr lang="ru-RU" smtClean="0"/>
              <a:t>25.05.2021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0D0BAF4-6CF0-4B71-A97F-303BF4DC29AA}"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21F7EFF-6D45-4654-A620-A5AE898E16FA}" type="datetimeFigureOut">
              <a:rPr lang="ru-RU" smtClean="0"/>
              <a:t>25.05.2021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0D0BAF4-6CF0-4B71-A97F-303BF4DC29AA}"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21F7EFF-6D45-4654-A620-A5AE898E16FA}" type="datetimeFigureOut">
              <a:rPr lang="ru-RU" smtClean="0"/>
              <a:t>25.05.2021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0D0BAF4-6CF0-4B71-A97F-303BF4DC29AA}"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C21F7EFF-6D45-4654-A620-A5AE898E16FA}" type="datetimeFigureOut">
              <a:rPr lang="ru-RU" smtClean="0"/>
              <a:t>25.05.2021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0D0BAF4-6CF0-4B71-A97F-303BF4DC29AA}"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21F7EFF-6D45-4654-A620-A5AE898E16FA}" type="datetimeFigureOut">
              <a:rPr lang="ru-RU" smtClean="0"/>
              <a:t>25.05.2021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0D0BAF4-6CF0-4B71-A97F-303BF4DC29AA}"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C21F7EFF-6D45-4654-A620-A5AE898E16FA}" type="datetimeFigureOut">
              <a:rPr lang="ru-RU" smtClean="0"/>
              <a:t>25.05.2021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0D0BAF4-6CF0-4B71-A97F-303BF4DC29AA}"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C21F7EFF-6D45-4654-A620-A5AE898E16FA}" type="datetimeFigureOut">
              <a:rPr lang="ru-RU" smtClean="0"/>
              <a:t>25.05.2021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0D0BAF4-6CF0-4B71-A97F-303BF4DC29AA}"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C21F7EFF-6D45-4654-A620-A5AE898E16FA}" type="datetimeFigureOut">
              <a:rPr lang="ru-RU" smtClean="0"/>
              <a:t>25.05.2021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0D0BAF4-6CF0-4B71-A97F-303BF4DC29AA}"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21F7EFF-6D45-4654-A620-A5AE898E16FA}" type="datetimeFigureOut">
              <a:rPr lang="ru-RU" smtClean="0"/>
              <a:t>25.05.2021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0D0BAF4-6CF0-4B71-A97F-303BF4DC29AA}"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C21F7EFF-6D45-4654-A620-A5AE898E16FA}" type="datetimeFigureOut">
              <a:rPr lang="ru-RU" smtClean="0"/>
              <a:t>25.05.2021</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20D0BAF4-6CF0-4B71-A97F-303BF4DC29AA}"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png"/><Relationship Id="rId7"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3.pn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jpeg"/></Relationships>
</file>

<file path=ppt/slides/_rels/slide37.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eg"/></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25.png"/><Relationship Id="rId11" Type="http://schemas.openxmlformats.org/officeDocument/2006/relationships/image" Target="../media/image121.png"/><Relationship Id="rId5" Type="http://schemas.openxmlformats.org/officeDocument/2006/relationships/image" Target="../media/image124.jpeg"/><Relationship Id="rId10" Type="http://schemas.openxmlformats.org/officeDocument/2006/relationships/oleObject" Target="../embeddings/oleObject4.bin"/><Relationship Id="rId4" Type="http://schemas.openxmlformats.org/officeDocument/2006/relationships/image" Target="../media/image123.png"/><Relationship Id="rId9" Type="http://schemas.openxmlformats.org/officeDocument/2006/relationships/image" Target="../media/image12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2564904"/>
            <a:ext cx="7772400" cy="1780108"/>
          </a:xfrm>
        </p:spPr>
        <p:txBody>
          <a:bodyPr>
            <a:normAutofit fontScale="90000"/>
          </a:bodyPr>
          <a:lstStyle/>
          <a:p>
            <a:r>
              <a:rPr lang="uk-UA" dirty="0"/>
              <a:t>ЛЕКЦІЯ 1</a:t>
            </a:r>
            <a:r>
              <a:rPr lang="ru-RU" dirty="0"/>
              <a:t/>
            </a:r>
            <a:br>
              <a:rPr lang="ru-RU" dirty="0"/>
            </a:br>
            <a:r>
              <a:rPr lang="uk-UA" b="1" dirty="0" smtClean="0"/>
              <a:t>РЕСУРСОЗБЕРІГАЮЧІ </a:t>
            </a:r>
            <a:r>
              <a:rPr lang="ru-RU" dirty="0"/>
              <a:t/>
            </a:r>
            <a:br>
              <a:rPr lang="ru-RU" dirty="0"/>
            </a:br>
            <a:r>
              <a:rPr lang="uk-UA" b="1" dirty="0"/>
              <a:t>ПРОЦЕСИ ХОЛОДНОГО ВИДАВЛЮВАННЯ</a:t>
            </a:r>
            <a:r>
              <a:rPr lang="ru-RU" dirty="0"/>
              <a:t/>
            </a:r>
            <a:br>
              <a:rPr lang="ru-RU" dirty="0"/>
            </a:br>
            <a:endParaRPr lang="ru-RU" dirty="0"/>
          </a:p>
        </p:txBody>
      </p:sp>
    </p:spTree>
    <p:extLst>
      <p:ext uri="{BB962C8B-B14F-4D97-AF65-F5344CB8AC3E}">
        <p14:creationId xmlns:p14="http://schemas.microsoft.com/office/powerpoint/2010/main" val="179177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6299" y="1412776"/>
            <a:ext cx="8568952" cy="4708981"/>
          </a:xfrm>
          <a:prstGeom prst="rect">
            <a:avLst/>
          </a:prstGeom>
        </p:spPr>
        <p:txBody>
          <a:bodyPr wrap="square">
            <a:spAutoFit/>
          </a:bodyPr>
          <a:lstStyle/>
          <a:p>
            <a:pPr algn="just"/>
            <a:r>
              <a:rPr lang="uk-UA" sz="2000" b="1" dirty="0">
                <a:latin typeface="Times New Roman" panose="02020603050405020304" pitchFamily="18" charset="0"/>
                <a:cs typeface="Times New Roman" panose="02020603050405020304" pitchFamily="18" charset="0"/>
              </a:rPr>
              <a:t>1.2. Нові способи видавлювання</a:t>
            </a:r>
            <a:endParaRPr lang="ru-RU" sz="2000" dirty="0">
              <a:latin typeface="Times New Roman" panose="02020603050405020304" pitchFamily="18" charset="0"/>
              <a:cs typeface="Times New Roman" panose="02020603050405020304" pitchFamily="18" charset="0"/>
            </a:endParaRPr>
          </a:p>
          <a:p>
            <a:pPr algn="just"/>
            <a:r>
              <a:rPr lang="uk-UA" sz="2000" i="1" dirty="0">
                <a:latin typeface="Times New Roman" panose="02020603050405020304" pitchFamily="18" charset="0"/>
                <a:cs typeface="Times New Roman" panose="02020603050405020304" pitchFamily="18" charset="0"/>
              </a:rPr>
              <a:t>Способи видавлювання складнопрофільованих деталей. </a:t>
            </a:r>
            <a:r>
              <a:rPr lang="uk-UA" sz="2000" dirty="0">
                <a:latin typeface="Times New Roman" panose="02020603050405020304" pitchFamily="18" charset="0"/>
                <a:cs typeface="Times New Roman" panose="02020603050405020304" pitchFamily="18" charset="0"/>
              </a:rPr>
              <a:t>Виходячи з отриманої інформації про закономірності формозміни при комбінованій деформації і витісненні розроблені ряд способів, які дозволяють розширити можливості процесів ТОШ за рахунок ускладнення форми деталей, скорочення числа переходів і підвищення якості обробки, реалізувати шляхи деформування матеріалу, що забезпечують мінімальні витрати ресурсу пластичності, зниження нерівномірності деформацій і сили деформування. У розвиток процесу радіально-прямого видавлювання з роздачею запропоновані деякі нові способи комбінованого видавлювання. Відмінною особливістю нового способу є те, що за цим способом радіус зони розвороту течії з радіальної на пряму витікання є змінним і регульованим в залежності від необхідних діаметральних розмірів сходинок порожнистої деталі (рис. 1.4). В результаті створюється можливість виготовлення деталей зі складним зовнішнім або внутрішнім профілем зі змінною товщиною стінки. </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6131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tretch>
            <a:fillRect/>
          </a:stretch>
        </p:blipFill>
        <p:spPr>
          <a:xfrm>
            <a:off x="780126" y="2991323"/>
            <a:ext cx="3528392" cy="3119239"/>
          </a:xfrm>
          <a:prstGeom prst="rect">
            <a:avLst/>
          </a:prstGeom>
        </p:spPr>
      </p:pic>
      <p:pic>
        <p:nvPicPr>
          <p:cNvPr id="3" name="Рисунок 2"/>
          <p:cNvPicPr/>
          <p:nvPr/>
        </p:nvPicPr>
        <p:blipFill>
          <a:blip r:embed="rId3"/>
          <a:stretch>
            <a:fillRect/>
          </a:stretch>
        </p:blipFill>
        <p:spPr>
          <a:xfrm>
            <a:off x="5076056" y="2852936"/>
            <a:ext cx="3528392" cy="3273921"/>
          </a:xfrm>
          <a:prstGeom prst="rect">
            <a:avLst/>
          </a:prstGeom>
        </p:spPr>
      </p:pic>
      <p:sp>
        <p:nvSpPr>
          <p:cNvPr id="4" name="Прямоугольник 3"/>
          <p:cNvSpPr/>
          <p:nvPr/>
        </p:nvSpPr>
        <p:spPr>
          <a:xfrm>
            <a:off x="780836" y="1735941"/>
            <a:ext cx="7463571" cy="646331"/>
          </a:xfrm>
          <a:prstGeom prst="rect">
            <a:avLst/>
          </a:prstGeom>
        </p:spPr>
        <p:txBody>
          <a:bodyPr wrap="square">
            <a:spAutoFit/>
          </a:bodyPr>
          <a:lstStyle/>
          <a:p>
            <a:r>
              <a:rPr lang="uk-UA" dirty="0">
                <a:latin typeface="Times New Roman" panose="02020603050405020304" pitchFamily="18" charset="0"/>
                <a:cs typeface="Times New Roman" panose="02020603050405020304" pitchFamily="18" charset="0"/>
              </a:rPr>
              <a:t>Рис. 1.4. Спосіб комбінованого радіально-прямого видавлювання порожнистих деталей с перемінною товщиною стінки</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5246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6850" y="260648"/>
            <a:ext cx="8352928" cy="1631216"/>
          </a:xfrm>
          <a:prstGeom prst="rect">
            <a:avLst/>
          </a:prstGeom>
        </p:spPr>
        <p:txBody>
          <a:bodyPr wrap="square">
            <a:spAutoFit/>
          </a:bodyPr>
          <a:lstStyle/>
          <a:p>
            <a:pPr algn="just"/>
            <a:r>
              <a:rPr lang="uk-UA" sz="2000" dirty="0">
                <a:latin typeface="Times New Roman" panose="02020603050405020304" pitchFamily="18" charset="0"/>
                <a:cs typeface="Times New Roman" panose="02020603050405020304" pitchFamily="18" charset="0"/>
              </a:rPr>
              <a:t>Дослідження процесу радіально-прямого видавлювання з обтисненням на рухомій конічній оправці і встановлені закономірності дозволили розробити ряд нових способів комбінованого деформування. Одним з них є напівбезперервне видавлювання порожнистих деталей із змінною товщиною стінки (рис. 1.5).</a:t>
            </a:r>
            <a:endParaRPr lang="ru-RU" sz="2000" dirty="0">
              <a:latin typeface="Times New Roman" panose="02020603050405020304" pitchFamily="18" charset="0"/>
              <a:cs typeface="Times New Roman" panose="02020603050405020304" pitchFamily="18" charset="0"/>
            </a:endParaRPr>
          </a:p>
        </p:txBody>
      </p:sp>
      <p:pic>
        <p:nvPicPr>
          <p:cNvPr id="3" name="Рисунок 2"/>
          <p:cNvPicPr/>
          <p:nvPr/>
        </p:nvPicPr>
        <p:blipFill>
          <a:blip r:embed="rId2" cstate="print">
            <a:extLst>
              <a:ext uri="{28A0092B-C50C-407E-A947-70E740481C1C}">
                <a14:useLocalDpi xmlns:a14="http://schemas.microsoft.com/office/drawing/2010/main" val="0"/>
              </a:ext>
            </a:extLst>
          </a:blip>
          <a:srcRect l="26031" t="13293" r="27216" b="17174"/>
          <a:stretch>
            <a:fillRect/>
          </a:stretch>
        </p:blipFill>
        <p:spPr bwMode="auto">
          <a:xfrm>
            <a:off x="392909" y="2060848"/>
            <a:ext cx="2162867" cy="2736304"/>
          </a:xfrm>
          <a:prstGeom prst="rect">
            <a:avLst/>
          </a:prstGeom>
          <a:noFill/>
          <a:ln>
            <a:noFill/>
          </a:ln>
        </p:spPr>
      </p:pic>
      <p:pic>
        <p:nvPicPr>
          <p:cNvPr id="4" name="Рисунок 3"/>
          <p:cNvPicPr/>
          <p:nvPr/>
        </p:nvPicPr>
        <p:blipFill>
          <a:blip r:embed="rId3" cstate="print">
            <a:extLst>
              <a:ext uri="{28A0092B-C50C-407E-A947-70E740481C1C}">
                <a14:useLocalDpi xmlns:a14="http://schemas.microsoft.com/office/drawing/2010/main" val="0"/>
              </a:ext>
            </a:extLst>
          </a:blip>
          <a:srcRect l="27907" t="12891" r="28212" b="17119"/>
          <a:stretch>
            <a:fillRect/>
          </a:stretch>
        </p:blipFill>
        <p:spPr bwMode="auto">
          <a:xfrm>
            <a:off x="3650351" y="2022748"/>
            <a:ext cx="1929761" cy="2774404"/>
          </a:xfrm>
          <a:prstGeom prst="rect">
            <a:avLst/>
          </a:prstGeom>
          <a:noFill/>
          <a:ln>
            <a:noFill/>
          </a:ln>
        </p:spPr>
      </p:pic>
      <p:pic>
        <p:nvPicPr>
          <p:cNvPr id="5" name="Рисунок 4"/>
          <p:cNvPicPr/>
          <p:nvPr/>
        </p:nvPicPr>
        <p:blipFill>
          <a:blip r:embed="rId4" cstate="print">
            <a:extLst>
              <a:ext uri="{28A0092B-C50C-407E-A947-70E740481C1C}">
                <a14:useLocalDpi xmlns:a14="http://schemas.microsoft.com/office/drawing/2010/main" val="0"/>
              </a:ext>
            </a:extLst>
          </a:blip>
          <a:srcRect l="26031" t="12933" r="40324" b="17535"/>
          <a:stretch>
            <a:fillRect/>
          </a:stretch>
        </p:blipFill>
        <p:spPr bwMode="auto">
          <a:xfrm>
            <a:off x="6660232" y="2108037"/>
            <a:ext cx="1728192" cy="2689115"/>
          </a:xfrm>
          <a:prstGeom prst="rect">
            <a:avLst/>
          </a:prstGeom>
          <a:noFill/>
          <a:ln>
            <a:noFill/>
          </a:ln>
        </p:spPr>
      </p:pic>
      <p:sp>
        <p:nvSpPr>
          <p:cNvPr id="7" name="Прямоугольник 6"/>
          <p:cNvSpPr/>
          <p:nvPr/>
        </p:nvSpPr>
        <p:spPr>
          <a:xfrm>
            <a:off x="611560" y="5236751"/>
            <a:ext cx="8058218" cy="1015663"/>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Рис. 1.5. Спосіб комбінованого видавлювання на конічної оправці: радіально-пряме видавлювання (а, б), відрізання готової деталі від багатоштучної заготовки (в)</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3757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323528" y="332656"/>
            <a:ext cx="8496944" cy="5256584"/>
          </a:xfrm>
        </p:spPr>
        <p:txBody>
          <a:bodyPr>
            <a:normAutofit lnSpcReduction="10000"/>
          </a:bodyPr>
          <a:lstStyle/>
          <a:p>
            <a:pPr algn="just"/>
            <a:r>
              <a:rPr lang="uk-UA" dirty="0">
                <a:solidFill>
                  <a:schemeClr val="tx1"/>
                </a:solidFill>
                <a:latin typeface="Times New Roman" panose="02020603050405020304" pitchFamily="18" charset="0"/>
                <a:cs typeface="Times New Roman" panose="02020603050405020304" pitchFamily="18" charset="0"/>
              </a:rPr>
              <a:t>Даний спосіб реалізується шляхом виготовлення декількох деталей з однієї вихідної багатоштучної заготовки напівбезупинним радіально-прямим видавлюванням в зазор, утворений між оправкою і матрицею. Відділення готової деталі від багатоштучної заготовки здійснюється в зоні зміни напрямку течії металу з радіального на прямий шляхом переміщення оправки відносно матриці у напрямку руху пуансона при видавлюванні. Спосіб дозволяє за рахунок варіювання зазору між матрицею і оправкою також отримувати деталі типу втулок зі змінною товщиною стінки, яка значно розширює технологічні можливості процесу і номенклатуру штампованих деталей.</a:t>
            </a:r>
            <a:endParaRPr lang="ru-RU" dirty="0">
              <a:solidFill>
                <a:schemeClr val="tx1"/>
              </a:solidFill>
              <a:latin typeface="Times New Roman" panose="02020603050405020304" pitchFamily="18" charset="0"/>
              <a:cs typeface="Times New Roman" panose="02020603050405020304" pitchFamily="18" charset="0"/>
            </a:endParaRPr>
          </a:p>
          <a:p>
            <a:pPr algn="just"/>
            <a:r>
              <a:rPr lang="uk-UA" dirty="0">
                <a:solidFill>
                  <a:schemeClr val="tx1"/>
                </a:solidFill>
                <a:latin typeface="Times New Roman" panose="02020603050405020304" pitchFamily="18" charset="0"/>
                <a:cs typeface="Times New Roman" panose="02020603050405020304" pitchFamily="18" charset="0"/>
              </a:rPr>
              <a:t>Реалізація способу поетапного видавлювання стаканів зі змінною товщиною стінки в новому штампі здійснюється за рахунок того, що пристрій додатково обладнаний проміжною плитою, на якій встановлюється формоутворююча матриця, та приводом для заданого узгодження переміщення матриці. Виконання у вигляді основному двох змонтованих на нерухомій плиті гідроциліндрів, штоки, які з'єднані з проміжною плитою, при цьому порожнина матриці виконано профільованою (рис. 1.6). </a:t>
            </a:r>
            <a:endParaRPr lang="ru-RU" dirty="0">
              <a:solidFill>
                <a:schemeClr val="tx1"/>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834973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Figura_4_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772816"/>
            <a:ext cx="1899000" cy="2448272"/>
          </a:xfrm>
          <a:prstGeom prst="rect">
            <a:avLst/>
          </a:prstGeom>
          <a:noFill/>
          <a:ln>
            <a:noFill/>
          </a:ln>
        </p:spPr>
      </p:pic>
      <p:pic>
        <p:nvPicPr>
          <p:cNvPr id="5" name="Рисунок 4" descr="fig0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5718" y="4221088"/>
            <a:ext cx="2413700" cy="2448272"/>
          </a:xfrm>
          <a:prstGeom prst="rect">
            <a:avLst/>
          </a:prstGeom>
          <a:noFill/>
          <a:ln>
            <a:noFill/>
          </a:ln>
        </p:spPr>
      </p:pic>
      <p:pic>
        <p:nvPicPr>
          <p:cNvPr id="6" name="Рисунок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564904"/>
            <a:ext cx="3486150" cy="4017010"/>
          </a:xfrm>
          <a:prstGeom prst="rect">
            <a:avLst/>
          </a:prstGeom>
          <a:noFill/>
          <a:ln>
            <a:noFill/>
          </a:ln>
        </p:spPr>
      </p:pic>
      <p:sp>
        <p:nvSpPr>
          <p:cNvPr id="7" name="Прямоугольник 6"/>
          <p:cNvSpPr/>
          <p:nvPr/>
        </p:nvSpPr>
        <p:spPr>
          <a:xfrm>
            <a:off x="503548" y="260648"/>
            <a:ext cx="8280920" cy="1200329"/>
          </a:xfrm>
          <a:prstGeom prst="rect">
            <a:avLst/>
          </a:prstGeom>
        </p:spPr>
        <p:txBody>
          <a:bodyPr wrap="square">
            <a:spAutoFit/>
          </a:bodyPr>
          <a:lstStyle/>
          <a:p>
            <a:r>
              <a:rPr lang="uk-UA" sz="2400" dirty="0">
                <a:latin typeface="Times New Roman" panose="02020603050405020304" pitchFamily="18" charset="0"/>
                <a:cs typeface="Times New Roman" panose="02020603050405020304" pitchFamily="18" charset="0"/>
              </a:rPr>
              <a:t>Рис. 1.6. Схема штампа для реалізації способу комбінованого видавлювання порожнистих деталей зі перемінною товщиною стінки</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5421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504" y="260648"/>
            <a:ext cx="8784976" cy="7017306"/>
          </a:xfrm>
          <a:prstGeom prst="rect">
            <a:avLst/>
          </a:prstGeom>
        </p:spPr>
        <p:txBody>
          <a:bodyPr wrap="square">
            <a:spAutoFit/>
          </a:bodyPr>
          <a:lstStyle/>
          <a:p>
            <a:pPr algn="just"/>
            <a:r>
              <a:rPr lang="uk-UA" sz="1600" b="1" i="1" dirty="0">
                <a:latin typeface="Times New Roman" panose="02020603050405020304" pitchFamily="18" charset="0"/>
                <a:cs typeface="Times New Roman" panose="02020603050405020304" pitchFamily="18" charset="0"/>
              </a:rPr>
              <a:t>Способи видавлювання деталей з керуванням кінематикою течії металу</a:t>
            </a:r>
            <a:endParaRPr lang="ru-RU" sz="1600" dirty="0">
              <a:latin typeface="Times New Roman" panose="02020603050405020304" pitchFamily="18" charset="0"/>
              <a:cs typeface="Times New Roman" panose="02020603050405020304" pitchFamily="18" charset="0"/>
            </a:endParaRPr>
          </a:p>
          <a:p>
            <a:pPr algn="just"/>
            <a:r>
              <a:rPr lang="uk-UA" sz="1600" b="1" i="1" dirty="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a:p>
            <a:pPr algn="just"/>
            <a:r>
              <a:rPr lang="uk-UA" sz="1600" dirty="0">
                <a:latin typeface="Times New Roman" panose="02020603050405020304" pitchFamily="18" charset="0"/>
                <a:cs typeface="Times New Roman" panose="02020603050405020304" pitchFamily="18" charset="0"/>
              </a:rPr>
              <a:t>Обмеження, властиві відомим способам поперечного видавлювання з односторонньою подачею металу в приймальню порожнину. Усунення нерівномірності деформування можна досягти за рахунок того, що за новим способом процес виконують в дві стадії, при цьому на першій стадії виконують видавлювання з односторонньою подачею за рахунок деформування частини заготовки, розташованої з одного боку від порожнини матриці (рис. 1.7, а). На іншій стадії здійснюють видавлювання з двосторонньою подачею металу частин заготовки, що деформується, розташованих по обидві сторони від порожнини матриці.</a:t>
            </a:r>
            <a:endParaRPr lang="ru-RU" sz="1600" dirty="0">
              <a:latin typeface="Times New Roman" panose="02020603050405020304" pitchFamily="18" charset="0"/>
              <a:cs typeface="Times New Roman" panose="02020603050405020304" pitchFamily="18" charset="0"/>
            </a:endParaRPr>
          </a:p>
          <a:p>
            <a:pPr algn="just"/>
            <a:r>
              <a:rPr lang="uk-UA" sz="1600" dirty="0">
                <a:latin typeface="Times New Roman" panose="02020603050405020304" pitchFamily="18" charset="0"/>
                <a:cs typeface="Times New Roman" panose="02020603050405020304" pitchFamily="18" charset="0"/>
              </a:rPr>
              <a:t>У тих випадках, коли видавлювання з двосторонньою подачею неможливо здійснити через особливості конструкції деталі, на першій стадії здійснюється висадка заготовки, а на другій стадії, навпаки, виконують видавлювання з односторонньою подачею в порожнину матриці металу відростка напівфабрикату, що деформується, розташованої зверху від порожнини (рис. 1.7, б</a:t>
            </a:r>
            <a:r>
              <a:rPr lang="uk-UA" sz="1600" dirty="0" smtClean="0">
                <a:latin typeface="Times New Roman" panose="02020603050405020304" pitchFamily="18" charset="0"/>
                <a:cs typeface="Times New Roman" panose="02020603050405020304" pitchFamily="18" charset="0"/>
              </a:rPr>
              <a:t>).</a:t>
            </a:r>
            <a:r>
              <a:rPr lang="uk-UA" sz="1600" b="1" i="1" dirty="0">
                <a:latin typeface="Times New Roman" panose="02020603050405020304" pitchFamily="18" charset="0"/>
                <a:cs typeface="Times New Roman" panose="02020603050405020304" pitchFamily="18" charset="0"/>
              </a:rPr>
              <a:t> Способи видавлювання деталей з керуванням кінематикою течії металу</a:t>
            </a:r>
            <a:endParaRPr lang="ru-RU" sz="1600" dirty="0">
              <a:latin typeface="Times New Roman" panose="02020603050405020304" pitchFamily="18" charset="0"/>
              <a:cs typeface="Times New Roman" panose="02020603050405020304" pitchFamily="18" charset="0"/>
            </a:endParaRPr>
          </a:p>
          <a:p>
            <a:pPr algn="just"/>
            <a:r>
              <a:rPr lang="uk-UA" sz="1600" b="1" i="1" dirty="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a:p>
            <a:pPr algn="just"/>
            <a:r>
              <a:rPr lang="uk-UA" sz="1600" dirty="0">
                <a:latin typeface="Times New Roman" panose="02020603050405020304" pitchFamily="18" charset="0"/>
                <a:cs typeface="Times New Roman" panose="02020603050405020304" pitchFamily="18" charset="0"/>
              </a:rPr>
              <a:t>Обмеження, властиві відомим способам поперечного видавлювання з односторонньою подачею металу в приймальню порожнину. Усунення нерівномірності деформування можна досягти за рахунок того, що за новим способом процес виконують в дві стадії, при цьому на першій стадії виконують видавлювання з односторонньою подачею за рахунок деформування частини заготовки, розташованої з одного боку від порожнини матриці (рис. 1.7, а). На іншій стадії здійснюють видавлювання з двосторонньою подачею металу частин заготовки, що деформується, розташованих по обидві сторони від порожнини матриці.</a:t>
            </a:r>
            <a:endParaRPr lang="ru-RU" sz="1600" dirty="0">
              <a:latin typeface="Times New Roman" panose="02020603050405020304" pitchFamily="18" charset="0"/>
              <a:cs typeface="Times New Roman" panose="02020603050405020304" pitchFamily="18" charset="0"/>
            </a:endParaRPr>
          </a:p>
          <a:p>
            <a:pPr algn="just"/>
            <a:r>
              <a:rPr lang="uk-UA" sz="1600" dirty="0">
                <a:latin typeface="Times New Roman" panose="02020603050405020304" pitchFamily="18" charset="0"/>
                <a:cs typeface="Times New Roman" panose="02020603050405020304" pitchFamily="18" charset="0"/>
              </a:rPr>
              <a:t>У тих випадках, коли видавлювання з двосторонньою подачею неможливо здійснити через особливості конструкції деталі, на першій стадії здійснюється висадка заготовки, а на другій стадії, навпаки, виконують видавлювання з односторонньою подачею в порожнину матриці металу відростка напівфабрикату, що деформується, розташованої зверху від порожнини (рис. 1.7, б).</a:t>
            </a:r>
            <a:endParaRPr lang="ru-RU" sz="1600" dirty="0">
              <a:latin typeface="Times New Roman" panose="02020603050405020304" pitchFamily="18" charset="0"/>
              <a:cs typeface="Times New Roman" panose="02020603050405020304" pitchFamily="18" charset="0"/>
            </a:endParaRPr>
          </a:p>
          <a:p>
            <a:pPr algn="just"/>
            <a:endParaRPr lang="ru-RU" dirty="0"/>
          </a:p>
        </p:txBody>
      </p:sp>
    </p:spTree>
    <p:extLst>
      <p:ext uri="{BB962C8B-B14F-4D97-AF65-F5344CB8AC3E}">
        <p14:creationId xmlns:p14="http://schemas.microsoft.com/office/powerpoint/2010/main" val="1536062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lum contrast="6000"/>
            <a:grayscl/>
            <a:extLst>
              <a:ext uri="{28A0092B-C50C-407E-A947-70E740481C1C}">
                <a14:useLocalDpi xmlns:a14="http://schemas.microsoft.com/office/drawing/2010/main" val="0"/>
              </a:ext>
            </a:extLst>
          </a:blip>
          <a:srcRect l="34573" t="10487" r="33539"/>
          <a:stretch/>
        </p:blipFill>
        <p:spPr bwMode="auto">
          <a:xfrm>
            <a:off x="107504" y="962021"/>
            <a:ext cx="2736304" cy="2880320"/>
          </a:xfrm>
          <a:prstGeom prst="rect">
            <a:avLst/>
          </a:prstGeom>
          <a:noFill/>
          <a:ln>
            <a:noFill/>
          </a:ln>
          <a:extLst>
            <a:ext uri="{53640926-AAD7-44D8-BBD7-CCE9431645EC}">
              <a14:shadowObscured xmlns:a14="http://schemas.microsoft.com/office/drawing/2010/main"/>
            </a:ext>
          </a:extLst>
        </p:spPr>
      </p:pic>
      <p:pic>
        <p:nvPicPr>
          <p:cNvPr id="3" name="Рисунок 2"/>
          <p:cNvPicPr/>
          <p:nvPr/>
        </p:nvPicPr>
        <p:blipFill rotWithShape="1">
          <a:blip r:embed="rId2">
            <a:lum contrast="6000"/>
            <a:grayscl/>
            <a:extLst>
              <a:ext uri="{28A0092B-C50C-407E-A947-70E740481C1C}">
                <a14:useLocalDpi xmlns:a14="http://schemas.microsoft.com/office/drawing/2010/main" val="0"/>
              </a:ext>
            </a:extLst>
          </a:blip>
          <a:srcRect l="68739" t="10487"/>
          <a:stretch/>
        </p:blipFill>
        <p:spPr bwMode="auto">
          <a:xfrm>
            <a:off x="3141466" y="1399050"/>
            <a:ext cx="2654669" cy="2730259"/>
          </a:xfrm>
          <a:prstGeom prst="rect">
            <a:avLst/>
          </a:prstGeom>
          <a:noFill/>
          <a:ln>
            <a:noFill/>
          </a:ln>
          <a:extLst>
            <a:ext uri="{53640926-AAD7-44D8-BBD7-CCE9431645EC}">
              <a14:shadowObscured xmlns:a14="http://schemas.microsoft.com/office/drawing/2010/main"/>
            </a:ext>
          </a:extLst>
        </p:spPr>
      </p:pic>
      <p:pic>
        <p:nvPicPr>
          <p:cNvPr id="4" name="Рисунок 3"/>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628800"/>
            <a:ext cx="3045093" cy="2270760"/>
          </a:xfrm>
          <a:prstGeom prst="rect">
            <a:avLst/>
          </a:prstGeom>
          <a:noFill/>
          <a:ln>
            <a:noFill/>
          </a:ln>
        </p:spPr>
      </p:pic>
      <p:sp>
        <p:nvSpPr>
          <p:cNvPr id="5" name="Прямоугольник 4"/>
          <p:cNvSpPr/>
          <p:nvPr/>
        </p:nvSpPr>
        <p:spPr>
          <a:xfrm>
            <a:off x="197766" y="4540319"/>
            <a:ext cx="8643461" cy="707886"/>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Рис. 1.7. Способи поперечного видавлювання с регульованою подачею металу в порожнину матриці</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1493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628801"/>
            <a:ext cx="8640960" cy="1077218"/>
          </a:xfrm>
          <a:prstGeom prst="rect">
            <a:avLst/>
          </a:prstGeom>
        </p:spPr>
        <p:txBody>
          <a:bodyPr wrap="square">
            <a:spAutoFit/>
          </a:bodyPr>
          <a:lstStyle/>
          <a:p>
            <a:r>
              <a:rPr lang="uk-UA" sz="1600" dirty="0">
                <a:latin typeface="Times New Roman" panose="02020603050405020304" pitchFamily="18" charset="0"/>
                <a:cs typeface="Times New Roman" panose="02020603050405020304" pitchFamily="18" charset="0"/>
              </a:rPr>
              <a:t>Комбінування висадки з видавлюванням є суттю нових способів деформування, спрямованих на підвищення об’ємів фланців, що видавлюються, усунення відхилень форми і збільшення граничних діаметрів цих фланців (рис. 1.8), а також підвищення ступеня опрацювання металу по всьому об'єму виробів, що видавлюються (рис. 1.9).</a:t>
            </a:r>
            <a:endParaRPr lang="ru-RU" sz="1600" dirty="0">
              <a:latin typeface="Times New Roman" panose="02020603050405020304" pitchFamily="18" charset="0"/>
              <a:cs typeface="Times New Roman" panose="02020603050405020304" pitchFamily="18" charset="0"/>
            </a:endParaRPr>
          </a:p>
        </p:txBody>
      </p:sp>
      <p:pic>
        <p:nvPicPr>
          <p:cNvPr id="3" name="Рисунок 2"/>
          <p:cNvPicPr/>
          <p:nvPr/>
        </p:nvPicPr>
        <p:blipFill>
          <a:blip r:embed="rId2">
            <a:lum contrast="12000"/>
            <a:grayscl/>
            <a:extLst>
              <a:ext uri="{28A0092B-C50C-407E-A947-70E740481C1C}">
                <a14:useLocalDpi xmlns:a14="http://schemas.microsoft.com/office/drawing/2010/main" val="0"/>
              </a:ext>
            </a:extLst>
          </a:blip>
          <a:srcRect/>
          <a:stretch>
            <a:fillRect/>
          </a:stretch>
        </p:blipFill>
        <p:spPr bwMode="auto">
          <a:xfrm>
            <a:off x="240298" y="2826061"/>
            <a:ext cx="2736304" cy="2200910"/>
          </a:xfrm>
          <a:prstGeom prst="rect">
            <a:avLst/>
          </a:prstGeom>
          <a:noFill/>
          <a:ln>
            <a:noFill/>
          </a:ln>
        </p:spPr>
      </p:pic>
      <p:pic>
        <p:nvPicPr>
          <p:cNvPr id="4" name="Рисунок 3"/>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590106" y="2740654"/>
            <a:ext cx="2566069" cy="2371725"/>
          </a:xfrm>
          <a:prstGeom prst="rect">
            <a:avLst/>
          </a:prstGeom>
          <a:noFill/>
          <a:ln>
            <a:noFill/>
          </a:ln>
        </p:spPr>
      </p:pic>
      <p:pic>
        <p:nvPicPr>
          <p:cNvPr id="5" name="Рисунок 4"/>
          <p:cNvPicPr/>
          <p:nvPr/>
        </p:nvPicPr>
        <p:blipFill>
          <a:blip r:embed="rId4">
            <a:grayscl/>
            <a:extLst>
              <a:ext uri="{28A0092B-C50C-407E-A947-70E740481C1C}">
                <a14:useLocalDpi xmlns:a14="http://schemas.microsoft.com/office/drawing/2010/main" val="0"/>
              </a:ext>
            </a:extLst>
          </a:blip>
          <a:srcRect/>
          <a:stretch>
            <a:fillRect/>
          </a:stretch>
        </p:blipFill>
        <p:spPr bwMode="auto">
          <a:xfrm>
            <a:off x="6516216" y="2831777"/>
            <a:ext cx="2587661" cy="2189480"/>
          </a:xfrm>
          <a:prstGeom prst="rect">
            <a:avLst/>
          </a:prstGeom>
          <a:noFill/>
          <a:ln>
            <a:noFill/>
          </a:ln>
        </p:spPr>
      </p:pic>
      <p:sp>
        <p:nvSpPr>
          <p:cNvPr id="6" name="Прямоугольник 5"/>
          <p:cNvSpPr/>
          <p:nvPr/>
        </p:nvSpPr>
        <p:spPr>
          <a:xfrm>
            <a:off x="469214" y="5541829"/>
            <a:ext cx="8352928" cy="984885"/>
          </a:xfrm>
          <a:prstGeom prst="rect">
            <a:avLst/>
          </a:prstGeom>
        </p:spPr>
        <p:txBody>
          <a:bodyPr wrap="square">
            <a:spAutoFit/>
          </a:bodyPr>
          <a:lstStyle/>
          <a:p>
            <a:r>
              <a:rPr lang="uk-UA" sz="2000" dirty="0" smtClean="0">
                <a:latin typeface="Times New Roman" panose="02020603050405020304" pitchFamily="18" charset="0"/>
                <a:cs typeface="Times New Roman" panose="02020603050405020304" pitchFamily="18" charset="0"/>
              </a:rPr>
              <a:t>Рис</a:t>
            </a:r>
            <a:r>
              <a:rPr lang="uk-UA" sz="2000" dirty="0">
                <a:latin typeface="Times New Roman" panose="02020603050405020304" pitchFamily="18" charset="0"/>
                <a:cs typeface="Times New Roman" panose="02020603050405020304" pitchFamily="18" charset="0"/>
              </a:rPr>
              <a:t>. 1.8. Спосіб комбінування радіального видавлювання с висадкою </a:t>
            </a:r>
            <a:r>
              <a:rPr lang="uk-UA" sz="2000" dirty="0" smtClean="0">
                <a:latin typeface="Times New Roman" panose="02020603050405020304" pitchFamily="18" charset="0"/>
                <a:cs typeface="Times New Roman" panose="02020603050405020304" pitchFamily="18" charset="0"/>
              </a:rPr>
              <a:t>фланця </a:t>
            </a:r>
            <a:endParaRPr lang="ru-RU" sz="2000" dirty="0">
              <a:latin typeface="Times New Roman" panose="02020603050405020304" pitchFamily="18" charset="0"/>
              <a:cs typeface="Times New Roman" panose="02020603050405020304" pitchFamily="18" charset="0"/>
            </a:endParaRPr>
          </a:p>
          <a:p>
            <a:r>
              <a:rPr lang="uk-UA" dirty="0"/>
              <a:t> </a:t>
            </a:r>
            <a:endParaRPr lang="ru-RU" dirty="0"/>
          </a:p>
        </p:txBody>
      </p:sp>
    </p:spTree>
    <p:extLst>
      <p:ext uri="{BB962C8B-B14F-4D97-AF65-F5344CB8AC3E}">
        <p14:creationId xmlns:p14="http://schemas.microsoft.com/office/powerpoint/2010/main" val="1801211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582341"/>
            <a:ext cx="8640960" cy="2031325"/>
          </a:xfrm>
          <a:prstGeom prst="rect">
            <a:avLst/>
          </a:prstGeom>
        </p:spPr>
        <p:txBody>
          <a:bodyPr wrap="square">
            <a:spAutoFit/>
          </a:bodyPr>
          <a:lstStyle/>
          <a:p>
            <a:r>
              <a:rPr lang="uk-UA" dirty="0">
                <a:latin typeface="Times New Roman" panose="02020603050405020304" pitchFamily="18" charset="0"/>
                <a:cs typeface="Times New Roman" panose="02020603050405020304" pitchFamily="18" charset="0"/>
              </a:rPr>
              <a:t>Для зниження або повного усунення такого дефекту, як утягнення на дні стакану, можливе використання сил контактного тертя, зокрема шляхом виконання процесу в режимі реверсивного тертя (рис. 1.10).</a:t>
            </a:r>
            <a:endParaRPr lang="ru-RU"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Завдання зменшення чи усунення утягнення можна вирішити за рахунок того, що на бічній поверхні в зоні дна стакану (рис. 1.11) або на дні стакану (рис. 1.15) формують зовнішній кільцевій виступ (бурт) шляхом заповнення заглиблення, яке передбачене в матриці або в торці контрпуансона.</a:t>
            </a:r>
            <a:endParaRPr lang="ru-RU" dirty="0">
              <a:latin typeface="Times New Roman" panose="02020603050405020304" pitchFamily="18" charset="0"/>
              <a:cs typeface="Times New Roman" panose="02020603050405020304" pitchFamily="18" charset="0"/>
            </a:endParaRPr>
          </a:p>
        </p:txBody>
      </p:sp>
      <p:pic>
        <p:nvPicPr>
          <p:cNvPr id="3" name="Рисунок 2"/>
          <p:cNvPicPr/>
          <p:nvPr/>
        </p:nvPicPr>
        <p:blipFill rotWithShape="1">
          <a:blip r:embed="rId2" cstate="print">
            <a:extLst>
              <a:ext uri="{28A0092B-C50C-407E-A947-70E740481C1C}">
                <a14:useLocalDpi xmlns:a14="http://schemas.microsoft.com/office/drawing/2010/main" val="0"/>
              </a:ext>
            </a:extLst>
          </a:blip>
          <a:srcRect l="5100" t="19109" r="66881" b="32518"/>
          <a:stretch/>
        </p:blipFill>
        <p:spPr bwMode="auto">
          <a:xfrm>
            <a:off x="254859" y="3789040"/>
            <a:ext cx="1889760" cy="2299335"/>
          </a:xfrm>
          <a:prstGeom prst="rect">
            <a:avLst/>
          </a:prstGeom>
          <a:noFill/>
          <a:ln>
            <a:noFill/>
          </a:ln>
          <a:extLst>
            <a:ext uri="{53640926-AAD7-44D8-BBD7-CCE9431645EC}">
              <a14:shadowObscured xmlns:a14="http://schemas.microsoft.com/office/drawing/2010/main"/>
            </a:ext>
          </a:extLst>
        </p:spPr>
      </p:pic>
      <p:pic>
        <p:nvPicPr>
          <p:cNvPr id="4" name="Рисунок 3"/>
          <p:cNvPicPr/>
          <p:nvPr/>
        </p:nvPicPr>
        <p:blipFill rotWithShape="1">
          <a:blip r:embed="rId3" cstate="print">
            <a:extLst>
              <a:ext uri="{28A0092B-C50C-407E-A947-70E740481C1C}">
                <a14:useLocalDpi xmlns:a14="http://schemas.microsoft.com/office/drawing/2010/main" val="0"/>
              </a:ext>
            </a:extLst>
          </a:blip>
          <a:srcRect l="34406" t="19109" r="36548" b="32518"/>
          <a:stretch/>
        </p:blipFill>
        <p:spPr bwMode="auto">
          <a:xfrm>
            <a:off x="3275856" y="3789040"/>
            <a:ext cx="1866900" cy="2185670"/>
          </a:xfrm>
          <a:prstGeom prst="rect">
            <a:avLst/>
          </a:prstGeom>
          <a:noFill/>
          <a:ln>
            <a:noFill/>
          </a:ln>
          <a:extLst>
            <a:ext uri="{53640926-AAD7-44D8-BBD7-CCE9431645EC}">
              <a14:shadowObscured xmlns:a14="http://schemas.microsoft.com/office/drawing/2010/main"/>
            </a:ext>
          </a:extLst>
        </p:spPr>
      </p:pic>
      <p:pic>
        <p:nvPicPr>
          <p:cNvPr id="5" name="Рисунок 4"/>
          <p:cNvPicPr/>
          <p:nvPr/>
        </p:nvPicPr>
        <p:blipFill rotWithShape="1">
          <a:blip r:embed="rId4" cstate="print">
            <a:extLst>
              <a:ext uri="{28A0092B-C50C-407E-A947-70E740481C1C}">
                <a14:useLocalDpi xmlns:a14="http://schemas.microsoft.com/office/drawing/2010/main" val="0"/>
              </a:ext>
            </a:extLst>
          </a:blip>
          <a:srcRect l="65810" t="19109" r="6245" b="32518"/>
          <a:stretch/>
        </p:blipFill>
        <p:spPr bwMode="auto">
          <a:xfrm>
            <a:off x="6300192" y="3789040"/>
            <a:ext cx="1762125" cy="2115820"/>
          </a:xfrm>
          <a:prstGeom prst="rect">
            <a:avLst/>
          </a:prstGeom>
          <a:noFill/>
          <a:ln>
            <a:noFill/>
          </a:ln>
          <a:extLst>
            <a:ext uri="{53640926-AAD7-44D8-BBD7-CCE9431645EC}">
              <a14:shadowObscured xmlns:a14="http://schemas.microsoft.com/office/drawing/2010/main"/>
            </a:ext>
          </a:extLst>
        </p:spPr>
      </p:pic>
      <p:sp>
        <p:nvSpPr>
          <p:cNvPr id="6" name="Прямоугольник 5"/>
          <p:cNvSpPr/>
          <p:nvPr/>
        </p:nvSpPr>
        <p:spPr>
          <a:xfrm>
            <a:off x="0" y="5924475"/>
            <a:ext cx="9144000" cy="707886"/>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Рис. 1.9. Спосіб комбінування радіального видавлювання с висадкою вихідної заготовки і фланця </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453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r="-2105" b="10101"/>
          <a:stretch/>
        </p:blipFill>
        <p:spPr bwMode="auto">
          <a:xfrm>
            <a:off x="3338" y="1772816"/>
            <a:ext cx="4136613" cy="3744416"/>
          </a:xfrm>
          <a:prstGeom prst="rect">
            <a:avLst/>
          </a:prstGeom>
          <a:ln>
            <a:noFill/>
          </a:ln>
          <a:extLst>
            <a:ext uri="{53640926-AAD7-44D8-BBD7-CCE9431645EC}">
              <a14:shadowObscured xmlns:a14="http://schemas.microsoft.com/office/drawing/2010/main"/>
            </a:ext>
          </a:extLst>
        </p:spPr>
      </p:pic>
      <p:sp>
        <p:nvSpPr>
          <p:cNvPr id="3" name="Прямоугольник 2"/>
          <p:cNvSpPr/>
          <p:nvPr/>
        </p:nvSpPr>
        <p:spPr>
          <a:xfrm>
            <a:off x="0" y="5563398"/>
            <a:ext cx="4572000" cy="707886"/>
          </a:xfrm>
          <a:prstGeom prst="rect">
            <a:avLst/>
          </a:prstGeom>
        </p:spPr>
        <p:txBody>
          <a:bodyPr>
            <a:spAutoFit/>
          </a:bodyPr>
          <a:lstStyle/>
          <a:p>
            <a:r>
              <a:rPr lang="uk-UA" sz="2000" dirty="0">
                <a:latin typeface="Times New Roman" panose="02020603050405020304" pitchFamily="18" charset="0"/>
                <a:cs typeface="Times New Roman" panose="02020603050405020304" pitchFamily="18" charset="0"/>
              </a:rPr>
              <a:t>Рис. 1.10. Спосіб видавлювання з реверсивним тертям [8, 53]</a:t>
            </a:r>
            <a:endParaRPr lang="ru-RU" sz="2000" dirty="0">
              <a:latin typeface="Times New Roman" panose="02020603050405020304" pitchFamily="18" charset="0"/>
              <a:cs typeface="Times New Roman" panose="02020603050405020304" pitchFamily="18" charset="0"/>
            </a:endParaRPr>
          </a:p>
        </p:txBody>
      </p:sp>
      <p:pic>
        <p:nvPicPr>
          <p:cNvPr id="4" name="Рисунок 3"/>
          <p:cNvPicPr/>
          <p:nvPr/>
        </p:nvPicPr>
        <p:blipFill rotWithShape="1">
          <a:blip r:embed="rId3"/>
          <a:srcRect b="9002"/>
          <a:stretch/>
        </p:blipFill>
        <p:spPr bwMode="auto">
          <a:xfrm>
            <a:off x="4788024" y="1484784"/>
            <a:ext cx="4355976" cy="4032448"/>
          </a:xfrm>
          <a:prstGeom prst="rect">
            <a:avLst/>
          </a:prstGeom>
          <a:ln>
            <a:noFill/>
          </a:ln>
          <a:extLst>
            <a:ext uri="{53640926-AAD7-44D8-BBD7-CCE9431645EC}">
              <a14:shadowObscured xmlns:a14="http://schemas.microsoft.com/office/drawing/2010/main"/>
            </a:ext>
          </a:extLst>
        </p:spPr>
      </p:pic>
      <p:sp>
        <p:nvSpPr>
          <p:cNvPr id="5" name="Прямоугольник 4"/>
          <p:cNvSpPr/>
          <p:nvPr/>
        </p:nvSpPr>
        <p:spPr>
          <a:xfrm>
            <a:off x="4445726" y="5563398"/>
            <a:ext cx="4698274" cy="400110"/>
          </a:xfrm>
          <a:prstGeom prst="rect">
            <a:avLst/>
          </a:prstGeom>
        </p:spPr>
        <p:txBody>
          <a:bodyPr wrap="none">
            <a:spAutoFit/>
          </a:bodyPr>
          <a:lstStyle/>
          <a:p>
            <a:r>
              <a:rPr lang="uk-UA" sz="2000" dirty="0">
                <a:latin typeface="Times New Roman" panose="02020603050405020304" pitchFamily="18" charset="0"/>
                <a:cs typeface="Times New Roman" panose="02020603050405020304" pitchFamily="18" charset="0"/>
              </a:rPr>
              <a:t>Рис. 1.11. Спосіб попередження утягнень</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641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0737" y="736112"/>
            <a:ext cx="8229600" cy="1252728"/>
          </a:xfrm>
        </p:spPr>
        <p:txBody>
          <a:bodyPr>
            <a:normAutofit fontScale="90000"/>
          </a:bodyPr>
          <a:lstStyle/>
          <a:p>
            <a:pPr lvl="0"/>
            <a:r>
              <a:rPr lang="uk-UA" sz="2700" b="1" dirty="0"/>
              <a:t>Класифікація процесів холодного об'ємного штампування і видавлювання</a:t>
            </a:r>
            <a:r>
              <a:rPr lang="ru-RU" dirty="0"/>
              <a:t/>
            </a:r>
            <a:br>
              <a:rPr lang="ru-RU" dirty="0"/>
            </a:br>
            <a:endParaRPr lang="ru-RU" dirty="0"/>
          </a:p>
        </p:txBody>
      </p:sp>
      <p:sp>
        <p:nvSpPr>
          <p:cNvPr id="4" name="Прямоугольник 3"/>
          <p:cNvSpPr/>
          <p:nvPr/>
        </p:nvSpPr>
        <p:spPr>
          <a:xfrm>
            <a:off x="271061" y="1988840"/>
            <a:ext cx="8568952" cy="4278094"/>
          </a:xfrm>
          <a:prstGeom prst="rect">
            <a:avLst/>
          </a:prstGeom>
        </p:spPr>
        <p:txBody>
          <a:bodyPr wrap="square">
            <a:spAutoFit/>
          </a:bodyPr>
          <a:lstStyle/>
          <a:p>
            <a:pPr algn="just"/>
            <a:r>
              <a:rPr lang="uk-UA" sz="1600" dirty="0">
                <a:latin typeface="Times New Roman" panose="02020603050405020304" pitchFamily="18" charset="0"/>
                <a:cs typeface="Times New Roman" panose="02020603050405020304" pitchFamily="18" charset="0"/>
              </a:rPr>
              <a:t>Технологія холодного об'ємного штампування (ХОШ) є ефективним методом виготовлення точних заготовок деталей машин. До ХОШ відносять процеси отримання заготовок, у яких розміри, форма і якість поверхонь максимально наближені до аналогічних параметрів готової деталі, внаслідок чого немає необхідності в подальшій обробці заготовки зі зняттям стружки, або вона зведена до мінімуму. Відношення площі необроблюваних поверхонь заготовок до площі всієї поверхні деталі у деталей, виготовлених холодним видавлюванням, може досягати 0,85...1,0.</a:t>
            </a:r>
            <a:endParaRPr lang="ru-RU" sz="1600" dirty="0">
              <a:latin typeface="Times New Roman" panose="02020603050405020304" pitchFamily="18" charset="0"/>
              <a:cs typeface="Times New Roman" panose="02020603050405020304" pitchFamily="18" charset="0"/>
            </a:endParaRPr>
          </a:p>
          <a:p>
            <a:pPr algn="just"/>
            <a:r>
              <a:rPr lang="uk-UA" sz="1600" dirty="0">
                <a:latin typeface="Times New Roman" panose="02020603050405020304" pitchFamily="18" charset="0"/>
                <a:cs typeface="Times New Roman" panose="02020603050405020304" pitchFamily="18" charset="0"/>
              </a:rPr>
              <a:t>Різновидності способів ХОШ, а також призначення і область їх застосування, приведені на рис. 1.1.</a:t>
            </a:r>
            <a:endParaRPr lang="ru-RU" sz="1600" dirty="0">
              <a:latin typeface="Times New Roman" panose="02020603050405020304" pitchFamily="18" charset="0"/>
              <a:cs typeface="Times New Roman" panose="02020603050405020304" pitchFamily="18" charset="0"/>
            </a:endParaRPr>
          </a:p>
          <a:p>
            <a:pPr algn="just"/>
            <a:r>
              <a:rPr lang="uk-UA" sz="1600" dirty="0">
                <a:latin typeface="Times New Roman" panose="02020603050405020304" pitchFamily="18" charset="0"/>
                <a:cs typeface="Times New Roman" panose="02020603050405020304" pitchFamily="18" charset="0"/>
              </a:rPr>
              <a:t>Процес відкритої осадки (схема А1) призначений для зменшення відносної висоти заготовки Н/D і забезпечує калібрування вихідних заготовок для видавлювання по висоті і отримання паралельних торців заготовки, перпендикулярних осі симетрії. Закрита осадка (схема А1) використовується також для зменшення параметра Н/D заготовок і для калібрування заготовок як по висоті, так і по діаметру. </a:t>
            </a:r>
            <a:endParaRPr lang="ru-RU" sz="1600" dirty="0">
              <a:latin typeface="Times New Roman" panose="02020603050405020304" pitchFamily="18" charset="0"/>
              <a:cs typeface="Times New Roman" panose="02020603050405020304" pitchFamily="18" charset="0"/>
            </a:endParaRPr>
          </a:p>
          <a:p>
            <a:pPr algn="just"/>
            <a:r>
              <a:rPr lang="uk-UA" sz="1600" dirty="0">
                <a:latin typeface="Times New Roman" panose="02020603050405020304" pitchFamily="18" charset="0"/>
                <a:cs typeface="Times New Roman" panose="02020603050405020304" pitchFamily="18" charset="0"/>
              </a:rPr>
              <a:t>Карбування (чеканка) – це процес формування рельєфу деталей типу монет і медалей (схема А3). Іноді за такою схемою об’ємне формування виконують зі значною деформацією, що дозволяє отримати складні деталі типу корпусів годинників відкритим штампуванням з облоєм. </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2867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b="5704"/>
          <a:stretch/>
        </p:blipFill>
        <p:spPr bwMode="auto">
          <a:xfrm>
            <a:off x="179512" y="1844824"/>
            <a:ext cx="3888432" cy="3672408"/>
          </a:xfrm>
          <a:prstGeom prst="rect">
            <a:avLst/>
          </a:prstGeom>
          <a:ln>
            <a:noFill/>
          </a:ln>
          <a:extLst>
            <a:ext uri="{53640926-AAD7-44D8-BBD7-CCE9431645EC}">
              <a14:shadowObscured xmlns:a14="http://schemas.microsoft.com/office/drawing/2010/main"/>
            </a:ext>
          </a:extLst>
        </p:spPr>
      </p:pic>
      <p:pic>
        <p:nvPicPr>
          <p:cNvPr id="3" name="Рисунок 2"/>
          <p:cNvPicPr/>
          <p:nvPr/>
        </p:nvPicPr>
        <p:blipFill rotWithShape="1">
          <a:blip r:embed="rId3"/>
          <a:srcRect b="5948"/>
          <a:stretch/>
        </p:blipFill>
        <p:spPr bwMode="auto">
          <a:xfrm>
            <a:off x="5004048" y="1844824"/>
            <a:ext cx="3999081" cy="3816424"/>
          </a:xfrm>
          <a:prstGeom prst="rect">
            <a:avLst/>
          </a:prstGeom>
          <a:ln>
            <a:noFill/>
          </a:ln>
          <a:extLst>
            <a:ext uri="{53640926-AAD7-44D8-BBD7-CCE9431645EC}">
              <a14:shadowObscured xmlns:a14="http://schemas.microsoft.com/office/drawing/2010/main"/>
            </a:ext>
          </a:extLst>
        </p:spPr>
      </p:pic>
      <p:sp>
        <p:nvSpPr>
          <p:cNvPr id="4" name="Прямоугольник 3"/>
          <p:cNvSpPr/>
          <p:nvPr/>
        </p:nvSpPr>
        <p:spPr>
          <a:xfrm>
            <a:off x="179512" y="5661248"/>
            <a:ext cx="8712968" cy="707886"/>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Рис. 1.12. Спосіб усунення утягнення за допомогою технологічного бурта</a:t>
            </a:r>
            <a:endParaRPr lang="ru-RU" sz="2000" dirty="0">
              <a:latin typeface="Times New Roman" panose="02020603050405020304" pitchFamily="18" charset="0"/>
              <a:cs typeface="Times New Roman" panose="02020603050405020304" pitchFamily="18" charset="0"/>
            </a:endParaRPr>
          </a:p>
          <a:p>
            <a:r>
              <a:rPr lang="uk-UA" sz="2000" b="1" i="1" dirty="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8374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628801"/>
            <a:ext cx="8856984" cy="4401205"/>
          </a:xfrm>
          <a:prstGeom prst="rect">
            <a:avLst/>
          </a:prstGeom>
        </p:spPr>
        <p:txBody>
          <a:bodyPr wrap="square">
            <a:spAutoFit/>
          </a:bodyPr>
          <a:lstStyle/>
          <a:p>
            <a:r>
              <a:rPr lang="uk-UA" sz="2000" b="1" i="1" dirty="0">
                <a:latin typeface="Times New Roman" panose="02020603050405020304" pitchFamily="18" charset="0"/>
                <a:cs typeface="Times New Roman" panose="02020603050405020304" pitchFamily="18" charset="0"/>
              </a:rPr>
              <a:t>Способи інтенсифікації пластичного деформування</a:t>
            </a:r>
            <a:endParaRPr lang="ru-RU" sz="2000" dirty="0">
              <a:latin typeface="Times New Roman" panose="02020603050405020304" pitchFamily="18" charset="0"/>
              <a:cs typeface="Times New Roman" panose="02020603050405020304" pitchFamily="18" charset="0"/>
            </a:endParaRPr>
          </a:p>
          <a:p>
            <a:r>
              <a:rPr lang="uk-UA" sz="2000" dirty="0">
                <a:latin typeface="Times New Roman" panose="02020603050405020304" pitchFamily="18" charset="0"/>
                <a:cs typeface="Times New Roman" panose="02020603050405020304" pitchFamily="18" charset="0"/>
              </a:rPr>
              <a:t>Задачею способів інтенсифікації пластичної деформації є розширення технологічних можливостей та покращення якості виробів за рахунок забезпечення проробки металу і зниження нерівномірності деформованого стану. За способом видавлювання порожнистих деталей ця задача вирішується за рахунок того, що деформування відбувається в два етапи таким чином, що на першому етапі одночасно виконують зворотне видавлювання стінки стакану та пряме видавлювання з утворенням технологічного відростку в донній частини стакану, а на другому етапі відбувається витіснення металу з технологічного відростку назад у донну частину стакана (рис. 1.13). Знакозмінна деформація, якій піддається метал в донній частині напівфабрикату – стакану за рахунок спочатку прямого, а потім зворотного витискування (видавлювання) металу в донну частину, забезпечує добру проробку металу цієї донної зони. </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0146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2204864"/>
            <a:ext cx="3990196" cy="2664296"/>
          </a:xfrm>
          <a:prstGeom prst="rect">
            <a:avLst/>
          </a:prstGeom>
          <a:noFill/>
          <a:ln>
            <a:noFill/>
          </a:ln>
        </p:spPr>
      </p:pic>
      <p:pic>
        <p:nvPicPr>
          <p:cNvPr id="3" name="Рисунок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16832"/>
            <a:ext cx="4283968" cy="2952328"/>
          </a:xfrm>
          <a:prstGeom prst="rect">
            <a:avLst/>
          </a:prstGeom>
          <a:noFill/>
          <a:ln>
            <a:noFill/>
          </a:ln>
        </p:spPr>
      </p:pic>
      <p:sp>
        <p:nvSpPr>
          <p:cNvPr id="4" name="Прямоугольник 3"/>
          <p:cNvSpPr/>
          <p:nvPr/>
        </p:nvSpPr>
        <p:spPr>
          <a:xfrm>
            <a:off x="107504" y="5085184"/>
            <a:ext cx="8886740" cy="400110"/>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Рис. 1.13. Спосіб зниження нерівномірності пластичного деформування</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334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556792"/>
            <a:ext cx="8964488" cy="5016758"/>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Для розширення номенклатури заготовок із підвищеними механічними властивостями спочатку отримують порожнисту циліндричну заготівку із підвищеними механічними властивостями циклічним багаторазовим радіально-прямим видавлюванням в зазор, який утворюється між матрицею із конічною ділянкою та ступінчастою конічною оправкою. Після отримання циліндричної заготовки із підвищеними механічними властивостями її розрізають вздовж вісі симетрії та вигинають в полотно (рис. 1.14) [70]. </a:t>
            </a:r>
            <a:endParaRPr lang="ru-RU" sz="2000" dirty="0">
              <a:latin typeface="Times New Roman" panose="02020603050405020304" pitchFamily="18" charset="0"/>
              <a:cs typeface="Times New Roman" panose="02020603050405020304" pitchFamily="18" charset="0"/>
            </a:endParaRPr>
          </a:p>
          <a:p>
            <a:r>
              <a:rPr lang="uk-UA" sz="2000" dirty="0">
                <a:latin typeface="Times New Roman" panose="02020603050405020304" pitchFamily="18" charset="0"/>
                <a:cs typeface="Times New Roman" panose="02020603050405020304" pitchFamily="18" charset="0"/>
              </a:rPr>
              <a:t>Способи знакозмінного деформування корисні й для виготовлення деталей з фланцем. Спосіб полягає у радіальному видавлюванні металу заготовки в кругову порожнину  та відрізняється тим, що заготівка попередньо редукується у нижній (рис. 1.15, а) або верхній напівматриці (рис. 1.16, б). При обтисненні заготовки створюється сприятлива схема напружено-деформованого стану, а саме всебічне стиснення, що підвищує якість поверхневих шарів заготівки і пластичність металу, так як «заліковує» мікротріщини та дефекти поверхневого шару заготовки та сприяє кращій обробці металу у фланці на стадії радіального видавлювання. </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4974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tretch>
            <a:fillRect/>
          </a:stretch>
        </p:blipFill>
        <p:spPr>
          <a:xfrm>
            <a:off x="42202" y="1700808"/>
            <a:ext cx="3089638" cy="4176464"/>
          </a:xfrm>
          <a:prstGeom prst="rect">
            <a:avLst/>
          </a:prstGeom>
        </p:spPr>
      </p:pic>
      <p:pic>
        <p:nvPicPr>
          <p:cNvPr id="3" name="Рисунок 2"/>
          <p:cNvPicPr/>
          <p:nvPr/>
        </p:nvPicPr>
        <p:blipFill>
          <a:blip r:embed="rId3"/>
          <a:stretch>
            <a:fillRect/>
          </a:stretch>
        </p:blipFill>
        <p:spPr>
          <a:xfrm>
            <a:off x="3131840" y="1680688"/>
            <a:ext cx="1979620" cy="4196584"/>
          </a:xfrm>
          <a:prstGeom prst="rect">
            <a:avLst/>
          </a:prstGeom>
        </p:spPr>
      </p:pic>
      <p:pic>
        <p:nvPicPr>
          <p:cNvPr id="4" name="Рисунок 3"/>
          <p:cNvPicPr/>
          <p:nvPr/>
        </p:nvPicPr>
        <p:blipFill rotWithShape="1">
          <a:blip r:embed="rId4"/>
          <a:srcRect b="4664"/>
          <a:stretch/>
        </p:blipFill>
        <p:spPr bwMode="auto">
          <a:xfrm>
            <a:off x="5580112" y="1680688"/>
            <a:ext cx="3206869" cy="4196584"/>
          </a:xfrm>
          <a:prstGeom prst="rect">
            <a:avLst/>
          </a:prstGeom>
          <a:ln>
            <a:noFill/>
          </a:ln>
          <a:extLst>
            <a:ext uri="{53640926-AAD7-44D8-BBD7-CCE9431645EC}">
              <a14:shadowObscured xmlns:a14="http://schemas.microsoft.com/office/drawing/2010/main"/>
            </a:ext>
          </a:extLst>
        </p:spPr>
      </p:pic>
      <p:sp>
        <p:nvSpPr>
          <p:cNvPr id="5" name="Прямоугольник 4"/>
          <p:cNvSpPr/>
          <p:nvPr/>
        </p:nvSpPr>
        <p:spPr>
          <a:xfrm>
            <a:off x="66286" y="5877272"/>
            <a:ext cx="8970209" cy="400110"/>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Рис. 1.14. Спосіб інтенсивного пластичного деформування</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2601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grayscl/>
            <a:extLst>
              <a:ext uri="{28A0092B-C50C-407E-A947-70E740481C1C}">
                <a14:useLocalDpi xmlns:a14="http://schemas.microsoft.com/office/drawing/2010/main" val="0"/>
              </a:ext>
            </a:extLst>
          </a:blip>
          <a:srcRect l="26939" t="18422" r="48013" b="17104"/>
          <a:stretch>
            <a:fillRect/>
          </a:stretch>
        </p:blipFill>
        <p:spPr bwMode="auto">
          <a:xfrm>
            <a:off x="251520" y="1844824"/>
            <a:ext cx="4032448" cy="3456384"/>
          </a:xfrm>
          <a:prstGeom prst="rect">
            <a:avLst/>
          </a:prstGeom>
          <a:noFill/>
          <a:ln>
            <a:noFill/>
          </a:ln>
        </p:spPr>
      </p:pic>
      <p:pic>
        <p:nvPicPr>
          <p:cNvPr id="3" name="Рисунок 2"/>
          <p:cNvPicPr/>
          <p:nvPr/>
        </p:nvPicPr>
        <p:blipFill rotWithShape="1">
          <a:blip r:embed="rId3"/>
          <a:srcRect l="30999" t="15969" r="34153" b="14069"/>
          <a:stretch/>
        </p:blipFill>
        <p:spPr bwMode="auto">
          <a:xfrm>
            <a:off x="4932040" y="1876832"/>
            <a:ext cx="3999711" cy="3424376"/>
          </a:xfrm>
          <a:prstGeom prst="rect">
            <a:avLst/>
          </a:prstGeom>
          <a:ln>
            <a:noFill/>
          </a:ln>
          <a:extLst>
            <a:ext uri="{53640926-AAD7-44D8-BBD7-CCE9431645EC}">
              <a14:shadowObscured xmlns:a14="http://schemas.microsoft.com/office/drawing/2010/main"/>
            </a:ext>
          </a:extLst>
        </p:spPr>
      </p:pic>
      <p:sp>
        <p:nvSpPr>
          <p:cNvPr id="4" name="Прямоугольник 3"/>
          <p:cNvSpPr/>
          <p:nvPr/>
        </p:nvSpPr>
        <p:spPr>
          <a:xfrm>
            <a:off x="0" y="5589240"/>
            <a:ext cx="8950007" cy="1015663"/>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Рис. 1.15. Способи комбінування процесів обтиснення заготовки і радіального видавлювання (способи знакозмінного деформування)</a:t>
            </a:r>
            <a:endParaRPr lang="ru-RU" sz="2000" dirty="0">
              <a:latin typeface="Times New Roman" panose="02020603050405020304" pitchFamily="18" charset="0"/>
              <a:cs typeface="Times New Roman" panose="02020603050405020304" pitchFamily="18" charset="0"/>
            </a:endParaRPr>
          </a:p>
          <a:p>
            <a:r>
              <a:rPr lang="uk-UA" sz="2000" dirty="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4945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127" y="856357"/>
            <a:ext cx="9144000" cy="6001643"/>
          </a:xfrm>
          <a:prstGeom prst="rect">
            <a:avLst/>
          </a:prstGeom>
        </p:spPr>
        <p:txBody>
          <a:bodyPr wrap="square">
            <a:spAutoFit/>
          </a:bodyPr>
          <a:lstStyle/>
          <a:p>
            <a:pPr lvl="1"/>
            <a:r>
              <a:rPr lang="uk-UA" sz="1600" b="1" dirty="0">
                <a:latin typeface="Times New Roman" panose="02020603050405020304" pitchFamily="18" charset="0"/>
                <a:cs typeface="Times New Roman" panose="02020603050405020304" pitchFamily="18" charset="0"/>
              </a:rPr>
              <a:t>Забезпечення якості деталей в процесах холодного видавлювання</a:t>
            </a:r>
            <a:endParaRPr lang="ru-RU"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Параметри, що визначають якість деталей, отриманих холодним видавлюванням, можна розділити на 5 великих груп: відхилення форми і розташування поверхонь деталей, неточність розмірів, якість поверхні, нерівномірність деформованого стану, а також тріщини і руйнування. Серед них найбільш поширеними і тими, що обмежують технологічні можливості процесів, можна вважати відхилення форми і тріщини. При цьому, вони є характерними для більшості способів видавлювання, хоча є і дефекти, властиві тільки окремим схемами деформування. Більшість даних дефектів з'являються внаслідок недосконалості умов деформування і конструкції інструменту та вимагають теоретичного і експериментального вивчення, особливо стосовно до нових способів деформування. Визначення критичних з точки зору дефектоутворення параметрів процесу дозволить оцінити можливість розширення сфери застосування технологій видавлювання.</a:t>
            </a:r>
            <a:endParaRPr lang="ru-RU"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Загальновизнаним і характерним дефектом для процесів холодного видавлювання, що знижує якість деталей і технологічні можливості процесу, є відхилення форми у вигляді утягнень, які утворюються в зоні формування фланця. Залежно від схеми видавлювання дефекти подібного роду можуть виникати як на різних стадіях процесу, так і в різних зонах деталі, що формується (рис. 1.16). Для процесу зворотного видавлювання деталей типу стакан характерною є поява утягнення у вигляді відходу металу в донній частині біля стінки матриці на заключних стадіях процесу при товщині дна менше, ніж товщина стінки порожнистої частини (див. рис. 1.16, схема 1). Так само на заключній стадії можливе відшарування металу від торця пуансона при прямому видавлюванні втулки при товщині фланця меншій, ніж товщина стінки порожнистої частини (схема 2). При радіальному видавлюванні відносно товстих фланців на кінці або в середній частині трубчастої заготовки (схема 3) на початковій стадії характерним дефектом є роздача отвору в зоні фланця, який формується, з утворенням утягнення.</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2183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3713622101"/>
              </p:ext>
            </p:extLst>
          </p:nvPr>
        </p:nvGraphicFramePr>
        <p:xfrm>
          <a:off x="251520" y="1268758"/>
          <a:ext cx="8712968" cy="5589241"/>
        </p:xfrm>
        <a:graphic>
          <a:graphicData uri="http://schemas.openxmlformats.org/drawingml/2006/table">
            <a:tbl>
              <a:tblPr>
                <a:tableStyleId>{5C22544A-7EE6-4342-B048-85BDC9FD1C3A}</a:tableStyleId>
              </a:tblPr>
              <a:tblGrid>
                <a:gridCol w="2793377"/>
                <a:gridCol w="3225542"/>
                <a:gridCol w="2694049"/>
              </a:tblGrid>
              <a:tr h="305826">
                <a:tc>
                  <a:txBody>
                    <a:bodyPr/>
                    <a:lstStyle/>
                    <a:p>
                      <a:pPr algn="ctr">
                        <a:lnSpc>
                          <a:spcPct val="115000"/>
                        </a:lnSpc>
                        <a:spcAft>
                          <a:spcPts val="0"/>
                        </a:spcAft>
                      </a:pPr>
                      <a:r>
                        <a:rPr lang="uk-UA" sz="1100">
                          <a:effectLst/>
                        </a:rPr>
                        <a:t>1</a:t>
                      </a:r>
                      <a:endParaRPr lang="ru-RU" sz="800">
                        <a:effectLst/>
                        <a:latin typeface="Calibri"/>
                        <a:ea typeface="Calibri"/>
                        <a:cs typeface="Times New Roman"/>
                      </a:endParaRPr>
                    </a:p>
                  </a:txBody>
                  <a:tcPr marL="52781" marR="52781" marT="0" marB="0" anchor="ctr"/>
                </a:tc>
                <a:tc>
                  <a:txBody>
                    <a:bodyPr/>
                    <a:lstStyle/>
                    <a:p>
                      <a:pPr algn="ctr">
                        <a:lnSpc>
                          <a:spcPct val="115000"/>
                        </a:lnSpc>
                        <a:spcAft>
                          <a:spcPts val="0"/>
                        </a:spcAft>
                      </a:pPr>
                      <a:r>
                        <a:rPr lang="uk-UA" sz="1100">
                          <a:effectLst/>
                        </a:rPr>
                        <a:t>2</a:t>
                      </a:r>
                      <a:endParaRPr lang="ru-RU" sz="800">
                        <a:effectLst/>
                        <a:latin typeface="Calibri"/>
                        <a:ea typeface="Calibri"/>
                        <a:cs typeface="Times New Roman"/>
                      </a:endParaRPr>
                    </a:p>
                  </a:txBody>
                  <a:tcPr marL="52781" marR="52781" marT="0" marB="0" anchor="ctr"/>
                </a:tc>
                <a:tc>
                  <a:txBody>
                    <a:bodyPr/>
                    <a:lstStyle/>
                    <a:p>
                      <a:pPr algn="ctr">
                        <a:lnSpc>
                          <a:spcPct val="115000"/>
                        </a:lnSpc>
                        <a:spcAft>
                          <a:spcPts val="0"/>
                        </a:spcAft>
                      </a:pPr>
                      <a:r>
                        <a:rPr lang="uk-UA" sz="1100">
                          <a:effectLst/>
                        </a:rPr>
                        <a:t>3</a:t>
                      </a:r>
                      <a:endParaRPr lang="ru-RU" sz="800">
                        <a:effectLst/>
                        <a:latin typeface="Calibri"/>
                        <a:ea typeface="Calibri"/>
                        <a:cs typeface="Times New Roman"/>
                      </a:endParaRPr>
                    </a:p>
                  </a:txBody>
                  <a:tcPr marL="52781" marR="52781" marT="0" marB="0" anchor="ctr"/>
                </a:tc>
              </a:tr>
              <a:tr h="2656192">
                <a:tc>
                  <a:txBody>
                    <a:bodyPr/>
                    <a:lstStyle/>
                    <a:p>
                      <a:pPr algn="ctr">
                        <a:lnSpc>
                          <a:spcPct val="150000"/>
                        </a:lnSpc>
                        <a:spcAft>
                          <a:spcPts val="0"/>
                        </a:spcAft>
                      </a:pPr>
                      <a:endParaRPr lang="uk-UA" sz="1100">
                        <a:solidFill>
                          <a:srgbClr val="FF0000"/>
                        </a:solidFill>
                        <a:effectLst/>
                        <a:latin typeface="Times New Roman"/>
                        <a:ea typeface="Times New Roman"/>
                        <a:cs typeface="Times New Roman"/>
                      </a:endParaRPr>
                    </a:p>
                  </a:txBody>
                  <a:tcPr marL="52781" marR="52781" marT="0" marB="0" anchor="ctr"/>
                </a:tc>
                <a:tc>
                  <a:txBody>
                    <a:bodyPr/>
                    <a:lstStyle/>
                    <a:p>
                      <a:pPr algn="ctr">
                        <a:lnSpc>
                          <a:spcPct val="150000"/>
                        </a:lnSpc>
                        <a:spcAft>
                          <a:spcPts val="0"/>
                        </a:spcAft>
                      </a:pPr>
                      <a:endParaRPr lang="uk-UA" sz="1100">
                        <a:solidFill>
                          <a:srgbClr val="FF0000"/>
                        </a:solidFill>
                        <a:effectLst/>
                        <a:latin typeface="Times New Roman"/>
                        <a:ea typeface="Times New Roman"/>
                        <a:cs typeface="Times New Roman"/>
                      </a:endParaRPr>
                    </a:p>
                  </a:txBody>
                  <a:tcPr marL="52781" marR="52781" marT="0" marB="0" anchor="ctr"/>
                </a:tc>
                <a:tc>
                  <a:txBody>
                    <a:bodyPr/>
                    <a:lstStyle/>
                    <a:p>
                      <a:pPr algn="ctr">
                        <a:lnSpc>
                          <a:spcPct val="150000"/>
                        </a:lnSpc>
                        <a:spcAft>
                          <a:spcPts val="0"/>
                        </a:spcAft>
                      </a:pPr>
                      <a:endParaRPr lang="uk-UA" sz="1100">
                        <a:solidFill>
                          <a:srgbClr val="FF0000"/>
                        </a:solidFill>
                        <a:effectLst/>
                        <a:latin typeface="Times New Roman"/>
                        <a:ea typeface="Times New Roman"/>
                        <a:cs typeface="Times New Roman"/>
                      </a:endParaRPr>
                    </a:p>
                  </a:txBody>
                  <a:tcPr marL="52781" marR="52781" marT="0" marB="0" anchor="ctr"/>
                </a:tc>
              </a:tr>
              <a:tr h="305826">
                <a:tc>
                  <a:txBody>
                    <a:bodyPr/>
                    <a:lstStyle/>
                    <a:p>
                      <a:pPr algn="ctr">
                        <a:lnSpc>
                          <a:spcPct val="115000"/>
                        </a:lnSpc>
                        <a:spcAft>
                          <a:spcPts val="0"/>
                        </a:spcAft>
                      </a:pPr>
                      <a:r>
                        <a:rPr lang="uk-UA" sz="1100">
                          <a:effectLst/>
                        </a:rPr>
                        <a:t>4</a:t>
                      </a:r>
                      <a:endParaRPr lang="ru-RU" sz="800">
                        <a:effectLst/>
                        <a:latin typeface="Calibri"/>
                        <a:ea typeface="Calibri"/>
                        <a:cs typeface="Times New Roman"/>
                      </a:endParaRPr>
                    </a:p>
                  </a:txBody>
                  <a:tcPr marL="52781" marR="52781" marT="0" marB="0" anchor="ctr"/>
                </a:tc>
                <a:tc>
                  <a:txBody>
                    <a:bodyPr/>
                    <a:lstStyle/>
                    <a:p>
                      <a:pPr algn="ctr">
                        <a:lnSpc>
                          <a:spcPct val="115000"/>
                        </a:lnSpc>
                        <a:spcAft>
                          <a:spcPts val="0"/>
                        </a:spcAft>
                      </a:pPr>
                      <a:r>
                        <a:rPr lang="uk-UA" sz="1100">
                          <a:effectLst/>
                        </a:rPr>
                        <a:t>5</a:t>
                      </a:r>
                      <a:endParaRPr lang="ru-RU" sz="800">
                        <a:effectLst/>
                        <a:latin typeface="Calibri"/>
                        <a:ea typeface="Calibri"/>
                        <a:cs typeface="Times New Roman"/>
                      </a:endParaRPr>
                    </a:p>
                  </a:txBody>
                  <a:tcPr marL="52781" marR="52781" marT="0" marB="0" anchor="ctr"/>
                </a:tc>
                <a:tc>
                  <a:txBody>
                    <a:bodyPr/>
                    <a:lstStyle/>
                    <a:p>
                      <a:pPr algn="ctr">
                        <a:lnSpc>
                          <a:spcPct val="115000"/>
                        </a:lnSpc>
                        <a:spcAft>
                          <a:spcPts val="0"/>
                        </a:spcAft>
                      </a:pPr>
                      <a:r>
                        <a:rPr lang="uk-UA" sz="1100">
                          <a:effectLst/>
                        </a:rPr>
                        <a:t>6</a:t>
                      </a:r>
                      <a:endParaRPr lang="ru-RU" sz="800">
                        <a:effectLst/>
                        <a:latin typeface="Calibri"/>
                        <a:ea typeface="Calibri"/>
                        <a:cs typeface="Times New Roman"/>
                      </a:endParaRPr>
                    </a:p>
                  </a:txBody>
                  <a:tcPr marL="52781" marR="52781" marT="0" marB="0" anchor="ctr"/>
                </a:tc>
              </a:tr>
              <a:tr h="2321397">
                <a:tc>
                  <a:txBody>
                    <a:bodyPr/>
                    <a:lstStyle/>
                    <a:p>
                      <a:pPr algn="ctr">
                        <a:lnSpc>
                          <a:spcPct val="150000"/>
                        </a:lnSpc>
                        <a:spcAft>
                          <a:spcPts val="0"/>
                        </a:spcAft>
                      </a:pPr>
                      <a:endParaRPr lang="uk-UA" sz="1100">
                        <a:effectLst/>
                        <a:latin typeface="Times New Roman"/>
                        <a:ea typeface="Times New Roman"/>
                        <a:cs typeface="Times New Roman"/>
                      </a:endParaRPr>
                    </a:p>
                  </a:txBody>
                  <a:tcPr marL="52781" marR="52781" marT="0" marB="0" anchor="ctr"/>
                </a:tc>
                <a:tc>
                  <a:txBody>
                    <a:bodyPr/>
                    <a:lstStyle/>
                    <a:p>
                      <a:pPr algn="ctr">
                        <a:lnSpc>
                          <a:spcPct val="150000"/>
                        </a:lnSpc>
                        <a:spcAft>
                          <a:spcPts val="0"/>
                        </a:spcAft>
                      </a:pPr>
                      <a:endParaRPr lang="uk-UA" sz="1100">
                        <a:effectLst/>
                        <a:latin typeface="Times New Roman"/>
                        <a:ea typeface="Times New Roman"/>
                        <a:cs typeface="Times New Roman"/>
                      </a:endParaRPr>
                    </a:p>
                  </a:txBody>
                  <a:tcPr marL="52781" marR="52781" marT="0" marB="0" anchor="ctr"/>
                </a:tc>
                <a:tc>
                  <a:txBody>
                    <a:bodyPr/>
                    <a:lstStyle/>
                    <a:p>
                      <a:pPr algn="ctr">
                        <a:lnSpc>
                          <a:spcPct val="150000"/>
                        </a:lnSpc>
                        <a:spcAft>
                          <a:spcPts val="0"/>
                        </a:spcAft>
                      </a:pPr>
                      <a:endParaRPr lang="uk-UA" sz="1100" dirty="0">
                        <a:effectLst/>
                        <a:latin typeface="Times New Roman"/>
                        <a:ea typeface="Times New Roman"/>
                        <a:cs typeface="Times New Roman"/>
                      </a:endParaRPr>
                    </a:p>
                  </a:txBody>
                  <a:tcPr marL="52781" marR="52781" marT="0" marB="0" anchor="ctr"/>
                </a:tc>
              </a:tr>
            </a:tbl>
          </a:graphicData>
        </a:graphic>
      </p:graphicFrame>
      <p:pic>
        <p:nvPicPr>
          <p:cNvPr id="1036" name="Рисунок 1" descr="А-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236" y="1579303"/>
            <a:ext cx="2880654" cy="2635483"/>
          </a:xfrm>
          <a:prstGeom prst="rect">
            <a:avLst/>
          </a:prstGeom>
          <a:noFill/>
          <a:extLst>
            <a:ext uri="{909E8E84-426E-40DD-AFC4-6F175D3DCCD1}">
              <a14:hiddenFill xmlns:a14="http://schemas.microsoft.com/office/drawing/2010/main">
                <a:solidFill>
                  <a:srgbClr val="FFFFFF"/>
                </a:solidFill>
              </a14:hiddenFill>
            </a:ext>
          </a:extLst>
        </p:spPr>
      </p:pic>
      <p:pic>
        <p:nvPicPr>
          <p:cNvPr id="1035" name="Рисунок 2" descr="А-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0890" y="1620496"/>
            <a:ext cx="3189302" cy="25942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Рисунок 3" descr="А-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581150"/>
            <a:ext cx="2664296" cy="2633636"/>
          </a:xfrm>
          <a:prstGeom prst="rect">
            <a:avLst/>
          </a:prstGeom>
          <a:noFill/>
          <a:extLst>
            <a:ext uri="{909E8E84-426E-40DD-AFC4-6F175D3DCCD1}">
              <a14:hiddenFill xmlns:a14="http://schemas.microsoft.com/office/drawing/2010/main">
                <a:solidFill>
                  <a:srgbClr val="FFFFFF"/>
                </a:solidFill>
              </a14:hiddenFill>
            </a:ext>
          </a:extLst>
        </p:spPr>
      </p:pic>
      <p:pic>
        <p:nvPicPr>
          <p:cNvPr id="1033" name="Рисунок 268" descr="В-1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012" y="4510088"/>
            <a:ext cx="2775878" cy="23479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Рисунок 269" descr="В-2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0890" y="4510088"/>
            <a:ext cx="3189302" cy="2347912"/>
          </a:xfrm>
          <a:prstGeom prst="rect">
            <a:avLst/>
          </a:prstGeom>
          <a:noFill/>
          <a:extLst>
            <a:ext uri="{909E8E84-426E-40DD-AFC4-6F175D3DCCD1}">
              <a14:hiddenFill xmlns:a14="http://schemas.microsoft.com/office/drawing/2010/main">
                <a:solidFill>
                  <a:srgbClr val="FFFFFF"/>
                </a:solidFill>
              </a14:hiddenFill>
            </a:ext>
          </a:extLst>
        </p:spPr>
      </p:pic>
      <p:pic>
        <p:nvPicPr>
          <p:cNvPr id="1031" name="Рисунок 270" descr="В-3_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92" y="4598451"/>
            <a:ext cx="2664296" cy="225954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30236" y="188640"/>
            <a:ext cx="8662244" cy="738664"/>
          </a:xfrm>
          <a:prstGeom prst="rect">
            <a:avLst/>
          </a:prstGeom>
        </p:spPr>
        <p:txBody>
          <a:bodyPr wrap="square">
            <a:spAutoFit/>
          </a:bodyPr>
          <a:lstStyle/>
          <a:p>
            <a:r>
              <a:rPr lang="uk-UA" sz="2400" dirty="0">
                <a:latin typeface="Times New Roman" panose="02020603050405020304" pitchFamily="18" charset="0"/>
                <a:cs typeface="Times New Roman" panose="02020603050405020304" pitchFamily="18" charset="0"/>
              </a:rPr>
              <a:t>Рис. 1.16. Схеми утворення дефектів типу утягнень </a:t>
            </a:r>
            <a:endParaRPr lang="ru-RU" sz="2400" dirty="0">
              <a:latin typeface="Times New Roman" panose="02020603050405020304" pitchFamily="18" charset="0"/>
              <a:cs typeface="Times New Roman" panose="02020603050405020304" pitchFamily="18" charset="0"/>
            </a:endParaRPr>
          </a:p>
          <a:p>
            <a:r>
              <a:rPr lang="uk-UA" dirty="0"/>
              <a:t> </a:t>
            </a:r>
            <a:endParaRPr lang="ru-RU" dirty="0"/>
          </a:p>
        </p:txBody>
      </p:sp>
    </p:spTree>
    <p:extLst>
      <p:ext uri="{BB962C8B-B14F-4D97-AF65-F5344CB8AC3E}">
        <p14:creationId xmlns:p14="http://schemas.microsoft.com/office/powerpoint/2010/main" val="3032976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582341"/>
            <a:ext cx="8712968" cy="1754326"/>
          </a:xfrm>
          <a:prstGeom prst="rect">
            <a:avLst/>
          </a:prstGeom>
        </p:spPr>
        <p:txBody>
          <a:bodyPr wrap="square">
            <a:spAutoFit/>
          </a:bodyPr>
          <a:lstStyle/>
          <a:p>
            <a:r>
              <a:rPr lang="uk-UA" dirty="0">
                <a:latin typeface="Times New Roman" panose="02020603050405020304" pitchFamily="18" charset="0"/>
                <a:cs typeface="Times New Roman" panose="02020603050405020304" pitchFamily="18" charset="0"/>
              </a:rPr>
              <a:t>При комбінованому радіально-зворотному видавлюванні утягнення виникають в порожнині або зовні на дні стакану (схема 4). Утягнення виникають через випереджальну течію зовнішніх шарів стінки стакану або внутрішніх шарів біля стрижня при прямому видавлюванні (див. рис. 1.16, схеми 5 і 6; рис. 1.17, а). Установчі фізичні та комп'ютерні експерименти дозволяють виявити характер відхилень форми деталей, отриманих різними способами видавлювання.</a:t>
            </a:r>
            <a:endParaRPr lang="ru-RU" dirty="0">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733664933"/>
              </p:ext>
            </p:extLst>
          </p:nvPr>
        </p:nvGraphicFramePr>
        <p:xfrm>
          <a:off x="329208" y="3417618"/>
          <a:ext cx="8563271" cy="1733507"/>
        </p:xfrm>
        <a:graphic>
          <a:graphicData uri="http://schemas.openxmlformats.org/drawingml/2006/table">
            <a:tbl>
              <a:tblPr firstRow="1" firstCol="1" bandRow="1">
                <a:tableStyleId>{5C22544A-7EE6-4342-B048-85BDC9FD1C3A}</a:tableStyleId>
              </a:tblPr>
              <a:tblGrid>
                <a:gridCol w="1998734"/>
                <a:gridCol w="2429766"/>
                <a:gridCol w="2056089"/>
                <a:gridCol w="2078682"/>
              </a:tblGrid>
              <a:tr h="1733507">
                <a:tc>
                  <a:txBody>
                    <a:bodyPr/>
                    <a:lstStyle/>
                    <a:p>
                      <a:pPr algn="ctr">
                        <a:lnSpc>
                          <a:spcPct val="150000"/>
                        </a:lnSpc>
                        <a:spcBef>
                          <a:spcPts val="600"/>
                        </a:spcBef>
                        <a:spcAft>
                          <a:spcPts val="0"/>
                        </a:spcAft>
                      </a:pPr>
                      <a:endParaRPr lang="ru-RU" sz="1400" dirty="0">
                        <a:effectLst/>
                        <a:latin typeface="Calibri"/>
                        <a:ea typeface="Calibri"/>
                        <a:cs typeface="Times New Roman"/>
                      </a:endParaRPr>
                    </a:p>
                  </a:txBody>
                  <a:tcPr marL="68580" marR="68580" marT="0" marB="0" anchor="b"/>
                </a:tc>
                <a:tc>
                  <a:txBody>
                    <a:bodyPr/>
                    <a:lstStyle/>
                    <a:p>
                      <a:pPr algn="ctr">
                        <a:lnSpc>
                          <a:spcPct val="150000"/>
                        </a:lnSpc>
                        <a:spcBef>
                          <a:spcPts val="600"/>
                        </a:spcBef>
                        <a:spcAft>
                          <a:spcPts val="0"/>
                        </a:spcAft>
                      </a:pPr>
                      <a:endParaRPr lang="uk-UA" sz="1400">
                        <a:effectLst/>
                        <a:latin typeface="Times New Roman"/>
                        <a:ea typeface="Times New Roman"/>
                        <a:cs typeface="Courier New"/>
                      </a:endParaRPr>
                    </a:p>
                  </a:txBody>
                  <a:tcPr marL="68580" marR="68580" marT="0" marB="0" anchor="b"/>
                </a:tc>
                <a:tc>
                  <a:txBody>
                    <a:bodyPr/>
                    <a:lstStyle/>
                    <a:p>
                      <a:pPr algn="ctr">
                        <a:lnSpc>
                          <a:spcPct val="150000"/>
                        </a:lnSpc>
                        <a:spcBef>
                          <a:spcPts val="600"/>
                        </a:spcBef>
                        <a:spcAft>
                          <a:spcPts val="0"/>
                        </a:spcAft>
                      </a:pPr>
                      <a:endParaRPr lang="uk-UA" sz="1400">
                        <a:effectLst/>
                        <a:latin typeface="Times New Roman"/>
                        <a:ea typeface="Times New Roman"/>
                        <a:cs typeface="Times New Roman"/>
                      </a:endParaRPr>
                    </a:p>
                  </a:txBody>
                  <a:tcPr marL="68580" marR="68580" marT="0" marB="0" anchor="b"/>
                </a:tc>
                <a:tc>
                  <a:txBody>
                    <a:bodyPr/>
                    <a:lstStyle/>
                    <a:p>
                      <a:pPr algn="ctr">
                        <a:lnSpc>
                          <a:spcPct val="150000"/>
                        </a:lnSpc>
                        <a:spcBef>
                          <a:spcPts val="600"/>
                        </a:spcBef>
                        <a:spcAft>
                          <a:spcPts val="0"/>
                        </a:spcAft>
                      </a:pPr>
                      <a:endParaRPr lang="ru-RU" sz="1400" dirty="0">
                        <a:effectLst/>
                        <a:latin typeface="Calibri"/>
                        <a:ea typeface="Calibri"/>
                        <a:cs typeface="Courier New"/>
                      </a:endParaRPr>
                    </a:p>
                  </a:txBody>
                  <a:tcPr marL="68580" marR="68580" marT="0" marB="0" anchor="b"/>
                </a:tc>
              </a:tr>
            </a:tbl>
          </a:graphicData>
        </a:graphic>
      </p:graphicFrame>
      <p:pic>
        <p:nvPicPr>
          <p:cNvPr id="2052" name="Рисунок 271"/>
          <p:cNvPicPr>
            <a:picLocks noChangeAspect="1" noChangeArrowheads="1"/>
          </p:cNvPicPr>
          <p:nvPr/>
        </p:nvPicPr>
        <p:blipFill>
          <a:blip r:embed="rId3">
            <a:lum bright="30000" contrast="12000"/>
            <a:extLst>
              <a:ext uri="{28A0092B-C50C-407E-A947-70E740481C1C}">
                <a14:useLocalDpi xmlns:a14="http://schemas.microsoft.com/office/drawing/2010/main" val="0"/>
              </a:ext>
            </a:extLst>
          </a:blip>
          <a:srcRect/>
          <a:stretch>
            <a:fillRect/>
          </a:stretch>
        </p:blipFill>
        <p:spPr bwMode="auto">
          <a:xfrm>
            <a:off x="395536" y="3497263"/>
            <a:ext cx="952500" cy="1485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Объект 3"/>
          <p:cNvGraphicFramePr>
            <a:graphicFrameLocks noChangeAspect="1"/>
          </p:cNvGraphicFramePr>
          <p:nvPr>
            <p:extLst>
              <p:ext uri="{D42A27DB-BD31-4B8C-83A1-F6EECF244321}">
                <p14:modId xmlns:p14="http://schemas.microsoft.com/office/powerpoint/2010/main" val="443212695"/>
              </p:ext>
            </p:extLst>
          </p:nvPr>
        </p:nvGraphicFramePr>
        <p:xfrm>
          <a:off x="2339752" y="3497263"/>
          <a:ext cx="1657350" cy="1371600"/>
        </p:xfrm>
        <a:graphic>
          <a:graphicData uri="http://schemas.openxmlformats.org/presentationml/2006/ole">
            <mc:AlternateContent xmlns:mc="http://schemas.openxmlformats.org/markup-compatibility/2006">
              <mc:Choice xmlns:v="urn:schemas-microsoft-com:vml" Requires="v">
                <p:oleObj spid="_x0000_s2057" name="Точковий рисунок" r:id="rId4" imgW="6001588" imgH="3428571" progId="Paint.Picture">
                  <p:embed/>
                </p:oleObj>
              </mc:Choice>
              <mc:Fallback>
                <p:oleObj name="Точковий рисунок" r:id="rId4" imgW="6001588" imgH="3428571"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t="39615" r="50575" b="5769"/>
                      <a:stretch>
                        <a:fillRect/>
                      </a:stretch>
                    </p:blipFill>
                    <p:spPr bwMode="auto">
                      <a:xfrm>
                        <a:off x="2339752" y="3497263"/>
                        <a:ext cx="1657350"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1257626777"/>
              </p:ext>
            </p:extLst>
          </p:nvPr>
        </p:nvGraphicFramePr>
        <p:xfrm>
          <a:off x="4860032" y="3465146"/>
          <a:ext cx="1080120" cy="1672444"/>
        </p:xfrm>
        <a:graphic>
          <a:graphicData uri="http://schemas.openxmlformats.org/presentationml/2006/ole">
            <mc:AlternateContent xmlns:mc="http://schemas.openxmlformats.org/markup-compatibility/2006">
              <mc:Choice xmlns:v="urn:schemas-microsoft-com:vml" Requires="v">
                <p:oleObj spid="_x0000_s2058" name="Точковий рисунок" r:id="rId6" imgW="1704762" imgH="2638095" progId="Paint.Picture">
                  <p:embed/>
                </p:oleObj>
              </mc:Choice>
              <mc:Fallback>
                <p:oleObj name="Точковий рисунок" r:id="rId6" imgW="1704762" imgH="2638095" progId="Paint.Picture">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032" y="3465146"/>
                        <a:ext cx="1080120" cy="1672444"/>
                      </a:xfrm>
                      <a:prstGeom prst="rect">
                        <a:avLst/>
                      </a:prstGeom>
                      <a:noFill/>
                    </p:spPr>
                  </p:pic>
                </p:oleObj>
              </mc:Fallback>
            </mc:AlternateContent>
          </a:graphicData>
        </a:graphic>
      </p:graphicFrame>
      <p:pic>
        <p:nvPicPr>
          <p:cNvPr id="2049" name="Рисунок 272"/>
          <p:cNvPicPr>
            <a:picLocks noChangeAspect="1" noChangeArrowheads="1"/>
          </p:cNvPicPr>
          <p:nvPr/>
        </p:nvPicPr>
        <p:blipFill>
          <a:blip r:embed="rId8" cstate="print">
            <a:extLst>
              <a:ext uri="{28A0092B-C50C-407E-A947-70E740481C1C}">
                <a14:useLocalDpi xmlns:a14="http://schemas.microsoft.com/office/drawing/2010/main" val="0"/>
              </a:ext>
            </a:extLst>
          </a:blip>
          <a:srcRect l="6395" r="714"/>
          <a:stretch>
            <a:fillRect/>
          </a:stretch>
        </p:blipFill>
        <p:spPr bwMode="auto">
          <a:xfrm>
            <a:off x="6733692" y="3416057"/>
            <a:ext cx="1219200" cy="17145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0" y="5661248"/>
            <a:ext cx="9036496" cy="707886"/>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Рис. 1.17. Дефекти форми типу утягнень у деталей, які отримані за різними технологічними схемами </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864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464393"/>
            <a:ext cx="9144000" cy="5355312"/>
          </a:xfrm>
          <a:prstGeom prst="rect">
            <a:avLst/>
          </a:prstGeom>
        </p:spPr>
        <p:txBody>
          <a:bodyPr wrap="square">
            <a:spAutoFit/>
          </a:bodyPr>
          <a:lstStyle/>
          <a:p>
            <a:r>
              <a:rPr lang="uk-UA" dirty="0">
                <a:latin typeface="Times New Roman" panose="02020603050405020304" pitchFamily="18" charset="0"/>
                <a:cs typeface="Times New Roman" panose="02020603050405020304" pitchFamily="18" charset="0"/>
              </a:rPr>
              <a:t>Для процесу радіального видавлювання фланців характерними дефектами, крім викривлення форми фланців, є і утягнення, які з'являються на внутрішній поверхні порожнистої заготовки (див. рис. 1.17, б; рис. 1.18, п. 1) при значеннях висоти приймальної порожнини, що перевищують товщину стінки трубчастої заготовки.</a:t>
            </a:r>
            <a:endParaRPr lang="ru-RU"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Дефекти типу внутрішніх утягнень (прострілів) при комбінованому видавлюванні (див. рис. 1.17, в) виникають переважно через інтенсивну радіальну течію металу при наближенні пуансона до зони розташування фланця. Утягнення у вигляді неприлягання зовнішнього контуру деталі до поверхні матриці є характерним дефектом форми також і для процесу радіально-прямого видавлювання на конусній оправці (див. рис. 1.17, г). СЕ-моделі процесів видавлювання показують досить близькі до дослідних відхилення форми деталей. Прогнозування утворення дефектів у вигляді утягнень при радіальному і прямому видавлюванні за допомогою МСЕ-моделей (див. рис. 1.18 і рис. 1.19) дозволяють встановити область раціональних параметрів деталей.</a:t>
            </a:r>
            <a:endParaRPr lang="ru-RU"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Обробка результатів комп'ютерного моделювання дозволила побудувати діаграму, на якій область вище кривої відповідає зоні утворення дефектів типу утягнень. Слід зазначити, що запобігання цього виду утягнень становить значну складність, обумовлену недоступністю зони появи дефекту. Подальше усунення дефекту деталей, який виникає, можливо шляхом висадки фланця після завершення видавлювання. </a:t>
            </a:r>
            <a:endParaRPr lang="ru-RU"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7535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977" y="1196752"/>
            <a:ext cx="8640960" cy="4524315"/>
          </a:xfrm>
          <a:prstGeom prst="rect">
            <a:avLst/>
          </a:prstGeom>
        </p:spPr>
        <p:txBody>
          <a:bodyPr wrap="square">
            <a:spAutoFit/>
          </a:bodyPr>
          <a:lstStyle/>
          <a:p>
            <a:pPr algn="just"/>
            <a:r>
              <a:rPr lang="uk-UA" dirty="0">
                <a:latin typeface="Times New Roman" panose="02020603050405020304" pitchFamily="18" charset="0"/>
                <a:cs typeface="Times New Roman" panose="02020603050405020304" pitchFamily="18" charset="0"/>
              </a:rPr>
              <a:t>Висадка (схеми Б1, Б2) – це процес осадження частини заготовки і створення місцевих потовщень на кінці або в середині стрижневої або трубчастої заготовки. Спосіб призначений для виробництва кріпильних і інших східчастих виробів. Використовується і для набору металу для подальшого штампування. Закрита висадка (схема Б3) – процес створення місцевих зовнішніх і внутрішніх потовщень і фланців при виробництві деталей типу кульових пальців, східчастих валів, штуцерів, кріпильних виробів. </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Редукування (схема В1) – це процес штампування ступінчастих гладких валів, деталей, ступінчастих деталей з наскрізною і глухою порожниною, з шліцами і канавками методом обтиснення заготовок з малим ступенем деформації. Спосіб видавлювання (схема В2) відрізняється від редукування тим, що об’ємне деформування металу відбувається в закритій порожнині. Тому деформування виконується з високими ступенями формозмінення. Спосіб витяжки з потоншенням (схема В3) протікає з невеликими ступенями деформації, оскільки сила для деформування розтягненням передається через частину заготовки. Спосіб призначений для доробки видавлених деталей типу глибоких гільз і стаканів.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3199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856095747"/>
              </p:ext>
            </p:extLst>
          </p:nvPr>
        </p:nvGraphicFramePr>
        <p:xfrm>
          <a:off x="899014" y="1705006"/>
          <a:ext cx="7417402" cy="3740218"/>
        </p:xfrm>
        <a:graphic>
          <a:graphicData uri="http://schemas.openxmlformats.org/drawingml/2006/table">
            <a:tbl>
              <a:tblPr firstRow="1" firstCol="1" bandRow="1">
                <a:tableStyleId>{5C22544A-7EE6-4342-B048-85BDC9FD1C3A}</a:tableStyleId>
              </a:tblPr>
              <a:tblGrid>
                <a:gridCol w="2630211"/>
                <a:gridCol w="2455160"/>
                <a:gridCol w="2332031"/>
              </a:tblGrid>
              <a:tr h="400532">
                <a:tc>
                  <a:txBody>
                    <a:bodyPr/>
                    <a:lstStyle/>
                    <a:p>
                      <a:pPr algn="ctr">
                        <a:lnSpc>
                          <a:spcPct val="150000"/>
                        </a:lnSpc>
                        <a:spcAft>
                          <a:spcPts val="0"/>
                        </a:spcAft>
                      </a:pPr>
                      <a:r>
                        <a:rPr lang="uk-UA" sz="1400" dirty="0">
                          <a:effectLst/>
                        </a:rPr>
                        <a:t>1</a:t>
                      </a:r>
                      <a:endParaRPr lang="ru-RU" sz="11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uk-UA" sz="1400">
                          <a:effectLst/>
                        </a:rPr>
                        <a:t>2</a:t>
                      </a:r>
                      <a:endParaRPr lang="ru-RU" sz="11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uk-UA" sz="1400">
                          <a:effectLst/>
                        </a:rPr>
                        <a:t>3</a:t>
                      </a:r>
                      <a:endParaRPr lang="ru-RU" sz="1100">
                        <a:effectLst/>
                        <a:latin typeface="Calibri"/>
                        <a:ea typeface="Calibri"/>
                        <a:cs typeface="Times New Roman"/>
                      </a:endParaRPr>
                    </a:p>
                  </a:txBody>
                  <a:tcPr marL="68580" marR="68580" marT="0" marB="0" anchor="ctr"/>
                </a:tc>
              </a:tr>
              <a:tr h="1726568">
                <a:tc>
                  <a:txBody>
                    <a:bodyPr/>
                    <a:lstStyle/>
                    <a:p>
                      <a:pPr algn="ctr">
                        <a:lnSpc>
                          <a:spcPct val="150000"/>
                        </a:lnSpc>
                        <a:spcAft>
                          <a:spcPts val="0"/>
                        </a:spcAft>
                      </a:pPr>
                      <a:endParaRPr lang="uk-UA" sz="1400">
                        <a:effectLst/>
                        <a:latin typeface="Calibri"/>
                        <a:ea typeface="Calibri"/>
                        <a:cs typeface="Times New Roman"/>
                      </a:endParaRPr>
                    </a:p>
                  </a:txBody>
                  <a:tcPr marL="68580" marR="68580" marT="0" marB="0" anchor="ctr"/>
                </a:tc>
                <a:tc>
                  <a:txBody>
                    <a:bodyPr/>
                    <a:lstStyle/>
                    <a:p>
                      <a:pPr algn="ctr">
                        <a:lnSpc>
                          <a:spcPct val="150000"/>
                        </a:lnSpc>
                        <a:spcAft>
                          <a:spcPts val="0"/>
                        </a:spcAft>
                      </a:pPr>
                      <a:endParaRPr lang="uk-UA" sz="1400">
                        <a:effectLst/>
                        <a:latin typeface="Calibri"/>
                        <a:ea typeface="Calibri"/>
                        <a:cs typeface="Times New Roman"/>
                      </a:endParaRPr>
                    </a:p>
                  </a:txBody>
                  <a:tcPr marL="68580" marR="68580" marT="0" marB="0" anchor="ctr"/>
                </a:tc>
                <a:tc>
                  <a:txBody>
                    <a:bodyPr/>
                    <a:lstStyle/>
                    <a:p>
                      <a:pPr algn="ctr">
                        <a:lnSpc>
                          <a:spcPct val="150000"/>
                        </a:lnSpc>
                        <a:spcAft>
                          <a:spcPts val="0"/>
                        </a:spcAft>
                      </a:pPr>
                      <a:endParaRPr lang="uk-UA" sz="1100" dirty="0">
                        <a:effectLst/>
                        <a:latin typeface="Calibri"/>
                        <a:ea typeface="Calibri"/>
                        <a:cs typeface="Times New Roman"/>
                      </a:endParaRPr>
                    </a:p>
                  </a:txBody>
                  <a:tcPr marL="68580" marR="68580" marT="0" marB="0" anchor="ctr"/>
                </a:tc>
              </a:tr>
              <a:tr h="1613118">
                <a:tc>
                  <a:txBody>
                    <a:bodyPr/>
                    <a:lstStyle/>
                    <a:p>
                      <a:pPr algn="ctr">
                        <a:lnSpc>
                          <a:spcPct val="150000"/>
                        </a:lnSpc>
                        <a:spcAft>
                          <a:spcPts val="0"/>
                        </a:spcAft>
                      </a:pPr>
                      <a:endParaRPr lang="uk-UA" sz="1400">
                        <a:effectLst/>
                        <a:latin typeface="Calibri"/>
                        <a:ea typeface="Calibri"/>
                        <a:cs typeface="Times New Roman"/>
                      </a:endParaRPr>
                    </a:p>
                  </a:txBody>
                  <a:tcPr marL="68580" marR="68580" marT="0" marB="0" anchor="ctr"/>
                </a:tc>
                <a:tc>
                  <a:txBody>
                    <a:bodyPr/>
                    <a:lstStyle/>
                    <a:p>
                      <a:pPr algn="ctr">
                        <a:lnSpc>
                          <a:spcPct val="150000"/>
                        </a:lnSpc>
                        <a:spcAft>
                          <a:spcPts val="0"/>
                        </a:spcAft>
                      </a:pPr>
                      <a:endParaRPr lang="uk-UA" sz="1100">
                        <a:effectLst/>
                        <a:latin typeface="Calibri"/>
                        <a:ea typeface="Calibri"/>
                        <a:cs typeface="Times New Roman"/>
                      </a:endParaRPr>
                    </a:p>
                  </a:txBody>
                  <a:tcPr marL="68580" marR="68580" marT="0" marB="0" anchor="ctr"/>
                </a:tc>
                <a:tc>
                  <a:txBody>
                    <a:bodyPr/>
                    <a:lstStyle/>
                    <a:p>
                      <a:pPr algn="ctr">
                        <a:lnSpc>
                          <a:spcPct val="150000"/>
                        </a:lnSpc>
                        <a:spcAft>
                          <a:spcPts val="0"/>
                        </a:spcAft>
                      </a:pPr>
                      <a:endParaRPr lang="uk-UA" sz="1100" dirty="0">
                        <a:effectLst/>
                        <a:latin typeface="Calibri"/>
                        <a:ea typeface="Calibri"/>
                        <a:cs typeface="Times New Roman"/>
                      </a:endParaRPr>
                    </a:p>
                  </a:txBody>
                  <a:tcPr marL="68580" marR="68580" marT="0" marB="0" anchor="ctr"/>
                </a:tc>
              </a:tr>
            </a:tbl>
          </a:graphicData>
        </a:graphic>
      </p:graphicFrame>
      <p:pic>
        <p:nvPicPr>
          <p:cNvPr id="3078" name="Рисунок 273"/>
          <p:cNvPicPr>
            <a:picLocks noChangeAspect="1" noChangeArrowheads="1"/>
          </p:cNvPicPr>
          <p:nvPr/>
        </p:nvPicPr>
        <p:blipFill>
          <a:blip r:embed="rId2">
            <a:lum bright="30000" contrast="78000"/>
            <a:extLst>
              <a:ext uri="{28A0092B-C50C-407E-A947-70E740481C1C}">
                <a14:useLocalDpi xmlns:a14="http://schemas.microsoft.com/office/drawing/2010/main" val="0"/>
              </a:ext>
            </a:extLst>
          </a:blip>
          <a:srcRect l="79131" t="29568" r="1120" b="10905"/>
          <a:stretch>
            <a:fillRect/>
          </a:stretch>
        </p:blipFill>
        <p:spPr bwMode="auto">
          <a:xfrm>
            <a:off x="894171" y="2032440"/>
            <a:ext cx="2612566" cy="1677386"/>
          </a:xfrm>
          <a:prstGeom prst="rect">
            <a:avLst/>
          </a:prstGeom>
          <a:noFill/>
          <a:extLst>
            <a:ext uri="{909E8E84-426E-40DD-AFC4-6F175D3DCCD1}">
              <a14:hiddenFill xmlns:a14="http://schemas.microsoft.com/office/drawing/2010/main">
                <a:solidFill>
                  <a:srgbClr val="FFFFFF"/>
                </a:solidFill>
              </a14:hiddenFill>
            </a:ext>
          </a:extLst>
        </p:spPr>
      </p:pic>
      <p:pic>
        <p:nvPicPr>
          <p:cNvPr id="3077" name="Рисунок 27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586" r="16969"/>
          <a:stretch>
            <a:fillRect/>
          </a:stretch>
        </p:blipFill>
        <p:spPr bwMode="auto">
          <a:xfrm>
            <a:off x="3487661" y="2032440"/>
            <a:ext cx="2505423" cy="1783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Рисунок 275"/>
          <p:cNvPicPr>
            <a:picLocks noChangeAspect="1" noChangeArrowheads="1"/>
          </p:cNvPicPr>
          <p:nvPr/>
        </p:nvPicPr>
        <p:blipFill>
          <a:blip r:embed="rId4">
            <a:lum bright="6000" contrast="48000"/>
            <a:grayscl/>
            <a:extLst>
              <a:ext uri="{28A0092B-C50C-407E-A947-70E740481C1C}">
                <a14:useLocalDpi xmlns:a14="http://schemas.microsoft.com/office/drawing/2010/main" val="0"/>
              </a:ext>
            </a:extLst>
          </a:blip>
          <a:srcRect l="46960" t="30646" r="18898" b="15306"/>
          <a:stretch>
            <a:fillRect/>
          </a:stretch>
        </p:blipFill>
        <p:spPr bwMode="auto">
          <a:xfrm>
            <a:off x="6034792" y="2035174"/>
            <a:ext cx="1849575" cy="1733977"/>
          </a:xfrm>
          <a:prstGeom prst="rect">
            <a:avLst/>
          </a:prstGeom>
          <a:noFill/>
          <a:extLst>
            <a:ext uri="{909E8E84-426E-40DD-AFC4-6F175D3DCCD1}">
              <a14:hiddenFill xmlns:a14="http://schemas.microsoft.com/office/drawing/2010/main">
                <a:solidFill>
                  <a:srgbClr val="FFFFFF"/>
                </a:solidFill>
              </a14:hiddenFill>
            </a:ext>
          </a:extLst>
        </p:spPr>
      </p:pic>
      <p:pic>
        <p:nvPicPr>
          <p:cNvPr id="3075" name="Рисунок 276"/>
          <p:cNvPicPr>
            <a:picLocks noChangeAspect="1" noChangeArrowheads="1"/>
          </p:cNvPicPr>
          <p:nvPr/>
        </p:nvPicPr>
        <p:blipFill>
          <a:blip r:embed="rId5">
            <a:extLst>
              <a:ext uri="{28A0092B-C50C-407E-A947-70E740481C1C}">
                <a14:useLocalDpi xmlns:a14="http://schemas.microsoft.com/office/drawing/2010/main" val="0"/>
              </a:ext>
            </a:extLst>
          </a:blip>
          <a:srcRect b="-11009"/>
          <a:stretch>
            <a:fillRect/>
          </a:stretch>
        </p:blipFill>
        <p:spPr bwMode="auto">
          <a:xfrm>
            <a:off x="837020" y="3853296"/>
            <a:ext cx="2669717" cy="1642903"/>
          </a:xfrm>
          <a:prstGeom prst="rect">
            <a:avLst/>
          </a:prstGeom>
          <a:noFill/>
          <a:extLst>
            <a:ext uri="{909E8E84-426E-40DD-AFC4-6F175D3DCCD1}">
              <a14:hiddenFill xmlns:a14="http://schemas.microsoft.com/office/drawing/2010/main">
                <a:solidFill>
                  <a:srgbClr val="FFFFFF"/>
                </a:solidFill>
              </a14:hiddenFill>
            </a:ext>
          </a:extLst>
        </p:spPr>
      </p:pic>
      <p:pic>
        <p:nvPicPr>
          <p:cNvPr id="3074" name="Рисунок 277"/>
          <p:cNvPicPr>
            <a:picLocks noChangeAspect="1" noChangeArrowheads="1"/>
          </p:cNvPicPr>
          <p:nvPr/>
        </p:nvPicPr>
        <p:blipFill>
          <a:blip r:embed="rId6">
            <a:extLst>
              <a:ext uri="{28A0092B-C50C-407E-A947-70E740481C1C}">
                <a14:useLocalDpi xmlns:a14="http://schemas.microsoft.com/office/drawing/2010/main" val="0"/>
              </a:ext>
            </a:extLst>
          </a:blip>
          <a:srcRect l="4335" t="1726" r="1933" b="2274"/>
          <a:stretch>
            <a:fillRect/>
          </a:stretch>
        </p:blipFill>
        <p:spPr bwMode="auto">
          <a:xfrm>
            <a:off x="3707904" y="3853296"/>
            <a:ext cx="2160240" cy="1545072"/>
          </a:xfrm>
          <a:prstGeom prst="rect">
            <a:avLst/>
          </a:prstGeom>
          <a:noFill/>
          <a:extLst>
            <a:ext uri="{909E8E84-426E-40DD-AFC4-6F175D3DCCD1}">
              <a14:hiddenFill xmlns:a14="http://schemas.microsoft.com/office/drawing/2010/main">
                <a:solidFill>
                  <a:srgbClr val="FFFFFF"/>
                </a:solidFill>
              </a14:hiddenFill>
            </a:ext>
          </a:extLst>
        </p:spPr>
      </p:pic>
      <p:pic>
        <p:nvPicPr>
          <p:cNvPr id="3073" name="Рисунок 278" descr="def_l175"/>
          <p:cNvPicPr>
            <a:picLocks noChangeAspect="1" noChangeArrowheads="1"/>
          </p:cNvPicPr>
          <p:nvPr/>
        </p:nvPicPr>
        <p:blipFill>
          <a:blip r:embed="rId7">
            <a:extLst>
              <a:ext uri="{28A0092B-C50C-407E-A947-70E740481C1C}">
                <a14:useLocalDpi xmlns:a14="http://schemas.microsoft.com/office/drawing/2010/main" val="0"/>
              </a:ext>
            </a:extLst>
          </a:blip>
          <a:srcRect l="14938" t="14665"/>
          <a:stretch>
            <a:fillRect/>
          </a:stretch>
        </p:blipFill>
        <p:spPr bwMode="auto">
          <a:xfrm>
            <a:off x="6034793" y="3853296"/>
            <a:ext cx="2273880" cy="154507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6024" y="5496199"/>
            <a:ext cx="8820472" cy="707886"/>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Рис. 1.18. Зіставлення результатів експериментальних і комп’ютерних досліджень прогнозування дефектів типу утягнень</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2036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95749703"/>
              </p:ext>
            </p:extLst>
          </p:nvPr>
        </p:nvGraphicFramePr>
        <p:xfrm>
          <a:off x="1" y="1916833"/>
          <a:ext cx="5076057" cy="4522658"/>
        </p:xfrm>
        <a:graphic>
          <a:graphicData uri="http://schemas.openxmlformats.org/drawingml/2006/table">
            <a:tbl>
              <a:tblPr firstRow="1" firstCol="1" lastRow="1" lastCol="1" bandRow="1" bandCol="1">
                <a:tableStyleId>{5C22544A-7EE6-4342-B048-85BDC9FD1C3A}</a:tableStyleId>
              </a:tblPr>
              <a:tblGrid>
                <a:gridCol w="1691680"/>
                <a:gridCol w="1691680"/>
                <a:gridCol w="1692697"/>
              </a:tblGrid>
              <a:tr h="1620463">
                <a:tc>
                  <a:txBody>
                    <a:bodyPr/>
                    <a:lstStyle/>
                    <a:p>
                      <a:pPr algn="ctr">
                        <a:lnSpc>
                          <a:spcPct val="150000"/>
                        </a:lnSpc>
                        <a:spcAft>
                          <a:spcPts val="0"/>
                        </a:spcAft>
                      </a:pPr>
                      <a:endParaRPr lang="uk-UA" sz="1400" dirty="0">
                        <a:effectLst/>
                        <a:latin typeface="Times New Roman"/>
                        <a:ea typeface="Times New Roman"/>
                        <a:cs typeface="Times New Roman"/>
                      </a:endParaRPr>
                    </a:p>
                  </a:txBody>
                  <a:tcPr marL="68580" marR="68580" marT="0" marB="0" anchor="b"/>
                </a:tc>
                <a:tc>
                  <a:txBody>
                    <a:bodyPr/>
                    <a:lstStyle/>
                    <a:p>
                      <a:pPr algn="ctr">
                        <a:lnSpc>
                          <a:spcPct val="150000"/>
                        </a:lnSpc>
                        <a:spcAft>
                          <a:spcPts val="0"/>
                        </a:spcAft>
                      </a:pPr>
                      <a:endParaRPr lang="uk-UA" sz="1400">
                        <a:effectLst/>
                        <a:latin typeface="Times New Roman"/>
                        <a:ea typeface="Times New Roman"/>
                        <a:cs typeface="Times New Roman"/>
                      </a:endParaRPr>
                    </a:p>
                  </a:txBody>
                  <a:tcPr marL="68580" marR="68580" marT="0" marB="0" anchor="b"/>
                </a:tc>
                <a:tc>
                  <a:txBody>
                    <a:bodyPr/>
                    <a:lstStyle/>
                    <a:p>
                      <a:pPr algn="ctr">
                        <a:lnSpc>
                          <a:spcPct val="150000"/>
                        </a:lnSpc>
                        <a:spcAft>
                          <a:spcPts val="0"/>
                        </a:spcAft>
                      </a:pPr>
                      <a:endParaRPr lang="uk-UA" sz="1400">
                        <a:effectLst/>
                        <a:latin typeface="Times New Roman"/>
                        <a:ea typeface="Times New Roman"/>
                        <a:cs typeface="Times New Roman"/>
                      </a:endParaRPr>
                    </a:p>
                  </a:txBody>
                  <a:tcPr marL="68580" marR="68580" marT="0" marB="0" anchor="b"/>
                </a:tc>
              </a:tr>
              <a:tr h="467768">
                <a:tc>
                  <a:txBody>
                    <a:bodyPr/>
                    <a:lstStyle/>
                    <a:p>
                      <a:pPr algn="ctr">
                        <a:lnSpc>
                          <a:spcPct val="150000"/>
                        </a:lnSpc>
                        <a:spcAft>
                          <a:spcPts val="0"/>
                        </a:spcAft>
                      </a:pPr>
                      <a:r>
                        <a:rPr lang="uk-UA" sz="1400">
                          <a:effectLst/>
                        </a:rPr>
                        <a:t>а</a:t>
                      </a:r>
                      <a:endParaRPr lang="ru-RU" sz="110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uk-UA" sz="1400">
                          <a:effectLst/>
                        </a:rPr>
                        <a:t>б</a:t>
                      </a:r>
                      <a:endParaRPr lang="ru-RU" sz="110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uk-UA" sz="1400">
                          <a:effectLst/>
                        </a:rPr>
                        <a:t>в</a:t>
                      </a:r>
                      <a:endParaRPr lang="ru-RU" sz="1100">
                        <a:effectLst/>
                        <a:latin typeface="Calibri"/>
                        <a:ea typeface="Calibri"/>
                        <a:cs typeface="Times New Roman"/>
                      </a:endParaRPr>
                    </a:p>
                  </a:txBody>
                  <a:tcPr marL="68580" marR="68580" marT="0" marB="0" anchor="b"/>
                </a:tc>
              </a:tr>
              <a:tr h="1872208">
                <a:tc>
                  <a:txBody>
                    <a:bodyPr/>
                    <a:lstStyle/>
                    <a:p>
                      <a:pPr algn="ctr">
                        <a:lnSpc>
                          <a:spcPct val="150000"/>
                        </a:lnSpc>
                        <a:spcAft>
                          <a:spcPts val="0"/>
                        </a:spcAft>
                      </a:pPr>
                      <a:endParaRPr lang="uk-UA" sz="1400">
                        <a:effectLst/>
                        <a:latin typeface="Times New Roman"/>
                        <a:ea typeface="Times New Roman"/>
                        <a:cs typeface="Times New Roman"/>
                      </a:endParaRPr>
                    </a:p>
                  </a:txBody>
                  <a:tcPr marL="68580" marR="68580" marT="0" marB="0" anchor="b"/>
                </a:tc>
                <a:tc>
                  <a:txBody>
                    <a:bodyPr/>
                    <a:lstStyle/>
                    <a:p>
                      <a:pPr algn="ctr">
                        <a:lnSpc>
                          <a:spcPct val="150000"/>
                        </a:lnSpc>
                        <a:spcAft>
                          <a:spcPts val="0"/>
                        </a:spcAft>
                      </a:pPr>
                      <a:endParaRPr lang="uk-UA" sz="1400">
                        <a:effectLst/>
                        <a:latin typeface="Times New Roman"/>
                        <a:ea typeface="Times New Roman"/>
                        <a:cs typeface="Times New Roman"/>
                      </a:endParaRPr>
                    </a:p>
                  </a:txBody>
                  <a:tcPr marL="68580" marR="68580" marT="0" marB="0" anchor="b"/>
                </a:tc>
                <a:tc>
                  <a:txBody>
                    <a:bodyPr/>
                    <a:lstStyle/>
                    <a:p>
                      <a:pPr algn="ctr">
                        <a:lnSpc>
                          <a:spcPct val="150000"/>
                        </a:lnSpc>
                        <a:spcAft>
                          <a:spcPts val="0"/>
                        </a:spcAft>
                      </a:pPr>
                      <a:endParaRPr lang="uk-UA" sz="1400">
                        <a:effectLst/>
                        <a:latin typeface="Times New Roman"/>
                        <a:ea typeface="Times New Roman"/>
                        <a:cs typeface="Times New Roman"/>
                      </a:endParaRPr>
                    </a:p>
                  </a:txBody>
                  <a:tcPr marL="68580" marR="68580" marT="0" marB="0" anchor="b"/>
                </a:tc>
              </a:tr>
              <a:tr h="562219">
                <a:tc>
                  <a:txBody>
                    <a:bodyPr/>
                    <a:lstStyle/>
                    <a:p>
                      <a:pPr algn="ctr">
                        <a:lnSpc>
                          <a:spcPct val="150000"/>
                        </a:lnSpc>
                        <a:spcAft>
                          <a:spcPts val="0"/>
                        </a:spcAft>
                      </a:pPr>
                      <a:r>
                        <a:rPr lang="uk-UA" sz="1400">
                          <a:effectLst/>
                        </a:rPr>
                        <a:t>г</a:t>
                      </a:r>
                      <a:endParaRPr lang="ru-RU" sz="11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uk-UA" sz="1400" dirty="0">
                          <a:effectLst/>
                        </a:rPr>
                        <a:t>д</a:t>
                      </a:r>
                      <a:endParaRPr lang="ru-RU" sz="11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uk-UA" sz="1400" dirty="0">
                          <a:effectLst/>
                        </a:rPr>
                        <a:t>е</a:t>
                      </a:r>
                      <a:endParaRPr lang="ru-RU" sz="1100" dirty="0">
                        <a:effectLst/>
                        <a:latin typeface="Calibri"/>
                        <a:ea typeface="Calibri"/>
                        <a:cs typeface="Times New Roman"/>
                      </a:endParaRPr>
                    </a:p>
                  </a:txBody>
                  <a:tcPr marL="68580" marR="68580" marT="0" marB="0" anchor="ctr"/>
                </a:tc>
              </a:tr>
            </a:tbl>
          </a:graphicData>
        </a:graphic>
      </p:graphicFrame>
      <p:pic>
        <p:nvPicPr>
          <p:cNvPr id="4107" name="Рисунок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9" y="1899855"/>
            <a:ext cx="118110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Рисунок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928430"/>
            <a:ext cx="119062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4105" name="Рисунок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1209" y="4090665"/>
            <a:ext cx="371475" cy="16383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Рисунок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9872" y="2003723"/>
            <a:ext cx="118110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4103" name="Рисунок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2305" y="1823655"/>
            <a:ext cx="371475" cy="16478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Рисунок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1205" y="4143052"/>
            <a:ext cx="11811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Рисунок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5036" y="4090665"/>
            <a:ext cx="3714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Рисунок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19" y="4099371"/>
            <a:ext cx="1190625" cy="16478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Рисунок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6263" y="4099371"/>
            <a:ext cx="371475" cy="16478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Рисунок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19872" y="4108896"/>
            <a:ext cx="1285875" cy="1638300"/>
          </a:xfrm>
          <a:prstGeom prst="rect">
            <a:avLst/>
          </a:prstGeom>
          <a:noFill/>
          <a:extLst>
            <a:ext uri="{909E8E84-426E-40DD-AFC4-6F175D3DCCD1}">
              <a14:hiddenFill xmlns:a14="http://schemas.microsoft.com/office/drawing/2010/main">
                <a:solidFill>
                  <a:srgbClr val="FFFFFF"/>
                </a:solidFill>
              </a14:hiddenFill>
            </a:ext>
          </a:extLst>
        </p:spPr>
      </p:pic>
      <p:pic>
        <p:nvPicPr>
          <p:cNvPr id="4097" name="Рисунок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0972" y="1813223"/>
            <a:ext cx="371475" cy="174307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220072" y="1908902"/>
            <a:ext cx="3672408" cy="2246769"/>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Рис. 1.19. Послідовність утворення дефектів типу утягнень і складок в процесі радіального видавлювання фланця на порожнистій заготовці</a:t>
            </a:r>
            <a:endParaRPr lang="ru-RU" sz="2000" dirty="0">
              <a:latin typeface="Times New Roman" panose="02020603050405020304" pitchFamily="18" charset="0"/>
              <a:cs typeface="Times New Roman" panose="02020603050405020304" pitchFamily="18" charset="0"/>
            </a:endParaRPr>
          </a:p>
          <a:p>
            <a:r>
              <a:rPr lang="uk-UA" sz="2000" dirty="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1158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700808"/>
            <a:ext cx="8892480" cy="1477328"/>
          </a:xfrm>
          <a:prstGeom prst="rect">
            <a:avLst/>
          </a:prstGeom>
        </p:spPr>
        <p:txBody>
          <a:bodyPr wrap="square">
            <a:spAutoFit/>
          </a:bodyPr>
          <a:lstStyle/>
          <a:p>
            <a:r>
              <a:rPr lang="uk-UA" dirty="0">
                <a:latin typeface="Times New Roman" panose="02020603050405020304" pitchFamily="18" charset="0"/>
                <a:cs typeface="Times New Roman" panose="02020603050405020304" pitchFamily="18" charset="0"/>
              </a:rPr>
              <a:t>Характерні види дефектів і відхилень форми деталей, отримані за різними схемами комбінованого видавлювання, наведені як на рис. 1.20 (ряди </a:t>
            </a:r>
            <a:r>
              <a:rPr lang="uk-UA" i="1" dirty="0">
                <a:latin typeface="Times New Roman" panose="02020603050405020304" pitchFamily="18" charset="0"/>
                <a:cs typeface="Times New Roman" panose="02020603050405020304" pitchFamily="18" charset="0"/>
              </a:rPr>
              <a:t>D</a:t>
            </a:r>
            <a:r>
              <a:rPr lang="uk-UA" dirty="0">
                <a:latin typeface="Times New Roman" panose="02020603050405020304" pitchFamily="18" charset="0"/>
                <a:cs typeface="Times New Roman" panose="02020603050405020304" pitchFamily="18" charset="0"/>
              </a:rPr>
              <a:t> і </a:t>
            </a:r>
            <a:r>
              <a:rPr lang="uk-UA" i="1" dirty="0">
                <a:latin typeface="Times New Roman" panose="02020603050405020304" pitchFamily="18" charset="0"/>
                <a:cs typeface="Times New Roman" panose="02020603050405020304" pitchFamily="18" charset="0"/>
              </a:rPr>
              <a:t>E</a:t>
            </a:r>
            <a:r>
              <a:rPr lang="uk-UA" dirty="0">
                <a:latin typeface="Times New Roman" panose="02020603050405020304" pitchFamily="18" charset="0"/>
                <a:cs typeface="Times New Roman" panose="02020603050405020304" pitchFamily="18" charset="0"/>
              </a:rPr>
              <a:t>), так і на рис.1.21 і 1.22.</a:t>
            </a:r>
            <a:endParaRPr lang="ru-RU"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r>
              <a:rPr lang="uk-UA" dirty="0"/>
              <a:t> </a:t>
            </a: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3572957314"/>
              </p:ext>
            </p:extLst>
          </p:nvPr>
        </p:nvGraphicFramePr>
        <p:xfrm>
          <a:off x="179515" y="2360570"/>
          <a:ext cx="7725813" cy="3614152"/>
        </p:xfrm>
        <a:graphic>
          <a:graphicData uri="http://schemas.openxmlformats.org/drawingml/2006/table">
            <a:tbl>
              <a:tblPr firstRow="1" firstCol="1" bandRow="1">
                <a:tableStyleId>{5C22544A-7EE6-4342-B048-85BDC9FD1C3A}</a:tableStyleId>
              </a:tblPr>
              <a:tblGrid>
                <a:gridCol w="1799514"/>
                <a:gridCol w="1467534"/>
                <a:gridCol w="1563716"/>
                <a:gridCol w="1523382"/>
                <a:gridCol w="1371667"/>
              </a:tblGrid>
              <a:tr h="3614152">
                <a:tc>
                  <a:txBody>
                    <a:bodyPr/>
                    <a:lstStyle/>
                    <a:p>
                      <a:pPr algn="ctr">
                        <a:lnSpc>
                          <a:spcPct val="150000"/>
                        </a:lnSpc>
                        <a:spcAft>
                          <a:spcPts val="1000"/>
                        </a:spcAft>
                      </a:pPr>
                      <a:endParaRPr lang="uk-UA" sz="1400">
                        <a:effectLst/>
                        <a:latin typeface="Calibri"/>
                        <a:ea typeface="Calibri"/>
                        <a:cs typeface="Times New Roman"/>
                      </a:endParaRPr>
                    </a:p>
                  </a:txBody>
                  <a:tcPr marL="68580" marR="68580" marT="0" marB="0" anchor="b"/>
                </a:tc>
                <a:tc>
                  <a:txBody>
                    <a:bodyPr/>
                    <a:lstStyle/>
                    <a:p>
                      <a:pPr algn="ctr">
                        <a:lnSpc>
                          <a:spcPct val="150000"/>
                        </a:lnSpc>
                        <a:spcAft>
                          <a:spcPts val="1000"/>
                        </a:spcAft>
                      </a:pPr>
                      <a:endParaRPr lang="uk-UA" sz="1400">
                        <a:effectLst/>
                        <a:latin typeface="Calibri"/>
                        <a:ea typeface="Calibri"/>
                        <a:cs typeface="Times New Roman"/>
                      </a:endParaRPr>
                    </a:p>
                  </a:txBody>
                  <a:tcPr marL="68580" marR="68580" marT="0" marB="0" anchor="b"/>
                </a:tc>
                <a:tc>
                  <a:txBody>
                    <a:bodyPr/>
                    <a:lstStyle/>
                    <a:p>
                      <a:pPr algn="ctr">
                        <a:lnSpc>
                          <a:spcPct val="150000"/>
                        </a:lnSpc>
                        <a:spcAft>
                          <a:spcPts val="1000"/>
                        </a:spcAft>
                      </a:pPr>
                      <a:endParaRPr lang="uk-UA" sz="1400">
                        <a:effectLst/>
                        <a:latin typeface="Calibri"/>
                        <a:ea typeface="Calibri"/>
                        <a:cs typeface="Times New Roman"/>
                      </a:endParaRPr>
                    </a:p>
                  </a:txBody>
                  <a:tcPr marL="68580" marR="68580" marT="0" marB="0" anchor="b"/>
                </a:tc>
                <a:tc>
                  <a:txBody>
                    <a:bodyPr/>
                    <a:lstStyle/>
                    <a:p>
                      <a:pPr algn="ctr">
                        <a:lnSpc>
                          <a:spcPct val="150000"/>
                        </a:lnSpc>
                        <a:spcAft>
                          <a:spcPts val="1000"/>
                        </a:spcAft>
                      </a:pPr>
                      <a:endParaRPr lang="uk-UA" sz="1400">
                        <a:effectLst/>
                        <a:latin typeface="Calibri"/>
                        <a:ea typeface="Calibri"/>
                        <a:cs typeface="Times New Roman"/>
                      </a:endParaRPr>
                    </a:p>
                  </a:txBody>
                  <a:tcPr marL="68580" marR="68580" marT="0" marB="0" anchor="b"/>
                </a:tc>
                <a:tc>
                  <a:txBody>
                    <a:bodyPr/>
                    <a:lstStyle/>
                    <a:p>
                      <a:pPr algn="ctr">
                        <a:lnSpc>
                          <a:spcPct val="150000"/>
                        </a:lnSpc>
                        <a:spcAft>
                          <a:spcPts val="1000"/>
                        </a:spcAft>
                      </a:pPr>
                      <a:endParaRPr lang="uk-UA" sz="1400" dirty="0">
                        <a:effectLst/>
                        <a:latin typeface="Calibri"/>
                        <a:ea typeface="Calibri"/>
                        <a:cs typeface="Times New Roman"/>
                      </a:endParaRPr>
                    </a:p>
                  </a:txBody>
                  <a:tcPr marL="68580" marR="68580" marT="0" marB="0" anchor="b"/>
                </a:tc>
              </a:tr>
            </a:tbl>
          </a:graphicData>
        </a:graphic>
      </p:graphicFrame>
      <p:pic>
        <p:nvPicPr>
          <p:cNvPr id="5125" name="Рисунок 121"/>
          <p:cNvPicPr>
            <a:picLocks noChangeAspect="1" noChangeArrowheads="1"/>
          </p:cNvPicPr>
          <p:nvPr/>
        </p:nvPicPr>
        <p:blipFill>
          <a:blip r:embed="rId2">
            <a:extLst>
              <a:ext uri="{28A0092B-C50C-407E-A947-70E740481C1C}">
                <a14:useLocalDpi xmlns:a14="http://schemas.microsoft.com/office/drawing/2010/main" val="0"/>
              </a:ext>
            </a:extLst>
          </a:blip>
          <a:srcRect l="35562" t="17149" r="44949" b="32640"/>
          <a:stretch>
            <a:fillRect/>
          </a:stretch>
        </p:blipFill>
        <p:spPr bwMode="auto">
          <a:xfrm>
            <a:off x="35031" y="2426034"/>
            <a:ext cx="1944681" cy="35486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Рисунок 122"/>
          <p:cNvPicPr>
            <a:picLocks noChangeAspect="1" noChangeArrowheads="1"/>
          </p:cNvPicPr>
          <p:nvPr/>
        </p:nvPicPr>
        <p:blipFill>
          <a:blip r:embed="rId3">
            <a:lum bright="40000" contrast="20000"/>
            <a:extLst>
              <a:ext uri="{28A0092B-C50C-407E-A947-70E740481C1C}">
                <a14:useLocalDpi xmlns:a14="http://schemas.microsoft.com/office/drawing/2010/main" val="0"/>
              </a:ext>
            </a:extLst>
          </a:blip>
          <a:srcRect l="47922" t="16916" r="35234" b="14084"/>
          <a:stretch>
            <a:fillRect/>
          </a:stretch>
        </p:blipFill>
        <p:spPr bwMode="auto">
          <a:xfrm>
            <a:off x="2031794" y="2426034"/>
            <a:ext cx="1388078" cy="35569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Рисунок 123" descr="6_1"/>
          <p:cNvPicPr>
            <a:picLocks noChangeAspect="1" noChangeArrowheads="1"/>
          </p:cNvPicPr>
          <p:nvPr/>
        </p:nvPicPr>
        <p:blipFill>
          <a:blip r:embed="rId4">
            <a:extLst>
              <a:ext uri="{28A0092B-C50C-407E-A947-70E740481C1C}">
                <a14:useLocalDpi xmlns:a14="http://schemas.microsoft.com/office/drawing/2010/main" val="0"/>
              </a:ext>
            </a:extLst>
          </a:blip>
          <a:srcRect l="41060" t="24225" r="47620" b="48160"/>
          <a:stretch>
            <a:fillRect/>
          </a:stretch>
        </p:blipFill>
        <p:spPr bwMode="auto">
          <a:xfrm>
            <a:off x="3433961" y="2426034"/>
            <a:ext cx="1709164" cy="3548688"/>
          </a:xfrm>
          <a:prstGeom prst="rect">
            <a:avLst/>
          </a:prstGeom>
          <a:noFill/>
          <a:extLst>
            <a:ext uri="{909E8E84-426E-40DD-AFC4-6F175D3DCCD1}">
              <a14:hiddenFill xmlns:a14="http://schemas.microsoft.com/office/drawing/2010/main">
                <a:solidFill>
                  <a:srgbClr val="FFFFFF"/>
                </a:solidFill>
              </a14:hiddenFill>
            </a:ext>
          </a:extLst>
        </p:spPr>
      </p:pic>
      <p:pic>
        <p:nvPicPr>
          <p:cNvPr id="5122" name="Рисунок 124" descr="6_2"/>
          <p:cNvPicPr>
            <a:picLocks noChangeAspect="1" noChangeArrowheads="1"/>
          </p:cNvPicPr>
          <p:nvPr/>
        </p:nvPicPr>
        <p:blipFill>
          <a:blip r:embed="rId5">
            <a:extLst>
              <a:ext uri="{28A0092B-C50C-407E-A947-70E740481C1C}">
                <a14:useLocalDpi xmlns:a14="http://schemas.microsoft.com/office/drawing/2010/main" val="0"/>
              </a:ext>
            </a:extLst>
          </a:blip>
          <a:srcRect l="44646" t="13693" r="25165" b="6465"/>
          <a:stretch>
            <a:fillRect/>
          </a:stretch>
        </p:blipFill>
        <p:spPr bwMode="auto">
          <a:xfrm>
            <a:off x="5143125" y="2426034"/>
            <a:ext cx="1572386" cy="3548688"/>
          </a:xfrm>
          <a:prstGeom prst="rect">
            <a:avLst/>
          </a:prstGeom>
          <a:noFill/>
          <a:extLst>
            <a:ext uri="{909E8E84-426E-40DD-AFC4-6F175D3DCCD1}">
              <a14:hiddenFill xmlns:a14="http://schemas.microsoft.com/office/drawing/2010/main">
                <a:solidFill>
                  <a:srgbClr val="FFFFFF"/>
                </a:solidFill>
              </a14:hiddenFill>
            </a:ext>
          </a:extLst>
        </p:spPr>
      </p:pic>
      <p:pic>
        <p:nvPicPr>
          <p:cNvPr id="5121" name="Рисунок 125" descr="сканирование0003"/>
          <p:cNvPicPr>
            <a:picLocks noChangeAspect="1" noChangeArrowheads="1"/>
          </p:cNvPicPr>
          <p:nvPr/>
        </p:nvPicPr>
        <p:blipFill>
          <a:blip r:embed="rId6">
            <a:lum bright="20000"/>
            <a:extLst>
              <a:ext uri="{28A0092B-C50C-407E-A947-70E740481C1C}">
                <a14:useLocalDpi xmlns:a14="http://schemas.microsoft.com/office/drawing/2010/main" val="0"/>
              </a:ext>
            </a:extLst>
          </a:blip>
          <a:srcRect l="45624" t="10063" r="9749" b="-391"/>
          <a:stretch>
            <a:fillRect/>
          </a:stretch>
        </p:blipFill>
        <p:spPr bwMode="auto">
          <a:xfrm>
            <a:off x="6715511" y="2420887"/>
            <a:ext cx="1119318" cy="355383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5961884"/>
            <a:ext cx="8892480" cy="707886"/>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Рис. 1.20. Дефект «торцева сфера», спеціально підготовлена заготовка і деталь, що отримана радіально-прямим видавлюванням</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0830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135398140"/>
              </p:ext>
            </p:extLst>
          </p:nvPr>
        </p:nvGraphicFramePr>
        <p:xfrm>
          <a:off x="1" y="1628800"/>
          <a:ext cx="7918307" cy="3237805"/>
        </p:xfrm>
        <a:graphic>
          <a:graphicData uri="http://schemas.openxmlformats.org/drawingml/2006/table">
            <a:tbl>
              <a:tblPr firstRow="1" firstCol="1" bandRow="1">
                <a:tableStyleId>{5C22544A-7EE6-4342-B048-85BDC9FD1C3A}</a:tableStyleId>
              </a:tblPr>
              <a:tblGrid>
                <a:gridCol w="2627783"/>
                <a:gridCol w="3145204"/>
                <a:gridCol w="2145320"/>
              </a:tblGrid>
              <a:tr h="3237805">
                <a:tc>
                  <a:txBody>
                    <a:bodyPr/>
                    <a:lstStyle/>
                    <a:p>
                      <a:pPr algn="ctr">
                        <a:lnSpc>
                          <a:spcPct val="150000"/>
                        </a:lnSpc>
                        <a:spcBef>
                          <a:spcPts val="600"/>
                        </a:spcBef>
                        <a:spcAft>
                          <a:spcPts val="600"/>
                        </a:spcAft>
                      </a:pPr>
                      <a:endParaRPr lang="uk-UA" sz="1400" dirty="0">
                        <a:effectLst/>
                        <a:latin typeface="Calibri"/>
                        <a:ea typeface="Calibri"/>
                        <a:cs typeface="Times New Roman"/>
                      </a:endParaRPr>
                    </a:p>
                  </a:txBody>
                  <a:tcPr marL="68580" marR="68580" marT="0" marB="0" anchor="b"/>
                </a:tc>
                <a:tc>
                  <a:txBody>
                    <a:bodyPr/>
                    <a:lstStyle/>
                    <a:p>
                      <a:pPr algn="ctr">
                        <a:lnSpc>
                          <a:spcPct val="150000"/>
                        </a:lnSpc>
                        <a:spcBef>
                          <a:spcPts val="600"/>
                        </a:spcBef>
                        <a:spcAft>
                          <a:spcPts val="600"/>
                        </a:spcAft>
                      </a:pPr>
                      <a:endParaRPr lang="uk-UA" sz="1400">
                        <a:effectLst/>
                        <a:latin typeface="Calibri"/>
                        <a:ea typeface="Calibri"/>
                        <a:cs typeface="Times New Roman"/>
                      </a:endParaRPr>
                    </a:p>
                  </a:txBody>
                  <a:tcPr marL="68580" marR="68580" marT="0" marB="0" anchor="b"/>
                </a:tc>
                <a:tc>
                  <a:txBody>
                    <a:bodyPr/>
                    <a:lstStyle/>
                    <a:p>
                      <a:pPr algn="ctr">
                        <a:lnSpc>
                          <a:spcPct val="150000"/>
                        </a:lnSpc>
                        <a:spcBef>
                          <a:spcPts val="600"/>
                        </a:spcBef>
                        <a:spcAft>
                          <a:spcPts val="600"/>
                        </a:spcAft>
                      </a:pPr>
                      <a:endParaRPr lang="uk-UA" sz="1400" dirty="0">
                        <a:effectLst/>
                        <a:latin typeface="Calibri"/>
                        <a:ea typeface="Calibri"/>
                        <a:cs typeface="Times New Roman"/>
                      </a:endParaRPr>
                    </a:p>
                  </a:txBody>
                  <a:tcPr marL="68580" marR="68580" marT="0" marB="0" anchor="b"/>
                </a:tc>
              </a:tr>
            </a:tbl>
          </a:graphicData>
        </a:graphic>
      </p:graphicFrame>
      <p:pic>
        <p:nvPicPr>
          <p:cNvPr id="6147" name="Рисунок 126"/>
          <p:cNvPicPr>
            <a:picLocks noChangeAspect="1" noChangeArrowheads="1"/>
          </p:cNvPicPr>
          <p:nvPr/>
        </p:nvPicPr>
        <p:blipFill>
          <a:blip r:embed="rId2">
            <a:extLst>
              <a:ext uri="{28A0092B-C50C-407E-A947-70E740481C1C}">
                <a14:useLocalDpi xmlns:a14="http://schemas.microsoft.com/office/drawing/2010/main" val="0"/>
              </a:ext>
            </a:extLst>
          </a:blip>
          <a:srcRect l="26892" t="15057" r="30858" b="17332"/>
          <a:stretch>
            <a:fillRect/>
          </a:stretch>
        </p:blipFill>
        <p:spPr bwMode="auto">
          <a:xfrm>
            <a:off x="5749911" y="1628800"/>
            <a:ext cx="2481618" cy="3155638"/>
          </a:xfrm>
          <a:prstGeom prst="rect">
            <a:avLst/>
          </a:prstGeom>
          <a:noFill/>
          <a:extLst>
            <a:ext uri="{909E8E84-426E-40DD-AFC4-6F175D3DCCD1}">
              <a14:hiddenFill xmlns:a14="http://schemas.microsoft.com/office/drawing/2010/main">
                <a:solidFill>
                  <a:srgbClr val="FFFFFF"/>
                </a:solidFill>
              </a14:hiddenFill>
            </a:ext>
          </a:extLst>
        </p:spPr>
      </p:pic>
      <p:pic>
        <p:nvPicPr>
          <p:cNvPr id="6146" name="Рисунок 127"/>
          <p:cNvPicPr>
            <a:picLocks noChangeAspect="1" noChangeArrowheads="1"/>
          </p:cNvPicPr>
          <p:nvPr/>
        </p:nvPicPr>
        <p:blipFill>
          <a:blip r:embed="rId3">
            <a:lum contrast="30000"/>
            <a:extLst>
              <a:ext uri="{28A0092B-C50C-407E-A947-70E740481C1C}">
                <a14:useLocalDpi xmlns:a14="http://schemas.microsoft.com/office/drawing/2010/main" val="0"/>
              </a:ext>
            </a:extLst>
          </a:blip>
          <a:srcRect l="22469" t="11900" r="32562" b="13327"/>
          <a:stretch>
            <a:fillRect/>
          </a:stretch>
        </p:blipFill>
        <p:spPr bwMode="auto">
          <a:xfrm>
            <a:off x="2656631" y="1641514"/>
            <a:ext cx="3068702" cy="3211803"/>
          </a:xfrm>
          <a:prstGeom prst="rect">
            <a:avLst/>
          </a:prstGeom>
          <a:noFill/>
          <a:extLst>
            <a:ext uri="{909E8E84-426E-40DD-AFC4-6F175D3DCCD1}">
              <a14:hiddenFill xmlns:a14="http://schemas.microsoft.com/office/drawing/2010/main">
                <a:solidFill>
                  <a:srgbClr val="FFFFFF"/>
                </a:solidFill>
              </a14:hiddenFill>
            </a:ext>
          </a:extLst>
        </p:spPr>
      </p:pic>
      <p:pic>
        <p:nvPicPr>
          <p:cNvPr id="6145" name="Рисунок 138"/>
          <p:cNvPicPr>
            <a:picLocks noChangeAspect="1" noChangeArrowheads="1"/>
          </p:cNvPicPr>
          <p:nvPr/>
        </p:nvPicPr>
        <p:blipFill>
          <a:blip r:embed="rId4">
            <a:lum contrast="12000"/>
            <a:extLst>
              <a:ext uri="{28A0092B-C50C-407E-A947-70E740481C1C}">
                <a14:useLocalDpi xmlns:a14="http://schemas.microsoft.com/office/drawing/2010/main" val="0"/>
              </a:ext>
            </a:extLst>
          </a:blip>
          <a:srcRect l="24347" t="3400" r="32562" b="12112"/>
          <a:stretch>
            <a:fillRect/>
          </a:stretch>
        </p:blipFill>
        <p:spPr bwMode="auto">
          <a:xfrm>
            <a:off x="0" y="1628800"/>
            <a:ext cx="2627784" cy="323780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1688" y="5445224"/>
            <a:ext cx="8976175" cy="707886"/>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Рис. 1.21. Дефекти у вигляді викривлення відростка і складок у процесі радіально-прямого видавлювання з обтисненням</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2367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926368838"/>
              </p:ext>
            </p:extLst>
          </p:nvPr>
        </p:nvGraphicFramePr>
        <p:xfrm>
          <a:off x="323528" y="1628800"/>
          <a:ext cx="8640960" cy="1872208"/>
        </p:xfrm>
        <a:graphic>
          <a:graphicData uri="http://schemas.openxmlformats.org/drawingml/2006/table">
            <a:tbl>
              <a:tblPr firstRow="1" firstCol="1" bandRow="1">
                <a:tableStyleId>{5C22544A-7EE6-4342-B048-85BDC9FD1C3A}</a:tableStyleId>
              </a:tblPr>
              <a:tblGrid>
                <a:gridCol w="3384376"/>
                <a:gridCol w="1584176"/>
                <a:gridCol w="3672408"/>
              </a:tblGrid>
              <a:tr h="1872208">
                <a:tc>
                  <a:txBody>
                    <a:bodyPr/>
                    <a:lstStyle/>
                    <a:p>
                      <a:pPr algn="ctr">
                        <a:lnSpc>
                          <a:spcPct val="150000"/>
                        </a:lnSpc>
                        <a:spcAft>
                          <a:spcPts val="1000"/>
                        </a:spcAft>
                      </a:pPr>
                      <a:endParaRPr lang="uk-UA" sz="1400">
                        <a:effectLst/>
                        <a:latin typeface="Calibri"/>
                        <a:ea typeface="Calibri"/>
                        <a:cs typeface="Times New Roman"/>
                      </a:endParaRPr>
                    </a:p>
                  </a:txBody>
                  <a:tcPr marL="68580" marR="68580" marT="0" marB="0" anchor="b"/>
                </a:tc>
                <a:tc>
                  <a:txBody>
                    <a:bodyPr/>
                    <a:lstStyle/>
                    <a:p>
                      <a:pPr algn="ctr">
                        <a:lnSpc>
                          <a:spcPct val="150000"/>
                        </a:lnSpc>
                        <a:spcAft>
                          <a:spcPts val="1000"/>
                        </a:spcAft>
                      </a:pPr>
                      <a:endParaRPr lang="uk-UA" sz="1400">
                        <a:effectLst/>
                        <a:latin typeface="Calibri"/>
                        <a:ea typeface="Calibri"/>
                        <a:cs typeface="Times New Roman"/>
                      </a:endParaRPr>
                    </a:p>
                  </a:txBody>
                  <a:tcPr marL="68580" marR="68580" marT="0" marB="0" anchor="b"/>
                </a:tc>
                <a:tc>
                  <a:txBody>
                    <a:bodyPr/>
                    <a:lstStyle/>
                    <a:p>
                      <a:pPr algn="ctr">
                        <a:lnSpc>
                          <a:spcPct val="150000"/>
                        </a:lnSpc>
                        <a:spcAft>
                          <a:spcPts val="1000"/>
                        </a:spcAft>
                      </a:pPr>
                      <a:endParaRPr lang="uk-UA" sz="1400" dirty="0">
                        <a:effectLst/>
                        <a:latin typeface="Calibri"/>
                        <a:ea typeface="Calibri"/>
                        <a:cs typeface="Times New Roman"/>
                      </a:endParaRPr>
                    </a:p>
                  </a:txBody>
                  <a:tcPr marL="68580" marR="68580" marT="0" marB="0" anchor="b"/>
                </a:tc>
              </a:tr>
            </a:tbl>
          </a:graphicData>
        </a:graphic>
      </p:graphicFrame>
      <p:pic>
        <p:nvPicPr>
          <p:cNvPr id="7171" name="Рисунок 139" descr="Scan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51416"/>
            <a:ext cx="3312368" cy="1529928"/>
          </a:xfrm>
          <a:prstGeom prst="rect">
            <a:avLst/>
          </a:prstGeom>
          <a:noFill/>
          <a:extLst>
            <a:ext uri="{909E8E84-426E-40DD-AFC4-6F175D3DCCD1}">
              <a14:hiddenFill xmlns:a14="http://schemas.microsoft.com/office/drawing/2010/main">
                <a:solidFill>
                  <a:srgbClr val="FFFFFF"/>
                </a:solidFill>
              </a14:hiddenFill>
            </a:ext>
          </a:extLst>
        </p:spPr>
      </p:pic>
      <p:pic>
        <p:nvPicPr>
          <p:cNvPr id="7170" name="Рисунок 140" descr="Изображение 015"/>
          <p:cNvPicPr>
            <a:picLocks noChangeAspect="1" noChangeArrowheads="1"/>
          </p:cNvPicPr>
          <p:nvPr/>
        </p:nvPicPr>
        <p:blipFill>
          <a:blip r:embed="rId3">
            <a:extLst>
              <a:ext uri="{28A0092B-C50C-407E-A947-70E740481C1C}">
                <a14:useLocalDpi xmlns:a14="http://schemas.microsoft.com/office/drawing/2010/main" val="0"/>
              </a:ext>
            </a:extLst>
          </a:blip>
          <a:srcRect l="13625" t="21138" r="47374" b="22531"/>
          <a:stretch>
            <a:fillRect/>
          </a:stretch>
        </p:blipFill>
        <p:spPr bwMode="auto">
          <a:xfrm>
            <a:off x="3673174" y="1651415"/>
            <a:ext cx="1610656" cy="1833915"/>
          </a:xfrm>
          <a:prstGeom prst="rect">
            <a:avLst/>
          </a:prstGeom>
          <a:noFill/>
          <a:extLst>
            <a:ext uri="{909E8E84-426E-40DD-AFC4-6F175D3DCCD1}">
              <a14:hiddenFill xmlns:a14="http://schemas.microsoft.com/office/drawing/2010/main">
                <a:solidFill>
                  <a:srgbClr val="FFFFFF"/>
                </a:solidFill>
              </a14:hiddenFill>
            </a:ext>
          </a:extLst>
        </p:spPr>
      </p:pic>
      <p:pic>
        <p:nvPicPr>
          <p:cNvPr id="7169" name="Рисунок 141"/>
          <p:cNvPicPr>
            <a:picLocks noChangeAspect="1" noChangeArrowheads="1"/>
          </p:cNvPicPr>
          <p:nvPr/>
        </p:nvPicPr>
        <p:blipFill>
          <a:blip r:embed="rId4">
            <a:extLst>
              <a:ext uri="{28A0092B-C50C-407E-A947-70E740481C1C}">
                <a14:useLocalDpi xmlns:a14="http://schemas.microsoft.com/office/drawing/2010/main" val="0"/>
              </a:ext>
            </a:extLst>
          </a:blip>
          <a:srcRect t="20801"/>
          <a:stretch>
            <a:fillRect/>
          </a:stretch>
        </p:blipFill>
        <p:spPr bwMode="auto">
          <a:xfrm>
            <a:off x="5283830" y="1651416"/>
            <a:ext cx="3859705" cy="163356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9511" y="3890665"/>
            <a:ext cx="8964023" cy="707886"/>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Рис. 1.22. Дефекти форми деталей, отриманих радіально-зворотним видавлюванням</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4168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556790"/>
            <a:ext cx="9036496" cy="4401205"/>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При радіальному видавлюванні фланців, як в простому процесі, так і в комбінованих процесах, руйнування кромок фланців викликане вичерпанням запасу пластичності металу, що зазнає розтягування в коловому напрямку (див. рис. 1.23, </a:t>
            </a:r>
            <a:r>
              <a:rPr lang="uk-UA" sz="2000" i="1" dirty="0">
                <a:latin typeface="Times New Roman" panose="02020603050405020304" pitchFamily="18" charset="0"/>
                <a:cs typeface="Times New Roman" panose="02020603050405020304" pitchFamily="18" charset="0"/>
              </a:rPr>
              <a:t>поз. 1а, 2а</a:t>
            </a:r>
            <a:r>
              <a:rPr lang="uk-UA" sz="2000" dirty="0">
                <a:latin typeface="Times New Roman" panose="02020603050405020304" pitchFamily="18" charset="0"/>
                <a:cs typeface="Times New Roman" panose="02020603050405020304" pitchFamily="18" charset="0"/>
              </a:rPr>
              <a:t>). При суміщеному видавлюванні границі розділу течії металу нерідко стають траєкторіями тріщин. При поперечно-зворотному видавлюванні стакану руйнування можливе, якщо товщина його дна менше товщини фланця (схема </a:t>
            </a:r>
            <a:r>
              <a:rPr lang="uk-UA" sz="2000" i="1" dirty="0">
                <a:latin typeface="Times New Roman" panose="02020603050405020304" pitchFamily="18" charset="0"/>
                <a:cs typeface="Times New Roman" panose="02020603050405020304" pitchFamily="18" charset="0"/>
              </a:rPr>
              <a:t>F4</a:t>
            </a:r>
            <a:r>
              <a:rPr lang="uk-UA" sz="2000" dirty="0">
                <a:latin typeface="Times New Roman" panose="02020603050405020304" pitchFamily="18" charset="0"/>
                <a:cs typeface="Times New Roman" panose="02020603050405020304" pitchFamily="18" charset="0"/>
              </a:rPr>
              <a:t>). Вивільнення матриці в заключній стадії запобігає такому руйнуванню. Для схем поєднаного поперечно-прямого видавлювання небезпечне раннє формоутворення фланця (або відростка), який потім перетворюється в застійну зону. Для поетапного видавлювання стаканів з фланцем характерне відділення фланця або дна, викликане неузгодженістю руху матриці або протипуансона (схема </a:t>
            </a:r>
            <a:r>
              <a:rPr lang="uk-UA" sz="2000" i="1" dirty="0">
                <a:latin typeface="Times New Roman" panose="02020603050405020304" pitchFamily="18" charset="0"/>
                <a:cs typeface="Times New Roman" panose="02020603050405020304" pitchFamily="18" charset="0"/>
              </a:rPr>
              <a:t>E4</a:t>
            </a:r>
            <a:r>
              <a:rPr lang="uk-UA" sz="2000" dirty="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r>
              <a:rPr lang="uk-UA" sz="2000" dirty="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a:p>
            <a:r>
              <a:rPr lang="uk-UA" sz="2000" dirty="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2378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663688086"/>
              </p:ext>
            </p:extLst>
          </p:nvPr>
        </p:nvGraphicFramePr>
        <p:xfrm>
          <a:off x="0" y="908720"/>
          <a:ext cx="9144000" cy="4824536"/>
        </p:xfrm>
        <a:graphic>
          <a:graphicData uri="http://schemas.openxmlformats.org/drawingml/2006/table">
            <a:tbl>
              <a:tblPr firstRow="1" firstCol="1" bandRow="1">
                <a:tableStyleId>{5C22544A-7EE6-4342-B048-85BDC9FD1C3A}</a:tableStyleId>
              </a:tblPr>
              <a:tblGrid>
                <a:gridCol w="323528"/>
                <a:gridCol w="2448272"/>
                <a:gridCol w="4104456"/>
                <a:gridCol w="2267744"/>
              </a:tblGrid>
              <a:tr h="360040">
                <a:tc>
                  <a:txBody>
                    <a:bodyPr/>
                    <a:lstStyle/>
                    <a:p>
                      <a:pPr algn="ctr">
                        <a:lnSpc>
                          <a:spcPct val="150000"/>
                        </a:lnSpc>
                        <a:spcAft>
                          <a:spcPts val="1000"/>
                        </a:spcAft>
                      </a:pPr>
                      <a:r>
                        <a:rPr lang="uk-UA" sz="1400">
                          <a:effectLst/>
                        </a:rPr>
                        <a:t> </a:t>
                      </a:r>
                      <a:endParaRPr lang="ru-RU" sz="1100">
                        <a:effectLst/>
                        <a:latin typeface="Calibri"/>
                        <a:ea typeface="Calibri"/>
                        <a:cs typeface="Times New Roman"/>
                      </a:endParaRPr>
                    </a:p>
                  </a:txBody>
                  <a:tcPr marL="68580" marR="68580" marT="0" marB="0" anchor="ctr"/>
                </a:tc>
                <a:tc>
                  <a:txBody>
                    <a:bodyPr/>
                    <a:lstStyle/>
                    <a:p>
                      <a:pPr algn="ctr">
                        <a:lnSpc>
                          <a:spcPct val="150000"/>
                        </a:lnSpc>
                        <a:spcAft>
                          <a:spcPts val="1000"/>
                        </a:spcAft>
                      </a:pPr>
                      <a:r>
                        <a:rPr lang="uk-UA" sz="1400">
                          <a:effectLst/>
                        </a:rPr>
                        <a:t>а</a:t>
                      </a:r>
                      <a:endParaRPr lang="ru-RU" sz="1100">
                        <a:effectLst/>
                        <a:latin typeface="Calibri"/>
                        <a:ea typeface="Calibri"/>
                        <a:cs typeface="Times New Roman"/>
                      </a:endParaRPr>
                    </a:p>
                  </a:txBody>
                  <a:tcPr marL="68580" marR="68580" marT="0" marB="0"/>
                </a:tc>
                <a:tc>
                  <a:txBody>
                    <a:bodyPr/>
                    <a:lstStyle/>
                    <a:p>
                      <a:pPr algn="ctr">
                        <a:lnSpc>
                          <a:spcPct val="150000"/>
                        </a:lnSpc>
                        <a:spcAft>
                          <a:spcPts val="1000"/>
                        </a:spcAft>
                      </a:pPr>
                      <a:r>
                        <a:rPr lang="uk-UA" sz="1400">
                          <a:effectLst/>
                        </a:rPr>
                        <a:t>в</a:t>
                      </a:r>
                      <a:endParaRPr lang="ru-RU" sz="1100">
                        <a:effectLst/>
                        <a:latin typeface="Calibri"/>
                        <a:ea typeface="Calibri"/>
                        <a:cs typeface="Times New Roman"/>
                      </a:endParaRPr>
                    </a:p>
                  </a:txBody>
                  <a:tcPr marL="68580" marR="68580" marT="0" marB="0"/>
                </a:tc>
                <a:tc>
                  <a:txBody>
                    <a:bodyPr/>
                    <a:lstStyle/>
                    <a:p>
                      <a:pPr algn="ctr">
                        <a:lnSpc>
                          <a:spcPct val="150000"/>
                        </a:lnSpc>
                        <a:spcAft>
                          <a:spcPts val="1000"/>
                        </a:spcAft>
                      </a:pPr>
                      <a:r>
                        <a:rPr lang="uk-UA" sz="1400">
                          <a:effectLst/>
                        </a:rPr>
                        <a:t>с</a:t>
                      </a:r>
                      <a:endParaRPr lang="ru-RU" sz="1100">
                        <a:effectLst/>
                        <a:latin typeface="Calibri"/>
                        <a:ea typeface="Calibri"/>
                        <a:cs typeface="Times New Roman"/>
                      </a:endParaRPr>
                    </a:p>
                  </a:txBody>
                  <a:tcPr marL="68580" marR="68580" marT="0" marB="0"/>
                </a:tc>
              </a:tr>
              <a:tr h="2160240">
                <a:tc>
                  <a:txBody>
                    <a:bodyPr/>
                    <a:lstStyle/>
                    <a:p>
                      <a:pPr algn="ctr">
                        <a:lnSpc>
                          <a:spcPct val="115000"/>
                        </a:lnSpc>
                        <a:spcAft>
                          <a:spcPts val="1000"/>
                        </a:spcAft>
                      </a:pPr>
                      <a:r>
                        <a:rPr lang="uk-UA" sz="1400">
                          <a:effectLst/>
                        </a:rPr>
                        <a:t>1</a:t>
                      </a:r>
                      <a:endParaRPr lang="ru-RU" sz="1100">
                        <a:effectLst/>
                        <a:latin typeface="Calibri"/>
                        <a:ea typeface="Calibri"/>
                        <a:cs typeface="Times New Roman"/>
                      </a:endParaRPr>
                    </a:p>
                  </a:txBody>
                  <a:tcPr marL="68580" marR="68580" marT="0" marB="0" anchor="ctr"/>
                </a:tc>
                <a:tc>
                  <a:txBody>
                    <a:bodyPr/>
                    <a:lstStyle/>
                    <a:p>
                      <a:pPr>
                        <a:lnSpc>
                          <a:spcPct val="115000"/>
                        </a:lnSpc>
                        <a:spcAft>
                          <a:spcPts val="1000"/>
                        </a:spcAft>
                      </a:pPr>
                      <a:endParaRPr lang="uk-UA" sz="1400">
                        <a:effectLst/>
                        <a:latin typeface="Times New Roman"/>
                        <a:ea typeface="Calibri"/>
                        <a:cs typeface="Times New Roman"/>
                      </a:endParaRPr>
                    </a:p>
                  </a:txBody>
                  <a:tcPr marL="68580" marR="68580" marT="0" marB="0"/>
                </a:tc>
                <a:tc>
                  <a:txBody>
                    <a:bodyPr/>
                    <a:lstStyle/>
                    <a:p>
                      <a:pPr>
                        <a:lnSpc>
                          <a:spcPct val="115000"/>
                        </a:lnSpc>
                        <a:spcAft>
                          <a:spcPts val="1000"/>
                        </a:spcAft>
                      </a:pPr>
                      <a:endParaRPr lang="uk-UA" sz="1400">
                        <a:effectLst/>
                        <a:latin typeface="Times New Roman"/>
                        <a:ea typeface="Calibri"/>
                        <a:cs typeface="Times New Roman"/>
                      </a:endParaRPr>
                    </a:p>
                  </a:txBody>
                  <a:tcPr marL="68580" marR="68580" marT="0" marB="0"/>
                </a:tc>
                <a:tc>
                  <a:txBody>
                    <a:bodyPr/>
                    <a:lstStyle/>
                    <a:p>
                      <a:pPr>
                        <a:lnSpc>
                          <a:spcPct val="115000"/>
                        </a:lnSpc>
                        <a:spcAft>
                          <a:spcPts val="1000"/>
                        </a:spcAft>
                      </a:pPr>
                      <a:endParaRPr lang="uk-UA" sz="1100">
                        <a:effectLst/>
                        <a:latin typeface="Times New Roman"/>
                        <a:ea typeface="Calibri"/>
                        <a:cs typeface="Times New Roman"/>
                      </a:endParaRPr>
                    </a:p>
                  </a:txBody>
                  <a:tcPr marL="68580" marR="68580" marT="0" marB="0"/>
                </a:tc>
              </a:tr>
              <a:tr h="2304256">
                <a:tc>
                  <a:txBody>
                    <a:bodyPr/>
                    <a:lstStyle/>
                    <a:p>
                      <a:pPr algn="ctr">
                        <a:lnSpc>
                          <a:spcPct val="115000"/>
                        </a:lnSpc>
                        <a:spcAft>
                          <a:spcPts val="1000"/>
                        </a:spcAft>
                      </a:pPr>
                      <a:r>
                        <a:rPr lang="uk-UA" sz="1400">
                          <a:effectLst/>
                        </a:rPr>
                        <a:t>2</a:t>
                      </a:r>
                      <a:endParaRPr lang="ru-RU" sz="1100">
                        <a:effectLst/>
                        <a:latin typeface="Calibri"/>
                        <a:ea typeface="Calibri"/>
                        <a:cs typeface="Times New Roman"/>
                      </a:endParaRPr>
                    </a:p>
                  </a:txBody>
                  <a:tcPr marL="68580" marR="68580" marT="0" marB="0" anchor="ctr"/>
                </a:tc>
                <a:tc>
                  <a:txBody>
                    <a:bodyPr/>
                    <a:lstStyle/>
                    <a:p>
                      <a:pPr>
                        <a:lnSpc>
                          <a:spcPct val="115000"/>
                        </a:lnSpc>
                        <a:spcAft>
                          <a:spcPts val="1000"/>
                        </a:spcAft>
                      </a:pPr>
                      <a:endParaRPr lang="uk-UA" sz="1400">
                        <a:effectLst/>
                        <a:latin typeface="Times New Roman"/>
                        <a:ea typeface="Times New Roman"/>
                        <a:cs typeface="Times New Roman"/>
                      </a:endParaRPr>
                    </a:p>
                  </a:txBody>
                  <a:tcPr marL="68580" marR="68580" marT="0" marB="0"/>
                </a:tc>
                <a:tc>
                  <a:txBody>
                    <a:bodyPr/>
                    <a:lstStyle/>
                    <a:p>
                      <a:pPr>
                        <a:lnSpc>
                          <a:spcPct val="115000"/>
                        </a:lnSpc>
                        <a:spcAft>
                          <a:spcPts val="1000"/>
                        </a:spcAft>
                      </a:pPr>
                      <a:endParaRPr lang="uk-UA" sz="1400">
                        <a:effectLst/>
                        <a:latin typeface="Times New Roman"/>
                        <a:ea typeface="Calibri"/>
                        <a:cs typeface="Times New Roman"/>
                      </a:endParaRPr>
                    </a:p>
                  </a:txBody>
                  <a:tcPr marL="68580" marR="68580" marT="0" marB="0"/>
                </a:tc>
                <a:tc>
                  <a:txBody>
                    <a:bodyPr/>
                    <a:lstStyle/>
                    <a:p>
                      <a:pPr>
                        <a:lnSpc>
                          <a:spcPct val="115000"/>
                        </a:lnSpc>
                        <a:spcAft>
                          <a:spcPts val="1000"/>
                        </a:spcAft>
                      </a:pPr>
                      <a:r>
                        <a:rPr lang="uk-UA" sz="1100" dirty="0">
                          <a:effectLst/>
                        </a:rPr>
                        <a:t> </a:t>
                      </a:r>
                      <a:r>
                        <a:rPr lang="ru-RU" sz="1400" dirty="0">
                          <a:effectLst/>
                        </a:rPr>
                        <a:t> </a:t>
                      </a:r>
                      <a:endParaRPr lang="ru-RU" sz="1100" dirty="0">
                        <a:effectLst/>
                        <a:latin typeface="Calibri"/>
                        <a:ea typeface="Calibri"/>
                        <a:cs typeface="Times New Roman"/>
                      </a:endParaRPr>
                    </a:p>
                  </a:txBody>
                  <a:tcPr marL="68580" marR="68580" marT="0" marB="0"/>
                </a:tc>
              </a:tr>
            </a:tbl>
          </a:graphicData>
        </a:graphic>
      </p:graphicFrame>
      <p:pic>
        <p:nvPicPr>
          <p:cNvPr id="8199" name="Рисунок 291" descr="P4010075+"/>
          <p:cNvPicPr>
            <a:picLocks noChangeAspect="1" noChangeArrowheads="1"/>
          </p:cNvPicPr>
          <p:nvPr/>
        </p:nvPicPr>
        <p:blipFill>
          <a:blip r:embed="rId2">
            <a:lum bright="18000" contrast="60000"/>
            <a:grayscl/>
            <a:extLst>
              <a:ext uri="{28A0092B-C50C-407E-A947-70E740481C1C}">
                <a14:useLocalDpi xmlns:a14="http://schemas.microsoft.com/office/drawing/2010/main" val="0"/>
              </a:ext>
            </a:extLst>
          </a:blip>
          <a:srcRect l="32806" t="40994" r="42017" b="29459"/>
          <a:stretch>
            <a:fillRect/>
          </a:stretch>
        </p:blipFill>
        <p:spPr bwMode="auto">
          <a:xfrm>
            <a:off x="330551" y="1268760"/>
            <a:ext cx="2490813" cy="2177155"/>
          </a:xfrm>
          <a:prstGeom prst="rect">
            <a:avLst/>
          </a:prstGeom>
          <a:noFill/>
          <a:extLst>
            <a:ext uri="{909E8E84-426E-40DD-AFC4-6F175D3DCCD1}">
              <a14:hiddenFill xmlns:a14="http://schemas.microsoft.com/office/drawing/2010/main">
                <a:solidFill>
                  <a:srgbClr val="FFFFFF"/>
                </a:solidFill>
              </a14:hiddenFill>
            </a:ext>
          </a:extLst>
        </p:spPr>
      </p:pic>
      <p:pic>
        <p:nvPicPr>
          <p:cNvPr id="8198" name="Рисунок 300" descr="1"/>
          <p:cNvPicPr>
            <a:picLocks noChangeAspect="1" noChangeArrowheads="1"/>
          </p:cNvPicPr>
          <p:nvPr/>
        </p:nvPicPr>
        <p:blipFill>
          <a:blip r:embed="rId3">
            <a:extLst>
              <a:ext uri="{28A0092B-C50C-407E-A947-70E740481C1C}">
                <a14:useLocalDpi xmlns:a14="http://schemas.microsoft.com/office/drawing/2010/main" val="0"/>
              </a:ext>
            </a:extLst>
          </a:blip>
          <a:srcRect l="14551" t="36990" r="15317" b="34709"/>
          <a:stretch>
            <a:fillRect/>
          </a:stretch>
        </p:blipFill>
        <p:spPr bwMode="auto">
          <a:xfrm>
            <a:off x="2771800" y="1268760"/>
            <a:ext cx="4085520" cy="2142407"/>
          </a:xfrm>
          <a:prstGeom prst="rect">
            <a:avLst/>
          </a:prstGeom>
          <a:noFill/>
          <a:extLst>
            <a:ext uri="{909E8E84-426E-40DD-AFC4-6F175D3DCCD1}">
              <a14:hiddenFill xmlns:a14="http://schemas.microsoft.com/office/drawing/2010/main">
                <a:solidFill>
                  <a:srgbClr val="FFFFFF"/>
                </a:solidFill>
              </a14:hiddenFill>
            </a:ext>
          </a:extLst>
        </p:spPr>
      </p:pic>
      <p:pic>
        <p:nvPicPr>
          <p:cNvPr id="8196" name="Рисунок 302" descr="DSCN0459"/>
          <p:cNvPicPr>
            <a:picLocks noChangeAspect="1" noChangeArrowheads="1"/>
          </p:cNvPicPr>
          <p:nvPr/>
        </p:nvPicPr>
        <p:blipFill>
          <a:blip r:embed="rId4">
            <a:extLst>
              <a:ext uri="{28A0092B-C50C-407E-A947-70E740481C1C}">
                <a14:useLocalDpi xmlns:a14="http://schemas.microsoft.com/office/drawing/2010/main" val="0"/>
              </a:ext>
            </a:extLst>
          </a:blip>
          <a:srcRect l="28603" t="24469" r="43120" b="38049"/>
          <a:stretch>
            <a:fillRect/>
          </a:stretch>
        </p:blipFill>
        <p:spPr bwMode="auto">
          <a:xfrm>
            <a:off x="298147" y="3445915"/>
            <a:ext cx="2473653" cy="2251877"/>
          </a:xfrm>
          <a:prstGeom prst="rect">
            <a:avLst/>
          </a:prstGeom>
          <a:noFill/>
          <a:extLst>
            <a:ext uri="{909E8E84-426E-40DD-AFC4-6F175D3DCCD1}">
              <a14:hiddenFill xmlns:a14="http://schemas.microsoft.com/office/drawing/2010/main">
                <a:solidFill>
                  <a:srgbClr val="FFFFFF"/>
                </a:solidFill>
              </a14:hiddenFill>
            </a:ext>
          </a:extLst>
        </p:spPr>
      </p:pic>
      <p:pic>
        <p:nvPicPr>
          <p:cNvPr id="8195" name="Рисунок 303" descr="Без имени-16копирование"/>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t="5817" b="5164"/>
          <a:stretch>
            <a:fillRect/>
          </a:stretch>
        </p:blipFill>
        <p:spPr bwMode="auto">
          <a:xfrm>
            <a:off x="4139952" y="3357826"/>
            <a:ext cx="1656184" cy="2339930"/>
          </a:xfrm>
          <a:prstGeom prst="rect">
            <a:avLst/>
          </a:prstGeom>
          <a:noFill/>
          <a:extLst>
            <a:ext uri="{909E8E84-426E-40DD-AFC4-6F175D3DCCD1}">
              <a14:hiddenFill xmlns:a14="http://schemas.microsoft.com/office/drawing/2010/main">
                <a:solidFill>
                  <a:srgbClr val="FFFFFF"/>
                </a:solidFill>
              </a14:hiddenFill>
            </a:ext>
          </a:extLst>
        </p:spPr>
      </p:pic>
      <p:pic>
        <p:nvPicPr>
          <p:cNvPr id="8193" name="Рисунок 305"/>
          <p:cNvPicPr>
            <a:picLocks noChangeAspect="1" noChangeArrowheads="1"/>
          </p:cNvPicPr>
          <p:nvPr/>
        </p:nvPicPr>
        <p:blipFill>
          <a:blip r:embed="rId6">
            <a:lum contrast="12000"/>
            <a:extLst>
              <a:ext uri="{28A0092B-C50C-407E-A947-70E740481C1C}">
                <a14:useLocalDpi xmlns:a14="http://schemas.microsoft.com/office/drawing/2010/main" val="0"/>
              </a:ext>
            </a:extLst>
          </a:blip>
          <a:srcRect l="24347" t="3400" r="32562" b="12112"/>
          <a:stretch>
            <a:fillRect/>
          </a:stretch>
        </p:blipFill>
        <p:spPr bwMode="auto">
          <a:xfrm>
            <a:off x="7177569" y="3498562"/>
            <a:ext cx="1617288" cy="2146582"/>
          </a:xfrm>
          <a:prstGeom prst="rect">
            <a:avLst/>
          </a:prstGeom>
          <a:noFill/>
          <a:extLst>
            <a:ext uri="{909E8E84-426E-40DD-AFC4-6F175D3DCCD1}">
              <a14:hiddenFill xmlns:a14="http://schemas.microsoft.com/office/drawing/2010/main">
                <a:solidFill>
                  <a:srgbClr val="FFFFFF"/>
                </a:solidFill>
              </a14:hiddenFill>
            </a:ext>
          </a:extLst>
        </p:spPr>
      </p:pic>
      <p:pic>
        <p:nvPicPr>
          <p:cNvPr id="8194" name="Рисунок 304" descr="Рис"/>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5152" y="1268760"/>
            <a:ext cx="2142122" cy="208906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102" y="5694950"/>
            <a:ext cx="9165102" cy="1292662"/>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Рис. 1.23. Дефекти у вигляді руйнувань при радіальному і комбінованому (а), боковому (в) і комбінованому радіально-прямому видавлюванні з роздачею і обтисненням (с)</a:t>
            </a:r>
            <a:endParaRPr lang="ru-RU" sz="2000" dirty="0">
              <a:latin typeface="Times New Roman" panose="02020603050405020304" pitchFamily="18" charset="0"/>
              <a:cs typeface="Times New Roman" panose="02020603050405020304" pitchFamily="18" charset="0"/>
            </a:endParaRPr>
          </a:p>
          <a:p>
            <a:r>
              <a:rPr lang="uk-UA" dirty="0"/>
              <a:t> </a:t>
            </a:r>
            <a:endParaRPr lang="ru-RU" dirty="0"/>
          </a:p>
        </p:txBody>
      </p:sp>
    </p:spTree>
    <p:extLst>
      <p:ext uri="{BB962C8B-B14F-4D97-AF65-F5344CB8AC3E}">
        <p14:creationId xmlns:p14="http://schemas.microsoft.com/office/powerpoint/2010/main" val="552900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59" name="Picture 4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980728"/>
            <a:ext cx="8222287" cy="58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4522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556791"/>
            <a:ext cx="9144000" cy="5078313"/>
          </a:xfrm>
          <a:prstGeom prst="rect">
            <a:avLst/>
          </a:prstGeom>
        </p:spPr>
        <p:txBody>
          <a:bodyPr wrap="square">
            <a:spAutoFit/>
          </a:bodyPr>
          <a:lstStyle/>
          <a:p>
            <a:r>
              <a:rPr lang="uk-UA" dirty="0">
                <a:latin typeface="Times New Roman" panose="02020603050405020304" pitchFamily="18" charset="0"/>
                <a:cs typeface="Times New Roman" panose="02020603050405020304" pitchFamily="18" charset="0"/>
              </a:rPr>
              <a:t>При поперечному (радіальному і боковому) видавлюванні сильний вплив на характер розподілу деформацій по висоті осередку деформації надає кінематична схема подачі металу. Різницю в деформованому стані деталей, отриманих видавлюванням з односторонньою подачею металу (одностороннє видавлювання) і двостороннім видавлюванням можна продемонструвати на прикладі викривлення ділильної сітки, нанесеної на заготовку перед поперечним видавлюванням (рис. 1.24). При односторонньому поперечному (як бічному, так і радіальному) видавлюванні осередок інтенсивної деформації має несиметричну форму. Зона максимальної деформації і, відповідно, зона максимального зміцнення зміщуються до нижньої границі осередку деформації, на якій відбувається різкий стрибок ступеня деформації металу. При двосторонньому видавлюванні осередок деформації (ОД) розташовується в середній частині заготовки і симетричний відносно вертикальної і горизонтальної осей заготовки, а отримані фланці відповідно мають симетричну клиноподібну форму з товщиною біля кромки, яка зменшується по мірі збільшення діаметра фланця. Дана схема деформування більш сприятлива з точки зору якості отримуваного виробу і силового режиму. Але при двосторонньому поперечному видавлюванні осередок деформації має меншу висоту і об’єм, що може бути в ряді випадків недоліком, оскільки на перехідних навантажених ділянках метал може бути недостатньо зміцненим.</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6440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556793"/>
            <a:ext cx="9144000" cy="5016758"/>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Як видно з рис. 1.25, зона максимального зміцнення при односторонній подачі металу, як і зона максимального напруження, примикає до нижньої границі осередку деформації. Найбільше зміцнення набувають частки металу, розташовані в перехідній (з центральної зони під фланець) зоні деталі. А при двосторонній подачі металу максимальне зміцнення і зона максимального напруження знаходяться в центрі осередку деформації.</a:t>
            </a:r>
            <a:endParaRPr lang="ru-RU" sz="2000" dirty="0">
              <a:latin typeface="Times New Roman" panose="02020603050405020304" pitchFamily="18" charset="0"/>
              <a:cs typeface="Times New Roman" panose="02020603050405020304" pitchFamily="18" charset="0"/>
            </a:endParaRPr>
          </a:p>
          <a:p>
            <a:r>
              <a:rPr lang="uk-UA" sz="2000" dirty="0">
                <a:latin typeface="Times New Roman" panose="02020603050405020304" pitchFamily="18" charset="0"/>
                <a:cs typeface="Times New Roman" panose="02020603050405020304" pitchFamily="18" charset="0"/>
              </a:rPr>
              <a:t>При двосторонній подачі розподіл напружень в осередку симетричний на всіх стадіях видавлювання, а пік значень інтенсивності напружень приходиться на горизонтальну вісь симетрії. Для одного і того ж значення ходу пуансона величина інтенсивності напружень для двостороннього деформування вище, ніж при видавлюванні з односторонньою подачею.</a:t>
            </a:r>
            <a:endParaRPr lang="ru-RU" sz="2000" dirty="0">
              <a:latin typeface="Times New Roman" panose="02020603050405020304" pitchFamily="18" charset="0"/>
              <a:cs typeface="Times New Roman" panose="02020603050405020304" pitchFamily="18" charset="0"/>
            </a:endParaRPr>
          </a:p>
          <a:p>
            <a:r>
              <a:rPr lang="uk-UA" sz="2000" dirty="0">
                <a:latin typeface="Times New Roman" panose="02020603050405020304" pitchFamily="18" charset="0"/>
                <a:cs typeface="Times New Roman" panose="02020603050405020304" pitchFamily="18" charset="0"/>
              </a:rPr>
              <a:t>При поперечному видавлюванні найбільшій деформації піддаються шари металу, що прилягають до центру відростка, який видавлюється. При видавлюванні без конічної перехідної ділянки, тобто безпосередньо на виході з контейнера в бічну порожнину висотою </a:t>
            </a:r>
            <a:r>
              <a:rPr lang="uk-UA" sz="2000" i="1" dirty="0">
                <a:latin typeface="Times New Roman" panose="02020603050405020304" pitchFamily="18" charset="0"/>
                <a:cs typeface="Times New Roman" panose="02020603050405020304" pitchFamily="18" charset="0"/>
              </a:rPr>
              <a:t>h</a:t>
            </a:r>
            <a:r>
              <a:rPr lang="uk-UA" sz="2000" i="1" baseline="-25000" dirty="0">
                <a:latin typeface="Times New Roman" panose="02020603050405020304" pitchFamily="18" charset="0"/>
                <a:cs typeface="Times New Roman" panose="02020603050405020304" pitchFamily="18" charset="0"/>
              </a:rPr>
              <a:t>2</a:t>
            </a:r>
            <a:r>
              <a:rPr lang="uk-UA" sz="2000" dirty="0">
                <a:latin typeface="Times New Roman" panose="02020603050405020304" pitchFamily="18" charset="0"/>
                <a:cs typeface="Times New Roman" panose="02020603050405020304" pitchFamily="18" charset="0"/>
              </a:rPr>
              <a:t> (модуля А), коефіцієнт нерівномірності деформації знаходиться в межах від 1,7 до 2,3 (рис. 1.26).</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3895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Рисунок 9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4383" y="4311418"/>
            <a:ext cx="1200150"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Рисунок 9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985" y="4367383"/>
            <a:ext cx="13906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Рисунок 9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0536" y="4433856"/>
            <a:ext cx="194310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Рисунок 9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0536" y="2792523"/>
            <a:ext cx="152400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Рисунок 9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4383" y="2588170"/>
            <a:ext cx="1266825" cy="1695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Рисунок 9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0975" y="2776708"/>
            <a:ext cx="123825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Рисунок 908"/>
          <p:cNvPicPr>
            <a:picLocks noChangeAspect="1" noChangeArrowheads="1"/>
          </p:cNvPicPr>
          <p:nvPr/>
        </p:nvPicPr>
        <p:blipFill>
          <a:blip r:embed="rId8">
            <a:extLst>
              <a:ext uri="{28A0092B-C50C-407E-A947-70E740481C1C}">
                <a14:useLocalDpi xmlns:a14="http://schemas.microsoft.com/office/drawing/2010/main" val="0"/>
              </a:ext>
            </a:extLst>
          </a:blip>
          <a:srcRect b="6020"/>
          <a:stretch>
            <a:fillRect/>
          </a:stretch>
        </p:blipFill>
        <p:spPr bwMode="auto">
          <a:xfrm>
            <a:off x="6228184" y="712970"/>
            <a:ext cx="1419225" cy="19716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Рисунок 90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1674" y="768895"/>
            <a:ext cx="2105025" cy="1819275"/>
          </a:xfrm>
          <a:prstGeom prst="rect">
            <a:avLst/>
          </a:prstGeom>
          <a:noFill/>
          <a:extLst>
            <a:ext uri="{909E8E84-426E-40DD-AFC4-6F175D3DCCD1}">
              <a14:hiddenFill xmlns:a14="http://schemas.microsoft.com/office/drawing/2010/main">
                <a:solidFill>
                  <a:srgbClr val="FFFFFF"/>
                </a:solidFill>
              </a14:hiddenFill>
            </a:ext>
          </a:extLst>
        </p:spPr>
      </p:pic>
      <p:pic>
        <p:nvPicPr>
          <p:cNvPr id="1025" name="Рисунок 9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08088" y="766933"/>
            <a:ext cx="1724025" cy="20097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0"/>
          <p:cNvSpPr>
            <a:spLocks noChangeArrowheads="1"/>
          </p:cNvSpPr>
          <p:nvPr/>
        </p:nvSpPr>
        <p:spPr bwMode="auto">
          <a:xfrm>
            <a:off x="2195736" y="5879975"/>
            <a:ext cx="505938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Рис. 1.1. Способи холодного об</a:t>
            </a:r>
            <a:r>
              <a:rPr kumimoji="0" lang="uk-UA" alt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alt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ємного штампування</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33202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17736657"/>
              </p:ext>
            </p:extLst>
          </p:nvPr>
        </p:nvGraphicFramePr>
        <p:xfrm>
          <a:off x="179509" y="1700808"/>
          <a:ext cx="6768755" cy="4968552"/>
        </p:xfrm>
        <a:graphic>
          <a:graphicData uri="http://schemas.openxmlformats.org/drawingml/2006/table">
            <a:tbl>
              <a:tblPr>
                <a:tableStyleId>{5C22544A-7EE6-4342-B048-85BDC9FD1C3A}</a:tableStyleId>
              </a:tblPr>
              <a:tblGrid>
                <a:gridCol w="2088235"/>
                <a:gridCol w="1944216"/>
                <a:gridCol w="2736304"/>
              </a:tblGrid>
              <a:tr h="354897">
                <a:tc>
                  <a:txBody>
                    <a:bodyPr/>
                    <a:lstStyle/>
                    <a:p>
                      <a:pPr algn="ctr">
                        <a:lnSpc>
                          <a:spcPct val="115000"/>
                        </a:lnSpc>
                        <a:spcAft>
                          <a:spcPts val="0"/>
                        </a:spcAft>
                      </a:pPr>
                      <a:r>
                        <a:rPr lang="uk-UA" sz="1400">
                          <a:effectLst/>
                        </a:rPr>
                        <a:t>1</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uk-UA" sz="1400" dirty="0">
                          <a:effectLst/>
                        </a:rPr>
                        <a:t>2</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uk-UA" sz="1400">
                          <a:effectLst/>
                        </a:rPr>
                        <a:t>3</a:t>
                      </a:r>
                      <a:endParaRPr lang="ru-RU" sz="1100">
                        <a:effectLst/>
                        <a:latin typeface="Calibri"/>
                        <a:ea typeface="Calibri"/>
                        <a:cs typeface="Times New Roman"/>
                      </a:endParaRPr>
                    </a:p>
                  </a:txBody>
                  <a:tcPr marL="68580" marR="68580" marT="0" marB="0" anchor="ctr"/>
                </a:tc>
              </a:tr>
              <a:tr h="2484276">
                <a:tc>
                  <a:txBody>
                    <a:bodyPr/>
                    <a:lstStyle/>
                    <a:p>
                      <a:pPr algn="ctr">
                        <a:lnSpc>
                          <a:spcPct val="120000"/>
                        </a:lnSpc>
                        <a:spcAft>
                          <a:spcPts val="0"/>
                        </a:spcAft>
                      </a:pPr>
                      <a:endParaRPr lang="uk-UA" sz="1400">
                        <a:effectLst/>
                        <a:latin typeface="Times New Roman"/>
                        <a:ea typeface="Times New Roman"/>
                        <a:cs typeface="Times New Roman"/>
                      </a:endParaRPr>
                    </a:p>
                  </a:txBody>
                  <a:tcPr marL="68580" marR="68580" marT="0" marB="0" anchor="ctr"/>
                </a:tc>
                <a:tc>
                  <a:txBody>
                    <a:bodyPr/>
                    <a:lstStyle/>
                    <a:p>
                      <a:pPr algn="ctr">
                        <a:lnSpc>
                          <a:spcPct val="120000"/>
                        </a:lnSpc>
                        <a:spcAft>
                          <a:spcPts val="0"/>
                        </a:spcAft>
                      </a:pPr>
                      <a:endParaRPr lang="uk-UA" sz="1400">
                        <a:effectLst/>
                        <a:latin typeface="Times New Roman"/>
                        <a:ea typeface="Times New Roman"/>
                        <a:cs typeface="Times New Roman"/>
                      </a:endParaRPr>
                    </a:p>
                  </a:txBody>
                  <a:tcPr marL="68580" marR="68580" marT="0" marB="0" anchor="ctr"/>
                </a:tc>
                <a:tc>
                  <a:txBody>
                    <a:bodyPr/>
                    <a:lstStyle/>
                    <a:p>
                      <a:pPr algn="ctr">
                        <a:lnSpc>
                          <a:spcPct val="120000"/>
                        </a:lnSpc>
                        <a:spcAft>
                          <a:spcPts val="0"/>
                        </a:spcAft>
                      </a:pPr>
                      <a:endParaRPr lang="uk-UA" sz="1400">
                        <a:effectLst/>
                        <a:latin typeface="Times New Roman"/>
                        <a:ea typeface="Times New Roman"/>
                        <a:cs typeface="Times New Roman"/>
                      </a:endParaRPr>
                    </a:p>
                  </a:txBody>
                  <a:tcPr marL="68580" marR="68580" marT="0" marB="0" anchor="ctr"/>
                </a:tc>
              </a:tr>
              <a:tr h="2129379">
                <a:tc>
                  <a:txBody>
                    <a:bodyPr/>
                    <a:lstStyle/>
                    <a:p>
                      <a:pPr algn="ctr">
                        <a:lnSpc>
                          <a:spcPct val="120000"/>
                        </a:lnSpc>
                        <a:spcAft>
                          <a:spcPts val="0"/>
                        </a:spcAft>
                      </a:pPr>
                      <a:endParaRPr lang="uk-UA" sz="1400">
                        <a:effectLst/>
                        <a:latin typeface="Times New Roman"/>
                        <a:ea typeface="Times New Roman"/>
                        <a:cs typeface="Times New Roman"/>
                      </a:endParaRPr>
                    </a:p>
                  </a:txBody>
                  <a:tcPr marL="68580" marR="68580" marT="0" marB="0" anchor="ctr"/>
                </a:tc>
                <a:tc>
                  <a:txBody>
                    <a:bodyPr/>
                    <a:lstStyle/>
                    <a:p>
                      <a:pPr algn="ctr">
                        <a:lnSpc>
                          <a:spcPct val="120000"/>
                        </a:lnSpc>
                        <a:spcAft>
                          <a:spcPts val="0"/>
                        </a:spcAft>
                      </a:pPr>
                      <a:endParaRPr lang="uk-UA" sz="1400">
                        <a:effectLst/>
                        <a:latin typeface="Times New Roman"/>
                        <a:ea typeface="Times New Roman"/>
                        <a:cs typeface="Times New Roman"/>
                      </a:endParaRPr>
                    </a:p>
                  </a:txBody>
                  <a:tcPr marL="68580" marR="68580" marT="0" marB="0" anchor="ctr"/>
                </a:tc>
                <a:tc>
                  <a:txBody>
                    <a:bodyPr/>
                    <a:lstStyle/>
                    <a:p>
                      <a:pPr algn="ctr">
                        <a:lnSpc>
                          <a:spcPct val="120000"/>
                        </a:lnSpc>
                        <a:spcAft>
                          <a:spcPts val="0"/>
                        </a:spcAft>
                      </a:pPr>
                      <a:endParaRPr lang="uk-UA" sz="1400" dirty="0">
                        <a:effectLst/>
                        <a:latin typeface="Times New Roman"/>
                        <a:ea typeface="Times New Roman"/>
                        <a:cs typeface="Times New Roman"/>
                      </a:endParaRPr>
                    </a:p>
                  </a:txBody>
                  <a:tcPr marL="68580" marR="68580" marT="0" marB="0" anchor="ctr"/>
                </a:tc>
              </a:tr>
            </a:tbl>
          </a:graphicData>
        </a:graphic>
      </p:graphicFrame>
      <p:pic>
        <p:nvPicPr>
          <p:cNvPr id="10246" name="Рисунок 153" descr="Схемы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52" y="2007984"/>
            <a:ext cx="2062480" cy="235712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Рисунок 154" descr="Схемы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046" y="2014897"/>
            <a:ext cx="1910913" cy="232446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Рисунок 155" descr="Схемы_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6061" y="1976332"/>
            <a:ext cx="1952686" cy="2363034"/>
          </a:xfrm>
          <a:prstGeom prst="rect">
            <a:avLst/>
          </a:prstGeom>
          <a:noFill/>
          <a:extLst>
            <a:ext uri="{909E8E84-426E-40DD-AFC4-6F175D3DCCD1}">
              <a14:hiddenFill xmlns:a14="http://schemas.microsoft.com/office/drawing/2010/main">
                <a:solidFill>
                  <a:srgbClr val="FFFFFF"/>
                </a:solidFill>
              </a14:hiddenFill>
            </a:ext>
          </a:extLst>
        </p:spPr>
      </p:pic>
      <p:pic>
        <p:nvPicPr>
          <p:cNvPr id="10243" name="Рисунок 156"/>
          <p:cNvPicPr>
            <a:picLocks noChangeAspect="1" noChangeArrowheads="1"/>
          </p:cNvPicPr>
          <p:nvPr/>
        </p:nvPicPr>
        <p:blipFill>
          <a:blip r:embed="rId5">
            <a:extLst>
              <a:ext uri="{28A0092B-C50C-407E-A947-70E740481C1C}">
                <a14:useLocalDpi xmlns:a14="http://schemas.microsoft.com/office/drawing/2010/main" val="0"/>
              </a:ext>
            </a:extLst>
          </a:blip>
          <a:srcRect l="2184" t="5652" r="50427" b="11131"/>
          <a:stretch>
            <a:fillRect/>
          </a:stretch>
        </p:blipFill>
        <p:spPr bwMode="auto">
          <a:xfrm>
            <a:off x="194366" y="4365104"/>
            <a:ext cx="2073933" cy="223224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Рисунок 157"/>
          <p:cNvPicPr>
            <a:picLocks noChangeAspect="1" noChangeArrowheads="1"/>
          </p:cNvPicPr>
          <p:nvPr/>
        </p:nvPicPr>
        <p:blipFill>
          <a:blip r:embed="rId6">
            <a:extLst>
              <a:ext uri="{28A0092B-C50C-407E-A947-70E740481C1C}">
                <a14:useLocalDpi xmlns:a14="http://schemas.microsoft.com/office/drawing/2010/main" val="0"/>
              </a:ext>
            </a:extLst>
          </a:blip>
          <a:srcRect l="48698" t="21758" r="4231" b="8678"/>
          <a:stretch>
            <a:fillRect/>
          </a:stretch>
        </p:blipFill>
        <p:spPr bwMode="auto">
          <a:xfrm>
            <a:off x="2268299" y="4365104"/>
            <a:ext cx="2046227" cy="2232248"/>
          </a:xfrm>
          <a:prstGeom prst="rect">
            <a:avLst/>
          </a:prstGeom>
          <a:noFill/>
          <a:extLst>
            <a:ext uri="{909E8E84-426E-40DD-AFC4-6F175D3DCCD1}">
              <a14:hiddenFill xmlns:a14="http://schemas.microsoft.com/office/drawing/2010/main">
                <a:solidFill>
                  <a:srgbClr val="FFFFFF"/>
                </a:solidFill>
              </a14:hiddenFill>
            </a:ext>
          </a:extLst>
        </p:spPr>
      </p:pic>
      <p:pic>
        <p:nvPicPr>
          <p:cNvPr id="10241" name="Рисунок 158" descr="Образцы%20с%20сеткой(отростки)01-1"/>
          <p:cNvPicPr>
            <a:picLocks noChangeAspect="1" noChangeArrowheads="1"/>
          </p:cNvPicPr>
          <p:nvPr/>
        </p:nvPicPr>
        <p:blipFill>
          <a:blip r:embed="rId7">
            <a:lum bright="12000" contrast="30000"/>
            <a:extLst>
              <a:ext uri="{28A0092B-C50C-407E-A947-70E740481C1C}">
                <a14:useLocalDpi xmlns:a14="http://schemas.microsoft.com/office/drawing/2010/main" val="0"/>
              </a:ext>
            </a:extLst>
          </a:blip>
          <a:srcRect b="8838"/>
          <a:stretch>
            <a:fillRect/>
          </a:stretch>
        </p:blipFill>
        <p:spPr bwMode="auto">
          <a:xfrm>
            <a:off x="4314526" y="4365104"/>
            <a:ext cx="2660350" cy="223224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974876" y="1628507"/>
            <a:ext cx="2169124" cy="2862322"/>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Рис. 1.24. Схеми деформування і зразки, отримані одностороннім, двостороннім і послідовним двостороннім видавлюванням металу </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6737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628800"/>
            <a:ext cx="8856984" cy="1754326"/>
          </a:xfrm>
          <a:prstGeom prst="rect">
            <a:avLst/>
          </a:prstGeom>
        </p:spPr>
        <p:txBody>
          <a:bodyPr wrap="square">
            <a:spAutoFit/>
          </a:bodyPr>
          <a:lstStyle/>
          <a:p>
            <a:r>
              <a:rPr lang="uk-UA" dirty="0"/>
              <a:t>Для поліпшення експлуатаційних властивостей навантажених виробів необхідне кероване формування структури перехідних зон  з метою запобігання утворенню текстури або вичерпання ресурсу пластичності. Різні поєднання рухів і навантажень пуансонів дозволяють регулювати положення зони максимального зміцнення металу по висоті осередку деформації.</a:t>
            </a:r>
            <a:endParaRPr lang="ru-RU" dirty="0"/>
          </a:p>
          <a:p>
            <a:r>
              <a:rPr lang="uk-UA" dirty="0"/>
              <a:t> </a:t>
            </a:r>
            <a:endParaRPr lang="ru-RU" dirty="0"/>
          </a:p>
        </p:txBody>
      </p:sp>
      <p:pic>
        <p:nvPicPr>
          <p:cNvPr id="3" name="Рисунок 2"/>
          <p:cNvPicPr/>
          <p:nvPr/>
        </p:nvPicPr>
        <p:blipFill>
          <a:blip r:embed="rId2">
            <a:extLst>
              <a:ext uri="{28A0092B-C50C-407E-A947-70E740481C1C}">
                <a14:useLocalDpi xmlns:a14="http://schemas.microsoft.com/office/drawing/2010/main" val="0"/>
              </a:ext>
            </a:extLst>
          </a:blip>
          <a:srcRect/>
          <a:stretch>
            <a:fillRect/>
          </a:stretch>
        </p:blipFill>
        <p:spPr bwMode="auto">
          <a:xfrm>
            <a:off x="0" y="3140969"/>
            <a:ext cx="8532440" cy="1800200"/>
          </a:xfrm>
          <a:prstGeom prst="rect">
            <a:avLst/>
          </a:prstGeom>
          <a:noFill/>
          <a:ln>
            <a:noFill/>
          </a:ln>
        </p:spPr>
      </p:pic>
      <p:pic>
        <p:nvPicPr>
          <p:cNvPr id="4" name="Рисунок 3"/>
          <p:cNvPicPr/>
          <p:nvPr/>
        </p:nvPicPr>
        <p:blipFill>
          <a:blip r:embed="rId3">
            <a:extLst>
              <a:ext uri="{28A0092B-C50C-407E-A947-70E740481C1C}">
                <a14:useLocalDpi xmlns:a14="http://schemas.microsoft.com/office/drawing/2010/main" val="0"/>
              </a:ext>
            </a:extLst>
          </a:blip>
          <a:srcRect/>
          <a:stretch>
            <a:fillRect/>
          </a:stretch>
        </p:blipFill>
        <p:spPr bwMode="auto">
          <a:xfrm>
            <a:off x="0" y="4941169"/>
            <a:ext cx="8532440" cy="1664970"/>
          </a:xfrm>
          <a:prstGeom prst="rect">
            <a:avLst/>
          </a:prstGeom>
          <a:noFill/>
          <a:ln>
            <a:noFill/>
          </a:ln>
        </p:spPr>
      </p:pic>
    </p:spTree>
    <p:extLst>
      <p:ext uri="{BB962C8B-B14F-4D97-AF65-F5344CB8AC3E}">
        <p14:creationId xmlns:p14="http://schemas.microsoft.com/office/powerpoint/2010/main" val="382249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28A0092B-C50C-407E-A947-70E740481C1C}">
                <a14:useLocalDpi xmlns:a14="http://schemas.microsoft.com/office/drawing/2010/main" val="0"/>
              </a:ext>
            </a:extLst>
          </a:blip>
          <a:srcRect/>
          <a:stretch>
            <a:fillRect/>
          </a:stretch>
        </p:blipFill>
        <p:spPr bwMode="auto">
          <a:xfrm>
            <a:off x="0" y="1513453"/>
            <a:ext cx="9146874" cy="3600400"/>
          </a:xfrm>
          <a:prstGeom prst="rect">
            <a:avLst/>
          </a:prstGeom>
          <a:noFill/>
          <a:ln>
            <a:noFill/>
          </a:ln>
        </p:spPr>
      </p:pic>
      <p:sp>
        <p:nvSpPr>
          <p:cNvPr id="3" name="Прямоугольник 2"/>
          <p:cNvSpPr/>
          <p:nvPr/>
        </p:nvSpPr>
        <p:spPr>
          <a:xfrm>
            <a:off x="1436" y="5229200"/>
            <a:ext cx="9142563" cy="707886"/>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Рис. 1.25. Аналіз напружено-деформованого стану при радіальному видавлюванні методами вимірювання твердості і МСЕ    (аркуш 1)</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45204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28800"/>
            <a:ext cx="8928992" cy="3456384"/>
          </a:xfrm>
          <a:prstGeom prst="rect">
            <a:avLst/>
          </a:prstGeom>
          <a:noFill/>
          <a:ln>
            <a:noFill/>
          </a:ln>
        </p:spPr>
      </p:pic>
      <p:pic>
        <p:nvPicPr>
          <p:cNvPr id="3" name="Рисунок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5085184"/>
            <a:ext cx="4807100" cy="1772816"/>
          </a:xfrm>
          <a:prstGeom prst="rect">
            <a:avLst/>
          </a:prstGeom>
          <a:noFill/>
          <a:ln>
            <a:noFill/>
          </a:ln>
        </p:spPr>
      </p:pic>
    </p:spTree>
    <p:extLst>
      <p:ext uri="{BB962C8B-B14F-4D97-AF65-F5344CB8AC3E}">
        <p14:creationId xmlns:p14="http://schemas.microsoft.com/office/powerpoint/2010/main" val="12876582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a:grpSpLocks noChangeAspect="1"/>
          </p:cNvGrpSpPr>
          <p:nvPr/>
        </p:nvGrpSpPr>
        <p:grpSpPr bwMode="auto">
          <a:xfrm>
            <a:off x="122302" y="1931088"/>
            <a:ext cx="8928992" cy="3744416"/>
            <a:chOff x="915" y="1035"/>
            <a:chExt cx="9051" cy="6435"/>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5" y="1035"/>
              <a:ext cx="2553" cy="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5" y="1035"/>
              <a:ext cx="3036" cy="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0" y="1085"/>
              <a:ext cx="1854" cy="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5" y="1084"/>
              <a:ext cx="3040" cy="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5" y="1080"/>
              <a:ext cx="1866" cy="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30" y="1080"/>
              <a:ext cx="1836" cy="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Line 9"/>
            <p:cNvCxnSpPr>
              <a:cxnSpLocks noChangeAspect="1" noChangeShapeType="1"/>
            </p:cNvCxnSpPr>
            <p:nvPr/>
          </p:nvCxnSpPr>
          <p:spPr bwMode="auto">
            <a:xfrm>
              <a:off x="930" y="7455"/>
              <a:ext cx="5475"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cxnSp>
        <p:cxnSp>
          <p:nvCxnSpPr>
            <p:cNvPr id="10" name="Line 10"/>
            <p:cNvCxnSpPr>
              <a:cxnSpLocks noChangeAspect="1" noChangeShapeType="1"/>
            </p:cNvCxnSpPr>
            <p:nvPr/>
          </p:nvCxnSpPr>
          <p:spPr bwMode="auto">
            <a:xfrm>
              <a:off x="915" y="7440"/>
              <a:ext cx="2475" cy="0"/>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cxnSp>
        <p:sp>
          <p:nvSpPr>
            <p:cNvPr id="11" name="Rectangle 11"/>
            <p:cNvSpPr>
              <a:spLocks noChangeAspect="1" noChangeArrowheads="1"/>
            </p:cNvSpPr>
            <p:nvPr/>
          </p:nvSpPr>
          <p:spPr bwMode="auto">
            <a:xfrm>
              <a:off x="9450" y="3975"/>
              <a:ext cx="510" cy="3480"/>
            </a:xfrm>
            <a:prstGeom prst="rect">
              <a:avLst/>
            </a:prstGeom>
            <a:solidFill>
              <a:srgbClr val="969696"/>
            </a:solidFill>
            <a:ln w="9525">
              <a:solidFill>
                <a:srgbClr val="969696"/>
              </a:solidFill>
              <a:miter lim="800000"/>
              <a:headEnd/>
              <a:tailEnd/>
            </a:ln>
          </p:spPr>
          <p:txBody>
            <a:bodyPr rot="0" vert="horz" wrap="square" lIns="91440" tIns="45720" rIns="91440" bIns="45720" anchor="t" anchorCtr="0" upright="1">
              <a:noAutofit/>
            </a:bodyPr>
            <a:lstStyle/>
            <a:p>
              <a:endParaRPr lang="ru-RU"/>
            </a:p>
          </p:txBody>
        </p:sp>
        <p:cxnSp>
          <p:nvCxnSpPr>
            <p:cNvPr id="12" name="Line 12"/>
            <p:cNvCxnSpPr>
              <a:cxnSpLocks noChangeAspect="1" noChangeShapeType="1"/>
            </p:cNvCxnSpPr>
            <p:nvPr/>
          </p:nvCxnSpPr>
          <p:spPr bwMode="auto">
            <a:xfrm>
              <a:off x="6375" y="1047"/>
              <a:ext cx="3585" cy="0"/>
            </a:xfrm>
            <a:prstGeom prst="line">
              <a:avLst/>
            </a:prstGeom>
            <a:noFill/>
            <a:ln w="25400">
              <a:solidFill>
                <a:srgbClr val="969696"/>
              </a:solidFill>
              <a:round/>
              <a:headEnd/>
              <a:tailEnd/>
            </a:ln>
            <a:extLst>
              <a:ext uri="{909E8E84-426E-40DD-AFC4-6F175D3DCCD1}">
                <a14:hiddenFill xmlns:a14="http://schemas.microsoft.com/office/drawing/2010/main">
                  <a:noFill/>
                </a14:hiddenFill>
              </a:ext>
            </a:extLst>
          </p:spPr>
        </p:cxnSp>
      </p:grpSp>
      <p:sp>
        <p:nvSpPr>
          <p:cNvPr id="13" name="Прямоугольник 12"/>
          <p:cNvSpPr/>
          <p:nvPr/>
        </p:nvSpPr>
        <p:spPr>
          <a:xfrm>
            <a:off x="116335" y="5676734"/>
            <a:ext cx="8929040" cy="707886"/>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Рис. 1.25. Аналіз напружено-деформованого стану при радіальному видавлюванні методами вимірювання твердості і МСЕ   (аркуш 2)</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9724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Рис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412775"/>
            <a:ext cx="8856984" cy="4450607"/>
          </a:xfrm>
          <a:prstGeom prst="rect">
            <a:avLst/>
          </a:prstGeom>
          <a:noFill/>
          <a:ln>
            <a:noFill/>
          </a:ln>
        </p:spPr>
      </p:pic>
      <p:sp>
        <p:nvSpPr>
          <p:cNvPr id="3" name="Прямоугольник 2"/>
          <p:cNvSpPr/>
          <p:nvPr/>
        </p:nvSpPr>
        <p:spPr>
          <a:xfrm>
            <a:off x="0" y="5863383"/>
            <a:ext cx="9036496" cy="707886"/>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Рис. 1.26. Підвищення рівномірності деформованого стану при поперечному видавлюванні</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08380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700808"/>
            <a:ext cx="9144000" cy="3785652"/>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При дослідженні процесу суміщеного радіально-прямого видавлювання було встановлено, що картини викривлення ділильної сітки, отримані в програмі Qform2D, добре узгоджуються з характером реальної течії металу (рис. 1.27, а). Аналізуючи залежність положення границі (поверхні) розділу течії від параметрів процесу, слід зазначити, що процес супроводжується зрушенням по цій границі і швидкість прямого витікання прагне до швидкості деформування. Це супроводжується небезпекою появи тріщин на границях зсуву металу відносно вже здеформованої частини деталі, яка стає застійною зоною. У програмі Qform поверхневі лінії – це засіб діагностики внутрішніх і поверхневих дефектів в заготовках при штампуванні. Якщо ці лінії проникають всередину заготовки – це вказує на небезпеку виникнення дефекту (див. рис. 1.27, а). До таких дефектів відносяться різного роду утягнення і простріли, попередні руйнування деталей.</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3260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556792"/>
            <a:ext cx="9036496" cy="3477875"/>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Для розширення діапазону розмірів, підвищення складності отримуваних деталей і поліпшення якості штампованих деталей ефективний спосіб комбінованого видавлювання в рухомій матриці. За даним способом за рахунок поділу осередків деформації видавлювання в прямому і поперечному напрямках з роздільних зон заготівки можливе переміщення значного об`єму металу як в поперечну порожнину матриці, так і в прямому напрямку без утворення руйнувань (рис.1.27, б).</a:t>
            </a:r>
            <a:endParaRPr lang="ru-RU" sz="2000" dirty="0">
              <a:latin typeface="Times New Roman" panose="02020603050405020304" pitchFamily="18" charset="0"/>
              <a:cs typeface="Times New Roman" panose="02020603050405020304" pitchFamily="18" charset="0"/>
            </a:endParaRPr>
          </a:p>
          <a:p>
            <a:r>
              <a:rPr lang="uk-UA" sz="2000" dirty="0">
                <a:latin typeface="Times New Roman" panose="02020603050405020304" pitchFamily="18" charset="0"/>
                <a:cs typeface="Times New Roman" panose="02020603050405020304" pitchFamily="18" charset="0"/>
              </a:rPr>
              <a:t>Дефекти при видавлюванні і нерівномірність інших схем комбінованого видавлювання (див. рис. 1.27, нижній ряд) показує складність процесів і необхідність керування формозміною і процесом деформування з великими ступенями свободи течії. </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6170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556792"/>
            <a:ext cx="8928992" cy="2031325"/>
          </a:xfrm>
          <a:prstGeom prst="rect">
            <a:avLst/>
          </a:prstGeom>
        </p:spPr>
        <p:txBody>
          <a:bodyPr wrap="square">
            <a:spAutoFit/>
          </a:bodyPr>
          <a:lstStyle/>
          <a:p>
            <a:r>
              <a:rPr lang="uk-UA" dirty="0">
                <a:latin typeface="Times New Roman" panose="02020603050405020304" pitchFamily="18" charset="0"/>
                <a:cs typeface="Times New Roman" panose="02020603050405020304" pitchFamily="18" charset="0"/>
              </a:rPr>
              <a:t>На рис. 1.28–1.30 наведені приклади створення нерівномірності деформованого стану і деталей з характерними руйнуваннями, отриманими при видавлюванні з односторонньою подачею металу в поперечну порожнину, і схеми відповідних способів, спрямованих на запобігання подібних руйнувань. При боковому видавлюванні з односторонньою подачею відростків (див. рис. 1.28, схема 1) тріщини вздовж нижньої границі ОД з'являються як при деформуванні високопластичних алюмінієвих сплавів, так і при видавлюванні в напівгарячому стані (див. рис. 1.29, а).</a:t>
            </a:r>
            <a:endParaRPr lang="ru-RU" dirty="0">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717457767"/>
              </p:ext>
            </p:extLst>
          </p:nvPr>
        </p:nvGraphicFramePr>
        <p:xfrm>
          <a:off x="107504" y="3554796"/>
          <a:ext cx="5040560" cy="3422341"/>
        </p:xfrm>
        <a:graphic>
          <a:graphicData uri="http://schemas.openxmlformats.org/drawingml/2006/table">
            <a:tbl>
              <a:tblPr firstRow="1" firstCol="1" bandRow="1">
                <a:tableStyleId>{5C22544A-7EE6-4342-B048-85BDC9FD1C3A}</a:tableStyleId>
              </a:tblPr>
              <a:tblGrid>
                <a:gridCol w="2880320"/>
                <a:gridCol w="2160240"/>
              </a:tblGrid>
              <a:tr h="1458380">
                <a:tc>
                  <a:txBody>
                    <a:bodyPr/>
                    <a:lstStyle/>
                    <a:p>
                      <a:pPr>
                        <a:lnSpc>
                          <a:spcPct val="115000"/>
                        </a:lnSpc>
                        <a:spcAft>
                          <a:spcPts val="0"/>
                        </a:spcAft>
                      </a:pPr>
                      <a:r>
                        <a:rPr lang="uk-UA" sz="1400">
                          <a:effectLst/>
                        </a:rPr>
                        <a:t>  </a:t>
                      </a:r>
                      <a:r>
                        <a:rPr lang="ru-RU" sz="1400">
                          <a:effectLst/>
                        </a:rPr>
                        <a:t>    </a:t>
                      </a:r>
                      <a:endParaRPr lang="ru-RU" sz="1100">
                        <a:effectLst/>
                      </a:endParaRPr>
                    </a:p>
                    <a:p>
                      <a:pPr algn="ctr">
                        <a:lnSpc>
                          <a:spcPct val="115000"/>
                        </a:lnSpc>
                        <a:spcAft>
                          <a:spcPts val="0"/>
                        </a:spcAft>
                      </a:pPr>
                      <a:r>
                        <a:rPr lang="uk-UA" sz="1400">
                          <a:effectLst/>
                        </a:rPr>
                        <a:t> </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  </a:t>
                      </a:r>
                      <a:r>
                        <a:rPr lang="ru-RU" sz="1400">
                          <a:effectLst/>
                        </a:rPr>
                        <a:t>  </a:t>
                      </a:r>
                      <a:endParaRPr lang="ru-RU" sz="1100">
                        <a:effectLst/>
                      </a:endParaRPr>
                    </a:p>
                    <a:p>
                      <a:pPr algn="ctr">
                        <a:lnSpc>
                          <a:spcPct val="115000"/>
                        </a:lnSpc>
                        <a:spcAft>
                          <a:spcPts val="0"/>
                        </a:spcAft>
                      </a:pPr>
                      <a:r>
                        <a:rPr lang="uk-UA" sz="1400">
                          <a:effectLst/>
                        </a:rPr>
                        <a:t> </a:t>
                      </a:r>
                      <a:endParaRPr lang="ru-RU" sz="1100">
                        <a:effectLst/>
                        <a:latin typeface="Calibri"/>
                        <a:ea typeface="Calibri"/>
                        <a:cs typeface="Times New Roman"/>
                      </a:endParaRPr>
                    </a:p>
                  </a:txBody>
                  <a:tcPr marL="68580" marR="68580" marT="0" marB="0"/>
                </a:tc>
              </a:tr>
              <a:tr h="360040">
                <a:tc>
                  <a:txBody>
                    <a:bodyPr/>
                    <a:lstStyle/>
                    <a:p>
                      <a:pPr algn="ctr">
                        <a:lnSpc>
                          <a:spcPct val="115000"/>
                        </a:lnSpc>
                        <a:spcAft>
                          <a:spcPts val="0"/>
                        </a:spcAft>
                      </a:pPr>
                      <a:r>
                        <a:rPr lang="uk-UA" sz="1400">
                          <a:effectLst/>
                        </a:rPr>
                        <a:t>а</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uk-UA" sz="1400">
                          <a:effectLst/>
                        </a:rPr>
                        <a:t>б</a:t>
                      </a:r>
                      <a:endParaRPr lang="ru-RU" sz="1100">
                        <a:effectLst/>
                        <a:latin typeface="Calibri"/>
                        <a:ea typeface="Calibri"/>
                        <a:cs typeface="Times New Roman"/>
                      </a:endParaRPr>
                    </a:p>
                  </a:txBody>
                  <a:tcPr marL="68580" marR="68580" marT="0" marB="0"/>
                </a:tc>
              </a:tr>
              <a:tr h="1150149">
                <a:tc>
                  <a:txBody>
                    <a:bodyPr/>
                    <a:lstStyle/>
                    <a:p>
                      <a:pPr algn="ctr">
                        <a:lnSpc>
                          <a:spcPct val="115000"/>
                        </a:lnSpc>
                        <a:spcAft>
                          <a:spcPts val="0"/>
                        </a:spcAft>
                      </a:pPr>
                      <a:endParaRPr lang="uk-UA" sz="1400">
                        <a:effectLst/>
                        <a:latin typeface="Times New Roman"/>
                        <a:ea typeface="Times New Roman"/>
                        <a:cs typeface="Times New Roman"/>
                      </a:endParaRPr>
                    </a:p>
                  </a:txBody>
                  <a:tcPr marL="68580" marR="68580" marT="0" marB="0"/>
                </a:tc>
                <a:tc>
                  <a:txBody>
                    <a:bodyPr/>
                    <a:lstStyle/>
                    <a:p>
                      <a:pPr algn="ctr">
                        <a:lnSpc>
                          <a:spcPct val="115000"/>
                        </a:lnSpc>
                        <a:spcAft>
                          <a:spcPts val="0"/>
                        </a:spcAft>
                      </a:pPr>
                      <a:endParaRPr lang="uk-UA" sz="1400">
                        <a:effectLst/>
                        <a:latin typeface="Times New Roman"/>
                        <a:ea typeface="Times New Roman"/>
                        <a:cs typeface="Times New Roman"/>
                      </a:endParaRPr>
                    </a:p>
                  </a:txBody>
                  <a:tcPr marL="68580" marR="68580" marT="0" marB="0"/>
                </a:tc>
              </a:tr>
              <a:tr h="453772">
                <a:tc>
                  <a:txBody>
                    <a:bodyPr/>
                    <a:lstStyle/>
                    <a:p>
                      <a:pPr algn="ctr">
                        <a:lnSpc>
                          <a:spcPct val="115000"/>
                        </a:lnSpc>
                        <a:spcAft>
                          <a:spcPts val="0"/>
                        </a:spcAft>
                      </a:pPr>
                      <a:r>
                        <a:rPr lang="uk-UA" sz="1400">
                          <a:effectLst/>
                        </a:rPr>
                        <a:t>в</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uk-UA" sz="1400" dirty="0">
                          <a:effectLst/>
                        </a:rPr>
                        <a:t>г</a:t>
                      </a:r>
                      <a:endParaRPr lang="ru-RU" sz="1100" dirty="0">
                        <a:effectLst/>
                        <a:latin typeface="Calibri"/>
                        <a:ea typeface="Calibri"/>
                        <a:cs typeface="Times New Roman"/>
                      </a:endParaRPr>
                    </a:p>
                  </a:txBody>
                  <a:tcPr marL="68580" marR="68580" marT="0" marB="0"/>
                </a:tc>
              </a:tr>
            </a:tbl>
          </a:graphicData>
        </a:graphic>
      </p:graphicFrame>
      <p:pic>
        <p:nvPicPr>
          <p:cNvPr id="11271" name="Рисунок 19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527" y="3537537"/>
            <a:ext cx="923925"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Рисунок 200"/>
          <p:cNvPicPr>
            <a:picLocks noChangeAspect="1" noChangeArrowheads="1"/>
          </p:cNvPicPr>
          <p:nvPr/>
        </p:nvPicPr>
        <p:blipFill>
          <a:blip r:embed="rId4">
            <a:extLst>
              <a:ext uri="{28A0092B-C50C-407E-A947-70E740481C1C}">
                <a14:useLocalDpi xmlns:a14="http://schemas.microsoft.com/office/drawing/2010/main" val="0"/>
              </a:ext>
            </a:extLst>
          </a:blip>
          <a:srcRect l="17928" t="51118" r="48752" b="-1360"/>
          <a:stretch>
            <a:fillRect/>
          </a:stretch>
        </p:blipFill>
        <p:spPr bwMode="auto">
          <a:xfrm>
            <a:off x="1064889" y="3520459"/>
            <a:ext cx="981075" cy="146685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Рисунок 201" descr="Эксперимент 2"/>
          <p:cNvPicPr>
            <a:picLocks noChangeAspect="1" noChangeArrowheads="1"/>
          </p:cNvPicPr>
          <p:nvPr/>
        </p:nvPicPr>
        <p:blipFill>
          <a:blip r:embed="rId5">
            <a:extLst>
              <a:ext uri="{28A0092B-C50C-407E-A947-70E740481C1C}">
                <a14:useLocalDpi xmlns:a14="http://schemas.microsoft.com/office/drawing/2010/main" val="0"/>
              </a:ext>
            </a:extLst>
          </a:blip>
          <a:srcRect l="2980" b="12662"/>
          <a:stretch>
            <a:fillRect/>
          </a:stretch>
        </p:blipFill>
        <p:spPr bwMode="auto">
          <a:xfrm>
            <a:off x="2045964" y="3537537"/>
            <a:ext cx="895350" cy="153352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Рисунок 202"/>
          <p:cNvPicPr>
            <a:picLocks noChangeAspect="1" noChangeArrowheads="1"/>
          </p:cNvPicPr>
          <p:nvPr/>
        </p:nvPicPr>
        <p:blipFill>
          <a:blip r:embed="rId6">
            <a:extLst>
              <a:ext uri="{28A0092B-C50C-407E-A947-70E740481C1C}">
                <a14:useLocalDpi xmlns:a14="http://schemas.microsoft.com/office/drawing/2010/main" val="0"/>
              </a:ext>
            </a:extLst>
          </a:blip>
          <a:srcRect l="5095" t="49379" r="55846" b="-423"/>
          <a:stretch>
            <a:fillRect/>
          </a:stretch>
        </p:blipFill>
        <p:spPr bwMode="auto">
          <a:xfrm>
            <a:off x="2941314" y="3588117"/>
            <a:ext cx="117157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1267" name="Рисунок 203"/>
          <p:cNvPicPr>
            <a:picLocks noChangeAspect="1" noChangeArrowheads="1"/>
          </p:cNvPicPr>
          <p:nvPr/>
        </p:nvPicPr>
        <p:blipFill>
          <a:blip r:embed="rId7">
            <a:extLst>
              <a:ext uri="{28A0092B-C50C-407E-A947-70E740481C1C}">
                <a14:useLocalDpi xmlns:a14="http://schemas.microsoft.com/office/drawing/2010/main" val="0"/>
              </a:ext>
            </a:extLst>
          </a:blip>
          <a:srcRect l="6517" t="49997" r="54890"/>
          <a:stretch>
            <a:fillRect/>
          </a:stretch>
        </p:blipFill>
        <p:spPr bwMode="auto">
          <a:xfrm>
            <a:off x="4014787" y="3577609"/>
            <a:ext cx="1114425" cy="14097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Объект 3"/>
          <p:cNvGraphicFramePr>
            <a:graphicFrameLocks noChangeAspect="1"/>
          </p:cNvGraphicFramePr>
          <p:nvPr>
            <p:extLst>
              <p:ext uri="{D42A27DB-BD31-4B8C-83A1-F6EECF244321}">
                <p14:modId xmlns:p14="http://schemas.microsoft.com/office/powerpoint/2010/main" val="1824451125"/>
              </p:ext>
            </p:extLst>
          </p:nvPr>
        </p:nvGraphicFramePr>
        <p:xfrm>
          <a:off x="137527" y="5373216"/>
          <a:ext cx="1914525" cy="1104900"/>
        </p:xfrm>
        <a:graphic>
          <a:graphicData uri="http://schemas.openxmlformats.org/presentationml/2006/ole">
            <mc:AlternateContent xmlns:mc="http://schemas.openxmlformats.org/markup-compatibility/2006">
              <mc:Choice xmlns:v="urn:schemas-microsoft-com:vml" Requires="v">
                <p:oleObj spid="_x0000_s11274" name="Точковий рисунок" r:id="rId8" imgW="1657581" imgH="876190" progId="Paint.Picture">
                  <p:embed/>
                </p:oleObj>
              </mc:Choice>
              <mc:Fallback>
                <p:oleObj name="Точковий рисунок" r:id="rId8" imgW="1657581" imgH="876190" progId="Paint.Picture">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t="-9782"/>
                      <a:stretch>
                        <a:fillRect/>
                      </a:stretch>
                    </p:blipFill>
                    <p:spPr bwMode="auto">
                      <a:xfrm>
                        <a:off x="137527" y="5373216"/>
                        <a:ext cx="1914525" cy="1104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460227142"/>
              </p:ext>
            </p:extLst>
          </p:nvPr>
        </p:nvGraphicFramePr>
        <p:xfrm>
          <a:off x="3013705" y="5373216"/>
          <a:ext cx="2105025" cy="1104900"/>
        </p:xfrm>
        <a:graphic>
          <a:graphicData uri="http://schemas.openxmlformats.org/presentationml/2006/ole">
            <mc:AlternateContent xmlns:mc="http://schemas.openxmlformats.org/markup-compatibility/2006">
              <mc:Choice xmlns:v="urn:schemas-microsoft-com:vml" Requires="v">
                <p:oleObj spid="_x0000_s11275" name="Точковий рисунок" r:id="rId10" imgW="2076740" imgH="942857" progId="Paint.Picture">
                  <p:embed/>
                </p:oleObj>
              </mc:Choice>
              <mc:Fallback>
                <p:oleObj name="Точковий рисунок" r:id="rId10" imgW="2076740" imgH="942857" progId="Paint.Picture">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13705" y="5373216"/>
                        <a:ext cx="2105025" cy="1104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Прямоугольник 5"/>
          <p:cNvSpPr/>
          <p:nvPr/>
        </p:nvSpPr>
        <p:spPr>
          <a:xfrm>
            <a:off x="5225690" y="3861048"/>
            <a:ext cx="3843979" cy="1631216"/>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Рис. 1.27. Нерівномірність деформацій при комбінованому радіально-поздовжньому видавлюванні</a:t>
            </a:r>
            <a:endParaRPr lang="ru-RU" sz="2000" dirty="0">
              <a:latin typeface="Times New Roman" panose="02020603050405020304" pitchFamily="18" charset="0"/>
              <a:cs typeface="Times New Roman" panose="02020603050405020304" pitchFamily="18" charset="0"/>
            </a:endParaRPr>
          </a:p>
          <a:p>
            <a:r>
              <a:rPr lang="uk-UA" sz="2000" dirty="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3527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628799"/>
            <a:ext cx="8712968" cy="2554545"/>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Для деталей з відростками і фланцями встановлені позитивні можливості схем радіального видавлювання послідовно двосторонньою подачею металу заготовки в порожнину матриці (див. рис. 1.28, схема 2). Для усунення небезпеки руйнування деталі на перехідній до відростка ділянці за рахунок зниження високого градієнта деформацій на границі осередку при одночасному забезпеченні достатньої міцності запропоновано доповнювати одностороннє видавлювання двостороннім видавлюванням на заключній стадії (рис. 1.29, б).</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1839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8568952" cy="5170646"/>
          </a:xfrm>
          <a:prstGeom prst="rect">
            <a:avLst/>
          </a:prstGeom>
        </p:spPr>
        <p:txBody>
          <a:bodyPr wrap="square">
            <a:spAutoFit/>
          </a:bodyPr>
          <a:lstStyle/>
          <a:p>
            <a:r>
              <a:rPr lang="uk-UA" dirty="0"/>
              <a:t> </a:t>
            </a:r>
            <a:endParaRPr lang="ru-RU" dirty="0"/>
          </a:p>
          <a:p>
            <a:pPr algn="just"/>
            <a:r>
              <a:rPr lang="uk-UA" sz="2400" dirty="0">
                <a:latin typeface="Times New Roman" panose="02020603050405020304" pitchFamily="18" charset="0"/>
                <a:cs typeface="Times New Roman" panose="02020603050405020304" pitchFamily="18" charset="0"/>
              </a:rPr>
              <a:t>Одним з найбільш перспективних напрямків вирішення проблеми інтенсифікації (підвищення ефективності) процесів ХОШ за рахунок розширення технологічних можливостей цих процесів є розробка і освоєння нових ефективних технологічних способів холодного </a:t>
            </a:r>
            <a:r>
              <a:rPr lang="uk-UA" sz="2400" b="1" i="1" dirty="0">
                <a:latin typeface="Times New Roman" panose="02020603050405020304" pitchFamily="18" charset="0"/>
                <a:cs typeface="Times New Roman" panose="02020603050405020304" pitchFamily="18" charset="0"/>
              </a:rPr>
              <a:t>видавлювання</a:t>
            </a:r>
            <a:r>
              <a:rPr lang="uk-UA" sz="2400" dirty="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p>
            <a:pPr algn="just"/>
            <a:r>
              <a:rPr lang="uk-UA" sz="2400" b="1" i="1" dirty="0">
                <a:latin typeface="Times New Roman" panose="02020603050405020304" pitchFamily="18" charset="0"/>
                <a:cs typeface="Times New Roman" panose="02020603050405020304" pitchFamily="18" charset="0"/>
              </a:rPr>
              <a:t>Видавлювання – </a:t>
            </a:r>
            <a:r>
              <a:rPr lang="uk-UA" sz="2400" dirty="0">
                <a:latin typeface="Times New Roman" panose="02020603050405020304" pitchFamily="18" charset="0"/>
                <a:cs typeface="Times New Roman" panose="02020603050405020304" pitchFamily="18" charset="0"/>
              </a:rPr>
              <a:t>це спосіб об’ємного деформування шляхом витискування металу із закритої порожнини через отвір постійного перерізу. </a:t>
            </a:r>
            <a:endParaRPr lang="ru-RU" sz="2400" dirty="0">
              <a:latin typeface="Times New Roman" panose="02020603050405020304" pitchFamily="18" charset="0"/>
              <a:cs typeface="Times New Roman" panose="02020603050405020304" pitchFamily="18" charset="0"/>
            </a:endParaRPr>
          </a:p>
          <a:p>
            <a:pPr algn="just"/>
            <a:r>
              <a:rPr lang="uk-UA" sz="2400" dirty="0">
                <a:latin typeface="Times New Roman" panose="02020603050405020304" pitchFamily="18" charset="0"/>
                <a:cs typeface="Times New Roman" panose="02020603050405020304" pitchFamily="18" charset="0"/>
              </a:rPr>
              <a:t>Класифікацію способів видавлювання (рис. 2) здійснюють, як правило, на основі їх поділу на два класи:</a:t>
            </a:r>
            <a:endParaRPr lang="ru-RU" sz="2400" dirty="0">
              <a:latin typeface="Times New Roman" panose="02020603050405020304" pitchFamily="18" charset="0"/>
              <a:cs typeface="Times New Roman" panose="02020603050405020304" pitchFamily="18" charset="0"/>
            </a:endParaRPr>
          </a:p>
          <a:p>
            <a:pPr algn="just"/>
            <a:r>
              <a:rPr lang="uk-UA" sz="2400" dirty="0">
                <a:latin typeface="Times New Roman" panose="02020603050405020304" pitchFamily="18" charset="0"/>
                <a:cs typeface="Times New Roman" panose="02020603050405020304" pitchFamily="18" charset="0"/>
              </a:rPr>
              <a:t>а) базові або прості основні способи;</a:t>
            </a:r>
            <a:endParaRPr lang="ru-RU" sz="2400" dirty="0">
              <a:latin typeface="Times New Roman" panose="02020603050405020304" pitchFamily="18" charset="0"/>
              <a:cs typeface="Times New Roman" panose="02020603050405020304" pitchFamily="18" charset="0"/>
            </a:endParaRPr>
          </a:p>
          <a:p>
            <a:pPr algn="just"/>
            <a:r>
              <a:rPr lang="uk-UA" sz="2400" dirty="0">
                <a:latin typeface="Times New Roman" panose="02020603050405020304" pitchFamily="18" charset="0"/>
                <a:cs typeface="Times New Roman" panose="02020603050405020304" pitchFamily="18" charset="0"/>
              </a:rPr>
              <a:t>б) комбіновані способи, отримані шляхом з'єднання базових схем.</a:t>
            </a:r>
            <a:endParaRPr lang="ru-RU" sz="2400" dirty="0">
              <a:latin typeface="Times New Roman" panose="02020603050405020304" pitchFamily="18" charset="0"/>
              <a:cs typeface="Times New Roman" panose="02020603050405020304" pitchFamily="18" charset="0"/>
            </a:endParaRPr>
          </a:p>
        </p:txBody>
      </p:sp>
      <p:pic>
        <p:nvPicPr>
          <p:cNvPr id="2050" name="Picture 2" descr="C:\Users\Коля\Desktop\Без названия.jf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5" y="4911304"/>
            <a:ext cx="1584176" cy="158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8311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uk-UA" smtClean="0"/>
              <a:t>Дякую за увагу</a:t>
            </a:r>
            <a:endParaRPr lang="ru-RU" dirty="0"/>
          </a:p>
        </p:txBody>
      </p:sp>
      <p:sp>
        <p:nvSpPr>
          <p:cNvPr id="3" name="Подзаголовок 2"/>
          <p:cNvSpPr>
            <a:spLocks noGrp="1"/>
          </p:cNvSpPr>
          <p:nvPr>
            <p:ph type="subTitle" idx="1"/>
          </p:nvPr>
        </p:nvSpPr>
        <p:spPr/>
        <p:txBody>
          <a:bodyPr/>
          <a:lstStyle/>
          <a:p>
            <a:endParaRPr lang="ru-RU"/>
          </a:p>
        </p:txBody>
      </p:sp>
    </p:spTree>
    <p:extLst>
      <p:ext uri="{BB962C8B-B14F-4D97-AF65-F5344CB8AC3E}">
        <p14:creationId xmlns:p14="http://schemas.microsoft.com/office/powerpoint/2010/main" val="3601272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8568952" cy="4154984"/>
          </a:xfrm>
          <a:prstGeom prst="rect">
            <a:avLst/>
          </a:prstGeom>
        </p:spPr>
        <p:txBody>
          <a:bodyPr wrap="square">
            <a:spAutoFit/>
          </a:bodyPr>
          <a:lstStyle/>
          <a:p>
            <a:r>
              <a:rPr lang="uk-UA" sz="2400" dirty="0">
                <a:latin typeface="Times New Roman" panose="02020603050405020304" pitchFamily="18" charset="0"/>
                <a:cs typeface="Times New Roman" panose="02020603050405020304" pitchFamily="18" charset="0"/>
              </a:rPr>
              <a:t>На рис. 1.2 показані у вигляді класифікації принципові схеми способів видавлювання. Залежно від співвідношення напрямків руху деформуючого інструменту (напрямку дії деформуючої сили) і напрямку течії (витікання) металу заготовки перший клас простих способів видавлювання підрозділяється на дві групі: поздовжнє (1 – пряме і зворотне) і поперечне (2 – радіальне і бокове).</a:t>
            </a:r>
            <a:endParaRPr lang="ru-RU" sz="2400" dirty="0">
              <a:latin typeface="Times New Roman" panose="02020603050405020304" pitchFamily="18" charset="0"/>
              <a:cs typeface="Times New Roman" panose="02020603050405020304" pitchFamily="18" charset="0"/>
            </a:endParaRPr>
          </a:p>
          <a:p>
            <a:r>
              <a:rPr lang="uk-UA" sz="2400" dirty="0">
                <a:latin typeface="Times New Roman" panose="02020603050405020304" pitchFamily="18" charset="0"/>
                <a:cs typeface="Times New Roman" panose="02020603050405020304" pitchFamily="18" charset="0"/>
              </a:rPr>
              <a:t>Cеред базових способів є також різновидності в залежності від кінематичного варіанту виконання способу деформування, типу вихідної заготовки, особливостей конструкції деталі і штампового оснащення (рис. 1.3).  </a:t>
            </a:r>
            <a:endParaRPr lang="ru-RU" sz="2400" dirty="0">
              <a:latin typeface="Times New Roman" panose="02020603050405020304" pitchFamily="18" charset="0"/>
              <a:cs typeface="Times New Roman" panose="02020603050405020304" pitchFamily="18" charset="0"/>
            </a:endParaRPr>
          </a:p>
        </p:txBody>
      </p:sp>
      <p:pic>
        <p:nvPicPr>
          <p:cNvPr id="3074" name="Picture 2" descr="C:\Users\Коля\Desktop\Без названия (1).jf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0" y="4471988"/>
            <a:ext cx="2247900"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57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extLst>
              <a:ext uri="{28A0092B-C50C-407E-A947-70E740481C1C}">
                <a14:useLocalDpi xmlns:a14="http://schemas.microsoft.com/office/drawing/2010/main" val="0"/>
              </a:ext>
            </a:extLst>
          </a:blip>
          <a:srcRect l="22737" t="8295" r="37746" b="7121"/>
          <a:stretch/>
        </p:blipFill>
        <p:spPr bwMode="auto">
          <a:xfrm>
            <a:off x="2182626" y="404664"/>
            <a:ext cx="4514632" cy="627477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4967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120590781"/>
              </p:ext>
            </p:extLst>
          </p:nvPr>
        </p:nvGraphicFramePr>
        <p:xfrm>
          <a:off x="1619672" y="404664"/>
          <a:ext cx="5256584" cy="6264696"/>
        </p:xfrm>
        <a:graphic>
          <a:graphicData uri="http://schemas.openxmlformats.org/drawingml/2006/table">
            <a:tbl>
              <a:tblPr>
                <a:tableStyleId>{5C22544A-7EE6-4342-B048-85BDC9FD1C3A}</a:tableStyleId>
              </a:tblPr>
              <a:tblGrid>
                <a:gridCol w="278278"/>
                <a:gridCol w="1507250"/>
                <a:gridCol w="1701734"/>
                <a:gridCol w="1678976"/>
                <a:gridCol w="90346"/>
              </a:tblGrid>
              <a:tr h="149742">
                <a:tc>
                  <a:txBody>
                    <a:bodyPr/>
                    <a:lstStyle/>
                    <a:p>
                      <a:pPr algn="ctr">
                        <a:lnSpc>
                          <a:spcPct val="90000"/>
                        </a:lnSpc>
                        <a:spcAft>
                          <a:spcPts val="0"/>
                        </a:spcAft>
                      </a:pPr>
                      <a:r>
                        <a:rPr lang="uk-UA" sz="500">
                          <a:effectLst/>
                        </a:rPr>
                        <a:t> </a:t>
                      </a:r>
                      <a:endParaRPr lang="ru-RU" sz="500">
                        <a:effectLst/>
                        <a:latin typeface="Calibri"/>
                        <a:ea typeface="Calibri"/>
                        <a:cs typeface="Times New Roman"/>
                      </a:endParaRPr>
                    </a:p>
                  </a:txBody>
                  <a:tcPr marL="29345" marR="29345" marT="0" marB="0" anchor="ctr"/>
                </a:tc>
                <a:tc>
                  <a:txBody>
                    <a:bodyPr/>
                    <a:lstStyle/>
                    <a:p>
                      <a:pPr algn="ctr">
                        <a:lnSpc>
                          <a:spcPct val="90000"/>
                        </a:lnSpc>
                        <a:spcAft>
                          <a:spcPts val="0"/>
                        </a:spcAft>
                      </a:pPr>
                      <a:r>
                        <a:rPr lang="uk-UA" sz="600">
                          <a:effectLst/>
                        </a:rPr>
                        <a:t>1</a:t>
                      </a:r>
                      <a:endParaRPr lang="ru-RU" sz="500">
                        <a:effectLst/>
                        <a:latin typeface="Calibri"/>
                        <a:ea typeface="Calibri"/>
                        <a:cs typeface="Times New Roman"/>
                      </a:endParaRPr>
                    </a:p>
                  </a:txBody>
                  <a:tcPr marL="29345" marR="29345" marT="0" marB="0" anchor="ctr"/>
                </a:tc>
                <a:tc>
                  <a:txBody>
                    <a:bodyPr/>
                    <a:lstStyle/>
                    <a:p>
                      <a:pPr algn="ctr">
                        <a:lnSpc>
                          <a:spcPct val="90000"/>
                        </a:lnSpc>
                        <a:spcAft>
                          <a:spcPts val="0"/>
                        </a:spcAft>
                      </a:pPr>
                      <a:r>
                        <a:rPr lang="uk-UA" sz="600">
                          <a:effectLst/>
                        </a:rPr>
                        <a:t>2</a:t>
                      </a:r>
                      <a:endParaRPr lang="ru-RU" sz="500">
                        <a:effectLst/>
                        <a:latin typeface="Calibri"/>
                        <a:ea typeface="Calibri"/>
                        <a:cs typeface="Times New Roman"/>
                      </a:endParaRPr>
                    </a:p>
                  </a:txBody>
                  <a:tcPr marL="29345" marR="29345" marT="0" marB="0" anchor="ctr"/>
                </a:tc>
                <a:tc>
                  <a:txBody>
                    <a:bodyPr/>
                    <a:lstStyle/>
                    <a:p>
                      <a:pPr algn="ctr">
                        <a:lnSpc>
                          <a:spcPct val="90000"/>
                        </a:lnSpc>
                        <a:spcAft>
                          <a:spcPts val="0"/>
                        </a:spcAft>
                      </a:pPr>
                      <a:r>
                        <a:rPr lang="uk-UA" sz="600" kern="100">
                          <a:effectLst/>
                        </a:rPr>
                        <a:t>3</a:t>
                      </a:r>
                      <a:endParaRPr lang="ru-RU" sz="500">
                        <a:effectLst/>
                        <a:latin typeface="Calibri"/>
                        <a:ea typeface="Calibri"/>
                        <a:cs typeface="Times New Roman"/>
                      </a:endParaRPr>
                    </a:p>
                  </a:txBody>
                  <a:tcPr marL="29345" marR="29345" marT="0" marB="0" anchor="ctr"/>
                </a:tc>
                <a:tc>
                  <a:txBody>
                    <a:bodyPr/>
                    <a:lstStyle/>
                    <a:p>
                      <a:pPr>
                        <a:lnSpc>
                          <a:spcPct val="115000"/>
                        </a:lnSpc>
                        <a:spcAft>
                          <a:spcPts val="1000"/>
                        </a:spcAft>
                      </a:pPr>
                      <a:r>
                        <a:rPr lang="ru-RU" sz="500">
                          <a:effectLst/>
                        </a:rPr>
                        <a:t> </a:t>
                      </a:r>
                      <a:endParaRPr lang="ru-RU" sz="500">
                        <a:effectLst/>
                        <a:latin typeface="Calibri"/>
                        <a:ea typeface="Calibri"/>
                        <a:cs typeface="Times New Roman"/>
                      </a:endParaRPr>
                    </a:p>
                  </a:txBody>
                  <a:tcPr marL="0" marR="0" marT="0" marB="0" anchor="ctr"/>
                </a:tc>
              </a:tr>
              <a:tr h="1103335">
                <a:tc>
                  <a:txBody>
                    <a:bodyPr/>
                    <a:lstStyle/>
                    <a:p>
                      <a:pPr marR="21590" algn="ctr">
                        <a:lnSpc>
                          <a:spcPct val="90000"/>
                        </a:lnSpc>
                        <a:spcAft>
                          <a:spcPts val="0"/>
                        </a:spcAft>
                      </a:pPr>
                      <a:r>
                        <a:rPr lang="uk-UA" sz="600">
                          <a:effectLst/>
                        </a:rPr>
                        <a:t>А</a:t>
                      </a:r>
                      <a:endParaRPr lang="ru-RU" sz="500">
                        <a:effectLst/>
                        <a:latin typeface="Calibri"/>
                        <a:ea typeface="Calibri"/>
                        <a:cs typeface="Times New Roman"/>
                      </a:endParaRPr>
                    </a:p>
                  </a:txBody>
                  <a:tcPr marL="29345" marR="29345" marT="0" marB="0" anchor="ctr"/>
                </a:tc>
                <a:tc>
                  <a:txBody>
                    <a:bodyPr/>
                    <a:lstStyle/>
                    <a:p>
                      <a:pPr marR="21590" algn="ctr">
                        <a:lnSpc>
                          <a:spcPct val="90000"/>
                        </a:lnSpc>
                        <a:spcAft>
                          <a:spcPts val="0"/>
                        </a:spcAft>
                      </a:pPr>
                      <a:endParaRPr lang="ru-RU" sz="500">
                        <a:effectLst/>
                        <a:latin typeface="Calibri"/>
                        <a:ea typeface="Calibri"/>
                        <a:cs typeface="Times New Roman"/>
                      </a:endParaRPr>
                    </a:p>
                  </a:txBody>
                  <a:tcPr marL="29345" marR="29345" marT="0" marB="0" anchor="ctr"/>
                </a:tc>
                <a:tc>
                  <a:txBody>
                    <a:bodyPr/>
                    <a:lstStyle/>
                    <a:p>
                      <a:pPr algn="ctr">
                        <a:lnSpc>
                          <a:spcPct val="90000"/>
                        </a:lnSpc>
                        <a:spcAft>
                          <a:spcPts val="0"/>
                        </a:spcAft>
                      </a:pPr>
                      <a:endParaRPr lang="ru-RU" sz="500">
                        <a:effectLst/>
                        <a:latin typeface="Calibri"/>
                        <a:ea typeface="Calibri"/>
                        <a:cs typeface="Times New Roman"/>
                      </a:endParaRPr>
                    </a:p>
                  </a:txBody>
                  <a:tcPr marL="29345" marR="29345" marT="0" marB="0" anchor="ctr"/>
                </a:tc>
                <a:tc gridSpan="2">
                  <a:txBody>
                    <a:bodyPr/>
                    <a:lstStyle/>
                    <a:p>
                      <a:pPr algn="ctr">
                        <a:lnSpc>
                          <a:spcPct val="90000"/>
                        </a:lnSpc>
                        <a:spcAft>
                          <a:spcPts val="0"/>
                        </a:spcAft>
                      </a:pPr>
                      <a:endParaRPr lang="ru-RU" sz="500">
                        <a:effectLst/>
                        <a:latin typeface="Calibri"/>
                        <a:ea typeface="Calibri"/>
                        <a:cs typeface="Times New Roman"/>
                      </a:endParaRPr>
                    </a:p>
                  </a:txBody>
                  <a:tcPr marL="29345" marR="29345" marT="0" marB="0" anchor="ctr"/>
                </a:tc>
                <a:tc hMerge="1">
                  <a:txBody>
                    <a:bodyPr/>
                    <a:lstStyle/>
                    <a:p>
                      <a:endParaRPr lang="ru-RU"/>
                    </a:p>
                  </a:txBody>
                  <a:tcPr/>
                </a:tc>
              </a:tr>
              <a:tr h="1042669">
                <a:tc>
                  <a:txBody>
                    <a:bodyPr/>
                    <a:lstStyle/>
                    <a:p>
                      <a:pPr algn="ctr">
                        <a:lnSpc>
                          <a:spcPct val="90000"/>
                        </a:lnSpc>
                        <a:spcAft>
                          <a:spcPts val="0"/>
                        </a:spcAft>
                      </a:pPr>
                      <a:r>
                        <a:rPr lang="uk-UA" sz="600" kern="100">
                          <a:effectLst/>
                        </a:rPr>
                        <a:t>Б</a:t>
                      </a:r>
                      <a:endParaRPr lang="ru-RU" sz="500">
                        <a:effectLst/>
                        <a:latin typeface="Calibri"/>
                        <a:ea typeface="Calibri"/>
                        <a:cs typeface="Times New Roman"/>
                      </a:endParaRPr>
                    </a:p>
                  </a:txBody>
                  <a:tcPr marL="29345" marR="29345" marT="0" marB="0" anchor="ctr"/>
                </a:tc>
                <a:tc>
                  <a:txBody>
                    <a:bodyPr/>
                    <a:lstStyle/>
                    <a:p>
                      <a:pPr algn="ctr">
                        <a:lnSpc>
                          <a:spcPct val="90000"/>
                        </a:lnSpc>
                        <a:spcAft>
                          <a:spcPts val="0"/>
                        </a:spcAft>
                      </a:pPr>
                      <a:endParaRPr lang="ru-RU" sz="500">
                        <a:effectLst/>
                        <a:latin typeface="Calibri"/>
                        <a:ea typeface="Calibri"/>
                        <a:cs typeface="Times New Roman"/>
                      </a:endParaRPr>
                    </a:p>
                  </a:txBody>
                  <a:tcPr marL="29345" marR="29345" marT="0" marB="0" anchor="ctr"/>
                </a:tc>
                <a:tc>
                  <a:txBody>
                    <a:bodyPr/>
                    <a:lstStyle/>
                    <a:p>
                      <a:pPr algn="ctr">
                        <a:lnSpc>
                          <a:spcPct val="90000"/>
                        </a:lnSpc>
                        <a:spcAft>
                          <a:spcPts val="0"/>
                        </a:spcAft>
                      </a:pPr>
                      <a:endParaRPr lang="ru-RU" sz="500">
                        <a:effectLst/>
                        <a:latin typeface="Calibri"/>
                        <a:ea typeface="Calibri"/>
                        <a:cs typeface="Times New Roman"/>
                      </a:endParaRPr>
                    </a:p>
                  </a:txBody>
                  <a:tcPr marL="29345" marR="29345" marT="0" marB="0" anchor="ctr"/>
                </a:tc>
                <a:tc gridSpan="2">
                  <a:txBody>
                    <a:bodyPr/>
                    <a:lstStyle/>
                    <a:p>
                      <a:pPr algn="ctr">
                        <a:lnSpc>
                          <a:spcPct val="90000"/>
                        </a:lnSpc>
                        <a:spcAft>
                          <a:spcPts val="0"/>
                        </a:spcAft>
                      </a:pPr>
                      <a:endParaRPr lang="ru-RU" sz="500">
                        <a:effectLst/>
                        <a:latin typeface="Calibri"/>
                        <a:ea typeface="Calibri"/>
                        <a:cs typeface="Times New Roman"/>
                      </a:endParaRPr>
                    </a:p>
                  </a:txBody>
                  <a:tcPr marL="29345" marR="29345" marT="0" marB="0" anchor="ctr"/>
                </a:tc>
                <a:tc hMerge="1">
                  <a:txBody>
                    <a:bodyPr/>
                    <a:lstStyle/>
                    <a:p>
                      <a:endParaRPr lang="ru-RU"/>
                    </a:p>
                  </a:txBody>
                  <a:tcPr/>
                </a:tc>
              </a:tr>
              <a:tr h="1176332">
                <a:tc>
                  <a:txBody>
                    <a:bodyPr/>
                    <a:lstStyle/>
                    <a:p>
                      <a:pPr algn="ctr">
                        <a:lnSpc>
                          <a:spcPct val="90000"/>
                        </a:lnSpc>
                        <a:spcAft>
                          <a:spcPts val="0"/>
                        </a:spcAft>
                      </a:pPr>
                      <a:r>
                        <a:rPr lang="uk-UA" sz="600" kern="100">
                          <a:effectLst/>
                        </a:rPr>
                        <a:t>В</a:t>
                      </a:r>
                      <a:endParaRPr lang="ru-RU" sz="500">
                        <a:effectLst/>
                        <a:latin typeface="Calibri"/>
                        <a:ea typeface="Calibri"/>
                        <a:cs typeface="Times New Roman"/>
                      </a:endParaRPr>
                    </a:p>
                  </a:txBody>
                  <a:tcPr marL="29345" marR="29345" marT="0" marB="0" anchor="ctr"/>
                </a:tc>
                <a:tc>
                  <a:txBody>
                    <a:bodyPr/>
                    <a:lstStyle/>
                    <a:p>
                      <a:pPr algn="ctr">
                        <a:lnSpc>
                          <a:spcPct val="90000"/>
                        </a:lnSpc>
                        <a:spcAft>
                          <a:spcPts val="0"/>
                        </a:spcAft>
                      </a:pPr>
                      <a:endParaRPr lang="ru-RU" sz="500">
                        <a:effectLst/>
                        <a:latin typeface="Calibri"/>
                        <a:ea typeface="Calibri"/>
                        <a:cs typeface="Times New Roman"/>
                      </a:endParaRPr>
                    </a:p>
                  </a:txBody>
                  <a:tcPr marL="29345" marR="29345" marT="0" marB="0" anchor="ctr"/>
                </a:tc>
                <a:tc>
                  <a:txBody>
                    <a:bodyPr/>
                    <a:lstStyle/>
                    <a:p>
                      <a:pPr algn="ctr">
                        <a:lnSpc>
                          <a:spcPct val="90000"/>
                        </a:lnSpc>
                        <a:spcAft>
                          <a:spcPts val="0"/>
                        </a:spcAft>
                      </a:pPr>
                      <a:endParaRPr lang="uk-UA" sz="500">
                        <a:effectLst/>
                        <a:latin typeface="Calibri"/>
                        <a:ea typeface="Calibri"/>
                        <a:cs typeface="Times New Roman"/>
                      </a:endParaRPr>
                    </a:p>
                  </a:txBody>
                  <a:tcPr marL="29345" marR="29345" marT="0" marB="0" anchor="ctr"/>
                </a:tc>
                <a:tc gridSpan="2">
                  <a:txBody>
                    <a:bodyPr/>
                    <a:lstStyle/>
                    <a:p>
                      <a:pPr algn="ctr">
                        <a:lnSpc>
                          <a:spcPct val="90000"/>
                        </a:lnSpc>
                        <a:spcAft>
                          <a:spcPts val="0"/>
                        </a:spcAft>
                      </a:pPr>
                      <a:endParaRPr lang="ru-RU" sz="500">
                        <a:effectLst/>
                        <a:latin typeface="Calibri"/>
                        <a:ea typeface="Calibri"/>
                        <a:cs typeface="Times New Roman"/>
                      </a:endParaRPr>
                    </a:p>
                  </a:txBody>
                  <a:tcPr marL="29345" marR="29345" marT="0" marB="0" anchor="ctr"/>
                </a:tc>
                <a:tc hMerge="1">
                  <a:txBody>
                    <a:bodyPr/>
                    <a:lstStyle/>
                    <a:p>
                      <a:endParaRPr lang="ru-RU"/>
                    </a:p>
                  </a:txBody>
                  <a:tcPr/>
                </a:tc>
              </a:tr>
              <a:tr h="1514682">
                <a:tc>
                  <a:txBody>
                    <a:bodyPr/>
                    <a:lstStyle/>
                    <a:p>
                      <a:pPr algn="ctr">
                        <a:lnSpc>
                          <a:spcPct val="90000"/>
                        </a:lnSpc>
                        <a:spcAft>
                          <a:spcPts val="0"/>
                        </a:spcAft>
                      </a:pPr>
                      <a:r>
                        <a:rPr lang="uk-UA" sz="600" kern="100">
                          <a:effectLst/>
                        </a:rPr>
                        <a:t>Г</a:t>
                      </a:r>
                      <a:endParaRPr lang="ru-RU" sz="500">
                        <a:effectLst/>
                        <a:latin typeface="Calibri"/>
                        <a:ea typeface="Calibri"/>
                        <a:cs typeface="Times New Roman"/>
                      </a:endParaRPr>
                    </a:p>
                  </a:txBody>
                  <a:tcPr marL="29345" marR="29345" marT="0" marB="0" anchor="ctr"/>
                </a:tc>
                <a:tc>
                  <a:txBody>
                    <a:bodyPr/>
                    <a:lstStyle/>
                    <a:p>
                      <a:pPr algn="ctr">
                        <a:lnSpc>
                          <a:spcPct val="90000"/>
                        </a:lnSpc>
                        <a:spcAft>
                          <a:spcPts val="0"/>
                        </a:spcAft>
                      </a:pPr>
                      <a:endParaRPr lang="ru-RU" sz="500">
                        <a:effectLst/>
                        <a:latin typeface="Calibri"/>
                        <a:ea typeface="Calibri"/>
                        <a:cs typeface="Times New Roman"/>
                      </a:endParaRPr>
                    </a:p>
                  </a:txBody>
                  <a:tcPr marL="29345" marR="29345" marT="0" marB="0" anchor="ctr"/>
                </a:tc>
                <a:tc>
                  <a:txBody>
                    <a:bodyPr/>
                    <a:lstStyle/>
                    <a:p>
                      <a:pPr algn="ctr">
                        <a:lnSpc>
                          <a:spcPct val="90000"/>
                        </a:lnSpc>
                        <a:spcAft>
                          <a:spcPts val="0"/>
                        </a:spcAft>
                      </a:pPr>
                      <a:endParaRPr lang="uk-UA" sz="500">
                        <a:effectLst/>
                        <a:latin typeface="Calibri"/>
                        <a:ea typeface="Calibri"/>
                        <a:cs typeface="Times New Roman"/>
                      </a:endParaRPr>
                    </a:p>
                  </a:txBody>
                  <a:tcPr marL="29345" marR="29345" marT="0" marB="0" anchor="ctr"/>
                </a:tc>
                <a:tc gridSpan="2">
                  <a:txBody>
                    <a:bodyPr/>
                    <a:lstStyle/>
                    <a:p>
                      <a:pPr algn="ctr">
                        <a:lnSpc>
                          <a:spcPct val="90000"/>
                        </a:lnSpc>
                        <a:spcAft>
                          <a:spcPts val="0"/>
                        </a:spcAft>
                      </a:pPr>
                      <a:endParaRPr lang="ru-RU" sz="500">
                        <a:effectLst/>
                        <a:latin typeface="Calibri"/>
                        <a:ea typeface="Calibri"/>
                        <a:cs typeface="Times New Roman"/>
                      </a:endParaRPr>
                    </a:p>
                  </a:txBody>
                  <a:tcPr marL="29345" marR="29345" marT="0" marB="0" anchor="ctr"/>
                </a:tc>
                <a:tc hMerge="1">
                  <a:txBody>
                    <a:bodyPr/>
                    <a:lstStyle/>
                    <a:p>
                      <a:endParaRPr lang="ru-RU"/>
                    </a:p>
                  </a:txBody>
                  <a:tcPr/>
                </a:tc>
              </a:tr>
              <a:tr h="1277936">
                <a:tc>
                  <a:txBody>
                    <a:bodyPr/>
                    <a:lstStyle/>
                    <a:p>
                      <a:pPr algn="ctr">
                        <a:lnSpc>
                          <a:spcPct val="90000"/>
                        </a:lnSpc>
                        <a:spcAft>
                          <a:spcPts val="0"/>
                        </a:spcAft>
                      </a:pPr>
                      <a:r>
                        <a:rPr lang="uk-UA" sz="600" kern="100">
                          <a:effectLst/>
                        </a:rPr>
                        <a:t>Д</a:t>
                      </a:r>
                      <a:endParaRPr lang="ru-RU" sz="500">
                        <a:effectLst/>
                        <a:latin typeface="Calibri"/>
                        <a:ea typeface="Calibri"/>
                        <a:cs typeface="Times New Roman"/>
                      </a:endParaRPr>
                    </a:p>
                  </a:txBody>
                  <a:tcPr marL="29345" marR="29345" marT="0" marB="0" anchor="ctr"/>
                </a:tc>
                <a:tc>
                  <a:txBody>
                    <a:bodyPr/>
                    <a:lstStyle/>
                    <a:p>
                      <a:pPr algn="ctr">
                        <a:lnSpc>
                          <a:spcPct val="90000"/>
                        </a:lnSpc>
                        <a:spcAft>
                          <a:spcPts val="0"/>
                        </a:spcAft>
                      </a:pPr>
                      <a:endParaRPr lang="ru-RU" sz="500">
                        <a:effectLst/>
                        <a:latin typeface="Calibri"/>
                        <a:ea typeface="Calibri"/>
                        <a:cs typeface="Times New Roman"/>
                      </a:endParaRPr>
                    </a:p>
                  </a:txBody>
                  <a:tcPr marL="29345" marR="29345" marT="0" marB="0" anchor="ctr"/>
                </a:tc>
                <a:tc>
                  <a:txBody>
                    <a:bodyPr/>
                    <a:lstStyle/>
                    <a:p>
                      <a:pPr algn="ctr">
                        <a:lnSpc>
                          <a:spcPct val="90000"/>
                        </a:lnSpc>
                        <a:spcAft>
                          <a:spcPts val="0"/>
                        </a:spcAft>
                      </a:pPr>
                      <a:endParaRPr lang="uk-UA" sz="500">
                        <a:effectLst/>
                        <a:latin typeface="Calibri"/>
                        <a:ea typeface="Calibri"/>
                        <a:cs typeface="Times New Roman"/>
                      </a:endParaRPr>
                    </a:p>
                  </a:txBody>
                  <a:tcPr marL="29345" marR="29345" marT="0" marB="0" anchor="ctr"/>
                </a:tc>
                <a:tc gridSpan="2">
                  <a:txBody>
                    <a:bodyPr/>
                    <a:lstStyle/>
                    <a:p>
                      <a:pPr algn="ctr">
                        <a:lnSpc>
                          <a:spcPct val="90000"/>
                        </a:lnSpc>
                        <a:spcAft>
                          <a:spcPts val="0"/>
                        </a:spcAft>
                      </a:pPr>
                      <a:endParaRPr lang="uk-UA" sz="500" dirty="0">
                        <a:effectLst/>
                        <a:latin typeface="Calibri"/>
                        <a:ea typeface="Calibri"/>
                        <a:cs typeface="Times New Roman"/>
                      </a:endParaRPr>
                    </a:p>
                  </a:txBody>
                  <a:tcPr marL="29345" marR="29345" marT="0" marB="0" anchor="ctr"/>
                </a:tc>
                <a:tc hMerge="1">
                  <a:txBody>
                    <a:bodyPr/>
                    <a:lstStyle/>
                    <a:p>
                      <a:endParaRPr lang="ru-RU"/>
                    </a:p>
                  </a:txBody>
                  <a:tcPr/>
                </a:tc>
              </a:tr>
            </a:tbl>
          </a:graphicData>
        </a:graphic>
      </p:graphicFrame>
      <p:pic>
        <p:nvPicPr>
          <p:cNvPr id="4111" name="Рисунок 911"/>
          <p:cNvPicPr>
            <a:picLocks noChangeAspect="1" noChangeArrowheads="1"/>
          </p:cNvPicPr>
          <p:nvPr/>
        </p:nvPicPr>
        <p:blipFill>
          <a:blip r:embed="rId2" cstate="print">
            <a:extLst>
              <a:ext uri="{28A0092B-C50C-407E-A947-70E740481C1C}">
                <a14:useLocalDpi xmlns:a14="http://schemas.microsoft.com/office/drawing/2010/main" val="0"/>
              </a:ext>
            </a:extLst>
          </a:blip>
          <a:srcRect b="3773"/>
          <a:stretch>
            <a:fillRect/>
          </a:stretch>
        </p:blipFill>
        <p:spPr bwMode="auto">
          <a:xfrm>
            <a:off x="5503238" y="5307966"/>
            <a:ext cx="920268" cy="1253468"/>
          </a:xfrm>
          <a:prstGeom prst="rect">
            <a:avLst/>
          </a:prstGeom>
          <a:noFill/>
          <a:extLst>
            <a:ext uri="{909E8E84-426E-40DD-AFC4-6F175D3DCCD1}">
              <a14:hiddenFill xmlns:a14="http://schemas.microsoft.com/office/drawing/2010/main">
                <a:solidFill>
                  <a:srgbClr val="FFFFFF"/>
                </a:solidFill>
              </a14:hiddenFill>
            </a:ext>
          </a:extLst>
        </p:spPr>
      </p:pic>
      <p:pic>
        <p:nvPicPr>
          <p:cNvPr id="4110" name="Рисунок 912"/>
          <p:cNvPicPr>
            <a:picLocks noChangeAspect="1" noChangeArrowheads="1"/>
          </p:cNvPicPr>
          <p:nvPr/>
        </p:nvPicPr>
        <p:blipFill>
          <a:blip r:embed="rId3">
            <a:extLst>
              <a:ext uri="{28A0092B-C50C-407E-A947-70E740481C1C}">
                <a14:useLocalDpi xmlns:a14="http://schemas.microsoft.com/office/drawing/2010/main" val="0"/>
              </a:ext>
            </a:extLst>
          </a:blip>
          <a:srcRect b="4214"/>
          <a:stretch>
            <a:fillRect/>
          </a:stretch>
        </p:blipFill>
        <p:spPr bwMode="auto">
          <a:xfrm>
            <a:off x="3707203" y="5085988"/>
            <a:ext cx="124777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4109" name="Рисунок 913"/>
          <p:cNvPicPr>
            <a:picLocks noChangeAspect="1" noChangeArrowheads="1"/>
          </p:cNvPicPr>
          <p:nvPr/>
        </p:nvPicPr>
        <p:blipFill>
          <a:blip r:embed="rId4">
            <a:extLst>
              <a:ext uri="{28A0092B-C50C-407E-A947-70E740481C1C}">
                <a14:useLocalDpi xmlns:a14="http://schemas.microsoft.com/office/drawing/2010/main" val="0"/>
              </a:ext>
            </a:extLst>
          </a:blip>
          <a:srcRect t="4318" b="6316"/>
          <a:stretch>
            <a:fillRect/>
          </a:stretch>
        </p:blipFill>
        <p:spPr bwMode="auto">
          <a:xfrm>
            <a:off x="2123729" y="5445224"/>
            <a:ext cx="1089465" cy="1097084"/>
          </a:xfrm>
          <a:prstGeom prst="rect">
            <a:avLst/>
          </a:prstGeom>
          <a:noFill/>
          <a:extLst>
            <a:ext uri="{909E8E84-426E-40DD-AFC4-6F175D3DCCD1}">
              <a14:hiddenFill xmlns:a14="http://schemas.microsoft.com/office/drawing/2010/main">
                <a:solidFill>
                  <a:srgbClr val="FFFFFF"/>
                </a:solidFill>
              </a14:hiddenFill>
            </a:ext>
          </a:extLst>
        </p:spPr>
      </p:pic>
      <p:pic>
        <p:nvPicPr>
          <p:cNvPr id="4108" name="Рисунок 914"/>
          <p:cNvPicPr>
            <a:picLocks noChangeAspect="1" noChangeArrowheads="1"/>
          </p:cNvPicPr>
          <p:nvPr/>
        </p:nvPicPr>
        <p:blipFill>
          <a:blip r:embed="rId5">
            <a:extLst>
              <a:ext uri="{28A0092B-C50C-407E-A947-70E740481C1C}">
                <a14:useLocalDpi xmlns:a14="http://schemas.microsoft.com/office/drawing/2010/main" val="0"/>
              </a:ext>
            </a:extLst>
          </a:blip>
          <a:srcRect t="4584" b="-2"/>
          <a:stretch>
            <a:fillRect/>
          </a:stretch>
        </p:blipFill>
        <p:spPr bwMode="auto">
          <a:xfrm>
            <a:off x="5378015" y="4043363"/>
            <a:ext cx="1131426" cy="1215235"/>
          </a:xfrm>
          <a:prstGeom prst="rect">
            <a:avLst/>
          </a:prstGeom>
          <a:noFill/>
          <a:extLst>
            <a:ext uri="{909E8E84-426E-40DD-AFC4-6F175D3DCCD1}">
              <a14:hiddenFill xmlns:a14="http://schemas.microsoft.com/office/drawing/2010/main">
                <a:solidFill>
                  <a:srgbClr val="FFFFFF"/>
                </a:solidFill>
              </a14:hiddenFill>
            </a:ext>
          </a:extLst>
        </p:spPr>
      </p:pic>
      <p:pic>
        <p:nvPicPr>
          <p:cNvPr id="4107" name="Рисунок 915"/>
          <p:cNvPicPr>
            <a:picLocks noChangeAspect="1" noChangeArrowheads="1"/>
          </p:cNvPicPr>
          <p:nvPr/>
        </p:nvPicPr>
        <p:blipFill>
          <a:blip r:embed="rId6">
            <a:extLst>
              <a:ext uri="{28A0092B-C50C-407E-A947-70E740481C1C}">
                <a14:useLocalDpi xmlns:a14="http://schemas.microsoft.com/office/drawing/2010/main" val="0"/>
              </a:ext>
            </a:extLst>
          </a:blip>
          <a:srcRect t="2094" b="3729"/>
          <a:stretch>
            <a:fillRect/>
          </a:stretch>
        </p:blipFill>
        <p:spPr bwMode="auto">
          <a:xfrm>
            <a:off x="3489871" y="3907273"/>
            <a:ext cx="1150367" cy="1157789"/>
          </a:xfrm>
          <a:prstGeom prst="rect">
            <a:avLst/>
          </a:prstGeom>
          <a:noFill/>
          <a:extLst>
            <a:ext uri="{909E8E84-426E-40DD-AFC4-6F175D3DCCD1}">
              <a14:hiddenFill xmlns:a14="http://schemas.microsoft.com/office/drawing/2010/main">
                <a:solidFill>
                  <a:srgbClr val="FFFFFF"/>
                </a:solidFill>
              </a14:hiddenFill>
            </a:ext>
          </a:extLst>
        </p:spPr>
      </p:pic>
      <p:pic>
        <p:nvPicPr>
          <p:cNvPr id="4106" name="Рисунок 916"/>
          <p:cNvPicPr>
            <a:picLocks noChangeAspect="1" noChangeArrowheads="1"/>
          </p:cNvPicPr>
          <p:nvPr/>
        </p:nvPicPr>
        <p:blipFill>
          <a:blip r:embed="rId7">
            <a:extLst>
              <a:ext uri="{28A0092B-C50C-407E-A947-70E740481C1C}">
                <a14:useLocalDpi xmlns:a14="http://schemas.microsoft.com/office/drawing/2010/main" val="0"/>
              </a:ext>
            </a:extLst>
          </a:blip>
          <a:srcRect t="2965" b="5089"/>
          <a:stretch>
            <a:fillRect/>
          </a:stretch>
        </p:blipFill>
        <p:spPr bwMode="auto">
          <a:xfrm>
            <a:off x="2034544" y="3893383"/>
            <a:ext cx="1170902" cy="1335817"/>
          </a:xfrm>
          <a:prstGeom prst="rect">
            <a:avLst/>
          </a:prstGeom>
          <a:noFill/>
          <a:extLst>
            <a:ext uri="{909E8E84-426E-40DD-AFC4-6F175D3DCCD1}">
              <a14:hiddenFill xmlns:a14="http://schemas.microsoft.com/office/drawing/2010/main">
                <a:solidFill>
                  <a:srgbClr val="FFFFFF"/>
                </a:solidFill>
              </a14:hiddenFill>
            </a:ext>
          </a:extLst>
        </p:spPr>
      </p:pic>
      <p:pic>
        <p:nvPicPr>
          <p:cNvPr id="4105" name="Рисунок 917"/>
          <p:cNvPicPr>
            <a:picLocks noChangeAspect="1" noChangeArrowheads="1"/>
          </p:cNvPicPr>
          <p:nvPr/>
        </p:nvPicPr>
        <p:blipFill>
          <a:blip r:embed="rId8">
            <a:extLst>
              <a:ext uri="{28A0092B-C50C-407E-A947-70E740481C1C}">
                <a14:useLocalDpi xmlns:a14="http://schemas.microsoft.com/office/drawing/2010/main" val="0"/>
              </a:ext>
            </a:extLst>
          </a:blip>
          <a:srcRect t="3697" b="4823"/>
          <a:stretch>
            <a:fillRect/>
          </a:stretch>
        </p:blipFill>
        <p:spPr bwMode="auto">
          <a:xfrm>
            <a:off x="5378015" y="2777631"/>
            <a:ext cx="1045491" cy="1257322"/>
          </a:xfrm>
          <a:prstGeom prst="rect">
            <a:avLst/>
          </a:prstGeom>
          <a:noFill/>
          <a:extLst>
            <a:ext uri="{909E8E84-426E-40DD-AFC4-6F175D3DCCD1}">
              <a14:hiddenFill xmlns:a14="http://schemas.microsoft.com/office/drawing/2010/main">
                <a:solidFill>
                  <a:srgbClr val="FFFFFF"/>
                </a:solidFill>
              </a14:hiddenFill>
            </a:ext>
          </a:extLst>
        </p:spPr>
      </p:pic>
      <p:pic>
        <p:nvPicPr>
          <p:cNvPr id="4104" name="Рисунок 9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21439" y="2841798"/>
            <a:ext cx="1077305" cy="1285584"/>
          </a:xfrm>
          <a:prstGeom prst="rect">
            <a:avLst/>
          </a:prstGeom>
          <a:noFill/>
          <a:extLst>
            <a:ext uri="{909E8E84-426E-40DD-AFC4-6F175D3DCCD1}">
              <a14:hiddenFill xmlns:a14="http://schemas.microsoft.com/office/drawing/2010/main">
                <a:solidFill>
                  <a:srgbClr val="FFFFFF"/>
                </a:solidFill>
              </a14:hiddenFill>
            </a:ext>
          </a:extLst>
        </p:spPr>
      </p:pic>
      <p:pic>
        <p:nvPicPr>
          <p:cNvPr id="4103" name="Рисунок 919"/>
          <p:cNvPicPr>
            <a:picLocks noChangeAspect="1" noChangeArrowheads="1"/>
          </p:cNvPicPr>
          <p:nvPr/>
        </p:nvPicPr>
        <p:blipFill>
          <a:blip r:embed="rId10">
            <a:extLst>
              <a:ext uri="{28A0092B-C50C-407E-A947-70E740481C1C}">
                <a14:useLocalDpi xmlns:a14="http://schemas.microsoft.com/office/drawing/2010/main" val="0"/>
              </a:ext>
            </a:extLst>
          </a:blip>
          <a:srcRect t="3854" b="6641"/>
          <a:stretch>
            <a:fillRect/>
          </a:stretch>
        </p:blipFill>
        <p:spPr bwMode="auto">
          <a:xfrm>
            <a:off x="2049463" y="2700338"/>
            <a:ext cx="1141065" cy="1141065"/>
          </a:xfrm>
          <a:prstGeom prst="rect">
            <a:avLst/>
          </a:prstGeom>
          <a:noFill/>
          <a:extLst>
            <a:ext uri="{909E8E84-426E-40DD-AFC4-6F175D3DCCD1}">
              <a14:hiddenFill xmlns:a14="http://schemas.microsoft.com/office/drawing/2010/main">
                <a:solidFill>
                  <a:srgbClr val="FFFFFF"/>
                </a:solidFill>
              </a14:hiddenFill>
            </a:ext>
          </a:extLst>
        </p:spPr>
      </p:pic>
      <p:pic>
        <p:nvPicPr>
          <p:cNvPr id="4102" name="Рисунок 920"/>
          <p:cNvPicPr>
            <a:picLocks noChangeAspect="1" noChangeArrowheads="1"/>
          </p:cNvPicPr>
          <p:nvPr/>
        </p:nvPicPr>
        <p:blipFill>
          <a:blip r:embed="rId11">
            <a:extLst>
              <a:ext uri="{28A0092B-C50C-407E-A947-70E740481C1C}">
                <a14:useLocalDpi xmlns:a14="http://schemas.microsoft.com/office/drawing/2010/main" val="0"/>
              </a:ext>
            </a:extLst>
          </a:blip>
          <a:srcRect t="6952" b="8455"/>
          <a:stretch>
            <a:fillRect/>
          </a:stretch>
        </p:blipFill>
        <p:spPr bwMode="auto">
          <a:xfrm>
            <a:off x="5436095" y="1700214"/>
            <a:ext cx="961653" cy="1127694"/>
          </a:xfrm>
          <a:prstGeom prst="rect">
            <a:avLst/>
          </a:prstGeom>
          <a:noFill/>
          <a:extLst>
            <a:ext uri="{909E8E84-426E-40DD-AFC4-6F175D3DCCD1}">
              <a14:hiddenFill xmlns:a14="http://schemas.microsoft.com/office/drawing/2010/main">
                <a:solidFill>
                  <a:srgbClr val="FFFFFF"/>
                </a:solidFill>
              </a14:hiddenFill>
            </a:ext>
          </a:extLst>
        </p:spPr>
      </p:pic>
      <p:pic>
        <p:nvPicPr>
          <p:cNvPr id="4101" name="Рисунок 921"/>
          <p:cNvPicPr>
            <a:picLocks noChangeAspect="1" noChangeArrowheads="1"/>
          </p:cNvPicPr>
          <p:nvPr/>
        </p:nvPicPr>
        <p:blipFill>
          <a:blip r:embed="rId12">
            <a:extLst>
              <a:ext uri="{28A0092B-C50C-407E-A947-70E740481C1C}">
                <a14:useLocalDpi xmlns:a14="http://schemas.microsoft.com/office/drawing/2010/main" val="0"/>
              </a:ext>
            </a:extLst>
          </a:blip>
          <a:srcRect t="3041" b="3818"/>
          <a:stretch>
            <a:fillRect/>
          </a:stretch>
        </p:blipFill>
        <p:spPr bwMode="auto">
          <a:xfrm>
            <a:off x="3679947" y="1654084"/>
            <a:ext cx="960291" cy="11729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Рисунок 92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23729" y="1700214"/>
            <a:ext cx="874020" cy="1080714"/>
          </a:xfrm>
          <a:prstGeom prst="rect">
            <a:avLst/>
          </a:prstGeom>
          <a:noFill/>
          <a:extLst>
            <a:ext uri="{909E8E84-426E-40DD-AFC4-6F175D3DCCD1}">
              <a14:hiddenFill xmlns:a14="http://schemas.microsoft.com/office/drawing/2010/main">
                <a:solidFill>
                  <a:srgbClr val="FFFFFF"/>
                </a:solidFill>
              </a14:hiddenFill>
            </a:ext>
          </a:extLst>
        </p:spPr>
      </p:pic>
      <p:pic>
        <p:nvPicPr>
          <p:cNvPr id="4099" name="Рисунок 9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2080" y="575220"/>
            <a:ext cx="1249685" cy="1138766"/>
          </a:xfrm>
          <a:prstGeom prst="rect">
            <a:avLst/>
          </a:prstGeom>
          <a:noFill/>
          <a:extLst>
            <a:ext uri="{909E8E84-426E-40DD-AFC4-6F175D3DCCD1}">
              <a14:hiddenFill xmlns:a14="http://schemas.microsoft.com/office/drawing/2010/main">
                <a:solidFill>
                  <a:srgbClr val="FFFFFF"/>
                </a:solidFill>
              </a14:hiddenFill>
            </a:ext>
          </a:extLst>
        </p:spPr>
      </p:pic>
      <p:pic>
        <p:nvPicPr>
          <p:cNvPr id="4098" name="Рисунок 924"/>
          <p:cNvPicPr>
            <a:picLocks noChangeAspect="1" noChangeArrowheads="1"/>
          </p:cNvPicPr>
          <p:nvPr/>
        </p:nvPicPr>
        <p:blipFill>
          <a:blip r:embed="rId15">
            <a:extLst>
              <a:ext uri="{28A0092B-C50C-407E-A947-70E740481C1C}">
                <a14:useLocalDpi xmlns:a14="http://schemas.microsoft.com/office/drawing/2010/main" val="0"/>
              </a:ext>
            </a:extLst>
          </a:blip>
          <a:srcRect t="5534" b="3619"/>
          <a:stretch>
            <a:fillRect/>
          </a:stretch>
        </p:blipFill>
        <p:spPr bwMode="auto">
          <a:xfrm>
            <a:off x="3718073" y="548681"/>
            <a:ext cx="1000125" cy="1119858"/>
          </a:xfrm>
          <a:prstGeom prst="rect">
            <a:avLst/>
          </a:prstGeom>
          <a:noFill/>
          <a:extLst>
            <a:ext uri="{909E8E84-426E-40DD-AFC4-6F175D3DCCD1}">
              <a14:hiddenFill xmlns:a14="http://schemas.microsoft.com/office/drawing/2010/main">
                <a:solidFill>
                  <a:srgbClr val="FFFFFF"/>
                </a:solidFill>
              </a14:hiddenFill>
            </a:ext>
          </a:extLst>
        </p:spPr>
      </p:pic>
      <p:pic>
        <p:nvPicPr>
          <p:cNvPr id="4097" name="Рисунок 925"/>
          <p:cNvPicPr>
            <a:picLocks noChangeAspect="1" noChangeArrowheads="1"/>
          </p:cNvPicPr>
          <p:nvPr/>
        </p:nvPicPr>
        <p:blipFill>
          <a:blip r:embed="rId16">
            <a:extLst>
              <a:ext uri="{28A0092B-C50C-407E-A947-70E740481C1C}">
                <a14:useLocalDpi xmlns:a14="http://schemas.microsoft.com/office/drawing/2010/main" val="0"/>
              </a:ext>
            </a:extLst>
          </a:blip>
          <a:srcRect t="3615" b="7111"/>
          <a:stretch>
            <a:fillRect/>
          </a:stretch>
        </p:blipFill>
        <p:spPr bwMode="auto">
          <a:xfrm>
            <a:off x="2123728" y="548681"/>
            <a:ext cx="1066800" cy="103542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893307" y="2284261"/>
            <a:ext cx="2286000" cy="1200329"/>
          </a:xfrm>
          <a:prstGeom prst="rect">
            <a:avLst/>
          </a:prstGeom>
        </p:spPr>
        <p:txBody>
          <a:bodyPr wrap="square">
            <a:spAutoFit/>
          </a:bodyPr>
          <a:lstStyle/>
          <a:p>
            <a:r>
              <a:rPr lang="uk-UA" dirty="0">
                <a:latin typeface="Times New Roman" panose="02020603050405020304" pitchFamily="18" charset="0"/>
                <a:cs typeface="Times New Roman" panose="02020603050405020304" pitchFamily="18" charset="0"/>
              </a:rPr>
              <a:t>Рис. 1.2. Класифікація способів холодного видавлювання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2289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340768"/>
            <a:ext cx="8496944" cy="1938992"/>
          </a:xfrm>
          <a:prstGeom prst="rect">
            <a:avLst/>
          </a:prstGeom>
        </p:spPr>
        <p:txBody>
          <a:bodyPr wrap="square">
            <a:spAutoFit/>
          </a:bodyPr>
          <a:lstStyle/>
          <a:p>
            <a:pPr algn="just"/>
            <a:r>
              <a:rPr lang="uk-UA" sz="2400" b="1" i="1" dirty="0">
                <a:latin typeface="Times New Roman" panose="02020603050405020304" pitchFamily="18" charset="0"/>
                <a:cs typeface="Times New Roman" panose="02020603050405020304" pitchFamily="18" charset="0"/>
              </a:rPr>
              <a:t>Переваги процесів холодного об’ємного штампування </a:t>
            </a:r>
            <a:endParaRPr lang="ru-RU" sz="2400" dirty="0">
              <a:latin typeface="Times New Roman" panose="02020603050405020304" pitchFamily="18" charset="0"/>
              <a:cs typeface="Times New Roman" panose="02020603050405020304" pitchFamily="18" charset="0"/>
            </a:endParaRPr>
          </a:p>
          <a:p>
            <a:pPr algn="just"/>
            <a:r>
              <a:rPr lang="uk-UA" sz="2400" dirty="0">
                <a:latin typeface="Times New Roman" panose="02020603050405020304" pitchFamily="18" charset="0"/>
                <a:cs typeface="Times New Roman" panose="02020603050405020304" pitchFamily="18" charset="0"/>
              </a:rPr>
              <a:t>Основні переваги холодного видавлювання полягають у високих показниках продуктивності, точності розмірів і якості поверхні, ефективному використанні металу, підвищенні механічних властивостей зміцнюючих матеріалів.</a:t>
            </a:r>
            <a:endParaRPr lang="ru-RU" sz="2400" dirty="0">
              <a:latin typeface="Times New Roman" panose="02020603050405020304" pitchFamily="18" charset="0"/>
              <a:cs typeface="Times New Roman" panose="02020603050405020304" pitchFamily="18" charset="0"/>
            </a:endParaRPr>
          </a:p>
        </p:txBody>
      </p:sp>
      <p:pic>
        <p:nvPicPr>
          <p:cNvPr id="5122" name="Picture 2" descr="C:\Users\Коля\Desktop\Без названия (2).jf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3799201"/>
            <a:ext cx="184785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096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122</TotalTime>
  <Words>1955</Words>
  <Application>Microsoft Office PowerPoint</Application>
  <PresentationFormat>Экран (4:3)</PresentationFormat>
  <Paragraphs>141</Paragraphs>
  <Slides>50</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50</vt:i4>
      </vt:variant>
    </vt:vector>
  </HeadingPairs>
  <TitlesOfParts>
    <vt:vector size="52" baseType="lpstr">
      <vt:lpstr>Волна</vt:lpstr>
      <vt:lpstr>Малюнок Paintbrush</vt:lpstr>
      <vt:lpstr>ЛЕКЦІЯ 1 РЕСУРСОЗБЕРІГАЮЧІ  ПРОЦЕСИ ХОЛОДНОГО ВИДАВЛЮВАННЯ </vt:lpstr>
      <vt:lpstr>Класифікація процесів холодного об'ємного штампування і видавлювання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Дякую за увагу</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1 РЕСУРСОЗБЕРІГАЮЧІ  ПРОЦЕСИ ХОЛОДНОГО ВИДАВЛЮВАННЯ </dc:title>
  <dc:creator>Коля</dc:creator>
  <cp:lastModifiedBy>Коля</cp:lastModifiedBy>
  <cp:revision>13</cp:revision>
  <dcterms:created xsi:type="dcterms:W3CDTF">2021-05-24T19:01:51Z</dcterms:created>
  <dcterms:modified xsi:type="dcterms:W3CDTF">2021-05-25T04:40:53Z</dcterms:modified>
</cp:coreProperties>
</file>