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e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016FB20-CC64-4C44-9033-6FFF8405F440}"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211672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64356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59703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285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78115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7016FB20-CC64-4C44-9033-6FFF8405F440}" type="datetimeFigureOut">
              <a:rPr lang="ru-RU" smtClean="0"/>
              <a:t>25.05.2021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1110299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7016FB20-CC64-4C44-9033-6FFF8405F440}" type="datetimeFigureOut">
              <a:rPr lang="ru-RU" smtClean="0"/>
              <a:t>25.05.2021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427566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16FB20-CC64-4C44-9033-6FFF8405F440}"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67646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16FB20-CC64-4C44-9033-6FFF8405F440}"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13369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16FB20-CC64-4C44-9033-6FFF8405F440}"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346815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016FB20-CC64-4C44-9033-6FFF8405F440}" type="datetimeFigureOut">
              <a:rPr lang="ru-RU" smtClean="0"/>
              <a:t>25.05.2021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1924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76195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16FB20-CC64-4C44-9033-6FFF8405F440}" type="datetimeFigureOut">
              <a:rPr lang="ru-RU" smtClean="0"/>
              <a:t>25.05.2021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163369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016FB20-CC64-4C44-9033-6FFF8405F440}" type="datetimeFigureOut">
              <a:rPr lang="ru-RU" smtClean="0"/>
              <a:t>25.05.2021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216494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016FB20-CC64-4C44-9033-6FFF8405F440}" type="datetimeFigureOut">
              <a:rPr lang="ru-RU" smtClean="0"/>
              <a:t>25.05.2021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17755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66023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016FB20-CC64-4C44-9033-6FFF8405F440}" type="datetimeFigureOut">
              <a:rPr lang="ru-RU" smtClean="0"/>
              <a:t>25.05.2021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018096-E8E4-46CE-BDDF-5F7BE883F902}" type="slidenum">
              <a:rPr lang="ru-RU" smtClean="0"/>
              <a:t>‹#›</a:t>
            </a:fld>
            <a:endParaRPr lang="ru-RU"/>
          </a:p>
        </p:txBody>
      </p:sp>
    </p:spTree>
    <p:extLst>
      <p:ext uri="{BB962C8B-B14F-4D97-AF65-F5344CB8AC3E}">
        <p14:creationId xmlns:p14="http://schemas.microsoft.com/office/powerpoint/2010/main" val="52528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016FB20-CC64-4C44-9033-6FFF8405F440}" type="datetimeFigureOut">
              <a:rPr lang="ru-RU" smtClean="0"/>
              <a:t>25.05.2021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B018096-E8E4-46CE-BDDF-5F7BE883F902}" type="slidenum">
              <a:rPr lang="ru-RU" smtClean="0"/>
              <a:t>‹#›</a:t>
            </a:fld>
            <a:endParaRPr lang="ru-RU"/>
          </a:p>
        </p:txBody>
      </p:sp>
    </p:spTree>
    <p:extLst>
      <p:ext uri="{BB962C8B-B14F-4D97-AF65-F5344CB8AC3E}">
        <p14:creationId xmlns:p14="http://schemas.microsoft.com/office/powerpoint/2010/main" val="320926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8.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9.bin"/><Relationship Id="rId3" Type="http://schemas.openxmlformats.org/officeDocument/2006/relationships/image" Target="../media/image37.png"/><Relationship Id="rId7" Type="http://schemas.openxmlformats.org/officeDocument/2006/relationships/oleObject" Target="../embeddings/oleObject16.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4.wmf"/><Relationship Id="rId4" Type="http://schemas.openxmlformats.org/officeDocument/2006/relationships/image" Target="../media/image38.png"/><Relationship Id="rId9" Type="http://schemas.openxmlformats.org/officeDocument/2006/relationships/oleObject" Target="../embeddings/oleObject17.bin"/><Relationship Id="rId14" Type="http://schemas.openxmlformats.org/officeDocument/2006/relationships/image" Target="../media/image36.wmf"/></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20.bin"/><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21.bin"/><Relationship Id="rId4" Type="http://schemas.openxmlformats.org/officeDocument/2006/relationships/image" Target="../media/image40.wmf"/><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8.jpg"/><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49.w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3.png"/><Relationship Id="rId4" Type="http://schemas.openxmlformats.org/officeDocument/2006/relationships/image" Target="../media/image52.wmf"/></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emf"/><Relationship Id="rId9" Type="http://schemas.openxmlformats.org/officeDocument/2006/relationships/oleObject" Target="../embeddings/oleObject10.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C00CD-5D14-4209-8C57-1CB555823340}"/>
              </a:ext>
            </a:extLst>
          </p:cNvPr>
          <p:cNvSpPr>
            <a:spLocks noGrp="1"/>
          </p:cNvSpPr>
          <p:nvPr>
            <p:ph type="ctrTitle"/>
          </p:nvPr>
        </p:nvSpPr>
        <p:spPr/>
        <p:txBody>
          <a:bodyPr>
            <a:normAutofit fontScale="90000"/>
          </a:bodyPr>
          <a:lstStyle/>
          <a:p>
            <a:r>
              <a:rPr lang="uk-UA" b="1" dirty="0"/>
              <a:t>ЛЕКЦІЯ №3</a:t>
            </a:r>
            <a:br>
              <a:rPr lang="ru-RU" dirty="0"/>
            </a:br>
            <a:r>
              <a:rPr lang="uk-UA" b="1" dirty="0"/>
              <a:t> </a:t>
            </a:r>
            <a:br>
              <a:rPr lang="ru-RU" dirty="0"/>
            </a:br>
            <a:r>
              <a:rPr lang="uk-UA" b="1" dirty="0"/>
              <a:t>РОЗВИТОК ПРОЦЕСІВ КУВАННЯ</a:t>
            </a:r>
            <a:br>
              <a:rPr lang="ru-RU" dirty="0"/>
            </a:br>
            <a:endParaRPr lang="ru-RU" dirty="0"/>
          </a:p>
        </p:txBody>
      </p:sp>
    </p:spTree>
    <p:extLst>
      <p:ext uri="{BB962C8B-B14F-4D97-AF65-F5344CB8AC3E}">
        <p14:creationId xmlns:p14="http://schemas.microsoft.com/office/powerpoint/2010/main" val="188154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0" name="Рисунок 72" descr="Рис2_4">
            <a:extLst>
              <a:ext uri="{FF2B5EF4-FFF2-40B4-BE49-F238E27FC236}">
                <a16:creationId xmlns:a16="http://schemas.microsoft.com/office/drawing/2014/main" id="{DDBE1858-2281-48C1-9A76-5A2A879D7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80" b="3580"/>
          <a:stretch>
            <a:fillRect/>
          </a:stretch>
        </p:blipFill>
        <p:spPr bwMode="auto">
          <a:xfrm>
            <a:off x="2947917" y="350238"/>
            <a:ext cx="35242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99" name="Рисунок 71" descr="Рис2_7">
            <a:extLst>
              <a:ext uri="{FF2B5EF4-FFF2-40B4-BE49-F238E27FC236}">
                <a16:creationId xmlns:a16="http://schemas.microsoft.com/office/drawing/2014/main" id="{79F23A45-B052-4A80-A4B2-08F35517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904" y="323850"/>
            <a:ext cx="1828800" cy="189547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B194BF20-524F-4991-8999-85ABFDE2C24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5" name="Rectangle 34">
            <a:extLst>
              <a:ext uri="{FF2B5EF4-FFF2-40B4-BE49-F238E27FC236}">
                <a16:creationId xmlns:a16="http://schemas.microsoft.com/office/drawing/2014/main" id="{FC975727-03AE-43DE-949F-6158646634AC}"/>
              </a:ext>
            </a:extLst>
          </p:cNvPr>
          <p:cNvSpPr>
            <a:spLocks noChangeArrowheads="1"/>
          </p:cNvSpPr>
          <p:nvPr/>
        </p:nvSpPr>
        <p:spPr bwMode="auto">
          <a:xfrm>
            <a:off x="179388"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7D740249-7606-4CD9-B968-52E806223ACC}"/>
              </a:ext>
            </a:extLst>
          </p:cNvPr>
          <p:cNvSpPr>
            <a:spLocks noChangeArrowheads="1"/>
          </p:cNvSpPr>
          <p:nvPr/>
        </p:nvSpPr>
        <p:spPr bwMode="auto">
          <a:xfrm>
            <a:off x="179388" y="23670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б)</a:t>
            </a:r>
            <a:endParaRPr kumimoji="0" lang="ru-RU" altLang="ru-RU" sz="11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 схема осадження;  б - графічна залежність</a:t>
            </a:r>
            <a:endParaRPr kumimoji="0" lang="ru-RU" altLang="ru-RU" sz="11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3.7 - Характер нерівномірності деформації по осі заготовки при осаджені</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91B5458B-9947-4521-9BCA-1B1CB99700E5}"/>
              </a:ext>
            </a:extLst>
          </p:cNvPr>
          <p:cNvSpPr>
            <a:spLocks noChangeArrowheads="1"/>
          </p:cNvSpPr>
          <p:nvPr/>
        </p:nvSpPr>
        <p:spPr bwMode="auto">
          <a:xfrm>
            <a:off x="561300" y="2865328"/>
            <a:ext cx="11069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Отже, для інтенсивного переміщення металу в кільце потрібно, щоб висота деформованої заготовки досягла значення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Н&lt;(0,25...0,35)D.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3.10 наведені графіки, що описують зміну інтенсивності плину металу в отвір підкладної плити залежно від відношення вихідних розмірів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заготовки, яку осаджують, і відносної деформації. Абсолютні значення переміщень у реальних умовах будуть дещо відрізнятися через різні коефіцієнти тертя, інтенсивність охолодження, швидкість деформації тощо.</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одержання поковок типу дисків (з більшим співвідношенням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D/Н</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операція осадження є остаточною, визначальною властивості поковки. Головні напрямки робочих напружень у деталях, виготовлених з поковок дисків, збігаються з орієнтуванням волокон поковок (радіальним і тангенціальним напрямками). Для заготовок, які одержали з малих злитків масою до 2,2</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 і висотою маточини 200</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мм, підвищення пластичності в зазначених напрямках спостерігається при деформуванні до моменту трикратного зменшення висоти злитка.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Подальше збільшення деформації не приводить до помітних змін цих властивостей. Для поковок дисків зі злитків масою 2,2...5,7</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 і висотою маточини 300</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360</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мм варто вважати оптимальним осадження зі зменшенням висоти в 4 рази.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подовжених злитків при осадженні досить дворазового обтиснення по висоті. При малих деформаціях (зменшенні висоти в 1,5...2,5 рази) помітний вплив на механічні властивості поковок робить проміжне осадження. Заготовку осаджують, потім простягають і осаджують до остаточного розміру. Цим забезпечують високий рівень і більшу однорідність механічних властивостей по всьому об'єму поковки.</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911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4B5A739-8FFB-4CED-B58D-85054779CF52}"/>
              </a:ext>
            </a:extLst>
          </p:cNvPr>
          <p:cNvSpPr>
            <a:spLocks noGrp="1"/>
          </p:cNvSpPr>
          <p:nvPr>
            <p:ph sz="quarter" idx="13"/>
          </p:nvPr>
        </p:nvSpPr>
        <p:spPr>
          <a:xfrm>
            <a:off x="614149" y="2942010"/>
            <a:ext cx="11577225" cy="3629024"/>
          </a:xfrm>
        </p:spPr>
        <p:txBody>
          <a:bodyPr/>
          <a:lstStyle/>
          <a:p>
            <a:r>
              <a:rPr lang="uk-UA" sz="1800" cap="none" dirty="0">
                <a:latin typeface="Times New Roman" panose="02020603050405020304" pitchFamily="18" charset="0"/>
                <a:cs typeface="Times New Roman" panose="02020603050405020304" pitchFamily="18" charset="0"/>
              </a:rPr>
              <a:t>Осадження малих заготовок із прокату роблять, як правило, на плоских бойках. Для осадження злитків застосовують спеціальні осадочні плити, які виготовляють кованими або литими зі </a:t>
            </a:r>
            <a:r>
              <a:rPr lang="uk-UA" sz="1800" cap="none" dirty="0" err="1">
                <a:latin typeface="Times New Roman" panose="02020603050405020304" pitchFamily="18" charset="0"/>
                <a:cs typeface="Times New Roman" panose="02020603050405020304" pitchFamily="18" charset="0"/>
              </a:rPr>
              <a:t>середньовуглецевої</a:t>
            </a:r>
            <a:r>
              <a:rPr lang="uk-UA" sz="1800" cap="none" dirty="0">
                <a:latin typeface="Times New Roman" panose="02020603050405020304" pitchFamily="18" charset="0"/>
                <a:cs typeface="Times New Roman" panose="02020603050405020304" pitchFamily="18" charset="0"/>
              </a:rPr>
              <a:t> сталі.</a:t>
            </a:r>
            <a:endParaRPr lang="ru-RU" sz="1800" cap="none" dirty="0">
              <a:latin typeface="Times New Roman" panose="02020603050405020304" pitchFamily="18" charset="0"/>
              <a:cs typeface="Times New Roman" panose="02020603050405020304" pitchFamily="18" charset="0"/>
            </a:endParaRPr>
          </a:p>
          <a:p>
            <a:r>
              <a:rPr lang="uk-UA" sz="1800" cap="none" dirty="0">
                <a:latin typeface="Times New Roman" panose="02020603050405020304" pitchFamily="18" charset="0"/>
                <a:cs typeface="Times New Roman" panose="02020603050405020304" pitchFamily="18" charset="0"/>
              </a:rPr>
              <a:t>Осадові плити бувають плоскі і сферичної форми. Зовнішній діаметр плити вибирають рівним </a:t>
            </a:r>
            <a:r>
              <a:rPr lang="uk-UA" sz="1800" i="1" cap="none" dirty="0">
                <a:latin typeface="Times New Roman" panose="02020603050405020304" pitchFamily="18" charset="0"/>
                <a:cs typeface="Times New Roman" panose="02020603050405020304" pitchFamily="18" charset="0"/>
              </a:rPr>
              <a:t>D=(1,2...1,5)d</a:t>
            </a:r>
            <a:r>
              <a:rPr lang="uk-UA" sz="1800" i="1" cap="none" baseline="-25000" dirty="0">
                <a:latin typeface="Times New Roman" panose="02020603050405020304" pitchFamily="18" charset="0"/>
                <a:cs typeface="Times New Roman" panose="02020603050405020304" pitchFamily="18" charset="0"/>
              </a:rPr>
              <a:t>1</a:t>
            </a:r>
            <a:r>
              <a:rPr lang="uk-UA" sz="1800" cap="none" dirty="0">
                <a:latin typeface="Times New Roman" panose="02020603050405020304" pitchFamily="18" charset="0"/>
                <a:cs typeface="Times New Roman" panose="02020603050405020304" pitchFamily="18" charset="0"/>
              </a:rPr>
              <a:t>, де </a:t>
            </a:r>
            <a:r>
              <a:rPr lang="uk-UA" sz="1800" i="1" cap="none" dirty="0">
                <a:latin typeface="Times New Roman" panose="02020603050405020304" pitchFamily="18" charset="0"/>
                <a:cs typeface="Times New Roman" panose="02020603050405020304" pitchFamily="18" charset="0"/>
              </a:rPr>
              <a:t>d</a:t>
            </a:r>
            <a:r>
              <a:rPr lang="uk-UA" sz="1800" i="1" cap="none" baseline="-25000" dirty="0">
                <a:latin typeface="Times New Roman" panose="02020603050405020304" pitchFamily="18" charset="0"/>
                <a:cs typeface="Times New Roman" panose="02020603050405020304" pitchFamily="18" charset="0"/>
              </a:rPr>
              <a:t>1</a:t>
            </a:r>
            <a:r>
              <a:rPr lang="uk-UA" sz="1800" cap="none" dirty="0">
                <a:latin typeface="Times New Roman" panose="02020603050405020304" pitchFamily="18" charset="0"/>
                <a:cs typeface="Times New Roman" panose="02020603050405020304" pitchFamily="18" charset="0"/>
              </a:rPr>
              <a:t> – діаметр злитка після осадження, висота </a:t>
            </a:r>
            <a:r>
              <a:rPr lang="uk-UA" sz="1800" i="1" cap="none" dirty="0">
                <a:latin typeface="Times New Roman" panose="02020603050405020304" pitchFamily="18" charset="0"/>
                <a:cs typeface="Times New Roman" panose="02020603050405020304" pitchFamily="18" charset="0"/>
              </a:rPr>
              <a:t>н=(0,25...0,35)d</a:t>
            </a:r>
            <a:r>
              <a:rPr lang="uk-UA" sz="1800" cap="none" dirty="0">
                <a:latin typeface="Times New Roman" panose="02020603050405020304" pitchFamily="18" charset="0"/>
                <a:cs typeface="Times New Roman" panose="02020603050405020304" pitchFamily="18" charset="0"/>
              </a:rPr>
              <a:t>.</a:t>
            </a:r>
            <a:endParaRPr lang="ru-RU" sz="1800" cap="none" dirty="0">
              <a:latin typeface="Times New Roman" panose="02020603050405020304" pitchFamily="18" charset="0"/>
              <a:cs typeface="Times New Roman" panose="02020603050405020304" pitchFamily="18" charset="0"/>
            </a:endParaRPr>
          </a:p>
          <a:p>
            <a:endParaRPr lang="ru-RU" dirty="0"/>
          </a:p>
        </p:txBody>
      </p:sp>
      <p:pic>
        <p:nvPicPr>
          <p:cNvPr id="8194" name="Рисунок 70" descr="рис2_5a">
            <a:extLst>
              <a:ext uri="{FF2B5EF4-FFF2-40B4-BE49-F238E27FC236}">
                <a16:creationId xmlns:a16="http://schemas.microsoft.com/office/drawing/2014/main" id="{9A0D0003-55C5-4762-B8DC-2B6D74BB5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007" y="325689"/>
            <a:ext cx="19716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Рисунок 69" descr="рис2_5b">
            <a:extLst>
              <a:ext uri="{FF2B5EF4-FFF2-40B4-BE49-F238E27FC236}">
                <a16:creationId xmlns:a16="http://schemas.microsoft.com/office/drawing/2014/main" id="{5D9D16AD-7DAA-4D64-B646-B6760C4F2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6219"/>
            <a:ext cx="1809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8EAEEC-C1E7-4440-BA4D-8D4E5AF36854}"/>
              </a:ext>
            </a:extLst>
          </p:cNvPr>
          <p:cNvSpPr>
            <a:spLocks noChangeArrowheads="1"/>
          </p:cNvSpPr>
          <p:nvPr/>
        </p:nvSpPr>
        <p:spPr bwMode="auto">
          <a:xfrm>
            <a:off x="913774" y="6185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a:extLst>
              <a:ext uri="{FF2B5EF4-FFF2-40B4-BE49-F238E27FC236}">
                <a16:creationId xmlns:a16="http://schemas.microsoft.com/office/drawing/2014/main" id="{8932BD89-29B8-4B66-A615-A1A4D1BCED3A}"/>
              </a:ext>
            </a:extLst>
          </p:cNvPr>
          <p:cNvSpPr>
            <a:spLocks noChangeArrowheads="1"/>
          </p:cNvSpPr>
          <p:nvPr/>
        </p:nvSpPr>
        <p:spPr bwMode="auto">
          <a:xfrm>
            <a:off x="1093162" y="27806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1DC87A49-8ADA-449C-942E-509E9434BF48}"/>
              </a:ext>
            </a:extLst>
          </p:cNvPr>
          <p:cNvSpPr>
            <a:spLocks noChangeArrowheads="1"/>
          </p:cNvSpPr>
          <p:nvPr/>
        </p:nvSpPr>
        <p:spPr bwMode="auto">
          <a:xfrm>
            <a:off x="-776581" y="23661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б</a:t>
            </a:r>
            <a:endParaRPr kumimoji="0" lang="ru-RU" altLang="ru-RU" sz="11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 осадження із хвостовиком;  б - осадження кільцевими плитами</a:t>
            </a:r>
            <a:endParaRPr kumimoji="0" lang="ru-RU" altLang="ru-RU" sz="11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3.8 - Різновиди операції осадження</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8200" name="Рисунок 68" descr="Рис2_6ab">
            <a:extLst>
              <a:ext uri="{FF2B5EF4-FFF2-40B4-BE49-F238E27FC236}">
                <a16:creationId xmlns:a16="http://schemas.microsoft.com/office/drawing/2014/main" id="{423D54B3-A1BD-420B-A453-E294AEDE4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148" b="3307"/>
          <a:stretch>
            <a:fillRect/>
          </a:stretch>
        </p:blipFill>
        <p:spPr bwMode="auto">
          <a:xfrm>
            <a:off x="1289548" y="4467225"/>
            <a:ext cx="35528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Рисунок 67" descr="Рис2_6c">
            <a:extLst>
              <a:ext uri="{FF2B5EF4-FFF2-40B4-BE49-F238E27FC236}">
                <a16:creationId xmlns:a16="http://schemas.microsoft.com/office/drawing/2014/main" id="{E0025B91-A715-4A1E-BAB6-F12B3421F1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0834"/>
          <a:stretch>
            <a:fillRect/>
          </a:stretch>
        </p:blipFill>
        <p:spPr bwMode="auto">
          <a:xfrm>
            <a:off x="6402761" y="5319491"/>
            <a:ext cx="1666875" cy="1095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Объект 6">
            <a:extLst>
              <a:ext uri="{FF2B5EF4-FFF2-40B4-BE49-F238E27FC236}">
                <a16:creationId xmlns:a16="http://schemas.microsoft.com/office/drawing/2014/main" id="{FF06A72B-6219-411E-B87A-A89A5BDD377A}"/>
              </a:ext>
            </a:extLst>
          </p:cNvPr>
          <p:cNvGraphicFramePr>
            <a:graphicFrameLocks noChangeAspect="1"/>
          </p:cNvGraphicFramePr>
          <p:nvPr>
            <p:extLst>
              <p:ext uri="{D42A27DB-BD31-4B8C-83A1-F6EECF244321}">
                <p14:modId xmlns:p14="http://schemas.microsoft.com/office/powerpoint/2010/main" val="2749099428"/>
              </p:ext>
            </p:extLst>
          </p:nvPr>
        </p:nvGraphicFramePr>
        <p:xfrm>
          <a:off x="0" y="3704617"/>
          <a:ext cx="123825" cy="123825"/>
        </p:xfrm>
        <a:graphic>
          <a:graphicData uri="http://schemas.openxmlformats.org/presentationml/2006/ole">
            <mc:AlternateContent xmlns:mc="http://schemas.openxmlformats.org/markup-compatibility/2006">
              <mc:Choice xmlns:v="urn:schemas-microsoft-com:vml" Requires="v">
                <p:oleObj spid="_x0000_s8206" r:id="rId7" imgW="126725" imgH="126725" progId="Equation.3">
                  <p:embed/>
                </p:oleObj>
              </mc:Choice>
              <mc:Fallback>
                <p:oleObj r:id="rId7" imgW="126725" imgH="126725"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04617"/>
                        <a:ext cx="123825" cy="12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9">
            <a:extLst>
              <a:ext uri="{FF2B5EF4-FFF2-40B4-BE49-F238E27FC236}">
                <a16:creationId xmlns:a16="http://schemas.microsoft.com/office/drawing/2014/main" id="{8F168CFC-2F97-46BD-8FAF-1F332922AC57}"/>
              </a:ext>
            </a:extLst>
          </p:cNvPr>
          <p:cNvSpPr>
            <a:spLocks noChangeArrowheads="1"/>
          </p:cNvSpPr>
          <p:nvPr/>
        </p:nvSpPr>
        <p:spPr bwMode="auto">
          <a:xfrm>
            <a:off x="0" y="1613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10">
            <a:extLst>
              <a:ext uri="{FF2B5EF4-FFF2-40B4-BE49-F238E27FC236}">
                <a16:creationId xmlns:a16="http://schemas.microsoft.com/office/drawing/2014/main" id="{19EA5095-7EF2-4A9F-BA6D-7C1951254006}"/>
              </a:ext>
            </a:extLst>
          </p:cNvPr>
          <p:cNvSpPr>
            <a:spLocks noChangeArrowheads="1"/>
          </p:cNvSpPr>
          <p:nvPr/>
        </p:nvSpPr>
        <p:spPr bwMode="auto">
          <a:xfrm>
            <a:off x="179388" y="26092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E6E04D78-AE9C-4F33-9807-A6335ED91249}"/>
              </a:ext>
            </a:extLst>
          </p:cNvPr>
          <p:cNvSpPr>
            <a:spLocks noChangeArrowheads="1"/>
          </p:cNvSpPr>
          <p:nvPr/>
        </p:nvSpPr>
        <p:spPr bwMode="auto">
          <a:xfrm>
            <a:off x="-1253627" y="65498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б				в</a:t>
            </a:r>
            <a:endParaRPr kumimoji="0" lang="ru-RU" altLang="ru-RU" sz="11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Н/D&gt;0,25</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(Н/D)</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58B80FC1-B9F4-4A99-BF4E-4ACAB722FF92}"/>
              </a:ext>
            </a:extLst>
          </p:cNvPr>
          <p:cNvSpPr>
            <a:spLocks noChangeArrowheads="1"/>
          </p:cNvSpPr>
          <p:nvPr/>
        </p:nvSpPr>
        <p:spPr bwMode="auto">
          <a:xfrm>
            <a:off x="2281144" y="4961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0,25;   в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(Н/D&lt;0,25)</a:t>
            </a:r>
            <a:endParaRPr kumimoji="0" lang="ru-RU" altLang="ru-RU" sz="1100" b="0" i="0" u="none" strike="noStrike" cap="none" normalizeH="0" baseline="0" dirty="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3.9 - Плин металу при осадженні заготовок на підкладному кільці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439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51B87E-1988-49E0-BF29-2142D4D479FC}"/>
              </a:ext>
            </a:extLst>
          </p:cNvPr>
          <p:cNvSpPr>
            <a:spLocks noGrp="1"/>
          </p:cNvSpPr>
          <p:nvPr>
            <p:ph sz="quarter" idx="13"/>
          </p:nvPr>
        </p:nvSpPr>
        <p:spPr>
          <a:xfrm>
            <a:off x="1022956" y="319928"/>
            <a:ext cx="10363826" cy="3424107"/>
          </a:xfrm>
        </p:spPr>
        <p:txBody>
          <a:bodyPr>
            <a:normAutofit fontScale="92500" lnSpcReduction="10000"/>
          </a:bodyPr>
          <a:lstStyle/>
          <a:p>
            <a:r>
              <a:rPr lang="uk-UA" sz="2100" cap="none" dirty="0">
                <a:latin typeface="Times New Roman" panose="02020603050405020304" pitchFamily="18" charset="0"/>
                <a:cs typeface="Times New Roman" panose="02020603050405020304" pitchFamily="18" charset="0"/>
              </a:rPr>
              <a:t>Для сферичних плит радіус виїмки </a:t>
            </a:r>
            <a:r>
              <a:rPr lang="uk-UA" sz="2100" i="1" cap="none" dirty="0">
                <a:latin typeface="Times New Roman" panose="02020603050405020304" pitchFamily="18" charset="0"/>
                <a:cs typeface="Times New Roman" panose="02020603050405020304" pitchFamily="18" charset="0"/>
              </a:rPr>
              <a:t>r=(2,0...2,5)d</a:t>
            </a:r>
            <a:r>
              <a:rPr lang="uk-UA" sz="2100" cap="none" dirty="0">
                <a:latin typeface="Times New Roman" panose="02020603050405020304" pitchFamily="18" charset="0"/>
                <a:cs typeface="Times New Roman" panose="02020603050405020304" pitchFamily="18" charset="0"/>
              </a:rPr>
              <a:t>, глибина виїмки </a:t>
            </a:r>
            <a:r>
              <a:rPr lang="uk-UA" sz="2100" i="1" cap="none" dirty="0">
                <a:latin typeface="Times New Roman" panose="02020603050405020304" pitchFamily="18" charset="0"/>
                <a:cs typeface="Times New Roman" panose="02020603050405020304" pitchFamily="18" charset="0"/>
              </a:rPr>
              <a:t>h=(0,1...0,2)h. </a:t>
            </a:r>
            <a:r>
              <a:rPr lang="uk-UA" sz="2100" cap="none" dirty="0">
                <a:latin typeface="Times New Roman" panose="02020603050405020304" pitchFamily="18" charset="0"/>
                <a:cs typeface="Times New Roman" panose="02020603050405020304" pitchFamily="18" charset="0"/>
              </a:rPr>
              <a:t>Сферичні плити збільшують нерівномірність деформації при осадженні за рахунок збільшення зон ускладненої деформації. У цьому випадку центральна зона по висоті буде мати більшу місцеву деформацію. Торцеві частини осадженої заготовки виходять опуклими. При подальшій протяжці, коли периферійні шари поковки подовжуються більш </a:t>
            </a:r>
            <a:r>
              <a:rPr lang="uk-UA" sz="2100" cap="none" dirty="0" err="1">
                <a:latin typeface="Times New Roman" panose="02020603050405020304" pitchFamily="18" charset="0"/>
                <a:cs typeface="Times New Roman" panose="02020603050405020304" pitchFamily="18" charset="0"/>
              </a:rPr>
              <a:t>інтенсивно</a:t>
            </a:r>
            <a:r>
              <a:rPr lang="uk-UA" sz="2100" cap="none" dirty="0">
                <a:latin typeface="Times New Roman" panose="02020603050405020304" pitchFamily="18" charset="0"/>
                <a:cs typeface="Times New Roman" panose="02020603050405020304" pitchFamily="18" charset="0"/>
              </a:rPr>
              <a:t>, ніж центральні, відбувається вирівнювання торцевих частин і не утворюються </a:t>
            </a:r>
            <a:r>
              <a:rPr lang="uk-UA" sz="2100" cap="none" dirty="0" err="1">
                <a:latin typeface="Times New Roman" panose="02020603050405020304" pitchFamily="18" charset="0"/>
                <a:cs typeface="Times New Roman" panose="02020603050405020304" pitchFamily="18" charset="0"/>
              </a:rPr>
              <a:t>утяжини</a:t>
            </a:r>
            <a:r>
              <a:rPr lang="uk-UA" sz="2100" cap="none" dirty="0">
                <a:latin typeface="Times New Roman" panose="02020603050405020304" pitchFamily="18" charset="0"/>
                <a:cs typeface="Times New Roman" panose="02020603050405020304" pitchFamily="18" charset="0"/>
              </a:rPr>
              <a:t> по осі поковки, що зменшує кінцеві відходи. Сферичні плити також забезпечують стійке положення злитка під час осадження. Тому їх застосовують частіше, ніж плоскі (осадження між двома плоскими плитами найчастіше застосовують перед прошиванням). У нижніх осадових плитах роблять отвори для розміщення цапф, необхідних для втримання заготовки.</a:t>
            </a:r>
            <a:endParaRPr lang="ru-RU" sz="2100" cap="none" dirty="0">
              <a:latin typeface="Times New Roman" panose="02020603050405020304" pitchFamily="18" charset="0"/>
              <a:cs typeface="Times New Roman" panose="02020603050405020304" pitchFamily="18" charset="0"/>
            </a:endParaRPr>
          </a:p>
          <a:p>
            <a:endParaRPr lang="ru-RU" dirty="0"/>
          </a:p>
        </p:txBody>
      </p:sp>
      <p:pic>
        <p:nvPicPr>
          <p:cNvPr id="4" name="Рисунок 3" descr="Рис2_7ab">
            <a:extLst>
              <a:ext uri="{FF2B5EF4-FFF2-40B4-BE49-F238E27FC236}">
                <a16:creationId xmlns:a16="http://schemas.microsoft.com/office/drawing/2014/main" id="{1BE47669-C989-492B-BF3E-6B1235715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5586" y="3515435"/>
            <a:ext cx="3192780" cy="1971675"/>
          </a:xfrm>
          <a:prstGeom prst="rect">
            <a:avLst/>
          </a:prstGeom>
          <a:noFill/>
          <a:ln>
            <a:noFill/>
          </a:ln>
        </p:spPr>
      </p:pic>
      <p:pic>
        <p:nvPicPr>
          <p:cNvPr id="5" name="Рисунок 4" descr="Рис2_7c">
            <a:extLst>
              <a:ext uri="{FF2B5EF4-FFF2-40B4-BE49-F238E27FC236}">
                <a16:creationId xmlns:a16="http://schemas.microsoft.com/office/drawing/2014/main" id="{85AD312E-340E-4613-BB4E-26F543A57B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509" y="3856161"/>
            <a:ext cx="1653788" cy="1529349"/>
          </a:xfrm>
          <a:prstGeom prst="rect">
            <a:avLst/>
          </a:prstGeom>
          <a:noFill/>
          <a:ln>
            <a:noFill/>
          </a:ln>
        </p:spPr>
      </p:pic>
      <p:graphicFrame>
        <p:nvGraphicFramePr>
          <p:cNvPr id="6" name="Объект 5">
            <a:extLst>
              <a:ext uri="{FF2B5EF4-FFF2-40B4-BE49-F238E27FC236}">
                <a16:creationId xmlns:a16="http://schemas.microsoft.com/office/drawing/2014/main" id="{004790CB-D62B-46DC-971C-115DC8EFA1B5}"/>
              </a:ext>
            </a:extLst>
          </p:cNvPr>
          <p:cNvGraphicFramePr>
            <a:graphicFrameLocks noChangeAspect="1"/>
          </p:cNvGraphicFramePr>
          <p:nvPr>
            <p:extLst>
              <p:ext uri="{D42A27DB-BD31-4B8C-83A1-F6EECF244321}">
                <p14:modId xmlns:p14="http://schemas.microsoft.com/office/powerpoint/2010/main" val="2018809708"/>
              </p:ext>
            </p:extLst>
          </p:nvPr>
        </p:nvGraphicFramePr>
        <p:xfrm>
          <a:off x="2634018" y="3856161"/>
          <a:ext cx="1085850" cy="495300"/>
        </p:xfrm>
        <a:graphic>
          <a:graphicData uri="http://schemas.openxmlformats.org/presentationml/2006/ole">
            <mc:AlternateContent xmlns:mc="http://schemas.openxmlformats.org/markup-compatibility/2006">
              <mc:Choice xmlns:v="urn:schemas-microsoft-com:vml" Requires="v">
                <p:oleObj spid="_x0000_s9233" r:id="rId5" imgW="1079032" imgH="495085" progId="Equation.3">
                  <p:embed/>
                </p:oleObj>
              </mc:Choice>
              <mc:Fallback>
                <p:oleObj r:id="rId5" imgW="1079032" imgH="495085"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4018" y="3856161"/>
                        <a:ext cx="10858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a:extLst>
              <a:ext uri="{FF2B5EF4-FFF2-40B4-BE49-F238E27FC236}">
                <a16:creationId xmlns:a16="http://schemas.microsoft.com/office/drawing/2014/main" id="{2C827835-9B33-44AA-94B3-3738A38ED399}"/>
              </a:ext>
            </a:extLst>
          </p:cNvPr>
          <p:cNvGraphicFramePr>
            <a:graphicFrameLocks noChangeAspect="1"/>
          </p:cNvGraphicFramePr>
          <p:nvPr>
            <p:extLst>
              <p:ext uri="{D42A27DB-BD31-4B8C-83A1-F6EECF244321}">
                <p14:modId xmlns:p14="http://schemas.microsoft.com/office/powerpoint/2010/main" val="3346292581"/>
              </p:ext>
            </p:extLst>
          </p:nvPr>
        </p:nvGraphicFramePr>
        <p:xfrm>
          <a:off x="2634018" y="4351461"/>
          <a:ext cx="1123950" cy="495300"/>
        </p:xfrm>
        <a:graphic>
          <a:graphicData uri="http://schemas.openxmlformats.org/presentationml/2006/ole">
            <mc:AlternateContent xmlns:mc="http://schemas.openxmlformats.org/markup-compatibility/2006">
              <mc:Choice xmlns:v="urn:schemas-microsoft-com:vml" Requires="v">
                <p:oleObj spid="_x0000_s9234" r:id="rId7" imgW="1117115" imgH="495085" progId="Equation.3">
                  <p:embed/>
                </p:oleObj>
              </mc:Choice>
              <mc:Fallback>
                <p:oleObj r:id="rId7" imgW="1117115" imgH="495085"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4018" y="4351461"/>
                        <a:ext cx="11239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a:extLst>
              <a:ext uri="{FF2B5EF4-FFF2-40B4-BE49-F238E27FC236}">
                <a16:creationId xmlns:a16="http://schemas.microsoft.com/office/drawing/2014/main" id="{CDA97AD5-FE84-4600-9E09-5057EDFC681F}"/>
              </a:ext>
            </a:extLst>
          </p:cNvPr>
          <p:cNvGraphicFramePr>
            <a:graphicFrameLocks noChangeAspect="1"/>
          </p:cNvGraphicFramePr>
          <p:nvPr>
            <p:extLst>
              <p:ext uri="{D42A27DB-BD31-4B8C-83A1-F6EECF244321}">
                <p14:modId xmlns:p14="http://schemas.microsoft.com/office/powerpoint/2010/main" val="607110160"/>
              </p:ext>
            </p:extLst>
          </p:nvPr>
        </p:nvGraphicFramePr>
        <p:xfrm>
          <a:off x="2634018" y="4846761"/>
          <a:ext cx="1057275" cy="495300"/>
        </p:xfrm>
        <a:graphic>
          <a:graphicData uri="http://schemas.openxmlformats.org/presentationml/2006/ole">
            <mc:AlternateContent xmlns:mc="http://schemas.openxmlformats.org/markup-compatibility/2006">
              <mc:Choice xmlns:v="urn:schemas-microsoft-com:vml" Requires="v">
                <p:oleObj spid="_x0000_s9235" r:id="rId9" imgW="1054100" imgH="495300" progId="Equation.3">
                  <p:embed/>
                </p:oleObj>
              </mc:Choice>
              <mc:Fallback>
                <p:oleObj r:id="rId9" imgW="1054100" imgH="4953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4018" y="4846761"/>
                        <a:ext cx="10572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a:extLst>
              <a:ext uri="{FF2B5EF4-FFF2-40B4-BE49-F238E27FC236}">
                <a16:creationId xmlns:a16="http://schemas.microsoft.com/office/drawing/2014/main" id="{2FE88A0B-5FB6-43EC-B767-16C583C4BCB8}"/>
              </a:ext>
            </a:extLst>
          </p:cNvPr>
          <p:cNvGraphicFramePr>
            <a:graphicFrameLocks noChangeAspect="1"/>
          </p:cNvGraphicFramePr>
          <p:nvPr>
            <p:extLst>
              <p:ext uri="{D42A27DB-BD31-4B8C-83A1-F6EECF244321}">
                <p14:modId xmlns:p14="http://schemas.microsoft.com/office/powerpoint/2010/main" val="2956043413"/>
              </p:ext>
            </p:extLst>
          </p:nvPr>
        </p:nvGraphicFramePr>
        <p:xfrm>
          <a:off x="2634018" y="5799261"/>
          <a:ext cx="361950" cy="276225"/>
        </p:xfrm>
        <a:graphic>
          <a:graphicData uri="http://schemas.openxmlformats.org/presentationml/2006/ole">
            <mc:AlternateContent xmlns:mc="http://schemas.openxmlformats.org/markup-compatibility/2006">
              <mc:Choice xmlns:v="urn:schemas-microsoft-com:vml" Requires="v">
                <p:oleObj spid="_x0000_s9236" r:id="rId11" imgW="368300" imgH="279400" progId="Equation.3">
                  <p:embed/>
                </p:oleObj>
              </mc:Choice>
              <mc:Fallback>
                <p:oleObj r:id="rId11" imgW="368300" imgH="279400"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4018" y="5799261"/>
                        <a:ext cx="3619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a:extLst>
              <a:ext uri="{FF2B5EF4-FFF2-40B4-BE49-F238E27FC236}">
                <a16:creationId xmlns:a16="http://schemas.microsoft.com/office/drawing/2014/main" id="{BCA302D5-DCE2-464A-9C31-844C76061AC4}"/>
              </a:ext>
            </a:extLst>
          </p:cNvPr>
          <p:cNvGraphicFramePr>
            <a:graphicFrameLocks noChangeAspect="1"/>
          </p:cNvGraphicFramePr>
          <p:nvPr>
            <p:extLst>
              <p:ext uri="{D42A27DB-BD31-4B8C-83A1-F6EECF244321}">
                <p14:modId xmlns:p14="http://schemas.microsoft.com/office/powerpoint/2010/main" val="3615068804"/>
              </p:ext>
            </p:extLst>
          </p:nvPr>
        </p:nvGraphicFramePr>
        <p:xfrm>
          <a:off x="2634018" y="6075486"/>
          <a:ext cx="295275" cy="171450"/>
        </p:xfrm>
        <a:graphic>
          <a:graphicData uri="http://schemas.openxmlformats.org/presentationml/2006/ole">
            <mc:AlternateContent xmlns:mc="http://schemas.openxmlformats.org/markup-compatibility/2006">
              <mc:Choice xmlns:v="urn:schemas-microsoft-com:vml" Requires="v">
                <p:oleObj spid="_x0000_s9237" r:id="rId13" imgW="291847" imgH="177646" progId="Equation.3">
                  <p:embed/>
                </p:oleObj>
              </mc:Choice>
              <mc:Fallback>
                <p:oleObj r:id="rId13" imgW="291847" imgH="177646"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4018" y="6075486"/>
                        <a:ext cx="29527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a:extLst>
              <a:ext uri="{FF2B5EF4-FFF2-40B4-BE49-F238E27FC236}">
                <a16:creationId xmlns:a16="http://schemas.microsoft.com/office/drawing/2014/main" id="{5FB25100-5790-4E15-9A65-48175D9BEC1A}"/>
              </a:ext>
            </a:extLst>
          </p:cNvPr>
          <p:cNvSpPr>
            <a:spLocks noChangeArrowheads="1"/>
          </p:cNvSpPr>
          <p:nvPr/>
        </p:nvSpPr>
        <p:spPr bwMode="auto">
          <a:xfrm>
            <a:off x="2634018" y="33989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a:t>
            </a:r>
            <a:r>
              <a:rPr kumimoji="0" lang="uk-UA" altLang="ru-RU" sz="14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=1,25;   б - Н</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=0,84;</a:t>
            </a:r>
            <a:endParaRPr kumimoji="0" lang="ru-RU" altLang="ru-RU" sz="1100" b="0" i="0" u="none" strike="noStrike" cap="none" normalizeH="0" baseline="0">
              <a:ln>
                <a:noFill/>
              </a:ln>
              <a:solidFill>
                <a:schemeClr val="tx1"/>
              </a:solidFill>
              <a:effectLst/>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1"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=0,5;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08269786-E9D9-403E-80BB-B9423509120C}"/>
              </a:ext>
            </a:extLst>
          </p:cNvPr>
          <p:cNvSpPr>
            <a:spLocks noChangeArrowheads="1"/>
          </p:cNvSpPr>
          <p:nvPr/>
        </p:nvSpPr>
        <p:spPr bwMode="auto">
          <a:xfrm>
            <a:off x="2813406" y="4351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1BC5F050-4699-463D-A228-42EE1ECFC7DD}"/>
              </a:ext>
            </a:extLst>
          </p:cNvPr>
          <p:cNvSpPr>
            <a:spLocks noChangeArrowheads="1"/>
          </p:cNvSpPr>
          <p:nvPr/>
        </p:nvSpPr>
        <p:spPr bwMode="auto">
          <a:xfrm>
            <a:off x="2813406" y="48467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BFB1AFB6-4EFB-4533-B43D-710EF12F2B1C}"/>
              </a:ext>
            </a:extLst>
          </p:cNvPr>
          <p:cNvSpPr>
            <a:spLocks noChangeArrowheads="1"/>
          </p:cNvSpPr>
          <p:nvPr/>
        </p:nvSpPr>
        <p:spPr bwMode="auto">
          <a:xfrm>
            <a:off x="2634018" y="53420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3.10 </a:t>
            </a:r>
            <a:r>
              <a:rPr kumimoji="0" lang="uk-UA" altLang="ru-RU"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Зміна збільшення відносної довжини цапфи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DB5C5B32-C92C-4443-98D4-90E632C84871}"/>
              </a:ext>
            </a:extLst>
          </p:cNvPr>
          <p:cNvSpPr>
            <a:spLocks noChangeArrowheads="1"/>
          </p:cNvSpPr>
          <p:nvPr/>
        </p:nvSpPr>
        <p:spPr bwMode="auto">
          <a:xfrm>
            <a:off x="2813406" y="60754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E0246BBF-7242-4974-AA2A-6114C8ABADE1}"/>
              </a:ext>
            </a:extLst>
          </p:cNvPr>
          <p:cNvSpPr>
            <a:spLocks noChangeArrowheads="1"/>
          </p:cNvSpPr>
          <p:nvPr/>
        </p:nvSpPr>
        <p:spPr bwMode="auto">
          <a:xfrm>
            <a:off x="2813406" y="62469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залежно від ступеня деформації осаджуваних заготовок</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843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Рис2_8">
            <a:extLst>
              <a:ext uri="{FF2B5EF4-FFF2-40B4-BE49-F238E27FC236}">
                <a16:creationId xmlns:a16="http://schemas.microsoft.com/office/drawing/2014/main" id="{0BA553AA-1FBC-4C33-85DE-52DC5C96A2A1}"/>
              </a:ext>
            </a:extLst>
          </p:cNvPr>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77922" y="2038597"/>
            <a:ext cx="2687905" cy="3095184"/>
          </a:xfrm>
          <a:prstGeom prst="rect">
            <a:avLst/>
          </a:prstGeom>
          <a:noFill/>
          <a:ln>
            <a:noFill/>
          </a:ln>
        </p:spPr>
      </p:pic>
      <p:sp>
        <p:nvSpPr>
          <p:cNvPr id="5" name="Прямоугольник 4">
            <a:extLst>
              <a:ext uri="{FF2B5EF4-FFF2-40B4-BE49-F238E27FC236}">
                <a16:creationId xmlns:a16="http://schemas.microsoft.com/office/drawing/2014/main" id="{F76E55FC-BEF6-4133-9184-CF61E350B48E}"/>
              </a:ext>
            </a:extLst>
          </p:cNvPr>
          <p:cNvSpPr/>
          <p:nvPr/>
        </p:nvSpPr>
        <p:spPr>
          <a:xfrm>
            <a:off x="2815988" y="373718"/>
            <a:ext cx="6096000" cy="1664879"/>
          </a:xfrm>
          <a:prstGeom prst="rect">
            <a:avLst/>
          </a:prstGeom>
        </p:spPr>
        <p:txBody>
          <a:bodyPr>
            <a:spAutoFit/>
          </a:bodyPr>
          <a:lstStyle/>
          <a:p>
            <a:pPr marL="179705" indent="450215">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Із загальноприйнятих правил осадження вважається, що кругла заготовка (білет) для виключення поздовжнього вигину повинна мати відношення </a:t>
            </a:r>
            <a:r>
              <a:rPr lang="uk-UA" i="1" dirty="0">
                <a:latin typeface="Times New Roman" panose="02020603050405020304" pitchFamily="18" charset="0"/>
                <a:ea typeface="Calibri" panose="020F0502020204030204" pitchFamily="34" charset="0"/>
                <a:cs typeface="Times New Roman" panose="02020603050405020304" pitchFamily="18" charset="0"/>
              </a:rPr>
              <a:t>Н/D≤2,5…3,0</a:t>
            </a:r>
            <a:r>
              <a:rPr lang="uk-UA" dirty="0">
                <a:latin typeface="Times New Roman" panose="02020603050405020304" pitchFamily="18" charset="0"/>
                <a:ea typeface="Calibri" panose="020F0502020204030204" pitchFamily="34" charset="0"/>
                <a:cs typeface="Times New Roman" panose="02020603050405020304" pitchFamily="18" charset="0"/>
              </a:rPr>
              <a:t>. При осадженні заготовки прямокутного перетину необхідно мати </a:t>
            </a:r>
            <a:r>
              <a:rPr lang="uk-UA" i="1" dirty="0">
                <a:latin typeface="Times New Roman" panose="02020603050405020304" pitchFamily="18" charset="0"/>
                <a:ea typeface="Calibri" panose="020F0502020204030204" pitchFamily="34" charset="0"/>
                <a:cs typeface="Times New Roman" panose="02020603050405020304" pitchFamily="18" charset="0"/>
              </a:rPr>
              <a:t>Н/а≤3,5…4,0</a:t>
            </a:r>
            <a:r>
              <a:rPr lang="uk-UA" dirty="0">
                <a:latin typeface="Times New Roman" panose="02020603050405020304" pitchFamily="18" charset="0"/>
                <a:ea typeface="Calibri" panose="020F0502020204030204" pitchFamily="34" charset="0"/>
                <a:cs typeface="Times New Roman" panose="02020603050405020304" pitchFamily="18" charset="0"/>
              </a:rPr>
              <a:t> (рис. 3.11).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475155C-B4D0-4EE4-9A01-47743F5639AC}"/>
              </a:ext>
            </a:extLst>
          </p:cNvPr>
          <p:cNvSpPr/>
          <p:nvPr/>
        </p:nvSpPr>
        <p:spPr>
          <a:xfrm>
            <a:off x="1969827" y="5367536"/>
            <a:ext cx="6096000" cy="709233"/>
          </a:xfrm>
          <a:prstGeom prst="rect">
            <a:avLst/>
          </a:prstGeom>
        </p:spPr>
        <p:txBody>
          <a:bodyPr>
            <a:spAutoFit/>
          </a:bodyPr>
          <a:lstStyle/>
          <a:p>
            <a:pPr marL="179705" indent="450215"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3.11 - Осадження заготовок прямокутного перетину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38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B532BE-F752-482D-96F9-97A2CFE22419}"/>
              </a:ext>
            </a:extLst>
          </p:cNvPr>
          <p:cNvSpPr>
            <a:spLocks noGrp="1"/>
          </p:cNvSpPr>
          <p:nvPr>
            <p:ph sz="quarter" idx="13"/>
          </p:nvPr>
        </p:nvSpPr>
        <p:spPr>
          <a:xfrm>
            <a:off x="914087" y="838543"/>
            <a:ext cx="10318020" cy="5439427"/>
          </a:xfrm>
        </p:spPr>
        <p:txBody>
          <a:bodyPr>
            <a:normAutofit fontScale="47500" lnSpcReduction="20000"/>
          </a:bodyPr>
          <a:lstStyle/>
          <a:p>
            <a:pPr algn="just"/>
            <a:r>
              <a:rPr lang="uk-UA" sz="2900" b="1" i="1" cap="none" dirty="0">
                <a:latin typeface="Times New Roman" panose="02020603050405020304" pitchFamily="18" charset="0"/>
                <a:cs typeface="Times New Roman" panose="02020603050405020304" pitchFamily="18" charset="0"/>
              </a:rPr>
              <a:t>3.1.3. Протяжка</a:t>
            </a:r>
            <a:endParaRPr lang="ru-RU" sz="2900" cap="none" dirty="0">
              <a:latin typeface="Times New Roman" panose="02020603050405020304" pitchFamily="18" charset="0"/>
              <a:cs typeface="Times New Roman" panose="02020603050405020304" pitchFamily="18" charset="0"/>
            </a:endParaRPr>
          </a:p>
          <a:p>
            <a:pPr algn="just"/>
            <a:r>
              <a:rPr lang="uk-UA" sz="2900" b="1" cap="none" dirty="0">
                <a:latin typeface="Times New Roman" panose="02020603050405020304" pitchFamily="18" charset="0"/>
                <a:cs typeface="Times New Roman" panose="02020603050405020304" pitchFamily="18" charset="0"/>
              </a:rPr>
              <a:t> </a:t>
            </a:r>
            <a:r>
              <a:rPr lang="uk-UA" sz="2900" cap="none" dirty="0">
                <a:latin typeface="Times New Roman" panose="02020603050405020304" pitchFamily="18" charset="0"/>
                <a:cs typeface="Times New Roman" panose="02020603050405020304" pitchFamily="18" charset="0"/>
              </a:rPr>
              <a:t>Основною формотворною операцією кування є протяжка ковальська (надалі опустимо слово «ковальська»). Під протяжкою розуміють операцію, при якій відбувається подовження заготовки або її частини (зменшується площа поперечного перерізу). Застосовують її після осадження при куванні поковок із подовженою віссю типу валів, плит тощо або як самостійну формотворну операцію, якщо після її виконання досягають необхідного </a:t>
            </a:r>
            <a:r>
              <a:rPr lang="uk-UA" sz="2900" cap="none" dirty="0" err="1">
                <a:latin typeface="Times New Roman" panose="02020603050405020304" pitchFamily="18" charset="0"/>
                <a:cs typeface="Times New Roman" panose="02020603050405020304" pitchFamily="18" charset="0"/>
              </a:rPr>
              <a:t>укову</a:t>
            </a:r>
            <a:r>
              <a:rPr lang="uk-UA" sz="2900" cap="none" dirty="0">
                <a:latin typeface="Times New Roman" panose="02020603050405020304" pitchFamily="18" charset="0"/>
                <a:cs typeface="Times New Roman" panose="02020603050405020304" pitchFamily="18" charset="0"/>
              </a:rPr>
              <a:t>.</a:t>
            </a:r>
            <a:endParaRPr lang="ru-RU" sz="2900" cap="none" dirty="0">
              <a:latin typeface="Times New Roman" panose="02020603050405020304" pitchFamily="18" charset="0"/>
              <a:cs typeface="Times New Roman" panose="02020603050405020304" pitchFamily="18" charset="0"/>
            </a:endParaRPr>
          </a:p>
          <a:p>
            <a:pPr algn="just"/>
            <a:r>
              <a:rPr lang="uk-UA" sz="2900" cap="none" dirty="0">
                <a:latin typeface="Times New Roman" panose="02020603050405020304" pitchFamily="18" charset="0"/>
                <a:cs typeface="Times New Roman" panose="02020603050405020304" pitchFamily="18" charset="0"/>
              </a:rPr>
              <a:t>Протяжку здійснюють послідовними обтисненнями суміжних ділянок заготовки з кантуванням або без нього.</a:t>
            </a:r>
            <a:endParaRPr lang="ru-RU" sz="2900" cap="none" dirty="0">
              <a:latin typeface="Times New Roman" panose="02020603050405020304" pitchFamily="18" charset="0"/>
              <a:cs typeface="Times New Roman" panose="02020603050405020304" pitchFamily="18" charset="0"/>
            </a:endParaRPr>
          </a:p>
          <a:p>
            <a:pPr algn="just"/>
            <a:r>
              <a:rPr lang="uk-UA" sz="2900" cap="none" dirty="0">
                <a:latin typeface="Times New Roman" panose="02020603050405020304" pitchFamily="18" charset="0"/>
                <a:cs typeface="Times New Roman" panose="02020603050405020304" pitchFamily="18" charset="0"/>
              </a:rPr>
              <a:t>При протяжці розрізняють ходи, проходи і переходи. Під ходом розуміють одиничне обтиснення заготовки, при якому відбувається лише локальна деформація її ділянки. Проходом називається сукупність послідовних однакових ходів, у результаті яких здійснюється деформація частини (або всієї) заготовки при її </a:t>
            </a:r>
            <a:r>
              <a:rPr lang="uk-UA" sz="2900" cap="none" dirty="0" err="1">
                <a:latin typeface="Times New Roman" panose="02020603050405020304" pitchFamily="18" charset="0"/>
                <a:cs typeface="Times New Roman" panose="02020603050405020304" pitchFamily="18" charset="0"/>
              </a:rPr>
              <a:t>плоскопаралельному</a:t>
            </a:r>
            <a:r>
              <a:rPr lang="uk-UA" sz="2900" cap="none" dirty="0">
                <a:latin typeface="Times New Roman" panose="02020603050405020304" pitchFamily="18" charset="0"/>
                <a:cs typeface="Times New Roman" panose="02020603050405020304" pitchFamily="18" charset="0"/>
              </a:rPr>
              <a:t> переміщенні. Переходом називається сукупність проходів, яка забезпечує одержання нової конфігурації поперечного перерізу заготовки на всій довжині (або оброблюваній ділянці) заготовки.</a:t>
            </a:r>
            <a:endParaRPr lang="ru-RU" sz="2900" cap="none" dirty="0">
              <a:latin typeface="Times New Roman" panose="02020603050405020304" pitchFamily="18" charset="0"/>
              <a:cs typeface="Times New Roman" panose="02020603050405020304" pitchFamily="18" charset="0"/>
            </a:endParaRPr>
          </a:p>
          <a:p>
            <a:pPr algn="just"/>
            <a:r>
              <a:rPr lang="uk-UA" sz="2900" cap="none" dirty="0">
                <a:latin typeface="Times New Roman" panose="02020603050405020304" pitchFamily="18" charset="0"/>
                <a:cs typeface="Times New Roman" panose="02020603050405020304" pitchFamily="18" charset="0"/>
              </a:rPr>
              <a:t>Протяжку роблять бойками різної форми: плоскими, комбінованими й вирізними. Протяжку здійснюють «проходами», «кільцями», «по гвинту». Протяжку «проходами» виконують шляхом послідовних подач і обтиснень кування по всій її довжині без проміжних кантувань (подача → обтиснення → подача → обтиснення і </a:t>
            </a:r>
            <a:r>
              <a:rPr lang="uk-UA" sz="2900" cap="none" dirty="0" err="1">
                <a:latin typeface="Times New Roman" panose="02020603050405020304" pitchFamily="18" charset="0"/>
                <a:cs typeface="Times New Roman" panose="02020603050405020304" pitchFamily="18" charset="0"/>
              </a:rPr>
              <a:t>т.Д</a:t>
            </a:r>
            <a:r>
              <a:rPr lang="uk-UA" sz="2900" cap="none" dirty="0">
                <a:latin typeface="Times New Roman" panose="02020603050405020304" pitchFamily="18" charset="0"/>
                <a:cs typeface="Times New Roman" panose="02020603050405020304" pitchFamily="18" charset="0"/>
              </a:rPr>
              <a:t>.). Протяжка «кільцями» являє собою процес обтиснення поковки по периметру на заданий розмір в одному якому-небудь її місці без проміжних подач (обтиснення → кантування → обтиснення → кантування і </a:t>
            </a:r>
            <a:r>
              <a:rPr lang="uk-UA" sz="2900" cap="none" dirty="0" err="1">
                <a:latin typeface="Times New Roman" panose="02020603050405020304" pitchFamily="18" charset="0"/>
                <a:cs typeface="Times New Roman" panose="02020603050405020304" pitchFamily="18" charset="0"/>
              </a:rPr>
              <a:t>т.Д</a:t>
            </a:r>
            <a:r>
              <a:rPr lang="uk-UA" sz="2900" cap="none" dirty="0">
                <a:latin typeface="Times New Roman" panose="02020603050405020304" pitchFamily="18" charset="0"/>
                <a:cs typeface="Times New Roman" panose="02020603050405020304" pitchFamily="18" charset="0"/>
              </a:rPr>
              <a:t>.). Протяжка «по гвинту» характеризуються чергуванням подач, обтиснень і кантувань (подача → обтиснення → кантування → подача і </a:t>
            </a:r>
            <a:r>
              <a:rPr lang="uk-UA" sz="2900" cap="none" dirty="0" err="1">
                <a:latin typeface="Times New Roman" panose="02020603050405020304" pitchFamily="18" charset="0"/>
                <a:cs typeface="Times New Roman" panose="02020603050405020304" pitchFamily="18" charset="0"/>
              </a:rPr>
              <a:t>т.Д</a:t>
            </a:r>
            <a:r>
              <a:rPr lang="uk-UA" sz="2900" cap="none" dirty="0">
                <a:latin typeface="Times New Roman" panose="02020603050405020304" pitchFamily="18" charset="0"/>
                <a:cs typeface="Times New Roman" panose="02020603050405020304" pitchFamily="18" charset="0"/>
              </a:rPr>
              <a:t>.). При куванні плоскими бойками ці способи протяжки схематично представлені на рис. 3.12. До основних параметрів протяжки відносяться </a:t>
            </a:r>
            <a:r>
              <a:rPr lang="uk-UA" sz="2900" cap="none" dirty="0" err="1">
                <a:latin typeface="Times New Roman" panose="02020603050405020304" pitchFamily="18" charset="0"/>
                <a:cs typeface="Times New Roman" panose="02020603050405020304" pitchFamily="18" charset="0"/>
              </a:rPr>
              <a:t>уков</a:t>
            </a:r>
            <a:r>
              <a:rPr lang="uk-UA" sz="2900" cap="none" dirty="0">
                <a:latin typeface="Times New Roman" panose="02020603050405020304" pitchFamily="18" charset="0"/>
                <a:cs typeface="Times New Roman" panose="02020603050405020304" pitchFamily="18" charset="0"/>
              </a:rPr>
              <a:t> і подача. Для плоских бойків величина </a:t>
            </a:r>
            <a:r>
              <a:rPr lang="uk-UA" sz="2900" cap="none" dirty="0" err="1">
                <a:latin typeface="Times New Roman" panose="02020603050405020304" pitchFamily="18" charset="0"/>
                <a:cs typeface="Times New Roman" panose="02020603050405020304" pitchFamily="18" charset="0"/>
              </a:rPr>
              <a:t>укову</a:t>
            </a:r>
            <a:r>
              <a:rPr lang="uk-UA" sz="2900" cap="none" dirty="0">
                <a:latin typeface="Times New Roman" panose="02020603050405020304" pitchFamily="18" charset="0"/>
                <a:cs typeface="Times New Roman" panose="02020603050405020304" pitchFamily="18" charset="0"/>
              </a:rPr>
              <a:t> або відносна зміна площі поперечного перерізу за обтиснення залежить від співвідношення між подовженням і розширенням. </a:t>
            </a:r>
            <a:r>
              <a:rPr lang="uk-UA" sz="2900" cap="none" dirty="0" err="1">
                <a:latin typeface="Times New Roman" panose="02020603050405020304" pitchFamily="18" charset="0"/>
                <a:cs typeface="Times New Roman" panose="02020603050405020304" pitchFamily="18" charset="0"/>
              </a:rPr>
              <a:t>Уков</a:t>
            </a:r>
            <a:r>
              <a:rPr lang="uk-UA" sz="2900" cap="none" dirty="0">
                <a:latin typeface="Times New Roman" panose="02020603050405020304" pitchFamily="18" charset="0"/>
                <a:cs typeface="Times New Roman" panose="02020603050405020304" pitchFamily="18" charset="0"/>
              </a:rPr>
              <a:t> визначають за формулою Є. П. </a:t>
            </a:r>
            <a:r>
              <a:rPr lang="uk-UA" sz="2900" cap="none" dirty="0" err="1">
                <a:latin typeface="Times New Roman" panose="02020603050405020304" pitchFamily="18" charset="0"/>
                <a:cs typeface="Times New Roman" panose="02020603050405020304" pitchFamily="18" charset="0"/>
              </a:rPr>
              <a:t>Унксова</a:t>
            </a:r>
            <a:r>
              <a:rPr lang="uk-UA" sz="2900" cap="none" dirty="0">
                <a:latin typeface="Times New Roman" panose="02020603050405020304" pitchFamily="18" charset="0"/>
                <a:cs typeface="Times New Roman" panose="02020603050405020304" pitchFamily="18" charset="0"/>
              </a:rPr>
              <a:t>: </a:t>
            </a:r>
            <a:endParaRPr lang="ru-RU" sz="2900" cap="none"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1029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7D8EEE5C-B065-4851-A5D9-DEDE44FB2DE2}"/>
              </a:ext>
            </a:extLst>
          </p:cNvPr>
          <p:cNvGraphicFramePr>
            <a:graphicFrameLocks noChangeAspect="1"/>
          </p:cNvGraphicFramePr>
          <p:nvPr>
            <p:extLst>
              <p:ext uri="{D42A27DB-BD31-4B8C-83A1-F6EECF244321}">
                <p14:modId xmlns:p14="http://schemas.microsoft.com/office/powerpoint/2010/main" val="3546285209"/>
              </p:ext>
            </p:extLst>
          </p:nvPr>
        </p:nvGraphicFramePr>
        <p:xfrm>
          <a:off x="4033837" y="2822213"/>
          <a:ext cx="609600" cy="447675"/>
        </p:xfrm>
        <a:graphic>
          <a:graphicData uri="http://schemas.openxmlformats.org/presentationml/2006/ole">
            <mc:AlternateContent xmlns:mc="http://schemas.openxmlformats.org/markup-compatibility/2006">
              <mc:Choice xmlns:v="urn:schemas-microsoft-com:vml" Requires="v">
                <p:oleObj spid="_x0000_s10254" r:id="rId3" imgW="609336" imgH="444307" progId="Equation.3">
                  <p:embed/>
                </p:oleObj>
              </mc:Choice>
              <mc:Fallback>
                <p:oleObj r:id="rId3" imgW="609336"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37" y="2822213"/>
                        <a:ext cx="609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id="{AE4CA784-9230-4E86-8F11-6E4719497F4E}"/>
              </a:ext>
            </a:extLst>
          </p:cNvPr>
          <p:cNvGraphicFramePr>
            <a:graphicFrameLocks noChangeAspect="1"/>
          </p:cNvGraphicFramePr>
          <p:nvPr>
            <p:extLst>
              <p:ext uri="{D42A27DB-BD31-4B8C-83A1-F6EECF244321}">
                <p14:modId xmlns:p14="http://schemas.microsoft.com/office/powerpoint/2010/main" val="3687775280"/>
              </p:ext>
            </p:extLst>
          </p:nvPr>
        </p:nvGraphicFramePr>
        <p:xfrm>
          <a:off x="5938837" y="2876551"/>
          <a:ext cx="1190625" cy="276225"/>
        </p:xfrm>
        <a:graphic>
          <a:graphicData uri="http://schemas.openxmlformats.org/presentationml/2006/ole">
            <mc:AlternateContent xmlns:mc="http://schemas.openxmlformats.org/markup-compatibility/2006">
              <mc:Choice xmlns:v="urn:schemas-microsoft-com:vml" Requires="v">
                <p:oleObj spid="_x0000_s10255" r:id="rId5" imgW="1193800" imgH="279400" progId="Equation.3">
                  <p:embed/>
                </p:oleObj>
              </mc:Choice>
              <mc:Fallback>
                <p:oleObj r:id="rId5" imgW="1193800" imgH="279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837" y="2876551"/>
                        <a:ext cx="1190625" cy="276225"/>
                      </a:xfrm>
                      <a:prstGeom prst="rect">
                        <a:avLst/>
                      </a:prstGeom>
                      <a:noFill/>
                    </p:spPr>
                  </p:pic>
                </p:oleObj>
              </mc:Fallback>
            </mc:AlternateContent>
          </a:graphicData>
        </a:graphic>
      </p:graphicFrame>
      <p:pic>
        <p:nvPicPr>
          <p:cNvPr id="10243" name="Рисунок 18" descr="Рис3_1а">
            <a:extLst>
              <a:ext uri="{FF2B5EF4-FFF2-40B4-BE49-F238E27FC236}">
                <a16:creationId xmlns:a16="http://schemas.microsoft.com/office/drawing/2014/main" id="{78465BE2-F7BD-478C-9AAE-13278A5376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250"/>
          <a:stretch>
            <a:fillRect/>
          </a:stretch>
        </p:blipFill>
        <p:spPr bwMode="auto">
          <a:xfrm>
            <a:off x="2057400" y="4552949"/>
            <a:ext cx="3152775"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Рисунок 17" descr="Рис3_1б">
            <a:extLst>
              <a:ext uri="{FF2B5EF4-FFF2-40B4-BE49-F238E27FC236}">
                <a16:creationId xmlns:a16="http://schemas.microsoft.com/office/drawing/2014/main" id="{E56A025F-F203-416C-BA75-561C9B52B6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7475" y="3957638"/>
            <a:ext cx="31623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Рисунок 16" descr="Рис3_1в">
            <a:extLst>
              <a:ext uri="{FF2B5EF4-FFF2-40B4-BE49-F238E27FC236}">
                <a16:creationId xmlns:a16="http://schemas.microsoft.com/office/drawing/2014/main" id="{B8D088CB-D221-4399-8FC2-95D43B2152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4150" y="4857749"/>
            <a:ext cx="3028950"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849F07AD-F853-4E33-A94E-EB096031620F}"/>
              </a:ext>
            </a:extLst>
          </p:cNvPr>
          <p:cNvSpPr>
            <a:spLocks noChangeArrowheads="1"/>
          </p:cNvSpPr>
          <p:nvPr/>
        </p:nvSpPr>
        <p:spPr bwMode="auto">
          <a:xfrm>
            <a:off x="841457" y="519202"/>
            <a:ext cx="105090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Деформацію за обтиснення обирають залежно від марки матеріалу. Звичайно вона перебуває в межах 0,1...0,3.</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Коефіцієнт інтенсивності розширення </a:t>
            </a:r>
            <a:r>
              <a:rPr kumimoji="0" lang="uk-UA"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залежить від співвідношення подачі </a:t>
            </a:r>
            <a:r>
              <a:rPr kumimoji="0" lang="uk-UA"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ширини заготовки </a:t>
            </a:r>
            <a:r>
              <a:rPr kumimoji="0" lang="uk-UA"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(рис. 3.12, </a:t>
            </a:r>
            <a:r>
              <a:rPr kumimoji="0" lang="uk-UA"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Чим менше подача, тим менше розширення та інтенсивніше подовження. Протяжка з невеликими подачами приводять до</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збільшення числа обтиснень і, отже, до зниження продуктивності. При роботі з малими подачами і більшими обтисненнями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можливе утворення затисків (рис. 3.12, </a:t>
            </a:r>
            <a:r>
              <a:rPr kumimoji="0" lang="uk-UA"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 цьому випадку необхідно дотримувати співвідношення </a:t>
            </a:r>
            <a:endPar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7">
            <a:extLst>
              <a:ext uri="{FF2B5EF4-FFF2-40B4-BE49-F238E27FC236}">
                <a16:creationId xmlns:a16="http://schemas.microsoft.com/office/drawing/2014/main" id="{82CC5055-8E4B-436E-9D2E-40FC25E8AAC5}"/>
              </a:ext>
            </a:extLst>
          </p:cNvPr>
          <p:cNvSpPr>
            <a:spLocks noChangeArrowheads="1"/>
          </p:cNvSpPr>
          <p:nvPr/>
        </p:nvSpPr>
        <p:spPr bwMode="auto">
          <a:xfrm>
            <a:off x="1143000" y="370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практиці подачу звичайно приймають у межах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56FFFDFC-D107-4E44-B8F0-CAAAC17C5CBA}"/>
              </a:ext>
            </a:extLst>
          </p:cNvPr>
          <p:cNvSpPr>
            <a:spLocks noChangeArrowheads="1"/>
          </p:cNvSpPr>
          <p:nvPr/>
        </p:nvSpPr>
        <p:spPr bwMode="auto">
          <a:xfrm>
            <a:off x="179388"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100" b="0" i="0" u="none" strike="noStrike" cap="none" normalizeH="0" baseline="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040E2620-9A26-4B41-82DB-69F26920A0C5}"/>
              </a:ext>
            </a:extLst>
          </p:cNvPr>
          <p:cNvSpPr>
            <a:spLocks noChangeArrowheads="1"/>
          </p:cNvSpPr>
          <p:nvPr/>
        </p:nvSpPr>
        <p:spPr bwMode="auto">
          <a:xfrm>
            <a:off x="1436688" y="481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CF6F25A1-B1D4-4A32-8BC0-FD6D4E7EB344}"/>
              </a:ext>
            </a:extLst>
          </p:cNvPr>
          <p:cNvSpPr>
            <a:spLocks noChangeArrowheads="1"/>
          </p:cNvSpPr>
          <p:nvPr/>
        </p:nvSpPr>
        <p:spPr bwMode="auto">
          <a:xfrm>
            <a:off x="5703888" y="42338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a:t>
            </a:r>
            <a:endParaRPr kumimoji="0" lang="ru-RU" altLang="ru-RU"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89231F87-99A4-4F89-83C2-AE25494EBC87}"/>
              </a:ext>
            </a:extLst>
          </p:cNvPr>
          <p:cNvSpPr>
            <a:spLocks noChangeArrowheads="1"/>
          </p:cNvSpPr>
          <p:nvPr/>
        </p:nvSpPr>
        <p:spPr bwMode="auto">
          <a:xfrm>
            <a:off x="-334962" y="5724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a:t>
            </a:r>
            <a:endParaRPr kumimoji="0" lang="ru-RU" altLang="ru-RU"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 протяжка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проходами</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 - протяжка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кільцями</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 протяжка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 гвинту</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г -схема протяжки; д - механізм утворення затисків</a:t>
            </a:r>
            <a:endParaRPr kumimoji="0" lang="ru-RU" altLang="ru-RU"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3.12 - Способи протяжки плоскими бойками</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532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C9AF483-B8D0-4414-8689-DAF6B92D15C1}"/>
              </a:ext>
            </a:extLst>
          </p:cNvPr>
          <p:cNvSpPr>
            <a:spLocks noGrp="1"/>
          </p:cNvSpPr>
          <p:nvPr>
            <p:ph sz="quarter" idx="13"/>
          </p:nvPr>
        </p:nvSpPr>
        <p:spPr>
          <a:xfrm>
            <a:off x="914087" y="483701"/>
            <a:ext cx="10363826" cy="3424107"/>
          </a:xfrm>
        </p:spPr>
        <p:txBody>
          <a:bodyPr/>
          <a:lstStyle/>
          <a:p>
            <a:r>
              <a:rPr lang="uk-UA" sz="1800" cap="none" dirty="0">
                <a:latin typeface="Times New Roman" panose="02020603050405020304" pitchFamily="18" charset="0"/>
                <a:cs typeface="Times New Roman" panose="02020603050405020304" pitchFamily="18" charset="0"/>
              </a:rPr>
              <a:t>При встановленні форми й типу бойків виходять із необхідної інтенсивності протяжка або продуктивності кування, можливості забезпечення необхідного </a:t>
            </a:r>
            <a:r>
              <a:rPr lang="uk-UA" sz="1800" cap="none" dirty="0" err="1">
                <a:latin typeface="Times New Roman" panose="02020603050405020304" pitchFamily="18" charset="0"/>
                <a:cs typeface="Times New Roman" panose="02020603050405020304" pitchFamily="18" charset="0"/>
              </a:rPr>
              <a:t>укова</a:t>
            </a:r>
            <a:r>
              <a:rPr lang="uk-UA" sz="1800" cap="none" dirty="0">
                <a:latin typeface="Times New Roman" panose="02020603050405020304" pitchFamily="18" charset="0"/>
                <a:cs typeface="Times New Roman" panose="02020603050405020304" pitchFamily="18" charset="0"/>
              </a:rPr>
              <a:t> й потрібної схеми напруженого стану, від чого залежить пластичність сталі.</a:t>
            </a:r>
            <a:endParaRPr lang="ru-RU" sz="1800" cap="none" dirty="0">
              <a:latin typeface="Times New Roman" panose="02020603050405020304" pitchFamily="18" charset="0"/>
              <a:cs typeface="Times New Roman" panose="02020603050405020304" pitchFamily="18" charset="0"/>
            </a:endParaRPr>
          </a:p>
          <a:p>
            <a:r>
              <a:rPr lang="uk-UA" sz="1800" cap="none" dirty="0">
                <a:latin typeface="Times New Roman" panose="02020603050405020304" pitchFamily="18" charset="0"/>
                <a:cs typeface="Times New Roman" panose="02020603050405020304" pitchFamily="18" charset="0"/>
              </a:rPr>
              <a:t>При застосуванні плоских бойків </a:t>
            </a:r>
            <a:r>
              <a:rPr lang="uk-UA" sz="1800" cap="none" dirty="0" err="1">
                <a:latin typeface="Times New Roman" panose="02020603050405020304" pitchFamily="18" charset="0"/>
                <a:cs typeface="Times New Roman" panose="02020603050405020304" pitchFamily="18" charset="0"/>
              </a:rPr>
              <a:t>обємно</a:t>
            </a:r>
            <a:r>
              <a:rPr lang="uk-UA" sz="1800" cap="none" dirty="0">
                <a:latin typeface="Times New Roman" panose="02020603050405020304" pitchFamily="18" charset="0"/>
                <a:cs typeface="Times New Roman" panose="02020603050405020304" pitchFamily="18" charset="0"/>
              </a:rPr>
              <a:t>-напружений стан досягається за рахунок тиску бойків r і сил тертя між </a:t>
            </a:r>
            <a:r>
              <a:rPr lang="uk-UA" sz="1800" cap="none" dirty="0" err="1">
                <a:latin typeface="Times New Roman" panose="02020603050405020304" pitchFamily="18" charset="0"/>
                <a:cs typeface="Times New Roman" panose="02020603050405020304" pitchFamily="18" charset="0"/>
              </a:rPr>
              <a:t>деформуємим</a:t>
            </a:r>
            <a:r>
              <a:rPr lang="uk-UA" sz="1800" cap="none" dirty="0">
                <a:latin typeface="Times New Roman" panose="02020603050405020304" pitchFamily="18" charset="0"/>
                <a:cs typeface="Times New Roman" panose="02020603050405020304" pitchFamily="18" charset="0"/>
              </a:rPr>
              <a:t> металом і бойками в напрямку витяжки </a:t>
            </a:r>
            <a:r>
              <a:rPr lang="uk-UA" sz="1800" cap="none" dirty="0" err="1">
                <a:latin typeface="Times New Roman" panose="02020603050405020304" pitchFamily="18" charset="0"/>
                <a:cs typeface="Times New Roman" panose="02020603050405020304" pitchFamily="18" charset="0"/>
              </a:rPr>
              <a:t>т</a:t>
            </a:r>
            <a:r>
              <a:rPr lang="uk-UA" sz="1800" cap="none" baseline="-25000" dirty="0" err="1">
                <a:latin typeface="Times New Roman" panose="02020603050405020304" pitchFamily="18" charset="0"/>
                <a:cs typeface="Times New Roman" panose="02020603050405020304" pitchFamily="18" charset="0"/>
              </a:rPr>
              <a:t>х</a:t>
            </a:r>
            <a:r>
              <a:rPr lang="uk-UA" sz="1800" cap="none" dirty="0">
                <a:latin typeface="Times New Roman" panose="02020603050405020304" pitchFamily="18" charset="0"/>
                <a:cs typeface="Times New Roman" panose="02020603050405020304" pitchFamily="18" charset="0"/>
              </a:rPr>
              <a:t> і розширення т</a:t>
            </a:r>
            <a:r>
              <a:rPr lang="uk-UA" sz="1800" cap="none" baseline="-25000" dirty="0">
                <a:latin typeface="Times New Roman" panose="02020603050405020304" pitchFamily="18" charset="0"/>
                <a:cs typeface="Times New Roman" panose="02020603050405020304" pitchFamily="18" charset="0"/>
              </a:rPr>
              <a:t>у</a:t>
            </a:r>
            <a:r>
              <a:rPr lang="uk-UA" sz="1800" cap="none" dirty="0">
                <a:latin typeface="Times New Roman" panose="02020603050405020304" pitchFamily="18" charset="0"/>
                <a:cs typeface="Times New Roman" panose="02020603050405020304" pitchFamily="18" charset="0"/>
              </a:rPr>
              <a:t> (рис. 3.13).</a:t>
            </a:r>
            <a:endParaRPr lang="ru-RU" sz="1800" cap="none" dirty="0">
              <a:latin typeface="Times New Roman" panose="02020603050405020304" pitchFamily="18" charset="0"/>
              <a:cs typeface="Times New Roman" panose="02020603050405020304" pitchFamily="18" charset="0"/>
            </a:endParaRPr>
          </a:p>
          <a:p>
            <a:r>
              <a:rPr lang="uk-UA" dirty="0"/>
              <a:t> </a:t>
            </a:r>
            <a:endParaRPr lang="ru-RU" dirty="0"/>
          </a:p>
          <a:p>
            <a:endParaRPr lang="ru-RU" dirty="0"/>
          </a:p>
        </p:txBody>
      </p:sp>
      <p:pic>
        <p:nvPicPr>
          <p:cNvPr id="4" name="Рисунок 3" descr="Рис3_4">
            <a:extLst>
              <a:ext uri="{FF2B5EF4-FFF2-40B4-BE49-F238E27FC236}">
                <a16:creationId xmlns:a16="http://schemas.microsoft.com/office/drawing/2014/main" id="{9C4E0BCB-6851-4225-937A-1B59F276C1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053" y="2611134"/>
            <a:ext cx="4946105" cy="2593348"/>
          </a:xfrm>
          <a:prstGeom prst="rect">
            <a:avLst/>
          </a:prstGeom>
          <a:noFill/>
          <a:ln>
            <a:noFill/>
          </a:ln>
        </p:spPr>
      </p:pic>
      <p:sp>
        <p:nvSpPr>
          <p:cNvPr id="5" name="Прямоугольник 4">
            <a:extLst>
              <a:ext uri="{FF2B5EF4-FFF2-40B4-BE49-F238E27FC236}">
                <a16:creationId xmlns:a16="http://schemas.microsoft.com/office/drawing/2014/main" id="{806D6EBB-1C92-42E9-9664-FB3AD1D9F91B}"/>
              </a:ext>
            </a:extLst>
          </p:cNvPr>
          <p:cNvSpPr/>
          <p:nvPr/>
        </p:nvSpPr>
        <p:spPr>
          <a:xfrm>
            <a:off x="2720454" y="5499943"/>
            <a:ext cx="6096000" cy="709233"/>
          </a:xfrm>
          <a:prstGeom prst="rect">
            <a:avLst/>
          </a:prstGeom>
        </p:spPr>
        <p:txBody>
          <a:bodyPr>
            <a:spAutoFit/>
          </a:bodyPr>
          <a:lstStyle/>
          <a:p>
            <a:pPr algn="ctr">
              <a:lnSpc>
                <a:spcPct val="115000"/>
              </a:lnSpc>
              <a:spcAft>
                <a:spcPts val="0"/>
              </a:spcAft>
            </a:pPr>
            <a:r>
              <a:rPr lang="uk-UA" spc="10" dirty="0">
                <a:latin typeface="Times New Roman" panose="02020603050405020304" pitchFamily="18" charset="0"/>
                <a:ea typeface="Calibri" panose="020F0502020204030204" pitchFamily="34" charset="0"/>
                <a:cs typeface="Times New Roman" panose="02020603050405020304" pitchFamily="18" charset="0"/>
              </a:rPr>
              <a:t>Рис. 3.13 - Напружено-деформований стан при протяжці плоскими бойками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87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32F5F3D-3899-4A14-8DF9-448D5C094DAF}"/>
              </a:ext>
            </a:extLst>
          </p:cNvPr>
          <p:cNvSpPr>
            <a:spLocks noGrp="1"/>
          </p:cNvSpPr>
          <p:nvPr>
            <p:ph sz="quarter" idx="13"/>
          </p:nvPr>
        </p:nvSpPr>
        <p:spPr>
          <a:xfrm>
            <a:off x="1132138" y="647474"/>
            <a:ext cx="10363826" cy="3424107"/>
          </a:xfrm>
        </p:spPr>
        <p:txBody>
          <a:bodyPr>
            <a:normAutofit fontScale="92500" lnSpcReduction="10000"/>
          </a:bodyPr>
          <a:lstStyle/>
          <a:p>
            <a:pPr algn="just"/>
            <a:r>
              <a:rPr lang="uk-UA" cap="none" dirty="0">
                <a:latin typeface="Times New Roman" panose="02020603050405020304" pitchFamily="18" charset="0"/>
                <a:cs typeface="Times New Roman" panose="02020603050405020304" pitchFamily="18" charset="0"/>
              </a:rPr>
              <a:t>У випадку застосування опуклих бойків реакція сил тертя Т</a:t>
            </a:r>
            <a:r>
              <a:rPr lang="uk-UA" cap="none" baseline="-25000" dirty="0">
                <a:latin typeface="Times New Roman" panose="02020603050405020304" pitchFamily="18" charset="0"/>
                <a:cs typeface="Times New Roman" panose="02020603050405020304" pitchFamily="18" charset="0"/>
              </a:rPr>
              <a:t>Х</a:t>
            </a:r>
            <a:r>
              <a:rPr lang="uk-UA" cap="none" dirty="0">
                <a:latin typeface="Times New Roman" panose="02020603050405020304" pitchFamily="18" charset="0"/>
                <a:cs typeface="Times New Roman" panose="02020603050405020304" pitchFamily="18" charset="0"/>
              </a:rPr>
              <a:t> спрямована убік, зворотній R</a:t>
            </a:r>
            <a:r>
              <a:rPr lang="uk-UA" cap="none" baseline="-25000" dirty="0">
                <a:latin typeface="Times New Roman" panose="02020603050405020304" pitchFamily="18" charset="0"/>
                <a:cs typeface="Times New Roman" panose="02020603050405020304" pitchFamily="18" charset="0"/>
              </a:rPr>
              <a:t>X</a:t>
            </a:r>
            <a:r>
              <a:rPr lang="uk-UA" cap="none" dirty="0">
                <a:latin typeface="Times New Roman" panose="02020603050405020304" pitchFamily="18" charset="0"/>
                <a:cs typeface="Times New Roman" panose="02020603050405020304" pitchFamily="18" charset="0"/>
              </a:rPr>
              <a:t> (рис. 3.14). Таким чином, сили тертя в напрямку витягування послабляються або ліквідуються складовою R</a:t>
            </a:r>
            <a:r>
              <a:rPr lang="uk-UA" cap="none" baseline="-25000" dirty="0">
                <a:latin typeface="Times New Roman" panose="02020603050405020304" pitchFamily="18" charset="0"/>
                <a:cs typeface="Times New Roman" panose="02020603050405020304" pitchFamily="18" charset="0"/>
              </a:rPr>
              <a:t>X</a:t>
            </a:r>
            <a:r>
              <a:rPr lang="uk-UA" cap="none" dirty="0">
                <a:latin typeface="Times New Roman" panose="02020603050405020304" pitchFamily="18" charset="0"/>
                <a:cs typeface="Times New Roman" panose="02020603050405020304" pitchFamily="18" charset="0"/>
              </a:rPr>
              <a:t>. Тому протяжка опуклими бойками більш інтенсивне, а розширення поковки різко зменшується. Опуклі бойки не рекомендуються при куванні </a:t>
            </a:r>
            <a:r>
              <a:rPr lang="uk-UA" cap="none" dirty="0" err="1">
                <a:latin typeface="Times New Roman" panose="02020603050405020304" pitchFamily="18" charset="0"/>
                <a:cs typeface="Times New Roman" panose="02020603050405020304" pitchFamily="18" charset="0"/>
              </a:rPr>
              <a:t>малопластичних</a:t>
            </a:r>
            <a:r>
              <a:rPr lang="uk-UA" cap="none" dirty="0">
                <a:latin typeface="Times New Roman" panose="02020603050405020304" pitchFamily="18" charset="0"/>
                <a:cs typeface="Times New Roman" panose="02020603050405020304" pitchFamily="18" charset="0"/>
              </a:rPr>
              <a:t> сплавів, тому що у зв'язку з менш жорсткою схемою </a:t>
            </a:r>
            <a:r>
              <a:rPr lang="uk-UA" cap="none" dirty="0" err="1">
                <a:latin typeface="Times New Roman" panose="02020603050405020304" pitchFamily="18" charset="0"/>
                <a:cs typeface="Times New Roman" panose="02020603050405020304" pitchFamily="18" charset="0"/>
              </a:rPr>
              <a:t>об’ємно</a:t>
            </a:r>
            <a:r>
              <a:rPr lang="uk-UA" cap="none" dirty="0">
                <a:latin typeface="Times New Roman" panose="02020603050405020304" pitchFamily="18" charset="0"/>
                <a:cs typeface="Times New Roman" panose="02020603050405020304" pitchFamily="18" charset="0"/>
              </a:rPr>
              <a:t>-напруженого стану можлива поява руйнувань </a:t>
            </a:r>
            <a:r>
              <a:rPr lang="uk-UA" cap="none" dirty="0" err="1">
                <a:latin typeface="Times New Roman" panose="02020603050405020304" pitchFamily="18" charset="0"/>
                <a:cs typeface="Times New Roman" panose="02020603050405020304" pitchFamily="18" charset="0"/>
              </a:rPr>
              <a:t>деформєуемої</a:t>
            </a:r>
            <a:r>
              <a:rPr lang="uk-UA" cap="none" dirty="0">
                <a:latin typeface="Times New Roman" panose="02020603050405020304" pitchFamily="18" charset="0"/>
                <a:cs typeface="Times New Roman" panose="02020603050405020304" pitchFamily="18" charset="0"/>
              </a:rPr>
              <a:t> заготовки через інтенсивне подовження.</a:t>
            </a:r>
            <a:r>
              <a:rPr lang="uk-UA" i="1" cap="none" dirty="0">
                <a:latin typeface="Times New Roman" panose="02020603050405020304" pitchFamily="18" charset="0"/>
                <a:cs typeface="Times New Roman" panose="02020603050405020304" pitchFamily="18" charset="0"/>
              </a:rPr>
              <a:t> </a:t>
            </a:r>
            <a:endParaRPr lang="ru-RU" cap="none" dirty="0">
              <a:latin typeface="Times New Roman" panose="02020603050405020304" pitchFamily="18" charset="0"/>
              <a:cs typeface="Times New Roman" panose="02020603050405020304" pitchFamily="18" charset="0"/>
            </a:endParaRPr>
          </a:p>
          <a:p>
            <a:pPr algn="just"/>
            <a:r>
              <a:rPr lang="uk-UA" cap="none" dirty="0">
                <a:latin typeface="Times New Roman" panose="02020603050405020304" pitchFamily="18" charset="0"/>
                <a:cs typeface="Times New Roman" panose="02020603050405020304" pitchFamily="18" charset="0"/>
              </a:rPr>
              <a:t>Кування у вирізних бойках обмежує розширення через сили, які підпирають стінки бойка. У цьому випадку збільшується інтенсивність витягування і більш </a:t>
            </a:r>
            <a:r>
              <a:rPr lang="uk-UA" cap="none" dirty="0" err="1">
                <a:latin typeface="Times New Roman" panose="02020603050405020304" pitchFamily="18" charset="0"/>
                <a:cs typeface="Times New Roman" panose="02020603050405020304" pitchFamily="18" charset="0"/>
              </a:rPr>
              <a:t>мяка</a:t>
            </a:r>
            <a:r>
              <a:rPr lang="uk-UA" cap="none" dirty="0">
                <a:latin typeface="Times New Roman" panose="02020603050405020304" pitchFamily="18" charset="0"/>
                <a:cs typeface="Times New Roman" panose="02020603050405020304" pitchFamily="18" charset="0"/>
              </a:rPr>
              <a:t> схема напруженого стану сприяє збільшенню пластичності. Увігнуті бойки варто застосовувати при куванні </a:t>
            </a:r>
            <a:r>
              <a:rPr lang="uk-UA" cap="none" dirty="0" err="1">
                <a:latin typeface="Times New Roman" panose="02020603050405020304" pitchFamily="18" charset="0"/>
                <a:cs typeface="Times New Roman" panose="02020603050405020304" pitchFamily="18" charset="0"/>
              </a:rPr>
              <a:t>малопластичних</a:t>
            </a:r>
            <a:r>
              <a:rPr lang="uk-UA" cap="none" dirty="0">
                <a:latin typeface="Times New Roman" panose="02020603050405020304" pitchFamily="18" charset="0"/>
                <a:cs typeface="Times New Roman" panose="02020603050405020304" pitchFamily="18" charset="0"/>
              </a:rPr>
              <a:t> сплавів.</a:t>
            </a:r>
            <a:endParaRPr lang="ru-RU" cap="none" dirty="0">
              <a:latin typeface="Times New Roman" panose="02020603050405020304" pitchFamily="18" charset="0"/>
              <a:cs typeface="Times New Roman" panose="02020603050405020304" pitchFamily="18" charset="0"/>
            </a:endParaRPr>
          </a:p>
          <a:p>
            <a:endParaRPr lang="ru-RU" dirty="0"/>
          </a:p>
        </p:txBody>
      </p:sp>
      <p:pic>
        <p:nvPicPr>
          <p:cNvPr id="4" name="Рисунок 3" descr="Рис3_5">
            <a:extLst>
              <a:ext uri="{FF2B5EF4-FFF2-40B4-BE49-F238E27FC236}">
                <a16:creationId xmlns:a16="http://schemas.microsoft.com/office/drawing/2014/main" id="{5DE95B88-65F5-4522-B79D-16BE38EC1E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3163" y="3811396"/>
            <a:ext cx="1950843" cy="1523302"/>
          </a:xfrm>
          <a:prstGeom prst="rect">
            <a:avLst/>
          </a:prstGeom>
          <a:noFill/>
          <a:ln>
            <a:noFill/>
          </a:ln>
        </p:spPr>
      </p:pic>
      <p:sp>
        <p:nvSpPr>
          <p:cNvPr id="5" name="Прямоугольник 4">
            <a:extLst>
              <a:ext uri="{FF2B5EF4-FFF2-40B4-BE49-F238E27FC236}">
                <a16:creationId xmlns:a16="http://schemas.microsoft.com/office/drawing/2014/main" id="{172D7A4C-804B-467A-AD41-07A540314D51}"/>
              </a:ext>
            </a:extLst>
          </p:cNvPr>
          <p:cNvSpPr/>
          <p:nvPr/>
        </p:nvSpPr>
        <p:spPr>
          <a:xfrm>
            <a:off x="1132138" y="5334698"/>
            <a:ext cx="10195504" cy="1523302"/>
          </a:xfrm>
          <a:prstGeom prst="rect">
            <a:avLst/>
          </a:prstGeom>
        </p:spPr>
        <p:txBody>
          <a:bodyPr wrap="square">
            <a:spAutoFit/>
          </a:bodyPr>
          <a:lstStyle/>
          <a:p>
            <a:pPr algn="ctr">
              <a:lnSpc>
                <a:spcPct val="115000"/>
              </a:lnSpc>
              <a:spcAft>
                <a:spcPts val="0"/>
              </a:spcAft>
            </a:pPr>
            <a:r>
              <a:rPr lang="uk-UA" spc="10" dirty="0">
                <a:latin typeface="Times New Roman" panose="02020603050405020304" pitchFamily="18" charset="0"/>
                <a:ea typeface="Calibri" panose="020F0502020204030204" pitchFamily="34" charset="0"/>
                <a:cs typeface="Times New Roman" panose="02020603050405020304" pitchFamily="18" charset="0"/>
              </a:rPr>
              <a:t>Рис. 3.14 - Схема протяжки опуклими бойками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000" spc="1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pc="10" dirty="0">
                <a:latin typeface="Times New Roman" panose="02020603050405020304" pitchFamily="18" charset="0"/>
                <a:ea typeface="Calibri" panose="020F0502020204030204" pitchFamily="34" charset="0"/>
                <a:cs typeface="Times New Roman" panose="02020603050405020304" pitchFamily="18" charset="0"/>
              </a:rPr>
              <a:t>Комбіновані бойки застосовують звичайно в сполученні верхнього плоского й нижнього вирізного. Зручність застосування таких  бойків полягає в тім, що якщо буде потреба міняють тільки нижній бойок, перемінити який досить легко.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94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9C2C8A-B61F-401A-B306-6E288B0CB58A}"/>
              </a:ext>
            </a:extLst>
          </p:cNvPr>
          <p:cNvSpPr>
            <a:spLocks noGrp="1"/>
          </p:cNvSpPr>
          <p:nvPr>
            <p:ph sz="quarter" idx="13"/>
          </p:nvPr>
        </p:nvSpPr>
        <p:spPr>
          <a:xfrm>
            <a:off x="1301669" y="857735"/>
            <a:ext cx="10363826" cy="3424107"/>
          </a:xfrm>
        </p:spPr>
        <p:txBody>
          <a:bodyPr>
            <a:normAutofit/>
          </a:bodyPr>
          <a:lstStyle/>
          <a:p>
            <a:r>
              <a:rPr lang="uk-UA" sz="1700" b="1" i="1" cap="none" dirty="0">
                <a:latin typeface="Times New Roman" panose="02020603050405020304" pitchFamily="18" charset="0"/>
                <a:cs typeface="Times New Roman" panose="02020603050405020304" pitchFamily="18" charset="0"/>
              </a:rPr>
              <a:t>3.1.4. Розкочування</a:t>
            </a:r>
            <a:endParaRPr lang="ru-RU" sz="1700" cap="none" dirty="0">
              <a:latin typeface="Times New Roman" panose="02020603050405020304" pitchFamily="18" charset="0"/>
              <a:cs typeface="Times New Roman" panose="02020603050405020304" pitchFamily="18" charset="0"/>
            </a:endParaRPr>
          </a:p>
          <a:p>
            <a:r>
              <a:rPr lang="uk-UA" sz="1700" b="1" cap="none" dirty="0">
                <a:latin typeface="Times New Roman" panose="02020603050405020304" pitchFamily="18" charset="0"/>
                <a:cs typeface="Times New Roman" panose="02020603050405020304" pitchFamily="18" charset="0"/>
              </a:rPr>
              <a:t> </a:t>
            </a:r>
            <a:r>
              <a:rPr lang="uk-UA" sz="1700" cap="none" dirty="0">
                <a:latin typeface="Times New Roman" panose="02020603050405020304" pitchFamily="18" charset="0"/>
                <a:cs typeface="Times New Roman" panose="02020603050405020304" pitchFamily="18" charset="0"/>
              </a:rPr>
              <a:t>Під розкочуванням  розуміють операцію кування кільцевих поковок, при якій збільшується діаметр кільцевої заготовки за рахунок зменшення товщини стінок шляхом послідовного впливу інструмента </a:t>
            </a:r>
          </a:p>
          <a:p>
            <a:r>
              <a:rPr lang="uk-UA" sz="1700" cap="none" dirty="0">
                <a:latin typeface="Times New Roman" panose="02020603050405020304" pitchFamily="18" charset="0"/>
                <a:cs typeface="Times New Roman" panose="02020603050405020304" pitchFamily="18" charset="0"/>
              </a:rPr>
              <a:t> (рис. 3.15).</a:t>
            </a:r>
            <a:endParaRPr lang="ru-RU" sz="1700" cap="none" dirty="0">
              <a:latin typeface="Times New Roman" panose="02020603050405020304" pitchFamily="18" charset="0"/>
              <a:cs typeface="Times New Roman" panose="02020603050405020304" pitchFamily="18" charset="0"/>
            </a:endParaRPr>
          </a:p>
          <a:p>
            <a:r>
              <a:rPr lang="uk-UA" sz="1700" cap="none" dirty="0">
                <a:latin typeface="Times New Roman" panose="02020603050405020304" pitchFamily="18" charset="0"/>
                <a:cs typeface="Times New Roman" panose="02020603050405020304" pitchFamily="18" charset="0"/>
              </a:rPr>
              <a:t>Розкочування застосовують як остаточну операцію при куванні </a:t>
            </a:r>
            <a:r>
              <a:rPr lang="uk-UA" sz="1700" cap="none" dirty="0" err="1">
                <a:latin typeface="Times New Roman" panose="02020603050405020304" pitchFamily="18" charset="0"/>
                <a:cs typeface="Times New Roman" panose="02020603050405020304" pitchFamily="18" charset="0"/>
              </a:rPr>
              <a:t>кілець</a:t>
            </a:r>
            <a:r>
              <a:rPr lang="uk-UA" sz="1700" cap="none" dirty="0">
                <a:latin typeface="Times New Roman" panose="02020603050405020304" pitchFamily="18" charset="0"/>
                <a:cs typeface="Times New Roman" panose="02020603050405020304" pitchFamily="18" charset="0"/>
              </a:rPr>
              <a:t>, що мають незначну висоту, як заготовчу операцію при одержанні </a:t>
            </a:r>
            <a:r>
              <a:rPr lang="uk-UA" sz="1700" cap="none" dirty="0" err="1">
                <a:latin typeface="Times New Roman" panose="02020603050405020304" pitchFamily="18" charset="0"/>
                <a:cs typeface="Times New Roman" panose="02020603050405020304" pitchFamily="18" charset="0"/>
              </a:rPr>
              <a:t>кілець</a:t>
            </a:r>
            <a:r>
              <a:rPr lang="uk-UA" sz="1700" cap="none" dirty="0">
                <a:latin typeface="Times New Roman" panose="02020603050405020304" pitchFamily="18" charset="0"/>
                <a:cs typeface="Times New Roman" panose="02020603050405020304" pitchFamily="18" charset="0"/>
              </a:rPr>
              <a:t>, виготовлених на ковальській оправці, як заготовчу операцію для всіх пустотілих поковок (барабанів котлів, скруберів, колон для синтезу й каталізу тощо) і для вирівнювання товщини стінок.</a:t>
            </a:r>
            <a:endParaRPr lang="ru-RU" sz="1700" cap="none" dirty="0">
              <a:latin typeface="Times New Roman" panose="02020603050405020304" pitchFamily="18" charset="0"/>
              <a:cs typeface="Times New Roman" panose="02020603050405020304" pitchFamily="18" charset="0"/>
            </a:endParaRPr>
          </a:p>
          <a:p>
            <a:endParaRPr lang="ru-RU" dirty="0"/>
          </a:p>
        </p:txBody>
      </p:sp>
      <p:sp>
        <p:nvSpPr>
          <p:cNvPr id="4" name="Rectangle 2">
            <a:extLst>
              <a:ext uri="{FF2B5EF4-FFF2-40B4-BE49-F238E27FC236}">
                <a16:creationId xmlns:a16="http://schemas.microsoft.com/office/drawing/2014/main" id="{268D7B8A-67A1-4BAC-8E5F-1DD55A690947}"/>
              </a:ext>
            </a:extLst>
          </p:cNvPr>
          <p:cNvSpPr>
            <a:spLocks noChangeArrowheads="1"/>
          </p:cNvSpPr>
          <p:nvPr/>
        </p:nvSpPr>
        <p:spPr bwMode="auto">
          <a:xfrm>
            <a:off x="1028699" y="36147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Розкочування  виконують при таких співвідношеннях габаритних розмірів поковки: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Объект 4">
            <a:extLst>
              <a:ext uri="{FF2B5EF4-FFF2-40B4-BE49-F238E27FC236}">
                <a16:creationId xmlns:a16="http://schemas.microsoft.com/office/drawing/2014/main" id="{635E8410-694C-4603-B409-CD69EBD20B8A}"/>
              </a:ext>
            </a:extLst>
          </p:cNvPr>
          <p:cNvGraphicFramePr>
            <a:graphicFrameLocks noChangeAspect="1"/>
          </p:cNvGraphicFramePr>
          <p:nvPr>
            <p:extLst>
              <p:ext uri="{D42A27DB-BD31-4B8C-83A1-F6EECF244321}">
                <p14:modId xmlns:p14="http://schemas.microsoft.com/office/powerpoint/2010/main" val="1832174831"/>
              </p:ext>
            </p:extLst>
          </p:nvPr>
        </p:nvGraphicFramePr>
        <p:xfrm>
          <a:off x="8305800" y="3567112"/>
          <a:ext cx="2857500" cy="504825"/>
        </p:xfrm>
        <a:graphic>
          <a:graphicData uri="http://schemas.openxmlformats.org/presentationml/2006/ole">
            <mc:AlternateContent xmlns:mc="http://schemas.openxmlformats.org/markup-compatibility/2006">
              <mc:Choice xmlns:v="urn:schemas-microsoft-com:vml" Requires="v">
                <p:oleObj spid="_x0000_s11269" r:id="rId3" imgW="2857500" imgH="508000" progId="Equation.3">
                  <p:embed/>
                </p:oleObj>
              </mc:Choice>
              <mc:Fallback>
                <p:oleObj r:id="rId3" imgW="2857500" imgH="508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567112"/>
                        <a:ext cx="28575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48F50A51-B22E-43CB-BBB7-56A5DB18366A}"/>
              </a:ext>
            </a:extLst>
          </p:cNvPr>
          <p:cNvSpPr>
            <a:spLocks noChangeArrowheads="1"/>
          </p:cNvSpPr>
          <p:nvPr/>
        </p:nvSpPr>
        <p:spPr bwMode="auto">
          <a:xfrm>
            <a:off x="1028699" y="4097605"/>
            <a:ext cx="105071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Розкочування здійснюють за допомогою дорна, що опирається кінцевими ділянками на дві опори, вузьким подовженим бойком,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орієнтованим своєю довгою стороною уздовж оправки паралельно фронту преса або молота.</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pic>
        <p:nvPicPr>
          <p:cNvPr id="8" name="Рисунок 7">
            <a:extLst>
              <a:ext uri="{FF2B5EF4-FFF2-40B4-BE49-F238E27FC236}">
                <a16:creationId xmlns:a16="http://schemas.microsoft.com/office/drawing/2014/main" id="{A7CCE440-F2C4-42E2-ABFD-8D6237757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382" y="4847067"/>
            <a:ext cx="2362200" cy="1933575"/>
          </a:xfrm>
          <a:prstGeom prst="rect">
            <a:avLst/>
          </a:prstGeom>
        </p:spPr>
      </p:pic>
    </p:spTree>
    <p:extLst>
      <p:ext uri="{BB962C8B-B14F-4D97-AF65-F5344CB8AC3E}">
        <p14:creationId xmlns:p14="http://schemas.microsoft.com/office/powerpoint/2010/main" val="69569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рис4_1">
            <a:extLst>
              <a:ext uri="{FF2B5EF4-FFF2-40B4-BE49-F238E27FC236}">
                <a16:creationId xmlns:a16="http://schemas.microsoft.com/office/drawing/2014/main" id="{F6F995F0-2AEC-4C4E-A108-342F485B51CC}"/>
              </a:ext>
            </a:extLst>
          </p:cNvPr>
          <p:cNvPicPr>
            <a:picLocks noGrp="1"/>
          </p:cNvPicPr>
          <p:nvPr>
            <p:ph sz="quarter" idx="13"/>
          </p:nvPr>
        </p:nvPicPr>
        <p:blipFill>
          <a:blip r:embed="rId3" cstate="print">
            <a:extLst>
              <a:ext uri="{28A0092B-C50C-407E-A947-70E740481C1C}">
                <a14:useLocalDpi xmlns:a14="http://schemas.microsoft.com/office/drawing/2010/main" val="0"/>
              </a:ext>
            </a:extLst>
          </a:blip>
          <a:srcRect b="-6670"/>
          <a:stretch>
            <a:fillRect/>
          </a:stretch>
        </p:blipFill>
        <p:spPr bwMode="auto">
          <a:xfrm>
            <a:off x="4872251" y="334202"/>
            <a:ext cx="3571240" cy="1863088"/>
          </a:xfrm>
          <a:prstGeom prst="rect">
            <a:avLst/>
          </a:prstGeom>
          <a:noFill/>
          <a:ln>
            <a:noFill/>
          </a:ln>
        </p:spPr>
      </p:pic>
      <p:sp>
        <p:nvSpPr>
          <p:cNvPr id="5" name="Прямоугольник 4">
            <a:extLst>
              <a:ext uri="{FF2B5EF4-FFF2-40B4-BE49-F238E27FC236}">
                <a16:creationId xmlns:a16="http://schemas.microsoft.com/office/drawing/2014/main" id="{5D6C9C94-9C16-45D6-B895-C65C7EE5CC5B}"/>
              </a:ext>
            </a:extLst>
          </p:cNvPr>
          <p:cNvSpPr/>
          <p:nvPr/>
        </p:nvSpPr>
        <p:spPr>
          <a:xfrm>
            <a:off x="655093" y="2115404"/>
            <a:ext cx="11136573" cy="1027782"/>
          </a:xfrm>
          <a:prstGeom prst="rect">
            <a:avLst/>
          </a:prstGeom>
        </p:spPr>
        <p:txBody>
          <a:bodyPr wrap="square">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3.15 - Схема операції розкочування із застосуванням оправки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Зазор між опорами й поковкою не повинен перевищувати 100…150 мм. Для одержання певного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укову</a:t>
            </a:r>
            <a:r>
              <a:rPr lang="uk-UA" dirty="0">
                <a:latin typeface="Times New Roman" panose="02020603050405020304" pitchFamily="18" charset="0"/>
                <a:ea typeface="Calibri" panose="020F0502020204030204" pitchFamily="34" charset="0"/>
                <a:cs typeface="Times New Roman" panose="02020603050405020304" pitchFamily="18" charset="0"/>
              </a:rPr>
              <a:t> на останній розкочувальній операції внутрішній діаметр вихідної заготовки визначають за формулою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4005E7E1-0773-4926-910C-AFE2C94D1427}"/>
              </a:ext>
            </a:extLst>
          </p:cNvPr>
          <p:cNvSpPr>
            <a:spLocks noChangeArrowheads="1"/>
          </p:cNvSpPr>
          <p:nvPr/>
        </p:nvSpPr>
        <p:spPr bwMode="auto">
          <a:xfrm>
            <a:off x="3930556" y="32476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a:extLst>
              <a:ext uri="{FF2B5EF4-FFF2-40B4-BE49-F238E27FC236}">
                <a16:creationId xmlns:a16="http://schemas.microsoft.com/office/drawing/2014/main" id="{8295DBE2-4825-4C37-96DA-128DF292E699}"/>
              </a:ext>
            </a:extLst>
          </p:cNvPr>
          <p:cNvGraphicFramePr>
            <a:graphicFrameLocks noChangeAspect="1"/>
          </p:cNvGraphicFramePr>
          <p:nvPr>
            <p:extLst>
              <p:ext uri="{D42A27DB-BD31-4B8C-83A1-F6EECF244321}">
                <p14:modId xmlns:p14="http://schemas.microsoft.com/office/powerpoint/2010/main" val="1523826924"/>
              </p:ext>
            </p:extLst>
          </p:nvPr>
        </p:nvGraphicFramePr>
        <p:xfrm>
          <a:off x="3930556" y="3247626"/>
          <a:ext cx="3105150" cy="676275"/>
        </p:xfrm>
        <a:graphic>
          <a:graphicData uri="http://schemas.openxmlformats.org/presentationml/2006/ole">
            <mc:AlternateContent xmlns:mc="http://schemas.openxmlformats.org/markup-compatibility/2006">
              <mc:Choice xmlns:v="urn:schemas-microsoft-com:vml" Requires="v">
                <p:oleObj spid="_x0000_s12296" r:id="rId4" imgW="3098800" imgH="673100" progId="Equation.3">
                  <p:embed/>
                </p:oleObj>
              </mc:Choice>
              <mc:Fallback>
                <p:oleObj r:id="rId4" imgW="3098800" imgH="673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556" y="3247626"/>
                        <a:ext cx="3105150"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Прямоугольник 7">
            <a:extLst>
              <a:ext uri="{FF2B5EF4-FFF2-40B4-BE49-F238E27FC236}">
                <a16:creationId xmlns:a16="http://schemas.microsoft.com/office/drawing/2014/main" id="{24D6E579-29F7-4141-B9F5-E1532DF9737D}"/>
              </a:ext>
            </a:extLst>
          </p:cNvPr>
          <p:cNvSpPr/>
          <p:nvPr/>
        </p:nvSpPr>
        <p:spPr>
          <a:xfrm>
            <a:off x="1601338" y="3352067"/>
            <a:ext cx="6096000" cy="886205"/>
          </a:xfrm>
          <a:prstGeom prst="rect">
            <a:avLst/>
          </a:prstGeom>
        </p:spPr>
        <p:txBody>
          <a:bodyPr>
            <a:spAutoFit/>
          </a:bodyPr>
          <a:lstStyle/>
          <a:p>
            <a:pPr algn="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(3.3)</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uk-UA" sz="10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де У - заданий </a:t>
            </a:r>
            <a:r>
              <a:rPr lang="uk-UA" dirty="0" err="1">
                <a:latin typeface="Times New Roman" panose="02020603050405020304" pitchFamily="18" charset="0"/>
                <a:ea typeface="Calibri" panose="020F0502020204030204" pitchFamily="34" charset="0"/>
                <a:cs typeface="Times New Roman" panose="02020603050405020304" pitchFamily="18" charset="0"/>
              </a:rPr>
              <a:t>уков</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21B9607D-C0B7-4168-8649-E383C62DA1B3}"/>
              </a:ext>
            </a:extLst>
          </p:cNvPr>
          <p:cNvSpPr>
            <a:spLocks noChangeArrowheads="1"/>
          </p:cNvSpPr>
          <p:nvPr/>
        </p:nvSpPr>
        <p:spPr bwMode="auto">
          <a:xfrm>
            <a:off x="655071" y="4238272"/>
            <a:ext cx="843436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розробці технологічного процесу розкочування необхідно визначити розміри вихідної заготовки,</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тому що в процесі деформації заготовка розширюється.</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Висота заготовки після осадження й прошивання: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Объект 9">
            <a:extLst>
              <a:ext uri="{FF2B5EF4-FFF2-40B4-BE49-F238E27FC236}">
                <a16:creationId xmlns:a16="http://schemas.microsoft.com/office/drawing/2014/main" id="{14291DAE-8300-44A8-8E7E-9CCDA5F8FA6C}"/>
              </a:ext>
            </a:extLst>
          </p:cNvPr>
          <p:cNvGraphicFramePr>
            <a:graphicFrameLocks noChangeAspect="1"/>
          </p:cNvGraphicFramePr>
          <p:nvPr>
            <p:extLst>
              <p:ext uri="{D42A27DB-BD31-4B8C-83A1-F6EECF244321}">
                <p14:modId xmlns:p14="http://schemas.microsoft.com/office/powerpoint/2010/main" val="1027161352"/>
              </p:ext>
            </p:extLst>
          </p:nvPr>
        </p:nvGraphicFramePr>
        <p:xfrm>
          <a:off x="4914900" y="5012893"/>
          <a:ext cx="2077818" cy="418915"/>
        </p:xfrm>
        <a:graphic>
          <a:graphicData uri="http://schemas.openxmlformats.org/presentationml/2006/ole">
            <mc:AlternateContent xmlns:mc="http://schemas.openxmlformats.org/markup-compatibility/2006">
              <mc:Choice xmlns:v="urn:schemas-microsoft-com:vml" Requires="v">
                <p:oleObj spid="_x0000_s12297" r:id="rId6" imgW="1180588" imgH="241195" progId="Equation.3">
                  <p:embed/>
                </p:oleObj>
              </mc:Choice>
              <mc:Fallback>
                <p:oleObj r:id="rId6" imgW="1180588" imgH="241195"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900" y="5012893"/>
                        <a:ext cx="2077818" cy="418915"/>
                      </a:xfrm>
                      <a:prstGeom prst="rect">
                        <a:avLst/>
                      </a:prstGeom>
                      <a:noFill/>
                    </p:spPr>
                  </p:pic>
                </p:oleObj>
              </mc:Fallback>
            </mc:AlternateContent>
          </a:graphicData>
        </a:graphic>
      </p:graphicFrame>
      <p:sp>
        <p:nvSpPr>
          <p:cNvPr id="11" name="Rectangle 5">
            <a:extLst>
              <a:ext uri="{FF2B5EF4-FFF2-40B4-BE49-F238E27FC236}">
                <a16:creationId xmlns:a16="http://schemas.microsoft.com/office/drawing/2014/main" id="{9D543EFA-819F-4996-8612-C540DD51550D}"/>
              </a:ext>
            </a:extLst>
          </p:cNvPr>
          <p:cNvSpPr>
            <a:spLocks noChangeArrowheads="1"/>
          </p:cNvSpPr>
          <p:nvPr/>
        </p:nvSpPr>
        <p:spPr bwMode="auto">
          <a:xfrm>
            <a:off x="2658045" y="55582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85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858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(3.4)</a:t>
            </a:r>
            <a:endParaRPr kumimoji="0" lang="ru-RU" altLang="ru-RU" sz="1100" b="0" i="0" u="none" strike="noStrike" cap="none" normalizeH="0" baseline="0" dirty="0">
              <a:ln>
                <a:noFill/>
              </a:ln>
              <a:solidFill>
                <a:schemeClr val="tx1"/>
              </a:solidFill>
              <a:effectLst/>
            </a:endParaRPr>
          </a:p>
          <a:p>
            <a:pPr marL="0" marR="0" lvl="0" indent="68580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висота після розкочування (поковки);</a:t>
            </a:r>
            <a:endParaRPr kumimoji="0" lang="ru-RU" altLang="ru-RU" sz="1100" b="0" i="0" u="none" strike="noStrike" cap="none" normalizeH="0" baseline="0" dirty="0">
              <a:ln>
                <a:noFill/>
              </a:ln>
              <a:solidFill>
                <a:schemeClr val="tx1"/>
              </a:solidFill>
              <a:effectLst/>
            </a:endParaRPr>
          </a:p>
          <a:p>
            <a:pPr marL="0" marR="0" lvl="0" indent="685800" algn="just"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коефіцієнт розширення при розкочуванні.</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275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4F7C24-E290-494B-AAF2-892634409F9D}"/>
              </a:ext>
            </a:extLst>
          </p:cNvPr>
          <p:cNvSpPr>
            <a:spLocks noGrp="1"/>
          </p:cNvSpPr>
          <p:nvPr>
            <p:ph sz="quarter" idx="13"/>
          </p:nvPr>
        </p:nvSpPr>
        <p:spPr>
          <a:xfrm>
            <a:off x="1132138" y="101564"/>
            <a:ext cx="10363826" cy="3424107"/>
          </a:xfrm>
        </p:spPr>
        <p:txBody>
          <a:bodyPr>
            <a:normAutofit fontScale="92500" lnSpcReduction="10000"/>
          </a:bodyPr>
          <a:lstStyle/>
          <a:p>
            <a:r>
              <a:rPr lang="uk-UA" dirty="0"/>
              <a:t> </a:t>
            </a:r>
            <a:endParaRPr lang="ru-RU" dirty="0"/>
          </a:p>
          <a:p>
            <a:r>
              <a:rPr lang="uk-UA" sz="1700" b="1" cap="none" dirty="0">
                <a:latin typeface="Times New Roman" panose="02020603050405020304" pitchFamily="18" charset="0"/>
                <a:cs typeface="Times New Roman" panose="02020603050405020304" pitchFamily="18" charset="0"/>
              </a:rPr>
              <a:t>3.1. Операції кування</a:t>
            </a:r>
            <a:endParaRPr lang="ru-RU" sz="1700" cap="none" dirty="0">
              <a:latin typeface="Times New Roman" panose="02020603050405020304" pitchFamily="18" charset="0"/>
              <a:cs typeface="Times New Roman" panose="02020603050405020304" pitchFamily="18" charset="0"/>
            </a:endParaRPr>
          </a:p>
          <a:p>
            <a:r>
              <a:rPr lang="uk-UA" sz="1700" b="1" i="1" cap="none" dirty="0">
                <a:latin typeface="Times New Roman" panose="02020603050405020304" pitchFamily="18" charset="0"/>
                <a:cs typeface="Times New Roman" panose="02020603050405020304" pitchFamily="18" charset="0"/>
              </a:rPr>
              <a:t>3.1.1.Білетування  (обкатування)  злитка </a:t>
            </a:r>
            <a:endParaRPr lang="ru-RU" sz="1700" cap="none" dirty="0">
              <a:latin typeface="Times New Roman" panose="02020603050405020304" pitchFamily="18" charset="0"/>
              <a:cs typeface="Times New Roman" panose="02020603050405020304" pitchFamily="18" charset="0"/>
            </a:endParaRPr>
          </a:p>
          <a:p>
            <a:r>
              <a:rPr lang="uk-UA" sz="1700" cap="none" dirty="0">
                <a:latin typeface="Times New Roman" panose="02020603050405020304" pitchFamily="18" charset="0"/>
                <a:cs typeface="Times New Roman" panose="02020603050405020304" pitchFamily="18" charset="0"/>
              </a:rPr>
              <a:t>У технологічних процесах кування злитків часто основним деформуючим операціям передує </a:t>
            </a:r>
            <a:r>
              <a:rPr lang="uk-UA" sz="1700" cap="none" dirty="0" err="1">
                <a:latin typeface="Times New Roman" panose="02020603050405020304" pitchFamily="18" charset="0"/>
                <a:cs typeface="Times New Roman" panose="02020603050405020304" pitchFamily="18" charset="0"/>
              </a:rPr>
              <a:t>білетування</a:t>
            </a:r>
            <a:r>
              <a:rPr lang="uk-UA" sz="1700" cap="none" dirty="0">
                <a:latin typeface="Times New Roman" panose="02020603050405020304" pitchFamily="18" charset="0"/>
                <a:cs typeface="Times New Roman" panose="02020603050405020304" pitchFamily="18" charset="0"/>
              </a:rPr>
              <a:t>. Ця операція розглядається як фактор, що забезпечує підвищення механічних властивостей поверхневих шарів литого сталевого злитка і тим самим зменшує імовірність виникнення поверхневих </a:t>
            </a:r>
            <a:r>
              <a:rPr lang="uk-UA" sz="1700" cap="none" dirty="0" err="1">
                <a:latin typeface="Times New Roman" panose="02020603050405020304" pitchFamily="18" charset="0"/>
                <a:cs typeface="Times New Roman" panose="02020603050405020304" pitchFamily="18" charset="0"/>
              </a:rPr>
              <a:t>тріщин</a:t>
            </a:r>
            <a:r>
              <a:rPr lang="uk-UA" sz="1700" cap="none" dirty="0">
                <a:latin typeface="Times New Roman" panose="02020603050405020304" pitchFamily="18" charset="0"/>
                <a:cs typeface="Times New Roman" panose="02020603050405020304" pitchFamily="18" charset="0"/>
              </a:rPr>
              <a:t> на наступних операціях. Крім того, вважається, що обтиснення </a:t>
            </a:r>
            <a:r>
              <a:rPr lang="uk-UA" sz="1700" cap="none" dirty="0" err="1">
                <a:latin typeface="Times New Roman" panose="02020603050405020304" pitchFamily="18" charset="0"/>
                <a:cs typeface="Times New Roman" panose="02020603050405020304" pitchFamily="18" charset="0"/>
              </a:rPr>
              <a:t>ребер</a:t>
            </a:r>
            <a:r>
              <a:rPr lang="uk-UA" sz="1700" cap="none" dirty="0">
                <a:latin typeface="Times New Roman" panose="02020603050405020304" pitchFamily="18" charset="0"/>
                <a:cs typeface="Times New Roman" panose="02020603050405020304" pitchFamily="18" charset="0"/>
              </a:rPr>
              <a:t> попереджає швидке їхнє охолодження у порівнянні з тілом злитка. Ця операція полягає в обтисненні багатогранного злитка й одержанні з нього заготовки круглого перетину діаметром вписаної окружності нижнього перетину злитка. У таблиці 3.1 показаний рівень механічних властивостей металу з </a:t>
            </a:r>
            <a:r>
              <a:rPr lang="uk-UA" sz="1700" cap="none" dirty="0" err="1">
                <a:latin typeface="Times New Roman" panose="02020603050405020304" pitchFamily="18" charset="0"/>
                <a:cs typeface="Times New Roman" panose="02020603050405020304" pitchFamily="18" charset="0"/>
              </a:rPr>
              <a:t>білетуванням</a:t>
            </a:r>
            <a:r>
              <a:rPr lang="uk-UA" sz="1700" cap="none" dirty="0">
                <a:latin typeface="Times New Roman" panose="02020603050405020304" pitchFamily="18" charset="0"/>
                <a:cs typeface="Times New Roman" panose="02020603050405020304" pitchFamily="18" charset="0"/>
              </a:rPr>
              <a:t> і без нього. </a:t>
            </a:r>
          </a:p>
          <a:p>
            <a:endParaRPr lang="ru-RU" sz="1700" cap="none" dirty="0">
              <a:latin typeface="Times New Roman" panose="02020603050405020304" pitchFamily="18" charset="0"/>
              <a:cs typeface="Times New Roman" panose="02020603050405020304" pitchFamily="18" charset="0"/>
            </a:endParaRPr>
          </a:p>
          <a:p>
            <a:endParaRPr lang="uk-UA" dirty="0"/>
          </a:p>
          <a:p>
            <a:endParaRPr lang="uk-UA" dirty="0"/>
          </a:p>
          <a:p>
            <a:endParaRPr lang="ru-RU" dirty="0"/>
          </a:p>
        </p:txBody>
      </p:sp>
      <p:graphicFrame>
        <p:nvGraphicFramePr>
          <p:cNvPr id="4" name="Таблица 3">
            <a:extLst>
              <a:ext uri="{FF2B5EF4-FFF2-40B4-BE49-F238E27FC236}">
                <a16:creationId xmlns:a16="http://schemas.microsoft.com/office/drawing/2014/main" id="{A10A0E9B-D9C3-4A34-BE7F-2F1E382087C2}"/>
              </a:ext>
            </a:extLst>
          </p:cNvPr>
          <p:cNvGraphicFramePr>
            <a:graphicFrameLocks noGrp="1"/>
          </p:cNvGraphicFramePr>
          <p:nvPr>
            <p:extLst>
              <p:ext uri="{D42A27DB-BD31-4B8C-83A1-F6EECF244321}">
                <p14:modId xmlns:p14="http://schemas.microsoft.com/office/powerpoint/2010/main" val="2763465806"/>
              </p:ext>
            </p:extLst>
          </p:nvPr>
        </p:nvGraphicFramePr>
        <p:xfrm>
          <a:off x="1353716" y="3429000"/>
          <a:ext cx="6427470" cy="2626680"/>
        </p:xfrm>
        <a:graphic>
          <a:graphicData uri="http://schemas.openxmlformats.org/drawingml/2006/table">
            <a:tbl>
              <a:tblPr firstRow="1" firstCol="1" lastRow="1" lastCol="1" bandRow="1" bandCol="1">
                <a:tableStyleId>{5C22544A-7EE6-4342-B048-85BDC9FD1C3A}</a:tableStyleId>
              </a:tblPr>
              <a:tblGrid>
                <a:gridCol w="1727835">
                  <a:extLst>
                    <a:ext uri="{9D8B030D-6E8A-4147-A177-3AD203B41FA5}">
                      <a16:colId xmlns:a16="http://schemas.microsoft.com/office/drawing/2014/main" val="3321578079"/>
                    </a:ext>
                  </a:extLst>
                </a:gridCol>
                <a:gridCol w="1727835">
                  <a:extLst>
                    <a:ext uri="{9D8B030D-6E8A-4147-A177-3AD203B41FA5}">
                      <a16:colId xmlns:a16="http://schemas.microsoft.com/office/drawing/2014/main" val="3152356478"/>
                    </a:ext>
                  </a:extLst>
                </a:gridCol>
                <a:gridCol w="742950">
                  <a:extLst>
                    <a:ext uri="{9D8B030D-6E8A-4147-A177-3AD203B41FA5}">
                      <a16:colId xmlns:a16="http://schemas.microsoft.com/office/drawing/2014/main" val="628696248"/>
                    </a:ext>
                  </a:extLst>
                </a:gridCol>
                <a:gridCol w="742950">
                  <a:extLst>
                    <a:ext uri="{9D8B030D-6E8A-4147-A177-3AD203B41FA5}">
                      <a16:colId xmlns:a16="http://schemas.microsoft.com/office/drawing/2014/main" val="3328012157"/>
                    </a:ext>
                  </a:extLst>
                </a:gridCol>
                <a:gridCol w="742950">
                  <a:extLst>
                    <a:ext uri="{9D8B030D-6E8A-4147-A177-3AD203B41FA5}">
                      <a16:colId xmlns:a16="http://schemas.microsoft.com/office/drawing/2014/main" val="4048122527"/>
                    </a:ext>
                  </a:extLst>
                </a:gridCol>
                <a:gridCol w="742950">
                  <a:extLst>
                    <a:ext uri="{9D8B030D-6E8A-4147-A177-3AD203B41FA5}">
                      <a16:colId xmlns:a16="http://schemas.microsoft.com/office/drawing/2014/main" val="2624956298"/>
                    </a:ext>
                  </a:extLst>
                </a:gridCol>
              </a:tblGrid>
              <a:tr h="0">
                <a:tc rowSpan="2">
                  <a:txBody>
                    <a:bodyPr/>
                    <a:lstStyle/>
                    <a:p>
                      <a:pPr marL="179705">
                        <a:lnSpc>
                          <a:spcPct val="115000"/>
                        </a:lnSpc>
                        <a:spcAft>
                          <a:spcPts val="0"/>
                        </a:spcAft>
                      </a:pPr>
                      <a:r>
                        <a:rPr lang="uk-UA" sz="1400">
                          <a:effectLst/>
                        </a:rPr>
                        <a:t>Напрямок по відношенню до осі злитка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179705" indent="450215" algn="ctr">
                        <a:lnSpc>
                          <a:spcPct val="115000"/>
                        </a:lnSpc>
                        <a:spcAft>
                          <a:spcPts val="0"/>
                        </a:spcAft>
                      </a:pPr>
                      <a:r>
                        <a:rPr lang="uk-UA" sz="1400">
                          <a:effectLst/>
                        </a:rPr>
                        <a:t>Вид обробки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179705" indent="450215" algn="ctr">
                        <a:lnSpc>
                          <a:spcPct val="115000"/>
                        </a:lnSpc>
                        <a:spcAft>
                          <a:spcPts val="0"/>
                        </a:spcAft>
                      </a:pPr>
                      <a:r>
                        <a:rPr lang="uk-UA" sz="1400">
                          <a:effectLst/>
                        </a:rPr>
                        <a:t>Властивості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74172041"/>
                  </a:ext>
                </a:extLst>
              </a:tr>
              <a:tr h="0">
                <a:tc vMerge="1">
                  <a:txBody>
                    <a:bodyPr/>
                    <a:lstStyle/>
                    <a:p>
                      <a:endParaRPr lang="ru-RU"/>
                    </a:p>
                  </a:txBody>
                  <a:tcPr/>
                </a:tc>
                <a:tc vMerge="1">
                  <a:txBody>
                    <a:bodyPr/>
                    <a:lstStyle/>
                    <a:p>
                      <a:endParaRPr lang="ru-RU"/>
                    </a:p>
                  </a:txBody>
                  <a:tcPr/>
                </a:tc>
                <a:tc>
                  <a:txBody>
                    <a:bodyPr/>
                    <a:lstStyle/>
                    <a:p>
                      <a:pPr marL="179705">
                        <a:lnSpc>
                          <a:spcPct val="115000"/>
                        </a:lnSpc>
                        <a:spcAft>
                          <a:spcPts val="0"/>
                        </a:spcAft>
                      </a:pPr>
                      <a:r>
                        <a:rPr lang="uk-UA" sz="1400">
                          <a:effectLst/>
                        </a:rPr>
                        <a:t>σ</a:t>
                      </a:r>
                      <a:r>
                        <a:rPr lang="uk-UA" sz="1400" baseline="-25000">
                          <a:effectLst/>
                        </a:rPr>
                        <a:t>В</a:t>
                      </a:r>
                      <a:r>
                        <a:rPr lang="uk-UA" sz="1400">
                          <a:effectLst/>
                        </a:rPr>
                        <a:t>,</a:t>
                      </a:r>
                      <a:endParaRPr lang="ru-RU" sz="1100">
                        <a:effectLst/>
                      </a:endParaRPr>
                    </a:p>
                    <a:p>
                      <a:pPr marL="179705">
                        <a:lnSpc>
                          <a:spcPct val="115000"/>
                        </a:lnSpc>
                        <a:spcAft>
                          <a:spcPts val="0"/>
                        </a:spcAft>
                      </a:pPr>
                      <a:r>
                        <a:rPr lang="uk-UA" sz="1400">
                          <a:effectLst/>
                        </a:rPr>
                        <a:t>МПа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ψ,</a:t>
                      </a:r>
                      <a:endParaRPr lang="ru-RU" sz="1100">
                        <a:effectLst/>
                      </a:endParaRPr>
                    </a:p>
                    <a:p>
                      <a:pPr marL="179705">
                        <a:lnSpc>
                          <a:spcPct val="115000"/>
                        </a:lnSpc>
                        <a:spcAft>
                          <a:spcPts val="0"/>
                        </a:spcAft>
                      </a:pPr>
                      <a:r>
                        <a:rPr lang="uk-UA"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δ,</a:t>
                      </a:r>
                      <a:endParaRPr lang="ru-RU" sz="1100">
                        <a:effectLst/>
                      </a:endParaRPr>
                    </a:p>
                    <a:p>
                      <a:pPr marL="179705">
                        <a:lnSpc>
                          <a:spcPct val="115000"/>
                        </a:lnSpc>
                        <a:spcAft>
                          <a:spcPts val="0"/>
                        </a:spcAft>
                      </a:pPr>
                      <a:r>
                        <a:rPr lang="uk-UA"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KCU,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993570"/>
                  </a:ext>
                </a:extLst>
              </a:tr>
              <a:tr h="323850">
                <a:tc rowSpan="2">
                  <a:txBody>
                    <a:bodyPr/>
                    <a:lstStyle/>
                    <a:p>
                      <a:pPr marL="179705">
                        <a:lnSpc>
                          <a:spcPct val="115000"/>
                        </a:lnSpc>
                        <a:spcAft>
                          <a:spcPts val="0"/>
                        </a:spcAft>
                      </a:pPr>
                      <a:r>
                        <a:rPr lang="uk-UA" sz="1400">
                          <a:effectLst/>
                        </a:rPr>
                        <a:t>Уздовж</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indent="450215">
                        <a:lnSpc>
                          <a:spcPct val="115000"/>
                        </a:lnSpc>
                        <a:spcAft>
                          <a:spcPts val="0"/>
                        </a:spcAft>
                      </a:pPr>
                      <a:r>
                        <a:rPr lang="uk-UA" sz="1400">
                          <a:effectLst/>
                        </a:rPr>
                        <a:t>Литий метал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26,0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5829271"/>
                  </a:ext>
                </a:extLst>
              </a:tr>
              <a:tr h="323850">
                <a:tc vMerge="1">
                  <a:txBody>
                    <a:bodyPr/>
                    <a:lstStyle/>
                    <a:p>
                      <a:endParaRPr lang="ru-RU"/>
                    </a:p>
                  </a:txBody>
                  <a:tcPr/>
                </a:tc>
                <a:tc>
                  <a:txBody>
                    <a:bodyPr/>
                    <a:lstStyle/>
                    <a:p>
                      <a:pPr marL="179705" indent="450215">
                        <a:lnSpc>
                          <a:spcPct val="115000"/>
                        </a:lnSpc>
                        <a:spcAft>
                          <a:spcPts val="0"/>
                        </a:spcAft>
                      </a:pPr>
                      <a:r>
                        <a:rPr lang="uk-UA" sz="1400">
                          <a:effectLst/>
                        </a:rPr>
                        <a:t>Після білетування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20,5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937023"/>
                  </a:ext>
                </a:extLst>
              </a:tr>
              <a:tr h="323850">
                <a:tc rowSpan="2">
                  <a:txBody>
                    <a:bodyPr/>
                    <a:lstStyle/>
                    <a:p>
                      <a:pPr marL="179705">
                        <a:lnSpc>
                          <a:spcPct val="115000"/>
                        </a:lnSpc>
                        <a:spcAft>
                          <a:spcPts val="0"/>
                        </a:spcAft>
                      </a:pPr>
                      <a:r>
                        <a:rPr lang="uk-UA" sz="1400">
                          <a:effectLst/>
                        </a:rPr>
                        <a:t>Поперек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indent="450215">
                        <a:lnSpc>
                          <a:spcPct val="115000"/>
                        </a:lnSpc>
                        <a:spcAft>
                          <a:spcPts val="0"/>
                        </a:spcAft>
                      </a:pPr>
                      <a:r>
                        <a:rPr lang="uk-UA" sz="1400">
                          <a:effectLst/>
                        </a:rPr>
                        <a:t>Литий метал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47,0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20,0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410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0799441"/>
                  </a:ext>
                </a:extLst>
              </a:tr>
              <a:tr h="323850">
                <a:tc vMerge="1">
                  <a:txBody>
                    <a:bodyPr/>
                    <a:lstStyle/>
                    <a:p>
                      <a:endParaRPr lang="ru-RU"/>
                    </a:p>
                  </a:txBody>
                  <a:tcPr/>
                </a:tc>
                <a:tc>
                  <a:txBody>
                    <a:bodyPr/>
                    <a:lstStyle/>
                    <a:p>
                      <a:pPr marL="179705" indent="450215">
                        <a:lnSpc>
                          <a:spcPct val="115000"/>
                        </a:lnSpc>
                        <a:spcAft>
                          <a:spcPts val="0"/>
                        </a:spcAft>
                      </a:pPr>
                      <a:r>
                        <a:rPr lang="uk-UA" sz="1400">
                          <a:effectLst/>
                        </a:rPr>
                        <a:t>Після білетування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50,5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a:effectLst/>
                        </a:rPr>
                        <a:t>23,0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a:lnSpc>
                          <a:spcPct val="115000"/>
                        </a:lnSpc>
                        <a:spcAft>
                          <a:spcPts val="0"/>
                        </a:spcAft>
                      </a:pPr>
                      <a:r>
                        <a:rPr lang="uk-UA" sz="1400" dirty="0">
                          <a:effectLst/>
                        </a:rPr>
                        <a:t>490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4675431"/>
                  </a:ext>
                </a:extLst>
              </a:tr>
            </a:tbl>
          </a:graphicData>
        </a:graphic>
      </p:graphicFrame>
      <p:sp>
        <p:nvSpPr>
          <p:cNvPr id="5" name="Rectangle 2">
            <a:extLst>
              <a:ext uri="{FF2B5EF4-FFF2-40B4-BE49-F238E27FC236}">
                <a16:creationId xmlns:a16="http://schemas.microsoft.com/office/drawing/2014/main" id="{8160250F-36DB-44B8-A8C8-9EBB175EF2C6}"/>
              </a:ext>
            </a:extLst>
          </p:cNvPr>
          <p:cNvSpPr>
            <a:spLocks noChangeArrowheads="1"/>
          </p:cNvSpPr>
          <p:nvPr/>
        </p:nvSpPr>
        <p:spPr bwMode="auto">
          <a:xfrm>
            <a:off x="753849" y="6136970"/>
            <a:ext cx="55589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Таблиця 3.1 - Механічні властивості поверхневих шарів металу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(сталь 45 зі злитка масою 20</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 до й  після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білетування</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Объект 5">
            <a:extLst>
              <a:ext uri="{FF2B5EF4-FFF2-40B4-BE49-F238E27FC236}">
                <a16:creationId xmlns:a16="http://schemas.microsoft.com/office/drawing/2014/main" id="{C6C9A14C-F0E8-4698-B5C9-455617E0504B}"/>
              </a:ext>
            </a:extLst>
          </p:cNvPr>
          <p:cNvGraphicFramePr>
            <a:graphicFrameLocks noChangeAspect="1"/>
          </p:cNvGraphicFramePr>
          <p:nvPr>
            <p:extLst>
              <p:ext uri="{D42A27DB-BD31-4B8C-83A1-F6EECF244321}">
                <p14:modId xmlns:p14="http://schemas.microsoft.com/office/powerpoint/2010/main" val="127174467"/>
              </p:ext>
            </p:extLst>
          </p:nvPr>
        </p:nvGraphicFramePr>
        <p:xfrm>
          <a:off x="1354351" y="3429128"/>
          <a:ext cx="571500" cy="342900"/>
        </p:xfrm>
        <a:graphic>
          <a:graphicData uri="http://schemas.openxmlformats.org/presentationml/2006/ole">
            <mc:AlternateContent xmlns:mc="http://schemas.openxmlformats.org/markup-compatibility/2006">
              <mc:Choice xmlns:v="urn:schemas-microsoft-com:vml" Requires="v">
                <p:oleObj spid="_x0000_s1029" r:id="rId3" imgW="571252" imgH="342751" progId="Equation.3">
                  <p:embed/>
                </p:oleObj>
              </mc:Choice>
              <mc:Fallback>
                <p:oleObj r:id="rId3" imgW="571252" imgH="34275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351" y="3429128"/>
                        <a:ext cx="571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a:extLst>
              <a:ext uri="{FF2B5EF4-FFF2-40B4-BE49-F238E27FC236}">
                <a16:creationId xmlns:a16="http://schemas.microsoft.com/office/drawing/2014/main" id="{2A2292DB-348A-4316-A0FD-A7966DD95A0F}"/>
              </a:ext>
            </a:extLst>
          </p:cNvPr>
          <p:cNvSpPr>
            <a:spLocks noChangeArrowheads="1"/>
          </p:cNvSpPr>
          <p:nvPr/>
        </p:nvSpPr>
        <p:spPr bwMode="auto">
          <a:xfrm>
            <a:off x="1354351" y="38863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41619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6597D3A-DA9C-40FF-973C-A211CB1F72D9}"/>
              </a:ext>
            </a:extLst>
          </p:cNvPr>
          <p:cNvSpPr>
            <a:spLocks noGrp="1" noChangeArrowheads="1"/>
          </p:cNvSpPr>
          <p:nvPr>
            <p:ph sz="quarter" idx="13"/>
          </p:nvPr>
        </p:nvSpPr>
        <p:spPr bwMode="auto">
          <a:xfrm>
            <a:off x="776695" y="181957"/>
            <a:ext cx="1096038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3.1.5. Прошивання</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Прошиванням називається  ковальська операція, за допомогою якої утворюється наскрізна</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порожнина в заготовці за рахунок вільного витиснення металу. Застосовують її для поковок, які мають переважно осьовий отвір.</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Прошивання є однією з основних операцій кування пустотілих поковок. Залежно від застосовуваного інструмента розрізняють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прошивання суцільним і пустотілим прошивнями. Вибір способу прошивання залежить від марки сталі, типу й розмірів поковок</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Злитки вуглецевої сталі перетином 1500 мм і менш (маса до 10 т) прошивають, як правило, суцільним прошивнем. Злитки більшої</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маси з легованої сталі прошивають пустотілим прошивнем. У цьому випадку разом з видрою видаляють центральну зону злитка,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що забезпечує більш високу якість поковок.</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Суцільним прошивнем звичайно роблять отвір діаметром не більше 400...450 мм. Спочатку злиток осаджують до одержання відношення</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Н/D≈0,3</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встановлюють прибутковою частиною донизу. Прошивень впроваджують у поковку. Висота прошивня звичайно невелика,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тому для видавлювання його використовують надставки, діаметр яких на 20...30 мм менше, ніж у прошивня (рис. 3.16).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Прошивання ведуть до утворення перемички, 15...20 % від висоти заготовки, яку прошивають (рис. 3.16, а),</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для великих злитків - не більше 100...140 мм. Потім кантують (рис. 3.16, б) і пробивають отвір іншим прошивнем,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діаметр якого на 10...15 мм менше основного (рис. 3.16, в).</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 недоліків прошивання суцільним прошивнем відноситься можливість роздачі центральної неякісної частини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злитка в тіло поковки, зменшення висоти й збільшення </a:t>
            </a:r>
            <a:r>
              <a:rPr kumimoji="0" lang="uk-UA" altLang="ru-RU"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бочкоутворення</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утяжка</a:t>
            </a: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торців заготовки. Зменшення висоти заготовки</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можна уникнути, якщо обрати відношення діаметра прошивня до діаметра заготовки, яку прошивають:</a:t>
            </a:r>
            <a:endParaRPr kumimoji="0" lang="uk-UA"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9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8D8E34-C134-4E9C-A81F-5FDD7E2B54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7937665B-F96D-4429-97DB-E4A864EF1F57}"/>
              </a:ext>
            </a:extLst>
          </p:cNvPr>
          <p:cNvGraphicFramePr>
            <a:graphicFrameLocks noChangeAspect="1"/>
          </p:cNvGraphicFramePr>
          <p:nvPr>
            <p:extLst>
              <p:ext uri="{D42A27DB-BD31-4B8C-83A1-F6EECF244321}">
                <p14:modId xmlns:p14="http://schemas.microsoft.com/office/powerpoint/2010/main" val="325319920"/>
              </p:ext>
            </p:extLst>
          </p:nvPr>
        </p:nvGraphicFramePr>
        <p:xfrm>
          <a:off x="4094328" y="177421"/>
          <a:ext cx="1314450" cy="419100"/>
        </p:xfrm>
        <a:graphic>
          <a:graphicData uri="http://schemas.openxmlformats.org/presentationml/2006/ole">
            <mc:AlternateContent xmlns:mc="http://schemas.openxmlformats.org/markup-compatibility/2006">
              <mc:Choice xmlns:v="urn:schemas-microsoft-com:vml" Requires="v">
                <p:oleObj spid="_x0000_s14340" r:id="rId3" imgW="1308100" imgH="419100" progId="Equation.3">
                  <p:embed/>
                </p:oleObj>
              </mc:Choice>
              <mc:Fallback>
                <p:oleObj r:id="rId3" imgW="13081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28" y="177421"/>
                        <a:ext cx="13144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Прямоугольник 5">
            <a:extLst>
              <a:ext uri="{FF2B5EF4-FFF2-40B4-BE49-F238E27FC236}">
                <a16:creationId xmlns:a16="http://schemas.microsoft.com/office/drawing/2014/main" id="{31B4E8F9-F8E6-41F8-87C8-187394365D9D}"/>
              </a:ext>
            </a:extLst>
          </p:cNvPr>
          <p:cNvSpPr/>
          <p:nvPr/>
        </p:nvSpPr>
        <p:spPr>
          <a:xfrm>
            <a:off x="946244" y="773941"/>
            <a:ext cx="10367749" cy="2620526"/>
          </a:xfrm>
          <a:prstGeom prst="rect">
            <a:avLst/>
          </a:prstGeom>
        </p:spPr>
        <p:txBody>
          <a:bodyPr wrap="square">
            <a:spAutoFit/>
          </a:bodyPr>
          <a:lstStyle/>
          <a:p>
            <a:pPr indent="4572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Прошиванням пустотілим прошивнем одержують отвори діаметром більше 400...450 мм. Порядок прошивання такий же, як і суцільним прошивнем, тільки надставки роблять пустотілими. Зовнішній діаметр їх повинен бути таким, щоб забезпечити зовнішній зазор 10...15 мм, а внутрішній - 15...30 мм (рис. 3.17). Зусилля прошивання пустотілим прошивнем звичайно не розраховують, тому що воно значно менше зусилля осадження, що йому передує. При необхідності його можна розрахувати за формулою для суцільного прошивня, приймаючи кільцевий поперечний переріз порожнього прошивня рівним приведеному діаметру суцільного.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рис5_1">
            <a:extLst>
              <a:ext uri="{FF2B5EF4-FFF2-40B4-BE49-F238E27FC236}">
                <a16:creationId xmlns:a16="http://schemas.microsoft.com/office/drawing/2014/main" id="{466B37DE-8ACE-4600-8F25-0A2B47334F1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2041" y="2848898"/>
            <a:ext cx="4812229" cy="2159830"/>
          </a:xfrm>
          <a:prstGeom prst="rect">
            <a:avLst/>
          </a:prstGeom>
          <a:noFill/>
          <a:ln>
            <a:noFill/>
          </a:ln>
        </p:spPr>
      </p:pic>
      <p:sp>
        <p:nvSpPr>
          <p:cNvPr id="8" name="Прямоугольник 7">
            <a:extLst>
              <a:ext uri="{FF2B5EF4-FFF2-40B4-BE49-F238E27FC236}">
                <a16:creationId xmlns:a16="http://schemas.microsoft.com/office/drawing/2014/main" id="{562C2D66-FF70-4C65-9EF5-B69DAC5486EB}"/>
              </a:ext>
            </a:extLst>
          </p:cNvPr>
          <p:cNvSpPr/>
          <p:nvPr/>
        </p:nvSpPr>
        <p:spPr>
          <a:xfrm>
            <a:off x="1492156" y="5157277"/>
            <a:ext cx="6096000" cy="1523302"/>
          </a:xfrm>
          <a:prstGeom prst="rect">
            <a:avLst/>
          </a:prstGeom>
        </p:spPr>
        <p:txBody>
          <a:bodyPr>
            <a:spAutoFit/>
          </a:bodyPr>
          <a:lstStyle/>
          <a:p>
            <a:pPr algn="ct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а – прошивання з утворенням перемички; б – кантування недокова на 180°;</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в - пробивання отвору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sz="1000"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3.16 - Прошивання заготовки суцільним прошивнем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65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рис5_2">
            <a:extLst>
              <a:ext uri="{FF2B5EF4-FFF2-40B4-BE49-F238E27FC236}">
                <a16:creationId xmlns:a16="http://schemas.microsoft.com/office/drawing/2014/main" id="{9F39C371-5FBA-486F-8608-91F6F2F6818B}"/>
              </a:ext>
            </a:extLst>
          </p:cNvPr>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615045" y="217832"/>
            <a:ext cx="4961910" cy="3211168"/>
          </a:xfrm>
          <a:prstGeom prst="rect">
            <a:avLst/>
          </a:prstGeom>
          <a:noFill/>
          <a:ln>
            <a:noFill/>
          </a:ln>
        </p:spPr>
      </p:pic>
      <p:sp>
        <p:nvSpPr>
          <p:cNvPr id="5" name="Прямоугольник 4">
            <a:extLst>
              <a:ext uri="{FF2B5EF4-FFF2-40B4-BE49-F238E27FC236}">
                <a16:creationId xmlns:a16="http://schemas.microsoft.com/office/drawing/2014/main" id="{8A3077B0-D3F0-4AC9-9838-F58B0D99312C}"/>
              </a:ext>
            </a:extLst>
          </p:cNvPr>
          <p:cNvSpPr/>
          <p:nvPr/>
        </p:nvSpPr>
        <p:spPr>
          <a:xfrm>
            <a:off x="3008211" y="3777763"/>
            <a:ext cx="5875326" cy="390684"/>
          </a:xfrm>
          <a:prstGeom prst="rect">
            <a:avLst/>
          </a:prstGeom>
        </p:spPr>
        <p:txBody>
          <a:bodyPr wrap="none">
            <a:spAutoFit/>
          </a:bodyPr>
          <a:lstStyle/>
          <a:p>
            <a:pPr algn="ctr">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 3.17 - Прошивання заготовки пустотілим прошивнем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4D375E04-6846-4853-B582-77D0210D98EF}"/>
              </a:ext>
            </a:extLst>
          </p:cNvPr>
          <p:cNvSpPr/>
          <p:nvPr/>
        </p:nvSpPr>
        <p:spPr>
          <a:xfrm>
            <a:off x="1355678" y="4575818"/>
            <a:ext cx="8948382" cy="1346331"/>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Розглянуті в лекції операції, а також </a:t>
            </a:r>
            <a:r>
              <a:rPr lang="uk-UA" b="1" i="1" dirty="0">
                <a:latin typeface="Times New Roman" panose="02020603050405020304" pitchFamily="18" charset="0"/>
                <a:ea typeface="Calibri" panose="020F0502020204030204" pitchFamily="34" charset="0"/>
                <a:cs typeface="Times New Roman" panose="02020603050405020304" pitchFamily="18" charset="0"/>
              </a:rPr>
              <a:t>пережим, передача, обрубка, надрубка, розрубка, виправлення</a:t>
            </a:r>
            <a:r>
              <a:rPr lang="uk-UA" dirty="0">
                <a:latin typeface="Times New Roman" panose="02020603050405020304" pitchFamily="18" charset="0"/>
                <a:ea typeface="Calibri" panose="020F0502020204030204" pitchFamily="34" charset="0"/>
                <a:cs typeface="Times New Roman" panose="02020603050405020304" pitchFamily="18" charset="0"/>
              </a:rPr>
              <a:t> і складають основні операції кування, які застосовують для отримання заготовок необхідної форми із підвищеним рівнем механічних характеристик матеріалу.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13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1E065-8CE5-48C0-BFBB-5AE075C27F81}"/>
              </a:ext>
            </a:extLst>
          </p:cNvPr>
          <p:cNvSpPr>
            <a:spLocks noGrp="1"/>
          </p:cNvSpPr>
          <p:nvPr>
            <p:ph type="title"/>
          </p:nvPr>
        </p:nvSpPr>
        <p:spPr/>
        <p:txBody>
          <a:bodyPr/>
          <a:lstStyle/>
          <a:p>
            <a:r>
              <a:rPr lang="uk-UA" dirty="0"/>
              <a:t>Дякую за увагу!!!</a:t>
            </a:r>
            <a:endParaRPr lang="ru-RU" dirty="0"/>
          </a:p>
        </p:txBody>
      </p:sp>
      <p:pic>
        <p:nvPicPr>
          <p:cNvPr id="5" name="Рисунок 4">
            <a:extLst>
              <a:ext uri="{FF2B5EF4-FFF2-40B4-BE49-F238E27FC236}">
                <a16:creationId xmlns:a16="http://schemas.microsoft.com/office/drawing/2014/main" id="{6EB136D8-A531-426C-BABF-EFC579963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175" y="1696276"/>
            <a:ext cx="4233649" cy="3465447"/>
          </a:xfrm>
          <a:prstGeom prst="rect">
            <a:avLst/>
          </a:prstGeom>
        </p:spPr>
      </p:pic>
    </p:spTree>
    <p:extLst>
      <p:ext uri="{BB962C8B-B14F-4D97-AF65-F5344CB8AC3E}">
        <p14:creationId xmlns:p14="http://schemas.microsoft.com/office/powerpoint/2010/main" val="412775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9A6D57E-5674-4606-B3F2-217B3ABFEF47}"/>
              </a:ext>
            </a:extLst>
          </p:cNvPr>
          <p:cNvSpPr>
            <a:spLocks noGrp="1"/>
          </p:cNvSpPr>
          <p:nvPr>
            <p:ph sz="quarter" idx="13"/>
          </p:nvPr>
        </p:nvSpPr>
        <p:spPr>
          <a:xfrm>
            <a:off x="914087" y="470053"/>
            <a:ext cx="10363826" cy="3424107"/>
          </a:xfrm>
        </p:spPr>
        <p:txBody>
          <a:bodyPr>
            <a:normAutofit fontScale="92500" lnSpcReduction="10000"/>
          </a:bodyPr>
          <a:lstStyle/>
          <a:p>
            <a:pPr algn="just"/>
            <a:r>
              <a:rPr lang="uk-UA" cap="none" dirty="0" err="1">
                <a:latin typeface="Times New Roman" panose="02020603050405020304" pitchFamily="18" charset="0"/>
                <a:cs typeface="Times New Roman" panose="02020603050405020304" pitchFamily="18" charset="0"/>
              </a:rPr>
              <a:t>Білетування</a:t>
            </a:r>
            <a:r>
              <a:rPr lang="uk-UA" cap="none" dirty="0">
                <a:latin typeface="Times New Roman" panose="02020603050405020304" pitchFamily="18" charset="0"/>
                <a:cs typeface="Times New Roman" panose="02020603050405020304" pitchFamily="18" charset="0"/>
              </a:rPr>
              <a:t> злитків є обов'язковим при куванні поковок типу </a:t>
            </a:r>
            <a:r>
              <a:rPr lang="uk-UA" cap="none" dirty="0" err="1">
                <a:latin typeface="Times New Roman" panose="02020603050405020304" pitchFamily="18" charset="0"/>
                <a:cs typeface="Times New Roman" panose="02020603050405020304" pitchFamily="18" charset="0"/>
              </a:rPr>
              <a:t>кілець</a:t>
            </a:r>
            <a:r>
              <a:rPr lang="uk-UA" cap="none" dirty="0">
                <a:latin typeface="Times New Roman" panose="02020603050405020304" pitchFamily="18" charset="0"/>
                <a:cs typeface="Times New Roman" panose="02020603050405020304" pitchFamily="18" charset="0"/>
              </a:rPr>
              <a:t>, циліндрів і дисків. У цих випадках необхідно забезпечити точне дозування об'єму металу у вихідному блоці. Вирубати точно необхідний об'єм металу з конусного злитка складно. Тому його потрібно </a:t>
            </a:r>
            <a:r>
              <a:rPr lang="uk-UA" cap="none" dirty="0" err="1">
                <a:latin typeface="Times New Roman" panose="02020603050405020304" pitchFamily="18" charset="0"/>
                <a:cs typeface="Times New Roman" panose="02020603050405020304" pitchFamily="18" charset="0"/>
              </a:rPr>
              <a:t>збілетувати</a:t>
            </a:r>
            <a:r>
              <a:rPr lang="uk-UA" cap="none" dirty="0">
                <a:latin typeface="Times New Roman" panose="02020603050405020304" pitchFamily="18" charset="0"/>
                <a:cs typeface="Times New Roman" panose="02020603050405020304" pitchFamily="18" charset="0"/>
              </a:rPr>
              <a:t> до циліндричної форми і обрубати в міру. Перед операцією </a:t>
            </a:r>
            <a:r>
              <a:rPr lang="uk-UA" cap="none" dirty="0" err="1">
                <a:latin typeface="Times New Roman" panose="02020603050405020304" pitchFamily="18" charset="0"/>
                <a:cs typeface="Times New Roman" panose="02020603050405020304" pitchFamily="18" charset="0"/>
              </a:rPr>
              <a:t>білетування</a:t>
            </a:r>
            <a:r>
              <a:rPr lang="uk-UA" cap="none" dirty="0">
                <a:latin typeface="Times New Roman" panose="02020603050405020304" pitchFamily="18" charset="0"/>
                <a:cs typeface="Times New Roman" panose="02020603050405020304" pitchFamily="18" charset="0"/>
              </a:rPr>
              <a:t> здійснюється відтягнення цапфи під патрон або захват маніпулятора. Звичайно цапфу кують із прибуткової частини злитка, що повинна видалятися у відхід. </a:t>
            </a:r>
            <a:r>
              <a:rPr lang="uk-UA" cap="none" dirty="0" err="1">
                <a:latin typeface="Times New Roman" panose="02020603050405020304" pitchFamily="18" charset="0"/>
                <a:cs typeface="Times New Roman" panose="02020603050405020304" pitchFamily="18" charset="0"/>
              </a:rPr>
              <a:t>Рідко</a:t>
            </a:r>
            <a:r>
              <a:rPr lang="uk-UA" cap="none" dirty="0">
                <a:latin typeface="Times New Roman" panose="02020603050405020304" pitchFamily="18" charset="0"/>
                <a:cs typeface="Times New Roman" panose="02020603050405020304" pitchFamily="18" charset="0"/>
              </a:rPr>
              <a:t> по технологічних міркуваннях цапфа відтягається з донної частини злитка, але це веде до збільшення відходів металу. Діаметр цапфи повинен бути таким, щоб забезпечити надійне втримання злитка під час кування. На рис. 3.1 наведена крива, що відбиває залежність необхідного діаметра цапфи для втримання злитків різної маси. Діаметр цапфи </a:t>
            </a:r>
            <a:r>
              <a:rPr lang="uk-UA" i="1" cap="none" dirty="0">
                <a:latin typeface="Times New Roman" panose="02020603050405020304" pitchFamily="18" charset="0"/>
                <a:cs typeface="Times New Roman" panose="02020603050405020304" pitchFamily="18" charset="0"/>
              </a:rPr>
              <a:t>d</a:t>
            </a:r>
            <a:r>
              <a:rPr lang="uk-UA" cap="none" dirty="0">
                <a:latin typeface="Times New Roman" panose="02020603050405020304" pitchFamily="18" charset="0"/>
                <a:cs typeface="Times New Roman" panose="02020603050405020304" pitchFamily="18" charset="0"/>
              </a:rPr>
              <a:t> приблизно можна визначити </a:t>
            </a:r>
            <a:endParaRPr lang="ru-RU" cap="none"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BCBE8886-C80D-46F1-B803-E391FAC03B6F}"/>
              </a:ext>
            </a:extLst>
          </p:cNvPr>
          <p:cNvGraphicFramePr>
            <a:graphicFrameLocks noChangeAspect="1"/>
          </p:cNvGraphicFramePr>
          <p:nvPr>
            <p:extLst>
              <p:ext uri="{D42A27DB-BD31-4B8C-83A1-F6EECF244321}">
                <p14:modId xmlns:p14="http://schemas.microsoft.com/office/powerpoint/2010/main" val="4082272487"/>
              </p:ext>
            </p:extLst>
          </p:nvPr>
        </p:nvGraphicFramePr>
        <p:xfrm>
          <a:off x="7803960" y="3499656"/>
          <a:ext cx="1600200" cy="276225"/>
        </p:xfrm>
        <a:graphic>
          <a:graphicData uri="http://schemas.openxmlformats.org/presentationml/2006/ole">
            <mc:AlternateContent xmlns:mc="http://schemas.openxmlformats.org/markup-compatibility/2006">
              <mc:Choice xmlns:v="urn:schemas-microsoft-com:vml" Requires="v">
                <p:oleObj spid="_x0000_s2058" r:id="rId3" imgW="1600200" imgH="279400" progId="Equation.3">
                  <p:embed/>
                </p:oleObj>
              </mc:Choice>
              <mc:Fallback>
                <p:oleObj r:id="rId3" imgW="1600200" imgH="279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3960" y="3499656"/>
                        <a:ext cx="16002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a:extLst>
              <a:ext uri="{FF2B5EF4-FFF2-40B4-BE49-F238E27FC236}">
                <a16:creationId xmlns:a16="http://schemas.microsoft.com/office/drawing/2014/main" id="{7E5B2856-B75D-472E-AB80-78BCB2D5C47E}"/>
              </a:ext>
            </a:extLst>
          </p:cNvPr>
          <p:cNvGraphicFramePr>
            <a:graphicFrameLocks noChangeAspect="1"/>
          </p:cNvGraphicFramePr>
          <p:nvPr>
            <p:extLst>
              <p:ext uri="{D42A27DB-BD31-4B8C-83A1-F6EECF244321}">
                <p14:modId xmlns:p14="http://schemas.microsoft.com/office/powerpoint/2010/main" val="2748098636"/>
              </p:ext>
            </p:extLst>
          </p:nvPr>
        </p:nvGraphicFramePr>
        <p:xfrm>
          <a:off x="8078409" y="3818743"/>
          <a:ext cx="771525" cy="276225"/>
        </p:xfrm>
        <a:graphic>
          <a:graphicData uri="http://schemas.openxmlformats.org/presentationml/2006/ole">
            <mc:AlternateContent xmlns:mc="http://schemas.openxmlformats.org/markup-compatibility/2006">
              <mc:Choice xmlns:v="urn:schemas-microsoft-com:vml" Requires="v">
                <p:oleObj spid="_x0000_s2059" r:id="rId5" imgW="774364" imgH="279279" progId="Equation.3">
                  <p:embed/>
                </p:oleObj>
              </mc:Choice>
              <mc:Fallback>
                <p:oleObj r:id="rId5" imgW="774364" imgH="279279"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8409" y="3818743"/>
                        <a:ext cx="7715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9" name="Рисунок 12" descr="рис2_1">
            <a:extLst>
              <a:ext uri="{FF2B5EF4-FFF2-40B4-BE49-F238E27FC236}">
                <a16:creationId xmlns:a16="http://schemas.microsoft.com/office/drawing/2014/main" id="{9C528D30-86C5-425B-B4A2-FDF1AAA2A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131" y="4743331"/>
            <a:ext cx="2565779" cy="19520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C03EC637-1A72-430F-B689-8E70C39535B9}"/>
              </a:ext>
            </a:extLst>
          </p:cNvPr>
          <p:cNvSpPr>
            <a:spLocks noChangeArrowheads="1"/>
          </p:cNvSpPr>
          <p:nvPr/>
        </p:nvSpPr>
        <p:spPr bwMode="auto">
          <a:xfrm>
            <a:off x="5520946" y="34766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зі співвідношення </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91D870CC-3EDB-477D-9D1B-37ADBE84FE49}"/>
              </a:ext>
            </a:extLst>
          </p:cNvPr>
          <p:cNvSpPr>
            <a:spLocks noChangeArrowheads="1"/>
          </p:cNvSpPr>
          <p:nvPr/>
        </p:nvSpPr>
        <p:spPr bwMode="auto">
          <a:xfrm>
            <a:off x="4646043" y="41521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(3.1)</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ср</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середній діаметр злитка.</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Довжина цапфи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DB05B721-D8BC-4571-A239-592DFCD4F5E1}"/>
              </a:ext>
            </a:extLst>
          </p:cNvPr>
          <p:cNvSpPr>
            <a:spLocks noChangeArrowheads="1"/>
          </p:cNvSpPr>
          <p:nvPr/>
        </p:nvSpPr>
        <p:spPr bwMode="auto">
          <a:xfrm>
            <a:off x="780102" y="4672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зазначених співвідношеннях діаметрів біля одного відсотка осадженого об'єму металу затікає в отвір плити для осадження.</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1AF40C85-A888-4318-A0F0-507E62E86193}"/>
              </a:ext>
            </a:extLst>
          </p:cNvPr>
          <p:cNvSpPr>
            <a:spLocks noChangeArrowheads="1"/>
          </p:cNvSpPr>
          <p:nvPr/>
        </p:nvSpPr>
        <p:spPr bwMode="auto">
          <a:xfrm>
            <a:off x="1856997" y="54907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3.1 - Крива залежності діаметра цапфи від маси злитка</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148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a:extLst>
              <a:ext uri="{FF2B5EF4-FFF2-40B4-BE49-F238E27FC236}">
                <a16:creationId xmlns:a16="http://schemas.microsoft.com/office/drawing/2014/main" id="{EB3FF6A2-5370-49FE-9AEB-29DA86C18AAB}"/>
              </a:ext>
            </a:extLst>
          </p:cNvPr>
          <p:cNvGraphicFramePr>
            <a:graphicFrameLocks noChangeAspect="1"/>
          </p:cNvGraphicFramePr>
          <p:nvPr>
            <p:extLst>
              <p:ext uri="{D42A27DB-BD31-4B8C-83A1-F6EECF244321}">
                <p14:modId xmlns:p14="http://schemas.microsoft.com/office/powerpoint/2010/main" val="3628652219"/>
              </p:ext>
            </p:extLst>
          </p:nvPr>
        </p:nvGraphicFramePr>
        <p:xfrm>
          <a:off x="714375" y="3058520"/>
          <a:ext cx="238125" cy="246655"/>
        </p:xfrm>
        <a:graphic>
          <a:graphicData uri="http://schemas.openxmlformats.org/presentationml/2006/ole">
            <mc:AlternateContent xmlns:mc="http://schemas.openxmlformats.org/markup-compatibility/2006">
              <mc:Choice xmlns:v="urn:schemas-microsoft-com:vml" Requires="v">
                <p:oleObj spid="_x0000_s3104" r:id="rId3" imgW="241195" imgH="279279" progId="Equation.3">
                  <p:embed/>
                </p:oleObj>
              </mc:Choice>
              <mc:Fallback>
                <p:oleObj r:id="rId3" imgW="241195" imgH="279279"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058520"/>
                        <a:ext cx="238125" cy="246655"/>
                      </a:xfrm>
                      <a:prstGeom prst="rect">
                        <a:avLst/>
                      </a:prstGeom>
                      <a:noFill/>
                    </p:spPr>
                  </p:pic>
                </p:oleObj>
              </mc:Fallback>
            </mc:AlternateContent>
          </a:graphicData>
        </a:graphic>
      </p:graphicFrame>
      <p:graphicFrame>
        <p:nvGraphicFramePr>
          <p:cNvPr id="12" name="Объект 11">
            <a:extLst>
              <a:ext uri="{FF2B5EF4-FFF2-40B4-BE49-F238E27FC236}">
                <a16:creationId xmlns:a16="http://schemas.microsoft.com/office/drawing/2014/main" id="{F184E15D-3707-4816-9F4E-3E92F4C0AB78}"/>
              </a:ext>
            </a:extLst>
          </p:cNvPr>
          <p:cNvGraphicFramePr>
            <a:graphicFrameLocks noChangeAspect="1"/>
          </p:cNvGraphicFramePr>
          <p:nvPr>
            <p:extLst>
              <p:ext uri="{D42A27DB-BD31-4B8C-83A1-F6EECF244321}">
                <p14:modId xmlns:p14="http://schemas.microsoft.com/office/powerpoint/2010/main" val="3788315881"/>
              </p:ext>
            </p:extLst>
          </p:nvPr>
        </p:nvGraphicFramePr>
        <p:xfrm>
          <a:off x="714375" y="3296645"/>
          <a:ext cx="276225" cy="246655"/>
        </p:xfrm>
        <a:graphic>
          <a:graphicData uri="http://schemas.openxmlformats.org/presentationml/2006/ole">
            <mc:AlternateContent xmlns:mc="http://schemas.openxmlformats.org/markup-compatibility/2006">
              <mc:Choice xmlns:v="urn:schemas-microsoft-com:vml" Requires="v">
                <p:oleObj spid="_x0000_s3105" r:id="rId5" imgW="279279" imgH="241195" progId="Equation.3">
                  <p:embed/>
                </p:oleObj>
              </mc:Choice>
              <mc:Fallback>
                <p:oleObj r:id="rId5" imgW="279279" imgH="241195"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3296645"/>
                        <a:ext cx="276225" cy="246655"/>
                      </a:xfrm>
                      <a:prstGeom prst="rect">
                        <a:avLst/>
                      </a:prstGeom>
                      <a:noFill/>
                    </p:spPr>
                  </p:pic>
                </p:oleObj>
              </mc:Fallback>
            </mc:AlternateContent>
          </a:graphicData>
        </a:graphic>
      </p:graphicFrame>
      <p:graphicFrame>
        <p:nvGraphicFramePr>
          <p:cNvPr id="13" name="Объект 12">
            <a:extLst>
              <a:ext uri="{FF2B5EF4-FFF2-40B4-BE49-F238E27FC236}">
                <a16:creationId xmlns:a16="http://schemas.microsoft.com/office/drawing/2014/main" id="{2F3B5E2B-1073-437A-9717-EC63643D7B1B}"/>
              </a:ext>
            </a:extLst>
          </p:cNvPr>
          <p:cNvGraphicFramePr>
            <a:graphicFrameLocks noChangeAspect="1"/>
          </p:cNvGraphicFramePr>
          <p:nvPr>
            <p:extLst>
              <p:ext uri="{D42A27DB-BD31-4B8C-83A1-F6EECF244321}">
                <p14:modId xmlns:p14="http://schemas.microsoft.com/office/powerpoint/2010/main" val="1071389360"/>
              </p:ext>
            </p:extLst>
          </p:nvPr>
        </p:nvGraphicFramePr>
        <p:xfrm>
          <a:off x="714375" y="3534770"/>
          <a:ext cx="238125" cy="246655"/>
        </p:xfrm>
        <a:graphic>
          <a:graphicData uri="http://schemas.openxmlformats.org/presentationml/2006/ole">
            <mc:AlternateContent xmlns:mc="http://schemas.openxmlformats.org/markup-compatibility/2006">
              <mc:Choice xmlns:v="urn:schemas-microsoft-com:vml" Requires="v">
                <p:oleObj spid="_x0000_s3106" r:id="rId7" imgW="241195" imgH="241195" progId="Equation.3">
                  <p:embed/>
                </p:oleObj>
              </mc:Choice>
              <mc:Fallback>
                <p:oleObj r:id="rId7" imgW="241195"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3534770"/>
                        <a:ext cx="238125" cy="246655"/>
                      </a:xfrm>
                      <a:prstGeom prst="rect">
                        <a:avLst/>
                      </a:prstGeom>
                      <a:noFill/>
                    </p:spPr>
                  </p:pic>
                </p:oleObj>
              </mc:Fallback>
            </mc:AlternateContent>
          </a:graphicData>
        </a:graphic>
      </p:graphicFrame>
      <p:sp>
        <p:nvSpPr>
          <p:cNvPr id="14" name="Rectangle 11">
            <a:extLst>
              <a:ext uri="{FF2B5EF4-FFF2-40B4-BE49-F238E27FC236}">
                <a16:creationId xmlns:a16="http://schemas.microsoft.com/office/drawing/2014/main" id="{EB391A7B-90AB-45A4-9B2F-F78EF7CFBA48}"/>
              </a:ext>
            </a:extLst>
          </p:cNvPr>
          <p:cNvSpPr>
            <a:spLocks noChangeArrowheads="1"/>
          </p:cNvSpPr>
          <p:nvPr/>
        </p:nvSpPr>
        <p:spPr bwMode="auto">
          <a:xfrm>
            <a:off x="900112" y="695652"/>
            <a:ext cx="85034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Обкатування проводять звичайно в комбінованих або вирізних бойках (рис. 3.2) у такій послідовності.</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Спочатку із прибутку відтягають цапфу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uk-UA" altLang="ru-RU" sz="1400" b="0" i="1"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ц</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рубають по довжині в міру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CCC3E916-8BF1-4312-95DE-B44D5BACC43F}"/>
              </a:ext>
            </a:extLst>
          </p:cNvPr>
          <p:cNvSpPr>
            <a:spLocks noChangeArrowheads="1"/>
          </p:cNvSpPr>
          <p:nvPr/>
        </p:nvSpPr>
        <p:spPr bwMode="auto">
          <a:xfrm>
            <a:off x="833437" y="1390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(рис. 3.3). Потім кантують, утримуючи за цапфу, обжимають корпус злитка на діаметр вписаної окружності донної частини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A168783E-DE31-462F-BCCF-11AA37EE8501}"/>
              </a:ext>
            </a:extLst>
          </p:cNvPr>
          <p:cNvSpPr>
            <a:spLocks noChangeArrowheads="1"/>
          </p:cNvSpPr>
          <p:nvPr/>
        </p:nvSpPr>
        <p:spPr bwMode="auto">
          <a:xfrm>
            <a:off x="852487" y="1501854"/>
            <a:ext cx="98423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 цьому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уков</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становить: у=1,05...1,2. Перевага віддається комбінованим бойкам, тому що в цьому випадку відпадає</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необхідність міняти верхній бойок для наступного кування. Після цього рубають донну частину і одержують вихідний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розмір білету по довжині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32036C97-2226-4F62-BB8A-29B52415C47F}"/>
              </a:ext>
            </a:extLst>
          </p:cNvPr>
          <p:cNvSpPr>
            <a:spLocks noChangeArrowheads="1"/>
          </p:cNvSpPr>
          <p:nvPr/>
        </p:nvSpPr>
        <p:spPr bwMode="auto">
          <a:xfrm>
            <a:off x="833437" y="2193132"/>
            <a:ext cx="1022215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 метою збільшення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укову</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після осадження в окремих частинах недокова застосовується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білетування</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опуклу бочку</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або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увігнуту бочку</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(рис. 3.4).</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Спеціальні високолеговані сталі не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білетують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тому що вони мають дуже низьку пластичність. Злитки таких сталей спочатку</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пресують для збільшення пластичності в умовах жорсткої схеми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об'ємно</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-напруженого стану стиснення, а потім кують.</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33" name="Рисунок 32">
            <a:extLst>
              <a:ext uri="{FF2B5EF4-FFF2-40B4-BE49-F238E27FC236}">
                <a16:creationId xmlns:a16="http://schemas.microsoft.com/office/drawing/2014/main" id="{09497736-9019-4F85-BAF1-784513F5F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5695" y="4314345"/>
            <a:ext cx="2402717" cy="2332237"/>
          </a:xfrm>
          <a:prstGeom prst="rect">
            <a:avLst/>
          </a:prstGeom>
        </p:spPr>
      </p:pic>
    </p:spTree>
    <p:extLst>
      <p:ext uri="{BB962C8B-B14F-4D97-AF65-F5344CB8AC3E}">
        <p14:creationId xmlns:p14="http://schemas.microsoft.com/office/powerpoint/2010/main" val="188919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A4ADDD-25CD-4556-AA1F-10F27A48C1CA}"/>
              </a:ext>
            </a:extLst>
          </p:cNvPr>
          <p:cNvSpPr>
            <a:spLocks noGrp="1"/>
          </p:cNvSpPr>
          <p:nvPr>
            <p:ph sz="quarter" idx="13"/>
          </p:nvPr>
        </p:nvSpPr>
        <p:spPr>
          <a:xfrm>
            <a:off x="1527924" y="4893"/>
            <a:ext cx="10363826" cy="3424107"/>
          </a:xfrm>
        </p:spPr>
        <p:txBody>
          <a:bodyPr/>
          <a:lstStyle/>
          <a:p>
            <a:r>
              <a:rPr lang="uk-UA" sz="1600" b="1" i="1" cap="none" dirty="0">
                <a:latin typeface="Times New Roman" panose="02020603050405020304" pitchFamily="18" charset="0"/>
                <a:cs typeface="Times New Roman" panose="02020603050405020304" pitchFamily="18" charset="0"/>
              </a:rPr>
              <a:t>3.1.2. Осадження</a:t>
            </a:r>
            <a:endParaRPr lang="ru-RU" sz="1600" cap="none" dirty="0">
              <a:latin typeface="Times New Roman" panose="02020603050405020304" pitchFamily="18" charset="0"/>
              <a:cs typeface="Times New Roman" panose="02020603050405020304" pitchFamily="18" charset="0"/>
            </a:endParaRPr>
          </a:p>
          <a:p>
            <a:r>
              <a:rPr lang="uk-UA" sz="1600" cap="none" dirty="0">
                <a:latin typeface="Times New Roman" panose="02020603050405020304" pitchFamily="18" charset="0"/>
                <a:cs typeface="Times New Roman" panose="02020603050405020304" pitchFamily="18" charset="0"/>
              </a:rPr>
              <a:t>Осадження – це така технологічна операція, при якій відбувається зменшення висоти заготовки та збільшенні площі її поперечного перерізу. Цю технологічну операцію застосовують для збільшення поперечного перерізу заготовки або злитка, якщо його перетин не забезпечує достатнього </a:t>
            </a:r>
            <a:r>
              <a:rPr lang="uk-UA" sz="1600" cap="none" dirty="0" err="1">
                <a:latin typeface="Times New Roman" panose="02020603050405020304" pitchFamily="18" charset="0"/>
                <a:cs typeface="Times New Roman" panose="02020603050405020304" pitchFamily="18" charset="0"/>
              </a:rPr>
              <a:t>укова</a:t>
            </a:r>
            <a:r>
              <a:rPr lang="uk-UA" sz="1600" cap="none" dirty="0">
                <a:latin typeface="Times New Roman" panose="02020603050405020304" pitchFamily="18" charset="0"/>
                <a:cs typeface="Times New Roman" panose="02020603050405020304" pitchFamily="18" charset="0"/>
              </a:rPr>
              <a:t>.</a:t>
            </a:r>
          </a:p>
          <a:p>
            <a:endParaRPr lang="uk-UA" sz="1600" cap="none" dirty="0">
              <a:latin typeface="Times New Roman" panose="02020603050405020304" pitchFamily="18" charset="0"/>
              <a:cs typeface="Times New Roman" panose="02020603050405020304" pitchFamily="18" charset="0"/>
            </a:endParaRPr>
          </a:p>
          <a:p>
            <a:endParaRPr lang="uk-UA" sz="1600" cap="none" dirty="0">
              <a:latin typeface="Times New Roman" panose="02020603050405020304" pitchFamily="18" charset="0"/>
              <a:cs typeface="Times New Roman" panose="02020603050405020304" pitchFamily="18" charset="0"/>
            </a:endParaRPr>
          </a:p>
          <a:p>
            <a:endParaRPr lang="ru-RU" sz="1600" cap="none" dirty="0">
              <a:latin typeface="Times New Roman" panose="02020603050405020304" pitchFamily="18" charset="0"/>
              <a:cs typeface="Times New Roman" panose="02020603050405020304" pitchFamily="18" charset="0"/>
            </a:endParaRPr>
          </a:p>
          <a:p>
            <a:endParaRPr lang="ru-RU" dirty="0"/>
          </a:p>
        </p:txBody>
      </p:sp>
      <p:pic>
        <p:nvPicPr>
          <p:cNvPr id="4101" name="Рисунок 78" descr="рис1_2a">
            <a:extLst>
              <a:ext uri="{FF2B5EF4-FFF2-40B4-BE49-F238E27FC236}">
                <a16:creationId xmlns:a16="http://schemas.microsoft.com/office/drawing/2014/main" id="{760E0C3E-2212-43C3-8064-808216A43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674" y="1511483"/>
            <a:ext cx="1312999" cy="18600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Рисунок 77" descr="рис1_2">
            <a:extLst>
              <a:ext uri="{FF2B5EF4-FFF2-40B4-BE49-F238E27FC236}">
                <a16:creationId xmlns:a16="http://schemas.microsoft.com/office/drawing/2014/main" id="{A4374157-30E5-419C-9D9D-F65AA5BB9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74" y="1465213"/>
            <a:ext cx="1554988" cy="1906355"/>
          </a:xfrm>
          <a:prstGeom prst="rect">
            <a:avLst/>
          </a:prstGeom>
          <a:noFill/>
          <a:extLst>
            <a:ext uri="{909E8E84-426E-40DD-AFC4-6F175D3DCCD1}">
              <a14:hiddenFill xmlns:a14="http://schemas.microsoft.com/office/drawing/2010/main">
                <a:solidFill>
                  <a:srgbClr val="FFFFFF"/>
                </a:solidFill>
              </a14:hiddenFill>
            </a:ext>
          </a:extLst>
        </p:spPr>
      </p:pic>
      <p:pic>
        <p:nvPicPr>
          <p:cNvPr id="4099" name="Рисунок 76" descr="рис1_3">
            <a:extLst>
              <a:ext uri="{FF2B5EF4-FFF2-40B4-BE49-F238E27FC236}">
                <a16:creationId xmlns:a16="http://schemas.microsoft.com/office/drawing/2014/main" id="{2F4CC5E7-396B-46A0-B3CF-6EBF4E000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520" y="1833422"/>
            <a:ext cx="39052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Рисунок 75" descr="рис1_4">
            <a:extLst>
              <a:ext uri="{FF2B5EF4-FFF2-40B4-BE49-F238E27FC236}">
                <a16:creationId xmlns:a16="http://schemas.microsoft.com/office/drawing/2014/main" id="{B0FFF15B-E6EC-4602-A778-4E6830CB4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674" y="4366799"/>
            <a:ext cx="381952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4097" name="Рисунок 74" descr="рис1_4б">
            <a:extLst>
              <a:ext uri="{FF2B5EF4-FFF2-40B4-BE49-F238E27FC236}">
                <a16:creationId xmlns:a16="http://schemas.microsoft.com/office/drawing/2014/main" id="{FF4902D7-3238-41C0-B58D-1D67ED2F81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837" y="4442999"/>
            <a:ext cx="3933825" cy="1238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9F5844F2-E22B-43E5-AB08-A6FD5D90ED80}"/>
              </a:ext>
            </a:extLst>
          </p:cNvPr>
          <p:cNvSpPr>
            <a:spLocks noChangeArrowheads="1"/>
          </p:cNvSpPr>
          <p:nvPr/>
        </p:nvSpPr>
        <p:spPr bwMode="auto">
          <a:xfrm>
            <a:off x="191069" y="-6289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7">
            <a:extLst>
              <a:ext uri="{FF2B5EF4-FFF2-40B4-BE49-F238E27FC236}">
                <a16:creationId xmlns:a16="http://schemas.microsoft.com/office/drawing/2014/main" id="{12DFBD8D-6600-467D-A7ED-1C9F68498175}"/>
              </a:ext>
            </a:extLst>
          </p:cNvPr>
          <p:cNvSpPr>
            <a:spLocks noChangeArrowheads="1"/>
          </p:cNvSpPr>
          <p:nvPr/>
        </p:nvSpPr>
        <p:spPr bwMode="auto">
          <a:xfrm>
            <a:off x="370457" y="22571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2222D4C1-8F06-43B6-BDEF-A330D3DFC587}"/>
              </a:ext>
            </a:extLst>
          </p:cNvPr>
          <p:cNvSpPr>
            <a:spLocks noChangeArrowheads="1"/>
          </p:cNvSpPr>
          <p:nvPr/>
        </p:nvSpPr>
        <p:spPr bwMode="auto">
          <a:xfrm>
            <a:off x="875424" y="36214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б</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 бойки комбіновані; б - бойки вирізні</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3.2 - Обкатування злитка й кування цапфи</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0FA8AE25-9E53-4852-BE7B-5D74E77E0018}"/>
              </a:ext>
            </a:extLst>
          </p:cNvPr>
          <p:cNvSpPr>
            <a:spLocks noChangeArrowheads="1"/>
          </p:cNvSpPr>
          <p:nvPr/>
        </p:nvSpPr>
        <p:spPr bwMode="auto">
          <a:xfrm>
            <a:off x="7404213" y="36214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3.3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Обкатаний злиток</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57159848-62C7-4E49-9BB8-7B64CEFB4749}"/>
              </a:ext>
            </a:extLst>
          </p:cNvPr>
          <p:cNvSpPr>
            <a:spLocks noChangeArrowheads="1"/>
          </p:cNvSpPr>
          <p:nvPr/>
        </p:nvSpPr>
        <p:spPr bwMode="auto">
          <a:xfrm>
            <a:off x="370457" y="7143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a:t>
            </a:r>
            <a:endParaRPr kumimoji="0" lang="ru-RU" altLang="ru-RU" sz="1100" b="0" i="0" u="none" strike="noStrike" cap="none" normalizeH="0" baseline="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9" name="Rectangle 11">
            <a:extLst>
              <a:ext uri="{FF2B5EF4-FFF2-40B4-BE49-F238E27FC236}">
                <a16:creationId xmlns:a16="http://schemas.microsoft.com/office/drawing/2014/main" id="{B39A31D3-3BCC-462A-A601-235DBABACF5D}"/>
              </a:ext>
            </a:extLst>
          </p:cNvPr>
          <p:cNvSpPr>
            <a:spLocks noChangeArrowheads="1"/>
          </p:cNvSpPr>
          <p:nvPr/>
        </p:nvSpPr>
        <p:spPr bwMode="auto">
          <a:xfrm>
            <a:off x="875424" y="6152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білетування</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опуклу бочку</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 - </a:t>
            </a:r>
            <a:r>
              <a:rPr kumimoji="0" lang="uk-UA" altLang="ru-RU"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білетування</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увігнуту бочку</a:t>
            </a:r>
            <a:r>
              <a:rPr kumimoji="0" lang="uk-UA" altLang="ru-RU"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3.4 -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Білетування</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опуклу</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увігнуту</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бочку</a:t>
            </a:r>
            <a:endParaRPr kumimoji="0" lang="ru-RU" altLang="ru-RU" sz="11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631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CAEDE30-D906-4091-B204-F648A12EDC55}"/>
              </a:ext>
            </a:extLst>
          </p:cNvPr>
          <p:cNvSpPr>
            <a:spLocks noChangeArrowheads="1"/>
          </p:cNvSpPr>
          <p:nvPr/>
        </p:nvSpPr>
        <p:spPr bwMode="auto">
          <a:xfrm>
            <a:off x="889214" y="407074"/>
            <a:ext cx="111844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також для підвищення механічних властивостей металу й заварки внутрішніх дефектів,</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для одержання поковок із малим співвідношенням </a:t>
            </a:r>
            <a:r>
              <a:rPr kumimoji="0" lang="uk-UA" altLang="ru-RU"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Н/D</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тобто поковок типу дисків, і як операцію</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що передує прошиванню.</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 першому випадку, якщо поперечний переріз обраного за масою злитка не забезпечує необхідного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 технологічних умовах </a:t>
            </a:r>
            <a:r>
              <a:rPr kumimoji="0" lang="uk-UA" altLang="ru-RU"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укову</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роблять осадження до необхідного розміру (рис. 3.4). На рис. 3.4 наведена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узагальнена залежність зміни механічних властивостей металу поковок від розміру </a:t>
            </a:r>
            <a:r>
              <a:rPr kumimoji="0" lang="uk-UA" altLang="ru-RU"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укову</a:t>
            </a:r>
            <a:r>
              <a:rPr kumimoji="0" lang="uk-UA"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5121" name="Рисунок 73" descr="рис2_4">
            <a:extLst>
              <a:ext uri="{FF2B5EF4-FFF2-40B4-BE49-F238E27FC236}">
                <a16:creationId xmlns:a16="http://schemas.microsoft.com/office/drawing/2014/main" id="{0CC788A6-C897-4A5D-B905-6D7136CCD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121" t="-1022" r="-972" b="25662"/>
          <a:stretch>
            <a:fillRect/>
          </a:stretch>
        </p:blipFill>
        <p:spPr bwMode="auto">
          <a:xfrm>
            <a:off x="4084306" y="2687868"/>
            <a:ext cx="32385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9096FA3-C2C0-46E2-AE59-2C509B755A13}"/>
              </a:ext>
            </a:extLst>
          </p:cNvPr>
          <p:cNvSpPr>
            <a:spLocks noChangeArrowheads="1"/>
          </p:cNvSpPr>
          <p:nvPr/>
        </p:nvSpPr>
        <p:spPr bwMode="auto">
          <a:xfrm>
            <a:off x="-528637" y="58579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3.4 - Залежність механічних властивостей металу від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укову</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048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5F5EDF-86B1-4DC6-BDFE-77C2345A9DD0}"/>
              </a:ext>
            </a:extLst>
          </p:cNvPr>
          <p:cNvSpPr>
            <a:spLocks noGrp="1"/>
          </p:cNvSpPr>
          <p:nvPr>
            <p:ph sz="quarter" idx="13"/>
          </p:nvPr>
        </p:nvSpPr>
        <p:spPr>
          <a:xfrm>
            <a:off x="873457" y="504967"/>
            <a:ext cx="10577015" cy="5718412"/>
          </a:xfrm>
        </p:spPr>
        <p:txBody>
          <a:bodyPr>
            <a:normAutofit fontScale="85000" lnSpcReduction="10000"/>
          </a:bodyPr>
          <a:lstStyle/>
          <a:p>
            <a:r>
              <a:rPr lang="uk-UA" sz="2400" cap="none" dirty="0">
                <a:latin typeface="Times New Roman" panose="02020603050405020304" pitchFamily="18" charset="0"/>
                <a:cs typeface="Times New Roman" panose="02020603050405020304" pitchFamily="18" charset="0"/>
              </a:rPr>
              <a:t>У загальному випадку характеристики  міцності металу (</a:t>
            </a:r>
            <a:r>
              <a:rPr lang="uk-UA" sz="2400" b="1" i="1" cap="none" dirty="0" err="1">
                <a:latin typeface="Times New Roman" panose="02020603050405020304" pitchFamily="18" charset="0"/>
                <a:cs typeface="Times New Roman" panose="02020603050405020304" pitchFamily="18" charset="0"/>
              </a:rPr>
              <a:t>σ</a:t>
            </a:r>
            <a:r>
              <a:rPr lang="uk-UA" sz="2400" b="1" i="1" cap="none" baseline="-25000" dirty="0" err="1">
                <a:latin typeface="Times New Roman" panose="02020603050405020304" pitchFamily="18" charset="0"/>
                <a:cs typeface="Times New Roman" panose="02020603050405020304" pitchFamily="18" charset="0"/>
              </a:rPr>
              <a:t>в</a:t>
            </a:r>
            <a:r>
              <a:rPr lang="uk-UA" sz="2400" cap="none" dirty="0">
                <a:latin typeface="Times New Roman" panose="02020603050405020304" pitchFamily="18" charset="0"/>
                <a:cs typeface="Times New Roman" panose="02020603050405020304" pitchFamily="18" charset="0"/>
              </a:rPr>
              <a:t>,</a:t>
            </a:r>
            <a:r>
              <a:rPr lang="uk-UA" sz="2400" b="1" i="1" cap="none" dirty="0">
                <a:latin typeface="Times New Roman" panose="02020603050405020304" pitchFamily="18" charset="0"/>
                <a:cs typeface="Times New Roman" panose="02020603050405020304" pitchFamily="18" charset="0"/>
              </a:rPr>
              <a:t> </a:t>
            </a:r>
            <a:r>
              <a:rPr lang="uk-UA" sz="2400" b="1" i="1" cap="none" dirty="0" err="1">
                <a:latin typeface="Times New Roman" panose="02020603050405020304" pitchFamily="18" charset="0"/>
                <a:cs typeface="Times New Roman" panose="02020603050405020304" pitchFamily="18" charset="0"/>
              </a:rPr>
              <a:t>σ</a:t>
            </a:r>
            <a:r>
              <a:rPr lang="uk-UA" sz="2400" b="1" i="1" cap="none" baseline="-25000" dirty="0" err="1">
                <a:latin typeface="Times New Roman" panose="02020603050405020304" pitchFamily="18" charset="0"/>
                <a:cs typeface="Times New Roman" panose="02020603050405020304" pitchFamily="18" charset="0"/>
              </a:rPr>
              <a:t>т</a:t>
            </a:r>
            <a:r>
              <a:rPr lang="uk-UA" sz="2400" i="1" cap="none" dirty="0">
                <a:latin typeface="Times New Roman" panose="02020603050405020304" pitchFamily="18" charset="0"/>
                <a:cs typeface="Times New Roman" panose="02020603050405020304" pitchFamily="18" charset="0"/>
              </a:rPr>
              <a:t>)</a:t>
            </a:r>
            <a:r>
              <a:rPr lang="uk-UA" sz="2400" cap="none" dirty="0">
                <a:latin typeface="Times New Roman" panose="02020603050405020304" pitchFamily="18" charset="0"/>
                <a:cs typeface="Times New Roman" panose="02020603050405020304" pitchFamily="18" charset="0"/>
              </a:rPr>
              <a:t> збільшуються з ростом </a:t>
            </a:r>
            <a:r>
              <a:rPr lang="uk-UA" sz="2400" cap="none" dirty="0" err="1">
                <a:latin typeface="Times New Roman" panose="02020603050405020304" pitchFamily="18" charset="0"/>
                <a:cs typeface="Times New Roman" panose="02020603050405020304" pitchFamily="18" charset="0"/>
              </a:rPr>
              <a:t>укову</a:t>
            </a:r>
            <a:r>
              <a:rPr lang="uk-UA" sz="2400" cap="none" dirty="0">
                <a:latin typeface="Times New Roman" panose="02020603050405020304" pitchFamily="18" charset="0"/>
                <a:cs typeface="Times New Roman" panose="02020603050405020304" pitchFamily="18" charset="0"/>
              </a:rPr>
              <a:t> але незначно (~ 5-10%). В основному змінюються пластичні властивості: вони збільшуються з ростом </a:t>
            </a:r>
            <a:r>
              <a:rPr lang="uk-UA" sz="2400" cap="none" dirty="0" err="1">
                <a:latin typeface="Times New Roman" panose="02020603050405020304" pitchFamily="18" charset="0"/>
                <a:cs typeface="Times New Roman" panose="02020603050405020304" pitchFamily="18" charset="0"/>
              </a:rPr>
              <a:t>укову</a:t>
            </a:r>
            <a:r>
              <a:rPr lang="uk-UA" sz="2400" cap="none" dirty="0">
                <a:latin typeface="Times New Roman" panose="02020603050405020304" pitchFamily="18" charset="0"/>
                <a:cs typeface="Times New Roman" panose="02020603050405020304" pitchFamily="18" charset="0"/>
              </a:rPr>
              <a:t> уздовж волокна, поперек волокна - спочатку збільшуються, а потім знижуються. Найменша різниця в цих властивостях спостерігається в інтервалі </a:t>
            </a:r>
            <a:r>
              <a:rPr lang="uk-UA" sz="2400" cap="none" dirty="0" err="1">
                <a:latin typeface="Times New Roman" panose="02020603050405020304" pitchFamily="18" charset="0"/>
                <a:cs typeface="Times New Roman" panose="02020603050405020304" pitchFamily="18" charset="0"/>
              </a:rPr>
              <a:t>укову</a:t>
            </a:r>
            <a:r>
              <a:rPr lang="uk-UA" sz="2400" cap="none" dirty="0">
                <a:latin typeface="Times New Roman" panose="02020603050405020304" pitchFamily="18" charset="0"/>
                <a:cs typeface="Times New Roman" panose="02020603050405020304" pitchFamily="18" charset="0"/>
              </a:rPr>
              <a:t> 2,5...3,5. Отже, при необхідності одержання рівноміцності у всіх напрямках поковки </a:t>
            </a:r>
            <a:r>
              <a:rPr lang="uk-UA" sz="2400" cap="none" dirty="0" err="1">
                <a:latin typeface="Times New Roman" panose="02020603050405020304" pitchFamily="18" charset="0"/>
                <a:cs typeface="Times New Roman" panose="02020603050405020304" pitchFamily="18" charset="0"/>
              </a:rPr>
              <a:t>уков</a:t>
            </a:r>
            <a:r>
              <a:rPr lang="uk-UA" sz="2400" cap="none" dirty="0">
                <a:latin typeface="Times New Roman" panose="02020603050405020304" pitchFamily="18" charset="0"/>
                <a:cs typeface="Times New Roman" panose="02020603050405020304" pitchFamily="18" charset="0"/>
              </a:rPr>
              <a:t> потрібно призначати в межах 3. Для підвищення властивостей тільки в одному напрямку </a:t>
            </a:r>
            <a:r>
              <a:rPr lang="uk-UA" sz="2400" cap="none" dirty="0" err="1">
                <a:latin typeface="Times New Roman" panose="02020603050405020304" pitchFamily="18" charset="0"/>
                <a:cs typeface="Times New Roman" panose="02020603050405020304" pitchFamily="18" charset="0"/>
              </a:rPr>
              <a:t>уков</a:t>
            </a:r>
            <a:r>
              <a:rPr lang="uk-UA" sz="2400" cap="none" dirty="0">
                <a:latin typeface="Times New Roman" panose="02020603050405020304" pitchFamily="18" charset="0"/>
                <a:cs typeface="Times New Roman" panose="02020603050405020304" pitchFamily="18" charset="0"/>
              </a:rPr>
              <a:t> для вуглецевих сталей раціональний до 10, коли по всьому об'ємі поковки спостерігається утворення волокнистості. Для легованих марок сталі величина </a:t>
            </a:r>
            <a:r>
              <a:rPr lang="uk-UA" sz="2400" cap="none" dirty="0" err="1">
                <a:latin typeface="Times New Roman" panose="02020603050405020304" pitchFamily="18" charset="0"/>
                <a:cs typeface="Times New Roman" panose="02020603050405020304" pitchFamily="18" charset="0"/>
              </a:rPr>
              <a:t>укову</a:t>
            </a:r>
            <a:r>
              <a:rPr lang="uk-UA" sz="2400" cap="none" dirty="0">
                <a:latin typeface="Times New Roman" panose="02020603050405020304" pitchFamily="18" charset="0"/>
                <a:cs typeface="Times New Roman" panose="02020603050405020304" pitchFamily="18" charset="0"/>
              </a:rPr>
              <a:t> залежить від складу сталі і вибирається індивідуально.</a:t>
            </a:r>
            <a:endParaRPr lang="ru-RU" sz="2400" cap="none" dirty="0">
              <a:latin typeface="Times New Roman" panose="02020603050405020304" pitchFamily="18" charset="0"/>
              <a:cs typeface="Times New Roman" panose="02020603050405020304" pitchFamily="18" charset="0"/>
            </a:endParaRPr>
          </a:p>
          <a:p>
            <a:r>
              <a:rPr lang="uk-UA" sz="2400" cap="none" dirty="0">
                <a:latin typeface="Times New Roman" panose="02020603050405020304" pitchFamily="18" charset="0"/>
                <a:cs typeface="Times New Roman" panose="02020603050405020304" pitchFamily="18" charset="0"/>
              </a:rPr>
              <a:t>Осадження з метою забезпечення потрібних механічних властивостей і заварювання дефектів має цілий ряд особливостей. Частіше проводять однократне осадження, рідше - дворазове. Варто мати на увазі, що осадження по висоті менш ніж на 50% не робить істотного впливу на властивості поковок. Необхідно враховувати нерівномірність деформації при осадженні. З теорії обробки металів тиском відомо, що в осаджуваній заготовці виникають три характерні зони (рис. 3.5), в яких вплив деформації на заварювання дефектів буде різним. </a:t>
            </a:r>
            <a:endParaRPr lang="ru-RU" sz="2400" cap="none"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6372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2C9B8C7-879E-4745-8745-F7325AF130F6}"/>
              </a:ext>
            </a:extLst>
          </p:cNvPr>
          <p:cNvGraphicFramePr>
            <a:graphicFrameLocks noGrp="1"/>
          </p:cNvGraphicFramePr>
          <p:nvPr>
            <p:ph sz="quarter" idx="13"/>
            <p:extLst>
              <p:ext uri="{D42A27DB-BD31-4B8C-83A1-F6EECF244321}">
                <p14:modId xmlns:p14="http://schemas.microsoft.com/office/powerpoint/2010/main" val="1442263927"/>
              </p:ext>
            </p:extLst>
          </p:nvPr>
        </p:nvGraphicFramePr>
        <p:xfrm>
          <a:off x="1997392" y="101076"/>
          <a:ext cx="7246621" cy="3906315"/>
        </p:xfrm>
        <a:graphic>
          <a:graphicData uri="http://schemas.openxmlformats.org/drawingml/2006/table">
            <a:tbl>
              <a:tblPr firstRow="1" firstCol="1" lastRow="1" lastCol="1" bandRow="1" bandCol="1">
                <a:tableStyleId>{5C22544A-7EE6-4342-B048-85BDC9FD1C3A}</a:tableStyleId>
              </a:tblPr>
              <a:tblGrid>
                <a:gridCol w="3668042">
                  <a:extLst>
                    <a:ext uri="{9D8B030D-6E8A-4147-A177-3AD203B41FA5}">
                      <a16:colId xmlns:a16="http://schemas.microsoft.com/office/drawing/2014/main" val="1523330612"/>
                    </a:ext>
                  </a:extLst>
                </a:gridCol>
                <a:gridCol w="3578579">
                  <a:extLst>
                    <a:ext uri="{9D8B030D-6E8A-4147-A177-3AD203B41FA5}">
                      <a16:colId xmlns:a16="http://schemas.microsoft.com/office/drawing/2014/main" val="3482952943"/>
                    </a:ext>
                  </a:extLst>
                </a:gridCol>
              </a:tblGrid>
              <a:tr h="2385625">
                <a:tc>
                  <a:txBody>
                    <a:bodyPr/>
                    <a:lstStyle/>
                    <a:p>
                      <a:pPr marL="179705" indent="450215">
                        <a:lnSpc>
                          <a:spcPct val="115000"/>
                        </a:lnSpc>
                        <a:spcAft>
                          <a:spcPts val="0"/>
                        </a:spcAft>
                      </a:pPr>
                      <a:r>
                        <a:rPr lang="uk-UA" sz="1400" dirty="0">
                          <a:effectLst/>
                        </a:rPr>
                        <a:t>I - зона ускладненої деформації; II - зона середньої деформації; III - зона інтенсивної деформації</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9705" indent="450215">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01307"/>
                  </a:ext>
                </a:extLst>
              </a:tr>
              <a:tr h="1520690">
                <a:tc>
                  <a:txBody>
                    <a:bodyPr/>
                    <a:lstStyle/>
                    <a:p>
                      <a:pPr marL="179705" indent="450215">
                        <a:lnSpc>
                          <a:spcPct val="115000"/>
                        </a:lnSpc>
                        <a:spcAft>
                          <a:spcPts val="0"/>
                        </a:spcAft>
                      </a:pPr>
                      <a:r>
                        <a:rPr lang="uk-UA" sz="800">
                          <a:effectLst/>
                        </a:rPr>
                        <a:t> </a:t>
                      </a:r>
                      <a:endParaRPr lang="ru-RU" sz="1100">
                        <a:effectLst/>
                      </a:endParaRPr>
                    </a:p>
                    <a:p>
                      <a:pPr marL="179705" indent="450215" algn="ctr">
                        <a:lnSpc>
                          <a:spcPct val="115000"/>
                        </a:lnSpc>
                        <a:spcAft>
                          <a:spcPts val="0"/>
                        </a:spcAft>
                      </a:pPr>
                      <a:r>
                        <a:rPr lang="uk-UA" sz="1400">
                          <a:effectLst/>
                        </a:rPr>
                        <a:t>Рис. 3.5 - Зони деформації при осаджені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79705" indent="450215">
                        <a:lnSpc>
                          <a:spcPct val="115000"/>
                        </a:lnSpc>
                        <a:spcAft>
                          <a:spcPts val="0"/>
                        </a:spcAft>
                      </a:pPr>
                      <a:r>
                        <a:rPr lang="uk-UA" sz="800" dirty="0">
                          <a:effectLst/>
                        </a:rPr>
                        <a:t> </a:t>
                      </a:r>
                      <a:endParaRPr lang="ru-RU" sz="1100" dirty="0">
                        <a:effectLst/>
                      </a:endParaRPr>
                    </a:p>
                    <a:p>
                      <a:pPr marL="179705" indent="450215" algn="ctr">
                        <a:lnSpc>
                          <a:spcPct val="115000"/>
                        </a:lnSpc>
                        <a:spcAft>
                          <a:spcPts val="0"/>
                        </a:spcAft>
                      </a:pPr>
                      <a:r>
                        <a:rPr lang="uk-UA" sz="1400" dirty="0">
                          <a:effectLst/>
                        </a:rPr>
                        <a:t>Рис. 3.6 – Утворення подвійної бочки при осаджені</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815480"/>
                  </a:ext>
                </a:extLst>
              </a:tr>
            </a:tbl>
          </a:graphicData>
        </a:graphic>
      </p:graphicFrame>
      <p:graphicFrame>
        <p:nvGraphicFramePr>
          <p:cNvPr id="5" name="Объект 4">
            <a:extLst>
              <a:ext uri="{FF2B5EF4-FFF2-40B4-BE49-F238E27FC236}">
                <a16:creationId xmlns:a16="http://schemas.microsoft.com/office/drawing/2014/main" id="{880C21E1-DC0F-4890-A280-D8DCBCAB9C9B}"/>
              </a:ext>
            </a:extLst>
          </p:cNvPr>
          <p:cNvGraphicFramePr>
            <a:graphicFrameLocks noChangeAspect="1"/>
          </p:cNvGraphicFramePr>
          <p:nvPr>
            <p:extLst>
              <p:ext uri="{D42A27DB-BD31-4B8C-83A1-F6EECF244321}">
                <p14:modId xmlns:p14="http://schemas.microsoft.com/office/powerpoint/2010/main" val="10366071"/>
              </p:ext>
            </p:extLst>
          </p:nvPr>
        </p:nvGraphicFramePr>
        <p:xfrm>
          <a:off x="3802378" y="389318"/>
          <a:ext cx="3686175" cy="2114550"/>
        </p:xfrm>
        <a:graphic>
          <a:graphicData uri="http://schemas.openxmlformats.org/presentationml/2006/ole">
            <mc:AlternateContent xmlns:mc="http://schemas.openxmlformats.org/markup-compatibility/2006">
              <mc:Choice xmlns:v="urn:schemas-microsoft-com:vml" Requires="v">
                <p:oleObj spid="_x0000_s6167" r:id="rId3" imgW="5722920" imgH="3286440" progId="CorelDRAW.Graphic.9">
                  <p:embed/>
                </p:oleObj>
              </mc:Choice>
              <mc:Fallback>
                <p:oleObj r:id="rId3" imgW="5722920" imgH="3286440" progId="CorelDRAW.Graphic.9">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378" y="389318"/>
                        <a:ext cx="3686175" cy="211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a:extLst>
              <a:ext uri="{FF2B5EF4-FFF2-40B4-BE49-F238E27FC236}">
                <a16:creationId xmlns:a16="http://schemas.microsoft.com/office/drawing/2014/main" id="{D1F7A675-6C2C-43D8-AB9A-C43A9AE0F8CB}"/>
              </a:ext>
            </a:extLst>
          </p:cNvPr>
          <p:cNvGraphicFramePr>
            <a:graphicFrameLocks noChangeAspect="1"/>
          </p:cNvGraphicFramePr>
          <p:nvPr>
            <p:extLst>
              <p:ext uri="{D42A27DB-BD31-4B8C-83A1-F6EECF244321}">
                <p14:modId xmlns:p14="http://schemas.microsoft.com/office/powerpoint/2010/main" val="2735584537"/>
              </p:ext>
            </p:extLst>
          </p:nvPr>
        </p:nvGraphicFramePr>
        <p:xfrm>
          <a:off x="3489325" y="2542971"/>
          <a:ext cx="1657350" cy="447675"/>
        </p:xfrm>
        <a:graphic>
          <a:graphicData uri="http://schemas.openxmlformats.org/presentationml/2006/ole">
            <mc:AlternateContent xmlns:mc="http://schemas.openxmlformats.org/markup-compatibility/2006">
              <mc:Choice xmlns:v="urn:schemas-microsoft-com:vml" Requires="v">
                <p:oleObj spid="_x0000_s6168" r:id="rId5" imgW="1663700" imgH="444500" progId="Equation.3">
                  <p:embed/>
                </p:oleObj>
              </mc:Choice>
              <mc:Fallback>
                <p:oleObj r:id="rId5" imgW="1663700" imgH="4445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9325" y="2542971"/>
                        <a:ext cx="16573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a:extLst>
              <a:ext uri="{FF2B5EF4-FFF2-40B4-BE49-F238E27FC236}">
                <a16:creationId xmlns:a16="http://schemas.microsoft.com/office/drawing/2014/main" id="{1B968FED-8C5B-49F0-9817-4993451E080C}"/>
              </a:ext>
            </a:extLst>
          </p:cNvPr>
          <p:cNvSpPr>
            <a:spLocks noChangeArrowheads="1"/>
          </p:cNvSpPr>
          <p:nvPr/>
        </p:nvSpPr>
        <p:spPr bwMode="auto">
          <a:xfrm>
            <a:off x="2232025" y="1845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a:extLst>
              <a:ext uri="{FF2B5EF4-FFF2-40B4-BE49-F238E27FC236}">
                <a16:creationId xmlns:a16="http://schemas.microsoft.com/office/drawing/2014/main" id="{7490C436-617E-4CAB-A7D2-FD753D0510FC}"/>
              </a:ext>
            </a:extLst>
          </p:cNvPr>
          <p:cNvSpPr>
            <a:spLocks noChangeArrowheads="1"/>
          </p:cNvSpPr>
          <p:nvPr/>
        </p:nvSpPr>
        <p:spPr bwMode="auto">
          <a:xfrm>
            <a:off x="2232025" y="44169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a:extLst>
              <a:ext uri="{FF2B5EF4-FFF2-40B4-BE49-F238E27FC236}">
                <a16:creationId xmlns:a16="http://schemas.microsoft.com/office/drawing/2014/main" id="{C3CF83FC-A5E1-4BC2-9DAF-4797B92ACF3D}"/>
              </a:ext>
            </a:extLst>
          </p:cNvPr>
          <p:cNvGraphicFramePr>
            <a:graphicFrameLocks noChangeAspect="1"/>
          </p:cNvGraphicFramePr>
          <p:nvPr>
            <p:extLst>
              <p:ext uri="{D42A27DB-BD31-4B8C-83A1-F6EECF244321}">
                <p14:modId xmlns:p14="http://schemas.microsoft.com/office/powerpoint/2010/main" val="2815803461"/>
              </p:ext>
            </p:extLst>
          </p:nvPr>
        </p:nvGraphicFramePr>
        <p:xfrm>
          <a:off x="354013" y="4569369"/>
          <a:ext cx="762000" cy="152392"/>
        </p:xfrm>
        <a:graphic>
          <a:graphicData uri="http://schemas.openxmlformats.org/presentationml/2006/ole">
            <mc:AlternateContent xmlns:mc="http://schemas.openxmlformats.org/markup-compatibility/2006">
              <mc:Choice xmlns:v="urn:schemas-microsoft-com:vml" Requires="v">
                <p:oleObj spid="_x0000_s6169" r:id="rId7" imgW="761669" imgH="215806" progId="Equation.3">
                  <p:embed/>
                </p:oleObj>
              </mc:Choice>
              <mc:Fallback>
                <p:oleObj r:id="rId7" imgW="761669" imgH="215806"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013" y="4569369"/>
                        <a:ext cx="762000" cy="152392"/>
                      </a:xfrm>
                      <a:prstGeom prst="rect">
                        <a:avLst/>
                      </a:prstGeom>
                      <a:noFill/>
                    </p:spPr>
                  </p:pic>
                </p:oleObj>
              </mc:Fallback>
            </mc:AlternateContent>
          </a:graphicData>
        </a:graphic>
      </p:graphicFrame>
      <p:graphicFrame>
        <p:nvGraphicFramePr>
          <p:cNvPr id="10" name="Объект 9">
            <a:extLst>
              <a:ext uri="{FF2B5EF4-FFF2-40B4-BE49-F238E27FC236}">
                <a16:creationId xmlns:a16="http://schemas.microsoft.com/office/drawing/2014/main" id="{9B9C4C8C-6937-40AB-A232-C14BB4712285}"/>
              </a:ext>
            </a:extLst>
          </p:cNvPr>
          <p:cNvGraphicFramePr>
            <a:graphicFrameLocks noChangeAspect="1"/>
          </p:cNvGraphicFramePr>
          <p:nvPr>
            <p:extLst>
              <p:ext uri="{D42A27DB-BD31-4B8C-83A1-F6EECF244321}">
                <p14:modId xmlns:p14="http://schemas.microsoft.com/office/powerpoint/2010/main" val="2463513427"/>
              </p:ext>
            </p:extLst>
          </p:nvPr>
        </p:nvGraphicFramePr>
        <p:xfrm>
          <a:off x="263525" y="4854050"/>
          <a:ext cx="942975" cy="409575"/>
        </p:xfrm>
        <a:graphic>
          <a:graphicData uri="http://schemas.openxmlformats.org/presentationml/2006/ole">
            <mc:AlternateContent xmlns:mc="http://schemas.openxmlformats.org/markup-compatibility/2006">
              <mc:Choice xmlns:v="urn:schemas-microsoft-com:vml" Requires="v">
                <p:oleObj spid="_x0000_s6170" r:id="rId9" imgW="1155199" imgH="495085" progId="Equation.3">
                  <p:embed/>
                </p:oleObj>
              </mc:Choice>
              <mc:Fallback>
                <p:oleObj r:id="rId9" imgW="1155199" imgH="495085"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525" y="4854050"/>
                        <a:ext cx="9429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a:extLst>
              <a:ext uri="{FF2B5EF4-FFF2-40B4-BE49-F238E27FC236}">
                <a16:creationId xmlns:a16="http://schemas.microsoft.com/office/drawing/2014/main" id="{23D24350-1923-4DCA-B45E-E485FD765999}"/>
              </a:ext>
            </a:extLst>
          </p:cNvPr>
          <p:cNvGraphicFramePr>
            <a:graphicFrameLocks noChangeAspect="1"/>
          </p:cNvGraphicFramePr>
          <p:nvPr>
            <p:extLst>
              <p:ext uri="{D42A27DB-BD31-4B8C-83A1-F6EECF244321}">
                <p14:modId xmlns:p14="http://schemas.microsoft.com/office/powerpoint/2010/main" val="3898951801"/>
              </p:ext>
            </p:extLst>
          </p:nvPr>
        </p:nvGraphicFramePr>
        <p:xfrm>
          <a:off x="500063" y="6186488"/>
          <a:ext cx="123825" cy="45719"/>
        </p:xfrm>
        <a:graphic>
          <a:graphicData uri="http://schemas.openxmlformats.org/presentationml/2006/ole">
            <mc:AlternateContent xmlns:mc="http://schemas.openxmlformats.org/markup-compatibility/2006">
              <mc:Choice xmlns:v="urn:schemas-microsoft-com:vml" Requires="v">
                <p:oleObj spid="_x0000_s6171" r:id="rId11" imgW="126835" imgH="152202" progId="Equation.3">
                  <p:embed/>
                </p:oleObj>
              </mc:Choice>
              <mc:Fallback>
                <p:oleObj r:id="rId11" imgW="126835" imgH="152202"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63" y="6186488"/>
                        <a:ext cx="123825" cy="45719"/>
                      </a:xfrm>
                      <a:prstGeom prst="rect">
                        <a:avLst/>
                      </a:prstGeom>
                      <a:noFill/>
                    </p:spPr>
                  </p:pic>
                </p:oleObj>
              </mc:Fallback>
            </mc:AlternateContent>
          </a:graphicData>
        </a:graphic>
      </p:graphicFrame>
      <p:graphicFrame>
        <p:nvGraphicFramePr>
          <p:cNvPr id="12" name="Объект 11">
            <a:extLst>
              <a:ext uri="{FF2B5EF4-FFF2-40B4-BE49-F238E27FC236}">
                <a16:creationId xmlns:a16="http://schemas.microsoft.com/office/drawing/2014/main" id="{C2497D63-BAD9-4AE1-BB24-680C9D09F467}"/>
              </a:ext>
            </a:extLst>
          </p:cNvPr>
          <p:cNvGraphicFramePr>
            <a:graphicFrameLocks noChangeAspect="1"/>
          </p:cNvGraphicFramePr>
          <p:nvPr>
            <p:extLst>
              <p:ext uri="{D42A27DB-BD31-4B8C-83A1-F6EECF244321}">
                <p14:modId xmlns:p14="http://schemas.microsoft.com/office/powerpoint/2010/main" val="3772588706"/>
              </p:ext>
            </p:extLst>
          </p:nvPr>
        </p:nvGraphicFramePr>
        <p:xfrm>
          <a:off x="354013" y="5426615"/>
          <a:ext cx="676275" cy="381000"/>
        </p:xfrm>
        <a:graphic>
          <a:graphicData uri="http://schemas.openxmlformats.org/presentationml/2006/ole">
            <mc:AlternateContent xmlns:mc="http://schemas.openxmlformats.org/markup-compatibility/2006">
              <mc:Choice xmlns:v="urn:schemas-microsoft-com:vml" Requires="v">
                <p:oleObj spid="_x0000_s6172" r:id="rId13" imgW="875920" imgH="495085" progId="Equation.3">
                  <p:embed/>
                </p:oleObj>
              </mc:Choice>
              <mc:Fallback>
                <p:oleObj r:id="rId13" imgW="875920" imgH="495085"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013" y="5426615"/>
                        <a:ext cx="6762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a:extLst>
              <a:ext uri="{FF2B5EF4-FFF2-40B4-BE49-F238E27FC236}">
                <a16:creationId xmlns:a16="http://schemas.microsoft.com/office/drawing/2014/main" id="{EA90E14F-615D-489D-9F75-658E169EC391}"/>
              </a:ext>
            </a:extLst>
          </p:cNvPr>
          <p:cNvGraphicFramePr>
            <a:graphicFrameLocks noChangeAspect="1"/>
          </p:cNvGraphicFramePr>
          <p:nvPr>
            <p:extLst>
              <p:ext uri="{D42A27DB-BD31-4B8C-83A1-F6EECF244321}">
                <p14:modId xmlns:p14="http://schemas.microsoft.com/office/powerpoint/2010/main" val="370990248"/>
              </p:ext>
            </p:extLst>
          </p:nvPr>
        </p:nvGraphicFramePr>
        <p:xfrm>
          <a:off x="330200" y="6293062"/>
          <a:ext cx="723900" cy="409575"/>
        </p:xfrm>
        <a:graphic>
          <a:graphicData uri="http://schemas.openxmlformats.org/presentationml/2006/ole">
            <mc:AlternateContent xmlns:mc="http://schemas.openxmlformats.org/markup-compatibility/2006">
              <mc:Choice xmlns:v="urn:schemas-microsoft-com:vml" Requires="v">
                <p:oleObj spid="_x0000_s6173" r:id="rId15" imgW="888614" imgH="495085" progId="Equation.3">
                  <p:embed/>
                </p:oleObj>
              </mc:Choice>
              <mc:Fallback>
                <p:oleObj r:id="rId15" imgW="888614" imgH="495085" progId="Equation.3">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0200" y="6293062"/>
                        <a:ext cx="7239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a:extLst>
              <a:ext uri="{FF2B5EF4-FFF2-40B4-BE49-F238E27FC236}">
                <a16:creationId xmlns:a16="http://schemas.microsoft.com/office/drawing/2014/main" id="{149507B9-FA5D-4400-91F1-BCA783799B9E}"/>
              </a:ext>
            </a:extLst>
          </p:cNvPr>
          <p:cNvSpPr>
            <a:spLocks noChangeArrowheads="1"/>
          </p:cNvSpPr>
          <p:nvPr/>
        </p:nvSpPr>
        <p:spPr bwMode="auto">
          <a:xfrm>
            <a:off x="0" y="41000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Щоб уникнути появи поздовжнього вигину, гранична висота заготовки повинна бути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CC7ABF6A-25D0-4655-8FD8-B196E0780EF6}"/>
              </a:ext>
            </a:extLst>
          </p:cNvPr>
          <p:cNvSpPr>
            <a:spLocks noChangeArrowheads="1"/>
          </p:cNvSpPr>
          <p:nvPr/>
        </p:nvSpPr>
        <p:spPr bwMode="auto">
          <a:xfrm>
            <a:off x="838200" y="4655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загальному випадку осадження високих заготовок протікає в три стадії. На першій стадії при досить великій висоті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337E1E49-494D-4E93-ABCC-DE8FDBFBCAC8}"/>
              </a:ext>
            </a:extLst>
          </p:cNvPr>
          <p:cNvSpPr>
            <a:spLocks noChangeArrowheads="1"/>
          </p:cNvSpPr>
          <p:nvPr/>
        </p:nvSpPr>
        <p:spPr bwMode="auto">
          <a:xfrm>
            <a:off x="838200" y="4840090"/>
            <a:ext cx="97647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відбувається подвійне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бочкоутворення</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(рис.</a:t>
            </a:r>
            <a:r>
              <a:rPr kumimoji="0" lang="uk-UA" altLang="ru-RU"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 Деформація зосереджується біля зон ускладненої деформації (зона I)</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які як би розклинюють метал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806DD749-A5D7-4568-87EE-B0C4C08E10B2}"/>
              </a:ext>
            </a:extLst>
          </p:cNvPr>
          <p:cNvSpPr>
            <a:spLocks noChangeArrowheads="1"/>
          </p:cNvSpPr>
          <p:nvPr/>
        </p:nvSpPr>
        <p:spPr bwMode="auto">
          <a:xfrm>
            <a:off x="820626" y="5253772"/>
            <a:ext cx="1110784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uk-UA" altLang="ru-RU"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uk-UA" altLang="ru-RU" sz="1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рис. 3.6). </a:t>
            </a: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Метал тече в радіальному напрямку, і бічні поверхні переходять на торцеві. Друга стадія характеризується зближенням зон ускладненої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деформації до моменту їхньої взаємодії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08FEB3A5-4BF8-435A-89CD-8AB7CDD67D35}"/>
              </a:ext>
            </a:extLst>
          </p:cNvPr>
          <p:cNvSpPr>
            <a:spLocks noChangeArrowheads="1"/>
          </p:cNvSpPr>
          <p:nvPr/>
        </p:nvSpPr>
        <p:spPr bwMode="auto">
          <a:xfrm>
            <a:off x="692150" y="5857694"/>
            <a:ext cx="10388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Деформація поширюється на весь об'єм, починається ковзання металу по контактних поверхнях. З'являється </a:t>
            </a:r>
            <a:r>
              <a:rPr kumimoji="0" lang="uk-UA"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бочкоподібність</a:t>
            </a: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і схема розподілу деформації відповідає тій, котра показана на рис. 3.5. На третій стадії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2DABF0C4-5E7F-4C64-8E7E-16B4DE4DDDD5}"/>
              </a:ext>
            </a:extLst>
          </p:cNvPr>
          <p:cNvSpPr>
            <a:spLocks noChangeArrowheads="1"/>
          </p:cNvSpPr>
          <p:nvPr/>
        </p:nvSpPr>
        <p:spPr bwMode="auto">
          <a:xfrm>
            <a:off x="692150" y="64978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починається взаємодія зон ускладненої деформації і різко зростає зусилля, необхідне для осадження.</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879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E6E7B7-628A-4B27-9C38-26565576FA59}"/>
              </a:ext>
            </a:extLst>
          </p:cNvPr>
          <p:cNvSpPr>
            <a:spLocks noGrp="1"/>
          </p:cNvSpPr>
          <p:nvPr>
            <p:ph sz="quarter" idx="13"/>
          </p:nvPr>
        </p:nvSpPr>
        <p:spPr>
          <a:xfrm>
            <a:off x="900752" y="313900"/>
            <a:ext cx="10376848" cy="5477300"/>
          </a:xfrm>
        </p:spPr>
        <p:txBody>
          <a:bodyPr>
            <a:normAutofit fontScale="70000" lnSpcReduction="20000"/>
          </a:bodyPr>
          <a:lstStyle/>
          <a:p>
            <a:pPr algn="just"/>
            <a:r>
              <a:rPr lang="uk-UA" sz="2600" cap="none" dirty="0">
                <a:latin typeface="Times New Roman" panose="02020603050405020304" pitchFamily="18" charset="0"/>
                <a:cs typeface="Times New Roman" panose="02020603050405020304" pitchFamily="18" charset="0"/>
              </a:rPr>
              <a:t>При цьому, чим більші сили тертя на контактних поверхнях, тим менше відношення </a:t>
            </a:r>
            <a:r>
              <a:rPr lang="uk-UA" sz="2600" i="1" cap="none" dirty="0">
                <a:latin typeface="Times New Roman" panose="02020603050405020304" pitchFamily="18" charset="0"/>
                <a:cs typeface="Times New Roman" panose="02020603050405020304" pitchFamily="18" charset="0"/>
              </a:rPr>
              <a:t>D/Н</a:t>
            </a:r>
            <a:r>
              <a:rPr lang="uk-UA" sz="2600" cap="none" dirty="0">
                <a:latin typeface="Times New Roman" panose="02020603050405020304" pitchFamily="18" charset="0"/>
                <a:cs typeface="Times New Roman" panose="02020603050405020304" pitchFamily="18" charset="0"/>
              </a:rPr>
              <a:t>, що визначає перехід від однієї стадії до іншої. Закриття дефектів при осадженні залежить від розподілу деформації по об'єму осаджуваної заготовки. За даними В. М. </a:t>
            </a:r>
            <a:r>
              <a:rPr lang="uk-UA" sz="2600" cap="none" dirty="0" err="1">
                <a:latin typeface="Times New Roman" panose="02020603050405020304" pitchFamily="18" charset="0"/>
                <a:cs typeface="Times New Roman" panose="02020603050405020304" pitchFamily="18" charset="0"/>
              </a:rPr>
              <a:t>Трубіна</a:t>
            </a:r>
            <a:r>
              <a:rPr lang="uk-UA" sz="2600" cap="none" dirty="0">
                <a:latin typeface="Times New Roman" panose="02020603050405020304" pitchFamily="18" charset="0"/>
                <a:cs typeface="Times New Roman" panose="02020603050405020304" pitchFamily="18" charset="0"/>
              </a:rPr>
              <a:t>, при </a:t>
            </a:r>
            <a:r>
              <a:rPr lang="uk-UA" sz="2600" i="1" cap="none" dirty="0">
                <a:latin typeface="Times New Roman" panose="02020603050405020304" pitchFamily="18" charset="0"/>
                <a:cs typeface="Times New Roman" panose="02020603050405020304" pitchFamily="18" charset="0"/>
              </a:rPr>
              <a:t>Н/D=1</a:t>
            </a:r>
            <a:r>
              <a:rPr lang="uk-UA" sz="2600" cap="none" dirty="0">
                <a:latin typeface="Times New Roman" panose="02020603050405020304" pitchFamily="18" charset="0"/>
                <a:cs typeface="Times New Roman" panose="02020603050405020304" pitchFamily="18" charset="0"/>
              </a:rPr>
              <a:t> дефекти, відносна висота яких </a:t>
            </a:r>
            <a:r>
              <a:rPr lang="uk-UA" sz="2600" i="1" cap="none" dirty="0" err="1">
                <a:latin typeface="Times New Roman" panose="02020603050405020304" pitchFamily="18" charset="0"/>
                <a:cs typeface="Times New Roman" panose="02020603050405020304" pitchFamily="18" charset="0"/>
              </a:rPr>
              <a:t>h</a:t>
            </a:r>
            <a:r>
              <a:rPr lang="uk-UA" sz="2600" i="1" cap="none" baseline="-25000" dirty="0" err="1">
                <a:latin typeface="Times New Roman" panose="02020603050405020304" pitchFamily="18" charset="0"/>
                <a:cs typeface="Times New Roman" panose="02020603050405020304" pitchFamily="18" charset="0"/>
              </a:rPr>
              <a:t>д</a:t>
            </a:r>
            <a:r>
              <a:rPr lang="uk-UA" sz="2600" i="1" cap="none" dirty="0">
                <a:latin typeface="Times New Roman" panose="02020603050405020304" pitchFamily="18" charset="0"/>
                <a:cs typeface="Times New Roman" panose="02020603050405020304" pitchFamily="18" charset="0"/>
              </a:rPr>
              <a:t>/Х=0,09</a:t>
            </a:r>
            <a:r>
              <a:rPr lang="uk-UA" sz="2600" cap="none" dirty="0">
                <a:latin typeface="Times New Roman" panose="02020603050405020304" pitchFamily="18" charset="0"/>
                <a:cs typeface="Times New Roman" panose="02020603050405020304" pitchFamily="18" charset="0"/>
              </a:rPr>
              <a:t>, закриваються, якщо місцева деформація досягає 60%, а при </a:t>
            </a:r>
            <a:r>
              <a:rPr lang="uk-UA" sz="2600" i="1" cap="none" dirty="0">
                <a:latin typeface="Times New Roman" panose="02020603050405020304" pitchFamily="18" charset="0"/>
                <a:cs typeface="Times New Roman" panose="02020603050405020304" pitchFamily="18" charset="0"/>
              </a:rPr>
              <a:t>Н/D=2,2</a:t>
            </a:r>
            <a:r>
              <a:rPr lang="uk-UA" sz="2600" cap="none" dirty="0">
                <a:latin typeface="Times New Roman" panose="02020603050405020304" pitchFamily="18" charset="0"/>
                <a:cs typeface="Times New Roman" panose="02020603050405020304" pitchFamily="18" charset="0"/>
              </a:rPr>
              <a:t> закриття відбувається при місцевій деформації 60...65% (рис. 3.7, а).</a:t>
            </a:r>
            <a:endParaRPr lang="ru-RU" sz="2600" cap="none" dirty="0">
              <a:latin typeface="Times New Roman" panose="02020603050405020304" pitchFamily="18" charset="0"/>
              <a:cs typeface="Times New Roman" panose="02020603050405020304" pitchFamily="18" charset="0"/>
            </a:endParaRPr>
          </a:p>
          <a:p>
            <a:pPr algn="just"/>
            <a:r>
              <a:rPr lang="uk-UA" sz="2600" cap="none" dirty="0">
                <a:latin typeface="Times New Roman" panose="02020603050405020304" pitchFamily="18" charset="0"/>
                <a:cs typeface="Times New Roman" panose="02020603050405020304" pitchFamily="18" charset="0"/>
              </a:rPr>
              <a:t>Про характер розподілу місцевої деформації по осі зразка при осадженні можна судити за експериментальними даними і. М. Павлова (рис. 3.7, б). Зі збільшенням загального ступеня деформування зразка різниця місцевих деформацій у торцевих поверхонь і в центрі зростає. Так, наприклад, при середній відносній деформації зразка 60% у зонах I (див. Рис. 3.5) метал деформований на величину близько 10%, а в центрі зони III деформація становить більше 90%.</a:t>
            </a:r>
            <a:endParaRPr lang="ru-RU" sz="2600" cap="none" dirty="0">
              <a:latin typeface="Times New Roman" panose="02020603050405020304" pitchFamily="18" charset="0"/>
              <a:cs typeface="Times New Roman" panose="02020603050405020304" pitchFamily="18" charset="0"/>
            </a:endParaRPr>
          </a:p>
          <a:p>
            <a:pPr algn="just"/>
            <a:r>
              <a:rPr lang="uk-UA" sz="2600" cap="none" dirty="0">
                <a:latin typeface="Times New Roman" panose="02020603050405020304" pitchFamily="18" charset="0"/>
                <a:cs typeface="Times New Roman" panose="02020603050405020304" pitchFamily="18" charset="0"/>
              </a:rPr>
              <a:t>Тому ступінь закриття дефектів по об'єму заготовки, яку осаджують, залежно від місця їхнього розташування буде різною. Відповідно до нерівномірності деформації проявляється нерівномірність закриття дефектів. Вона залежить не тільки від розміру деформованого тіла, але й від його температури, умов тертя й ступеня деформації.</a:t>
            </a:r>
            <a:endParaRPr lang="ru-RU" sz="2600" cap="none" dirty="0">
              <a:latin typeface="Times New Roman" panose="02020603050405020304" pitchFamily="18" charset="0"/>
              <a:cs typeface="Times New Roman" panose="02020603050405020304" pitchFamily="18" charset="0"/>
            </a:endParaRPr>
          </a:p>
          <a:p>
            <a:pPr algn="just"/>
            <a:r>
              <a:rPr lang="uk-UA" sz="2600" cap="none" dirty="0">
                <a:latin typeface="Times New Roman" panose="02020603050405020304" pitchFamily="18" charset="0"/>
                <a:cs typeface="Times New Roman" panose="02020603050405020304" pitchFamily="18" charset="0"/>
              </a:rPr>
              <a:t>Різновидом операції осадження є осадження із хвостовиком або двома хвостовиками (рис. 3.8). Величина затікання металу в отвір підкладної плити залежить від співвідношення розмірів заготовки, форми отвору і ступеня відносної деформації. </a:t>
            </a:r>
            <a:endParaRPr lang="ru-RU" sz="2600" cap="none"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0067924"/>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37</TotalTime>
  <Words>1677</Words>
  <Application>Microsoft Office PowerPoint</Application>
  <PresentationFormat>Широкоэкранный</PresentationFormat>
  <Paragraphs>199</Paragraphs>
  <Slides>23</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23</vt:i4>
      </vt:variant>
    </vt:vector>
  </HeadingPairs>
  <TitlesOfParts>
    <vt:vector size="30" baseType="lpstr">
      <vt:lpstr>Arial</vt:lpstr>
      <vt:lpstr>Calibri</vt:lpstr>
      <vt:lpstr>Times New Roman</vt:lpstr>
      <vt:lpstr>Tw Cen MT</vt:lpstr>
      <vt:lpstr>Капля</vt:lpstr>
      <vt:lpstr>Equation.3</vt:lpstr>
      <vt:lpstr>CorelDRAW.Graphic.9</vt:lpstr>
      <vt:lpstr>ЛЕКЦІЯ №3   РОЗВИТОК ПРОЦЕСІВ КУВАННЯ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РОЗВИТОК ПРОЦЕСІВ КУВАННЯ </dc:title>
  <dc:creator>Admin</dc:creator>
  <cp:lastModifiedBy>Admin</cp:lastModifiedBy>
  <cp:revision>5</cp:revision>
  <dcterms:created xsi:type="dcterms:W3CDTF">2021-05-25T04:10:37Z</dcterms:created>
  <dcterms:modified xsi:type="dcterms:W3CDTF">2021-05-25T04:48:14Z</dcterms:modified>
</cp:coreProperties>
</file>