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78"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1052;&#1086;&#1080;%20&#1076;&#1086;&#1082;&#1091;&#1084;&#1077;&#1085;&#1090;&#1099;\&#1042;&#1080;&#1090;&#1102;&#1093;&#1072;\&#1052;&#1086;&#1080;%20&#1076;&#1086;&#1082;&#1091;&#1084;&#1077;&#1085;&#1090;&#1099;\&#1052;&#1086;&#1080;%20&#1088;&#1080;&#1089;&#1091;&#1085;&#1082;&#1080;\Ris\&#1050;&#1085;&#1080;&#1075;&#1072;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Cyr"/>
                <a:ea typeface="Arial Cyr"/>
                <a:cs typeface="Arial Cyr"/>
              </a:defRPr>
            </a:pPr>
            <a:r>
              <a:rPr lang="ru-RU"/>
              <a:t>Характер розподілу
показника напруженого
стану на вільній поверхні
та в перерізі бурта</a:t>
            </a:r>
          </a:p>
        </c:rich>
      </c:tx>
      <c:layout>
        <c:manualLayout>
          <c:xMode val="edge"/>
          <c:yMode val="edge"/>
          <c:x val="0.29359391965255155"/>
          <c:y val="3.4037049716611509E-3"/>
        </c:manualLayout>
      </c:layout>
      <c:overlay val="1"/>
      <c:spPr>
        <a:noFill/>
        <a:ln w="25400">
          <a:noFill/>
        </a:ln>
      </c:spPr>
    </c:title>
    <c:autoTitleDeleted val="0"/>
    <c:plotArea>
      <c:layout>
        <c:manualLayout>
          <c:layoutTarget val="inner"/>
          <c:xMode val="edge"/>
          <c:yMode val="edge"/>
          <c:x val="9.7989949748743713E-2"/>
          <c:y val="0.33766233766233783"/>
          <c:w val="0.79648241206030168"/>
          <c:h val="0.61363636363636354"/>
        </c:manualLayout>
      </c:layout>
      <c:lineChart>
        <c:grouping val="standard"/>
        <c:varyColors val="1"/>
        <c:ser>
          <c:idx val="1"/>
          <c:order val="0"/>
          <c:tx>
            <c:v>Точка 1</c:v>
          </c:tx>
          <c:spPr>
            <a:ln w="12700">
              <a:solidFill>
                <a:srgbClr val="0000FF"/>
              </a:solidFill>
              <a:prstDash val="solid"/>
            </a:ln>
          </c:spPr>
          <c:marker>
            <c:symbol val="none"/>
          </c:marker>
          <c:cat>
            <c:numRef>
              <c:f>[1]Лист1!$A$2:$A$502</c:f>
              <c:numCache>
                <c:formatCode>General</c:formatCode>
                <c:ptCount val="501"/>
                <c:pt idx="0">
                  <c:v>0</c:v>
                </c:pt>
                <c:pt idx="1">
                  <c:v>9.9878599999999994E-3</c:v>
                </c:pt>
                <c:pt idx="2">
                  <c:v>1.9992699999999999E-2</c:v>
                </c:pt>
                <c:pt idx="3">
                  <c:v>2.99823E-2</c:v>
                </c:pt>
                <c:pt idx="4">
                  <c:v>3.99855E-2</c:v>
                </c:pt>
                <c:pt idx="5">
                  <c:v>4.9999200000000001E-2</c:v>
                </c:pt>
                <c:pt idx="6">
                  <c:v>5.9999499999999997E-2</c:v>
                </c:pt>
                <c:pt idx="7">
                  <c:v>6.9998400000000002E-2</c:v>
                </c:pt>
                <c:pt idx="8">
                  <c:v>7.9984200000000005E-2</c:v>
                </c:pt>
                <c:pt idx="9">
                  <c:v>8.9998999999999996E-2</c:v>
                </c:pt>
                <c:pt idx="10">
                  <c:v>9.9991700000000003E-2</c:v>
                </c:pt>
                <c:pt idx="11">
                  <c:v>0.11</c:v>
                </c:pt>
                <c:pt idx="12">
                  <c:v>0.11999</c:v>
                </c:pt>
                <c:pt idx="13">
                  <c:v>0.12998000000000001</c:v>
                </c:pt>
                <c:pt idx="14">
                  <c:v>0.14000000000000001</c:v>
                </c:pt>
                <c:pt idx="15">
                  <c:v>0.14999000000000001</c:v>
                </c:pt>
                <c:pt idx="16">
                  <c:v>0.15998999999999999</c:v>
                </c:pt>
                <c:pt idx="17">
                  <c:v>0.17</c:v>
                </c:pt>
                <c:pt idx="18">
                  <c:v>0.17999000000000001</c:v>
                </c:pt>
                <c:pt idx="19">
                  <c:v>0.18998999999999999</c:v>
                </c:pt>
                <c:pt idx="20">
                  <c:v>0.19999</c:v>
                </c:pt>
                <c:pt idx="21">
                  <c:v>0.20998</c:v>
                </c:pt>
                <c:pt idx="22">
                  <c:v>0.22</c:v>
                </c:pt>
                <c:pt idx="23">
                  <c:v>0.22997999999999999</c:v>
                </c:pt>
                <c:pt idx="24">
                  <c:v>0.23999000000000001</c:v>
                </c:pt>
                <c:pt idx="25">
                  <c:v>0.24998000000000001</c:v>
                </c:pt>
                <c:pt idx="26">
                  <c:v>0.26</c:v>
                </c:pt>
                <c:pt idx="27">
                  <c:v>0.26999000000000001</c:v>
                </c:pt>
                <c:pt idx="28">
                  <c:v>0.28000000000000003</c:v>
                </c:pt>
                <c:pt idx="29">
                  <c:v>0.28999000000000003</c:v>
                </c:pt>
                <c:pt idx="30">
                  <c:v>0.29998000000000002</c:v>
                </c:pt>
                <c:pt idx="31">
                  <c:v>0.31</c:v>
                </c:pt>
                <c:pt idx="32">
                  <c:v>0.31999</c:v>
                </c:pt>
                <c:pt idx="33">
                  <c:v>0.32999000000000001</c:v>
                </c:pt>
                <c:pt idx="34">
                  <c:v>0.33999000000000001</c:v>
                </c:pt>
                <c:pt idx="35">
                  <c:v>0.34999000000000002</c:v>
                </c:pt>
                <c:pt idx="36">
                  <c:v>0.35998999999999998</c:v>
                </c:pt>
                <c:pt idx="37">
                  <c:v>0.36998999999999999</c:v>
                </c:pt>
                <c:pt idx="38">
                  <c:v>0.37998999999999999</c:v>
                </c:pt>
                <c:pt idx="39">
                  <c:v>0.38999</c:v>
                </c:pt>
                <c:pt idx="40">
                  <c:v>0.39998</c:v>
                </c:pt>
                <c:pt idx="41">
                  <c:v>0.40999000000000002</c:v>
                </c:pt>
                <c:pt idx="42">
                  <c:v>0.42</c:v>
                </c:pt>
                <c:pt idx="43">
                  <c:v>0.42998999999999998</c:v>
                </c:pt>
                <c:pt idx="44">
                  <c:v>0.44</c:v>
                </c:pt>
                <c:pt idx="45">
                  <c:v>0.45</c:v>
                </c:pt>
                <c:pt idx="46">
                  <c:v>0.46</c:v>
                </c:pt>
                <c:pt idx="47">
                  <c:v>0.47</c:v>
                </c:pt>
                <c:pt idx="48">
                  <c:v>0.47999000000000003</c:v>
                </c:pt>
                <c:pt idx="49">
                  <c:v>0.48998999999999998</c:v>
                </c:pt>
                <c:pt idx="50">
                  <c:v>0.49998999999999999</c:v>
                </c:pt>
                <c:pt idx="51">
                  <c:v>0.51</c:v>
                </c:pt>
                <c:pt idx="52">
                  <c:v>0.51998999999999995</c:v>
                </c:pt>
                <c:pt idx="53">
                  <c:v>0.53</c:v>
                </c:pt>
                <c:pt idx="54">
                  <c:v>0.54</c:v>
                </c:pt>
                <c:pt idx="55">
                  <c:v>0.54998999999999998</c:v>
                </c:pt>
                <c:pt idx="56">
                  <c:v>0.55998999999999999</c:v>
                </c:pt>
                <c:pt idx="57">
                  <c:v>0.56998000000000004</c:v>
                </c:pt>
                <c:pt idx="58">
                  <c:v>0.57999000000000001</c:v>
                </c:pt>
                <c:pt idx="59">
                  <c:v>0.59</c:v>
                </c:pt>
                <c:pt idx="60">
                  <c:v>0.59997999999999996</c:v>
                </c:pt>
                <c:pt idx="61">
                  <c:v>0.61</c:v>
                </c:pt>
                <c:pt idx="62">
                  <c:v>0.61997999999999998</c:v>
                </c:pt>
                <c:pt idx="63">
                  <c:v>0.63</c:v>
                </c:pt>
                <c:pt idx="64">
                  <c:v>0.64</c:v>
                </c:pt>
                <c:pt idx="65">
                  <c:v>0.64998999999999996</c:v>
                </c:pt>
                <c:pt idx="66">
                  <c:v>0.65998000000000001</c:v>
                </c:pt>
                <c:pt idx="67">
                  <c:v>0.66998999999999997</c:v>
                </c:pt>
                <c:pt idx="68">
                  <c:v>0.67998999999999998</c:v>
                </c:pt>
                <c:pt idx="69">
                  <c:v>0.68998999999999999</c:v>
                </c:pt>
                <c:pt idx="70">
                  <c:v>0.7</c:v>
                </c:pt>
                <c:pt idx="71">
                  <c:v>0.70998000000000006</c:v>
                </c:pt>
                <c:pt idx="72">
                  <c:v>0.71999000000000002</c:v>
                </c:pt>
                <c:pt idx="73">
                  <c:v>0.72999000000000003</c:v>
                </c:pt>
                <c:pt idx="74">
                  <c:v>0.73997999999999997</c:v>
                </c:pt>
                <c:pt idx="75">
                  <c:v>0.75</c:v>
                </c:pt>
                <c:pt idx="76">
                  <c:v>0.75999000000000005</c:v>
                </c:pt>
                <c:pt idx="77">
                  <c:v>0.76998</c:v>
                </c:pt>
                <c:pt idx="78">
                  <c:v>0.77998999999999996</c:v>
                </c:pt>
                <c:pt idx="79">
                  <c:v>0.78998999999999997</c:v>
                </c:pt>
                <c:pt idx="80">
                  <c:v>0.79998999999999998</c:v>
                </c:pt>
                <c:pt idx="81">
                  <c:v>0.80998999999999999</c:v>
                </c:pt>
                <c:pt idx="82">
                  <c:v>0.81999</c:v>
                </c:pt>
                <c:pt idx="83">
                  <c:v>0.82999000000000001</c:v>
                </c:pt>
                <c:pt idx="84">
                  <c:v>0.84</c:v>
                </c:pt>
                <c:pt idx="85">
                  <c:v>0.84999000000000002</c:v>
                </c:pt>
                <c:pt idx="86">
                  <c:v>0.85999000000000003</c:v>
                </c:pt>
                <c:pt idx="87">
                  <c:v>0.86997999999999998</c:v>
                </c:pt>
                <c:pt idx="88">
                  <c:v>0.87997999999999998</c:v>
                </c:pt>
                <c:pt idx="89">
                  <c:v>0.89</c:v>
                </c:pt>
                <c:pt idx="90">
                  <c:v>0.89998</c:v>
                </c:pt>
                <c:pt idx="91">
                  <c:v>0.90998000000000001</c:v>
                </c:pt>
                <c:pt idx="92">
                  <c:v>0.92</c:v>
                </c:pt>
                <c:pt idx="93">
                  <c:v>0.92998999999999998</c:v>
                </c:pt>
                <c:pt idx="94">
                  <c:v>0.93998000000000004</c:v>
                </c:pt>
                <c:pt idx="95">
                  <c:v>0.94999</c:v>
                </c:pt>
                <c:pt idx="96">
                  <c:v>0.95998000000000006</c:v>
                </c:pt>
                <c:pt idx="97">
                  <c:v>0.96999000000000002</c:v>
                </c:pt>
                <c:pt idx="98">
                  <c:v>0.98</c:v>
                </c:pt>
                <c:pt idx="99">
                  <c:v>0.98999000000000004</c:v>
                </c:pt>
                <c:pt idx="100">
                  <c:v>0.99999000000000005</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[1]Лист1!$B$2:$B$502</c:f>
              <c:numCache>
                <c:formatCode>General</c:formatCode>
                <c:ptCount val="501"/>
                <c:pt idx="0">
                  <c:v>7.8886100000000002E-31</c:v>
                </c:pt>
                <c:pt idx="1">
                  <c:v>-1.5585</c:v>
                </c:pt>
                <c:pt idx="2">
                  <c:v>-1.9147000000000001</c:v>
                </c:pt>
                <c:pt idx="3">
                  <c:v>-2.5024999999999999</c:v>
                </c:pt>
                <c:pt idx="4">
                  <c:v>-3.5268000000000002</c:v>
                </c:pt>
                <c:pt idx="5">
                  <c:v>-4.2439999999999998</c:v>
                </c:pt>
                <c:pt idx="6">
                  <c:v>-3.6089000000000002</c:v>
                </c:pt>
                <c:pt idx="7">
                  <c:v>-3.4624000000000001</c:v>
                </c:pt>
                <c:pt idx="8">
                  <c:v>-2.1084000000000001</c:v>
                </c:pt>
                <c:pt idx="9">
                  <c:v>-3.6814</c:v>
                </c:pt>
                <c:pt idx="10">
                  <c:v>-3.4775</c:v>
                </c:pt>
                <c:pt idx="11">
                  <c:v>-5.5655999999999999</c:v>
                </c:pt>
                <c:pt idx="12">
                  <c:v>-8.5047999999999995</c:v>
                </c:pt>
                <c:pt idx="13">
                  <c:v>-7.4550999999999998</c:v>
                </c:pt>
                <c:pt idx="14">
                  <c:v>-4.0686</c:v>
                </c:pt>
                <c:pt idx="15">
                  <c:v>-2.7210999999999999</c:v>
                </c:pt>
                <c:pt idx="16">
                  <c:v>-5.0758999999999999</c:v>
                </c:pt>
                <c:pt idx="17">
                  <c:v>-6.5393999999999997</c:v>
                </c:pt>
                <c:pt idx="18">
                  <c:v>-5.0678999999999998</c:v>
                </c:pt>
                <c:pt idx="19">
                  <c:v>-3.6065</c:v>
                </c:pt>
                <c:pt idx="20">
                  <c:v>-3.5022000000000002</c:v>
                </c:pt>
                <c:pt idx="21">
                  <c:v>-3.2212000000000001</c:v>
                </c:pt>
                <c:pt idx="22">
                  <c:v>-3.7667999999999999</c:v>
                </c:pt>
                <c:pt idx="23">
                  <c:v>-2.6516000000000002</c:v>
                </c:pt>
                <c:pt idx="24">
                  <c:v>-4.2908999999999997</c:v>
                </c:pt>
                <c:pt idx="25">
                  <c:v>-2.8582999999999998</c:v>
                </c:pt>
                <c:pt idx="26">
                  <c:v>-2.5449000000000002</c:v>
                </c:pt>
                <c:pt idx="27">
                  <c:v>-2.3965999999999998</c:v>
                </c:pt>
                <c:pt idx="28">
                  <c:v>-2.7442000000000002</c:v>
                </c:pt>
                <c:pt idx="29">
                  <c:v>-2.7000999999999999</c:v>
                </c:pt>
                <c:pt idx="30">
                  <c:v>-3.7595999999999998</c:v>
                </c:pt>
                <c:pt idx="31">
                  <c:v>-2.5834000000000001</c:v>
                </c:pt>
                <c:pt idx="32">
                  <c:v>-4.1289999999999996</c:v>
                </c:pt>
                <c:pt idx="33">
                  <c:v>-3.8256999999999999</c:v>
                </c:pt>
                <c:pt idx="34">
                  <c:v>-2.8189000000000002</c:v>
                </c:pt>
                <c:pt idx="35">
                  <c:v>-2.3254999999999999</c:v>
                </c:pt>
                <c:pt idx="36">
                  <c:v>-2.298</c:v>
                </c:pt>
                <c:pt idx="37">
                  <c:v>-2.3969</c:v>
                </c:pt>
                <c:pt idx="38">
                  <c:v>-4.3604000000000003</c:v>
                </c:pt>
                <c:pt idx="39">
                  <c:v>-2.6898</c:v>
                </c:pt>
                <c:pt idx="40">
                  <c:v>-2.4340999999999999</c:v>
                </c:pt>
                <c:pt idx="41">
                  <c:v>-3.1440000000000001</c:v>
                </c:pt>
                <c:pt idx="42">
                  <c:v>-4.0110999999999999</c:v>
                </c:pt>
                <c:pt idx="43">
                  <c:v>-4.5537000000000001</c:v>
                </c:pt>
                <c:pt idx="44">
                  <c:v>-3.1998000000000002</c:v>
                </c:pt>
                <c:pt idx="45">
                  <c:v>-1.6848000000000001</c:v>
                </c:pt>
                <c:pt idx="46">
                  <c:v>-3.8029999999999999</c:v>
                </c:pt>
                <c:pt idx="47">
                  <c:v>-3.3028</c:v>
                </c:pt>
                <c:pt idx="48">
                  <c:v>-4.2450000000000001</c:v>
                </c:pt>
                <c:pt idx="49">
                  <c:v>-5.7416</c:v>
                </c:pt>
                <c:pt idx="50">
                  <c:v>-2.7907000000000002</c:v>
                </c:pt>
                <c:pt idx="51">
                  <c:v>-4.6384999999999996</c:v>
                </c:pt>
                <c:pt idx="52">
                  <c:v>-4.3663999999999996</c:v>
                </c:pt>
                <c:pt idx="53">
                  <c:v>-4.4743000000000004</c:v>
                </c:pt>
                <c:pt idx="54">
                  <c:v>-3.4333999999999998</c:v>
                </c:pt>
                <c:pt idx="55">
                  <c:v>-5.8033999999999999</c:v>
                </c:pt>
                <c:pt idx="56">
                  <c:v>-1.5891</c:v>
                </c:pt>
                <c:pt idx="57">
                  <c:v>-2.3378999999999999</c:v>
                </c:pt>
                <c:pt idx="58">
                  <c:v>-2.9502999999999999</c:v>
                </c:pt>
                <c:pt idx="59">
                  <c:v>-4.4629000000000003</c:v>
                </c:pt>
                <c:pt idx="60">
                  <c:v>-1.6635</c:v>
                </c:pt>
                <c:pt idx="61">
                  <c:v>-1.8030999999999999</c:v>
                </c:pt>
                <c:pt idx="62">
                  <c:v>-1.4715</c:v>
                </c:pt>
                <c:pt idx="63">
                  <c:v>-0.91307000000000005</c:v>
                </c:pt>
                <c:pt idx="64">
                  <c:v>-0.99402999999999997</c:v>
                </c:pt>
                <c:pt idx="65">
                  <c:v>-2.3622000000000001</c:v>
                </c:pt>
                <c:pt idx="66">
                  <c:v>-0.38591999999999999</c:v>
                </c:pt>
                <c:pt idx="67">
                  <c:v>-1.7182999999999999</c:v>
                </c:pt>
                <c:pt idx="68">
                  <c:v>-0.81228999999999996</c:v>
                </c:pt>
                <c:pt idx="69">
                  <c:v>8.2494100000000001E-2</c:v>
                </c:pt>
                <c:pt idx="70">
                  <c:v>0.14498</c:v>
                </c:pt>
                <c:pt idx="71">
                  <c:v>0.17901</c:v>
                </c:pt>
                <c:pt idx="72">
                  <c:v>0.58082999999999996</c:v>
                </c:pt>
                <c:pt idx="73">
                  <c:v>0.57855000000000001</c:v>
                </c:pt>
                <c:pt idx="74">
                  <c:v>0.53291999999999995</c:v>
                </c:pt>
                <c:pt idx="75">
                  <c:v>0.27640999999999999</c:v>
                </c:pt>
                <c:pt idx="76">
                  <c:v>0.81167</c:v>
                </c:pt>
                <c:pt idx="77">
                  <c:v>0.69018999999999997</c:v>
                </c:pt>
                <c:pt idx="78">
                  <c:v>1.0662</c:v>
                </c:pt>
                <c:pt idx="79">
                  <c:v>0.75356999999999996</c:v>
                </c:pt>
                <c:pt idx="80">
                  <c:v>0.79039000000000004</c:v>
                </c:pt>
                <c:pt idx="81">
                  <c:v>1.0251999999999999</c:v>
                </c:pt>
                <c:pt idx="82">
                  <c:v>1.0911</c:v>
                </c:pt>
                <c:pt idx="83">
                  <c:v>0.92210000000000003</c:v>
                </c:pt>
                <c:pt idx="84">
                  <c:v>0.83286000000000004</c:v>
                </c:pt>
                <c:pt idx="85">
                  <c:v>0.63227999999999995</c:v>
                </c:pt>
                <c:pt idx="86">
                  <c:v>1.1900999999999999</c:v>
                </c:pt>
                <c:pt idx="87">
                  <c:v>0.76385999999999998</c:v>
                </c:pt>
                <c:pt idx="88">
                  <c:v>0.85268999999999995</c:v>
                </c:pt>
                <c:pt idx="89">
                  <c:v>0.78146000000000004</c:v>
                </c:pt>
                <c:pt idx="90">
                  <c:v>0.99531999999999998</c:v>
                </c:pt>
                <c:pt idx="91">
                  <c:v>0.83238999999999996</c:v>
                </c:pt>
                <c:pt idx="92">
                  <c:v>1.0699000000000001</c:v>
                </c:pt>
                <c:pt idx="93">
                  <c:v>1.1718</c:v>
                </c:pt>
                <c:pt idx="94">
                  <c:v>1.1501999999999999</c:v>
                </c:pt>
                <c:pt idx="95">
                  <c:v>1.1003000000000001</c:v>
                </c:pt>
                <c:pt idx="96">
                  <c:v>0.88846000000000003</c:v>
                </c:pt>
                <c:pt idx="97">
                  <c:v>0.65598000000000001</c:v>
                </c:pt>
                <c:pt idx="98">
                  <c:v>0.89890000000000003</c:v>
                </c:pt>
                <c:pt idx="99">
                  <c:v>0.98465999999999998</c:v>
                </c:pt>
                <c:pt idx="100">
                  <c:v>0.92969999999999997</c:v>
                </c:pt>
                <c:pt idx="101">
                  <c:v>0.94777</c:v>
                </c:pt>
                <c:pt idx="102">
                  <c:v>0.37935999999999998</c:v>
                </c:pt>
                <c:pt idx="103">
                  <c:v>1.0443</c:v>
                </c:pt>
                <c:pt idx="104">
                  <c:v>1.0623</c:v>
                </c:pt>
                <c:pt idx="105">
                  <c:v>1.0596000000000001</c:v>
                </c:pt>
                <c:pt idx="106">
                  <c:v>1.107</c:v>
                </c:pt>
                <c:pt idx="107">
                  <c:v>1.125</c:v>
                </c:pt>
                <c:pt idx="108">
                  <c:v>1.1207</c:v>
                </c:pt>
                <c:pt idx="109">
                  <c:v>1.1312</c:v>
                </c:pt>
                <c:pt idx="110">
                  <c:v>0.50990000000000002</c:v>
                </c:pt>
                <c:pt idx="111">
                  <c:v>1.1171</c:v>
                </c:pt>
                <c:pt idx="112">
                  <c:v>1.0923</c:v>
                </c:pt>
                <c:pt idx="113">
                  <c:v>0.94033</c:v>
                </c:pt>
                <c:pt idx="114">
                  <c:v>0.92693000000000003</c:v>
                </c:pt>
                <c:pt idx="115">
                  <c:v>1.0039</c:v>
                </c:pt>
                <c:pt idx="116">
                  <c:v>0.95243</c:v>
                </c:pt>
                <c:pt idx="117">
                  <c:v>0.90261999999999998</c:v>
                </c:pt>
                <c:pt idx="118">
                  <c:v>0.27515000000000001</c:v>
                </c:pt>
                <c:pt idx="119">
                  <c:v>1.0781000000000001</c:v>
                </c:pt>
                <c:pt idx="120">
                  <c:v>0.92310999999999999</c:v>
                </c:pt>
                <c:pt idx="121">
                  <c:v>0.86141999999999996</c:v>
                </c:pt>
                <c:pt idx="122">
                  <c:v>0.77254999999999996</c:v>
                </c:pt>
                <c:pt idx="123">
                  <c:v>0.95469000000000004</c:v>
                </c:pt>
                <c:pt idx="124">
                  <c:v>0.67918000000000001</c:v>
                </c:pt>
                <c:pt idx="125">
                  <c:v>0.37680000000000002</c:v>
                </c:pt>
                <c:pt idx="126">
                  <c:v>0.13506000000000001</c:v>
                </c:pt>
                <c:pt idx="127">
                  <c:v>0.29141</c:v>
                </c:pt>
                <c:pt idx="128">
                  <c:v>0.24207999999999999</c:v>
                </c:pt>
                <c:pt idx="129">
                  <c:v>-0.12470000000000001</c:v>
                </c:pt>
                <c:pt idx="130">
                  <c:v>-0.11909</c:v>
                </c:pt>
                <c:pt idx="131">
                  <c:v>-0.44188</c:v>
                </c:pt>
                <c:pt idx="132">
                  <c:v>-0.24596000000000001</c:v>
                </c:pt>
                <c:pt idx="133">
                  <c:v>-0.48181000000000002</c:v>
                </c:pt>
                <c:pt idx="134">
                  <c:v>-0.33951999999999999</c:v>
                </c:pt>
                <c:pt idx="135">
                  <c:v>-0.53427000000000002</c:v>
                </c:pt>
                <c:pt idx="136">
                  <c:v>-0.69005000000000005</c:v>
                </c:pt>
                <c:pt idx="137">
                  <c:v>-0.57530000000000003</c:v>
                </c:pt>
                <c:pt idx="138">
                  <c:v>-0.69891999999999999</c:v>
                </c:pt>
                <c:pt idx="139">
                  <c:v>-0.78356999999999999</c:v>
                </c:pt>
                <c:pt idx="140">
                  <c:v>-0.65068999999999999</c:v>
                </c:pt>
                <c:pt idx="141">
                  <c:v>-0.80913999999999997</c:v>
                </c:pt>
                <c:pt idx="142">
                  <c:v>-0.67657999999999996</c:v>
                </c:pt>
                <c:pt idx="143">
                  <c:v>-0.74587999999999999</c:v>
                </c:pt>
                <c:pt idx="144">
                  <c:v>-0.8004</c:v>
                </c:pt>
                <c:pt idx="145">
                  <c:v>-0.74629999999999996</c:v>
                </c:pt>
                <c:pt idx="146">
                  <c:v>-0.84584999999999999</c:v>
                </c:pt>
                <c:pt idx="147">
                  <c:v>-0.89661000000000002</c:v>
                </c:pt>
                <c:pt idx="148">
                  <c:v>-0.88546999999999998</c:v>
                </c:pt>
                <c:pt idx="149">
                  <c:v>-0.99736999999999998</c:v>
                </c:pt>
                <c:pt idx="150">
                  <c:v>-1.079</c:v>
                </c:pt>
                <c:pt idx="151">
                  <c:v>-0.91527999999999998</c:v>
                </c:pt>
                <c:pt idx="152">
                  <c:v>-1.18</c:v>
                </c:pt>
                <c:pt idx="153">
                  <c:v>-0.98409000000000002</c:v>
                </c:pt>
                <c:pt idx="154">
                  <c:v>-1.2015</c:v>
                </c:pt>
                <c:pt idx="155">
                  <c:v>-1.2917000000000001</c:v>
                </c:pt>
                <c:pt idx="156">
                  <c:v>-1.3704000000000001</c:v>
                </c:pt>
                <c:pt idx="157">
                  <c:v>-1.5418000000000001</c:v>
                </c:pt>
                <c:pt idx="158">
                  <c:v>-1.4217</c:v>
                </c:pt>
                <c:pt idx="159">
                  <c:v>-1.7299</c:v>
                </c:pt>
                <c:pt idx="160">
                  <c:v>-1.4811000000000001</c:v>
                </c:pt>
                <c:pt idx="161">
                  <c:v>-1.5696000000000001</c:v>
                </c:pt>
                <c:pt idx="162">
                  <c:v>-1.3431</c:v>
                </c:pt>
                <c:pt idx="163">
                  <c:v>-1.7242999999999999</c:v>
                </c:pt>
                <c:pt idx="164">
                  <c:v>-1.3010999999999999</c:v>
                </c:pt>
                <c:pt idx="165">
                  <c:v>-1.8031999999999999</c:v>
                </c:pt>
                <c:pt idx="166">
                  <c:v>-1.1603000000000001</c:v>
                </c:pt>
                <c:pt idx="167">
                  <c:v>-1.9613</c:v>
                </c:pt>
                <c:pt idx="168">
                  <c:v>-1.2367999999999999</c:v>
                </c:pt>
                <c:pt idx="169">
                  <c:v>-1.8202</c:v>
                </c:pt>
                <c:pt idx="170">
                  <c:v>-1.1649</c:v>
                </c:pt>
                <c:pt idx="171">
                  <c:v>-1.9978</c:v>
                </c:pt>
                <c:pt idx="172">
                  <c:v>-1.5595000000000001</c:v>
                </c:pt>
                <c:pt idx="173">
                  <c:v>-1.917</c:v>
                </c:pt>
                <c:pt idx="174">
                  <c:v>-1.5269999999999999</c:v>
                </c:pt>
                <c:pt idx="175">
                  <c:v>-1.9705999999999999</c:v>
                </c:pt>
                <c:pt idx="176">
                  <c:v>-1.6456999999999999</c:v>
                </c:pt>
                <c:pt idx="177">
                  <c:v>-1.9382999999999999</c:v>
                </c:pt>
                <c:pt idx="178">
                  <c:v>-2.0032000000000001</c:v>
                </c:pt>
                <c:pt idx="179">
                  <c:v>-1.9802999999999999</c:v>
                </c:pt>
                <c:pt idx="180">
                  <c:v>-1.2861</c:v>
                </c:pt>
                <c:pt idx="181">
                  <c:v>-2.0918999999999999</c:v>
                </c:pt>
                <c:pt idx="182">
                  <c:v>-1.4267000000000001</c:v>
                </c:pt>
                <c:pt idx="183">
                  <c:v>-1.6512</c:v>
                </c:pt>
                <c:pt idx="184">
                  <c:v>-1.5197000000000001</c:v>
                </c:pt>
                <c:pt idx="185">
                  <c:v>-1.2307999999999999</c:v>
                </c:pt>
                <c:pt idx="186">
                  <c:v>-1.7291000000000001</c:v>
                </c:pt>
                <c:pt idx="187">
                  <c:v>-1.6188</c:v>
                </c:pt>
                <c:pt idx="188">
                  <c:v>-1.7528999999999999</c:v>
                </c:pt>
                <c:pt idx="189">
                  <c:v>-1.591</c:v>
                </c:pt>
                <c:pt idx="190">
                  <c:v>-1.6702999999999999</c:v>
                </c:pt>
                <c:pt idx="191">
                  <c:v>-1.5521</c:v>
                </c:pt>
                <c:pt idx="192">
                  <c:v>-1.7246999999999999</c:v>
                </c:pt>
                <c:pt idx="193">
                  <c:v>-1.5676000000000001</c:v>
                </c:pt>
                <c:pt idx="194">
                  <c:v>-1.5162</c:v>
                </c:pt>
                <c:pt idx="195">
                  <c:v>-1.6433</c:v>
                </c:pt>
                <c:pt idx="196">
                  <c:v>-1.6147</c:v>
                </c:pt>
                <c:pt idx="197">
                  <c:v>-1.5726</c:v>
                </c:pt>
                <c:pt idx="198">
                  <c:v>-1.5643</c:v>
                </c:pt>
                <c:pt idx="199">
                  <c:v>-1.5406</c:v>
                </c:pt>
                <c:pt idx="200">
                  <c:v>-1.7573000000000001</c:v>
                </c:pt>
                <c:pt idx="201">
                  <c:v>-1.4641</c:v>
                </c:pt>
                <c:pt idx="202">
                  <c:v>-1.6611</c:v>
                </c:pt>
                <c:pt idx="203">
                  <c:v>-1.7044999999999999</c:v>
                </c:pt>
                <c:pt idx="204">
                  <c:v>-1.7582</c:v>
                </c:pt>
                <c:pt idx="205">
                  <c:v>-1.58</c:v>
                </c:pt>
                <c:pt idx="206">
                  <c:v>-1.6904999999999999</c:v>
                </c:pt>
                <c:pt idx="207">
                  <c:v>-1.7193000000000001</c:v>
                </c:pt>
                <c:pt idx="208">
                  <c:v>-1.8352999999999999</c:v>
                </c:pt>
                <c:pt idx="209">
                  <c:v>-1.0053000000000001</c:v>
                </c:pt>
                <c:pt idx="210">
                  <c:v>-0.98102999999999996</c:v>
                </c:pt>
                <c:pt idx="211">
                  <c:v>-0.78139000000000003</c:v>
                </c:pt>
                <c:pt idx="212">
                  <c:v>-0.62783</c:v>
                </c:pt>
                <c:pt idx="213">
                  <c:v>-0.83606999999999998</c:v>
                </c:pt>
                <c:pt idx="214">
                  <c:v>-0.97835000000000005</c:v>
                </c:pt>
                <c:pt idx="215">
                  <c:v>-0.98694000000000004</c:v>
                </c:pt>
                <c:pt idx="216">
                  <c:v>-1.0382</c:v>
                </c:pt>
                <c:pt idx="217">
                  <c:v>-1.2242999999999999</c:v>
                </c:pt>
                <c:pt idx="218">
                  <c:v>-1.2687999999999999</c:v>
                </c:pt>
                <c:pt idx="219">
                  <c:v>-1.2052</c:v>
                </c:pt>
                <c:pt idx="220">
                  <c:v>-1.1066</c:v>
                </c:pt>
                <c:pt idx="221">
                  <c:v>-1.1718999999999999</c:v>
                </c:pt>
                <c:pt idx="222">
                  <c:v>-1.1588000000000001</c:v>
                </c:pt>
                <c:pt idx="223">
                  <c:v>-1.0960000000000001</c:v>
                </c:pt>
                <c:pt idx="224">
                  <c:v>-0.88941000000000003</c:v>
                </c:pt>
                <c:pt idx="225">
                  <c:v>-0.91913999999999996</c:v>
                </c:pt>
                <c:pt idx="226">
                  <c:v>-0.89768999999999999</c:v>
                </c:pt>
                <c:pt idx="227">
                  <c:v>-0.9143</c:v>
                </c:pt>
                <c:pt idx="228">
                  <c:v>-0.96060999999999996</c:v>
                </c:pt>
                <c:pt idx="229">
                  <c:v>-0.63007999999999997</c:v>
                </c:pt>
                <c:pt idx="230">
                  <c:v>-0.41916999999999999</c:v>
                </c:pt>
                <c:pt idx="231">
                  <c:v>-0.62434999999999996</c:v>
                </c:pt>
                <c:pt idx="232">
                  <c:v>-0.38185000000000002</c:v>
                </c:pt>
                <c:pt idx="233">
                  <c:v>-0.95337000000000005</c:v>
                </c:pt>
                <c:pt idx="234">
                  <c:v>-2.0137</c:v>
                </c:pt>
                <c:pt idx="235">
                  <c:v>-1.7952999999999999</c:v>
                </c:pt>
                <c:pt idx="236">
                  <c:v>-1.4624999999999999</c:v>
                </c:pt>
                <c:pt idx="237">
                  <c:v>-3.5434000000000001</c:v>
                </c:pt>
                <c:pt idx="238">
                  <c:v>-2.3052999999999999</c:v>
                </c:pt>
                <c:pt idx="239">
                  <c:v>-2.5727000000000002</c:v>
                </c:pt>
                <c:pt idx="240">
                  <c:v>-1.6755</c:v>
                </c:pt>
                <c:pt idx="241">
                  <c:v>-1.6944999999999999</c:v>
                </c:pt>
                <c:pt idx="242">
                  <c:v>-1.5456000000000001</c:v>
                </c:pt>
                <c:pt idx="243">
                  <c:v>-4.4345999999999997</c:v>
                </c:pt>
                <c:pt idx="244">
                  <c:v>-3.1</c:v>
                </c:pt>
                <c:pt idx="245">
                  <c:v>-0.50070000000000003</c:v>
                </c:pt>
                <c:pt idx="246">
                  <c:v>-1.2426999999999999</c:v>
                </c:pt>
                <c:pt idx="247">
                  <c:v>-1.1811</c:v>
                </c:pt>
                <c:pt idx="248">
                  <c:v>-0.79530999999999996</c:v>
                </c:pt>
                <c:pt idx="249">
                  <c:v>-0.24007000000000001</c:v>
                </c:pt>
                <c:pt idx="250">
                  <c:v>9.6231999999999998E-2</c:v>
                </c:pt>
                <c:pt idx="251">
                  <c:v>-9.3321299999999992E-3</c:v>
                </c:pt>
                <c:pt idx="252">
                  <c:v>0.23005</c:v>
                </c:pt>
                <c:pt idx="253">
                  <c:v>0.59591000000000005</c:v>
                </c:pt>
                <c:pt idx="254">
                  <c:v>0.52125999999999995</c:v>
                </c:pt>
                <c:pt idx="255">
                  <c:v>0.69855999999999996</c:v>
                </c:pt>
                <c:pt idx="256">
                  <c:v>0.87400999999999995</c:v>
                </c:pt>
                <c:pt idx="257">
                  <c:v>1.0124</c:v>
                </c:pt>
                <c:pt idx="258">
                  <c:v>0.96377000000000002</c:v>
                </c:pt>
                <c:pt idx="259">
                  <c:v>0.98363</c:v>
                </c:pt>
                <c:pt idx="260">
                  <c:v>1.0313000000000001</c:v>
                </c:pt>
                <c:pt idx="261">
                  <c:v>1.1319999999999999</c:v>
                </c:pt>
                <c:pt idx="262">
                  <c:v>1.0971</c:v>
                </c:pt>
                <c:pt idx="263">
                  <c:v>1.101</c:v>
                </c:pt>
                <c:pt idx="264">
                  <c:v>1.1263000000000001</c:v>
                </c:pt>
                <c:pt idx="265">
                  <c:v>1.1102000000000001</c:v>
                </c:pt>
                <c:pt idx="266">
                  <c:v>1.1376999999999999</c:v>
                </c:pt>
                <c:pt idx="267">
                  <c:v>1.1591</c:v>
                </c:pt>
                <c:pt idx="268">
                  <c:v>1.1444000000000001</c:v>
                </c:pt>
                <c:pt idx="269">
                  <c:v>1.1556</c:v>
                </c:pt>
                <c:pt idx="270">
                  <c:v>1.1862999999999999</c:v>
                </c:pt>
                <c:pt idx="271">
                  <c:v>1.1236999999999999</c:v>
                </c:pt>
                <c:pt idx="272">
                  <c:v>1.1529</c:v>
                </c:pt>
                <c:pt idx="273">
                  <c:v>1.1819</c:v>
                </c:pt>
                <c:pt idx="274">
                  <c:v>1.1032999999999999</c:v>
                </c:pt>
                <c:pt idx="275">
                  <c:v>1.1240000000000001</c:v>
                </c:pt>
                <c:pt idx="276">
                  <c:v>1.1819</c:v>
                </c:pt>
                <c:pt idx="277">
                  <c:v>1.1087</c:v>
                </c:pt>
                <c:pt idx="278">
                  <c:v>1.1169</c:v>
                </c:pt>
                <c:pt idx="279">
                  <c:v>1.1332</c:v>
                </c:pt>
                <c:pt idx="280">
                  <c:v>1.1019000000000001</c:v>
                </c:pt>
                <c:pt idx="281">
                  <c:v>1.1428</c:v>
                </c:pt>
                <c:pt idx="282">
                  <c:v>1.1581999999999999</c:v>
                </c:pt>
                <c:pt idx="283">
                  <c:v>1.1478999999999999</c:v>
                </c:pt>
                <c:pt idx="284">
                  <c:v>1.0466</c:v>
                </c:pt>
                <c:pt idx="285">
                  <c:v>1.0755999999999999</c:v>
                </c:pt>
                <c:pt idx="286">
                  <c:v>1.143</c:v>
                </c:pt>
                <c:pt idx="287">
                  <c:v>1.1556</c:v>
                </c:pt>
                <c:pt idx="288">
                  <c:v>1.0919000000000001</c:v>
                </c:pt>
                <c:pt idx="289">
                  <c:v>1.0721000000000001</c:v>
                </c:pt>
                <c:pt idx="290">
                  <c:v>1.0941000000000001</c:v>
                </c:pt>
                <c:pt idx="291">
                  <c:v>1.1153</c:v>
                </c:pt>
                <c:pt idx="292">
                  <c:v>1.1376999999999999</c:v>
                </c:pt>
                <c:pt idx="293">
                  <c:v>1.1761999999999999</c:v>
                </c:pt>
                <c:pt idx="294">
                  <c:v>1.1773</c:v>
                </c:pt>
                <c:pt idx="295">
                  <c:v>1.1344000000000001</c:v>
                </c:pt>
                <c:pt idx="296">
                  <c:v>1.1308</c:v>
                </c:pt>
                <c:pt idx="297">
                  <c:v>1.2186999999999999</c:v>
                </c:pt>
                <c:pt idx="298">
                  <c:v>1.1536999999999999</c:v>
                </c:pt>
                <c:pt idx="299">
                  <c:v>1.1504000000000001</c:v>
                </c:pt>
                <c:pt idx="300">
                  <c:v>1.1084000000000001</c:v>
                </c:pt>
                <c:pt idx="301">
                  <c:v>1.1389</c:v>
                </c:pt>
                <c:pt idx="302">
                  <c:v>1.1071</c:v>
                </c:pt>
                <c:pt idx="303">
                  <c:v>1.1963999999999999</c:v>
                </c:pt>
                <c:pt idx="304">
                  <c:v>1.1513</c:v>
                </c:pt>
                <c:pt idx="305">
                  <c:v>1.1440999999999999</c:v>
                </c:pt>
                <c:pt idx="306">
                  <c:v>1.0978000000000001</c:v>
                </c:pt>
                <c:pt idx="307">
                  <c:v>1.0891999999999999</c:v>
                </c:pt>
                <c:pt idx="308">
                  <c:v>1.1386000000000001</c:v>
                </c:pt>
                <c:pt idx="309">
                  <c:v>1.1974</c:v>
                </c:pt>
                <c:pt idx="310">
                  <c:v>1.2170000000000001</c:v>
                </c:pt>
                <c:pt idx="311">
                  <c:v>1.0765</c:v>
                </c:pt>
                <c:pt idx="312">
                  <c:v>1.1288</c:v>
                </c:pt>
                <c:pt idx="313">
                  <c:v>1.2166999999999999</c:v>
                </c:pt>
                <c:pt idx="314">
                  <c:v>1.2434000000000001</c:v>
                </c:pt>
                <c:pt idx="315">
                  <c:v>1.2814000000000001</c:v>
                </c:pt>
                <c:pt idx="316">
                  <c:v>1.2363</c:v>
                </c:pt>
                <c:pt idx="317">
                  <c:v>1.2015</c:v>
                </c:pt>
                <c:pt idx="318">
                  <c:v>1.2798</c:v>
                </c:pt>
                <c:pt idx="319">
                  <c:v>1.3129999999999999</c:v>
                </c:pt>
                <c:pt idx="320">
                  <c:v>1.3305</c:v>
                </c:pt>
                <c:pt idx="321">
                  <c:v>1.361</c:v>
                </c:pt>
                <c:pt idx="322">
                  <c:v>1.2044999999999999</c:v>
                </c:pt>
                <c:pt idx="323">
                  <c:v>1.5791999999999999</c:v>
                </c:pt>
                <c:pt idx="324">
                  <c:v>1.5650999999999999</c:v>
                </c:pt>
                <c:pt idx="325">
                  <c:v>2.0859999999999999</c:v>
                </c:pt>
                <c:pt idx="326">
                  <c:v>1.7773000000000001</c:v>
                </c:pt>
                <c:pt idx="327">
                  <c:v>1.9722</c:v>
                </c:pt>
                <c:pt idx="328">
                  <c:v>1.8494999999999999</c:v>
                </c:pt>
                <c:pt idx="329">
                  <c:v>-1.3591300000000001E-2</c:v>
                </c:pt>
                <c:pt idx="330">
                  <c:v>-0.43332999999999999</c:v>
                </c:pt>
                <c:pt idx="331">
                  <c:v>-0.56259999999999999</c:v>
                </c:pt>
                <c:pt idx="332">
                  <c:v>-0.83533999999999997</c:v>
                </c:pt>
                <c:pt idx="333">
                  <c:v>-0.77514000000000005</c:v>
                </c:pt>
                <c:pt idx="334">
                  <c:v>-0.76985999999999999</c:v>
                </c:pt>
                <c:pt idx="335">
                  <c:v>-0.84545000000000003</c:v>
                </c:pt>
                <c:pt idx="336">
                  <c:v>-0.85424</c:v>
                </c:pt>
                <c:pt idx="337">
                  <c:v>-0.86045000000000005</c:v>
                </c:pt>
                <c:pt idx="338">
                  <c:v>-0.88334999999999997</c:v>
                </c:pt>
                <c:pt idx="339">
                  <c:v>-0.83467999999999998</c:v>
                </c:pt>
                <c:pt idx="340">
                  <c:v>-0.90517000000000003</c:v>
                </c:pt>
                <c:pt idx="341">
                  <c:v>-0.87402000000000002</c:v>
                </c:pt>
                <c:pt idx="342">
                  <c:v>-0.91817000000000004</c:v>
                </c:pt>
                <c:pt idx="343">
                  <c:v>-0.90888999999999998</c:v>
                </c:pt>
                <c:pt idx="344">
                  <c:v>-0.94603000000000004</c:v>
                </c:pt>
                <c:pt idx="345">
                  <c:v>-0.9294</c:v>
                </c:pt>
                <c:pt idx="346">
                  <c:v>-0.93925999999999998</c:v>
                </c:pt>
                <c:pt idx="347">
                  <c:v>-0.90073000000000003</c:v>
                </c:pt>
                <c:pt idx="348">
                  <c:v>-0.88700000000000001</c:v>
                </c:pt>
                <c:pt idx="349">
                  <c:v>-0.87372000000000005</c:v>
                </c:pt>
                <c:pt idx="350">
                  <c:v>-0.87753000000000003</c:v>
                </c:pt>
                <c:pt idx="351">
                  <c:v>-0.85819000000000001</c:v>
                </c:pt>
                <c:pt idx="352">
                  <c:v>-0.87339999999999995</c:v>
                </c:pt>
                <c:pt idx="353">
                  <c:v>-0.98085999999999995</c:v>
                </c:pt>
                <c:pt idx="354">
                  <c:v>-0.99448000000000003</c:v>
                </c:pt>
                <c:pt idx="355">
                  <c:v>-1.0965</c:v>
                </c:pt>
                <c:pt idx="356">
                  <c:v>-1.2114</c:v>
                </c:pt>
                <c:pt idx="357">
                  <c:v>-1.2690999999999999</c:v>
                </c:pt>
                <c:pt idx="358">
                  <c:v>-1.2347999999999999</c:v>
                </c:pt>
                <c:pt idx="359">
                  <c:v>-1.1763999999999999</c:v>
                </c:pt>
                <c:pt idx="360">
                  <c:v>-0.90466999999999997</c:v>
                </c:pt>
                <c:pt idx="361">
                  <c:v>-0.75485000000000002</c:v>
                </c:pt>
                <c:pt idx="362">
                  <c:v>-0.58028999999999997</c:v>
                </c:pt>
                <c:pt idx="363">
                  <c:v>-2.81585E-2</c:v>
                </c:pt>
                <c:pt idx="364">
                  <c:v>0.72314999999999996</c:v>
                </c:pt>
                <c:pt idx="365">
                  <c:v>0.91617999999999999</c:v>
                </c:pt>
                <c:pt idx="366">
                  <c:v>0.97287999999999997</c:v>
                </c:pt>
                <c:pt idx="367">
                  <c:v>0.97062000000000004</c:v>
                </c:pt>
                <c:pt idx="368">
                  <c:v>0.98194000000000004</c:v>
                </c:pt>
                <c:pt idx="369">
                  <c:v>0.99478999999999995</c:v>
                </c:pt>
                <c:pt idx="370">
                  <c:v>1.0041</c:v>
                </c:pt>
                <c:pt idx="371">
                  <c:v>1.0028999999999999</c:v>
                </c:pt>
                <c:pt idx="372">
                  <c:v>0.96411000000000002</c:v>
                </c:pt>
                <c:pt idx="373">
                  <c:v>0.95911000000000002</c:v>
                </c:pt>
                <c:pt idx="374">
                  <c:v>0.98162000000000005</c:v>
                </c:pt>
                <c:pt idx="375">
                  <c:v>0.99805999999999995</c:v>
                </c:pt>
                <c:pt idx="376">
                  <c:v>1.0237000000000001</c:v>
                </c:pt>
                <c:pt idx="377">
                  <c:v>0.9899</c:v>
                </c:pt>
                <c:pt idx="378">
                  <c:v>1.0495000000000001</c:v>
                </c:pt>
                <c:pt idx="379">
                  <c:v>1.0638000000000001</c:v>
                </c:pt>
                <c:pt idx="380">
                  <c:v>1.1344000000000001</c:v>
                </c:pt>
                <c:pt idx="381">
                  <c:v>1.1114999999999999</c:v>
                </c:pt>
                <c:pt idx="382">
                  <c:v>1.1839</c:v>
                </c:pt>
                <c:pt idx="383">
                  <c:v>1.161</c:v>
                </c:pt>
                <c:pt idx="384">
                  <c:v>1.1973</c:v>
                </c:pt>
                <c:pt idx="385">
                  <c:v>1.0618000000000001</c:v>
                </c:pt>
                <c:pt idx="386">
                  <c:v>1.0442</c:v>
                </c:pt>
                <c:pt idx="387">
                  <c:v>0.93120000000000003</c:v>
                </c:pt>
                <c:pt idx="388">
                  <c:v>0.93049999999999999</c:v>
                </c:pt>
                <c:pt idx="389">
                  <c:v>0.78017000000000003</c:v>
                </c:pt>
                <c:pt idx="390">
                  <c:v>0.73040000000000005</c:v>
                </c:pt>
                <c:pt idx="391">
                  <c:v>0.78083000000000002</c:v>
                </c:pt>
                <c:pt idx="392">
                  <c:v>0.77585999999999999</c:v>
                </c:pt>
                <c:pt idx="393">
                  <c:v>0.78505999999999998</c:v>
                </c:pt>
                <c:pt idx="394">
                  <c:v>0.86992999999999998</c:v>
                </c:pt>
                <c:pt idx="395">
                  <c:v>0.88883000000000001</c:v>
                </c:pt>
                <c:pt idx="396">
                  <c:v>0.83652000000000004</c:v>
                </c:pt>
                <c:pt idx="397">
                  <c:v>0.87378999999999996</c:v>
                </c:pt>
                <c:pt idx="398">
                  <c:v>0.84241999999999995</c:v>
                </c:pt>
                <c:pt idx="399">
                  <c:v>0.90841000000000005</c:v>
                </c:pt>
                <c:pt idx="400">
                  <c:v>0.95226999999999995</c:v>
                </c:pt>
                <c:pt idx="401">
                  <c:v>0.95208000000000004</c:v>
                </c:pt>
                <c:pt idx="402">
                  <c:v>1</c:v>
                </c:pt>
                <c:pt idx="403">
                  <c:v>1.0048999999999999</c:v>
                </c:pt>
                <c:pt idx="404">
                  <c:v>1.0305</c:v>
                </c:pt>
                <c:pt idx="405">
                  <c:v>0.95867999999999998</c:v>
                </c:pt>
                <c:pt idx="406">
                  <c:v>1.0353000000000001</c:v>
                </c:pt>
                <c:pt idx="407">
                  <c:v>1.0669</c:v>
                </c:pt>
                <c:pt idx="408">
                  <c:v>0.96006999999999998</c:v>
                </c:pt>
                <c:pt idx="409">
                  <c:v>1.0377000000000001</c:v>
                </c:pt>
                <c:pt idx="410">
                  <c:v>1.0387</c:v>
                </c:pt>
                <c:pt idx="411">
                  <c:v>1.0736000000000001</c:v>
                </c:pt>
                <c:pt idx="412">
                  <c:v>1.0139</c:v>
                </c:pt>
                <c:pt idx="413">
                  <c:v>1.1274999999999999</c:v>
                </c:pt>
                <c:pt idx="414">
                  <c:v>1.1333</c:v>
                </c:pt>
                <c:pt idx="415">
                  <c:v>1.1211</c:v>
                </c:pt>
                <c:pt idx="416">
                  <c:v>0.89078999999999997</c:v>
                </c:pt>
                <c:pt idx="417">
                  <c:v>0.66930000000000001</c:v>
                </c:pt>
                <c:pt idx="418">
                  <c:v>0.15869</c:v>
                </c:pt>
                <c:pt idx="419">
                  <c:v>-0.10499</c:v>
                </c:pt>
                <c:pt idx="420">
                  <c:v>-0.20136000000000001</c:v>
                </c:pt>
                <c:pt idx="421">
                  <c:v>-0.48386000000000001</c:v>
                </c:pt>
                <c:pt idx="422">
                  <c:v>-0.55623999999999996</c:v>
                </c:pt>
                <c:pt idx="423">
                  <c:v>-0.65981000000000001</c:v>
                </c:pt>
                <c:pt idx="424">
                  <c:v>-0.75963000000000003</c:v>
                </c:pt>
                <c:pt idx="425">
                  <c:v>-0.73153999999999997</c:v>
                </c:pt>
                <c:pt idx="426">
                  <c:v>-0.79730000000000001</c:v>
                </c:pt>
                <c:pt idx="427">
                  <c:v>-0.81061000000000005</c:v>
                </c:pt>
                <c:pt idx="428">
                  <c:v>-0.84601999999999999</c:v>
                </c:pt>
                <c:pt idx="429">
                  <c:v>-0.84804999999999997</c:v>
                </c:pt>
                <c:pt idx="430">
                  <c:v>-0.85594000000000003</c:v>
                </c:pt>
                <c:pt idx="431">
                  <c:v>-0.86346000000000001</c:v>
                </c:pt>
                <c:pt idx="432">
                  <c:v>-0.83640000000000003</c:v>
                </c:pt>
                <c:pt idx="433">
                  <c:v>-0.82913999999999999</c:v>
                </c:pt>
                <c:pt idx="434">
                  <c:v>-0.85109999999999997</c:v>
                </c:pt>
                <c:pt idx="435">
                  <c:v>-0.84196000000000004</c:v>
                </c:pt>
                <c:pt idx="436">
                  <c:v>-0.81935000000000002</c:v>
                </c:pt>
                <c:pt idx="437">
                  <c:v>-0.80103000000000002</c:v>
                </c:pt>
                <c:pt idx="438">
                  <c:v>-0.81666000000000005</c:v>
                </c:pt>
                <c:pt idx="439">
                  <c:v>-0.80276999999999998</c:v>
                </c:pt>
                <c:pt idx="440">
                  <c:v>-0.89024999999999999</c:v>
                </c:pt>
                <c:pt idx="441">
                  <c:v>-0.79942999999999997</c:v>
                </c:pt>
                <c:pt idx="442">
                  <c:v>-0.82552000000000003</c:v>
                </c:pt>
                <c:pt idx="443">
                  <c:v>-0.79622999999999999</c:v>
                </c:pt>
                <c:pt idx="444">
                  <c:v>-0.81088000000000005</c:v>
                </c:pt>
                <c:pt idx="445">
                  <c:v>-0.77861999999999998</c:v>
                </c:pt>
                <c:pt idx="446">
                  <c:v>-0.61914000000000002</c:v>
                </c:pt>
                <c:pt idx="447">
                  <c:v>-0.56222000000000005</c:v>
                </c:pt>
                <c:pt idx="448">
                  <c:v>-0.42514000000000002</c:v>
                </c:pt>
                <c:pt idx="449">
                  <c:v>1.1067</c:v>
                </c:pt>
                <c:pt idx="450">
                  <c:v>1.9127000000000001</c:v>
                </c:pt>
                <c:pt idx="451">
                  <c:v>1.6321000000000001</c:v>
                </c:pt>
                <c:pt idx="452">
                  <c:v>1.2513000000000001</c:v>
                </c:pt>
                <c:pt idx="453">
                  <c:v>1.1745000000000001</c:v>
                </c:pt>
                <c:pt idx="454">
                  <c:v>1.0437000000000001</c:v>
                </c:pt>
                <c:pt idx="455">
                  <c:v>1.0286</c:v>
                </c:pt>
                <c:pt idx="456">
                  <c:v>0.97663</c:v>
                </c:pt>
                <c:pt idx="457">
                  <c:v>0.98121000000000003</c:v>
                </c:pt>
                <c:pt idx="458">
                  <c:v>0.97053</c:v>
                </c:pt>
                <c:pt idx="459">
                  <c:v>0.94955999999999996</c:v>
                </c:pt>
                <c:pt idx="460">
                  <c:v>0.92832000000000003</c:v>
                </c:pt>
                <c:pt idx="461">
                  <c:v>0.95843</c:v>
                </c:pt>
                <c:pt idx="462">
                  <c:v>0.90878999999999999</c:v>
                </c:pt>
                <c:pt idx="463">
                  <c:v>0.94128000000000001</c:v>
                </c:pt>
                <c:pt idx="464">
                  <c:v>0.92113</c:v>
                </c:pt>
                <c:pt idx="465">
                  <c:v>0.92018</c:v>
                </c:pt>
                <c:pt idx="466">
                  <c:v>0.90712999999999999</c:v>
                </c:pt>
                <c:pt idx="467">
                  <c:v>0.92408000000000001</c:v>
                </c:pt>
                <c:pt idx="468">
                  <c:v>0.95233000000000001</c:v>
                </c:pt>
                <c:pt idx="469">
                  <c:v>0.90134999999999998</c:v>
                </c:pt>
                <c:pt idx="470">
                  <c:v>0.94410000000000005</c:v>
                </c:pt>
                <c:pt idx="471">
                  <c:v>0.95652999999999999</c:v>
                </c:pt>
                <c:pt idx="472">
                  <c:v>0.93345999999999996</c:v>
                </c:pt>
                <c:pt idx="473">
                  <c:v>0.99156</c:v>
                </c:pt>
                <c:pt idx="474">
                  <c:v>0.95133999999999996</c:v>
                </c:pt>
                <c:pt idx="475">
                  <c:v>0.95574000000000003</c:v>
                </c:pt>
                <c:pt idx="476">
                  <c:v>0.92274999999999996</c:v>
                </c:pt>
                <c:pt idx="477">
                  <c:v>0.94313999999999998</c:v>
                </c:pt>
                <c:pt idx="478">
                  <c:v>0.94726999999999995</c:v>
                </c:pt>
                <c:pt idx="479">
                  <c:v>0.95223999999999998</c:v>
                </c:pt>
                <c:pt idx="480">
                  <c:v>0.9425</c:v>
                </c:pt>
                <c:pt idx="481">
                  <c:v>0.95692999999999995</c:v>
                </c:pt>
                <c:pt idx="482">
                  <c:v>0.94762000000000002</c:v>
                </c:pt>
                <c:pt idx="483">
                  <c:v>0.93086999999999998</c:v>
                </c:pt>
                <c:pt idx="484">
                  <c:v>0.92413999999999996</c:v>
                </c:pt>
                <c:pt idx="485">
                  <c:v>0.94252999999999998</c:v>
                </c:pt>
                <c:pt idx="486">
                  <c:v>0.93703000000000003</c:v>
                </c:pt>
                <c:pt idx="487">
                  <c:v>0.95291000000000003</c:v>
                </c:pt>
                <c:pt idx="488">
                  <c:v>0.95240000000000002</c:v>
                </c:pt>
                <c:pt idx="489">
                  <c:v>0.92732000000000003</c:v>
                </c:pt>
                <c:pt idx="490">
                  <c:v>0.99541000000000002</c:v>
                </c:pt>
                <c:pt idx="491">
                  <c:v>1.0145999999999999</c:v>
                </c:pt>
                <c:pt idx="492">
                  <c:v>0.96099000000000001</c:v>
                </c:pt>
                <c:pt idx="493">
                  <c:v>0.91429000000000005</c:v>
                </c:pt>
                <c:pt idx="494">
                  <c:v>0.98057000000000005</c:v>
                </c:pt>
                <c:pt idx="495">
                  <c:v>0.94552000000000003</c:v>
                </c:pt>
                <c:pt idx="496">
                  <c:v>0.90613999999999995</c:v>
                </c:pt>
                <c:pt idx="497">
                  <c:v>0.94769999999999999</c:v>
                </c:pt>
                <c:pt idx="498">
                  <c:v>0.90081</c:v>
                </c:pt>
                <c:pt idx="499">
                  <c:v>0.89344999999999997</c:v>
                </c:pt>
                <c:pt idx="500">
                  <c:v>0.97646999999999995</c:v>
                </c:pt>
              </c:numCache>
            </c:numRef>
          </c:val>
          <c:smooth val="1"/>
          <c:extLst>
            <c:ext xmlns:c16="http://schemas.microsoft.com/office/drawing/2014/chart" uri="{C3380CC4-5D6E-409C-BE32-E72D297353CC}">
              <c16:uniqueId val="{00000000-FEAC-4AF0-948B-C27817454CB2}"/>
            </c:ext>
          </c:extLst>
        </c:ser>
        <c:ser>
          <c:idx val="2"/>
          <c:order val="1"/>
          <c:tx>
            <c:v>Точка 2</c:v>
          </c:tx>
          <c:spPr>
            <a:ln w="25400">
              <a:solidFill>
                <a:srgbClr val="000000"/>
              </a:solidFill>
              <a:prstDash val="solid"/>
            </a:ln>
          </c:spPr>
          <c:marker>
            <c:symbol val="none"/>
          </c:marker>
          <c:cat>
            <c:numRef>
              <c:f>[1]Лист1!$A$2:$A$502</c:f>
              <c:numCache>
                <c:formatCode>General</c:formatCode>
                <c:ptCount val="501"/>
                <c:pt idx="0">
                  <c:v>0</c:v>
                </c:pt>
                <c:pt idx="1">
                  <c:v>9.9878599999999994E-3</c:v>
                </c:pt>
                <c:pt idx="2">
                  <c:v>1.9992699999999999E-2</c:v>
                </c:pt>
                <c:pt idx="3">
                  <c:v>2.99823E-2</c:v>
                </c:pt>
                <c:pt idx="4">
                  <c:v>3.99855E-2</c:v>
                </c:pt>
                <c:pt idx="5">
                  <c:v>4.9999200000000001E-2</c:v>
                </c:pt>
                <c:pt idx="6">
                  <c:v>5.9999499999999997E-2</c:v>
                </c:pt>
                <c:pt idx="7">
                  <c:v>6.9998400000000002E-2</c:v>
                </c:pt>
                <c:pt idx="8">
                  <c:v>7.9984200000000005E-2</c:v>
                </c:pt>
                <c:pt idx="9">
                  <c:v>8.9998999999999996E-2</c:v>
                </c:pt>
                <c:pt idx="10">
                  <c:v>9.9991700000000003E-2</c:v>
                </c:pt>
                <c:pt idx="11">
                  <c:v>0.11</c:v>
                </c:pt>
                <c:pt idx="12">
                  <c:v>0.11999</c:v>
                </c:pt>
                <c:pt idx="13">
                  <c:v>0.12998000000000001</c:v>
                </c:pt>
                <c:pt idx="14">
                  <c:v>0.14000000000000001</c:v>
                </c:pt>
                <c:pt idx="15">
                  <c:v>0.14999000000000001</c:v>
                </c:pt>
                <c:pt idx="16">
                  <c:v>0.15998999999999999</c:v>
                </c:pt>
                <c:pt idx="17">
                  <c:v>0.17</c:v>
                </c:pt>
                <c:pt idx="18">
                  <c:v>0.17999000000000001</c:v>
                </c:pt>
                <c:pt idx="19">
                  <c:v>0.18998999999999999</c:v>
                </c:pt>
                <c:pt idx="20">
                  <c:v>0.19999</c:v>
                </c:pt>
                <c:pt idx="21">
                  <c:v>0.20998</c:v>
                </c:pt>
                <c:pt idx="22">
                  <c:v>0.22</c:v>
                </c:pt>
                <c:pt idx="23">
                  <c:v>0.22997999999999999</c:v>
                </c:pt>
                <c:pt idx="24">
                  <c:v>0.23999000000000001</c:v>
                </c:pt>
                <c:pt idx="25">
                  <c:v>0.24998000000000001</c:v>
                </c:pt>
                <c:pt idx="26">
                  <c:v>0.26</c:v>
                </c:pt>
                <c:pt idx="27">
                  <c:v>0.26999000000000001</c:v>
                </c:pt>
                <c:pt idx="28">
                  <c:v>0.28000000000000003</c:v>
                </c:pt>
                <c:pt idx="29">
                  <c:v>0.28999000000000003</c:v>
                </c:pt>
                <c:pt idx="30">
                  <c:v>0.29998000000000002</c:v>
                </c:pt>
                <c:pt idx="31">
                  <c:v>0.31</c:v>
                </c:pt>
                <c:pt idx="32">
                  <c:v>0.31999</c:v>
                </c:pt>
                <c:pt idx="33">
                  <c:v>0.32999000000000001</c:v>
                </c:pt>
                <c:pt idx="34">
                  <c:v>0.33999000000000001</c:v>
                </c:pt>
                <c:pt idx="35">
                  <c:v>0.34999000000000002</c:v>
                </c:pt>
                <c:pt idx="36">
                  <c:v>0.35998999999999998</c:v>
                </c:pt>
                <c:pt idx="37">
                  <c:v>0.36998999999999999</c:v>
                </c:pt>
                <c:pt idx="38">
                  <c:v>0.37998999999999999</c:v>
                </c:pt>
                <c:pt idx="39">
                  <c:v>0.38999</c:v>
                </c:pt>
                <c:pt idx="40">
                  <c:v>0.39998</c:v>
                </c:pt>
                <c:pt idx="41">
                  <c:v>0.40999000000000002</c:v>
                </c:pt>
                <c:pt idx="42">
                  <c:v>0.42</c:v>
                </c:pt>
                <c:pt idx="43">
                  <c:v>0.42998999999999998</c:v>
                </c:pt>
                <c:pt idx="44">
                  <c:v>0.44</c:v>
                </c:pt>
                <c:pt idx="45">
                  <c:v>0.45</c:v>
                </c:pt>
                <c:pt idx="46">
                  <c:v>0.46</c:v>
                </c:pt>
                <c:pt idx="47">
                  <c:v>0.47</c:v>
                </c:pt>
                <c:pt idx="48">
                  <c:v>0.47999000000000003</c:v>
                </c:pt>
                <c:pt idx="49">
                  <c:v>0.48998999999999998</c:v>
                </c:pt>
                <c:pt idx="50">
                  <c:v>0.49998999999999999</c:v>
                </c:pt>
                <c:pt idx="51">
                  <c:v>0.51</c:v>
                </c:pt>
                <c:pt idx="52">
                  <c:v>0.51998999999999995</c:v>
                </c:pt>
                <c:pt idx="53">
                  <c:v>0.53</c:v>
                </c:pt>
                <c:pt idx="54">
                  <c:v>0.54</c:v>
                </c:pt>
                <c:pt idx="55">
                  <c:v>0.54998999999999998</c:v>
                </c:pt>
                <c:pt idx="56">
                  <c:v>0.55998999999999999</c:v>
                </c:pt>
                <c:pt idx="57">
                  <c:v>0.56998000000000004</c:v>
                </c:pt>
                <c:pt idx="58">
                  <c:v>0.57999000000000001</c:v>
                </c:pt>
                <c:pt idx="59">
                  <c:v>0.59</c:v>
                </c:pt>
                <c:pt idx="60">
                  <c:v>0.59997999999999996</c:v>
                </c:pt>
                <c:pt idx="61">
                  <c:v>0.61</c:v>
                </c:pt>
                <c:pt idx="62">
                  <c:v>0.61997999999999998</c:v>
                </c:pt>
                <c:pt idx="63">
                  <c:v>0.63</c:v>
                </c:pt>
                <c:pt idx="64">
                  <c:v>0.64</c:v>
                </c:pt>
                <c:pt idx="65">
                  <c:v>0.64998999999999996</c:v>
                </c:pt>
                <c:pt idx="66">
                  <c:v>0.65998000000000001</c:v>
                </c:pt>
                <c:pt idx="67">
                  <c:v>0.66998999999999997</c:v>
                </c:pt>
                <c:pt idx="68">
                  <c:v>0.67998999999999998</c:v>
                </c:pt>
                <c:pt idx="69">
                  <c:v>0.68998999999999999</c:v>
                </c:pt>
                <c:pt idx="70">
                  <c:v>0.7</c:v>
                </c:pt>
                <c:pt idx="71">
                  <c:v>0.70998000000000006</c:v>
                </c:pt>
                <c:pt idx="72">
                  <c:v>0.71999000000000002</c:v>
                </c:pt>
                <c:pt idx="73">
                  <c:v>0.72999000000000003</c:v>
                </c:pt>
                <c:pt idx="74">
                  <c:v>0.73997999999999997</c:v>
                </c:pt>
                <c:pt idx="75">
                  <c:v>0.75</c:v>
                </c:pt>
                <c:pt idx="76">
                  <c:v>0.75999000000000005</c:v>
                </c:pt>
                <c:pt idx="77">
                  <c:v>0.76998</c:v>
                </c:pt>
                <c:pt idx="78">
                  <c:v>0.77998999999999996</c:v>
                </c:pt>
                <c:pt idx="79">
                  <c:v>0.78998999999999997</c:v>
                </c:pt>
                <c:pt idx="80">
                  <c:v>0.79998999999999998</c:v>
                </c:pt>
                <c:pt idx="81">
                  <c:v>0.80998999999999999</c:v>
                </c:pt>
                <c:pt idx="82">
                  <c:v>0.81999</c:v>
                </c:pt>
                <c:pt idx="83">
                  <c:v>0.82999000000000001</c:v>
                </c:pt>
                <c:pt idx="84">
                  <c:v>0.84</c:v>
                </c:pt>
                <c:pt idx="85">
                  <c:v>0.84999000000000002</c:v>
                </c:pt>
                <c:pt idx="86">
                  <c:v>0.85999000000000003</c:v>
                </c:pt>
                <c:pt idx="87">
                  <c:v>0.86997999999999998</c:v>
                </c:pt>
                <c:pt idx="88">
                  <c:v>0.87997999999999998</c:v>
                </c:pt>
                <c:pt idx="89">
                  <c:v>0.89</c:v>
                </c:pt>
                <c:pt idx="90">
                  <c:v>0.89998</c:v>
                </c:pt>
                <c:pt idx="91">
                  <c:v>0.90998000000000001</c:v>
                </c:pt>
                <c:pt idx="92">
                  <c:v>0.92</c:v>
                </c:pt>
                <c:pt idx="93">
                  <c:v>0.92998999999999998</c:v>
                </c:pt>
                <c:pt idx="94">
                  <c:v>0.93998000000000004</c:v>
                </c:pt>
                <c:pt idx="95">
                  <c:v>0.94999</c:v>
                </c:pt>
                <c:pt idx="96">
                  <c:v>0.95998000000000006</c:v>
                </c:pt>
                <c:pt idx="97">
                  <c:v>0.96999000000000002</c:v>
                </c:pt>
                <c:pt idx="98">
                  <c:v>0.98</c:v>
                </c:pt>
                <c:pt idx="99">
                  <c:v>0.98999000000000004</c:v>
                </c:pt>
                <c:pt idx="100">
                  <c:v>0.99999000000000005</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[1]Лист1!$C$2:$C$502</c:f>
              <c:numCache>
                <c:formatCode>General</c:formatCode>
                <c:ptCount val="501"/>
                <c:pt idx="0">
                  <c:v>7.8886100000000002E-31</c:v>
                </c:pt>
                <c:pt idx="1">
                  <c:v>-1.1422000000000001</c:v>
                </c:pt>
                <c:pt idx="2">
                  <c:v>-1.3008999999999999</c:v>
                </c:pt>
                <c:pt idx="3">
                  <c:v>-1.6016999999999999</c:v>
                </c:pt>
                <c:pt idx="4">
                  <c:v>-1.3989</c:v>
                </c:pt>
                <c:pt idx="5">
                  <c:v>-1.8015000000000001</c:v>
                </c:pt>
                <c:pt idx="6">
                  <c:v>-2.3283999999999998</c:v>
                </c:pt>
                <c:pt idx="7">
                  <c:v>-2.1743000000000001</c:v>
                </c:pt>
                <c:pt idx="8">
                  <c:v>-1.2030000000000001</c:v>
                </c:pt>
                <c:pt idx="9">
                  <c:v>-1.7713000000000001</c:v>
                </c:pt>
                <c:pt idx="10">
                  <c:v>-2.0327000000000002</c:v>
                </c:pt>
                <c:pt idx="11">
                  <c:v>-2.4963000000000002</c:v>
                </c:pt>
                <c:pt idx="12">
                  <c:v>-2.8224</c:v>
                </c:pt>
                <c:pt idx="13">
                  <c:v>-2.1419999999999999</c:v>
                </c:pt>
                <c:pt idx="14">
                  <c:v>-1.9036</c:v>
                </c:pt>
                <c:pt idx="15">
                  <c:v>-1.8721000000000001</c:v>
                </c:pt>
                <c:pt idx="16">
                  <c:v>-2.3548</c:v>
                </c:pt>
                <c:pt idx="17">
                  <c:v>-2.2261000000000002</c:v>
                </c:pt>
                <c:pt idx="18">
                  <c:v>-2.4573</c:v>
                </c:pt>
                <c:pt idx="19">
                  <c:v>-2.2010999999999998</c:v>
                </c:pt>
                <c:pt idx="20">
                  <c:v>-1.802</c:v>
                </c:pt>
                <c:pt idx="21">
                  <c:v>-1.7495000000000001</c:v>
                </c:pt>
                <c:pt idx="22">
                  <c:v>-1.9515</c:v>
                </c:pt>
                <c:pt idx="23">
                  <c:v>-2.2984</c:v>
                </c:pt>
                <c:pt idx="24">
                  <c:v>-2.2839</c:v>
                </c:pt>
                <c:pt idx="25">
                  <c:v>-1.6229</c:v>
                </c:pt>
                <c:pt idx="26">
                  <c:v>-2.032</c:v>
                </c:pt>
                <c:pt idx="27">
                  <c:v>-2.0339</c:v>
                </c:pt>
                <c:pt idx="28">
                  <c:v>-1.4670000000000001</c:v>
                </c:pt>
                <c:pt idx="29">
                  <c:v>-1.5468999999999999</c:v>
                </c:pt>
                <c:pt idx="30">
                  <c:v>-1.6256999999999999</c:v>
                </c:pt>
                <c:pt idx="31">
                  <c:v>-1.6088</c:v>
                </c:pt>
                <c:pt idx="32">
                  <c:v>-1.6979</c:v>
                </c:pt>
                <c:pt idx="33">
                  <c:v>-1.5498000000000001</c:v>
                </c:pt>
                <c:pt idx="34">
                  <c:v>-1.2333000000000001</c:v>
                </c:pt>
                <c:pt idx="35">
                  <c:v>-1.4502999999999999</c:v>
                </c:pt>
                <c:pt idx="36">
                  <c:v>-1.0525</c:v>
                </c:pt>
                <c:pt idx="37">
                  <c:v>-1.1218999999999999</c:v>
                </c:pt>
                <c:pt idx="38">
                  <c:v>-1.5692999999999999</c:v>
                </c:pt>
                <c:pt idx="39">
                  <c:v>-1.2976000000000001</c:v>
                </c:pt>
                <c:pt idx="40">
                  <c:v>-1.2256</c:v>
                </c:pt>
                <c:pt idx="41">
                  <c:v>-0.98695999999999995</c:v>
                </c:pt>
                <c:pt idx="42">
                  <c:v>-1.2903</c:v>
                </c:pt>
                <c:pt idx="43">
                  <c:v>-1.3553999999999999</c:v>
                </c:pt>
                <c:pt idx="44">
                  <c:v>-1.3729</c:v>
                </c:pt>
                <c:pt idx="45">
                  <c:v>-0.52876000000000001</c:v>
                </c:pt>
                <c:pt idx="46">
                  <c:v>-1.0484</c:v>
                </c:pt>
                <c:pt idx="47">
                  <c:v>-0.93389</c:v>
                </c:pt>
                <c:pt idx="48">
                  <c:v>-0.94118000000000002</c:v>
                </c:pt>
                <c:pt idx="49">
                  <c:v>-1.6111</c:v>
                </c:pt>
                <c:pt idx="50">
                  <c:v>-1.0403</c:v>
                </c:pt>
                <c:pt idx="51">
                  <c:v>-1.0193000000000001</c:v>
                </c:pt>
                <c:pt idx="52">
                  <c:v>-1.5760000000000001</c:v>
                </c:pt>
                <c:pt idx="53">
                  <c:v>-1.1782999999999999</c:v>
                </c:pt>
                <c:pt idx="54">
                  <c:v>-0.90064</c:v>
                </c:pt>
                <c:pt idx="55">
                  <c:v>-1.518</c:v>
                </c:pt>
                <c:pt idx="56">
                  <c:v>-0.24179</c:v>
                </c:pt>
                <c:pt idx="57">
                  <c:v>-0.65719000000000005</c:v>
                </c:pt>
                <c:pt idx="58">
                  <c:v>-0.44677</c:v>
                </c:pt>
                <c:pt idx="59">
                  <c:v>-0.73324999999999996</c:v>
                </c:pt>
                <c:pt idx="60">
                  <c:v>-0.11221</c:v>
                </c:pt>
                <c:pt idx="61">
                  <c:v>-0.27318999999999999</c:v>
                </c:pt>
                <c:pt idx="62">
                  <c:v>-3.5136500000000001E-2</c:v>
                </c:pt>
                <c:pt idx="63">
                  <c:v>0.20261999999999999</c:v>
                </c:pt>
                <c:pt idx="64">
                  <c:v>0.16979</c:v>
                </c:pt>
                <c:pt idx="65">
                  <c:v>-0.38155</c:v>
                </c:pt>
                <c:pt idx="66">
                  <c:v>7.4956200000000001E-2</c:v>
                </c:pt>
                <c:pt idx="67">
                  <c:v>-0.11575000000000001</c:v>
                </c:pt>
                <c:pt idx="68">
                  <c:v>0.34012999999999999</c:v>
                </c:pt>
                <c:pt idx="69">
                  <c:v>0.25899</c:v>
                </c:pt>
                <c:pt idx="70">
                  <c:v>0.47721999999999998</c:v>
                </c:pt>
                <c:pt idx="71">
                  <c:v>0.11516</c:v>
                </c:pt>
                <c:pt idx="72">
                  <c:v>0.63521000000000005</c:v>
                </c:pt>
                <c:pt idx="73">
                  <c:v>0.67644000000000004</c:v>
                </c:pt>
                <c:pt idx="74">
                  <c:v>0.65388999999999997</c:v>
                </c:pt>
                <c:pt idx="75">
                  <c:v>0.45321</c:v>
                </c:pt>
                <c:pt idx="76">
                  <c:v>0.65098</c:v>
                </c:pt>
                <c:pt idx="77">
                  <c:v>0.51153999999999999</c:v>
                </c:pt>
                <c:pt idx="78">
                  <c:v>0.85729999999999995</c:v>
                </c:pt>
                <c:pt idx="79">
                  <c:v>0.74238999999999999</c:v>
                </c:pt>
                <c:pt idx="80">
                  <c:v>0.76619000000000004</c:v>
                </c:pt>
                <c:pt idx="81">
                  <c:v>0.65344000000000002</c:v>
                </c:pt>
                <c:pt idx="82">
                  <c:v>0.68932000000000004</c:v>
                </c:pt>
                <c:pt idx="83">
                  <c:v>0.76224000000000003</c:v>
                </c:pt>
                <c:pt idx="84">
                  <c:v>0.73784000000000005</c:v>
                </c:pt>
                <c:pt idx="85">
                  <c:v>0.59258999999999995</c:v>
                </c:pt>
                <c:pt idx="86">
                  <c:v>0.93789</c:v>
                </c:pt>
                <c:pt idx="87">
                  <c:v>0.64280999999999999</c:v>
                </c:pt>
                <c:pt idx="88">
                  <c:v>0.94177</c:v>
                </c:pt>
                <c:pt idx="89">
                  <c:v>0.78488000000000002</c:v>
                </c:pt>
                <c:pt idx="90">
                  <c:v>0.96274000000000004</c:v>
                </c:pt>
                <c:pt idx="91">
                  <c:v>0.86194000000000004</c:v>
                </c:pt>
                <c:pt idx="92">
                  <c:v>0.95716000000000001</c:v>
                </c:pt>
                <c:pt idx="93">
                  <c:v>1.0497000000000001</c:v>
                </c:pt>
                <c:pt idx="94">
                  <c:v>1.0376000000000001</c:v>
                </c:pt>
                <c:pt idx="95">
                  <c:v>1.0076000000000001</c:v>
                </c:pt>
                <c:pt idx="96">
                  <c:v>0.92791999999999997</c:v>
                </c:pt>
                <c:pt idx="97">
                  <c:v>0.82055999999999996</c:v>
                </c:pt>
                <c:pt idx="98">
                  <c:v>0.80152000000000001</c:v>
                </c:pt>
                <c:pt idx="99">
                  <c:v>1.0146999999999999</c:v>
                </c:pt>
                <c:pt idx="100">
                  <c:v>0.85160999999999998</c:v>
                </c:pt>
                <c:pt idx="101">
                  <c:v>0.88000999999999996</c:v>
                </c:pt>
                <c:pt idx="102">
                  <c:v>0.80112000000000005</c:v>
                </c:pt>
                <c:pt idx="103">
                  <c:v>0.90676000000000001</c:v>
                </c:pt>
                <c:pt idx="104">
                  <c:v>1.04</c:v>
                </c:pt>
                <c:pt idx="105">
                  <c:v>0.99748999999999999</c:v>
                </c:pt>
                <c:pt idx="106">
                  <c:v>0.98162000000000005</c:v>
                </c:pt>
                <c:pt idx="107">
                  <c:v>0.98346999999999996</c:v>
                </c:pt>
                <c:pt idx="108">
                  <c:v>0.92612000000000005</c:v>
                </c:pt>
                <c:pt idx="109">
                  <c:v>0.90456000000000003</c:v>
                </c:pt>
                <c:pt idx="110">
                  <c:v>0.74209000000000003</c:v>
                </c:pt>
                <c:pt idx="111">
                  <c:v>0.94389000000000001</c:v>
                </c:pt>
                <c:pt idx="112">
                  <c:v>0.85589000000000004</c:v>
                </c:pt>
                <c:pt idx="113">
                  <c:v>0.80781999999999998</c:v>
                </c:pt>
                <c:pt idx="114">
                  <c:v>0.54444999999999999</c:v>
                </c:pt>
                <c:pt idx="115">
                  <c:v>0.70948</c:v>
                </c:pt>
                <c:pt idx="116">
                  <c:v>0.51593</c:v>
                </c:pt>
                <c:pt idx="117">
                  <c:v>0.44164999999999999</c:v>
                </c:pt>
                <c:pt idx="118">
                  <c:v>0.2752</c:v>
                </c:pt>
                <c:pt idx="119">
                  <c:v>0.50122999999999995</c:v>
                </c:pt>
                <c:pt idx="120">
                  <c:v>0.26452999999999999</c:v>
                </c:pt>
                <c:pt idx="121">
                  <c:v>0.27804000000000001</c:v>
                </c:pt>
                <c:pt idx="122">
                  <c:v>5.0146299999999998E-2</c:v>
                </c:pt>
                <c:pt idx="123">
                  <c:v>0.30560999999999999</c:v>
                </c:pt>
                <c:pt idx="124">
                  <c:v>-0.13535</c:v>
                </c:pt>
                <c:pt idx="125">
                  <c:v>-0.45234000000000002</c:v>
                </c:pt>
                <c:pt idx="126">
                  <c:v>-0.30706</c:v>
                </c:pt>
                <c:pt idx="127">
                  <c:v>-0.38535000000000003</c:v>
                </c:pt>
                <c:pt idx="128">
                  <c:v>-0.39069999999999999</c:v>
                </c:pt>
                <c:pt idx="129">
                  <c:v>-0.61202999999999996</c:v>
                </c:pt>
                <c:pt idx="130">
                  <c:v>-0.63532</c:v>
                </c:pt>
                <c:pt idx="131">
                  <c:v>-0.74229000000000001</c:v>
                </c:pt>
                <c:pt idx="132">
                  <c:v>-0.60440000000000005</c:v>
                </c:pt>
                <c:pt idx="133">
                  <c:v>-0.82367999999999997</c:v>
                </c:pt>
                <c:pt idx="134">
                  <c:v>-0.63722000000000001</c:v>
                </c:pt>
                <c:pt idx="135">
                  <c:v>-0.80296999999999996</c:v>
                </c:pt>
                <c:pt idx="136">
                  <c:v>-0.92644000000000004</c:v>
                </c:pt>
                <c:pt idx="137">
                  <c:v>-0.88195999999999997</c:v>
                </c:pt>
                <c:pt idx="138">
                  <c:v>-0.95004</c:v>
                </c:pt>
                <c:pt idx="139">
                  <c:v>-0.91742999999999997</c:v>
                </c:pt>
                <c:pt idx="140">
                  <c:v>-0.92781000000000002</c:v>
                </c:pt>
                <c:pt idx="141">
                  <c:v>-0.96603000000000006</c:v>
                </c:pt>
                <c:pt idx="142">
                  <c:v>-0.88759999999999994</c:v>
                </c:pt>
                <c:pt idx="143">
                  <c:v>-0.98307999999999995</c:v>
                </c:pt>
                <c:pt idx="144">
                  <c:v>-1.0357000000000001</c:v>
                </c:pt>
                <c:pt idx="145">
                  <c:v>-1.0616000000000001</c:v>
                </c:pt>
                <c:pt idx="146">
                  <c:v>-1.1136999999999999</c:v>
                </c:pt>
                <c:pt idx="147">
                  <c:v>-1.1443000000000001</c:v>
                </c:pt>
                <c:pt idx="148">
                  <c:v>-1.1933</c:v>
                </c:pt>
                <c:pt idx="149">
                  <c:v>-1.1754</c:v>
                </c:pt>
                <c:pt idx="150">
                  <c:v>-1.1891</c:v>
                </c:pt>
                <c:pt idx="151">
                  <c:v>-1.1273</c:v>
                </c:pt>
                <c:pt idx="152">
                  <c:v>-1.1184000000000001</c:v>
                </c:pt>
                <c:pt idx="153">
                  <c:v>-1.0809</c:v>
                </c:pt>
                <c:pt idx="154">
                  <c:v>-1.0459000000000001</c:v>
                </c:pt>
                <c:pt idx="155">
                  <c:v>-1.1186</c:v>
                </c:pt>
                <c:pt idx="156">
                  <c:v>-1.1100000000000001</c:v>
                </c:pt>
                <c:pt idx="157">
                  <c:v>-1.3115000000000001</c:v>
                </c:pt>
                <c:pt idx="158">
                  <c:v>-1.1046</c:v>
                </c:pt>
                <c:pt idx="159">
                  <c:v>-1.3796999999999999</c:v>
                </c:pt>
                <c:pt idx="160">
                  <c:v>-1.1849000000000001</c:v>
                </c:pt>
                <c:pt idx="161">
                  <c:v>-1.3599000000000001</c:v>
                </c:pt>
                <c:pt idx="162">
                  <c:v>-1.2875000000000001</c:v>
                </c:pt>
                <c:pt idx="163">
                  <c:v>-1.4964</c:v>
                </c:pt>
                <c:pt idx="164">
                  <c:v>-1.3357000000000001</c:v>
                </c:pt>
                <c:pt idx="165">
                  <c:v>-1.5781000000000001</c:v>
                </c:pt>
                <c:pt idx="166">
                  <c:v>-1.4368000000000001</c:v>
                </c:pt>
                <c:pt idx="167">
                  <c:v>-1.7115</c:v>
                </c:pt>
                <c:pt idx="168">
                  <c:v>-1.5476000000000001</c:v>
                </c:pt>
                <c:pt idx="169">
                  <c:v>-1.7623</c:v>
                </c:pt>
                <c:pt idx="170">
                  <c:v>-1.5475000000000001</c:v>
                </c:pt>
                <c:pt idx="171">
                  <c:v>-1.8811</c:v>
                </c:pt>
                <c:pt idx="172">
                  <c:v>-2.1648999999999998</c:v>
                </c:pt>
                <c:pt idx="173">
                  <c:v>-2.0209000000000001</c:v>
                </c:pt>
                <c:pt idx="174">
                  <c:v>-1.7511000000000001</c:v>
                </c:pt>
                <c:pt idx="175">
                  <c:v>-1.9957</c:v>
                </c:pt>
                <c:pt idx="176">
                  <c:v>-1.7487999999999999</c:v>
                </c:pt>
                <c:pt idx="177">
                  <c:v>-1.9681999999999999</c:v>
                </c:pt>
                <c:pt idx="178">
                  <c:v>-1.9354</c:v>
                </c:pt>
                <c:pt idx="179">
                  <c:v>-1.9894000000000001</c:v>
                </c:pt>
                <c:pt idx="180">
                  <c:v>-1.8</c:v>
                </c:pt>
                <c:pt idx="181">
                  <c:v>-1.972</c:v>
                </c:pt>
                <c:pt idx="182">
                  <c:v>-1.6813</c:v>
                </c:pt>
                <c:pt idx="183">
                  <c:v>-1.7957000000000001</c:v>
                </c:pt>
                <c:pt idx="184">
                  <c:v>-1.5851999999999999</c:v>
                </c:pt>
                <c:pt idx="185">
                  <c:v>-1.5419</c:v>
                </c:pt>
                <c:pt idx="186">
                  <c:v>-1.4824999999999999</c:v>
                </c:pt>
                <c:pt idx="187">
                  <c:v>-1.4169</c:v>
                </c:pt>
                <c:pt idx="188">
                  <c:v>-1.3203</c:v>
                </c:pt>
                <c:pt idx="189">
                  <c:v>-1.1992</c:v>
                </c:pt>
                <c:pt idx="190">
                  <c:v>-1.1686000000000001</c:v>
                </c:pt>
                <c:pt idx="191">
                  <c:v>-1.1486000000000001</c:v>
                </c:pt>
                <c:pt idx="192">
                  <c:v>-1.2375</c:v>
                </c:pt>
                <c:pt idx="193">
                  <c:v>-1.2376</c:v>
                </c:pt>
                <c:pt idx="194">
                  <c:v>-1.0124</c:v>
                </c:pt>
                <c:pt idx="195">
                  <c:v>-1.2302</c:v>
                </c:pt>
                <c:pt idx="196">
                  <c:v>-1.1113999999999999</c:v>
                </c:pt>
                <c:pt idx="197">
                  <c:v>-1.2471000000000001</c:v>
                </c:pt>
                <c:pt idx="198">
                  <c:v>-0.92159000000000002</c:v>
                </c:pt>
                <c:pt idx="199">
                  <c:v>-1.0633999999999999</c:v>
                </c:pt>
                <c:pt idx="200">
                  <c:v>-1.1374</c:v>
                </c:pt>
                <c:pt idx="201">
                  <c:v>-0.98409999999999997</c:v>
                </c:pt>
                <c:pt idx="202">
                  <c:v>-0.93474999999999997</c:v>
                </c:pt>
                <c:pt idx="203">
                  <c:v>-0.90307000000000004</c:v>
                </c:pt>
                <c:pt idx="204">
                  <c:v>-0.86338000000000004</c:v>
                </c:pt>
                <c:pt idx="205">
                  <c:v>-0.76749999999999996</c:v>
                </c:pt>
                <c:pt idx="206">
                  <c:v>-0.60385</c:v>
                </c:pt>
                <c:pt idx="207">
                  <c:v>-0.63556000000000001</c:v>
                </c:pt>
                <c:pt idx="208">
                  <c:v>-0.59504000000000001</c:v>
                </c:pt>
                <c:pt idx="209">
                  <c:v>-0.63160000000000005</c:v>
                </c:pt>
                <c:pt idx="210">
                  <c:v>-0.32473000000000002</c:v>
                </c:pt>
                <c:pt idx="211">
                  <c:v>-0.44236999999999999</c:v>
                </c:pt>
                <c:pt idx="212">
                  <c:v>-0.34672999999999998</c:v>
                </c:pt>
                <c:pt idx="213">
                  <c:v>-0.33167999999999997</c:v>
                </c:pt>
                <c:pt idx="214">
                  <c:v>-0.16657</c:v>
                </c:pt>
                <c:pt idx="215">
                  <c:v>-0.37319999999999998</c:v>
                </c:pt>
                <c:pt idx="216">
                  <c:v>-0.25999</c:v>
                </c:pt>
                <c:pt idx="217">
                  <c:v>-0.48098999999999997</c:v>
                </c:pt>
                <c:pt idx="218">
                  <c:v>-0.20449999999999999</c:v>
                </c:pt>
                <c:pt idx="219">
                  <c:v>-0.48203000000000001</c:v>
                </c:pt>
                <c:pt idx="220">
                  <c:v>-0.32318000000000002</c:v>
                </c:pt>
                <c:pt idx="221">
                  <c:v>-7.2462600000000002E-2</c:v>
                </c:pt>
                <c:pt idx="222">
                  <c:v>0.19248999999999999</c:v>
                </c:pt>
                <c:pt idx="223">
                  <c:v>0.24872</c:v>
                </c:pt>
                <c:pt idx="224">
                  <c:v>0.37086000000000002</c:v>
                </c:pt>
                <c:pt idx="225">
                  <c:v>0.70130999999999999</c:v>
                </c:pt>
                <c:pt idx="226">
                  <c:v>0.8901</c:v>
                </c:pt>
                <c:pt idx="227">
                  <c:v>0.75841000000000003</c:v>
                </c:pt>
                <c:pt idx="228">
                  <c:v>0.67030999999999996</c:v>
                </c:pt>
                <c:pt idx="229">
                  <c:v>1.0057</c:v>
                </c:pt>
                <c:pt idx="230">
                  <c:v>1.349</c:v>
                </c:pt>
                <c:pt idx="231">
                  <c:v>0.88853000000000004</c:v>
                </c:pt>
                <c:pt idx="232">
                  <c:v>1.1440999999999999</c:v>
                </c:pt>
                <c:pt idx="233">
                  <c:v>0.55735000000000001</c:v>
                </c:pt>
                <c:pt idx="234">
                  <c:v>-1.02743E-2</c:v>
                </c:pt>
                <c:pt idx="235">
                  <c:v>-8.7869100000000006E-2</c:v>
                </c:pt>
                <c:pt idx="236">
                  <c:v>0.21904000000000001</c:v>
                </c:pt>
                <c:pt idx="237">
                  <c:v>-0.61802000000000001</c:v>
                </c:pt>
                <c:pt idx="238">
                  <c:v>-0.55271000000000003</c:v>
                </c:pt>
                <c:pt idx="239">
                  <c:v>-0.73565999999999998</c:v>
                </c:pt>
                <c:pt idx="240">
                  <c:v>-0.59045999999999998</c:v>
                </c:pt>
                <c:pt idx="241">
                  <c:v>-0.29348999999999997</c:v>
                </c:pt>
                <c:pt idx="242">
                  <c:v>-6.9863099999999997E-2</c:v>
                </c:pt>
                <c:pt idx="243">
                  <c:v>-0.85555000000000003</c:v>
                </c:pt>
                <c:pt idx="244">
                  <c:v>-0.24604000000000001</c:v>
                </c:pt>
                <c:pt idx="245">
                  <c:v>-0.4239</c:v>
                </c:pt>
                <c:pt idx="246">
                  <c:v>0.57481000000000004</c:v>
                </c:pt>
                <c:pt idx="247">
                  <c:v>-0.21201999999999999</c:v>
                </c:pt>
                <c:pt idx="248">
                  <c:v>-0.15876000000000001</c:v>
                </c:pt>
                <c:pt idx="249">
                  <c:v>0.19373000000000001</c:v>
                </c:pt>
                <c:pt idx="250">
                  <c:v>0.34387000000000001</c:v>
                </c:pt>
                <c:pt idx="251">
                  <c:v>0.18204000000000001</c:v>
                </c:pt>
                <c:pt idx="252">
                  <c:v>0.32019999999999998</c:v>
                </c:pt>
                <c:pt idx="253">
                  <c:v>0.61424999999999996</c:v>
                </c:pt>
                <c:pt idx="254">
                  <c:v>0.56089</c:v>
                </c:pt>
                <c:pt idx="255">
                  <c:v>0.52173999999999998</c:v>
                </c:pt>
                <c:pt idx="256">
                  <c:v>0.63280999999999998</c:v>
                </c:pt>
                <c:pt idx="257">
                  <c:v>0.78366000000000002</c:v>
                </c:pt>
                <c:pt idx="258">
                  <c:v>0.75175999999999998</c:v>
                </c:pt>
                <c:pt idx="259">
                  <c:v>0.79130999999999996</c:v>
                </c:pt>
                <c:pt idx="260">
                  <c:v>0.79291999999999996</c:v>
                </c:pt>
                <c:pt idx="261">
                  <c:v>0.88095999999999997</c:v>
                </c:pt>
                <c:pt idx="262">
                  <c:v>0.85341999999999996</c:v>
                </c:pt>
                <c:pt idx="263">
                  <c:v>0.85392999999999997</c:v>
                </c:pt>
                <c:pt idx="264">
                  <c:v>0.83816999999999997</c:v>
                </c:pt>
                <c:pt idx="265">
                  <c:v>0.81364000000000003</c:v>
                </c:pt>
                <c:pt idx="266">
                  <c:v>0.92329000000000006</c:v>
                </c:pt>
                <c:pt idx="267">
                  <c:v>0.93777999999999995</c:v>
                </c:pt>
                <c:pt idx="268">
                  <c:v>0.91618999999999995</c:v>
                </c:pt>
                <c:pt idx="269">
                  <c:v>0.87543000000000004</c:v>
                </c:pt>
                <c:pt idx="270">
                  <c:v>0.88434000000000001</c:v>
                </c:pt>
                <c:pt idx="271">
                  <c:v>0.87827999999999995</c:v>
                </c:pt>
                <c:pt idx="272">
                  <c:v>0.95587</c:v>
                </c:pt>
                <c:pt idx="273">
                  <c:v>0.91830999999999996</c:v>
                </c:pt>
                <c:pt idx="274">
                  <c:v>0.84357000000000004</c:v>
                </c:pt>
                <c:pt idx="275">
                  <c:v>0.86738000000000004</c:v>
                </c:pt>
                <c:pt idx="276">
                  <c:v>0.85311000000000003</c:v>
                </c:pt>
                <c:pt idx="277">
                  <c:v>0.93084999999999996</c:v>
                </c:pt>
                <c:pt idx="278">
                  <c:v>0.89176</c:v>
                </c:pt>
                <c:pt idx="279">
                  <c:v>0.86109999999999998</c:v>
                </c:pt>
                <c:pt idx="280">
                  <c:v>0.83611000000000002</c:v>
                </c:pt>
                <c:pt idx="281">
                  <c:v>0.79630000000000001</c:v>
                </c:pt>
                <c:pt idx="282">
                  <c:v>0.91886000000000001</c:v>
                </c:pt>
                <c:pt idx="283">
                  <c:v>0.95821000000000001</c:v>
                </c:pt>
                <c:pt idx="284">
                  <c:v>0.83035999999999999</c:v>
                </c:pt>
                <c:pt idx="285">
                  <c:v>0.80439000000000005</c:v>
                </c:pt>
                <c:pt idx="286">
                  <c:v>0.81984000000000001</c:v>
                </c:pt>
                <c:pt idx="287">
                  <c:v>0.89300999999999997</c:v>
                </c:pt>
                <c:pt idx="288">
                  <c:v>0.93586000000000003</c:v>
                </c:pt>
                <c:pt idx="289">
                  <c:v>0.88049999999999995</c:v>
                </c:pt>
                <c:pt idx="290">
                  <c:v>0.81847999999999999</c:v>
                </c:pt>
                <c:pt idx="291">
                  <c:v>0.79698000000000002</c:v>
                </c:pt>
                <c:pt idx="292">
                  <c:v>0.79666000000000003</c:v>
                </c:pt>
                <c:pt idx="293">
                  <c:v>0.92266000000000004</c:v>
                </c:pt>
                <c:pt idx="294">
                  <c:v>0.90188000000000001</c:v>
                </c:pt>
                <c:pt idx="295">
                  <c:v>0.85545000000000004</c:v>
                </c:pt>
                <c:pt idx="296">
                  <c:v>0.75812999999999997</c:v>
                </c:pt>
                <c:pt idx="297">
                  <c:v>0.80869000000000002</c:v>
                </c:pt>
                <c:pt idx="298">
                  <c:v>0.81147000000000002</c:v>
                </c:pt>
                <c:pt idx="299">
                  <c:v>0.88156000000000001</c:v>
                </c:pt>
                <c:pt idx="300">
                  <c:v>0.95369999999999999</c:v>
                </c:pt>
                <c:pt idx="301">
                  <c:v>0.86748999999999998</c:v>
                </c:pt>
                <c:pt idx="302">
                  <c:v>0.67742000000000002</c:v>
                </c:pt>
                <c:pt idx="303">
                  <c:v>0.74790000000000001</c:v>
                </c:pt>
                <c:pt idx="304">
                  <c:v>0.76736000000000004</c:v>
                </c:pt>
                <c:pt idx="305">
                  <c:v>0.87272000000000005</c:v>
                </c:pt>
                <c:pt idx="306">
                  <c:v>0.85038999999999998</c:v>
                </c:pt>
                <c:pt idx="307">
                  <c:v>0.70376000000000005</c:v>
                </c:pt>
                <c:pt idx="308">
                  <c:v>0.70684999999999998</c:v>
                </c:pt>
                <c:pt idx="309">
                  <c:v>0.76837</c:v>
                </c:pt>
                <c:pt idx="310">
                  <c:v>0.83565</c:v>
                </c:pt>
                <c:pt idx="311">
                  <c:v>0.78249999999999997</c:v>
                </c:pt>
                <c:pt idx="312">
                  <c:v>0.75031999999999999</c:v>
                </c:pt>
                <c:pt idx="313">
                  <c:v>0.66410000000000002</c:v>
                </c:pt>
                <c:pt idx="314">
                  <c:v>0.69059000000000004</c:v>
                </c:pt>
                <c:pt idx="315">
                  <c:v>0.76161999999999996</c:v>
                </c:pt>
                <c:pt idx="316">
                  <c:v>0.78778000000000004</c:v>
                </c:pt>
                <c:pt idx="317">
                  <c:v>0.71714</c:v>
                </c:pt>
                <c:pt idx="318">
                  <c:v>0.67628999999999995</c:v>
                </c:pt>
                <c:pt idx="319">
                  <c:v>0.62495000000000001</c:v>
                </c:pt>
                <c:pt idx="320">
                  <c:v>0.6905</c:v>
                </c:pt>
                <c:pt idx="321">
                  <c:v>0.64326000000000005</c:v>
                </c:pt>
                <c:pt idx="322">
                  <c:v>0.66778000000000004</c:v>
                </c:pt>
                <c:pt idx="323">
                  <c:v>0.61326000000000003</c:v>
                </c:pt>
                <c:pt idx="324">
                  <c:v>0.61490999999999996</c:v>
                </c:pt>
                <c:pt idx="325">
                  <c:v>0.61824000000000001</c:v>
                </c:pt>
                <c:pt idx="326">
                  <c:v>0.60579000000000005</c:v>
                </c:pt>
                <c:pt idx="327">
                  <c:v>0.57023999999999997</c:v>
                </c:pt>
                <c:pt idx="328">
                  <c:v>0.58191999999999999</c:v>
                </c:pt>
                <c:pt idx="329">
                  <c:v>0.48259999999999997</c:v>
                </c:pt>
                <c:pt idx="330">
                  <c:v>0.39290000000000003</c:v>
                </c:pt>
                <c:pt idx="331">
                  <c:v>0.39407999999999999</c:v>
                </c:pt>
                <c:pt idx="332">
                  <c:v>0.22297</c:v>
                </c:pt>
                <c:pt idx="333">
                  <c:v>0.20571</c:v>
                </c:pt>
                <c:pt idx="334">
                  <c:v>0.19694999999999999</c:v>
                </c:pt>
                <c:pt idx="335">
                  <c:v>6.0315200000000003E-3</c:v>
                </c:pt>
                <c:pt idx="336">
                  <c:v>-1.1183E-2</c:v>
                </c:pt>
                <c:pt idx="337">
                  <c:v>-0.16066</c:v>
                </c:pt>
                <c:pt idx="338">
                  <c:v>-0.19333</c:v>
                </c:pt>
                <c:pt idx="339">
                  <c:v>-0.14105999999999999</c:v>
                </c:pt>
                <c:pt idx="340">
                  <c:v>-0.34431</c:v>
                </c:pt>
                <c:pt idx="341">
                  <c:v>-0.33783999999999997</c:v>
                </c:pt>
                <c:pt idx="342">
                  <c:v>-0.41643999999999998</c:v>
                </c:pt>
                <c:pt idx="343">
                  <c:v>-0.41667999999999999</c:v>
                </c:pt>
                <c:pt idx="344">
                  <c:v>-0.45097999999999999</c:v>
                </c:pt>
                <c:pt idx="345">
                  <c:v>-0.40709000000000001</c:v>
                </c:pt>
                <c:pt idx="346">
                  <c:v>-0.47510000000000002</c:v>
                </c:pt>
                <c:pt idx="347">
                  <c:v>-0.47677999999999998</c:v>
                </c:pt>
                <c:pt idx="348">
                  <c:v>-0.56808999999999998</c:v>
                </c:pt>
                <c:pt idx="349">
                  <c:v>-0.57901000000000002</c:v>
                </c:pt>
                <c:pt idx="350">
                  <c:v>-0.60579000000000005</c:v>
                </c:pt>
                <c:pt idx="351">
                  <c:v>-0.62161999999999995</c:v>
                </c:pt>
                <c:pt idx="352">
                  <c:v>-0.60165000000000002</c:v>
                </c:pt>
                <c:pt idx="353">
                  <c:v>-0.53959000000000001</c:v>
                </c:pt>
                <c:pt idx="354">
                  <c:v>-0.52585999999999999</c:v>
                </c:pt>
                <c:pt idx="355">
                  <c:v>-0.41123999999999999</c:v>
                </c:pt>
                <c:pt idx="356">
                  <c:v>-0.19261</c:v>
                </c:pt>
                <c:pt idx="357">
                  <c:v>-6.0273000000000002E-3</c:v>
                </c:pt>
                <c:pt idx="358">
                  <c:v>-4.7645300000000002E-2</c:v>
                </c:pt>
                <c:pt idx="359">
                  <c:v>-0.19802</c:v>
                </c:pt>
                <c:pt idx="360">
                  <c:v>-0.38472000000000001</c:v>
                </c:pt>
                <c:pt idx="361">
                  <c:v>-0.50251999999999997</c:v>
                </c:pt>
                <c:pt idx="362">
                  <c:v>-0.75129999999999997</c:v>
                </c:pt>
                <c:pt idx="363">
                  <c:v>-0.83431999999999995</c:v>
                </c:pt>
                <c:pt idx="364">
                  <c:v>-1.0611999999999999</c:v>
                </c:pt>
                <c:pt idx="365">
                  <c:v>-1.1162000000000001</c:v>
                </c:pt>
                <c:pt idx="366">
                  <c:v>-1.1941999999999999</c:v>
                </c:pt>
                <c:pt idx="367">
                  <c:v>-1.1099000000000001</c:v>
                </c:pt>
                <c:pt idx="368">
                  <c:v>-1.1877</c:v>
                </c:pt>
                <c:pt idx="369">
                  <c:v>-0.96414999999999995</c:v>
                </c:pt>
                <c:pt idx="370">
                  <c:v>-1.0654999999999999</c:v>
                </c:pt>
                <c:pt idx="371">
                  <c:v>-0.83126999999999995</c:v>
                </c:pt>
                <c:pt idx="372">
                  <c:v>-0.97387000000000001</c:v>
                </c:pt>
                <c:pt idx="373">
                  <c:v>-0.77717999999999998</c:v>
                </c:pt>
                <c:pt idx="374">
                  <c:v>-0.95362999999999998</c:v>
                </c:pt>
                <c:pt idx="375">
                  <c:v>-0.80762</c:v>
                </c:pt>
                <c:pt idx="376">
                  <c:v>-1.0338000000000001</c:v>
                </c:pt>
                <c:pt idx="377">
                  <c:v>-0.82201999999999997</c:v>
                </c:pt>
                <c:pt idx="378">
                  <c:v>-1.0979000000000001</c:v>
                </c:pt>
                <c:pt idx="379">
                  <c:v>-0.93303000000000003</c:v>
                </c:pt>
                <c:pt idx="380">
                  <c:v>-1.0086999999999999</c:v>
                </c:pt>
                <c:pt idx="381">
                  <c:v>-1.0461</c:v>
                </c:pt>
                <c:pt idx="382">
                  <c:v>-1.2662</c:v>
                </c:pt>
                <c:pt idx="383">
                  <c:v>-1.1376999999999999</c:v>
                </c:pt>
                <c:pt idx="384">
                  <c:v>-1.2193000000000001</c:v>
                </c:pt>
                <c:pt idx="385">
                  <c:v>-1.0801000000000001</c:v>
                </c:pt>
                <c:pt idx="386">
                  <c:v>-1.2834000000000001</c:v>
                </c:pt>
                <c:pt idx="387">
                  <c:v>-1.1651</c:v>
                </c:pt>
                <c:pt idx="388">
                  <c:v>-1.1406000000000001</c:v>
                </c:pt>
                <c:pt idx="389">
                  <c:v>-0.98877999999999999</c:v>
                </c:pt>
                <c:pt idx="390">
                  <c:v>-1.3425</c:v>
                </c:pt>
                <c:pt idx="391">
                  <c:v>-1.2810999999999999</c:v>
                </c:pt>
                <c:pt idx="392">
                  <c:v>-1.4157</c:v>
                </c:pt>
                <c:pt idx="393">
                  <c:v>-1.3716999999999999</c:v>
                </c:pt>
                <c:pt idx="394">
                  <c:v>-1.3816999999999999</c:v>
                </c:pt>
                <c:pt idx="395">
                  <c:v>-1.256</c:v>
                </c:pt>
                <c:pt idx="396">
                  <c:v>-1.2633000000000001</c:v>
                </c:pt>
                <c:pt idx="397">
                  <c:v>-1.2230000000000001</c:v>
                </c:pt>
                <c:pt idx="398">
                  <c:v>-1.0155000000000001</c:v>
                </c:pt>
                <c:pt idx="399">
                  <c:v>-1.0367</c:v>
                </c:pt>
                <c:pt idx="400">
                  <c:v>-1.0637000000000001</c:v>
                </c:pt>
                <c:pt idx="401">
                  <c:v>-1.0827</c:v>
                </c:pt>
                <c:pt idx="402">
                  <c:v>-1.1877</c:v>
                </c:pt>
                <c:pt idx="403">
                  <c:v>-1.1632</c:v>
                </c:pt>
                <c:pt idx="404">
                  <c:v>-1.2512000000000001</c:v>
                </c:pt>
                <c:pt idx="405">
                  <c:v>-0.99378</c:v>
                </c:pt>
                <c:pt idx="406">
                  <c:v>-0.98653000000000002</c:v>
                </c:pt>
                <c:pt idx="407">
                  <c:v>-0.89903</c:v>
                </c:pt>
                <c:pt idx="408">
                  <c:v>-0.96496999999999999</c:v>
                </c:pt>
                <c:pt idx="409">
                  <c:v>-0.86817</c:v>
                </c:pt>
                <c:pt idx="410">
                  <c:v>-0.85013000000000005</c:v>
                </c:pt>
                <c:pt idx="411">
                  <c:v>-0.83165</c:v>
                </c:pt>
                <c:pt idx="412">
                  <c:v>-0.58964000000000005</c:v>
                </c:pt>
                <c:pt idx="413">
                  <c:v>-0.59223000000000003</c:v>
                </c:pt>
                <c:pt idx="414">
                  <c:v>-0.45484000000000002</c:v>
                </c:pt>
                <c:pt idx="415">
                  <c:v>-0.40523999999999999</c:v>
                </c:pt>
                <c:pt idx="416">
                  <c:v>-0.28473999999999999</c:v>
                </c:pt>
                <c:pt idx="417">
                  <c:v>-9.3458700000000006E-2</c:v>
                </c:pt>
                <c:pt idx="418">
                  <c:v>6.3103999999999999E-3</c:v>
                </c:pt>
                <c:pt idx="419">
                  <c:v>0.21115999999999999</c:v>
                </c:pt>
                <c:pt idx="420">
                  <c:v>0.34360000000000002</c:v>
                </c:pt>
                <c:pt idx="421">
                  <c:v>0.40021000000000001</c:v>
                </c:pt>
                <c:pt idx="422">
                  <c:v>0.43737999999999999</c:v>
                </c:pt>
                <c:pt idx="423">
                  <c:v>0.41667999999999999</c:v>
                </c:pt>
                <c:pt idx="424">
                  <c:v>0.41061999999999999</c:v>
                </c:pt>
                <c:pt idx="425">
                  <c:v>0.49081999999999998</c:v>
                </c:pt>
                <c:pt idx="426">
                  <c:v>0.54159999999999997</c:v>
                </c:pt>
                <c:pt idx="427">
                  <c:v>0.54896999999999996</c:v>
                </c:pt>
                <c:pt idx="428">
                  <c:v>0.60035000000000005</c:v>
                </c:pt>
                <c:pt idx="429">
                  <c:v>0.59540999999999999</c:v>
                </c:pt>
                <c:pt idx="430">
                  <c:v>0.60848000000000002</c:v>
                </c:pt>
                <c:pt idx="431">
                  <c:v>0.58443000000000001</c:v>
                </c:pt>
                <c:pt idx="432">
                  <c:v>0.62678999999999996</c:v>
                </c:pt>
                <c:pt idx="433">
                  <c:v>0.62802000000000002</c:v>
                </c:pt>
                <c:pt idx="434">
                  <c:v>0.64629000000000003</c:v>
                </c:pt>
                <c:pt idx="435">
                  <c:v>0.67288000000000003</c:v>
                </c:pt>
                <c:pt idx="436">
                  <c:v>0.66135999999999995</c:v>
                </c:pt>
                <c:pt idx="437">
                  <c:v>0.65271999999999997</c:v>
                </c:pt>
                <c:pt idx="438">
                  <c:v>0.65730999999999995</c:v>
                </c:pt>
                <c:pt idx="439">
                  <c:v>0.68330000000000002</c:v>
                </c:pt>
                <c:pt idx="440">
                  <c:v>0.60918000000000005</c:v>
                </c:pt>
                <c:pt idx="441">
                  <c:v>0.69181000000000004</c:v>
                </c:pt>
                <c:pt idx="442">
                  <c:v>0.65463000000000005</c:v>
                </c:pt>
                <c:pt idx="443">
                  <c:v>0.65110999999999997</c:v>
                </c:pt>
                <c:pt idx="444">
                  <c:v>0.69232000000000005</c:v>
                </c:pt>
                <c:pt idx="445">
                  <c:v>0.67991000000000001</c:v>
                </c:pt>
                <c:pt idx="446">
                  <c:v>0.74373999999999996</c:v>
                </c:pt>
                <c:pt idx="447">
                  <c:v>0.75172000000000005</c:v>
                </c:pt>
                <c:pt idx="448">
                  <c:v>0.73743999999999998</c:v>
                </c:pt>
                <c:pt idx="449">
                  <c:v>0.74197999999999997</c:v>
                </c:pt>
                <c:pt idx="450">
                  <c:v>0.77991999999999995</c:v>
                </c:pt>
                <c:pt idx="451">
                  <c:v>0.78205999999999998</c:v>
                </c:pt>
                <c:pt idx="452">
                  <c:v>0.77939999999999998</c:v>
                </c:pt>
                <c:pt idx="453">
                  <c:v>0.76370000000000005</c:v>
                </c:pt>
                <c:pt idx="454">
                  <c:v>0.74699000000000004</c:v>
                </c:pt>
                <c:pt idx="455">
                  <c:v>0.78086</c:v>
                </c:pt>
                <c:pt idx="456">
                  <c:v>0.75407000000000002</c:v>
                </c:pt>
                <c:pt idx="457">
                  <c:v>0.80101999999999995</c:v>
                </c:pt>
                <c:pt idx="458">
                  <c:v>0.78544999999999998</c:v>
                </c:pt>
                <c:pt idx="459">
                  <c:v>0.76878000000000002</c:v>
                </c:pt>
                <c:pt idx="460">
                  <c:v>0.76648000000000005</c:v>
                </c:pt>
                <c:pt idx="461">
                  <c:v>0.78869999999999996</c:v>
                </c:pt>
                <c:pt idx="462">
                  <c:v>0.76193</c:v>
                </c:pt>
                <c:pt idx="463">
                  <c:v>0.78830999999999996</c:v>
                </c:pt>
                <c:pt idx="464">
                  <c:v>0.74850000000000005</c:v>
                </c:pt>
                <c:pt idx="465">
                  <c:v>0.74980000000000002</c:v>
                </c:pt>
                <c:pt idx="466">
                  <c:v>0.72377999999999998</c:v>
                </c:pt>
                <c:pt idx="467">
                  <c:v>0.76953000000000005</c:v>
                </c:pt>
                <c:pt idx="468">
                  <c:v>0.79639000000000004</c:v>
                </c:pt>
                <c:pt idx="469">
                  <c:v>0.74023000000000005</c:v>
                </c:pt>
                <c:pt idx="470">
                  <c:v>0.76836000000000004</c:v>
                </c:pt>
                <c:pt idx="471">
                  <c:v>0.81411999999999995</c:v>
                </c:pt>
                <c:pt idx="472">
                  <c:v>0.77656000000000003</c:v>
                </c:pt>
                <c:pt idx="473">
                  <c:v>0.86124000000000001</c:v>
                </c:pt>
                <c:pt idx="474">
                  <c:v>0.78037000000000001</c:v>
                </c:pt>
                <c:pt idx="475">
                  <c:v>0.78337000000000001</c:v>
                </c:pt>
                <c:pt idx="476">
                  <c:v>0.74424999999999997</c:v>
                </c:pt>
                <c:pt idx="477">
                  <c:v>0.79876000000000003</c:v>
                </c:pt>
                <c:pt idx="478">
                  <c:v>0.79554000000000002</c:v>
                </c:pt>
                <c:pt idx="479">
                  <c:v>0.82155999999999996</c:v>
                </c:pt>
                <c:pt idx="480">
                  <c:v>0.80332999999999999</c:v>
                </c:pt>
                <c:pt idx="481">
                  <c:v>0.81444000000000005</c:v>
                </c:pt>
                <c:pt idx="482">
                  <c:v>0.81345999999999996</c:v>
                </c:pt>
                <c:pt idx="483">
                  <c:v>0.80650999999999995</c:v>
                </c:pt>
                <c:pt idx="484">
                  <c:v>0.80205000000000004</c:v>
                </c:pt>
                <c:pt idx="485">
                  <c:v>0.80203000000000002</c:v>
                </c:pt>
                <c:pt idx="486">
                  <c:v>0.78573000000000004</c:v>
                </c:pt>
                <c:pt idx="487">
                  <c:v>0.79674999999999996</c:v>
                </c:pt>
                <c:pt idx="488">
                  <c:v>0.81760999999999995</c:v>
                </c:pt>
                <c:pt idx="489">
                  <c:v>0.77778999999999998</c:v>
                </c:pt>
                <c:pt idx="490">
                  <c:v>0.85113000000000005</c:v>
                </c:pt>
                <c:pt idx="491">
                  <c:v>0.87905</c:v>
                </c:pt>
                <c:pt idx="492">
                  <c:v>0.78200000000000003</c:v>
                </c:pt>
                <c:pt idx="493">
                  <c:v>0.73868</c:v>
                </c:pt>
                <c:pt idx="494">
                  <c:v>0.83279999999999998</c:v>
                </c:pt>
                <c:pt idx="495">
                  <c:v>0.75531000000000004</c:v>
                </c:pt>
                <c:pt idx="496">
                  <c:v>0.71847000000000005</c:v>
                </c:pt>
                <c:pt idx="497">
                  <c:v>0.78403</c:v>
                </c:pt>
                <c:pt idx="498">
                  <c:v>0.72845000000000004</c:v>
                </c:pt>
                <c:pt idx="499">
                  <c:v>0.71394000000000002</c:v>
                </c:pt>
                <c:pt idx="500">
                  <c:v>0.79071000000000002</c:v>
                </c:pt>
              </c:numCache>
            </c:numRef>
          </c:val>
          <c:smooth val="1"/>
          <c:extLst>
            <c:ext xmlns:c16="http://schemas.microsoft.com/office/drawing/2014/chart" uri="{C3380CC4-5D6E-409C-BE32-E72D297353CC}">
              <c16:uniqueId val="{00000001-FEAC-4AF0-948B-C27817454CB2}"/>
            </c:ext>
          </c:extLst>
        </c:ser>
        <c:dLbls>
          <c:showLegendKey val="0"/>
          <c:showVal val="0"/>
          <c:showCatName val="0"/>
          <c:showSerName val="0"/>
          <c:showPercent val="0"/>
          <c:showBubbleSize val="0"/>
        </c:dLbls>
        <c:smooth val="0"/>
        <c:axId val="170739968"/>
        <c:axId val="172324352"/>
      </c:lineChart>
      <c:catAx>
        <c:axId val="170739968"/>
        <c:scaling>
          <c:orientation val="minMax"/>
        </c:scaling>
        <c:delete val="1"/>
        <c:axPos val="b"/>
        <c:numFmt formatCode="0" sourceLinked="0"/>
        <c:majorTickMark val="cross"/>
        <c:minorTickMark val="cross"/>
        <c:tickLblPos val="nextTo"/>
        <c:crossAx val="172324352"/>
        <c:crosses val="autoZero"/>
        <c:auto val="1"/>
        <c:lblAlgn val="ctr"/>
        <c:lblOffset val="100"/>
        <c:tickLblSkip val="100"/>
        <c:tickMarkSkip val="100"/>
        <c:noMultiLvlLbl val="1"/>
      </c:catAx>
      <c:valAx>
        <c:axId val="172324352"/>
        <c:scaling>
          <c:orientation val="minMax"/>
          <c:max val="2"/>
          <c:min val="-8"/>
        </c:scaling>
        <c:delete val="1"/>
        <c:axPos val="l"/>
        <c:majorGridlines>
          <c:spPr>
            <a:ln w="3175">
              <a:solidFill>
                <a:srgbClr val="000000"/>
              </a:solidFill>
              <a:prstDash val="solid"/>
            </a:ln>
          </c:spPr>
        </c:majorGridlines>
        <c:numFmt formatCode="0" sourceLinked="0"/>
        <c:majorTickMark val="cross"/>
        <c:minorTickMark val="cross"/>
        <c:tickLblPos val="nextTo"/>
        <c:crossAx val="170739968"/>
        <c:crosses val="autoZero"/>
        <c:crossBetween val="between"/>
        <c:majorUnit val="2"/>
      </c:valAx>
      <c:spPr>
        <a:noFill/>
        <a:ln w="25400">
          <a:noFill/>
        </a:ln>
      </c:spPr>
    </c:plotArea>
    <c:legend>
      <c:legendPos val="t"/>
      <c:layout>
        <c:manualLayout>
          <c:xMode val="edge"/>
          <c:yMode val="edge"/>
          <c:x val="1.5075376884422115E-2"/>
          <c:y val="1.6233766233766243E-2"/>
          <c:w val="0.20351758793969849"/>
          <c:h val="0.14285714285714296"/>
        </c:manualLayout>
      </c:layout>
      <c:overlay val="1"/>
      <c:spPr>
        <a:solidFill>
          <a:srgbClr val="FFFFFF"/>
        </a:solidFill>
        <a:ln w="3175">
          <a:solidFill>
            <a:srgbClr val="000000"/>
          </a:solidFill>
          <a:prstDash val="solid"/>
        </a:ln>
      </c:spPr>
      <c:txPr>
        <a:bodyPr/>
        <a:lstStyle/>
        <a:p>
          <a:pPr>
            <a:defRPr sz="920" b="0" i="0" u="none" strike="noStrike" baseline="0">
              <a:solidFill>
                <a:srgbClr val="000000"/>
              </a:solidFill>
              <a:latin typeface="Arial Cyr"/>
              <a:ea typeface="Arial Cyr"/>
              <a:cs typeface="Arial Cyr"/>
            </a:defRPr>
          </a:pPr>
          <a:endParaRPr lang="ru-RU"/>
        </a:p>
      </c:txPr>
    </c:legend>
    <c:plotVisOnly val="1"/>
    <c:dispBlanksAs val="gap"/>
    <c:showDLblsOverMax val="1"/>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2.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 Id="rId9" Type="http://schemas.openxmlformats.org/officeDocument/2006/relationships/image" Target="../media/image9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image" Target="../media/image104.wmf"/><Relationship Id="rId7" Type="http://schemas.openxmlformats.org/officeDocument/2006/relationships/image" Target="../media/image108.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 Id="rId9" Type="http://schemas.openxmlformats.org/officeDocument/2006/relationships/image" Target="../media/image11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30.wmf"/><Relationship Id="rId5" Type="http://schemas.openxmlformats.org/officeDocument/2006/relationships/image" Target="../media/image129.wmf"/><Relationship Id="rId4" Type="http://schemas.openxmlformats.org/officeDocument/2006/relationships/image" Target="../media/image1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33.wmf"/><Relationship Id="rId7" Type="http://schemas.openxmlformats.org/officeDocument/2006/relationships/image" Target="../media/image137.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6.wmf"/><Relationship Id="rId5" Type="http://schemas.openxmlformats.org/officeDocument/2006/relationships/image" Target="../media/image135.wmf"/><Relationship Id="rId4" Type="http://schemas.openxmlformats.org/officeDocument/2006/relationships/image" Target="../media/image13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e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46.wmf"/><Relationship Id="rId3" Type="http://schemas.openxmlformats.org/officeDocument/2006/relationships/image" Target="../media/image36.wmf"/><Relationship Id="rId7" Type="http://schemas.openxmlformats.org/officeDocument/2006/relationships/image" Target="../media/image40.wmf"/><Relationship Id="rId12" Type="http://schemas.openxmlformats.org/officeDocument/2006/relationships/image" Target="../media/image45.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10" Type="http://schemas.openxmlformats.org/officeDocument/2006/relationships/image" Target="../media/image69.wmf"/><Relationship Id="rId4" Type="http://schemas.openxmlformats.org/officeDocument/2006/relationships/image" Target="../media/image63.wmf"/><Relationship Id="rId9" Type="http://schemas.openxmlformats.org/officeDocument/2006/relationships/image" Target="../media/image68.wmf"/></Relationships>
</file>

<file path=ppt/drawings/drawing1.xml><?xml version="1.0" encoding="utf-8"?>
<c:userShapes xmlns:c="http://schemas.openxmlformats.org/drawingml/2006/chart">
  <cdr:relSizeAnchor xmlns:cdr="http://schemas.openxmlformats.org/drawingml/2006/chartDrawing">
    <cdr:from>
      <cdr:x>0.89363</cdr:x>
      <cdr:y>0.45839</cdr:y>
    </cdr:from>
    <cdr:to>
      <cdr:x>0.98698</cdr:x>
      <cdr:y>0.45839</cdr:y>
    </cdr:to>
    <cdr:sp macro="" textlink="">
      <cdr:nvSpPr>
        <cdr:cNvPr id="4097" name="Line 1"/>
        <cdr:cNvSpPr>
          <a:spLocks xmlns:a="http://schemas.openxmlformats.org/drawingml/2006/main" noChangeShapeType="1"/>
        </cdr:cNvSpPr>
      </cdr:nvSpPr>
      <cdr:spPr bwMode="auto">
        <a:xfrm xmlns:a="http://schemas.openxmlformats.org/drawingml/2006/main">
          <a:off x="3399397" y="1352325"/>
          <a:ext cx="354775" cy="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lg"/>
        </a:ln>
      </cdr:spPr>
    </cdr:sp>
  </cdr:relSizeAnchor>
  <cdr:relSizeAnchor xmlns:cdr="http://schemas.openxmlformats.org/drawingml/2006/chartDrawing">
    <cdr:from>
      <cdr:x>0.09784</cdr:x>
      <cdr:y>0.24116</cdr:y>
    </cdr:from>
    <cdr:to>
      <cdr:x>0.98747</cdr:x>
      <cdr:y>0.44364</cdr:y>
    </cdr:to>
    <cdr:grpSp>
      <cdr:nvGrpSpPr>
        <cdr:cNvPr id="4098" name="Group 2">
          <a:extLst xmlns:a="http://schemas.openxmlformats.org/drawingml/2006/main">
            <a:ext uri="{FF2B5EF4-FFF2-40B4-BE49-F238E27FC236}">
              <a16:creationId xmlns:a16="http://schemas.microsoft.com/office/drawing/2014/main" id="{1A055D9F-AFE7-4C47-86E3-02D65DDC7800}"/>
            </a:ext>
          </a:extLst>
        </cdr:cNvPr>
        <cdr:cNvGrpSpPr>
          <a:grpSpLocks xmlns:a="http://schemas.openxmlformats.org/drawingml/2006/main"/>
        </cdr:cNvGrpSpPr>
      </cdr:nvGrpSpPr>
      <cdr:grpSpPr bwMode="auto">
        <a:xfrm xmlns:a="http://schemas.openxmlformats.org/drawingml/2006/main">
          <a:off x="384955" y="571924"/>
          <a:ext cx="3500283" cy="480192"/>
          <a:chOff x="324207" y="662154"/>
          <a:chExt cx="3381018" cy="595939"/>
        </a:xfrm>
      </cdr:grpSpPr>
      <cdr:sp macro="" textlink="" fLocksText="0">
        <cdr:nvSpPr>
          <cdr:cNvPr id="4099" name="Line 3"/>
          <cdr:cNvSpPr>
            <a:spLocks xmlns:a="http://schemas.openxmlformats.org/drawingml/2006/main" noChangeShapeType="1"/>
          </cdr:cNvSpPr>
        </cdr:nvSpPr>
        <cdr:spPr bwMode="auto">
          <a:xfrm xmlns:a="http://schemas.openxmlformats.org/drawingml/2006/main" flipV="1">
            <a:off x="324207" y="662154"/>
            <a:ext cx="0" cy="318973"/>
          </a:xfrm>
          <a:prstGeom xmlns:a="http://schemas.openxmlformats.org/drawingml/2006/main" prst="line">
            <a:avLst/>
          </a:prstGeom>
          <a:noFill xmlns:a="http://schemas.openxmlformats.org/drawingml/2006/main"/>
          <a:ln xmlns:a="http://schemas.openxmlformats.org/drawingml/2006/main" w="6350">
            <a:solidFill>
              <a:srgbClr val="000000"/>
            </a:solidFill>
            <a:round/>
            <a:headEnd/>
            <a:tailEnd type="triangle" w="med" len="lg"/>
          </a:ln>
        </cdr:spPr>
      </cdr:sp>
      <cdr:sp macro="" textlink="">
        <cdr:nvSpPr>
          <cdr:cNvPr id="4100" name="Rectangle 4"/>
          <cdr:cNvSpPr>
            <a:spLocks xmlns:a="http://schemas.openxmlformats.org/drawingml/2006/main" noChangeArrowheads="1"/>
          </cdr:cNvSpPr>
        </cdr:nvSpPr>
        <cdr:spPr bwMode="auto">
          <a:xfrm xmlns:a="http://schemas.openxmlformats.org/drawingml/2006/main">
            <a:off x="3423628" y="1053039"/>
            <a:ext cx="281597" cy="2050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bIns="0" anchor="t" upright="1"/>
          <a:lstStyle xmlns:a="http://schemas.openxmlformats.org/drawingml/2006/main"/>
          <a:p xmlns:a="http://schemas.openxmlformats.org/drawingml/2006/main">
            <a:pPr algn="l" rtl="1">
              <a:defRPr sz="1000"/>
            </a:pPr>
            <a:r>
              <a:rPr lang="en-US" sz="1400" b="1" i="1" strike="noStrike">
                <a:solidFill>
                  <a:srgbClr val="000000"/>
                </a:solidFill>
                <a:latin typeface="Times New Roman"/>
                <a:cs typeface="Times New Roman"/>
              </a:rPr>
              <a:t>t, c</a:t>
            </a:r>
          </a:p>
        </cdr:txBody>
      </cdr:sp>
    </cdr:grp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47B21D6-6287-43C8-9541-DDBE1092C682}" type="datetimeFigureOut">
              <a:rPr lang="ru-RU" smtClean="0"/>
              <a:t>25.05.2021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5095AFEF-9195-48F3-A078-E1F2C067624A}"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39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47B21D6-6287-43C8-9541-DDBE1092C682}" type="datetimeFigureOut">
              <a:rPr lang="ru-RU" smtClean="0"/>
              <a:t>25.05.2021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95AFEF-9195-48F3-A078-E1F2C067624A}" type="slidenum">
              <a:rPr lang="ru-RU" smtClean="0"/>
              <a:t>‹#›</a:t>
            </a:fld>
            <a:endParaRPr lang="ru-RU"/>
          </a:p>
        </p:txBody>
      </p:sp>
    </p:spTree>
    <p:extLst>
      <p:ext uri="{BB962C8B-B14F-4D97-AF65-F5344CB8AC3E}">
        <p14:creationId xmlns:p14="http://schemas.microsoft.com/office/powerpoint/2010/main" val="220844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7B21D6-6287-43C8-9541-DDBE1092C682}"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5AFEF-9195-48F3-A078-E1F2C067624A}"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32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7B21D6-6287-43C8-9541-DDBE1092C682}"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5AFEF-9195-48F3-A078-E1F2C067624A}"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263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7B21D6-6287-43C8-9541-DDBE1092C682}"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5AFEF-9195-48F3-A078-E1F2C067624A}" type="slidenum">
              <a:rPr lang="ru-RU" smtClean="0"/>
              <a:t>‹#›</a:t>
            </a:fld>
            <a:endParaRPr lang="ru-RU"/>
          </a:p>
        </p:txBody>
      </p:sp>
    </p:spTree>
    <p:extLst>
      <p:ext uri="{BB962C8B-B14F-4D97-AF65-F5344CB8AC3E}">
        <p14:creationId xmlns:p14="http://schemas.microsoft.com/office/powerpoint/2010/main" val="1565194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7B21D6-6287-43C8-9541-DDBE1092C682}"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5AFEF-9195-48F3-A078-E1F2C067624A}"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654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7B21D6-6287-43C8-9541-DDBE1092C682}"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5AFEF-9195-48F3-A078-E1F2C067624A}"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566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47B21D6-6287-43C8-9541-DDBE1092C682}"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5AFEF-9195-48F3-A078-E1F2C067624A}"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0104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47B21D6-6287-43C8-9541-DDBE1092C682}"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5AFEF-9195-48F3-A078-E1F2C067624A}"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61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47B21D6-6287-43C8-9541-DDBE1092C682}"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5AFEF-9195-48F3-A078-E1F2C067624A}" type="slidenum">
              <a:rPr lang="ru-RU" smtClean="0"/>
              <a:t>‹#›</a:t>
            </a:fld>
            <a:endParaRPr lang="ru-RU"/>
          </a:p>
        </p:txBody>
      </p:sp>
    </p:spTree>
    <p:extLst>
      <p:ext uri="{BB962C8B-B14F-4D97-AF65-F5344CB8AC3E}">
        <p14:creationId xmlns:p14="http://schemas.microsoft.com/office/powerpoint/2010/main" val="46112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7B21D6-6287-43C8-9541-DDBE1092C682}"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5AFEF-9195-48F3-A078-E1F2C067624A}"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56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47B21D6-6287-43C8-9541-DDBE1092C682}" type="datetimeFigureOut">
              <a:rPr lang="ru-RU" smtClean="0"/>
              <a:t>25.05.2021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95AFEF-9195-48F3-A078-E1F2C067624A}" type="slidenum">
              <a:rPr lang="ru-RU" smtClean="0"/>
              <a:t>‹#›</a:t>
            </a:fld>
            <a:endParaRPr lang="ru-RU"/>
          </a:p>
        </p:txBody>
      </p:sp>
    </p:spTree>
    <p:extLst>
      <p:ext uri="{BB962C8B-B14F-4D97-AF65-F5344CB8AC3E}">
        <p14:creationId xmlns:p14="http://schemas.microsoft.com/office/powerpoint/2010/main" val="43200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47B21D6-6287-43C8-9541-DDBE1092C682}" type="datetimeFigureOut">
              <a:rPr lang="ru-RU" smtClean="0"/>
              <a:t>25.05.2021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095AFEF-9195-48F3-A078-E1F2C067624A}"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561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47B21D6-6287-43C8-9541-DDBE1092C682}" type="datetimeFigureOut">
              <a:rPr lang="ru-RU" smtClean="0"/>
              <a:t>25.05.2021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095AFEF-9195-48F3-A078-E1F2C067624A}"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45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B21D6-6287-43C8-9541-DDBE1092C682}" type="datetimeFigureOut">
              <a:rPr lang="ru-RU" smtClean="0"/>
              <a:t>25.05.2021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095AFEF-9195-48F3-A078-E1F2C067624A}" type="slidenum">
              <a:rPr lang="ru-RU" smtClean="0"/>
              <a:t>‹#›</a:t>
            </a:fld>
            <a:endParaRPr lang="ru-RU"/>
          </a:p>
        </p:txBody>
      </p:sp>
    </p:spTree>
    <p:extLst>
      <p:ext uri="{BB962C8B-B14F-4D97-AF65-F5344CB8AC3E}">
        <p14:creationId xmlns:p14="http://schemas.microsoft.com/office/powerpoint/2010/main" val="374446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47B21D6-6287-43C8-9541-DDBE1092C682}" type="datetimeFigureOut">
              <a:rPr lang="ru-RU" smtClean="0"/>
              <a:t>25.05.2021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95AFEF-9195-48F3-A078-E1F2C067624A}"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095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47B21D6-6287-43C8-9541-DDBE1092C682}" type="datetimeFigureOut">
              <a:rPr lang="ru-RU" smtClean="0"/>
              <a:t>25.05.2021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95AFEF-9195-48F3-A078-E1F2C067624A}" type="slidenum">
              <a:rPr lang="ru-RU" smtClean="0"/>
              <a:t>‹#›</a:t>
            </a:fld>
            <a:endParaRPr lang="ru-RU"/>
          </a:p>
        </p:txBody>
      </p:sp>
    </p:spTree>
    <p:extLst>
      <p:ext uri="{BB962C8B-B14F-4D97-AF65-F5344CB8AC3E}">
        <p14:creationId xmlns:p14="http://schemas.microsoft.com/office/powerpoint/2010/main" val="9319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7B21D6-6287-43C8-9541-DDBE1092C682}" type="datetimeFigureOut">
              <a:rPr lang="ru-RU" smtClean="0"/>
              <a:t>25.05.2021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95AFEF-9195-48F3-A078-E1F2C067624A}" type="slidenum">
              <a:rPr lang="ru-RU" smtClean="0"/>
              <a:t>‹#›</a:t>
            </a:fld>
            <a:endParaRPr lang="ru-RU"/>
          </a:p>
        </p:txBody>
      </p:sp>
    </p:spTree>
    <p:extLst>
      <p:ext uri="{BB962C8B-B14F-4D97-AF65-F5344CB8AC3E}">
        <p14:creationId xmlns:p14="http://schemas.microsoft.com/office/powerpoint/2010/main" val="2942226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image" Target="../media/image49.jp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8.wmf"/><Relationship Id="rId5" Type="http://schemas.openxmlformats.org/officeDocument/2006/relationships/oleObject" Target="../embeddings/oleObject40.bin"/><Relationship Id="rId4" Type="http://schemas.openxmlformats.org/officeDocument/2006/relationships/image" Target="../media/image47.wmf"/></Relationships>
</file>

<file path=ppt/slides/_rels/slide11.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52.jpeg"/><Relationship Id="rId7"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0.wmf"/><Relationship Id="rId5" Type="http://schemas.openxmlformats.org/officeDocument/2006/relationships/oleObject" Target="../embeddings/oleObject41.bin"/><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49.bin"/><Relationship Id="rId18" Type="http://schemas.openxmlformats.org/officeDocument/2006/relationships/image" Target="../media/image67.wmf"/><Relationship Id="rId3" Type="http://schemas.openxmlformats.org/officeDocument/2006/relationships/oleObject" Target="../embeddings/oleObject44.bin"/><Relationship Id="rId21" Type="http://schemas.openxmlformats.org/officeDocument/2006/relationships/oleObject" Target="../embeddings/oleObject52.bin"/><Relationship Id="rId7" Type="http://schemas.openxmlformats.org/officeDocument/2006/relationships/oleObject" Target="../embeddings/oleObject46.bin"/><Relationship Id="rId12" Type="http://schemas.openxmlformats.org/officeDocument/2006/relationships/image" Target="../media/image64.wmf"/><Relationship Id="rId17" Type="http://schemas.openxmlformats.org/officeDocument/2006/relationships/oleObject" Target="../embeddings/oleObject51.bin"/><Relationship Id="rId2" Type="http://schemas.openxmlformats.org/officeDocument/2006/relationships/slideLayout" Target="../slideLayouts/slideLayout2.xml"/><Relationship Id="rId16" Type="http://schemas.openxmlformats.org/officeDocument/2006/relationships/image" Target="../media/image66.wmf"/><Relationship Id="rId20" Type="http://schemas.openxmlformats.org/officeDocument/2006/relationships/image" Target="../media/image71.jpeg"/><Relationship Id="rId1" Type="http://schemas.openxmlformats.org/officeDocument/2006/relationships/vmlDrawing" Target="../drawings/vmlDrawing9.vml"/><Relationship Id="rId6" Type="http://schemas.openxmlformats.org/officeDocument/2006/relationships/image" Target="../media/image61.wmf"/><Relationship Id="rId11" Type="http://schemas.openxmlformats.org/officeDocument/2006/relationships/oleObject" Target="../embeddings/oleObject48.bin"/><Relationship Id="rId24" Type="http://schemas.openxmlformats.org/officeDocument/2006/relationships/image" Target="../media/image69.wmf"/><Relationship Id="rId5" Type="http://schemas.openxmlformats.org/officeDocument/2006/relationships/oleObject" Target="../embeddings/oleObject45.bin"/><Relationship Id="rId15" Type="http://schemas.openxmlformats.org/officeDocument/2006/relationships/oleObject" Target="../embeddings/oleObject50.bin"/><Relationship Id="rId23" Type="http://schemas.openxmlformats.org/officeDocument/2006/relationships/oleObject" Target="../embeddings/oleObject53.bin"/><Relationship Id="rId10" Type="http://schemas.openxmlformats.org/officeDocument/2006/relationships/image" Target="../media/image63.wmf"/><Relationship Id="rId19" Type="http://schemas.openxmlformats.org/officeDocument/2006/relationships/image" Target="../media/image70.jpeg"/><Relationship Id="rId4" Type="http://schemas.openxmlformats.org/officeDocument/2006/relationships/image" Target="../media/image60.wmf"/><Relationship Id="rId9" Type="http://schemas.openxmlformats.org/officeDocument/2006/relationships/oleObject" Target="../embeddings/oleObject47.bin"/><Relationship Id="rId14" Type="http://schemas.openxmlformats.org/officeDocument/2006/relationships/image" Target="../media/image65.wmf"/><Relationship Id="rId22" Type="http://schemas.openxmlformats.org/officeDocument/2006/relationships/image" Target="../media/image68.wmf"/></Relationships>
</file>

<file path=ppt/slides/_rels/slide16.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oleObject" Target="../embeddings/oleObject54.bin"/><Relationship Id="rId7" Type="http://schemas.openxmlformats.org/officeDocument/2006/relationships/image" Target="../media/image74.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3.wmf"/><Relationship Id="rId5" Type="http://schemas.openxmlformats.org/officeDocument/2006/relationships/oleObject" Target="../embeddings/oleObject55.bin"/><Relationship Id="rId4" Type="http://schemas.openxmlformats.org/officeDocument/2006/relationships/image" Target="../media/image72.wmf"/><Relationship Id="rId9" Type="http://schemas.openxmlformats.org/officeDocument/2006/relationships/image" Target="../media/image76.jpeg"/></Relationships>
</file>

<file path=ppt/slides/_rels/slide17.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8.jpeg"/><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jpeg"/></Relationships>
</file>

<file path=ppt/slides/_rels/slide1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2.wmf"/><Relationship Id="rId5" Type="http://schemas.openxmlformats.org/officeDocument/2006/relationships/oleObject" Target="../embeddings/oleObject57.bin"/><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63.bin"/><Relationship Id="rId18" Type="http://schemas.openxmlformats.org/officeDocument/2006/relationships/image" Target="../media/image93.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90.w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92.wmf"/><Relationship Id="rId20" Type="http://schemas.openxmlformats.org/officeDocument/2006/relationships/image" Target="../media/image94.wmf"/><Relationship Id="rId1" Type="http://schemas.openxmlformats.org/officeDocument/2006/relationships/vmlDrawing" Target="../drawings/vmlDrawing13.vml"/><Relationship Id="rId6" Type="http://schemas.openxmlformats.org/officeDocument/2006/relationships/image" Target="../media/image87.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89.wmf"/><Relationship Id="rId19" Type="http://schemas.openxmlformats.org/officeDocument/2006/relationships/oleObject" Target="../embeddings/oleObject66.bin"/><Relationship Id="rId4" Type="http://schemas.openxmlformats.org/officeDocument/2006/relationships/image" Target="../media/image86.wmf"/><Relationship Id="rId9" Type="http://schemas.openxmlformats.org/officeDocument/2006/relationships/oleObject" Target="../embeddings/oleObject61.bin"/><Relationship Id="rId14" Type="http://schemas.openxmlformats.org/officeDocument/2006/relationships/image" Target="../media/image91.wmf"/></Relationships>
</file>

<file path=ppt/slides/_rels/slide21.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72.bin"/><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99.wmf"/><Relationship Id="rId2" Type="http://schemas.openxmlformats.org/officeDocument/2006/relationships/slideLayout" Target="../slideLayouts/slideLayout2.xml"/><Relationship Id="rId16" Type="http://schemas.openxmlformats.org/officeDocument/2006/relationships/image" Target="../media/image101.wmf"/><Relationship Id="rId1" Type="http://schemas.openxmlformats.org/officeDocument/2006/relationships/vmlDrawing" Target="../drawings/vmlDrawing14.vml"/><Relationship Id="rId6" Type="http://schemas.openxmlformats.org/officeDocument/2006/relationships/image" Target="../media/image96.w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70.bin"/><Relationship Id="rId14" Type="http://schemas.openxmlformats.org/officeDocument/2006/relationships/image" Target="../media/image100.wmf"/></Relationships>
</file>

<file path=ppt/slides/_rels/slide22.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oleObject" Target="../embeddings/oleObject77.bin"/><Relationship Id="rId18" Type="http://schemas.openxmlformats.org/officeDocument/2006/relationships/image" Target="../media/image107.wmf"/><Relationship Id="rId3" Type="http://schemas.openxmlformats.org/officeDocument/2006/relationships/image" Target="../media/image111.jpeg"/><Relationship Id="rId21" Type="http://schemas.openxmlformats.org/officeDocument/2006/relationships/oleObject" Target="../embeddings/oleObject81.bin"/><Relationship Id="rId7" Type="http://schemas.openxmlformats.org/officeDocument/2006/relationships/image" Target="../media/image113.png"/><Relationship Id="rId12" Type="http://schemas.openxmlformats.org/officeDocument/2006/relationships/image" Target="../media/image104.wmf"/><Relationship Id="rId17" Type="http://schemas.openxmlformats.org/officeDocument/2006/relationships/oleObject" Target="../embeddings/oleObject79.bin"/><Relationship Id="rId2" Type="http://schemas.openxmlformats.org/officeDocument/2006/relationships/slideLayout" Target="../slideLayouts/slideLayout2.xml"/><Relationship Id="rId16" Type="http://schemas.openxmlformats.org/officeDocument/2006/relationships/image" Target="../media/image106.wmf"/><Relationship Id="rId20" Type="http://schemas.openxmlformats.org/officeDocument/2006/relationships/image" Target="../media/image108.wmf"/><Relationship Id="rId1" Type="http://schemas.openxmlformats.org/officeDocument/2006/relationships/vmlDrawing" Target="../drawings/vmlDrawing15.vml"/><Relationship Id="rId6" Type="http://schemas.openxmlformats.org/officeDocument/2006/relationships/image" Target="../media/image102.wmf"/><Relationship Id="rId11" Type="http://schemas.openxmlformats.org/officeDocument/2006/relationships/oleObject" Target="../embeddings/oleObject76.bin"/><Relationship Id="rId24" Type="http://schemas.openxmlformats.org/officeDocument/2006/relationships/image" Target="../media/image110.wmf"/><Relationship Id="rId5" Type="http://schemas.openxmlformats.org/officeDocument/2006/relationships/oleObject" Target="../embeddings/oleObject74.bin"/><Relationship Id="rId15" Type="http://schemas.openxmlformats.org/officeDocument/2006/relationships/oleObject" Target="../embeddings/oleObject78.bin"/><Relationship Id="rId23" Type="http://schemas.openxmlformats.org/officeDocument/2006/relationships/oleObject" Target="../embeddings/oleObject82.bin"/><Relationship Id="rId10" Type="http://schemas.openxmlformats.org/officeDocument/2006/relationships/image" Target="../media/image103.wmf"/><Relationship Id="rId19" Type="http://schemas.openxmlformats.org/officeDocument/2006/relationships/oleObject" Target="../embeddings/oleObject80.bin"/><Relationship Id="rId4" Type="http://schemas.openxmlformats.org/officeDocument/2006/relationships/image" Target="../media/image112.jpeg"/><Relationship Id="rId9" Type="http://schemas.openxmlformats.org/officeDocument/2006/relationships/oleObject" Target="../embeddings/oleObject75.bin"/><Relationship Id="rId14" Type="http://schemas.openxmlformats.org/officeDocument/2006/relationships/image" Target="../media/image105.wmf"/><Relationship Id="rId22" Type="http://schemas.openxmlformats.org/officeDocument/2006/relationships/image" Target="../media/image10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115.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image" Target="../media/image119.png"/><Relationship Id="rId7" Type="http://schemas.openxmlformats.org/officeDocument/2006/relationships/image" Target="../media/image117.wmf"/><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oleObject" Target="../embeddings/oleObject85.bin"/><Relationship Id="rId11" Type="http://schemas.openxmlformats.org/officeDocument/2006/relationships/image" Target="../media/image121.png"/><Relationship Id="rId5" Type="http://schemas.openxmlformats.org/officeDocument/2006/relationships/image" Target="../media/image116.wmf"/><Relationship Id="rId10" Type="http://schemas.openxmlformats.org/officeDocument/2006/relationships/image" Target="../media/image120.png"/><Relationship Id="rId4" Type="http://schemas.openxmlformats.org/officeDocument/2006/relationships/oleObject" Target="../embeddings/oleObject84.bin"/><Relationship Id="rId9" Type="http://schemas.openxmlformats.org/officeDocument/2006/relationships/image" Target="../media/image11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wmf"/></Relationships>
</file>

<file path=ppt/slides/_rels/slide26.x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129.wmf"/><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126.w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128.wmf"/><Relationship Id="rId4" Type="http://schemas.openxmlformats.org/officeDocument/2006/relationships/image" Target="../media/image125.wmf"/><Relationship Id="rId9" Type="http://schemas.openxmlformats.org/officeDocument/2006/relationships/oleObject" Target="../embeddings/oleObject91.bin"/><Relationship Id="rId14" Type="http://schemas.openxmlformats.org/officeDocument/2006/relationships/image" Target="../media/image130.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135.wmf"/><Relationship Id="rId18" Type="http://schemas.openxmlformats.org/officeDocument/2006/relationships/oleObject" Target="../embeddings/oleObject100.bin"/><Relationship Id="rId3" Type="http://schemas.openxmlformats.org/officeDocument/2006/relationships/image" Target="../media/image138.jpeg"/><Relationship Id="rId7" Type="http://schemas.openxmlformats.org/officeDocument/2006/relationships/image" Target="../media/image132.wmf"/><Relationship Id="rId12" Type="http://schemas.openxmlformats.org/officeDocument/2006/relationships/oleObject" Target="../embeddings/oleObject98.bin"/><Relationship Id="rId17" Type="http://schemas.openxmlformats.org/officeDocument/2006/relationships/image" Target="../media/image140.jpeg"/><Relationship Id="rId2" Type="http://schemas.openxmlformats.org/officeDocument/2006/relationships/slideLayout" Target="../slideLayouts/slideLayout13.xml"/><Relationship Id="rId16" Type="http://schemas.openxmlformats.org/officeDocument/2006/relationships/image" Target="../media/image139.jpeg"/><Relationship Id="rId1" Type="http://schemas.openxmlformats.org/officeDocument/2006/relationships/vmlDrawing" Target="../drawings/vmlDrawing20.vml"/><Relationship Id="rId6" Type="http://schemas.openxmlformats.org/officeDocument/2006/relationships/oleObject" Target="../embeddings/oleObject95.bin"/><Relationship Id="rId11" Type="http://schemas.openxmlformats.org/officeDocument/2006/relationships/image" Target="../media/image134.wmf"/><Relationship Id="rId5" Type="http://schemas.openxmlformats.org/officeDocument/2006/relationships/image" Target="../media/image131.wmf"/><Relationship Id="rId15" Type="http://schemas.openxmlformats.org/officeDocument/2006/relationships/image" Target="../media/image136.wmf"/><Relationship Id="rId10" Type="http://schemas.openxmlformats.org/officeDocument/2006/relationships/oleObject" Target="../embeddings/oleObject97.bin"/><Relationship Id="rId19" Type="http://schemas.openxmlformats.org/officeDocument/2006/relationships/image" Target="../media/image137.wmf"/><Relationship Id="rId4" Type="http://schemas.openxmlformats.org/officeDocument/2006/relationships/oleObject" Target="../embeddings/oleObject94.bin"/><Relationship Id="rId9" Type="http://schemas.openxmlformats.org/officeDocument/2006/relationships/image" Target="../media/image133.wmf"/><Relationship Id="rId14" Type="http://schemas.openxmlformats.org/officeDocument/2006/relationships/oleObject" Target="../embeddings/oleObject99.bin"/></Relationships>
</file>

<file path=ppt/slides/_rels/slide28.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oleObject" Target="../embeddings/oleObject101.bin"/><Relationship Id="rId7"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42.wmf"/><Relationship Id="rId5" Type="http://schemas.openxmlformats.org/officeDocument/2006/relationships/oleObject" Target="../embeddings/oleObject102.bin"/><Relationship Id="rId4" Type="http://schemas.openxmlformats.org/officeDocument/2006/relationships/image" Target="../media/image14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7.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5.bin"/><Relationship Id="rId18" Type="http://schemas.openxmlformats.org/officeDocument/2006/relationships/image" Target="../media/image25.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2.wmf"/><Relationship Id="rId17" Type="http://schemas.openxmlformats.org/officeDocument/2006/relationships/oleObject" Target="../embeddings/oleObject17.bin"/><Relationship Id="rId2" Type="http://schemas.openxmlformats.org/officeDocument/2006/relationships/slideLayout" Target="../slideLayouts/slideLayout7.xml"/><Relationship Id="rId16" Type="http://schemas.openxmlformats.org/officeDocument/2006/relationships/image" Target="../media/image24.wmf"/><Relationship Id="rId20" Type="http://schemas.openxmlformats.org/officeDocument/2006/relationships/image" Target="../media/image26.wmf"/><Relationship Id="rId1" Type="http://schemas.openxmlformats.org/officeDocument/2006/relationships/vmlDrawing" Target="../drawings/vmlDrawing3.vml"/><Relationship Id="rId6" Type="http://schemas.openxmlformats.org/officeDocument/2006/relationships/image" Target="../media/image19.e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21.wmf"/><Relationship Id="rId19" Type="http://schemas.openxmlformats.org/officeDocument/2006/relationships/oleObject" Target="../embeddings/oleObject18.bin"/><Relationship Id="rId4" Type="http://schemas.openxmlformats.org/officeDocument/2006/relationships/image" Target="../media/image18.wmf"/><Relationship Id="rId9" Type="http://schemas.openxmlformats.org/officeDocument/2006/relationships/oleObject" Target="../embeddings/oleObject13.bin"/><Relationship Id="rId14" Type="http://schemas.openxmlformats.org/officeDocument/2006/relationships/image" Target="../media/image23.wmf"/></Relationships>
</file>

<file path=ppt/slides/_rels/slide8.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1.wmf"/><Relationship Id="rId2" Type="http://schemas.openxmlformats.org/officeDocument/2006/relationships/slideLayout" Target="../slideLayouts/slideLayout7.xml"/><Relationship Id="rId16" Type="http://schemas.openxmlformats.org/officeDocument/2006/relationships/image" Target="../media/image33.wmf"/><Relationship Id="rId1" Type="http://schemas.openxmlformats.org/officeDocument/2006/relationships/vmlDrawing" Target="../drawings/vmlDrawing4.vml"/><Relationship Id="rId6" Type="http://schemas.openxmlformats.org/officeDocument/2006/relationships/image" Target="../media/image28.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2.bin"/><Relationship Id="rId14" Type="http://schemas.openxmlformats.org/officeDocument/2006/relationships/image" Target="../media/image32.wmf"/></Relationships>
</file>

<file path=ppt/slides/_rels/slide9.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1.bin"/><Relationship Id="rId18" Type="http://schemas.openxmlformats.org/officeDocument/2006/relationships/image" Target="../media/image41.wmf"/><Relationship Id="rId26" Type="http://schemas.openxmlformats.org/officeDocument/2006/relationships/image" Target="../media/image45.wmf"/><Relationship Id="rId3" Type="http://schemas.openxmlformats.org/officeDocument/2006/relationships/oleObject" Target="../embeddings/oleObject26.bin"/><Relationship Id="rId21" Type="http://schemas.openxmlformats.org/officeDocument/2006/relationships/oleObject" Target="../embeddings/oleObject35.bin"/><Relationship Id="rId7" Type="http://schemas.openxmlformats.org/officeDocument/2006/relationships/oleObject" Target="../embeddings/oleObject28.bin"/><Relationship Id="rId12" Type="http://schemas.openxmlformats.org/officeDocument/2006/relationships/image" Target="../media/image38.wmf"/><Relationship Id="rId17" Type="http://schemas.openxmlformats.org/officeDocument/2006/relationships/oleObject" Target="../embeddings/oleObject33.bin"/><Relationship Id="rId25" Type="http://schemas.openxmlformats.org/officeDocument/2006/relationships/oleObject" Target="../embeddings/oleObject37.bin"/><Relationship Id="rId2" Type="http://schemas.openxmlformats.org/officeDocument/2006/relationships/slideLayout" Target="../slideLayouts/slideLayout7.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5.vml"/><Relationship Id="rId6" Type="http://schemas.openxmlformats.org/officeDocument/2006/relationships/image" Target="../media/image35.wmf"/><Relationship Id="rId11" Type="http://schemas.openxmlformats.org/officeDocument/2006/relationships/oleObject" Target="../embeddings/oleObject30.bin"/><Relationship Id="rId24" Type="http://schemas.openxmlformats.org/officeDocument/2006/relationships/image" Target="../media/image44.w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6.wmf"/><Relationship Id="rId10" Type="http://schemas.openxmlformats.org/officeDocument/2006/relationships/image" Target="../media/image37.wmf"/><Relationship Id="rId19" Type="http://schemas.openxmlformats.org/officeDocument/2006/relationships/oleObject" Target="../embeddings/oleObject34.bin"/><Relationship Id="rId4" Type="http://schemas.openxmlformats.org/officeDocument/2006/relationships/image" Target="../media/image34.wmf"/><Relationship Id="rId9" Type="http://schemas.openxmlformats.org/officeDocument/2006/relationships/oleObject" Target="../embeddings/oleObject29.bin"/><Relationship Id="rId14" Type="http://schemas.openxmlformats.org/officeDocument/2006/relationships/image" Target="../media/image39.wmf"/><Relationship Id="rId22" Type="http://schemas.openxmlformats.org/officeDocument/2006/relationships/image" Target="../media/image43.wmf"/><Relationship Id="rId27" Type="http://schemas.openxmlformats.org/officeDocument/2006/relationships/oleObject" Target="../embeddings/oleObject3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2D48CB-5854-4C45-BD17-2B9D4F5C6D3D}"/>
              </a:ext>
            </a:extLst>
          </p:cNvPr>
          <p:cNvSpPr>
            <a:spLocks noGrp="1"/>
          </p:cNvSpPr>
          <p:nvPr>
            <p:ph type="ctrTitle"/>
          </p:nvPr>
        </p:nvSpPr>
        <p:spPr>
          <a:xfrm>
            <a:off x="2688165" y="3986534"/>
            <a:ext cx="6815669" cy="1515533"/>
          </a:xfrm>
        </p:spPr>
        <p:txBody>
          <a:bodyPr/>
          <a:lstStyle/>
          <a:p>
            <a:r>
              <a:rPr lang="uk-UA" sz="2800" b="1" dirty="0"/>
              <a:t>ЛЕКЦІЯ №4</a:t>
            </a:r>
            <a:br>
              <a:rPr lang="ru-RU" sz="2800" dirty="0"/>
            </a:br>
            <a:r>
              <a:rPr lang="uk-UA" sz="2800" b="1" dirty="0"/>
              <a:t> </a:t>
            </a:r>
            <a:br>
              <a:rPr lang="ru-RU" sz="2800" dirty="0"/>
            </a:br>
            <a:r>
              <a:rPr lang="uk-UA" sz="2800" b="1" dirty="0"/>
              <a:t>РОЗВИТОК ПРОЦЕСІВ ЛОКАЛЬНОГО ДЕФОРМУВАННЯ ТА ОСНОВ МОДЕЛЮВАННЯ МЕХАНІКИ ФОРМОУТВОРЕННЯ ЗАГОТОВОК</a:t>
            </a:r>
            <a:br>
              <a:rPr lang="ru-RU" dirty="0"/>
            </a:br>
            <a:endParaRPr lang="ru-RU" dirty="0"/>
          </a:p>
        </p:txBody>
      </p:sp>
    </p:spTree>
    <p:extLst>
      <p:ext uri="{BB962C8B-B14F-4D97-AF65-F5344CB8AC3E}">
        <p14:creationId xmlns:p14="http://schemas.microsoft.com/office/powerpoint/2010/main" val="160984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id="{041262EB-08FE-440E-BC32-CCA432AB9433}"/>
              </a:ext>
            </a:extLst>
          </p:cNvPr>
          <p:cNvGraphicFramePr>
            <a:graphicFrameLocks noChangeAspect="1"/>
          </p:cNvGraphicFramePr>
          <p:nvPr>
            <p:extLst>
              <p:ext uri="{D42A27DB-BD31-4B8C-83A1-F6EECF244321}">
                <p14:modId xmlns:p14="http://schemas.microsoft.com/office/powerpoint/2010/main" val="1766982470"/>
              </p:ext>
            </p:extLst>
          </p:nvPr>
        </p:nvGraphicFramePr>
        <p:xfrm>
          <a:off x="785812" y="1057275"/>
          <a:ext cx="457200" cy="238125"/>
        </p:xfrm>
        <a:graphic>
          <a:graphicData uri="http://schemas.openxmlformats.org/presentationml/2006/ole">
            <mc:AlternateContent xmlns:mc="http://schemas.openxmlformats.org/markup-compatibility/2006">
              <mc:Choice xmlns:v="urn:schemas-microsoft-com:vml" Requires="v">
                <p:oleObj spid="_x0000_s6152" r:id="rId3" imgW="457200" imgH="241300" progId="Equation.DSMT4">
                  <p:embed/>
                </p:oleObj>
              </mc:Choice>
              <mc:Fallback>
                <p:oleObj r:id="rId3" imgW="457200" imgH="2413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 y="1057275"/>
                        <a:ext cx="4572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Объект 2">
            <a:extLst>
              <a:ext uri="{FF2B5EF4-FFF2-40B4-BE49-F238E27FC236}">
                <a16:creationId xmlns:a16="http://schemas.microsoft.com/office/drawing/2014/main" id="{A5696EA6-9834-4F40-89EF-73499C31C242}"/>
              </a:ext>
            </a:extLst>
          </p:cNvPr>
          <p:cNvGraphicFramePr>
            <a:graphicFrameLocks noChangeAspect="1"/>
          </p:cNvGraphicFramePr>
          <p:nvPr>
            <p:extLst>
              <p:ext uri="{D42A27DB-BD31-4B8C-83A1-F6EECF244321}">
                <p14:modId xmlns:p14="http://schemas.microsoft.com/office/powerpoint/2010/main" val="627550239"/>
              </p:ext>
            </p:extLst>
          </p:nvPr>
        </p:nvGraphicFramePr>
        <p:xfrm>
          <a:off x="785812" y="1295400"/>
          <a:ext cx="4524375" cy="2781300"/>
        </p:xfrm>
        <a:graphic>
          <a:graphicData uri="http://schemas.openxmlformats.org/presentationml/2006/ole">
            <mc:AlternateContent xmlns:mc="http://schemas.openxmlformats.org/markup-compatibility/2006">
              <mc:Choice xmlns:v="urn:schemas-microsoft-com:vml" Requires="v">
                <p:oleObj spid="_x0000_s6153" r:id="rId5" imgW="4521200" imgH="2781300" progId="Equation.DSMT4">
                  <p:embed/>
                </p:oleObj>
              </mc:Choice>
              <mc:Fallback>
                <p:oleObj r:id="rId5" imgW="4521200" imgH="27813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2" y="1295400"/>
                        <a:ext cx="4524375" cy="278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a:extLst>
              <a:ext uri="{FF2B5EF4-FFF2-40B4-BE49-F238E27FC236}">
                <a16:creationId xmlns:a16="http://schemas.microsoft.com/office/drawing/2014/main" id="{B6623789-EC94-48DA-9375-06E79072062E}"/>
              </a:ext>
            </a:extLst>
          </p:cNvPr>
          <p:cNvSpPr>
            <a:spLocks noChangeArrowheads="1"/>
          </p:cNvSpPr>
          <p:nvPr/>
        </p:nvSpPr>
        <p:spPr bwMode="auto">
          <a:xfrm>
            <a:off x="785812" y="600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Показано, що задача (4.10) може бути розв</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язана за допомогою побудови функції Лагранжа та врахуванні умови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3358958A-FC58-4931-9E73-D67003F2B34A}"/>
              </a:ext>
            </a:extLst>
          </p:cNvPr>
          <p:cNvSpPr>
            <a:spLocks noChangeArrowheads="1"/>
          </p:cNvSpPr>
          <p:nvPr/>
        </p:nvSpPr>
        <p:spPr bwMode="auto">
          <a:xfrm>
            <a:off x="785812" y="129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Остаточно розв</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язок задачі </a:t>
            </a:r>
            <a:r>
              <a:rPr kumimoji="0" lang="ru-RU"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(4.10)</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зведено до розв</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язку системи [4.9]:</a:t>
            </a:r>
            <a:endParaRPr kumimoji="0" lang="ru-RU" altLang="ru-RU" sz="1100" b="0" i="0" u="none" strike="noStrike" cap="none" normalizeH="0" baseline="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0DCD4523-C9B3-40B4-8773-8DA96942091D}"/>
              </a:ext>
            </a:extLst>
          </p:cNvPr>
          <p:cNvSpPr>
            <a:spLocks noChangeArrowheads="1"/>
          </p:cNvSpPr>
          <p:nvPr/>
        </p:nvSpPr>
        <p:spPr bwMode="auto">
          <a:xfrm>
            <a:off x="543548" y="3455854"/>
            <a:ext cx="113117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45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(4.11)</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основі даних кручення зразків із сталі 14Х17Н2 при температурі 1150</a:t>
            </a:r>
            <a:r>
              <a:rPr kumimoji="0" lang="uk-UA" altLang="ru-RU"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 відповідно до отриманих розрахунків розбіжність між </a:t>
            </a: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граничними значеннями накопиченої деформації для неоптимальної та оптимальної схем деформування може сягати до 10%. </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Отримані результати надають можливість розширити коло прикладних задач, що можуть бути розв</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язані на основі моделювання</a:t>
            </a: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механіки формоутворення, зробити сам процес моделювання більш зручним, а його результати більш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обгрунтованими</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Крім того,</a:t>
            </a: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важливим є розвиток теорії підсумовування пошкоджень, області застосування якої вийшли далеко за межі механіки та машинобудування.</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pic>
        <p:nvPicPr>
          <p:cNvPr id="8" name="Рисунок 7">
            <a:extLst>
              <a:ext uri="{FF2B5EF4-FFF2-40B4-BE49-F238E27FC236}">
                <a16:creationId xmlns:a16="http://schemas.microsoft.com/office/drawing/2014/main" id="{FFF79607-24A9-40C3-A73F-C436377D7A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6028" y="4895983"/>
            <a:ext cx="1515400" cy="1361942"/>
          </a:xfrm>
          <a:prstGeom prst="rect">
            <a:avLst/>
          </a:prstGeom>
        </p:spPr>
      </p:pic>
    </p:spTree>
    <p:extLst>
      <p:ext uri="{BB962C8B-B14F-4D97-AF65-F5344CB8AC3E}">
        <p14:creationId xmlns:p14="http://schemas.microsoft.com/office/powerpoint/2010/main" val="161747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EBA82D6-4E28-4D84-AF85-1130C0681126}"/>
              </a:ext>
            </a:extLst>
          </p:cNvPr>
          <p:cNvSpPr>
            <a:spLocks noChangeArrowheads="1"/>
          </p:cNvSpPr>
          <p:nvPr/>
        </p:nvSpPr>
        <p:spPr bwMode="auto">
          <a:xfrm>
            <a:off x="370483" y="667298"/>
            <a:ext cx="11122917"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 Розвиток процесів локального деформування на основі моделювання механіки формоутворення заготовок</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 розробці процесів ОМТ актуальним є розширення технологічних можливостей маловідходного виробництва високоякісних</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виробів складної форми. Особливе місце серед процесів ОМТ займають способи ЛД, при яких  деформація охоплює відносно</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невеликий об’єм матеріалу заготовки, а формоутворення відбувається внаслідок поступового взаємного переміщення інструменту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 заготовки. Незначна площа контакту інструмента з заготовкою обумовлює відносно невеликі сили деформування, а можливість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створити сприятливі умови плину матеріалу в зоні контакту дозволяє формувати розвинуті тонкостінні елементи заготовок складної</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форми. Разом з тим, можливості досягнення великих деформацій обмежуються небезпекою руйнування заготовок та втрати</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стійкості їх окремих частин. Важливим завданням є також забезпечення високої якості виробів. </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Основними завданнями дослідження є визначення впливу на НДС матеріалу заготовки ступеня локалізації деформації, оцінка впливу</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технологічних параметрів процесів ЛД на кінематику плину металу, оцінка ресурсу пластичності матеріалу деформованої заготовки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 встановлення її граничних геометричних параметрів.</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 метою дослідження впливу на НДС матеріалу заготовки ступеня локалізації деформації було проведено моделювання процесів</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ЛД шляхом втискування кульки і ролика в плоский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напівпростір</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Моделювання проводили на різних металах, зокрема на сплаві ЕП718,</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який добре зміцнюється і має сильну залежність твердості від інтенсивності деформацій. Кульку втискували </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 різну глибину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із забезпеченням різних граничних умов на контакті. На рис. 4.3, а приведений типовий характер розподілу інтенсивності деформацій </a:t>
            </a:r>
            <a:endParaRPr kumimoji="0" lang="uk-UA"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Рисунок 4" descr="3_">
            <a:extLst>
              <a:ext uri="{FF2B5EF4-FFF2-40B4-BE49-F238E27FC236}">
                <a16:creationId xmlns:a16="http://schemas.microsoft.com/office/drawing/2014/main" id="{57617F33-EE03-493E-9D82-A86810305B8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3328" y="4008345"/>
            <a:ext cx="2258060" cy="1264285"/>
          </a:xfrm>
          <a:prstGeom prst="rect">
            <a:avLst/>
          </a:prstGeom>
          <a:noFill/>
          <a:ln>
            <a:noFill/>
          </a:ln>
        </p:spPr>
      </p:pic>
      <p:pic>
        <p:nvPicPr>
          <p:cNvPr id="6" name="Рисунок 5" descr="4_">
            <a:extLst>
              <a:ext uri="{FF2B5EF4-FFF2-40B4-BE49-F238E27FC236}">
                <a16:creationId xmlns:a16="http://schemas.microsoft.com/office/drawing/2014/main" id="{2F8514B8-EEDE-4E14-BBDB-E15B1C606B1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1076" y="4008345"/>
            <a:ext cx="2759075" cy="1280160"/>
          </a:xfrm>
          <a:prstGeom prst="rect">
            <a:avLst/>
          </a:prstGeom>
          <a:noFill/>
          <a:ln>
            <a:noFill/>
          </a:ln>
        </p:spPr>
      </p:pic>
      <p:graphicFrame>
        <p:nvGraphicFramePr>
          <p:cNvPr id="7" name="Объект 6">
            <a:extLst>
              <a:ext uri="{FF2B5EF4-FFF2-40B4-BE49-F238E27FC236}">
                <a16:creationId xmlns:a16="http://schemas.microsoft.com/office/drawing/2014/main" id="{86F3D5CB-92A2-4BA8-9BDF-7E884320C4BB}"/>
              </a:ext>
            </a:extLst>
          </p:cNvPr>
          <p:cNvGraphicFramePr>
            <a:graphicFrameLocks noChangeAspect="1"/>
          </p:cNvGraphicFramePr>
          <p:nvPr>
            <p:extLst>
              <p:ext uri="{D42A27DB-BD31-4B8C-83A1-F6EECF244321}">
                <p14:modId xmlns:p14="http://schemas.microsoft.com/office/powerpoint/2010/main" val="4195401354"/>
              </p:ext>
            </p:extLst>
          </p:nvPr>
        </p:nvGraphicFramePr>
        <p:xfrm>
          <a:off x="2265528" y="5609230"/>
          <a:ext cx="762000" cy="238125"/>
        </p:xfrm>
        <a:graphic>
          <a:graphicData uri="http://schemas.openxmlformats.org/presentationml/2006/ole">
            <mc:AlternateContent xmlns:mc="http://schemas.openxmlformats.org/markup-compatibility/2006">
              <mc:Choice xmlns:v="urn:schemas-microsoft-com:vml" Requires="v">
                <p:oleObj spid="_x0000_s7181" r:id="rId5" imgW="761669" imgH="241195" progId="Equation.DSMT4">
                  <p:embed/>
                </p:oleObj>
              </mc:Choice>
              <mc:Fallback>
                <p:oleObj r:id="rId5" imgW="761669" imgH="241195"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5528" y="5609230"/>
                        <a:ext cx="7620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Объект 7">
            <a:extLst>
              <a:ext uri="{FF2B5EF4-FFF2-40B4-BE49-F238E27FC236}">
                <a16:creationId xmlns:a16="http://schemas.microsoft.com/office/drawing/2014/main" id="{DC0F3979-C31F-4814-89AA-604DEAB24EC4}"/>
              </a:ext>
            </a:extLst>
          </p:cNvPr>
          <p:cNvGraphicFramePr>
            <a:graphicFrameLocks noChangeAspect="1"/>
          </p:cNvGraphicFramePr>
          <p:nvPr>
            <p:extLst>
              <p:ext uri="{D42A27DB-BD31-4B8C-83A1-F6EECF244321}">
                <p14:modId xmlns:p14="http://schemas.microsoft.com/office/powerpoint/2010/main" val="3335096617"/>
              </p:ext>
            </p:extLst>
          </p:nvPr>
        </p:nvGraphicFramePr>
        <p:xfrm>
          <a:off x="2265528" y="5847355"/>
          <a:ext cx="695325" cy="190500"/>
        </p:xfrm>
        <a:graphic>
          <a:graphicData uri="http://schemas.openxmlformats.org/presentationml/2006/ole">
            <mc:AlternateContent xmlns:mc="http://schemas.openxmlformats.org/markup-compatibility/2006">
              <mc:Choice xmlns:v="urn:schemas-microsoft-com:vml" Requires="v">
                <p:oleObj spid="_x0000_s7182" r:id="rId7" imgW="698500" imgH="190500" progId="Equation.DSMT4">
                  <p:embed/>
                </p:oleObj>
              </mc:Choice>
              <mc:Fallback>
                <p:oleObj r:id="rId7" imgW="698500" imgH="1905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5528" y="5847355"/>
                        <a:ext cx="69532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a:extLst>
              <a:ext uri="{FF2B5EF4-FFF2-40B4-BE49-F238E27FC236}">
                <a16:creationId xmlns:a16="http://schemas.microsoft.com/office/drawing/2014/main" id="{1BB14223-E841-4ADD-8C10-5BD9D42668DF}"/>
              </a:ext>
            </a:extLst>
          </p:cNvPr>
          <p:cNvSpPr>
            <a:spLocks noChangeArrowheads="1"/>
          </p:cNvSpPr>
          <p:nvPr/>
        </p:nvSpPr>
        <p:spPr bwMode="auto">
          <a:xfrm>
            <a:off x="2265528" y="56092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4.3. Розподіл в зоні пластичного відбитку ізоліній: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17BF16ED-4851-44EC-B86F-4AF9019EF29C}"/>
              </a:ext>
            </a:extLst>
          </p:cNvPr>
          <p:cNvSpPr>
            <a:spLocks noChangeArrowheads="1"/>
          </p:cNvSpPr>
          <p:nvPr/>
        </p:nvSpPr>
        <p:spPr bwMode="auto">
          <a:xfrm>
            <a:off x="2265528" y="58473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endParaRPr>
          </a:p>
        </p:txBody>
      </p:sp>
      <p:sp>
        <p:nvSpPr>
          <p:cNvPr id="11" name="Rectangle 8">
            <a:extLst>
              <a:ext uri="{FF2B5EF4-FFF2-40B4-BE49-F238E27FC236}">
                <a16:creationId xmlns:a16="http://schemas.microsoft.com/office/drawing/2014/main" id="{44211E18-5A94-4446-9711-5B5315FE6FFD}"/>
              </a:ext>
            </a:extLst>
          </p:cNvPr>
          <p:cNvSpPr>
            <a:spLocks noChangeArrowheads="1"/>
          </p:cNvSpPr>
          <p:nvPr/>
        </p:nvSpPr>
        <p:spPr bwMode="auto">
          <a:xfrm>
            <a:off x="2129050" y="60570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endParaRPr>
          </a:p>
        </p:txBody>
      </p:sp>
    </p:spTree>
    <p:extLst>
      <p:ext uri="{BB962C8B-B14F-4D97-AF65-F5344CB8AC3E}">
        <p14:creationId xmlns:p14="http://schemas.microsoft.com/office/powerpoint/2010/main" val="3530887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335BA7-AFF4-474F-A927-14C8CB8C3D86}"/>
              </a:ext>
            </a:extLst>
          </p:cNvPr>
          <p:cNvSpPr>
            <a:spLocks noChangeArrowheads="1"/>
          </p:cNvSpPr>
          <p:nvPr/>
        </p:nvSpPr>
        <p:spPr bwMode="auto">
          <a:xfrm>
            <a:off x="628650" y="630139"/>
            <a:ext cx="111347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Отже, характер деформованого стану в зоні відбитку є досить нерівномірним. Інтенсивність деформацій на поверхні відбитку сягає лише 50-80%</a:t>
            </a:r>
            <a:r>
              <a:rPr kumimoji="0" lang="uk-UA" altLang="ru-RU"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максимальної. Найбільша інтенсивність деформацій спостерігається поблизу центра відбитку і віддалена від поверхні контакту на глибину </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0.1</a:t>
            </a:r>
            <a:r>
              <a:rPr kumimoji="0" lang="uk-UA" altLang="ru-RU"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d</a:t>
            </a:r>
            <a:r>
              <a:rPr kumimoji="0" lang="uk-UA" altLang="ru-RU"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при цьому глибина проникнення пластичної зони </a:t>
            </a:r>
            <a:r>
              <a:rPr kumimoji="0" lang="en-US" altLang="ru-RU"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h</a:t>
            </a:r>
            <a:r>
              <a:rPr kumimoji="0" lang="uk-UA" altLang="ru-RU" b="0" i="1" u="none" strike="noStrike" cap="none" normalizeH="0" baseline="-300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пл</a:t>
            </a:r>
            <a:r>
              <a:rPr kumimoji="0" lang="uk-UA" altLang="ru-RU"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(1,5-1,6)</a:t>
            </a:r>
            <a:r>
              <a:rPr kumimoji="0" lang="uk-UA" altLang="ru-RU"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d</a:t>
            </a:r>
            <a:r>
              <a:rPr kumimoji="0" lang="uk-UA" altLang="ru-RU"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де </a:t>
            </a:r>
            <a:r>
              <a:rPr kumimoji="0" lang="uk-UA" altLang="ru-RU"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d</a:t>
            </a:r>
            <a:r>
              <a:rPr kumimoji="0" lang="uk-UA" altLang="ru-RU"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-діаметр відбитку або його ширина.</a:t>
            </a:r>
            <a:endParaRPr kumimoji="0" lang="ru-RU" altLang="ru-RU" b="0" i="0" u="none" strike="noStrike" cap="none" normalizeH="0" baseline="0" dirty="0">
              <a:ln>
                <a:noFill/>
              </a:ln>
              <a:solidFill>
                <a:schemeClr val="tx1"/>
              </a:solidFill>
              <a:effectLst/>
              <a:sym typeface="Symbol" panose="05050102010706020507" pitchFamily="18" charset="2"/>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Для дослідження НДС пластичної зони при втискуванні інструменту застосовано також метод координатних подільних сіток, побудований на використанні методики, основаної на теорії </a:t>
            </a:r>
            <a:r>
              <a:rPr kumimoji="0" lang="uk-UA" altLang="ru-RU"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R</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-функцій [18]. При цьому здійснювалося поетапне втискування в заготовку кульки (</a:t>
            </a:r>
            <a:r>
              <a:rPr kumimoji="0" lang="uk-UA" altLang="ru-RU"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вісесиметрична</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задача) та ролика (плоска задача). </a:t>
            </a:r>
            <a:r>
              <a:rPr kumimoji="0" lang="uk-UA" altLang="ru-RU"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Характер розподілу ізоліній </a:t>
            </a:r>
            <a:endPar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graphicFrame>
        <p:nvGraphicFramePr>
          <p:cNvPr id="5" name="Объект 4">
            <a:extLst>
              <a:ext uri="{FF2B5EF4-FFF2-40B4-BE49-F238E27FC236}">
                <a16:creationId xmlns:a16="http://schemas.microsoft.com/office/drawing/2014/main" id="{BEE08F53-51A9-4675-8FB3-C4181D790299}"/>
              </a:ext>
            </a:extLst>
          </p:cNvPr>
          <p:cNvGraphicFramePr>
            <a:graphicFrameLocks noChangeAspect="1"/>
          </p:cNvGraphicFramePr>
          <p:nvPr>
            <p:extLst>
              <p:ext uri="{D42A27DB-BD31-4B8C-83A1-F6EECF244321}">
                <p14:modId xmlns:p14="http://schemas.microsoft.com/office/powerpoint/2010/main" val="548878"/>
              </p:ext>
            </p:extLst>
          </p:nvPr>
        </p:nvGraphicFramePr>
        <p:xfrm>
          <a:off x="4414837" y="2595563"/>
          <a:ext cx="762000" cy="238125"/>
        </p:xfrm>
        <a:graphic>
          <a:graphicData uri="http://schemas.openxmlformats.org/presentationml/2006/ole">
            <mc:AlternateContent xmlns:mc="http://schemas.openxmlformats.org/markup-compatibility/2006">
              <mc:Choice xmlns:v="urn:schemas-microsoft-com:vml" Requires="v">
                <p:oleObj spid="_x0000_s10245" r:id="rId3" imgW="761669" imgH="241195" progId="Equation.DSMT4">
                  <p:embed/>
                </p:oleObj>
              </mc:Choice>
              <mc:Fallback>
                <p:oleObj r:id="rId3" imgW="761669" imgH="24119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837" y="2595563"/>
                        <a:ext cx="7620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id="{C1F211D9-C86C-4E54-A2C3-85B31820C79B}"/>
              </a:ext>
            </a:extLst>
          </p:cNvPr>
          <p:cNvSpPr>
            <a:spLocks noChangeArrowheads="1"/>
          </p:cNvSpPr>
          <p:nvPr/>
        </p:nvSpPr>
        <p:spPr bwMode="auto">
          <a:xfrm>
            <a:off x="628650" y="2938463"/>
            <a:ext cx="10934700"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 зоні відбитку (рис. 4.3, б), отриманий за результатами вимірювання координатної подільної сітки, співпадає з отриманим за результатами вимірювання твердості (рис. 4.3, а). </a:t>
            </a:r>
            <a:endParaRPr kumimoji="0" lang="ru-RU" altLang="ru-RU"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Показник жорсткості напруженого стану змінюється від величин, що відповідають усесторонньому стиску (</a:t>
            </a:r>
            <a:r>
              <a:rPr kumimoji="0" lang="uk-UA" altLang="ru-RU"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=-5…-3) на осі симетрії відбитку, до зсуву-розтягу (</a:t>
            </a:r>
            <a:r>
              <a:rPr kumimoji="0" lang="uk-UA" altLang="ru-RU"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0) на краю відбитку, в місці утворення пластичного валика. </a:t>
            </a:r>
            <a:endParaRPr kumimoji="0" lang="ru-RU" altLang="ru-RU"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Таким чином, для процесів ЛД в зоні </a:t>
            </a:r>
            <a:r>
              <a:rPr kumimoji="0" lang="uk-UA" altLang="ru-RU"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втискування інструменту</a:t>
            </a:r>
            <a:r>
              <a:rPr kumimoji="0" lang="uk-UA" altLang="ru-RU"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uk-UA" altLang="ru-RU"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характерна «м’яка» схема напруженого стану. Глибина проникнення пластичної деформації залежить від діаметру (ширини) відбитку і, відповідно, розмірів інструмента та величини подачі. Для забезпечення відносно рівномірного деформованого стану заготовки необхідно застосовувати інструменти (валки) з більшим діаметром, призначати більшу величину подачі, використовувати ефективні мастила. Наближення зони максимальної деформації до поверхні заготовки можливо шляхом зменшення контактного тертя та використання на заключних етапах обробки деформуючих тіл менших розмірів.</a:t>
            </a:r>
            <a:endParaRPr kumimoji="0" lang="uk-UA" altLang="ru-RU"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98831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161015F-B48C-47B8-810D-567EC02E94A7}"/>
              </a:ext>
            </a:extLst>
          </p:cNvPr>
          <p:cNvSpPr>
            <a:spLocks noGrp="1"/>
          </p:cNvSpPr>
          <p:nvPr>
            <p:ph idx="1"/>
          </p:nvPr>
        </p:nvSpPr>
        <p:spPr>
          <a:xfrm>
            <a:off x="668740" y="709684"/>
            <a:ext cx="10836323" cy="5166184"/>
          </a:xfrm>
        </p:spPr>
        <p:txBody>
          <a:bodyPr>
            <a:normAutofit fontScale="77500" lnSpcReduction="20000"/>
          </a:bodyPr>
          <a:lstStyle/>
          <a:p>
            <a:pPr algn="just"/>
            <a:r>
              <a:rPr lang="uk-UA" dirty="0">
                <a:latin typeface="Times New Roman" panose="02020603050405020304" pitchFamily="18" charset="0"/>
                <a:cs typeface="Times New Roman" panose="02020603050405020304" pitchFamily="18" charset="0"/>
              </a:rPr>
              <a:t>В якості досліджуваних процесів ЛД в роботі вибрано штампування обкочуванням (ШО) та вальцювання заготовок. </a:t>
            </a:r>
            <a:endParaRPr lang="ru-RU"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При ШО відбувається деформування заготовки в торець та під різними кутами до її поздовжньої осі. </a:t>
            </a:r>
            <a:r>
              <a:rPr lang="uk-UA" u="sng" dirty="0">
                <a:latin typeface="Times New Roman" panose="02020603050405020304" pitchFamily="18" charset="0"/>
                <a:cs typeface="Times New Roman" panose="02020603050405020304" pitchFamily="18" charset="0"/>
              </a:rPr>
              <a:t>До методів ШО відноситься </a:t>
            </a:r>
            <a:r>
              <a:rPr lang="uk-UA" u="sng" dirty="0" err="1">
                <a:latin typeface="Times New Roman" panose="02020603050405020304" pitchFamily="18" charset="0"/>
                <a:cs typeface="Times New Roman" panose="02020603050405020304" pitchFamily="18" charset="0"/>
              </a:rPr>
              <a:t>сферорухоме</a:t>
            </a:r>
            <a:r>
              <a:rPr lang="uk-UA" u="sng" dirty="0">
                <a:latin typeface="Times New Roman" panose="02020603050405020304" pitchFamily="18" charset="0"/>
                <a:cs typeface="Times New Roman" panose="02020603050405020304" pitchFamily="18" charset="0"/>
              </a:rPr>
              <a:t> штампування</a:t>
            </a:r>
            <a:r>
              <a:rPr lang="uk-UA" dirty="0">
                <a:latin typeface="Times New Roman" panose="02020603050405020304" pitchFamily="18" charset="0"/>
                <a:cs typeface="Times New Roman" panose="02020603050405020304" pitchFamily="18" charset="0"/>
              </a:rPr>
              <a:t> (нерухома заготовка обкочується конічним валком) </a:t>
            </a:r>
            <a:r>
              <a:rPr lang="uk-UA" u="sng" dirty="0">
                <a:latin typeface="Times New Roman" panose="02020603050405020304" pitchFamily="18" charset="0"/>
                <a:cs typeface="Times New Roman" panose="02020603050405020304" pitchFamily="18" charset="0"/>
              </a:rPr>
              <a:t>та торцеве розкочування</a:t>
            </a:r>
            <a:r>
              <a:rPr lang="uk-UA" dirty="0">
                <a:latin typeface="Times New Roman" panose="02020603050405020304" pitchFamily="18" charset="0"/>
                <a:cs typeface="Times New Roman" panose="02020603050405020304" pitchFamily="18" charset="0"/>
              </a:rPr>
              <a:t> (обертається заготовка і валок, конічний або циліндричний).</a:t>
            </a:r>
            <a:endParaRPr lang="ru-RU" dirty="0">
              <a:latin typeface="Times New Roman" panose="02020603050405020304" pitchFamily="18" charset="0"/>
              <a:cs typeface="Times New Roman" panose="02020603050405020304" pitchFamily="18" charset="0"/>
            </a:endParaRPr>
          </a:p>
          <a:p>
            <a:pPr algn="just"/>
            <a:r>
              <a:rPr lang="uk-UA" dirty="0" err="1">
                <a:latin typeface="Times New Roman" panose="02020603050405020304" pitchFamily="18" charset="0"/>
                <a:cs typeface="Times New Roman" panose="02020603050405020304" pitchFamily="18" charset="0"/>
              </a:rPr>
              <a:t>Сферорухоме</a:t>
            </a:r>
            <a:r>
              <a:rPr lang="uk-UA" dirty="0">
                <a:latin typeface="Times New Roman" panose="02020603050405020304" pitchFamily="18" charset="0"/>
                <a:cs typeface="Times New Roman" panose="02020603050405020304" pitchFamily="18" charset="0"/>
              </a:rPr>
              <a:t> штампування отримало розвиток завдяки працям С.П. </a:t>
            </a:r>
            <a:r>
              <a:rPr lang="uk-UA" dirty="0" err="1">
                <a:latin typeface="Times New Roman" panose="02020603050405020304" pitchFamily="18" charset="0"/>
                <a:cs typeface="Times New Roman" panose="02020603050405020304" pitchFamily="18" charset="0"/>
              </a:rPr>
              <a:t>Гожія</a:t>
            </a:r>
            <a:r>
              <a:rPr lang="uk-UA" dirty="0">
                <a:latin typeface="Times New Roman" panose="02020603050405020304" pitchFamily="18" charset="0"/>
                <a:cs typeface="Times New Roman" panose="02020603050405020304" pitchFamily="18" charset="0"/>
              </a:rPr>
              <a:t>, Л.Т. Кривди, А.С. </a:t>
            </a:r>
            <a:r>
              <a:rPr lang="uk-UA" dirty="0" err="1">
                <a:latin typeface="Times New Roman" panose="02020603050405020304" pitchFamily="18" charset="0"/>
                <a:cs typeface="Times New Roman" panose="02020603050405020304" pitchFamily="18" charset="0"/>
              </a:rPr>
              <a:t>Пшенишнюка</a:t>
            </a:r>
            <a:r>
              <a:rPr lang="uk-UA" dirty="0">
                <a:latin typeface="Times New Roman" panose="02020603050405020304" pitchFamily="18" charset="0"/>
                <a:cs typeface="Times New Roman" panose="02020603050405020304" pitchFamily="18" charset="0"/>
              </a:rPr>
              <a:t> та ін.. Даний метод дозволяє обробляти заготовки за схемами осаджування, висаджування, комбінованого витискування, рельєфного формування та ін., забезпечуючи при цьому високу якість виробів. </a:t>
            </a:r>
            <a:endParaRPr lang="ru-RU"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При </a:t>
            </a:r>
            <a:r>
              <a:rPr lang="uk-UA" dirty="0" err="1">
                <a:latin typeface="Times New Roman" panose="02020603050405020304" pitchFamily="18" charset="0"/>
                <a:cs typeface="Times New Roman" panose="02020603050405020304" pitchFamily="18" charset="0"/>
              </a:rPr>
              <a:t>сферорухомому</a:t>
            </a:r>
            <a:r>
              <a:rPr lang="uk-UA" dirty="0">
                <a:latin typeface="Times New Roman" panose="02020603050405020304" pitchFamily="18" charset="0"/>
                <a:cs typeface="Times New Roman" panose="02020603050405020304" pitchFamily="18" charset="0"/>
              </a:rPr>
              <a:t> штампуванні чинити вплив на механіку формоутворення заготовок можна змінюючи (незначною мірою) кут нахилу валка, характер його руху та форму матриці.</a:t>
            </a:r>
            <a:endParaRPr lang="ru-RU"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Метод торцевого розкочування розроблений завдяки працям К. Н. Богоявленського, В. В. Лапіна та інших дослідників. На рис. 4.4 представлені схеми торцевого розкочування, основними елементами яких відповідно до рис. 4.4,а  є: 1 – заготовка, 2 – матриця, 3 – розкочувальний валок (циліндричний або конічний), 4 – шпиндель, 5 – оправка, 6 – штовхач.</a:t>
            </a:r>
            <a:endParaRPr lang="ru-RU"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Дослідженнями установлено, що при торцевому розкочуванні заготовок циліндричним валком напрям плину матеріалу заготовки залежить переважно від величини та напряму зміщення осі валка від осі поперечного перерізу заготовки </a:t>
            </a:r>
            <a:r>
              <a:rPr lang="uk-UA" i="1" dirty="0">
                <a:latin typeface="Times New Roman" panose="02020603050405020304" pitchFamily="18" charset="0"/>
                <a:cs typeface="Times New Roman" panose="02020603050405020304" pitchFamily="18" charset="0"/>
              </a:rPr>
              <a:t>d</a:t>
            </a:r>
            <a:r>
              <a:rPr lang="uk-UA" dirty="0">
                <a:latin typeface="Times New Roman" panose="02020603050405020304" pitchFamily="18" charset="0"/>
                <a:cs typeface="Times New Roman" panose="02020603050405020304" pitchFamily="18" charset="0"/>
              </a:rPr>
              <a:t>, по відношенню до напряму обертання заготовки. </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3860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Рисунок 1037" descr="Рис03">
            <a:extLst>
              <a:ext uri="{FF2B5EF4-FFF2-40B4-BE49-F238E27FC236}">
                <a16:creationId xmlns:a16="http://schemas.microsoft.com/office/drawing/2014/main" id="{DBF6D31F-0A57-480C-8734-AC165F55E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619" y="684066"/>
            <a:ext cx="6712268"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Рисунок 1036" descr="б)">
            <a:extLst>
              <a:ext uri="{FF2B5EF4-FFF2-40B4-BE49-F238E27FC236}">
                <a16:creationId xmlns:a16="http://schemas.microsoft.com/office/drawing/2014/main" id="{0261326D-F1BC-4BA9-82C8-6A01E5509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937" y="2488718"/>
            <a:ext cx="129540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Рисунок 1035" descr="рис1,2_ст9">
            <a:extLst>
              <a:ext uri="{FF2B5EF4-FFF2-40B4-BE49-F238E27FC236}">
                <a16:creationId xmlns:a16="http://schemas.microsoft.com/office/drawing/2014/main" id="{0B6ECEFC-FEA0-49C0-A852-46423C021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963" y="2453982"/>
            <a:ext cx="1743075" cy="14001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па 6">
            <a:extLst>
              <a:ext uri="{FF2B5EF4-FFF2-40B4-BE49-F238E27FC236}">
                <a16:creationId xmlns:a16="http://schemas.microsoft.com/office/drawing/2014/main" id="{E0A72F07-A7A8-47B0-B71F-3BD47F36BE22}"/>
              </a:ext>
            </a:extLst>
          </p:cNvPr>
          <p:cNvGrpSpPr>
            <a:grpSpLocks/>
          </p:cNvGrpSpPr>
          <p:nvPr/>
        </p:nvGrpSpPr>
        <p:grpSpPr bwMode="auto">
          <a:xfrm>
            <a:off x="8438196" y="670765"/>
            <a:ext cx="1583055" cy="1523665"/>
            <a:chOff x="218" y="260"/>
            <a:chExt cx="301" cy="277"/>
          </a:xfrm>
        </p:grpSpPr>
        <p:pic>
          <p:nvPicPr>
            <p:cNvPr id="8" name="Picture 332" descr="1">
              <a:extLst>
                <a:ext uri="{FF2B5EF4-FFF2-40B4-BE49-F238E27FC236}">
                  <a16:creationId xmlns:a16="http://schemas.microsoft.com/office/drawing/2014/main" id="{58043BBE-8502-4964-9E98-72252381EB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 y="260"/>
              <a:ext cx="301" cy="27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Line 333">
              <a:extLst>
                <a:ext uri="{FF2B5EF4-FFF2-40B4-BE49-F238E27FC236}">
                  <a16:creationId xmlns:a16="http://schemas.microsoft.com/office/drawing/2014/main" id="{7513F1F0-B855-4820-BDD0-6B01128BF1B5}"/>
                </a:ext>
              </a:extLst>
            </p:cNvPr>
            <p:cNvCxnSpPr/>
            <p:nvPr/>
          </p:nvCxnSpPr>
          <p:spPr bwMode="auto">
            <a:xfrm>
              <a:off x="292" y="411"/>
              <a:ext cx="8"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grpSp>
      <p:pic>
        <p:nvPicPr>
          <p:cNvPr id="11265" name="Рисунок 1034" descr="7">
            <a:extLst>
              <a:ext uri="{FF2B5EF4-FFF2-40B4-BE49-F238E27FC236}">
                <a16:creationId xmlns:a16="http://schemas.microsoft.com/office/drawing/2014/main" id="{7D1E1E9E-5727-4247-9A5F-CC1FB1BE6B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6588" y="2407995"/>
            <a:ext cx="1514475" cy="1400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a:extLst>
              <a:ext uri="{FF2B5EF4-FFF2-40B4-BE49-F238E27FC236}">
                <a16:creationId xmlns:a16="http://schemas.microsoft.com/office/drawing/2014/main" id="{D6943F26-2AC2-4594-80D0-555019E016D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9">
            <a:extLst>
              <a:ext uri="{FF2B5EF4-FFF2-40B4-BE49-F238E27FC236}">
                <a16:creationId xmlns:a16="http://schemas.microsoft.com/office/drawing/2014/main" id="{BD4F0C66-B4D1-4E48-8748-0BD4B50CA9B1}"/>
              </a:ext>
            </a:extLst>
          </p:cNvPr>
          <p:cNvSpPr>
            <a:spLocks noChangeArrowheads="1"/>
          </p:cNvSpPr>
          <p:nvPr/>
        </p:nvSpPr>
        <p:spPr bwMode="auto">
          <a:xfrm>
            <a:off x="0" y="2000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6" name="Rectangle 10">
            <a:extLst>
              <a:ext uri="{FF2B5EF4-FFF2-40B4-BE49-F238E27FC236}">
                <a16:creationId xmlns:a16="http://schemas.microsoft.com/office/drawing/2014/main" id="{1A9E423E-E1EA-447F-8470-E5128AB514D1}"/>
              </a:ext>
            </a:extLst>
          </p:cNvPr>
          <p:cNvSpPr>
            <a:spLocks noChangeArrowheads="1"/>
          </p:cNvSpPr>
          <p:nvPr/>
        </p:nvSpPr>
        <p:spPr bwMode="auto">
          <a:xfrm>
            <a:off x="-985837" y="2241298"/>
            <a:ext cx="10458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а)			б)			в)			г)</a:t>
            </a:r>
            <a:endParaRPr kumimoji="0" lang="ru-RU" altLang="ru-RU"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0" name="Rectangle 11">
            <a:extLst>
              <a:ext uri="{FF2B5EF4-FFF2-40B4-BE49-F238E27FC236}">
                <a16:creationId xmlns:a16="http://schemas.microsoft.com/office/drawing/2014/main" id="{30B97429-97B8-428E-B5E8-C7F723352481}"/>
              </a:ext>
            </a:extLst>
          </p:cNvPr>
          <p:cNvSpPr>
            <a:spLocks noChangeArrowheads="1"/>
          </p:cNvSpPr>
          <p:nvPr/>
        </p:nvSpPr>
        <p:spPr bwMode="auto">
          <a:xfrm>
            <a:off x="661988" y="5051375"/>
            <a:ext cx="109386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uk-UA" dirty="0"/>
              <a:t>          Основними параметрами, що впливають на напрям плину матеріалу заготовки при торцевому розкочуванні конічним валком, є кут нахилу </a:t>
            </a:r>
            <a:r>
              <a:rPr lang="uk-UA" i="1" dirty="0"/>
              <a:t>a</a:t>
            </a:r>
            <a:r>
              <a:rPr lang="uk-UA" dirty="0"/>
              <a:t> осі валка, а також величина і напрям зміщення вершини валка </a:t>
            </a:r>
            <a:r>
              <a:rPr lang="uk-UA" i="1" dirty="0"/>
              <a:t>d</a:t>
            </a:r>
            <a:r>
              <a:rPr lang="uk-UA" dirty="0"/>
              <a:t>  по відношенню до осі обертання заготовки.</a:t>
            </a:r>
            <a:endParaRPr lang="ru-RU" dirty="0"/>
          </a:p>
        </p:txBody>
      </p:sp>
      <p:sp>
        <p:nvSpPr>
          <p:cNvPr id="11" name="Rectangle 12">
            <a:extLst>
              <a:ext uri="{FF2B5EF4-FFF2-40B4-BE49-F238E27FC236}">
                <a16:creationId xmlns:a16="http://schemas.microsoft.com/office/drawing/2014/main" id="{45D72ED2-ED97-4DA0-B600-A1149AFD17C2}"/>
              </a:ext>
            </a:extLst>
          </p:cNvPr>
          <p:cNvSpPr>
            <a:spLocks noChangeArrowheads="1"/>
          </p:cNvSpPr>
          <p:nvPr/>
        </p:nvSpPr>
        <p:spPr bwMode="auto">
          <a:xfrm>
            <a:off x="0" y="7527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EA5408A6-B298-4F80-A952-89AC07211A2F}"/>
              </a:ext>
            </a:extLst>
          </p:cNvPr>
          <p:cNvSpPr>
            <a:spLocks noChangeArrowheads="1"/>
          </p:cNvSpPr>
          <p:nvPr/>
        </p:nvSpPr>
        <p:spPr bwMode="auto">
          <a:xfrm rot="10800000" flipV="1">
            <a:off x="661988" y="3820268"/>
            <a:ext cx="990137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809625"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д)				е)					ж)</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Рис. 4.4. Схеми торцевого розкочування циліндричним і конічним валками: висаджування зовнішнього бурта (а), (б); висаджування внутрішнього бурта (в); висаджування і зворотне витискування (г); пряме витискування зубчастої поверхні (д); осаджування-калібрування (е); роздавання-калібрування (ж)</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8533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B1AF0DFE-CAA9-4A0D-AFF9-190AC308E0B5}"/>
              </a:ext>
            </a:extLst>
          </p:cNvPr>
          <p:cNvGraphicFramePr>
            <a:graphicFrameLocks noChangeAspect="1"/>
          </p:cNvGraphicFramePr>
          <p:nvPr>
            <p:extLst>
              <p:ext uri="{D42A27DB-BD31-4B8C-83A1-F6EECF244321}">
                <p14:modId xmlns:p14="http://schemas.microsoft.com/office/powerpoint/2010/main" val="1715887391"/>
              </p:ext>
            </p:extLst>
          </p:nvPr>
        </p:nvGraphicFramePr>
        <p:xfrm>
          <a:off x="985838" y="1210732"/>
          <a:ext cx="142875" cy="219075"/>
        </p:xfrm>
        <a:graphic>
          <a:graphicData uri="http://schemas.openxmlformats.org/presentationml/2006/ole">
            <mc:AlternateContent xmlns:mc="http://schemas.openxmlformats.org/markup-compatibility/2006">
              <mc:Choice xmlns:v="urn:schemas-microsoft-com:vml" Requires="v">
                <p:oleObj spid="_x0000_s12329" r:id="rId3" imgW="139579" imgH="215713" progId="Equation.DSMT4">
                  <p:embed/>
                </p:oleObj>
              </mc:Choice>
              <mc:Fallback>
                <p:oleObj r:id="rId3" imgW="139579" imgH="215713"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8" y="1210732"/>
                        <a:ext cx="1428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a:extLst>
              <a:ext uri="{FF2B5EF4-FFF2-40B4-BE49-F238E27FC236}">
                <a16:creationId xmlns:a16="http://schemas.microsoft.com/office/drawing/2014/main" id="{4CD17BF9-ED04-4E5C-98C8-00C2B99384AB}"/>
              </a:ext>
            </a:extLst>
          </p:cNvPr>
          <p:cNvGraphicFramePr>
            <a:graphicFrameLocks noChangeAspect="1"/>
          </p:cNvGraphicFramePr>
          <p:nvPr>
            <p:extLst>
              <p:ext uri="{D42A27DB-BD31-4B8C-83A1-F6EECF244321}">
                <p14:modId xmlns:p14="http://schemas.microsoft.com/office/powerpoint/2010/main" val="3894884271"/>
              </p:ext>
            </p:extLst>
          </p:nvPr>
        </p:nvGraphicFramePr>
        <p:xfrm>
          <a:off x="985838" y="1429807"/>
          <a:ext cx="2552700" cy="771525"/>
        </p:xfrm>
        <a:graphic>
          <a:graphicData uri="http://schemas.openxmlformats.org/presentationml/2006/ole">
            <mc:AlternateContent xmlns:mc="http://schemas.openxmlformats.org/markup-compatibility/2006">
              <mc:Choice xmlns:v="urn:schemas-microsoft-com:vml" Requires="v">
                <p:oleObj spid="_x0000_s12330" r:id="rId5" imgW="2552700" imgH="774700" progId="Equation.DSMT4">
                  <p:embed/>
                </p:oleObj>
              </mc:Choice>
              <mc:Fallback>
                <p:oleObj r:id="rId5" imgW="2552700" imgH="7747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838" y="1429807"/>
                        <a:ext cx="25527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a:extLst>
              <a:ext uri="{FF2B5EF4-FFF2-40B4-BE49-F238E27FC236}">
                <a16:creationId xmlns:a16="http://schemas.microsoft.com/office/drawing/2014/main" id="{8913958F-7CAC-43A3-B13F-83C756D026C5}"/>
              </a:ext>
            </a:extLst>
          </p:cNvPr>
          <p:cNvGraphicFramePr>
            <a:graphicFrameLocks noChangeAspect="1"/>
          </p:cNvGraphicFramePr>
          <p:nvPr>
            <p:extLst>
              <p:ext uri="{D42A27DB-BD31-4B8C-83A1-F6EECF244321}">
                <p14:modId xmlns:p14="http://schemas.microsoft.com/office/powerpoint/2010/main" val="1758578789"/>
              </p:ext>
            </p:extLst>
          </p:nvPr>
        </p:nvGraphicFramePr>
        <p:xfrm>
          <a:off x="985838" y="2201332"/>
          <a:ext cx="142875" cy="190500"/>
        </p:xfrm>
        <a:graphic>
          <a:graphicData uri="http://schemas.openxmlformats.org/presentationml/2006/ole">
            <mc:AlternateContent xmlns:mc="http://schemas.openxmlformats.org/markup-compatibility/2006">
              <mc:Choice xmlns:v="urn:schemas-microsoft-com:vml" Requires="v">
                <p:oleObj spid="_x0000_s12331" r:id="rId7" imgW="139639" imgH="190417" progId="Equation.DSMT4">
                  <p:embed/>
                </p:oleObj>
              </mc:Choice>
              <mc:Fallback>
                <p:oleObj r:id="rId7" imgW="139639" imgH="190417"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838" y="2201332"/>
                        <a:ext cx="14287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Объект 6">
            <a:extLst>
              <a:ext uri="{FF2B5EF4-FFF2-40B4-BE49-F238E27FC236}">
                <a16:creationId xmlns:a16="http://schemas.microsoft.com/office/drawing/2014/main" id="{08BA66B3-E5CF-4FDB-870E-90629307AFEC}"/>
              </a:ext>
            </a:extLst>
          </p:cNvPr>
          <p:cNvGraphicFramePr>
            <a:graphicFrameLocks noChangeAspect="1"/>
          </p:cNvGraphicFramePr>
          <p:nvPr>
            <p:extLst>
              <p:ext uri="{D42A27DB-BD31-4B8C-83A1-F6EECF244321}">
                <p14:modId xmlns:p14="http://schemas.microsoft.com/office/powerpoint/2010/main" val="995804794"/>
              </p:ext>
            </p:extLst>
          </p:nvPr>
        </p:nvGraphicFramePr>
        <p:xfrm>
          <a:off x="985838" y="2391832"/>
          <a:ext cx="142875" cy="219075"/>
        </p:xfrm>
        <a:graphic>
          <a:graphicData uri="http://schemas.openxmlformats.org/presentationml/2006/ole">
            <mc:AlternateContent xmlns:mc="http://schemas.openxmlformats.org/markup-compatibility/2006">
              <mc:Choice xmlns:v="urn:schemas-microsoft-com:vml" Requires="v">
                <p:oleObj spid="_x0000_s12332" r:id="rId9" imgW="139579" imgH="215713" progId="Equation.DSMT4">
                  <p:embed/>
                </p:oleObj>
              </mc:Choice>
              <mc:Fallback>
                <p:oleObj r:id="rId9" imgW="139579" imgH="215713"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838" y="2391832"/>
                        <a:ext cx="1428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Объект 7">
            <a:extLst>
              <a:ext uri="{FF2B5EF4-FFF2-40B4-BE49-F238E27FC236}">
                <a16:creationId xmlns:a16="http://schemas.microsoft.com/office/drawing/2014/main" id="{F9DB51DA-F447-4886-B7B5-B9C73D047572}"/>
              </a:ext>
            </a:extLst>
          </p:cNvPr>
          <p:cNvGraphicFramePr>
            <a:graphicFrameLocks noChangeAspect="1"/>
          </p:cNvGraphicFramePr>
          <p:nvPr>
            <p:extLst>
              <p:ext uri="{D42A27DB-BD31-4B8C-83A1-F6EECF244321}">
                <p14:modId xmlns:p14="http://schemas.microsoft.com/office/powerpoint/2010/main" val="2671827504"/>
              </p:ext>
            </p:extLst>
          </p:nvPr>
        </p:nvGraphicFramePr>
        <p:xfrm>
          <a:off x="985838" y="2610907"/>
          <a:ext cx="2276475" cy="295275"/>
        </p:xfrm>
        <a:graphic>
          <a:graphicData uri="http://schemas.openxmlformats.org/presentationml/2006/ole">
            <mc:AlternateContent xmlns:mc="http://schemas.openxmlformats.org/markup-compatibility/2006">
              <mc:Choice xmlns:v="urn:schemas-microsoft-com:vml" Requires="v">
                <p:oleObj spid="_x0000_s12333" r:id="rId11" imgW="2273300" imgH="292100" progId="Equation.DSMT4">
                  <p:embed/>
                </p:oleObj>
              </mc:Choice>
              <mc:Fallback>
                <p:oleObj r:id="rId11" imgW="2273300" imgH="29210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5838" y="2610907"/>
                        <a:ext cx="22764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a:extLst>
              <a:ext uri="{FF2B5EF4-FFF2-40B4-BE49-F238E27FC236}">
                <a16:creationId xmlns:a16="http://schemas.microsoft.com/office/drawing/2014/main" id="{F794BBC0-7C01-4AC2-9018-6148C79CD865}"/>
              </a:ext>
            </a:extLst>
          </p:cNvPr>
          <p:cNvGraphicFramePr>
            <a:graphicFrameLocks noChangeAspect="1"/>
          </p:cNvGraphicFramePr>
          <p:nvPr>
            <p:extLst>
              <p:ext uri="{D42A27DB-BD31-4B8C-83A1-F6EECF244321}">
                <p14:modId xmlns:p14="http://schemas.microsoft.com/office/powerpoint/2010/main" val="2339866398"/>
              </p:ext>
            </p:extLst>
          </p:nvPr>
        </p:nvGraphicFramePr>
        <p:xfrm>
          <a:off x="985838" y="2906182"/>
          <a:ext cx="876300" cy="238125"/>
        </p:xfrm>
        <a:graphic>
          <a:graphicData uri="http://schemas.openxmlformats.org/presentationml/2006/ole">
            <mc:AlternateContent xmlns:mc="http://schemas.openxmlformats.org/markup-compatibility/2006">
              <mc:Choice xmlns:v="urn:schemas-microsoft-com:vml" Requires="v">
                <p:oleObj spid="_x0000_s12334" r:id="rId13" imgW="876300" imgH="241300" progId="Equation.DSMT4">
                  <p:embed/>
                </p:oleObj>
              </mc:Choice>
              <mc:Fallback>
                <p:oleObj r:id="rId13" imgW="876300" imgH="2413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5838" y="2906182"/>
                        <a:ext cx="8763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a:extLst>
              <a:ext uri="{FF2B5EF4-FFF2-40B4-BE49-F238E27FC236}">
                <a16:creationId xmlns:a16="http://schemas.microsoft.com/office/drawing/2014/main" id="{1B075890-4799-4791-ABE5-3B085E335042}"/>
              </a:ext>
            </a:extLst>
          </p:cNvPr>
          <p:cNvGraphicFramePr>
            <a:graphicFrameLocks noChangeAspect="1"/>
          </p:cNvGraphicFramePr>
          <p:nvPr>
            <p:extLst>
              <p:ext uri="{D42A27DB-BD31-4B8C-83A1-F6EECF244321}">
                <p14:modId xmlns:p14="http://schemas.microsoft.com/office/powerpoint/2010/main" val="506546795"/>
              </p:ext>
            </p:extLst>
          </p:nvPr>
        </p:nvGraphicFramePr>
        <p:xfrm>
          <a:off x="985838" y="3144307"/>
          <a:ext cx="685800" cy="238125"/>
        </p:xfrm>
        <a:graphic>
          <a:graphicData uri="http://schemas.openxmlformats.org/presentationml/2006/ole">
            <mc:AlternateContent xmlns:mc="http://schemas.openxmlformats.org/markup-compatibility/2006">
              <mc:Choice xmlns:v="urn:schemas-microsoft-com:vml" Requires="v">
                <p:oleObj spid="_x0000_s12335" r:id="rId15" imgW="685800" imgH="241300" progId="Equation.DSMT4">
                  <p:embed/>
                </p:oleObj>
              </mc:Choice>
              <mc:Fallback>
                <p:oleObj r:id="rId15" imgW="685800" imgH="241300" progId="Equation.DSMT4">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5838" y="3144307"/>
                        <a:ext cx="6858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a:extLst>
              <a:ext uri="{FF2B5EF4-FFF2-40B4-BE49-F238E27FC236}">
                <a16:creationId xmlns:a16="http://schemas.microsoft.com/office/drawing/2014/main" id="{0CC097D1-3D0D-461F-9085-0BA1B3D94D59}"/>
              </a:ext>
            </a:extLst>
          </p:cNvPr>
          <p:cNvGraphicFramePr>
            <a:graphicFrameLocks noChangeAspect="1"/>
          </p:cNvGraphicFramePr>
          <p:nvPr>
            <p:extLst>
              <p:ext uri="{D42A27DB-BD31-4B8C-83A1-F6EECF244321}">
                <p14:modId xmlns:p14="http://schemas.microsoft.com/office/powerpoint/2010/main" val="451424229"/>
              </p:ext>
            </p:extLst>
          </p:nvPr>
        </p:nvGraphicFramePr>
        <p:xfrm>
          <a:off x="985838" y="3382432"/>
          <a:ext cx="142875" cy="219075"/>
        </p:xfrm>
        <a:graphic>
          <a:graphicData uri="http://schemas.openxmlformats.org/presentationml/2006/ole">
            <mc:AlternateContent xmlns:mc="http://schemas.openxmlformats.org/markup-compatibility/2006">
              <mc:Choice xmlns:v="urn:schemas-microsoft-com:vml" Requires="v">
                <p:oleObj spid="_x0000_s12336" r:id="rId17" imgW="139579" imgH="215713" progId="Equation.DSMT4">
                  <p:embed/>
                </p:oleObj>
              </mc:Choice>
              <mc:Fallback>
                <p:oleObj r:id="rId17" imgW="139579" imgH="215713" progId="Equation.DSMT4">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85838" y="3382432"/>
                        <a:ext cx="1428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9">
            <a:extLst>
              <a:ext uri="{FF2B5EF4-FFF2-40B4-BE49-F238E27FC236}">
                <a16:creationId xmlns:a16="http://schemas.microsoft.com/office/drawing/2014/main" id="{89BAAA40-5D55-4A2C-8D0C-A63D45A48127}"/>
              </a:ext>
            </a:extLst>
          </p:cNvPr>
          <p:cNvSpPr>
            <a:spLocks noChangeArrowheads="1"/>
          </p:cNvSpPr>
          <p:nvPr/>
        </p:nvSpPr>
        <p:spPr bwMode="auto">
          <a:xfrm>
            <a:off x="822064" y="5087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 використанням апарату аналітичної геометрії отримана залежність кута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A09DB536-945A-4B9A-9CAF-E3B353F7D27F}"/>
              </a:ext>
            </a:extLst>
          </p:cNvPr>
          <p:cNvSpPr>
            <a:spLocks noChangeArrowheads="1"/>
          </p:cNvSpPr>
          <p:nvPr/>
        </p:nvSpPr>
        <p:spPr bwMode="auto">
          <a:xfrm>
            <a:off x="985838" y="802914"/>
            <a:ext cx="105738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між векторами швидкості точок контактної поверхні заготовки і валка від параметрів процесу розкочування.</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Кут</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між проекціями векторів швидкості точок циліндричного валка і заготовки на площину розкочування в місці контакту визначається співвідношенням</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34E4A2B7-1C1C-4786-9550-2E85E3A0C92D}"/>
              </a:ext>
            </a:extLst>
          </p:cNvPr>
          <p:cNvSpPr>
            <a:spLocks noChangeArrowheads="1"/>
          </p:cNvSpPr>
          <p:nvPr/>
        </p:nvSpPr>
        <p:spPr bwMode="auto">
          <a:xfrm>
            <a:off x="985838" y="2201332"/>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(4.12)</a:t>
            </a:r>
            <a:endParaRPr kumimoji="0" lang="ru-RU" altLang="ru-RU" sz="11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 </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uk-UA" altLang="ru-RU" sz="1400" b="0" i="1"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a:t>
            </a: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радіус валка,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2D710DEC-AC70-4947-B8F9-870DED354C6A}"/>
              </a:ext>
            </a:extLst>
          </p:cNvPr>
          <p:cNvSpPr>
            <a:spLocks noChangeArrowheads="1"/>
          </p:cNvSpPr>
          <p:nvPr/>
        </p:nvSpPr>
        <p:spPr bwMode="auto">
          <a:xfrm>
            <a:off x="3060297" y="181904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5759450" algn="r"/>
              </a:tabLst>
              <a:defRPr>
                <a:solidFill>
                  <a:schemeClr val="tx1"/>
                </a:solidFill>
                <a:latin typeface="Arial" panose="020B0604020202020204" pitchFamily="34" charset="0"/>
              </a:defRPr>
            </a:lvl1pPr>
            <a:lvl2pPr eaLnBrk="0" fontAlgn="base" hangingPunct="0">
              <a:spcBef>
                <a:spcPct val="0"/>
              </a:spcBef>
              <a:spcAft>
                <a:spcPct val="0"/>
              </a:spcAft>
              <a:tabLst>
                <a:tab pos="5759450" algn="r"/>
              </a:tabLst>
              <a:defRPr>
                <a:solidFill>
                  <a:schemeClr val="tx1"/>
                </a:solidFill>
                <a:latin typeface="Arial" panose="020B0604020202020204" pitchFamily="34" charset="0"/>
              </a:defRPr>
            </a:lvl2pPr>
            <a:lvl3pPr eaLnBrk="0" fontAlgn="base" hangingPunct="0">
              <a:spcBef>
                <a:spcPct val="0"/>
              </a:spcBef>
              <a:spcAft>
                <a:spcPct val="0"/>
              </a:spcAft>
              <a:tabLst>
                <a:tab pos="5759450" algn="r"/>
              </a:tabLst>
              <a:defRPr>
                <a:solidFill>
                  <a:schemeClr val="tx1"/>
                </a:solidFill>
                <a:latin typeface="Arial" panose="020B0604020202020204" pitchFamily="34" charset="0"/>
              </a:defRPr>
            </a:lvl3pPr>
            <a:lvl4pPr eaLnBrk="0" fontAlgn="base" hangingPunct="0">
              <a:spcBef>
                <a:spcPct val="0"/>
              </a:spcBef>
              <a:spcAft>
                <a:spcPct val="0"/>
              </a:spcAft>
              <a:tabLst>
                <a:tab pos="5759450" algn="r"/>
              </a:tabLst>
              <a:defRPr>
                <a:solidFill>
                  <a:schemeClr val="tx1"/>
                </a:solidFill>
                <a:latin typeface="Arial" panose="020B0604020202020204" pitchFamily="34" charset="0"/>
              </a:defRPr>
            </a:lvl4pPr>
            <a:lvl5pPr eaLnBrk="0" fontAlgn="base" hangingPunct="0">
              <a:spcBef>
                <a:spcPct val="0"/>
              </a:spcBef>
              <a:spcAft>
                <a:spcPct val="0"/>
              </a:spcAft>
              <a:tabLst>
                <a:tab pos="5759450" algn="r"/>
              </a:tabLst>
              <a:defRPr>
                <a:solidFill>
                  <a:schemeClr val="tx1"/>
                </a:solidFill>
                <a:latin typeface="Arial" panose="020B0604020202020204" pitchFamily="34" charset="0"/>
              </a:defRPr>
            </a:lvl5pPr>
            <a:lvl6pPr eaLnBrk="0" fontAlgn="base" hangingPunct="0">
              <a:spcBef>
                <a:spcPct val="0"/>
              </a:spcBef>
              <a:spcAft>
                <a:spcPct val="0"/>
              </a:spcAft>
              <a:tabLst>
                <a:tab pos="5759450" algn="r"/>
              </a:tabLst>
              <a:defRPr>
                <a:solidFill>
                  <a:schemeClr val="tx1"/>
                </a:solidFill>
                <a:latin typeface="Arial" panose="020B0604020202020204" pitchFamily="34" charset="0"/>
              </a:defRPr>
            </a:lvl6pPr>
            <a:lvl7pPr eaLnBrk="0" fontAlgn="base" hangingPunct="0">
              <a:spcBef>
                <a:spcPct val="0"/>
              </a:spcBef>
              <a:spcAft>
                <a:spcPct val="0"/>
              </a:spcAft>
              <a:tabLst>
                <a:tab pos="5759450" algn="r"/>
              </a:tabLst>
              <a:defRPr>
                <a:solidFill>
                  <a:schemeClr val="tx1"/>
                </a:solidFill>
                <a:latin typeface="Arial" panose="020B0604020202020204" pitchFamily="34" charset="0"/>
              </a:defRPr>
            </a:lvl7pPr>
            <a:lvl8pPr eaLnBrk="0" fontAlgn="base" hangingPunct="0">
              <a:spcBef>
                <a:spcPct val="0"/>
              </a:spcBef>
              <a:spcAft>
                <a:spcPct val="0"/>
              </a:spcAft>
              <a:tabLst>
                <a:tab pos="5759450" algn="r"/>
              </a:tabLst>
              <a:defRPr>
                <a:solidFill>
                  <a:schemeClr val="tx1"/>
                </a:solidFill>
                <a:latin typeface="Arial" panose="020B0604020202020204" pitchFamily="34" charset="0"/>
              </a:defRPr>
            </a:lvl8pPr>
            <a:lvl9pPr eaLnBrk="0" fontAlgn="base" hangingPunct="0">
              <a:spcBef>
                <a:spcPct val="0"/>
              </a:spcBef>
              <a:spcAft>
                <a:spcPct val="0"/>
              </a:spcAft>
              <a:tabLst>
                <a:tab pos="5759450"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5759450" algn="r"/>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глибина втискування валка,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радіус заготовки.</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tab pos="5759450" algn="r"/>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Кут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242551D2-7F45-40CE-BB4D-A67DCFC223FE}"/>
              </a:ext>
            </a:extLst>
          </p:cNvPr>
          <p:cNvSpPr>
            <a:spLocks noChangeArrowheads="1"/>
          </p:cNvSpPr>
          <p:nvPr/>
        </p:nvSpPr>
        <p:spPr bwMode="auto">
          <a:xfrm>
            <a:off x="2048266" y="2157852"/>
            <a:ext cx="1006714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між векторами швидкостей точок контактної поверхні заготовки і конічного валка від параметрів процесу розкочування визначається залежністю</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A175DC81-9617-4292-BF89-E4A26F3AEE49}"/>
              </a:ext>
            </a:extLst>
          </p:cNvPr>
          <p:cNvSpPr>
            <a:spLocks noChangeArrowheads="1"/>
          </p:cNvSpPr>
          <p:nvPr/>
        </p:nvSpPr>
        <p:spPr bwMode="auto">
          <a:xfrm>
            <a:off x="985838" y="29061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(4.13)</a:t>
            </a:r>
            <a:endParaRPr kumimoji="0" lang="ru-RU" altLang="ru-RU" sz="11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652B7A9D-17FC-4746-84A2-7A35C1D8DC62}"/>
              </a:ext>
            </a:extLst>
          </p:cNvPr>
          <p:cNvSpPr>
            <a:spLocks noChangeArrowheads="1"/>
          </p:cNvSpPr>
          <p:nvPr/>
        </p:nvSpPr>
        <p:spPr bwMode="auto">
          <a:xfrm>
            <a:off x="985838" y="31443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6212F1C4-3990-4B98-97F1-086FB7331137}"/>
              </a:ext>
            </a:extLst>
          </p:cNvPr>
          <p:cNvSpPr>
            <a:spLocks noChangeArrowheads="1"/>
          </p:cNvSpPr>
          <p:nvPr/>
        </p:nvSpPr>
        <p:spPr bwMode="auto">
          <a:xfrm>
            <a:off x="1128713" y="3325936"/>
            <a:ext cx="87317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кутові коефіцієнти проекцій прямих, на яких лежать вектори швидкості точок заготовки і валка, на утворену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розкочуванням площину. Залежність (4.13) кута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42484FAE-FDFF-49F3-B5FB-BF5696D3CE00}"/>
              </a:ext>
            </a:extLst>
          </p:cNvPr>
          <p:cNvSpPr>
            <a:spLocks noChangeArrowheads="1"/>
          </p:cNvSpPr>
          <p:nvPr/>
        </p:nvSpPr>
        <p:spPr bwMode="auto">
          <a:xfrm>
            <a:off x="487960" y="3849156"/>
            <a:ext cx="937250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4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45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від напряму та величини зміщення валка </a:t>
            </a:r>
            <a:r>
              <a:rPr kumimoji="0" lang="uk-UA"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при різних кутах нахилу його осі графічно представлена на рис.</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 </a:t>
            </a:r>
          </a:p>
          <a:p>
            <a:pPr marL="0" marR="0" lvl="0" indent="4445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 радіусу заготовки - на рис.</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 </a:t>
            </a:r>
            <a:endParaRPr kumimoji="0" lang="ru-RU" altLang="ru-RU" sz="1100" b="0" i="1" u="none" strike="noStrike" cap="none" normalizeH="0" baseline="0" dirty="0">
              <a:ln>
                <a:noFill/>
              </a:ln>
              <a:solidFill>
                <a:schemeClr val="tx1"/>
              </a:solidFill>
              <a:effectLst/>
              <a:sym typeface="Symbol" panose="05050102010706020507" pitchFamily="18" charset="2"/>
            </a:endParaRPr>
          </a:p>
          <a:p>
            <a:pPr marL="0" marR="0" lvl="0" indent="444500" algn="l" defTabSz="914400" rtl="0" eaLnBrk="0" fontAlgn="base" latinLnBrk="0" hangingPunct="0">
              <a:lnSpc>
                <a:spcPct val="100000"/>
              </a:lnSpc>
              <a:spcBef>
                <a:spcPct val="0"/>
              </a:spcBef>
              <a:spcAft>
                <a:spcPct val="0"/>
              </a:spcAft>
              <a:buClrTx/>
              <a:buSzTx/>
              <a:buFontTx/>
              <a:buNone/>
              <a:tabLst/>
            </a:pPr>
            <a:endParaRPr kumimoji="0" lang="ru-RU"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pic>
        <p:nvPicPr>
          <p:cNvPr id="21" name="Рисунок 20" descr="Рис12а">
            <a:extLst>
              <a:ext uri="{FF2B5EF4-FFF2-40B4-BE49-F238E27FC236}">
                <a16:creationId xmlns:a16="http://schemas.microsoft.com/office/drawing/2014/main" id="{357DEF60-AB54-424A-BCE5-74FC99D35A9D}"/>
              </a:ext>
            </a:extLst>
          </p:cNvPr>
          <p:cNvPicPr/>
          <p:nvPr/>
        </p:nvPicPr>
        <p:blipFill>
          <a:blip r:embed="rId19" cstate="print">
            <a:extLst>
              <a:ext uri="{28A0092B-C50C-407E-A947-70E740481C1C}">
                <a14:useLocalDpi xmlns:a14="http://schemas.microsoft.com/office/drawing/2010/main" val="0"/>
              </a:ext>
            </a:extLst>
          </a:blip>
          <a:srcRect b="3619"/>
          <a:stretch>
            <a:fillRect/>
          </a:stretch>
        </p:blipFill>
        <p:spPr bwMode="auto">
          <a:xfrm>
            <a:off x="2331538" y="4441065"/>
            <a:ext cx="2144928" cy="1089728"/>
          </a:xfrm>
          <a:prstGeom prst="rect">
            <a:avLst/>
          </a:prstGeom>
          <a:noFill/>
          <a:ln>
            <a:noFill/>
          </a:ln>
        </p:spPr>
      </p:pic>
      <p:pic>
        <p:nvPicPr>
          <p:cNvPr id="22" name="Рисунок 21" descr="Рис12б">
            <a:extLst>
              <a:ext uri="{FF2B5EF4-FFF2-40B4-BE49-F238E27FC236}">
                <a16:creationId xmlns:a16="http://schemas.microsoft.com/office/drawing/2014/main" id="{D0BACBF9-AB82-4EFF-9E48-FB6E34FC13C9}"/>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22764" y="4235712"/>
            <a:ext cx="2194560" cy="1261268"/>
          </a:xfrm>
          <a:prstGeom prst="rect">
            <a:avLst/>
          </a:prstGeom>
          <a:noFill/>
          <a:ln>
            <a:noFill/>
          </a:ln>
        </p:spPr>
      </p:pic>
      <p:graphicFrame>
        <p:nvGraphicFramePr>
          <p:cNvPr id="23" name="Таблица 22">
            <a:extLst>
              <a:ext uri="{FF2B5EF4-FFF2-40B4-BE49-F238E27FC236}">
                <a16:creationId xmlns:a16="http://schemas.microsoft.com/office/drawing/2014/main" id="{CD6ECD1F-CE7C-4B53-960F-69D24F1C808A}"/>
              </a:ext>
            </a:extLst>
          </p:cNvPr>
          <p:cNvGraphicFramePr>
            <a:graphicFrameLocks noGrp="1"/>
          </p:cNvGraphicFramePr>
          <p:nvPr>
            <p:extLst>
              <p:ext uri="{D42A27DB-BD31-4B8C-83A1-F6EECF244321}">
                <p14:modId xmlns:p14="http://schemas.microsoft.com/office/powerpoint/2010/main" val="487665070"/>
              </p:ext>
            </p:extLst>
          </p:nvPr>
        </p:nvGraphicFramePr>
        <p:xfrm>
          <a:off x="2406683" y="5644102"/>
          <a:ext cx="6257290" cy="478600"/>
        </p:xfrm>
        <a:graphic>
          <a:graphicData uri="http://schemas.openxmlformats.org/drawingml/2006/table">
            <a:tbl>
              <a:tblPr firstRow="1" firstCol="1" lastRow="1" lastCol="1" bandRow="1" bandCol="1">
                <a:tableStyleId>{5C22544A-7EE6-4342-B048-85BDC9FD1C3A}</a:tableStyleId>
              </a:tblPr>
              <a:tblGrid>
                <a:gridCol w="6257290">
                  <a:extLst>
                    <a:ext uri="{9D8B030D-6E8A-4147-A177-3AD203B41FA5}">
                      <a16:colId xmlns:a16="http://schemas.microsoft.com/office/drawing/2014/main" val="749967135"/>
                    </a:ext>
                  </a:extLst>
                </a:gridCol>
              </a:tblGrid>
              <a:tr h="0">
                <a:tc>
                  <a:txBody>
                    <a:bodyPr/>
                    <a:lstStyle/>
                    <a:p>
                      <a:pPr indent="457200" algn="just">
                        <a:lnSpc>
                          <a:spcPct val="115000"/>
                        </a:lnSpc>
                        <a:spcAft>
                          <a:spcPts val="0"/>
                        </a:spcAft>
                      </a:pPr>
                      <a:r>
                        <a:rPr lang="uk-UA" sz="1400" dirty="0">
                          <a:effectLst/>
                        </a:rPr>
                        <a:t>Рис. 4.5. Залежність кута  від напряму та величини зміщення валка  (а) і радіусу заготовки (б) при різних кутах нахилу валка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6021103"/>
                  </a:ext>
                </a:extLst>
              </a:tr>
            </a:tbl>
          </a:graphicData>
        </a:graphic>
      </p:graphicFrame>
      <p:graphicFrame>
        <p:nvGraphicFramePr>
          <p:cNvPr id="24" name="Объект 23">
            <a:extLst>
              <a:ext uri="{FF2B5EF4-FFF2-40B4-BE49-F238E27FC236}">
                <a16:creationId xmlns:a16="http://schemas.microsoft.com/office/drawing/2014/main" id="{D3DA015E-7965-43C4-AA10-09095E555155}"/>
              </a:ext>
            </a:extLst>
          </p:cNvPr>
          <p:cNvGraphicFramePr>
            <a:graphicFrameLocks noChangeAspect="1"/>
          </p:cNvGraphicFramePr>
          <p:nvPr>
            <p:extLst>
              <p:ext uri="{D42A27DB-BD31-4B8C-83A1-F6EECF244321}">
                <p14:modId xmlns:p14="http://schemas.microsoft.com/office/powerpoint/2010/main" val="3939017592"/>
              </p:ext>
            </p:extLst>
          </p:nvPr>
        </p:nvGraphicFramePr>
        <p:xfrm>
          <a:off x="2406366" y="5643562"/>
          <a:ext cx="142875" cy="219075"/>
        </p:xfrm>
        <a:graphic>
          <a:graphicData uri="http://schemas.openxmlformats.org/presentationml/2006/ole">
            <mc:AlternateContent xmlns:mc="http://schemas.openxmlformats.org/markup-compatibility/2006">
              <mc:Choice xmlns:v="urn:schemas-microsoft-com:vml" Requires="v">
                <p:oleObj spid="_x0000_s12337" r:id="rId21" imgW="139579" imgH="215713" progId="Equation.DSMT4">
                  <p:embed/>
                </p:oleObj>
              </mc:Choice>
              <mc:Fallback>
                <p:oleObj r:id="rId21" imgW="139579" imgH="215713" progId="Equation.DSMT4">
                  <p:embed/>
                  <p:pic>
                    <p:nvPicPr>
                      <p:cNvPr id="0" name="Object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06366" y="5643562"/>
                        <a:ext cx="1428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Объект 24">
            <a:extLst>
              <a:ext uri="{FF2B5EF4-FFF2-40B4-BE49-F238E27FC236}">
                <a16:creationId xmlns:a16="http://schemas.microsoft.com/office/drawing/2014/main" id="{DB7A9048-6696-4406-86F9-D12F647BE666}"/>
              </a:ext>
            </a:extLst>
          </p:cNvPr>
          <p:cNvGraphicFramePr>
            <a:graphicFrameLocks noChangeAspect="1"/>
          </p:cNvGraphicFramePr>
          <p:nvPr>
            <p:extLst>
              <p:ext uri="{D42A27DB-BD31-4B8C-83A1-F6EECF244321}">
                <p14:modId xmlns:p14="http://schemas.microsoft.com/office/powerpoint/2010/main" val="242099485"/>
              </p:ext>
            </p:extLst>
          </p:nvPr>
        </p:nvGraphicFramePr>
        <p:xfrm>
          <a:off x="2406366" y="5643562"/>
          <a:ext cx="152400" cy="190500"/>
        </p:xfrm>
        <a:graphic>
          <a:graphicData uri="http://schemas.openxmlformats.org/presentationml/2006/ole">
            <mc:AlternateContent xmlns:mc="http://schemas.openxmlformats.org/markup-compatibility/2006">
              <mc:Choice xmlns:v="urn:schemas-microsoft-com:vml" Requires="v">
                <p:oleObj spid="_x0000_s12338" r:id="rId23" imgW="152334" imgH="190417" progId="Equation.DSMT4">
                  <p:embed/>
                </p:oleObj>
              </mc:Choice>
              <mc:Fallback>
                <p:oleObj r:id="rId23" imgW="152334" imgH="190417" progId="Equation.DSMT4">
                  <p:embed/>
                  <p:pic>
                    <p:nvPicPr>
                      <p:cNvPr id="0" name="Object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06366" y="5643562"/>
                        <a:ext cx="152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0">
            <a:extLst>
              <a:ext uri="{FF2B5EF4-FFF2-40B4-BE49-F238E27FC236}">
                <a16:creationId xmlns:a16="http://schemas.microsoft.com/office/drawing/2014/main" id="{0A44F6BB-757B-4D25-A1C6-9FD7AB0354E7}"/>
              </a:ext>
            </a:extLst>
          </p:cNvPr>
          <p:cNvSpPr>
            <a:spLocks noChangeArrowheads="1"/>
          </p:cNvSpPr>
          <p:nvPr/>
        </p:nvSpPr>
        <p:spPr bwMode="auto">
          <a:xfrm>
            <a:off x="2406366" y="56435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65558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5F51A498-D2A4-49F5-B1E8-B2E61A90DD7C}"/>
              </a:ext>
            </a:extLst>
          </p:cNvPr>
          <p:cNvGraphicFramePr>
            <a:graphicFrameLocks noChangeAspect="1"/>
          </p:cNvGraphicFramePr>
          <p:nvPr>
            <p:extLst>
              <p:ext uri="{D42A27DB-BD31-4B8C-83A1-F6EECF244321}">
                <p14:modId xmlns:p14="http://schemas.microsoft.com/office/powerpoint/2010/main" val="393362995"/>
              </p:ext>
            </p:extLst>
          </p:nvPr>
        </p:nvGraphicFramePr>
        <p:xfrm>
          <a:off x="2066924" y="1524001"/>
          <a:ext cx="533400" cy="266700"/>
        </p:xfrm>
        <a:graphic>
          <a:graphicData uri="http://schemas.openxmlformats.org/presentationml/2006/ole">
            <mc:AlternateContent xmlns:mc="http://schemas.openxmlformats.org/markup-compatibility/2006">
              <mc:Choice xmlns:v="urn:schemas-microsoft-com:vml" Requires="v">
                <p:oleObj spid="_x0000_s13320" r:id="rId3" imgW="532937" imgH="266469" progId="Equation.DSMT4">
                  <p:embed/>
                </p:oleObj>
              </mc:Choice>
              <mc:Fallback>
                <p:oleObj r:id="rId3" imgW="532937" imgH="266469"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924" y="1524001"/>
                        <a:ext cx="5334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a:extLst>
              <a:ext uri="{FF2B5EF4-FFF2-40B4-BE49-F238E27FC236}">
                <a16:creationId xmlns:a16="http://schemas.microsoft.com/office/drawing/2014/main" id="{588D6504-9233-4D20-A860-A6C5E56EA40A}"/>
              </a:ext>
            </a:extLst>
          </p:cNvPr>
          <p:cNvGraphicFramePr>
            <a:graphicFrameLocks noChangeAspect="1"/>
          </p:cNvGraphicFramePr>
          <p:nvPr>
            <p:extLst>
              <p:ext uri="{D42A27DB-BD31-4B8C-83A1-F6EECF244321}">
                <p14:modId xmlns:p14="http://schemas.microsoft.com/office/powerpoint/2010/main" val="21947661"/>
              </p:ext>
            </p:extLst>
          </p:nvPr>
        </p:nvGraphicFramePr>
        <p:xfrm>
          <a:off x="2066924" y="1828800"/>
          <a:ext cx="533400" cy="266700"/>
        </p:xfrm>
        <a:graphic>
          <a:graphicData uri="http://schemas.openxmlformats.org/presentationml/2006/ole">
            <mc:AlternateContent xmlns:mc="http://schemas.openxmlformats.org/markup-compatibility/2006">
              <mc:Choice xmlns:v="urn:schemas-microsoft-com:vml" Requires="v">
                <p:oleObj spid="_x0000_s13321" r:id="rId5" imgW="532937" imgH="266469" progId="Equation.DSMT4">
                  <p:embed/>
                </p:oleObj>
              </mc:Choice>
              <mc:Fallback>
                <p:oleObj r:id="rId5" imgW="532937" imgH="266469"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6924" y="1828800"/>
                        <a:ext cx="5334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id="{72150C85-0650-4EBA-83EB-C44A6A0204D5}"/>
              </a:ext>
            </a:extLst>
          </p:cNvPr>
          <p:cNvSpPr>
            <a:spLocks noChangeArrowheads="1"/>
          </p:cNvSpPr>
          <p:nvPr/>
        </p:nvSpPr>
        <p:spPr bwMode="auto">
          <a:xfrm>
            <a:off x="612877" y="819835"/>
            <a:ext cx="108742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2913" algn="just"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Аналіз отриманих </a:t>
            </a:r>
            <a:r>
              <a:rPr kumimoji="0" lang="uk-UA" altLang="ru-RU"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залежностей</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показує, що при додатному зміщенні вершини валка (від осі обертання заготовки в напряму плями контакту) матеріал тече від центру заготовки </a:t>
            </a:r>
            <a:endParaRPr kumimoji="0" lang="uk-UA" altLang="ru-RU"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708BF9C5-BE02-4B97-AB4A-FA1D01C1A505}"/>
              </a:ext>
            </a:extLst>
          </p:cNvPr>
          <p:cNvSpPr>
            <a:spLocks noChangeArrowheads="1"/>
          </p:cNvSpPr>
          <p:nvPr/>
        </p:nvSpPr>
        <p:spPr bwMode="auto">
          <a:xfrm>
            <a:off x="2157412" y="1752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2913"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а при від</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ємному </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до центру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F3E4135B-0EC5-47A3-AF32-CDE61E65292D}"/>
              </a:ext>
            </a:extLst>
          </p:cNvPr>
          <p:cNvSpPr>
            <a:spLocks noChangeArrowheads="1"/>
          </p:cNvSpPr>
          <p:nvPr/>
        </p:nvSpPr>
        <p:spPr bwMode="auto">
          <a:xfrm>
            <a:off x="612877" y="2095500"/>
            <a:ext cx="1103471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2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2913"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Інтенсивність плину не симетрична відносно нульового зміщення, тобто матеріал більш </a:t>
            </a:r>
            <a:r>
              <a:rPr kumimoji="0" lang="uk-UA" altLang="ru-RU"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інтенсивно</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тече у напрямку від центру. При збільшенні кута </a:t>
            </a:r>
            <a:r>
              <a:rPr kumimoji="0" lang="uk-UA" altLang="ru-RU"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інтенсивність відцентрового плину збільшується. Максимальна інтенсивність плину спостерігається на відстані </a:t>
            </a:r>
            <a:r>
              <a:rPr kumimoji="0" lang="uk-UA" altLang="ru-RU"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&lt;0,2R від центру заготовки (рис. 4.5, б). </a:t>
            </a:r>
            <a:endParaRPr kumimoji="0" lang="ru-RU" altLang="ru-RU"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42913" algn="just"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a:t>
            </a: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становлений вплив активних сил тертя на характер плину матеріалу наглядно представлений на рис. 4.6, що дозволило розробити ряд ефективних процесів штампування обкочуванням. </a:t>
            </a:r>
            <a:endParaRPr kumimoji="0" lang="uk-UA" altLang="ru-RU"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9" name="Рисунок 8" descr="1">
            <a:extLst>
              <a:ext uri="{FF2B5EF4-FFF2-40B4-BE49-F238E27FC236}">
                <a16:creationId xmlns:a16="http://schemas.microsoft.com/office/drawing/2014/main" id="{375065F1-94E0-404B-8B6B-D94D0E5E8E3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279102" y="3617183"/>
            <a:ext cx="2194560" cy="1494790"/>
          </a:xfrm>
          <a:prstGeom prst="rect">
            <a:avLst/>
          </a:prstGeom>
          <a:noFill/>
          <a:ln>
            <a:noFill/>
          </a:ln>
        </p:spPr>
      </p:pic>
      <p:pic>
        <p:nvPicPr>
          <p:cNvPr id="10" name="Рисунок 9" descr="1">
            <a:extLst>
              <a:ext uri="{FF2B5EF4-FFF2-40B4-BE49-F238E27FC236}">
                <a16:creationId xmlns:a16="http://schemas.microsoft.com/office/drawing/2014/main" id="{128F3576-1D33-4F2B-91E3-4CF0B575FBD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2174" y="3541026"/>
            <a:ext cx="1590040" cy="1630045"/>
          </a:xfrm>
          <a:prstGeom prst="rect">
            <a:avLst/>
          </a:prstGeom>
          <a:noFill/>
          <a:ln>
            <a:noFill/>
          </a:ln>
        </p:spPr>
      </p:pic>
      <p:pic>
        <p:nvPicPr>
          <p:cNvPr id="11" name="Рисунок 10" descr="1">
            <a:extLst>
              <a:ext uri="{FF2B5EF4-FFF2-40B4-BE49-F238E27FC236}">
                <a16:creationId xmlns:a16="http://schemas.microsoft.com/office/drawing/2014/main" id="{571609A0-C6F4-4724-B218-E12A43BB6849}"/>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409825" y="3617183"/>
            <a:ext cx="1765300" cy="1438910"/>
          </a:xfrm>
          <a:prstGeom prst="rect">
            <a:avLst/>
          </a:prstGeom>
          <a:noFill/>
          <a:ln>
            <a:noFill/>
          </a:ln>
        </p:spPr>
      </p:pic>
      <p:sp>
        <p:nvSpPr>
          <p:cNvPr id="12" name="Прямоугольник 11">
            <a:extLst>
              <a:ext uri="{FF2B5EF4-FFF2-40B4-BE49-F238E27FC236}">
                <a16:creationId xmlns:a16="http://schemas.microsoft.com/office/drawing/2014/main" id="{F315D531-42EE-4161-9A55-24C597700135}"/>
              </a:ext>
            </a:extLst>
          </p:cNvPr>
          <p:cNvSpPr/>
          <p:nvPr/>
        </p:nvSpPr>
        <p:spPr>
          <a:xfrm>
            <a:off x="2157412" y="4761905"/>
            <a:ext cx="9490178" cy="1346331"/>
          </a:xfrm>
          <a:prstGeom prst="rect">
            <a:avLst/>
          </a:prstGeom>
        </p:spPr>
        <p:txBody>
          <a:bodyPr wrap="square">
            <a:spAutoFit/>
          </a:bodyPr>
          <a:lstStyle/>
          <a:p>
            <a:pPr indent="810260" algn="just">
              <a:lnSpc>
                <a:spcPct val="115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					б)				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810260"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 матриця; 2 – заготовка; 3 – виріб, 4 – валок; 5 – штовхач; 6- оправка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259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4.6. Положення валка і характерні геометричні параметри заготовки при висаджуванні розкочуванням буртів: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 зовнішніх і внутрішніх; б) зовнішніх; в) внутрішніх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1208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Рис7а">
            <a:extLst>
              <a:ext uri="{FF2B5EF4-FFF2-40B4-BE49-F238E27FC236}">
                <a16:creationId xmlns:a16="http://schemas.microsoft.com/office/drawing/2014/main" id="{5BE0B7DE-879A-4FD5-ADAC-9477D5C7F25E}"/>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20192" y="814273"/>
            <a:ext cx="3129742" cy="1558636"/>
          </a:xfrm>
          <a:prstGeom prst="rect">
            <a:avLst/>
          </a:prstGeom>
          <a:noFill/>
          <a:ln>
            <a:noFill/>
          </a:ln>
        </p:spPr>
      </p:pic>
      <p:pic>
        <p:nvPicPr>
          <p:cNvPr id="5" name="Рисунок 4" descr="Рис7б">
            <a:extLst>
              <a:ext uri="{FF2B5EF4-FFF2-40B4-BE49-F238E27FC236}">
                <a16:creationId xmlns:a16="http://schemas.microsoft.com/office/drawing/2014/main" id="{9C5A7485-C91F-47F4-A705-239189D2D986}"/>
              </a:ext>
            </a:extLst>
          </p:cNvPr>
          <p:cNvPicPr/>
          <p:nvPr/>
        </p:nvPicPr>
        <p:blipFill>
          <a:blip r:embed="rId4" cstate="print">
            <a:extLst>
              <a:ext uri="{28A0092B-C50C-407E-A947-70E740481C1C}">
                <a14:useLocalDpi xmlns:a14="http://schemas.microsoft.com/office/drawing/2010/main" val="0"/>
              </a:ext>
            </a:extLst>
          </a:blip>
          <a:srcRect t="304"/>
          <a:stretch>
            <a:fillRect/>
          </a:stretch>
        </p:blipFill>
        <p:spPr bwMode="auto">
          <a:xfrm>
            <a:off x="6123370" y="655378"/>
            <a:ext cx="2695575" cy="1717531"/>
          </a:xfrm>
          <a:prstGeom prst="rect">
            <a:avLst/>
          </a:prstGeom>
          <a:noFill/>
          <a:ln>
            <a:noFill/>
          </a:ln>
        </p:spPr>
      </p:pic>
      <p:graphicFrame>
        <p:nvGraphicFramePr>
          <p:cNvPr id="7" name="Таблица 6">
            <a:extLst>
              <a:ext uri="{FF2B5EF4-FFF2-40B4-BE49-F238E27FC236}">
                <a16:creationId xmlns:a16="http://schemas.microsoft.com/office/drawing/2014/main" id="{DF165E33-8334-4999-B72F-936EBCD5BEFE}"/>
              </a:ext>
            </a:extLst>
          </p:cNvPr>
          <p:cNvGraphicFramePr>
            <a:graphicFrameLocks noGrp="1"/>
          </p:cNvGraphicFramePr>
          <p:nvPr>
            <p:extLst>
              <p:ext uri="{D42A27DB-BD31-4B8C-83A1-F6EECF244321}">
                <p14:modId xmlns:p14="http://schemas.microsoft.com/office/powerpoint/2010/main" val="3868915577"/>
              </p:ext>
            </p:extLst>
          </p:nvPr>
        </p:nvGraphicFramePr>
        <p:xfrm>
          <a:off x="1009934" y="2492184"/>
          <a:ext cx="9685007" cy="936816"/>
        </p:xfrm>
        <a:graphic>
          <a:graphicData uri="http://schemas.openxmlformats.org/drawingml/2006/table">
            <a:tbl>
              <a:tblPr firstRow="1" firstCol="1" lastRow="1" lastCol="1" bandRow="1" bandCol="1">
                <a:tableStyleId>{5C22544A-7EE6-4342-B048-85BDC9FD1C3A}</a:tableStyleId>
              </a:tblPr>
              <a:tblGrid>
                <a:gridCol w="5188071">
                  <a:extLst>
                    <a:ext uri="{9D8B030D-6E8A-4147-A177-3AD203B41FA5}">
                      <a16:colId xmlns:a16="http://schemas.microsoft.com/office/drawing/2014/main" val="3917931098"/>
                    </a:ext>
                  </a:extLst>
                </a:gridCol>
                <a:gridCol w="4496936">
                  <a:extLst>
                    <a:ext uri="{9D8B030D-6E8A-4147-A177-3AD203B41FA5}">
                      <a16:colId xmlns:a16="http://schemas.microsoft.com/office/drawing/2014/main" val="1326018581"/>
                    </a:ext>
                  </a:extLst>
                </a:gridCol>
              </a:tblGrid>
              <a:tr h="88900">
                <a:tc>
                  <a:txBody>
                    <a:bodyPr/>
                    <a:lstStyle/>
                    <a:p>
                      <a:pPr algn="ctr">
                        <a:lnSpc>
                          <a:spcPct val="115000"/>
                        </a:lnSpc>
                        <a:spcAft>
                          <a:spcPts val="0"/>
                        </a:spcAft>
                      </a:pPr>
                      <a:r>
                        <a:rPr lang="uk-UA" sz="1400">
                          <a:effectLst/>
                        </a:rPr>
                        <a:t>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6131657"/>
                  </a:ext>
                </a:extLst>
              </a:tr>
              <a:tr h="703580">
                <a:tc gridSpan="2">
                  <a:txBody>
                    <a:bodyPr/>
                    <a:lstStyle/>
                    <a:p>
                      <a:pPr indent="457200" algn="just">
                        <a:lnSpc>
                          <a:spcPct val="115000"/>
                        </a:lnSpc>
                        <a:spcAft>
                          <a:spcPts val="0"/>
                        </a:spcAft>
                      </a:pPr>
                      <a:r>
                        <a:rPr lang="uk-UA" sz="1400" dirty="0">
                          <a:effectLst/>
                        </a:rPr>
                        <a:t>Рис. 4.7. Характер розподілу в перерізі зовнішнього бурта трубної заготовки (а) і кільцевої заготовки (б), параметрів ,  за результатами вимірювання твердості</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971023366"/>
                  </a:ext>
                </a:extLst>
              </a:tr>
            </a:tbl>
          </a:graphicData>
        </a:graphic>
      </p:graphicFrame>
      <p:pic>
        <p:nvPicPr>
          <p:cNvPr id="14338" name="Рисунок 1026">
            <a:extLst>
              <a:ext uri="{FF2B5EF4-FFF2-40B4-BE49-F238E27FC236}">
                <a16:creationId xmlns:a16="http://schemas.microsoft.com/office/drawing/2014/main" id="{26DD2FF0-FB35-49C7-9DEA-62E3D02ED9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7059" y="2492693"/>
            <a:ext cx="970155" cy="228600"/>
          </a:xfrm>
          <a:prstGeom prst="rect">
            <a:avLst/>
          </a:prstGeom>
          <a:noFill/>
          <a:extLst>
            <a:ext uri="{909E8E84-426E-40DD-AFC4-6F175D3DCCD1}">
              <a14:hiddenFill xmlns:a14="http://schemas.microsoft.com/office/drawing/2010/main">
                <a:solidFill>
                  <a:srgbClr val="FFFFFF"/>
                </a:solidFill>
              </a14:hiddenFill>
            </a:ext>
          </a:extLst>
        </p:spPr>
      </p:pic>
      <p:pic>
        <p:nvPicPr>
          <p:cNvPr id="14337" name="Рисунок 1025">
            <a:extLst>
              <a:ext uri="{FF2B5EF4-FFF2-40B4-BE49-F238E27FC236}">
                <a16:creationId xmlns:a16="http://schemas.microsoft.com/office/drawing/2014/main" id="{2121DE6C-3CAA-49CC-87BA-807B8E41DA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7059" y="2492693"/>
            <a:ext cx="1129632" cy="238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0C7F289D-338B-4803-9F7F-43A5B7D41EF8}"/>
              </a:ext>
            </a:extLst>
          </p:cNvPr>
          <p:cNvSpPr>
            <a:spLocks noChangeArrowheads="1"/>
          </p:cNvSpPr>
          <p:nvPr/>
        </p:nvSpPr>
        <p:spPr bwMode="auto">
          <a:xfrm>
            <a:off x="620120" y="3438161"/>
            <a:ext cx="10744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6088" algn="l"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Дослідження операції </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висаджування торцевим розкочуванням на трубних заготовках зовнішніх буртів з вільною поверхнею</a:t>
            </a: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здійснювали також із застосуванням методу сіток та імітаційного моделювання за допомогою МСЕ</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446088" algn="l"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 рис. 4.8 представлені результати розрахунків інтенсивності деформацій в перерізі бурта осаджуваного торцевим розкочуванням, а на рис. 4.9 – показника жорсткості напруженого стану </a:t>
            </a:r>
            <a:endParaRPr kumimoji="0" lang="uk-UA" altLang="ru-RU" b="0" i="0" u="none" strike="noStrike" cap="none" normalizeH="0" baseline="0" dirty="0">
              <a:ln>
                <a:noFill/>
              </a:ln>
              <a:solidFill>
                <a:schemeClr val="tx1"/>
              </a:solidFill>
              <a:effectLst/>
              <a:latin typeface="Arial" panose="020B0604020202020204" pitchFamily="34" charset="0"/>
            </a:endParaRPr>
          </a:p>
        </p:txBody>
      </p:sp>
      <p:graphicFrame>
        <p:nvGraphicFramePr>
          <p:cNvPr id="9" name="Объект 8">
            <a:extLst>
              <a:ext uri="{FF2B5EF4-FFF2-40B4-BE49-F238E27FC236}">
                <a16:creationId xmlns:a16="http://schemas.microsoft.com/office/drawing/2014/main" id="{F01CBEA6-9B5A-4279-962C-8F44B40E302C}"/>
              </a:ext>
            </a:extLst>
          </p:cNvPr>
          <p:cNvGraphicFramePr>
            <a:graphicFrameLocks noChangeAspect="1"/>
          </p:cNvGraphicFramePr>
          <p:nvPr>
            <p:extLst>
              <p:ext uri="{D42A27DB-BD31-4B8C-83A1-F6EECF244321}">
                <p14:modId xmlns:p14="http://schemas.microsoft.com/office/powerpoint/2010/main" val="2723565277"/>
              </p:ext>
            </p:extLst>
          </p:nvPr>
        </p:nvGraphicFramePr>
        <p:xfrm>
          <a:off x="620120" y="4847920"/>
          <a:ext cx="125909" cy="109203"/>
        </p:xfrm>
        <a:graphic>
          <a:graphicData uri="http://schemas.openxmlformats.org/presentationml/2006/ole">
            <mc:AlternateContent xmlns:mc="http://schemas.openxmlformats.org/markup-compatibility/2006">
              <mc:Choice xmlns:v="urn:schemas-microsoft-com:vml" Requires="v">
                <p:oleObj spid="_x0000_s14345" r:id="rId7" imgW="139579" imgH="177646" progId="Equation.DSMT4">
                  <p:embed/>
                </p:oleObj>
              </mc:Choice>
              <mc:Fallback>
                <p:oleObj r:id="rId7" imgW="139579" imgH="177646"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120" y="4847920"/>
                        <a:ext cx="125909" cy="109203"/>
                      </a:xfrm>
                      <a:prstGeom prst="rect">
                        <a:avLst/>
                      </a:prstGeom>
                      <a:noFill/>
                    </p:spPr>
                  </p:pic>
                </p:oleObj>
              </mc:Fallback>
            </mc:AlternateContent>
          </a:graphicData>
        </a:graphic>
      </p:graphicFrame>
      <p:sp>
        <p:nvSpPr>
          <p:cNvPr id="12" name="Rectangle 7">
            <a:extLst>
              <a:ext uri="{FF2B5EF4-FFF2-40B4-BE49-F238E27FC236}">
                <a16:creationId xmlns:a16="http://schemas.microsoft.com/office/drawing/2014/main" id="{2168C979-DA17-403C-8D85-265F9244CF00}"/>
              </a:ext>
            </a:extLst>
          </p:cNvPr>
          <p:cNvSpPr>
            <a:spLocks noChangeArrowheads="1"/>
          </p:cNvSpPr>
          <p:nvPr/>
        </p:nvSpPr>
        <p:spPr bwMode="auto">
          <a:xfrm>
            <a:off x="632960" y="5103538"/>
            <a:ext cx="10744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протягом операції висаджування</a:t>
            </a:r>
            <a:r>
              <a:rPr kumimoji="0" lang="uk-UA"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для точок, що знаходяться на вільній поверхні та в перерізі </a:t>
            </a:r>
            <a:endParaRPr kumimoji="0" lang="uk-UA" altLang="ru-RU"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266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ris9">
            <a:extLst>
              <a:ext uri="{FF2B5EF4-FFF2-40B4-BE49-F238E27FC236}">
                <a16:creationId xmlns:a16="http://schemas.microsoft.com/office/drawing/2014/main" id="{C7700EE5-67D4-4C9A-8FD2-F0984F143DE6}"/>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31240" y="642937"/>
            <a:ext cx="3577224" cy="2657475"/>
          </a:xfrm>
          <a:prstGeom prst="rect">
            <a:avLst/>
          </a:prstGeom>
          <a:noFill/>
          <a:ln>
            <a:noFill/>
          </a:ln>
        </p:spPr>
      </p:pic>
      <p:grpSp>
        <p:nvGrpSpPr>
          <p:cNvPr id="5" name="Group 7">
            <a:extLst>
              <a:ext uri="{FF2B5EF4-FFF2-40B4-BE49-F238E27FC236}">
                <a16:creationId xmlns:a16="http://schemas.microsoft.com/office/drawing/2014/main" id="{422647DA-4B45-4231-B9FE-F2D39F50EF2A}"/>
              </a:ext>
            </a:extLst>
          </p:cNvPr>
          <p:cNvGrpSpPr>
            <a:grpSpLocks/>
          </p:cNvGrpSpPr>
          <p:nvPr/>
        </p:nvGrpSpPr>
        <p:grpSpPr bwMode="auto">
          <a:xfrm>
            <a:off x="3326127" y="642937"/>
            <a:ext cx="6625915" cy="3196441"/>
            <a:chOff x="17" y="-189"/>
            <a:chExt cx="517" cy="279"/>
          </a:xfrm>
        </p:grpSpPr>
        <p:graphicFrame>
          <p:nvGraphicFramePr>
            <p:cNvPr id="6" name="Chart 3">
              <a:extLst>
                <a:ext uri="{FF2B5EF4-FFF2-40B4-BE49-F238E27FC236}">
                  <a16:creationId xmlns:a16="http://schemas.microsoft.com/office/drawing/2014/main" id="{92806FCD-58D3-424D-B5D2-452DC0463F11}"/>
                </a:ext>
              </a:extLst>
            </p:cNvPr>
            <p:cNvGraphicFramePr>
              <a:graphicFrameLocks/>
            </p:cNvGraphicFramePr>
            <p:nvPr>
              <p:extLst>
                <p:ext uri="{D42A27DB-BD31-4B8C-83A1-F6EECF244321}">
                  <p14:modId xmlns:p14="http://schemas.microsoft.com/office/powerpoint/2010/main" val="801828409"/>
                </p:ext>
              </p:extLst>
            </p:nvPr>
          </p:nvGraphicFramePr>
          <p:xfrm>
            <a:off x="227" y="-189"/>
            <a:ext cx="307" cy="20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F7E1C73D-F179-4479-A42A-8911BBB3D48C}"/>
                </a:ext>
              </a:extLst>
            </p:cNvPr>
            <p:cNvSpPr>
              <a:spLocks noChangeArrowheads="1"/>
            </p:cNvSpPr>
            <p:nvPr/>
          </p:nvSpPr>
          <p:spPr bwMode="auto">
            <a:xfrm>
              <a:off x="17" y="60"/>
              <a:ext cx="24" cy="30"/>
            </a:xfrm>
            <a:prstGeom prst="rect">
              <a:avLst/>
            </a:prstGeom>
            <a:noFill/>
            <a:ln w="9525">
              <a:noFill/>
              <a:miter lim="800000"/>
              <a:headEnd/>
              <a:tailEnd/>
            </a:ln>
          </p:spPr>
          <p:txBody>
            <a:bodyPr wrap="square" lIns="36576" tIns="27432" rIns="0" bIns="0" anchor="t" upright="1"/>
            <a:lstStyle/>
            <a:p>
              <a:pPr algn="l" rtl="1">
                <a:spcAft>
                  <a:spcPts val="0"/>
                </a:spcAft>
              </a:pPr>
              <a:r>
                <a:rPr lang="en-US" sz="1400" i="1">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h</a:t>
              </a:r>
              <a:endParaRPr lang="ru-RU" sz="1200">
                <a:effectLst/>
                <a:latin typeface="Times New Roman" panose="02020603050405020304" pitchFamily="18" charset="0"/>
                <a:ea typeface="Times New Roman" panose="02020603050405020304" pitchFamily="18" charset="0"/>
              </a:endParaRPr>
            </a:p>
          </p:txBody>
        </p:sp>
      </p:grpSp>
      <p:sp>
        <p:nvSpPr>
          <p:cNvPr id="8" name="Прямоугольник 7">
            <a:extLst>
              <a:ext uri="{FF2B5EF4-FFF2-40B4-BE49-F238E27FC236}">
                <a16:creationId xmlns:a16="http://schemas.microsoft.com/office/drawing/2014/main" id="{79DFFCBA-1287-4EDE-A850-22A40B269855}"/>
              </a:ext>
            </a:extLst>
          </p:cNvPr>
          <p:cNvSpPr/>
          <p:nvPr/>
        </p:nvSpPr>
        <p:spPr>
          <a:xfrm>
            <a:off x="1144760" y="3417359"/>
            <a:ext cx="4362734" cy="923330"/>
          </a:xfrm>
          <a:prstGeom prst="rect">
            <a:avLst/>
          </a:prstGeom>
        </p:spPr>
        <p:txBody>
          <a:bodyPr wrap="square">
            <a:spAutoFit/>
          </a:bodyPr>
          <a:lstStyle/>
          <a:p>
            <a:r>
              <a:rPr lang="uk-UA" dirty="0">
                <a:latin typeface="Times New Roman" panose="02020603050405020304" pitchFamily="18" charset="0"/>
                <a:ea typeface="Calibri" panose="020F0502020204030204" pitchFamily="34" charset="0"/>
              </a:rPr>
              <a:t>Рис. 4.8. Розподіл інтенсивності деформацій в перерізі бурта, отриманий МСЕ</a:t>
            </a:r>
            <a:endParaRPr lang="ru-RU" dirty="0"/>
          </a:p>
        </p:txBody>
      </p:sp>
      <p:sp>
        <p:nvSpPr>
          <p:cNvPr id="9" name="Rectangle 2">
            <a:extLst>
              <a:ext uri="{FF2B5EF4-FFF2-40B4-BE49-F238E27FC236}">
                <a16:creationId xmlns:a16="http://schemas.microsoft.com/office/drawing/2014/main" id="{C86BF8A7-CF57-49DB-98BE-20CAD429E781}"/>
              </a:ext>
            </a:extLst>
          </p:cNvPr>
          <p:cNvSpPr>
            <a:spLocks noChangeArrowheads="1"/>
          </p:cNvSpPr>
          <p:nvPr/>
        </p:nvSpPr>
        <p:spPr bwMode="auto">
          <a:xfrm rot="10800000" flipV="1">
            <a:off x="6274097" y="3533222"/>
            <a:ext cx="44855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4.9. Розподіл показника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Объект 9">
            <a:extLst>
              <a:ext uri="{FF2B5EF4-FFF2-40B4-BE49-F238E27FC236}">
                <a16:creationId xmlns:a16="http://schemas.microsoft.com/office/drawing/2014/main" id="{AA4685BA-B22D-40F6-AC67-45D32C074785}"/>
              </a:ext>
            </a:extLst>
          </p:cNvPr>
          <p:cNvGraphicFramePr>
            <a:graphicFrameLocks noChangeAspect="1"/>
          </p:cNvGraphicFramePr>
          <p:nvPr>
            <p:extLst>
              <p:ext uri="{D42A27DB-BD31-4B8C-83A1-F6EECF244321}">
                <p14:modId xmlns:p14="http://schemas.microsoft.com/office/powerpoint/2010/main" val="2637106937"/>
              </p:ext>
            </p:extLst>
          </p:nvPr>
        </p:nvGraphicFramePr>
        <p:xfrm>
          <a:off x="6426249" y="2730957"/>
          <a:ext cx="52565" cy="75568"/>
        </p:xfrm>
        <a:graphic>
          <a:graphicData uri="http://schemas.openxmlformats.org/presentationml/2006/ole">
            <mc:AlternateContent xmlns:mc="http://schemas.openxmlformats.org/markup-compatibility/2006">
              <mc:Choice xmlns:v="urn:schemas-microsoft-com:vml" Requires="v">
                <p:oleObj spid="_x0000_s15365" r:id="rId5" imgW="139579" imgH="177646" progId="Equation.DSMT4">
                  <p:embed/>
                </p:oleObj>
              </mc:Choice>
              <mc:Fallback>
                <p:oleObj r:id="rId5" imgW="139579" imgH="177646"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6249" y="2730957"/>
                        <a:ext cx="52565" cy="75568"/>
                      </a:xfrm>
                      <a:prstGeom prst="rect">
                        <a:avLst/>
                      </a:prstGeom>
                      <a:noFill/>
                    </p:spPr>
                  </p:pic>
                </p:oleObj>
              </mc:Fallback>
            </mc:AlternateContent>
          </a:graphicData>
        </a:graphic>
      </p:graphicFrame>
      <p:sp>
        <p:nvSpPr>
          <p:cNvPr id="11" name="Rectangle 3">
            <a:extLst>
              <a:ext uri="{FF2B5EF4-FFF2-40B4-BE49-F238E27FC236}">
                <a16:creationId xmlns:a16="http://schemas.microsoft.com/office/drawing/2014/main" id="{377DC756-2359-4DBA-8E81-019074DB2CA0}"/>
              </a:ext>
            </a:extLst>
          </p:cNvPr>
          <p:cNvSpPr>
            <a:spLocks noChangeArrowheads="1"/>
          </p:cNvSpPr>
          <p:nvPr/>
        </p:nvSpPr>
        <p:spPr bwMode="auto">
          <a:xfrm>
            <a:off x="6274097" y="3879024"/>
            <a:ext cx="44855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вільній поверхні і в перерізі бурта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2" name="Прямоугольник 11">
            <a:extLst>
              <a:ext uri="{FF2B5EF4-FFF2-40B4-BE49-F238E27FC236}">
                <a16:creationId xmlns:a16="http://schemas.microsoft.com/office/drawing/2014/main" id="{92970822-907D-4500-B5F2-E3CD0CD3404A}"/>
              </a:ext>
            </a:extLst>
          </p:cNvPr>
          <p:cNvSpPr/>
          <p:nvPr/>
        </p:nvSpPr>
        <p:spPr>
          <a:xfrm>
            <a:off x="582307" y="4806046"/>
            <a:ext cx="10718040" cy="1027782"/>
          </a:xfrm>
          <a:prstGeom prst="rect">
            <a:avLst/>
          </a:prstGeom>
        </p:spPr>
        <p:txBody>
          <a:bodyPr wrap="square">
            <a:spAutoFit/>
          </a:bodyPr>
          <a:lstStyle/>
          <a:p>
            <a:pPr marL="457200" indent="471805" algn="just">
              <a:lnSpc>
                <a:spcPct val="115000"/>
              </a:lnSpc>
              <a:spcAft>
                <a:spcPts val="0"/>
              </a:spcAft>
              <a:tabLst>
                <a:tab pos="6080760" algn="r"/>
              </a:tabLst>
            </a:pPr>
            <a:r>
              <a:rPr lang="uk-UA" kern="1400" dirty="0">
                <a:latin typeface="Times New Roman" panose="02020603050405020304" pitchFamily="18" charset="0"/>
                <a:ea typeface="Calibri" panose="020F0502020204030204" pitchFamily="34" charset="0"/>
                <a:cs typeface="Times New Roman" panose="02020603050405020304" pitchFamily="18" charset="0"/>
              </a:rPr>
              <a:t>На рис. 10 представлені діаграми пластичності металів і шляхи деформування матеріалу вільної поверхні зовнішніх буртів при їх висаджуванні, в залежності від параметрів торцевого розкочування.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0"/>
              </a:spcAft>
              <a:tabLst>
                <a:tab pos="6080760" algn="r"/>
              </a:tabLst>
            </a:pPr>
            <a:r>
              <a:rPr lang="uk-UA" kern="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6449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Описание: 5">
            <a:extLst>
              <a:ext uri="{FF2B5EF4-FFF2-40B4-BE49-F238E27FC236}">
                <a16:creationId xmlns:a16="http://schemas.microsoft.com/office/drawing/2014/main" id="{ADBC5B7A-CC2A-4ED8-8BBE-1AB08AFE4C74}"/>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64229" y="2002326"/>
            <a:ext cx="6096000" cy="3683349"/>
          </a:xfrm>
          <a:prstGeom prst="rect">
            <a:avLst/>
          </a:prstGeom>
          <a:noFill/>
          <a:ln>
            <a:noFill/>
          </a:ln>
        </p:spPr>
      </p:pic>
      <p:pic>
        <p:nvPicPr>
          <p:cNvPr id="16385" name="Picture 1">
            <a:extLst>
              <a:ext uri="{FF2B5EF4-FFF2-40B4-BE49-F238E27FC236}">
                <a16:creationId xmlns:a16="http://schemas.microsoft.com/office/drawing/2014/main" id="{1EBE4AD1-0126-4329-AA57-950CEE2453C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5116" y="743929"/>
            <a:ext cx="447675" cy="3077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9E5D996-9083-4F46-81C3-1C4356E55DCB}"/>
              </a:ext>
            </a:extLst>
          </p:cNvPr>
          <p:cNvSpPr>
            <a:spLocks noChangeArrowheads="1"/>
          </p:cNvSpPr>
          <p:nvPr/>
        </p:nvSpPr>
        <p:spPr bwMode="auto">
          <a:xfrm>
            <a:off x="1119116" y="795384"/>
            <a:ext cx="12192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Рис. 4.10. Діаграми пластичності сталей і сплавів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B661C7DB-9A5A-4C30-AB2D-8D2A2D5B0C49}"/>
              </a:ext>
            </a:extLst>
          </p:cNvPr>
          <p:cNvSpPr>
            <a:spLocks noChangeArrowheads="1"/>
          </p:cNvSpPr>
          <p:nvPr/>
        </p:nvSpPr>
        <p:spPr bwMode="auto">
          <a:xfrm>
            <a:off x="4976884" y="795384"/>
            <a:ext cx="12192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та шляхи деформування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EC3FB3F0-05A2-41FD-B218-AA4BD5097AAC}"/>
              </a:ext>
            </a:extLst>
          </p:cNvPr>
          <p:cNvSpPr>
            <a:spLocks noChangeArrowheads="1"/>
          </p:cNvSpPr>
          <p:nvPr/>
        </p:nvSpPr>
        <p:spPr bwMode="auto">
          <a:xfrm>
            <a:off x="1119116" y="1167784"/>
            <a:ext cx="12192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вільної поверхні периферійної частини буртів в </a:t>
            </a:r>
            <a:r>
              <a:rPr kumimoji="0" lang="uk-UA" altLang="ru-RU" sz="1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прцесі</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висаджування розкочуванням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47E76BB1-9042-4104-8452-781605840403}"/>
              </a:ext>
            </a:extLst>
          </p:cNvPr>
          <p:cNvSpPr>
            <a:spLocks noChangeArrowheads="1"/>
          </p:cNvSpPr>
          <p:nvPr/>
        </p:nvSpPr>
        <p:spPr bwMode="auto">
          <a:xfrm>
            <a:off x="2664229" y="1585055"/>
            <a:ext cx="12192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вихідна під розкочування висота і товщина стінки трубної заготовки)</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532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1DEB62FA-7A1F-4C8B-9F19-7AE65543C4E4}"/>
              </a:ext>
            </a:extLst>
          </p:cNvPr>
          <p:cNvSpPr/>
          <p:nvPr/>
        </p:nvSpPr>
        <p:spPr>
          <a:xfrm>
            <a:off x="1175982" y="773657"/>
            <a:ext cx="9840035" cy="5310685"/>
          </a:xfrm>
          <a:prstGeom prst="rect">
            <a:avLst/>
          </a:prstGeom>
        </p:spPr>
        <p:txBody>
          <a:bodyPr wrap="square">
            <a:spAutoFit/>
          </a:bodyPr>
          <a:lstStyle/>
          <a:p>
            <a:pPr algn="ctr">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4.1..</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Розвиток основ моделювання механіки формоутворення заготовок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4500" algn="just">
              <a:lnSpc>
                <a:spcPct val="115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Широке впровадження ресурсозберігаючих технологій обробки металів тиском (ОМТ) стримується через недостатньо розвинутий розрахунковий апарат механіки формоутворення, який покликаний забезпечити: визначення кінематики плину металів і оцінку впливу на неї параметрів технологічних процесів; визначення пластичності металів; аналіз напружено-деформованого стану і накопичення пошкоджень в матеріалі заготовок; визначення впливу величини використаного ресурсу пластичності на службові характеристики виробів.</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44500" algn="just">
              <a:lnSpc>
                <a:spcPct val="115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Таким чином, актуальність теми визначається необхідністю розробки і впровадження в металообробку нових процесів локального деформування (ЛД) з розширеними можливостями щодо формування високоякісних заготовок необхідної форми та розмірів.</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Метою даної лекції є формування напряму розвитку процесів ЛД на основі моделювання механіки формоутворення заготовок.</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a:latin typeface="Times New Roman" panose="02020603050405020304" pitchFamily="18" charset="0"/>
                <a:ea typeface="Calibri" panose="020F0502020204030204" pitchFamily="34" charset="0"/>
                <a:cs typeface="Times New Roman" panose="02020603050405020304" pitchFamily="18" charset="0"/>
              </a:rPr>
              <a:t>На сьогодні широкого визнання та застосування для оцінки граничного стану матеріалів за умови пластичного деформування отримала теорія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деформовності</a:t>
            </a:r>
            <a:r>
              <a:rPr lang="uk-UA" sz="1600" dirty="0">
                <a:latin typeface="Times New Roman" panose="02020603050405020304" pitchFamily="18" charset="0"/>
                <a:ea typeface="Calibri" panose="020F0502020204030204" pitchFamily="34" charset="0"/>
                <a:cs typeface="Times New Roman" panose="02020603050405020304" pitchFamily="18" charset="0"/>
              </a:rPr>
              <a:t>. Проте до порівняно недавнього часу було відсутнє чітке уявлення про місце цього підходу серед інших теорій і моделей руйнування та критеріїв граничного стану матеріалів. Важливі кроки по встановленню вказаних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зв’язків</a:t>
            </a:r>
            <a:r>
              <a:rPr lang="uk-UA" sz="1600" dirty="0">
                <a:latin typeface="Times New Roman" panose="02020603050405020304" pitchFamily="18" charset="0"/>
                <a:ea typeface="Calibri" panose="020F0502020204030204" pitchFamily="34" charset="0"/>
                <a:cs typeface="Times New Roman" panose="02020603050405020304" pitchFamily="18" charset="0"/>
              </a:rPr>
              <a:t> зроблено у працях В.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Колмогорова</a:t>
            </a:r>
            <a:r>
              <a:rPr lang="uk-UA" sz="1600" dirty="0">
                <a:latin typeface="Times New Roman" panose="02020603050405020304" pitchFamily="18" charset="0"/>
                <a:ea typeface="Calibri" panose="020F0502020204030204" pitchFamily="34" charset="0"/>
                <a:cs typeface="Times New Roman" panose="02020603050405020304" pitchFamily="18" charset="0"/>
              </a:rPr>
              <a:t>, Г.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Деля</a:t>
            </a:r>
            <a:r>
              <a:rPr lang="uk-UA" sz="1600" dirty="0">
                <a:latin typeface="Times New Roman" panose="02020603050405020304" pitchFamily="18" charset="0"/>
                <a:ea typeface="Calibri" panose="020F0502020204030204" pitchFamily="34" charset="0"/>
                <a:cs typeface="Times New Roman" panose="02020603050405020304" pitchFamily="18" charset="0"/>
              </a:rPr>
              <a:t>, В.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Огороднікова</a:t>
            </a:r>
            <a:r>
              <a:rPr lang="uk-UA" sz="1600" dirty="0">
                <a:latin typeface="Times New Roman" panose="02020603050405020304" pitchFamily="18" charset="0"/>
                <a:ea typeface="Calibri" panose="020F0502020204030204" pitchFamily="34" charset="0"/>
                <a:cs typeface="Times New Roman" panose="02020603050405020304" pitchFamily="18" charset="0"/>
              </a:rPr>
              <a:t>. Один із кроків полягає у з’ясуванні відмінностей між різними безрозмірними показниками напруженого стану та встановленні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738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16E207DF-06B5-4302-B77F-89DD6BAE3807}"/>
              </a:ext>
            </a:extLst>
          </p:cNvPr>
          <p:cNvGraphicFramePr>
            <a:graphicFrameLocks noChangeAspect="1"/>
          </p:cNvGraphicFramePr>
          <p:nvPr>
            <p:extLst>
              <p:ext uri="{D42A27DB-BD31-4B8C-83A1-F6EECF244321}">
                <p14:modId xmlns:p14="http://schemas.microsoft.com/office/powerpoint/2010/main" val="2673097722"/>
              </p:ext>
            </p:extLst>
          </p:nvPr>
        </p:nvGraphicFramePr>
        <p:xfrm>
          <a:off x="814388" y="1501775"/>
          <a:ext cx="447675" cy="238125"/>
        </p:xfrm>
        <a:graphic>
          <a:graphicData uri="http://schemas.openxmlformats.org/presentationml/2006/ole">
            <mc:AlternateContent xmlns:mc="http://schemas.openxmlformats.org/markup-compatibility/2006">
              <mc:Choice xmlns:v="urn:schemas-microsoft-com:vml" Requires="v">
                <p:oleObj spid="_x0000_s17438" r:id="rId3" imgW="444307" imgH="241195" progId="Equation.DSMT4">
                  <p:embed/>
                </p:oleObj>
              </mc:Choice>
              <mc:Fallback>
                <p:oleObj r:id="rId3" imgW="444307" imgH="241195"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1501775"/>
                        <a:ext cx="4476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a:extLst>
              <a:ext uri="{FF2B5EF4-FFF2-40B4-BE49-F238E27FC236}">
                <a16:creationId xmlns:a16="http://schemas.microsoft.com/office/drawing/2014/main" id="{84C36835-3714-4865-84C5-03254860C81F}"/>
              </a:ext>
            </a:extLst>
          </p:cNvPr>
          <p:cNvGraphicFramePr>
            <a:graphicFrameLocks noChangeAspect="1"/>
          </p:cNvGraphicFramePr>
          <p:nvPr>
            <p:extLst>
              <p:ext uri="{D42A27DB-BD31-4B8C-83A1-F6EECF244321}">
                <p14:modId xmlns:p14="http://schemas.microsoft.com/office/powerpoint/2010/main" val="2940590866"/>
              </p:ext>
            </p:extLst>
          </p:nvPr>
        </p:nvGraphicFramePr>
        <p:xfrm>
          <a:off x="814388" y="1739900"/>
          <a:ext cx="3276600" cy="695325"/>
        </p:xfrm>
        <a:graphic>
          <a:graphicData uri="http://schemas.openxmlformats.org/presentationml/2006/ole">
            <mc:AlternateContent xmlns:mc="http://schemas.openxmlformats.org/markup-compatibility/2006">
              <mc:Choice xmlns:v="urn:schemas-microsoft-com:vml" Requires="v">
                <p:oleObj spid="_x0000_s17439" r:id="rId5" imgW="3276600" imgH="698500" progId="Equation.DSMT4">
                  <p:embed/>
                </p:oleObj>
              </mc:Choice>
              <mc:Fallback>
                <p:oleObj r:id="rId5" imgW="3276600" imgH="6985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88" y="1739900"/>
                        <a:ext cx="32766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Объект 6">
            <a:extLst>
              <a:ext uri="{FF2B5EF4-FFF2-40B4-BE49-F238E27FC236}">
                <a16:creationId xmlns:a16="http://schemas.microsoft.com/office/drawing/2014/main" id="{1A25C629-E871-49CB-98C6-1F64F6B00B63}"/>
              </a:ext>
            </a:extLst>
          </p:cNvPr>
          <p:cNvGraphicFramePr>
            <a:graphicFrameLocks noChangeAspect="1"/>
          </p:cNvGraphicFramePr>
          <p:nvPr>
            <p:extLst>
              <p:ext uri="{D42A27DB-BD31-4B8C-83A1-F6EECF244321}">
                <p14:modId xmlns:p14="http://schemas.microsoft.com/office/powerpoint/2010/main" val="2261766832"/>
              </p:ext>
            </p:extLst>
          </p:nvPr>
        </p:nvGraphicFramePr>
        <p:xfrm>
          <a:off x="814388" y="2435225"/>
          <a:ext cx="190500" cy="238125"/>
        </p:xfrm>
        <a:graphic>
          <a:graphicData uri="http://schemas.openxmlformats.org/presentationml/2006/ole">
            <mc:AlternateContent xmlns:mc="http://schemas.openxmlformats.org/markup-compatibility/2006">
              <mc:Choice xmlns:v="urn:schemas-microsoft-com:vml" Requires="v">
                <p:oleObj spid="_x0000_s17440" r:id="rId7" imgW="190417" imgH="241195" progId="Equation.DSMT4">
                  <p:embed/>
                </p:oleObj>
              </mc:Choice>
              <mc:Fallback>
                <p:oleObj r:id="rId7" imgW="190417" imgH="241195"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388" y="2435225"/>
                        <a:ext cx="1905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Объект 7">
            <a:extLst>
              <a:ext uri="{FF2B5EF4-FFF2-40B4-BE49-F238E27FC236}">
                <a16:creationId xmlns:a16="http://schemas.microsoft.com/office/drawing/2014/main" id="{45679C3C-9227-465A-BD06-034A71B12C80}"/>
              </a:ext>
            </a:extLst>
          </p:cNvPr>
          <p:cNvGraphicFramePr>
            <a:graphicFrameLocks noChangeAspect="1"/>
          </p:cNvGraphicFramePr>
          <p:nvPr>
            <p:extLst>
              <p:ext uri="{D42A27DB-BD31-4B8C-83A1-F6EECF244321}">
                <p14:modId xmlns:p14="http://schemas.microsoft.com/office/powerpoint/2010/main" val="2831826908"/>
              </p:ext>
            </p:extLst>
          </p:nvPr>
        </p:nvGraphicFramePr>
        <p:xfrm>
          <a:off x="814388" y="2673350"/>
          <a:ext cx="142875" cy="180975"/>
        </p:xfrm>
        <a:graphic>
          <a:graphicData uri="http://schemas.openxmlformats.org/presentationml/2006/ole">
            <mc:AlternateContent xmlns:mc="http://schemas.openxmlformats.org/markup-compatibility/2006">
              <mc:Choice xmlns:v="urn:schemas-microsoft-com:vml" Requires="v">
                <p:oleObj spid="_x0000_s17441" r:id="rId9" imgW="139579" imgH="177646" progId="Equation.DSMT4">
                  <p:embed/>
                </p:oleObj>
              </mc:Choice>
              <mc:Fallback>
                <p:oleObj r:id="rId9" imgW="139579" imgH="177646"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4388" y="2673350"/>
                        <a:ext cx="14287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a:extLst>
              <a:ext uri="{FF2B5EF4-FFF2-40B4-BE49-F238E27FC236}">
                <a16:creationId xmlns:a16="http://schemas.microsoft.com/office/drawing/2014/main" id="{8C06AC75-87BF-424E-BF4D-385D58B64D01}"/>
              </a:ext>
            </a:extLst>
          </p:cNvPr>
          <p:cNvGraphicFramePr>
            <a:graphicFrameLocks noChangeAspect="1"/>
          </p:cNvGraphicFramePr>
          <p:nvPr>
            <p:extLst>
              <p:ext uri="{D42A27DB-BD31-4B8C-83A1-F6EECF244321}">
                <p14:modId xmlns:p14="http://schemas.microsoft.com/office/powerpoint/2010/main" val="1714197293"/>
              </p:ext>
            </p:extLst>
          </p:nvPr>
        </p:nvGraphicFramePr>
        <p:xfrm>
          <a:off x="814388" y="2854325"/>
          <a:ext cx="161925" cy="152400"/>
        </p:xfrm>
        <a:graphic>
          <a:graphicData uri="http://schemas.openxmlformats.org/presentationml/2006/ole">
            <mc:AlternateContent xmlns:mc="http://schemas.openxmlformats.org/markup-compatibility/2006">
              <mc:Choice xmlns:v="urn:schemas-microsoft-com:vml" Requires="v">
                <p:oleObj spid="_x0000_s17442" r:id="rId11" imgW="164957" imgH="152268" progId="Equation.DSMT4">
                  <p:embed/>
                </p:oleObj>
              </mc:Choice>
              <mc:Fallback>
                <p:oleObj r:id="rId11" imgW="164957" imgH="152268"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4388" y="2854325"/>
                        <a:ext cx="16192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a:extLst>
              <a:ext uri="{FF2B5EF4-FFF2-40B4-BE49-F238E27FC236}">
                <a16:creationId xmlns:a16="http://schemas.microsoft.com/office/drawing/2014/main" id="{15408C52-9028-41E2-8107-6BA2F6CC2D65}"/>
              </a:ext>
            </a:extLst>
          </p:cNvPr>
          <p:cNvGraphicFramePr>
            <a:graphicFrameLocks noChangeAspect="1"/>
          </p:cNvGraphicFramePr>
          <p:nvPr>
            <p:extLst>
              <p:ext uri="{D42A27DB-BD31-4B8C-83A1-F6EECF244321}">
                <p14:modId xmlns:p14="http://schemas.microsoft.com/office/powerpoint/2010/main" val="3834336029"/>
              </p:ext>
            </p:extLst>
          </p:nvPr>
        </p:nvGraphicFramePr>
        <p:xfrm>
          <a:off x="1728152" y="2458541"/>
          <a:ext cx="981075" cy="219075"/>
        </p:xfrm>
        <a:graphic>
          <a:graphicData uri="http://schemas.openxmlformats.org/presentationml/2006/ole">
            <mc:AlternateContent xmlns:mc="http://schemas.openxmlformats.org/markup-compatibility/2006">
              <mc:Choice xmlns:v="urn:schemas-microsoft-com:vml" Requires="v">
                <p:oleObj spid="_x0000_s17443" r:id="rId13" imgW="977476" imgH="215806" progId="Equation.DSMT4">
                  <p:embed/>
                </p:oleObj>
              </mc:Choice>
              <mc:Fallback>
                <p:oleObj r:id="rId13" imgW="977476" imgH="215806" progId="Equation.DSMT4">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28152" y="2458541"/>
                        <a:ext cx="9810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7">
            <a:extLst>
              <a:ext uri="{FF2B5EF4-FFF2-40B4-BE49-F238E27FC236}">
                <a16:creationId xmlns:a16="http://schemas.microsoft.com/office/drawing/2014/main" id="{13AF31D3-FB02-4463-91C8-07FB5C720AD0}"/>
              </a:ext>
            </a:extLst>
          </p:cNvPr>
          <p:cNvSpPr>
            <a:spLocks noChangeArrowheads="1"/>
          </p:cNvSpPr>
          <p:nvPr/>
        </p:nvSpPr>
        <p:spPr bwMode="auto">
          <a:xfrm>
            <a:off x="1141934" y="554362"/>
            <a:ext cx="1056322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Деформівність</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заготовок в реальному технологічному процесі залежить від схеми формозміни, пластичності матеріалу, параметрів процесу і заготовки. Найбільш небезпечними через руйнування схемами ШО є висадка зовнішнього бурта, роздача та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відбуртовка</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трубних заготовок.</a:t>
            </a:r>
            <a:endParaRPr kumimoji="0" lang="ru-RU" altLang="ru-RU" sz="11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 висадці зовнішніх буртів гранична до руйнування деформація зменшується із збільшенням відношення висоти виставленої під розкочування частини заготовки до товщини стінки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43B83575-E2F4-408A-9CB1-E67B10FF8D7D}"/>
              </a:ext>
            </a:extLst>
          </p:cNvPr>
          <p:cNvSpPr>
            <a:spLocks noChangeArrowheads="1"/>
          </p:cNvSpPr>
          <p:nvPr/>
        </p:nvSpPr>
        <p:spPr bwMode="auto">
          <a:xfrm>
            <a:off x="814388" y="3444876"/>
            <a:ext cx="1056322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До погіршення умов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деформівності</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приводить зміщення вершини конічного валка від осі заготовки у напряму плями контакту внаслідок появи в приконтактних шарах заготовки напружень розтягу від дії сили тертя.</a:t>
            </a:r>
            <a:endParaRPr kumimoji="0" lang="ru-RU" altLang="ru-RU" sz="11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основі критерію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деформовності</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В.А.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Огороднікова</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отримано значення граничного діаметру зовнішнього бурта розкочувальної заготовки,  яке описується співвідношенням </a:t>
            </a:r>
            <a:endParaRPr kumimoji="0" lang="ru-RU" altLang="ru-RU" sz="11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0850" algn="r"/>
                <a:tab pos="6080125" algn="r"/>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7990EF8C-0A3F-4BE1-B714-35BBD5D13D97}"/>
              </a:ext>
            </a:extLst>
          </p:cNvPr>
          <p:cNvSpPr>
            <a:spLocks noChangeArrowheads="1"/>
          </p:cNvSpPr>
          <p:nvPr/>
        </p:nvSpPr>
        <p:spPr bwMode="auto">
          <a:xfrm>
            <a:off x="1262063" y="2435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(4.14)</a:t>
            </a:r>
            <a:endParaRPr kumimoji="0" lang="ru-RU" altLang="ru-RU"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6AF509BB-8C26-4389-B553-A4406C62A008}"/>
              </a:ext>
            </a:extLst>
          </p:cNvPr>
          <p:cNvSpPr>
            <a:spLocks noChangeArrowheads="1"/>
          </p:cNvSpPr>
          <p:nvPr/>
        </p:nvSpPr>
        <p:spPr bwMode="auto">
          <a:xfrm>
            <a:off x="1004888" y="27349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значення показника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A86233EE-1268-494E-90E9-DB9A6483CEEE}"/>
              </a:ext>
            </a:extLst>
          </p:cNvPr>
          <p:cNvSpPr>
            <a:spLocks noChangeArrowheads="1"/>
          </p:cNvSpPr>
          <p:nvPr/>
        </p:nvSpPr>
        <p:spPr bwMode="auto">
          <a:xfrm>
            <a:off x="957263" y="3225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точці перетину шляху деформування часток матеріалу небезпечної зони заготовки із діаграмою пластичності;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EB375305-B34D-4A95-B7FA-154E97A2E675}"/>
              </a:ext>
            </a:extLst>
          </p:cNvPr>
          <p:cNvSpPr>
            <a:spLocks noChangeArrowheads="1"/>
          </p:cNvSpPr>
          <p:nvPr/>
        </p:nvSpPr>
        <p:spPr bwMode="auto">
          <a:xfrm>
            <a:off x="957263" y="2962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коефіцієнт впливу історії деформування на пластичність. При висаджуванні розкочуванням зовнішніх буртів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53146DC0-81E2-4855-987F-6B3932D80753}"/>
              </a:ext>
            </a:extLst>
          </p:cNvPr>
          <p:cNvSpPr>
            <a:spLocks noChangeArrowheads="1"/>
          </p:cNvSpPr>
          <p:nvPr/>
        </p:nvSpPr>
        <p:spPr bwMode="auto">
          <a:xfrm>
            <a:off x="814388" y="3225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22" name="Объект 21">
            <a:extLst>
              <a:ext uri="{FF2B5EF4-FFF2-40B4-BE49-F238E27FC236}">
                <a16:creationId xmlns:a16="http://schemas.microsoft.com/office/drawing/2014/main" id="{7B46B42C-EA7F-4CDF-A552-0B0A593C6169}"/>
              </a:ext>
            </a:extLst>
          </p:cNvPr>
          <p:cNvGraphicFramePr>
            <a:graphicFrameLocks noChangeAspect="1"/>
          </p:cNvGraphicFramePr>
          <p:nvPr>
            <p:extLst>
              <p:ext uri="{D42A27DB-BD31-4B8C-83A1-F6EECF244321}">
                <p14:modId xmlns:p14="http://schemas.microsoft.com/office/powerpoint/2010/main" val="3906646024"/>
              </p:ext>
            </p:extLst>
          </p:nvPr>
        </p:nvGraphicFramePr>
        <p:xfrm>
          <a:off x="814388" y="4675982"/>
          <a:ext cx="132040" cy="190500"/>
        </p:xfrm>
        <a:graphic>
          <a:graphicData uri="http://schemas.openxmlformats.org/presentationml/2006/ole">
            <mc:AlternateContent xmlns:mc="http://schemas.openxmlformats.org/markup-compatibility/2006">
              <mc:Choice xmlns:v="urn:schemas-microsoft-com:vml" Requires="v">
                <p:oleObj spid="_x0000_s17444" r:id="rId15" imgW="152334" imgH="190417" progId="Equation.DSMT4">
                  <p:embed/>
                </p:oleObj>
              </mc:Choice>
              <mc:Fallback>
                <p:oleObj r:id="rId15" imgW="152334" imgH="190417" progId="Equation.DSMT4">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4388" y="4675982"/>
                        <a:ext cx="132040" cy="190500"/>
                      </a:xfrm>
                      <a:prstGeom prst="rect">
                        <a:avLst/>
                      </a:prstGeom>
                      <a:noFill/>
                    </p:spPr>
                  </p:pic>
                </p:oleObj>
              </mc:Fallback>
            </mc:AlternateContent>
          </a:graphicData>
        </a:graphic>
      </p:graphicFrame>
      <p:graphicFrame>
        <p:nvGraphicFramePr>
          <p:cNvPr id="23" name="Объект 22">
            <a:extLst>
              <a:ext uri="{FF2B5EF4-FFF2-40B4-BE49-F238E27FC236}">
                <a16:creationId xmlns:a16="http://schemas.microsoft.com/office/drawing/2014/main" id="{2384E88A-39BF-4544-A8C2-0EE3ACBAC3C8}"/>
              </a:ext>
            </a:extLst>
          </p:cNvPr>
          <p:cNvGraphicFramePr>
            <a:graphicFrameLocks noChangeAspect="1"/>
          </p:cNvGraphicFramePr>
          <p:nvPr>
            <p:extLst>
              <p:ext uri="{D42A27DB-BD31-4B8C-83A1-F6EECF244321}">
                <p14:modId xmlns:p14="http://schemas.microsoft.com/office/powerpoint/2010/main" val="3873977558"/>
              </p:ext>
            </p:extLst>
          </p:nvPr>
        </p:nvGraphicFramePr>
        <p:xfrm>
          <a:off x="814388" y="4866482"/>
          <a:ext cx="1675261" cy="266700"/>
        </p:xfrm>
        <a:graphic>
          <a:graphicData uri="http://schemas.openxmlformats.org/presentationml/2006/ole">
            <mc:AlternateContent xmlns:mc="http://schemas.openxmlformats.org/markup-compatibility/2006">
              <mc:Choice xmlns:v="urn:schemas-microsoft-com:vml" Requires="v">
                <p:oleObj spid="_x0000_s17445" r:id="rId17" imgW="1930400" imgH="266700" progId="Equation.DSMT4">
                  <p:embed/>
                </p:oleObj>
              </mc:Choice>
              <mc:Fallback>
                <p:oleObj r:id="rId17" imgW="1930400" imgH="266700" progId="Equation.DSMT4">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4388" y="4866482"/>
                        <a:ext cx="1675261" cy="266700"/>
                      </a:xfrm>
                      <a:prstGeom prst="rect">
                        <a:avLst/>
                      </a:prstGeom>
                      <a:noFill/>
                    </p:spPr>
                  </p:pic>
                </p:oleObj>
              </mc:Fallback>
            </mc:AlternateContent>
          </a:graphicData>
        </a:graphic>
      </p:graphicFrame>
      <p:graphicFrame>
        <p:nvGraphicFramePr>
          <p:cNvPr id="24" name="Объект 23">
            <a:extLst>
              <a:ext uri="{FF2B5EF4-FFF2-40B4-BE49-F238E27FC236}">
                <a16:creationId xmlns:a16="http://schemas.microsoft.com/office/drawing/2014/main" id="{60E2AC1C-415D-4AF8-BB64-E39ACE578319}"/>
              </a:ext>
            </a:extLst>
          </p:cNvPr>
          <p:cNvGraphicFramePr>
            <a:graphicFrameLocks noChangeAspect="1"/>
          </p:cNvGraphicFramePr>
          <p:nvPr>
            <p:extLst>
              <p:ext uri="{D42A27DB-BD31-4B8C-83A1-F6EECF244321}">
                <p14:modId xmlns:p14="http://schemas.microsoft.com/office/powerpoint/2010/main" val="2450450725"/>
              </p:ext>
            </p:extLst>
          </p:nvPr>
        </p:nvGraphicFramePr>
        <p:xfrm>
          <a:off x="814388" y="5133182"/>
          <a:ext cx="140293" cy="238125"/>
        </p:xfrm>
        <a:graphic>
          <a:graphicData uri="http://schemas.openxmlformats.org/presentationml/2006/ole">
            <mc:AlternateContent xmlns:mc="http://schemas.openxmlformats.org/markup-compatibility/2006">
              <mc:Choice xmlns:v="urn:schemas-microsoft-com:vml" Requires="v">
                <p:oleObj spid="_x0000_s17446" r:id="rId19" imgW="164957" imgH="241091" progId="Equation.DSMT4">
                  <p:embed/>
                </p:oleObj>
              </mc:Choice>
              <mc:Fallback>
                <p:oleObj r:id="rId19" imgW="164957" imgH="241091" progId="Equation.DSMT4">
                  <p:embed/>
                  <p:pic>
                    <p:nvPicPr>
                      <p:cNvPr id="0"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4388" y="5133182"/>
                        <a:ext cx="140293" cy="238125"/>
                      </a:xfrm>
                      <a:prstGeom prst="rect">
                        <a:avLst/>
                      </a:prstGeom>
                      <a:noFill/>
                    </p:spPr>
                  </p:pic>
                </p:oleObj>
              </mc:Fallback>
            </mc:AlternateContent>
          </a:graphicData>
        </a:graphic>
      </p:graphicFrame>
      <p:sp>
        <p:nvSpPr>
          <p:cNvPr id="25" name="Rectangle 17">
            <a:extLst>
              <a:ext uri="{FF2B5EF4-FFF2-40B4-BE49-F238E27FC236}">
                <a16:creationId xmlns:a16="http://schemas.microsoft.com/office/drawing/2014/main" id="{0BD6FF58-D94B-4FCF-BF52-D9CAA16424D7}"/>
              </a:ext>
            </a:extLst>
          </p:cNvPr>
          <p:cNvSpPr>
            <a:spLocks noChangeArrowheads="1"/>
          </p:cNvSpPr>
          <p:nvPr/>
        </p:nvSpPr>
        <p:spPr bwMode="auto">
          <a:xfrm>
            <a:off x="814388" y="4293493"/>
            <a:ext cx="105632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Матеріли із пологою діаграмою пластичності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6" name="Rectangle 18">
            <a:extLst>
              <a:ext uri="{FF2B5EF4-FFF2-40B4-BE49-F238E27FC236}">
                <a16:creationId xmlns:a16="http://schemas.microsoft.com/office/drawing/2014/main" id="{C7213CFF-7FB3-4B3A-80CF-043317B4D824}"/>
              </a:ext>
            </a:extLst>
          </p:cNvPr>
          <p:cNvSpPr>
            <a:spLocks noChangeArrowheads="1"/>
          </p:cNvSpPr>
          <p:nvPr/>
        </p:nvSpPr>
        <p:spPr bwMode="auto">
          <a:xfrm>
            <a:off x="814388" y="4712594"/>
            <a:ext cx="105632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7" name="Rectangle 19">
            <a:extLst>
              <a:ext uri="{FF2B5EF4-FFF2-40B4-BE49-F238E27FC236}">
                <a16:creationId xmlns:a16="http://schemas.microsoft.com/office/drawing/2014/main" id="{E8C8617B-91E0-4A96-A462-02DBF3C0E789}"/>
              </a:ext>
            </a:extLst>
          </p:cNvPr>
          <p:cNvSpPr>
            <a:spLocks noChangeArrowheads="1"/>
          </p:cNvSpPr>
          <p:nvPr/>
        </p:nvSpPr>
        <p:spPr bwMode="auto">
          <a:xfrm>
            <a:off x="1957388" y="4825405"/>
            <a:ext cx="105632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можуть руйнуватись не на вільній поверхні бурта, а в зоні із максимальними деформаціями на відстані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28" name="Rectangle 20">
            <a:extLst>
              <a:ext uri="{FF2B5EF4-FFF2-40B4-BE49-F238E27FC236}">
                <a16:creationId xmlns:a16="http://schemas.microsoft.com/office/drawing/2014/main" id="{D7CC55EA-73B1-4C26-A132-AA9AAD559A96}"/>
              </a:ext>
            </a:extLst>
          </p:cNvPr>
          <p:cNvSpPr>
            <a:spLocks noChangeArrowheads="1"/>
          </p:cNvSpPr>
          <p:nvPr/>
        </p:nvSpPr>
        <p:spPr bwMode="auto">
          <a:xfrm>
            <a:off x="814388" y="5118101"/>
            <a:ext cx="105632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від внутрішньої поверхні вихідної заготовки (див. рис. 4.7 а). У цьому випадку допустиму ступінь деформації необхідно перевіряти також за граничним  ступенем осаджування бурта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483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B9505E2-84A0-478A-BEF6-D0A84C6D81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a:extLst>
              <a:ext uri="{FF2B5EF4-FFF2-40B4-BE49-F238E27FC236}">
                <a16:creationId xmlns:a16="http://schemas.microsoft.com/office/drawing/2014/main" id="{55EFE963-3C59-402F-BE79-211D423D8208}"/>
              </a:ext>
            </a:extLst>
          </p:cNvPr>
          <p:cNvGraphicFramePr>
            <a:graphicFrameLocks noChangeAspect="1"/>
          </p:cNvGraphicFramePr>
          <p:nvPr>
            <p:extLst>
              <p:ext uri="{D42A27DB-BD31-4B8C-83A1-F6EECF244321}">
                <p14:modId xmlns:p14="http://schemas.microsoft.com/office/powerpoint/2010/main" val="3470527997"/>
              </p:ext>
            </p:extLst>
          </p:nvPr>
        </p:nvGraphicFramePr>
        <p:xfrm>
          <a:off x="1146412" y="709684"/>
          <a:ext cx="2438400" cy="523875"/>
        </p:xfrm>
        <a:graphic>
          <a:graphicData uri="http://schemas.openxmlformats.org/presentationml/2006/ole">
            <mc:AlternateContent xmlns:mc="http://schemas.openxmlformats.org/markup-compatibility/2006">
              <mc:Choice xmlns:v="urn:schemas-microsoft-com:vml" Requires="v">
                <p:oleObj spid="_x0000_s18456" r:id="rId3" imgW="2438400" imgH="520700" progId="Equation.DSMT4">
                  <p:embed/>
                </p:oleObj>
              </mc:Choice>
              <mc:Fallback>
                <p:oleObj r:id="rId3" imgW="2438400" imgH="520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412" y="709684"/>
                        <a:ext cx="243840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a:extLst>
              <a:ext uri="{FF2B5EF4-FFF2-40B4-BE49-F238E27FC236}">
                <a16:creationId xmlns:a16="http://schemas.microsoft.com/office/drawing/2014/main" id="{CCD17170-3E72-4089-B336-22AF0BD33C72}"/>
              </a:ext>
            </a:extLst>
          </p:cNvPr>
          <p:cNvGraphicFramePr>
            <a:graphicFrameLocks noChangeAspect="1"/>
          </p:cNvGraphicFramePr>
          <p:nvPr>
            <p:extLst>
              <p:ext uri="{D42A27DB-BD31-4B8C-83A1-F6EECF244321}">
                <p14:modId xmlns:p14="http://schemas.microsoft.com/office/powerpoint/2010/main" val="2821247112"/>
              </p:ext>
            </p:extLst>
          </p:nvPr>
        </p:nvGraphicFramePr>
        <p:xfrm>
          <a:off x="682389" y="1616048"/>
          <a:ext cx="1005271" cy="238125"/>
        </p:xfrm>
        <a:graphic>
          <a:graphicData uri="http://schemas.openxmlformats.org/presentationml/2006/ole">
            <mc:AlternateContent xmlns:mc="http://schemas.openxmlformats.org/markup-compatibility/2006">
              <mc:Choice xmlns:v="urn:schemas-microsoft-com:vml" Requires="v">
                <p:oleObj spid="_x0000_s18457" r:id="rId5" imgW="1079032" imgH="241195" progId="Equation.DSMT4">
                  <p:embed/>
                </p:oleObj>
              </mc:Choice>
              <mc:Fallback>
                <p:oleObj r:id="rId5" imgW="1079032" imgH="241195"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389" y="1616048"/>
                        <a:ext cx="1005271" cy="238125"/>
                      </a:xfrm>
                      <a:prstGeom prst="rect">
                        <a:avLst/>
                      </a:prstGeom>
                      <a:noFill/>
                    </p:spPr>
                  </p:pic>
                </p:oleObj>
              </mc:Fallback>
            </mc:AlternateContent>
          </a:graphicData>
        </a:graphic>
      </p:graphicFrame>
      <p:graphicFrame>
        <p:nvGraphicFramePr>
          <p:cNvPr id="7" name="Объект 6">
            <a:extLst>
              <a:ext uri="{FF2B5EF4-FFF2-40B4-BE49-F238E27FC236}">
                <a16:creationId xmlns:a16="http://schemas.microsoft.com/office/drawing/2014/main" id="{7F740A40-257F-43A7-A77E-72B5FFD3D932}"/>
              </a:ext>
            </a:extLst>
          </p:cNvPr>
          <p:cNvGraphicFramePr>
            <a:graphicFrameLocks noChangeAspect="1"/>
          </p:cNvGraphicFramePr>
          <p:nvPr>
            <p:extLst>
              <p:ext uri="{D42A27DB-BD31-4B8C-83A1-F6EECF244321}">
                <p14:modId xmlns:p14="http://schemas.microsoft.com/office/powerpoint/2010/main" val="1261109771"/>
              </p:ext>
            </p:extLst>
          </p:nvPr>
        </p:nvGraphicFramePr>
        <p:xfrm>
          <a:off x="682389" y="1854173"/>
          <a:ext cx="1209883" cy="238125"/>
        </p:xfrm>
        <a:graphic>
          <a:graphicData uri="http://schemas.openxmlformats.org/presentationml/2006/ole">
            <mc:AlternateContent xmlns:mc="http://schemas.openxmlformats.org/markup-compatibility/2006">
              <mc:Choice xmlns:v="urn:schemas-microsoft-com:vml" Requires="v">
                <p:oleObj spid="_x0000_s18458" r:id="rId7" imgW="1295400" imgH="241300" progId="Equation.DSMT4">
                  <p:embed/>
                </p:oleObj>
              </mc:Choice>
              <mc:Fallback>
                <p:oleObj r:id="rId7" imgW="1295400" imgH="2413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389" y="1854173"/>
                        <a:ext cx="1209883" cy="238125"/>
                      </a:xfrm>
                      <a:prstGeom prst="rect">
                        <a:avLst/>
                      </a:prstGeom>
                      <a:noFill/>
                    </p:spPr>
                  </p:pic>
                </p:oleObj>
              </mc:Fallback>
            </mc:AlternateContent>
          </a:graphicData>
        </a:graphic>
      </p:graphicFrame>
      <p:graphicFrame>
        <p:nvGraphicFramePr>
          <p:cNvPr id="8" name="Объект 7">
            <a:extLst>
              <a:ext uri="{FF2B5EF4-FFF2-40B4-BE49-F238E27FC236}">
                <a16:creationId xmlns:a16="http://schemas.microsoft.com/office/drawing/2014/main" id="{5C1C2885-6D18-411D-9C44-39D480C6E934}"/>
              </a:ext>
            </a:extLst>
          </p:cNvPr>
          <p:cNvGraphicFramePr>
            <a:graphicFrameLocks noChangeAspect="1"/>
          </p:cNvGraphicFramePr>
          <p:nvPr>
            <p:extLst>
              <p:ext uri="{D42A27DB-BD31-4B8C-83A1-F6EECF244321}">
                <p14:modId xmlns:p14="http://schemas.microsoft.com/office/powerpoint/2010/main" val="2152579231"/>
              </p:ext>
            </p:extLst>
          </p:nvPr>
        </p:nvGraphicFramePr>
        <p:xfrm>
          <a:off x="682389" y="2092298"/>
          <a:ext cx="667215" cy="238125"/>
        </p:xfrm>
        <a:graphic>
          <a:graphicData uri="http://schemas.openxmlformats.org/presentationml/2006/ole">
            <mc:AlternateContent xmlns:mc="http://schemas.openxmlformats.org/markup-compatibility/2006">
              <mc:Choice xmlns:v="urn:schemas-microsoft-com:vml" Requires="v">
                <p:oleObj spid="_x0000_s18459" r:id="rId9" imgW="710891" imgH="241195" progId="Equation.DSMT4">
                  <p:embed/>
                </p:oleObj>
              </mc:Choice>
              <mc:Fallback>
                <p:oleObj r:id="rId9" imgW="710891" imgH="241195"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389" y="2092298"/>
                        <a:ext cx="667215" cy="238125"/>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2441D57C-A904-409B-801D-E88D7112F423}"/>
              </a:ext>
            </a:extLst>
          </p:cNvPr>
          <p:cNvSpPr>
            <a:spLocks noChangeArrowheads="1"/>
          </p:cNvSpPr>
          <p:nvPr/>
        </p:nvSpPr>
        <p:spPr bwMode="auto">
          <a:xfrm>
            <a:off x="682389" y="1233559"/>
            <a:ext cx="113871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 розкочуванні трубних заготовок за схемою висаджування зовнішніх буртів, у випадку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EC1845E7-4B78-4FCE-93C2-9285DCF19C87}"/>
              </a:ext>
            </a:extLst>
          </p:cNvPr>
          <p:cNvSpPr>
            <a:spLocks noChangeArrowheads="1"/>
          </p:cNvSpPr>
          <p:nvPr/>
        </p:nvSpPr>
        <p:spPr bwMode="auto">
          <a:xfrm>
            <a:off x="1287330" y="1458081"/>
            <a:ext cx="102222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відбувається викривлення стінки і утворення складки, що є технологічним обмеженням процесу через втрату стійкості заготовки. Для уникнення складкоутворення при розкочуванні заготовок із відносною товщиною стінки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F1BA762E-2D9E-436D-A4AD-2738B304FE0A}"/>
              </a:ext>
            </a:extLst>
          </p:cNvPr>
          <p:cNvSpPr>
            <a:spLocks noChangeArrowheads="1"/>
          </p:cNvSpPr>
          <p:nvPr/>
        </p:nvSpPr>
        <p:spPr bwMode="auto">
          <a:xfrm>
            <a:off x="900753" y="1986361"/>
            <a:ext cx="113871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відносною вихідною висотою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B2F324-21F2-4DA3-A330-A863D754E2D8}"/>
              </a:ext>
            </a:extLst>
          </p:cNvPr>
          <p:cNvSpPr>
            <a:spLocks noChangeArrowheads="1"/>
          </p:cNvSpPr>
          <p:nvPr/>
        </p:nvSpPr>
        <p:spPr bwMode="auto">
          <a:xfrm>
            <a:off x="682389" y="2159170"/>
            <a:ext cx="113871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формування зовнішніх буртів можна здійснювати за схемою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відбуртовки</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Виключення складкоутворення при цьому досягається шляхом зміщення вершини валка від осі заготовки у напрямі плями контакту на величину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3" name="Rectangle 11">
            <a:extLst>
              <a:ext uri="{FF2B5EF4-FFF2-40B4-BE49-F238E27FC236}">
                <a16:creationId xmlns:a16="http://schemas.microsoft.com/office/drawing/2014/main" id="{49B6F452-E937-4F63-BE3A-D86E51A60BB6}"/>
              </a:ext>
            </a:extLst>
          </p:cNvPr>
          <p:cNvSpPr>
            <a:spLocks noChangeArrowheads="1"/>
          </p:cNvSpPr>
          <p:nvPr/>
        </p:nvSpPr>
        <p:spPr bwMode="auto">
          <a:xfrm>
            <a:off x="4217158" y="26823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a:extLst>
              <a:ext uri="{FF2B5EF4-FFF2-40B4-BE49-F238E27FC236}">
                <a16:creationId xmlns:a16="http://schemas.microsoft.com/office/drawing/2014/main" id="{E5ED27E3-84A3-416F-8C36-0440CE7510D0}"/>
              </a:ext>
            </a:extLst>
          </p:cNvPr>
          <p:cNvGraphicFramePr>
            <a:graphicFrameLocks noChangeAspect="1"/>
          </p:cNvGraphicFramePr>
          <p:nvPr>
            <p:extLst>
              <p:ext uri="{D42A27DB-BD31-4B8C-83A1-F6EECF244321}">
                <p14:modId xmlns:p14="http://schemas.microsoft.com/office/powerpoint/2010/main" val="3663412493"/>
              </p:ext>
            </p:extLst>
          </p:nvPr>
        </p:nvGraphicFramePr>
        <p:xfrm>
          <a:off x="4217158" y="2682390"/>
          <a:ext cx="1104900" cy="485775"/>
        </p:xfrm>
        <a:graphic>
          <a:graphicData uri="http://schemas.openxmlformats.org/presentationml/2006/ole">
            <mc:AlternateContent xmlns:mc="http://schemas.openxmlformats.org/markup-compatibility/2006">
              <mc:Choice xmlns:v="urn:schemas-microsoft-com:vml" Requires="v">
                <p:oleObj spid="_x0000_s18460" r:id="rId11" imgW="1104900" imgH="482600" progId="Equation.DSMT4">
                  <p:embed/>
                </p:oleObj>
              </mc:Choice>
              <mc:Fallback>
                <p:oleObj r:id="rId11" imgW="1104900" imgH="48260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7158" y="2682390"/>
                        <a:ext cx="11049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a:extLst>
              <a:ext uri="{FF2B5EF4-FFF2-40B4-BE49-F238E27FC236}">
                <a16:creationId xmlns:a16="http://schemas.microsoft.com/office/drawing/2014/main" id="{4F4AC136-C50D-4D1B-891E-BC53B3121160}"/>
              </a:ext>
            </a:extLst>
          </p:cNvPr>
          <p:cNvGraphicFramePr>
            <a:graphicFrameLocks noChangeAspect="1"/>
          </p:cNvGraphicFramePr>
          <p:nvPr>
            <p:extLst>
              <p:ext uri="{D42A27DB-BD31-4B8C-83A1-F6EECF244321}">
                <p14:modId xmlns:p14="http://schemas.microsoft.com/office/powerpoint/2010/main" val="1422306912"/>
              </p:ext>
            </p:extLst>
          </p:nvPr>
        </p:nvGraphicFramePr>
        <p:xfrm>
          <a:off x="900753" y="3396765"/>
          <a:ext cx="138513" cy="180975"/>
        </p:xfrm>
        <a:graphic>
          <a:graphicData uri="http://schemas.openxmlformats.org/presentationml/2006/ole">
            <mc:AlternateContent xmlns:mc="http://schemas.openxmlformats.org/markup-compatibility/2006">
              <mc:Choice xmlns:v="urn:schemas-microsoft-com:vml" Requires="v">
                <p:oleObj spid="_x0000_s18461" r:id="rId13" imgW="164814" imgH="177492" progId="Equation.DSMT4">
                  <p:embed/>
                </p:oleObj>
              </mc:Choice>
              <mc:Fallback>
                <p:oleObj r:id="rId13" imgW="164814" imgH="177492"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753" y="3396765"/>
                        <a:ext cx="138513" cy="180975"/>
                      </a:xfrm>
                      <a:prstGeom prst="rect">
                        <a:avLst/>
                      </a:prstGeom>
                      <a:noFill/>
                    </p:spPr>
                  </p:pic>
                </p:oleObj>
              </mc:Fallback>
            </mc:AlternateContent>
          </a:graphicData>
        </a:graphic>
      </p:graphicFrame>
      <p:graphicFrame>
        <p:nvGraphicFramePr>
          <p:cNvPr id="16" name="Объект 15">
            <a:extLst>
              <a:ext uri="{FF2B5EF4-FFF2-40B4-BE49-F238E27FC236}">
                <a16:creationId xmlns:a16="http://schemas.microsoft.com/office/drawing/2014/main" id="{8C99C61A-5786-4BE1-988F-3ED1C15CDBEA}"/>
              </a:ext>
            </a:extLst>
          </p:cNvPr>
          <p:cNvGraphicFramePr>
            <a:graphicFrameLocks noChangeAspect="1"/>
          </p:cNvGraphicFramePr>
          <p:nvPr>
            <p:extLst>
              <p:ext uri="{D42A27DB-BD31-4B8C-83A1-F6EECF244321}">
                <p14:modId xmlns:p14="http://schemas.microsoft.com/office/powerpoint/2010/main" val="2401515742"/>
              </p:ext>
            </p:extLst>
          </p:nvPr>
        </p:nvGraphicFramePr>
        <p:xfrm>
          <a:off x="900753" y="3577740"/>
          <a:ext cx="945149" cy="238125"/>
        </p:xfrm>
        <a:graphic>
          <a:graphicData uri="http://schemas.openxmlformats.org/presentationml/2006/ole">
            <mc:AlternateContent xmlns:mc="http://schemas.openxmlformats.org/markup-compatibility/2006">
              <mc:Choice xmlns:v="urn:schemas-microsoft-com:vml" Requires="v">
                <p:oleObj spid="_x0000_s18462" r:id="rId15" imgW="1104900" imgH="241300" progId="Equation.DSMT4">
                  <p:embed/>
                </p:oleObj>
              </mc:Choice>
              <mc:Fallback>
                <p:oleObj r:id="rId15" imgW="1104900" imgH="241300" progId="Equation.DSMT4">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0753" y="3577740"/>
                        <a:ext cx="945149" cy="238125"/>
                      </a:xfrm>
                      <a:prstGeom prst="rect">
                        <a:avLst/>
                      </a:prstGeom>
                      <a:noFill/>
                    </p:spPr>
                  </p:pic>
                </p:oleObj>
              </mc:Fallback>
            </mc:AlternateContent>
          </a:graphicData>
        </a:graphic>
      </p:graphicFrame>
      <p:sp>
        <p:nvSpPr>
          <p:cNvPr id="17" name="Rectangle 14">
            <a:extLst>
              <a:ext uri="{FF2B5EF4-FFF2-40B4-BE49-F238E27FC236}">
                <a16:creationId xmlns:a16="http://schemas.microsoft.com/office/drawing/2014/main" id="{7767EBF0-47D8-4F53-9ECC-7D53F8FD15CE}"/>
              </a:ext>
            </a:extLst>
          </p:cNvPr>
          <p:cNvSpPr>
            <a:spLocks noChangeArrowheads="1"/>
          </p:cNvSpPr>
          <p:nvPr/>
        </p:nvSpPr>
        <p:spPr bwMode="auto">
          <a:xfrm>
            <a:off x="970008" y="2780283"/>
            <a:ext cx="104292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915A6703-F146-497B-BB74-CB6414CAE918}"/>
              </a:ext>
            </a:extLst>
          </p:cNvPr>
          <p:cNvSpPr>
            <a:spLocks noChangeArrowheads="1"/>
          </p:cNvSpPr>
          <p:nvPr/>
        </p:nvSpPr>
        <p:spPr bwMode="auto">
          <a:xfrm>
            <a:off x="1379704" y="3273660"/>
            <a:ext cx="1012990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коефіцієнт тертя на поверхні валок-заготовка.</a:t>
            </a:r>
            <a:endParaRPr kumimoji="0" lang="ru-RU" altLang="ru-RU" sz="11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Розкочування заготовок за схемою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відбуртовки</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супроводжується появою значних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напруг</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розтягу, тому такому виду розкочування  можна піддавати матеріали із високою пластичністю, яка характеризується величиною відносного звуження шийки при розтягу зразка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B9E550F2-49E0-4071-960D-E784D0DC4D52}"/>
              </a:ext>
            </a:extLst>
          </p:cNvPr>
          <p:cNvSpPr>
            <a:spLocks noChangeArrowheads="1"/>
          </p:cNvSpPr>
          <p:nvPr/>
        </p:nvSpPr>
        <p:spPr bwMode="auto">
          <a:xfrm>
            <a:off x="1039266" y="4227768"/>
            <a:ext cx="1042923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Переформування розкочуванням квадратних заготовок в круглі (рис.</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4.11,</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є ефективним при виготовленні заготовок під наступну витяжку, оскільки наближає виробництво до безвідходного. Зменшенню потоншання центральної частини заготовки сприяє застосування розкочування з невеликим кутом нахилу валка, для чого найкраще підходить процес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сферорухомого</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штампування з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º</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356252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Рис_4 б">
            <a:extLst>
              <a:ext uri="{FF2B5EF4-FFF2-40B4-BE49-F238E27FC236}">
                <a16:creationId xmlns:a16="http://schemas.microsoft.com/office/drawing/2014/main" id="{D56B2AA7-44DE-494F-97E4-431ED34D6244}"/>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5640" y="1596717"/>
            <a:ext cx="3262269" cy="1692879"/>
          </a:xfrm>
          <a:prstGeom prst="rect">
            <a:avLst/>
          </a:prstGeom>
          <a:noFill/>
          <a:ln>
            <a:noFill/>
          </a:ln>
        </p:spPr>
      </p:pic>
      <p:pic>
        <p:nvPicPr>
          <p:cNvPr id="5" name="Рисунок 4" descr="9_">
            <a:extLst>
              <a:ext uri="{FF2B5EF4-FFF2-40B4-BE49-F238E27FC236}">
                <a16:creationId xmlns:a16="http://schemas.microsoft.com/office/drawing/2014/main" id="{A5705E1E-2710-4196-BBC7-26FE82AF820F}"/>
              </a:ext>
            </a:extLst>
          </p:cNvPr>
          <p:cNvPicPr/>
          <p:nvPr/>
        </p:nvPicPr>
        <p:blipFill>
          <a:blip r:embed="rId4" cstate="print">
            <a:extLst>
              <a:ext uri="{28A0092B-C50C-407E-A947-70E740481C1C}">
                <a14:useLocalDpi xmlns:a14="http://schemas.microsoft.com/office/drawing/2010/main" val="0"/>
              </a:ext>
            </a:extLst>
          </a:blip>
          <a:srcRect t="-197"/>
          <a:stretch>
            <a:fillRect/>
          </a:stretch>
        </p:blipFill>
        <p:spPr bwMode="auto">
          <a:xfrm>
            <a:off x="5580824" y="1006167"/>
            <a:ext cx="2883545" cy="2283421"/>
          </a:xfrm>
          <a:prstGeom prst="rect">
            <a:avLst/>
          </a:prstGeom>
          <a:noFill/>
          <a:ln>
            <a:noFill/>
          </a:ln>
        </p:spPr>
      </p:pic>
      <p:graphicFrame>
        <p:nvGraphicFramePr>
          <p:cNvPr id="6" name="Объект 5">
            <a:extLst>
              <a:ext uri="{FF2B5EF4-FFF2-40B4-BE49-F238E27FC236}">
                <a16:creationId xmlns:a16="http://schemas.microsoft.com/office/drawing/2014/main" id="{B3AACD5D-8188-455F-8147-21D7651CB354}"/>
              </a:ext>
            </a:extLst>
          </p:cNvPr>
          <p:cNvGraphicFramePr>
            <a:graphicFrameLocks noChangeAspect="1"/>
          </p:cNvGraphicFramePr>
          <p:nvPr>
            <p:extLst>
              <p:ext uri="{D42A27DB-BD31-4B8C-83A1-F6EECF244321}">
                <p14:modId xmlns:p14="http://schemas.microsoft.com/office/powerpoint/2010/main" val="2708231943"/>
              </p:ext>
            </p:extLst>
          </p:nvPr>
        </p:nvGraphicFramePr>
        <p:xfrm>
          <a:off x="1146412" y="887105"/>
          <a:ext cx="190500" cy="238125"/>
        </p:xfrm>
        <a:graphic>
          <a:graphicData uri="http://schemas.openxmlformats.org/presentationml/2006/ole">
            <mc:AlternateContent xmlns:mc="http://schemas.openxmlformats.org/markup-compatibility/2006">
              <mc:Choice xmlns:v="urn:schemas-microsoft-com:vml" Requires="v">
                <p:oleObj spid="_x0000_s19501" r:id="rId5" imgW="190417" imgH="241195" progId="Equation.DSMT4">
                  <p:embed/>
                </p:oleObj>
              </mc:Choice>
              <mc:Fallback>
                <p:oleObj r:id="rId5" imgW="190417" imgH="241195"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6412" y="887105"/>
                        <a:ext cx="1905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60" name="Picture 4">
            <a:extLst>
              <a:ext uri="{FF2B5EF4-FFF2-40B4-BE49-F238E27FC236}">
                <a16:creationId xmlns:a16="http://schemas.microsoft.com/office/drawing/2014/main" id="{2A246707-FE28-4C40-B8C1-7516CD2B358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6412" y="1125230"/>
            <a:ext cx="1714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9459" name="Рисунок 1017" descr="211">
            <a:extLst>
              <a:ext uri="{FF2B5EF4-FFF2-40B4-BE49-F238E27FC236}">
                <a16:creationId xmlns:a16="http://schemas.microsoft.com/office/drawing/2014/main" id="{2C3E437F-0A65-4D74-BCB9-674F3AD4CB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6412" y="1363355"/>
            <a:ext cx="333375" cy="142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Объект 6">
            <a:extLst>
              <a:ext uri="{FF2B5EF4-FFF2-40B4-BE49-F238E27FC236}">
                <a16:creationId xmlns:a16="http://schemas.microsoft.com/office/drawing/2014/main" id="{55C0B2FB-855A-4ADE-B33D-26F6FA8FFD29}"/>
              </a:ext>
            </a:extLst>
          </p:cNvPr>
          <p:cNvGraphicFramePr>
            <a:graphicFrameLocks noChangeAspect="1"/>
          </p:cNvGraphicFramePr>
          <p:nvPr>
            <p:extLst>
              <p:ext uri="{D42A27DB-BD31-4B8C-83A1-F6EECF244321}">
                <p14:modId xmlns:p14="http://schemas.microsoft.com/office/powerpoint/2010/main" val="1833931719"/>
              </p:ext>
            </p:extLst>
          </p:nvPr>
        </p:nvGraphicFramePr>
        <p:xfrm>
          <a:off x="1146412" y="1506230"/>
          <a:ext cx="142875" cy="180975"/>
        </p:xfrm>
        <a:graphic>
          <a:graphicData uri="http://schemas.openxmlformats.org/presentationml/2006/ole">
            <mc:AlternateContent xmlns:mc="http://schemas.openxmlformats.org/markup-compatibility/2006">
              <mc:Choice xmlns:v="urn:schemas-microsoft-com:vml" Requires="v">
                <p:oleObj spid="_x0000_s19502" r:id="rId9" imgW="139579" imgH="177646" progId="Equation.DSMT4">
                  <p:embed/>
                </p:oleObj>
              </mc:Choice>
              <mc:Fallback>
                <p:oleObj r:id="rId9" imgW="139579" imgH="177646"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6412" y="1506230"/>
                        <a:ext cx="14287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a:extLst>
              <a:ext uri="{FF2B5EF4-FFF2-40B4-BE49-F238E27FC236}">
                <a16:creationId xmlns:a16="http://schemas.microsoft.com/office/drawing/2014/main" id="{9032BB51-8481-40D9-A8D6-ABC1C38DA89D}"/>
              </a:ext>
            </a:extLst>
          </p:cNvPr>
          <p:cNvSpPr>
            <a:spLocks noChangeArrowheads="1"/>
          </p:cNvSpPr>
          <p:nvPr/>
        </p:nvSpPr>
        <p:spPr bwMode="auto">
          <a:xfrm>
            <a:off x="1146412" y="625495"/>
            <a:ext cx="46494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4.11. Схема переформування (а) і характер розподілу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 інтенсивності деформацій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3FC385C4-D872-4E88-8B86-F1BAF1660B42}"/>
              </a:ext>
            </a:extLst>
          </p:cNvPr>
          <p:cNvSpPr>
            <a:spLocks noChangeArrowheads="1"/>
          </p:cNvSpPr>
          <p:nvPr/>
        </p:nvSpPr>
        <p:spPr bwMode="auto">
          <a:xfrm>
            <a:off x="1146412" y="11252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50A909CA-5279-4846-B690-068C16E550C0}"/>
              </a:ext>
            </a:extLst>
          </p:cNvPr>
          <p:cNvSpPr>
            <a:spLocks noChangeArrowheads="1"/>
          </p:cNvSpPr>
          <p:nvPr/>
        </p:nvSpPr>
        <p:spPr bwMode="auto">
          <a:xfrm>
            <a:off x="1146412" y="13633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9">
            <a:extLst>
              <a:ext uri="{FF2B5EF4-FFF2-40B4-BE49-F238E27FC236}">
                <a16:creationId xmlns:a16="http://schemas.microsoft.com/office/drawing/2014/main" id="{09202DD1-D82A-49BD-B60F-741D7626C77E}"/>
              </a:ext>
            </a:extLst>
          </p:cNvPr>
          <p:cNvSpPr>
            <a:spLocks noChangeArrowheads="1"/>
          </p:cNvSpPr>
          <p:nvPr/>
        </p:nvSpPr>
        <p:spPr bwMode="auto">
          <a:xfrm>
            <a:off x="1479787" y="11807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та показника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329E3C3D-089C-4D69-913A-B56029746C1D}"/>
              </a:ext>
            </a:extLst>
          </p:cNvPr>
          <p:cNvSpPr>
            <a:spLocks noChangeArrowheads="1"/>
          </p:cNvSpPr>
          <p:nvPr/>
        </p:nvSpPr>
        <p:spPr bwMode="auto">
          <a:xfrm>
            <a:off x="1146412" y="16872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3" name="Rectangle 11">
            <a:extLst>
              <a:ext uri="{FF2B5EF4-FFF2-40B4-BE49-F238E27FC236}">
                <a16:creationId xmlns:a16="http://schemas.microsoft.com/office/drawing/2014/main" id="{3F8B3B34-EAD3-4241-A743-29FD252ADBA8}"/>
              </a:ext>
            </a:extLst>
          </p:cNvPr>
          <p:cNvSpPr>
            <a:spLocks noChangeArrowheads="1"/>
          </p:cNvSpPr>
          <p:nvPr/>
        </p:nvSpPr>
        <p:spPr bwMode="auto">
          <a:xfrm>
            <a:off x="1479787" y="13633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переформованої заготовки</a:t>
            </a:r>
            <a:r>
              <a:rPr kumimoji="0" lang="ru-RU" altLang="ru-RU" sz="11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Объект 13">
            <a:extLst>
              <a:ext uri="{FF2B5EF4-FFF2-40B4-BE49-F238E27FC236}">
                <a16:creationId xmlns:a16="http://schemas.microsoft.com/office/drawing/2014/main" id="{E3F0E422-2935-4352-AF08-63E1825BB48B}"/>
              </a:ext>
            </a:extLst>
          </p:cNvPr>
          <p:cNvGraphicFramePr>
            <a:graphicFrameLocks noChangeAspect="1"/>
          </p:cNvGraphicFramePr>
          <p:nvPr>
            <p:extLst>
              <p:ext uri="{D42A27DB-BD31-4B8C-83A1-F6EECF244321}">
                <p14:modId xmlns:p14="http://schemas.microsoft.com/office/powerpoint/2010/main" val="3616903211"/>
              </p:ext>
            </p:extLst>
          </p:nvPr>
        </p:nvGraphicFramePr>
        <p:xfrm>
          <a:off x="846161" y="3778776"/>
          <a:ext cx="1028700" cy="314325"/>
        </p:xfrm>
        <a:graphic>
          <a:graphicData uri="http://schemas.openxmlformats.org/presentationml/2006/ole">
            <mc:AlternateContent xmlns:mc="http://schemas.openxmlformats.org/markup-compatibility/2006">
              <mc:Choice xmlns:v="urn:schemas-microsoft-com:vml" Requires="v">
                <p:oleObj spid="_x0000_s19503" r:id="rId11" imgW="1028254" imgH="317362" progId="Equation.DSMT4">
                  <p:embed/>
                </p:oleObj>
              </mc:Choice>
              <mc:Fallback>
                <p:oleObj r:id="rId11" imgW="1028254" imgH="317362" progId="Equation.DSMT4">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6161" y="3778776"/>
                        <a:ext cx="10287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a:extLst>
              <a:ext uri="{FF2B5EF4-FFF2-40B4-BE49-F238E27FC236}">
                <a16:creationId xmlns:a16="http://schemas.microsoft.com/office/drawing/2014/main" id="{EC9B5D68-DFB1-4531-8ADB-58823D767E5D}"/>
              </a:ext>
            </a:extLst>
          </p:cNvPr>
          <p:cNvGraphicFramePr>
            <a:graphicFrameLocks noChangeAspect="1"/>
          </p:cNvGraphicFramePr>
          <p:nvPr>
            <p:extLst>
              <p:ext uri="{D42A27DB-BD31-4B8C-83A1-F6EECF244321}">
                <p14:modId xmlns:p14="http://schemas.microsoft.com/office/powerpoint/2010/main" val="968178780"/>
              </p:ext>
            </p:extLst>
          </p:nvPr>
        </p:nvGraphicFramePr>
        <p:xfrm>
          <a:off x="846161" y="4093101"/>
          <a:ext cx="1076325" cy="266700"/>
        </p:xfrm>
        <a:graphic>
          <a:graphicData uri="http://schemas.openxmlformats.org/presentationml/2006/ole">
            <mc:AlternateContent xmlns:mc="http://schemas.openxmlformats.org/markup-compatibility/2006">
              <mc:Choice xmlns:v="urn:schemas-microsoft-com:vml" Requires="v">
                <p:oleObj spid="_x0000_s19504" r:id="rId13" imgW="1079032" imgH="266584" progId="Equation.DSMT4">
                  <p:embed/>
                </p:oleObj>
              </mc:Choice>
              <mc:Fallback>
                <p:oleObj r:id="rId13" imgW="1079032" imgH="266584" progId="Equation.DSMT4">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6161" y="4093101"/>
                        <a:ext cx="10763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a:extLst>
              <a:ext uri="{FF2B5EF4-FFF2-40B4-BE49-F238E27FC236}">
                <a16:creationId xmlns:a16="http://schemas.microsoft.com/office/drawing/2014/main" id="{908BDCE8-1EE6-4361-8D3E-8FD3CAC16418}"/>
              </a:ext>
            </a:extLst>
          </p:cNvPr>
          <p:cNvGraphicFramePr>
            <a:graphicFrameLocks noChangeAspect="1"/>
          </p:cNvGraphicFramePr>
          <p:nvPr>
            <p:extLst>
              <p:ext uri="{D42A27DB-BD31-4B8C-83A1-F6EECF244321}">
                <p14:modId xmlns:p14="http://schemas.microsoft.com/office/powerpoint/2010/main" val="1415505313"/>
              </p:ext>
            </p:extLst>
          </p:nvPr>
        </p:nvGraphicFramePr>
        <p:xfrm>
          <a:off x="846161" y="4359801"/>
          <a:ext cx="800100" cy="219075"/>
        </p:xfrm>
        <a:graphic>
          <a:graphicData uri="http://schemas.openxmlformats.org/presentationml/2006/ole">
            <mc:AlternateContent xmlns:mc="http://schemas.openxmlformats.org/markup-compatibility/2006">
              <mc:Choice xmlns:v="urn:schemas-microsoft-com:vml" Requires="v">
                <p:oleObj spid="_x0000_s19505" r:id="rId15" imgW="799753" imgH="215806" progId="Equation.DSMT4">
                  <p:embed/>
                </p:oleObj>
              </mc:Choice>
              <mc:Fallback>
                <p:oleObj r:id="rId15" imgW="799753" imgH="215806" progId="Equation.DSMT4">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6161" y="4359801"/>
                        <a:ext cx="8001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a:extLst>
              <a:ext uri="{FF2B5EF4-FFF2-40B4-BE49-F238E27FC236}">
                <a16:creationId xmlns:a16="http://schemas.microsoft.com/office/drawing/2014/main" id="{4F165DF9-8395-40FD-A930-C87F1110B708}"/>
              </a:ext>
            </a:extLst>
          </p:cNvPr>
          <p:cNvGraphicFramePr>
            <a:graphicFrameLocks noChangeAspect="1"/>
          </p:cNvGraphicFramePr>
          <p:nvPr>
            <p:extLst>
              <p:ext uri="{D42A27DB-BD31-4B8C-83A1-F6EECF244321}">
                <p14:modId xmlns:p14="http://schemas.microsoft.com/office/powerpoint/2010/main" val="3211877150"/>
              </p:ext>
            </p:extLst>
          </p:nvPr>
        </p:nvGraphicFramePr>
        <p:xfrm>
          <a:off x="846161" y="4578876"/>
          <a:ext cx="485775" cy="228600"/>
        </p:xfrm>
        <a:graphic>
          <a:graphicData uri="http://schemas.openxmlformats.org/presentationml/2006/ole">
            <mc:AlternateContent xmlns:mc="http://schemas.openxmlformats.org/markup-compatibility/2006">
              <mc:Choice xmlns:v="urn:schemas-microsoft-com:vml" Requires="v">
                <p:oleObj spid="_x0000_s19506" r:id="rId17" imgW="482391" imgH="228501" progId="Equation.DSMT4">
                  <p:embed/>
                </p:oleObj>
              </mc:Choice>
              <mc:Fallback>
                <p:oleObj r:id="rId17" imgW="482391" imgH="228501" progId="Equation.DSMT4">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6161" y="4578876"/>
                        <a:ext cx="4857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Объект 17">
            <a:extLst>
              <a:ext uri="{FF2B5EF4-FFF2-40B4-BE49-F238E27FC236}">
                <a16:creationId xmlns:a16="http://schemas.microsoft.com/office/drawing/2014/main" id="{FD1B4AC7-CCF7-4209-8E1D-D0DDBD2DC208}"/>
              </a:ext>
            </a:extLst>
          </p:cNvPr>
          <p:cNvGraphicFramePr>
            <a:graphicFrameLocks noChangeAspect="1"/>
          </p:cNvGraphicFramePr>
          <p:nvPr>
            <p:extLst>
              <p:ext uri="{D42A27DB-BD31-4B8C-83A1-F6EECF244321}">
                <p14:modId xmlns:p14="http://schemas.microsoft.com/office/powerpoint/2010/main" val="702433776"/>
              </p:ext>
            </p:extLst>
          </p:nvPr>
        </p:nvGraphicFramePr>
        <p:xfrm>
          <a:off x="846161" y="4807476"/>
          <a:ext cx="371475" cy="219075"/>
        </p:xfrm>
        <a:graphic>
          <a:graphicData uri="http://schemas.openxmlformats.org/presentationml/2006/ole">
            <mc:AlternateContent xmlns:mc="http://schemas.openxmlformats.org/markup-compatibility/2006">
              <mc:Choice xmlns:v="urn:schemas-microsoft-com:vml" Requires="v">
                <p:oleObj spid="_x0000_s19507" r:id="rId19" imgW="368140" imgH="215806" progId="Equation.DSMT4">
                  <p:embed/>
                </p:oleObj>
              </mc:Choice>
              <mc:Fallback>
                <p:oleObj r:id="rId19" imgW="368140" imgH="215806" progId="Equation.DSMT4">
                  <p:embed/>
                  <p:pic>
                    <p:nvPicPr>
                      <p:cNvPr id="0"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6161" y="4807476"/>
                        <a:ext cx="3714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a:extLst>
              <a:ext uri="{FF2B5EF4-FFF2-40B4-BE49-F238E27FC236}">
                <a16:creationId xmlns:a16="http://schemas.microsoft.com/office/drawing/2014/main" id="{3D915E60-814E-4C5C-90E5-A001F9C527A6}"/>
              </a:ext>
            </a:extLst>
          </p:cNvPr>
          <p:cNvGraphicFramePr>
            <a:graphicFrameLocks noChangeAspect="1"/>
          </p:cNvGraphicFramePr>
          <p:nvPr>
            <p:extLst>
              <p:ext uri="{D42A27DB-BD31-4B8C-83A1-F6EECF244321}">
                <p14:modId xmlns:p14="http://schemas.microsoft.com/office/powerpoint/2010/main" val="1344105791"/>
              </p:ext>
            </p:extLst>
          </p:nvPr>
        </p:nvGraphicFramePr>
        <p:xfrm>
          <a:off x="846161" y="5026551"/>
          <a:ext cx="504825" cy="219075"/>
        </p:xfrm>
        <a:graphic>
          <a:graphicData uri="http://schemas.openxmlformats.org/presentationml/2006/ole">
            <mc:AlternateContent xmlns:mc="http://schemas.openxmlformats.org/markup-compatibility/2006">
              <mc:Choice xmlns:v="urn:schemas-microsoft-com:vml" Requires="v">
                <p:oleObj spid="_x0000_s19508" r:id="rId21" imgW="507780" imgH="215806" progId="Equation.DSMT4">
                  <p:embed/>
                </p:oleObj>
              </mc:Choice>
              <mc:Fallback>
                <p:oleObj r:id="rId21" imgW="507780" imgH="215806" progId="Equation.DSMT4">
                  <p:embed/>
                  <p:pic>
                    <p:nvPicPr>
                      <p:cNvPr id="0" name="Object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6161" y="5026551"/>
                        <a:ext cx="5048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Объект 19">
            <a:extLst>
              <a:ext uri="{FF2B5EF4-FFF2-40B4-BE49-F238E27FC236}">
                <a16:creationId xmlns:a16="http://schemas.microsoft.com/office/drawing/2014/main" id="{C5FF4083-8178-4069-9BD3-64DAA8EBC7DD}"/>
              </a:ext>
            </a:extLst>
          </p:cNvPr>
          <p:cNvGraphicFramePr>
            <a:graphicFrameLocks noChangeAspect="1"/>
          </p:cNvGraphicFramePr>
          <p:nvPr>
            <p:extLst>
              <p:ext uri="{D42A27DB-BD31-4B8C-83A1-F6EECF244321}">
                <p14:modId xmlns:p14="http://schemas.microsoft.com/office/powerpoint/2010/main" val="3836284399"/>
              </p:ext>
            </p:extLst>
          </p:nvPr>
        </p:nvGraphicFramePr>
        <p:xfrm>
          <a:off x="846161" y="5245626"/>
          <a:ext cx="1143000" cy="219075"/>
        </p:xfrm>
        <a:graphic>
          <a:graphicData uri="http://schemas.openxmlformats.org/presentationml/2006/ole">
            <mc:AlternateContent xmlns:mc="http://schemas.openxmlformats.org/markup-compatibility/2006">
              <mc:Choice xmlns:v="urn:schemas-microsoft-com:vml" Requires="v">
                <p:oleObj spid="_x0000_s19509" r:id="rId23" imgW="1143000" imgH="215900" progId="Equation.DSMT4">
                  <p:embed/>
                </p:oleObj>
              </mc:Choice>
              <mc:Fallback>
                <p:oleObj r:id="rId23" imgW="1143000" imgH="215900" progId="Equation.DSMT4">
                  <p:embed/>
                  <p:pic>
                    <p:nvPicPr>
                      <p:cNvPr id="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46161" y="5245626"/>
                        <a:ext cx="11430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19">
            <a:extLst>
              <a:ext uri="{FF2B5EF4-FFF2-40B4-BE49-F238E27FC236}">
                <a16:creationId xmlns:a16="http://schemas.microsoft.com/office/drawing/2014/main" id="{70FB72DE-6F49-44B7-A7E4-70884A2AE28F}"/>
              </a:ext>
            </a:extLst>
          </p:cNvPr>
          <p:cNvSpPr>
            <a:spLocks noChangeArrowheads="1"/>
          </p:cNvSpPr>
          <p:nvPr/>
        </p:nvSpPr>
        <p:spPr bwMode="auto">
          <a:xfrm>
            <a:off x="846161" y="3288566"/>
            <a:ext cx="103859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рис.</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4.11,</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 показаний характер розподілу НДС танталової заготовки, переформованої з квадрату на круг діаметром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мм. Мінімальна інтенсивність деформацій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C7FC3BC3-A71C-486F-9481-C9F311C30C37}"/>
              </a:ext>
            </a:extLst>
          </p:cNvPr>
          <p:cNvSpPr>
            <a:spLocks noChangeArrowheads="1"/>
          </p:cNvSpPr>
          <p:nvPr/>
        </p:nvSpPr>
        <p:spPr bwMode="auto">
          <a:xfrm rot="10800000" flipV="1">
            <a:off x="1855640" y="3769250"/>
            <a:ext cx="9490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спостерігається в центральній частині заготовки на площі, що обмежена колом з радіусом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0,6R. Найбільша інтенсивність деформацій досягає значень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4CE75689-DFAC-4D21-A7EF-EBA23481606B}"/>
              </a:ext>
            </a:extLst>
          </p:cNvPr>
          <p:cNvSpPr>
            <a:spLocks noChangeArrowheads="1"/>
          </p:cNvSpPr>
          <p:nvPr/>
        </p:nvSpPr>
        <p:spPr bwMode="auto">
          <a:xfrm rot="10800000" flipV="1">
            <a:off x="1350986" y="4196958"/>
            <a:ext cx="104996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контурі заготовки, поблизу середин сторін вихідного квадрата. Напружений стан змінюється від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24" name="Rectangle 22">
            <a:extLst>
              <a:ext uri="{FF2B5EF4-FFF2-40B4-BE49-F238E27FC236}">
                <a16:creationId xmlns:a16="http://schemas.microsoft.com/office/drawing/2014/main" id="{037B617B-D4F7-4D1C-A9C2-59C2A6F1D8C3}"/>
              </a:ext>
            </a:extLst>
          </p:cNvPr>
          <p:cNvSpPr>
            <a:spLocks noChangeArrowheads="1"/>
          </p:cNvSpPr>
          <p:nvPr/>
        </p:nvSpPr>
        <p:spPr bwMode="auto">
          <a:xfrm>
            <a:off x="846161" y="4578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центрі заготовки (при куті нахилу валка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44D7E794-957D-46D4-95F3-2797CB93AAD2}"/>
              </a:ext>
            </a:extLst>
          </p:cNvPr>
          <p:cNvSpPr>
            <a:spLocks noChangeArrowheads="1"/>
          </p:cNvSpPr>
          <p:nvPr/>
        </p:nvSpPr>
        <p:spPr bwMode="auto">
          <a:xfrm>
            <a:off x="846161" y="4807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тут показник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6" name="Rectangle 24">
            <a:extLst>
              <a:ext uri="{FF2B5EF4-FFF2-40B4-BE49-F238E27FC236}">
                <a16:creationId xmlns:a16="http://schemas.microsoft.com/office/drawing/2014/main" id="{69F885B1-26D0-4FDD-812A-A3B9804F8DCE}"/>
              </a:ext>
            </a:extLst>
          </p:cNvPr>
          <p:cNvSpPr>
            <a:spLocks noChangeArrowheads="1"/>
          </p:cNvSpPr>
          <p:nvPr/>
        </p:nvSpPr>
        <p:spPr bwMode="auto">
          <a:xfrm>
            <a:off x="846161" y="50265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до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7" name="Rectangle 25">
            <a:extLst>
              <a:ext uri="{FF2B5EF4-FFF2-40B4-BE49-F238E27FC236}">
                <a16:creationId xmlns:a16="http://schemas.microsoft.com/office/drawing/2014/main" id="{50D16E99-9E12-4E06-ACFC-8751F25DDA60}"/>
              </a:ext>
            </a:extLst>
          </p:cNvPr>
          <p:cNvSpPr>
            <a:spLocks noChangeArrowheads="1"/>
          </p:cNvSpPr>
          <p:nvPr/>
        </p:nvSpPr>
        <p:spPr bwMode="auto">
          <a:xfrm>
            <a:off x="846161" y="52456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поблизу її периферії і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8" name="Rectangle 26">
            <a:extLst>
              <a:ext uri="{FF2B5EF4-FFF2-40B4-BE49-F238E27FC236}">
                <a16:creationId xmlns:a16="http://schemas.microsoft.com/office/drawing/2014/main" id="{2738433E-AFC9-419D-A4F7-5F753BF250E1}"/>
              </a:ext>
            </a:extLst>
          </p:cNvPr>
          <p:cNvSpPr>
            <a:spLocks noChangeArrowheads="1"/>
          </p:cNvSpPr>
          <p:nvPr/>
        </p:nvSpPr>
        <p:spPr bwMode="auto">
          <a:xfrm>
            <a:off x="846161" y="54647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40425" algn="r"/>
              </a:tabLst>
              <a:defRPr>
                <a:solidFill>
                  <a:schemeClr val="tx1"/>
                </a:solidFill>
                <a:latin typeface="Arial" panose="020B0604020202020204" pitchFamily="34" charset="0"/>
              </a:defRPr>
            </a:lvl1pPr>
            <a:lvl2pPr eaLnBrk="0" fontAlgn="base" hangingPunct="0">
              <a:spcBef>
                <a:spcPct val="0"/>
              </a:spcBef>
              <a:spcAft>
                <a:spcPct val="0"/>
              </a:spcAft>
              <a:tabLst>
                <a:tab pos="5940425" algn="r"/>
              </a:tabLst>
              <a:defRPr>
                <a:solidFill>
                  <a:schemeClr val="tx1"/>
                </a:solidFill>
                <a:latin typeface="Arial" panose="020B0604020202020204" pitchFamily="34" charset="0"/>
              </a:defRPr>
            </a:lvl2pPr>
            <a:lvl3pPr eaLnBrk="0" fontAlgn="base" hangingPunct="0">
              <a:spcBef>
                <a:spcPct val="0"/>
              </a:spcBef>
              <a:spcAft>
                <a:spcPct val="0"/>
              </a:spcAft>
              <a:tabLst>
                <a:tab pos="5940425" algn="r"/>
              </a:tabLst>
              <a:defRPr>
                <a:solidFill>
                  <a:schemeClr val="tx1"/>
                </a:solidFill>
                <a:latin typeface="Arial" panose="020B0604020202020204" pitchFamily="34" charset="0"/>
              </a:defRPr>
            </a:lvl3pPr>
            <a:lvl4pPr eaLnBrk="0" fontAlgn="base" hangingPunct="0">
              <a:spcBef>
                <a:spcPct val="0"/>
              </a:spcBef>
              <a:spcAft>
                <a:spcPct val="0"/>
              </a:spcAft>
              <a:tabLst>
                <a:tab pos="5940425" algn="r"/>
              </a:tabLst>
              <a:defRPr>
                <a:solidFill>
                  <a:schemeClr val="tx1"/>
                </a:solidFill>
                <a:latin typeface="Arial" panose="020B0604020202020204" pitchFamily="34" charset="0"/>
              </a:defRPr>
            </a:lvl4pPr>
            <a:lvl5pPr eaLnBrk="0" fontAlgn="base" hangingPunct="0">
              <a:spcBef>
                <a:spcPct val="0"/>
              </a:spcBef>
              <a:spcAft>
                <a:spcPct val="0"/>
              </a:spcAft>
              <a:tabLst>
                <a:tab pos="5940425" algn="r"/>
              </a:tabLst>
              <a:defRPr>
                <a:solidFill>
                  <a:schemeClr val="tx1"/>
                </a:solidFill>
                <a:latin typeface="Arial" panose="020B0604020202020204" pitchFamily="34" charset="0"/>
              </a:defRPr>
            </a:lvl5pPr>
            <a:lvl6pPr eaLnBrk="0" fontAlgn="base" hangingPunct="0">
              <a:spcBef>
                <a:spcPct val="0"/>
              </a:spcBef>
              <a:spcAft>
                <a:spcPct val="0"/>
              </a:spcAft>
              <a:tabLst>
                <a:tab pos="5940425" algn="r"/>
              </a:tabLst>
              <a:defRPr>
                <a:solidFill>
                  <a:schemeClr val="tx1"/>
                </a:solidFill>
                <a:latin typeface="Arial" panose="020B0604020202020204" pitchFamily="34" charset="0"/>
              </a:defRPr>
            </a:lvl6pPr>
            <a:lvl7pPr eaLnBrk="0" fontAlgn="base" hangingPunct="0">
              <a:spcBef>
                <a:spcPct val="0"/>
              </a:spcBef>
              <a:spcAft>
                <a:spcPct val="0"/>
              </a:spcAft>
              <a:tabLst>
                <a:tab pos="5940425" algn="r"/>
              </a:tabLst>
              <a:defRPr>
                <a:solidFill>
                  <a:schemeClr val="tx1"/>
                </a:solidFill>
                <a:latin typeface="Arial" panose="020B0604020202020204" pitchFamily="34" charset="0"/>
              </a:defRPr>
            </a:lvl7pPr>
            <a:lvl8pPr eaLnBrk="0" fontAlgn="base" hangingPunct="0">
              <a:spcBef>
                <a:spcPct val="0"/>
              </a:spcBef>
              <a:spcAft>
                <a:spcPct val="0"/>
              </a:spcAft>
              <a:tabLst>
                <a:tab pos="5940425" algn="r"/>
              </a:tabLst>
              <a:defRPr>
                <a:solidFill>
                  <a:schemeClr val="tx1"/>
                </a:solidFill>
                <a:latin typeface="Arial" panose="020B0604020202020204" pitchFamily="34" charset="0"/>
              </a:defRPr>
            </a:lvl8pPr>
            <a:lvl9pPr eaLnBrk="0" fontAlgn="base" hangingPunct="0">
              <a:spcBef>
                <a:spcPct val="0"/>
              </a:spcBef>
              <a:spcAft>
                <a:spcPct val="0"/>
              </a:spcAft>
              <a:tabLst>
                <a:tab pos="5940425"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5940425" algn="r"/>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бокових поверхнях.</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0794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31338CF-A98D-4553-9CD1-54C51C6976A1}"/>
              </a:ext>
            </a:extLst>
          </p:cNvPr>
          <p:cNvSpPr>
            <a:spLocks noChangeArrowheads="1"/>
          </p:cNvSpPr>
          <p:nvPr/>
        </p:nvSpPr>
        <p:spPr bwMode="auto">
          <a:xfrm>
            <a:off x="666750" y="669087"/>
            <a:ext cx="108585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5940425" algn="r"/>
              </a:tabLst>
              <a:defRPr>
                <a:solidFill>
                  <a:schemeClr val="tx1"/>
                </a:solidFill>
                <a:latin typeface="Arial" panose="020B0604020202020204" pitchFamily="34" charset="0"/>
              </a:defRPr>
            </a:lvl1pPr>
            <a:lvl2pPr eaLnBrk="0" fontAlgn="base" hangingPunct="0">
              <a:spcBef>
                <a:spcPct val="0"/>
              </a:spcBef>
              <a:spcAft>
                <a:spcPct val="0"/>
              </a:spcAft>
              <a:tabLst>
                <a:tab pos="5940425" algn="r"/>
              </a:tabLst>
              <a:defRPr>
                <a:solidFill>
                  <a:schemeClr val="tx1"/>
                </a:solidFill>
                <a:latin typeface="Arial" panose="020B0604020202020204" pitchFamily="34" charset="0"/>
              </a:defRPr>
            </a:lvl2pPr>
            <a:lvl3pPr eaLnBrk="0" fontAlgn="base" hangingPunct="0">
              <a:spcBef>
                <a:spcPct val="0"/>
              </a:spcBef>
              <a:spcAft>
                <a:spcPct val="0"/>
              </a:spcAft>
              <a:tabLst>
                <a:tab pos="5940425" algn="r"/>
              </a:tabLst>
              <a:defRPr>
                <a:solidFill>
                  <a:schemeClr val="tx1"/>
                </a:solidFill>
                <a:latin typeface="Arial" panose="020B0604020202020204" pitchFamily="34" charset="0"/>
              </a:defRPr>
            </a:lvl3pPr>
            <a:lvl4pPr eaLnBrk="0" fontAlgn="base" hangingPunct="0">
              <a:spcBef>
                <a:spcPct val="0"/>
              </a:spcBef>
              <a:spcAft>
                <a:spcPct val="0"/>
              </a:spcAft>
              <a:tabLst>
                <a:tab pos="5940425" algn="r"/>
              </a:tabLst>
              <a:defRPr>
                <a:solidFill>
                  <a:schemeClr val="tx1"/>
                </a:solidFill>
                <a:latin typeface="Arial" panose="020B0604020202020204" pitchFamily="34" charset="0"/>
              </a:defRPr>
            </a:lvl4pPr>
            <a:lvl5pPr eaLnBrk="0" fontAlgn="base" hangingPunct="0">
              <a:spcBef>
                <a:spcPct val="0"/>
              </a:spcBef>
              <a:spcAft>
                <a:spcPct val="0"/>
              </a:spcAft>
              <a:tabLst>
                <a:tab pos="5940425" algn="r"/>
              </a:tabLst>
              <a:defRPr>
                <a:solidFill>
                  <a:schemeClr val="tx1"/>
                </a:solidFill>
                <a:latin typeface="Arial" panose="020B0604020202020204" pitchFamily="34" charset="0"/>
              </a:defRPr>
            </a:lvl5pPr>
            <a:lvl6pPr eaLnBrk="0" fontAlgn="base" hangingPunct="0">
              <a:spcBef>
                <a:spcPct val="0"/>
              </a:spcBef>
              <a:spcAft>
                <a:spcPct val="0"/>
              </a:spcAft>
              <a:tabLst>
                <a:tab pos="5940425" algn="r"/>
              </a:tabLst>
              <a:defRPr>
                <a:solidFill>
                  <a:schemeClr val="tx1"/>
                </a:solidFill>
                <a:latin typeface="Arial" panose="020B0604020202020204" pitchFamily="34" charset="0"/>
              </a:defRPr>
            </a:lvl6pPr>
            <a:lvl7pPr eaLnBrk="0" fontAlgn="base" hangingPunct="0">
              <a:spcBef>
                <a:spcPct val="0"/>
              </a:spcBef>
              <a:spcAft>
                <a:spcPct val="0"/>
              </a:spcAft>
              <a:tabLst>
                <a:tab pos="5940425" algn="r"/>
              </a:tabLst>
              <a:defRPr>
                <a:solidFill>
                  <a:schemeClr val="tx1"/>
                </a:solidFill>
                <a:latin typeface="Arial" panose="020B0604020202020204" pitchFamily="34" charset="0"/>
              </a:defRPr>
            </a:lvl7pPr>
            <a:lvl8pPr eaLnBrk="0" fontAlgn="base" hangingPunct="0">
              <a:spcBef>
                <a:spcPct val="0"/>
              </a:spcBef>
              <a:spcAft>
                <a:spcPct val="0"/>
              </a:spcAft>
              <a:tabLst>
                <a:tab pos="5940425" algn="r"/>
              </a:tabLst>
              <a:defRPr>
                <a:solidFill>
                  <a:schemeClr val="tx1"/>
                </a:solidFill>
                <a:latin typeface="Arial" panose="020B0604020202020204" pitchFamily="34" charset="0"/>
              </a:defRPr>
            </a:lvl8pPr>
            <a:lvl9pPr eaLnBrk="0" fontAlgn="base" hangingPunct="0">
              <a:spcBef>
                <a:spcPct val="0"/>
              </a:spcBef>
              <a:spcAft>
                <a:spcPct val="0"/>
              </a:spcAft>
              <a:tabLst>
                <a:tab pos="5940425"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5940425"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Застосування процесу переформування дозволяє змінити анізотропію механічних властивостей матеріалу заготовок. </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Покращення характеристик матеріалу переформованих розкочуванням заготовок привело до того, що при витяжці циліндричних виробів величина фестонів зменшилася у 2-2,5 рази, а величина граничного ступеня витяжки зросла на 10-15%. При цьому зменшилася відносна різниця товщини стінки по периметру витягнутої заготовки, а зміна товщини стінки по її висоті набула лінійного характеру. Що стосується службових характеристик виробів, то використання переформованих танталових заготовок під витяжку корпусів конденсаторів дозволило збільшити електролітичну стійкість конденсаторів в 2-3 рази за рахунок формування сприятливої мікроструктури матеріалу та зменшення його пластичного розпушування.</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tab pos="5940425"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Зі збільшенням кута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Объект 4">
            <a:extLst>
              <a:ext uri="{FF2B5EF4-FFF2-40B4-BE49-F238E27FC236}">
                <a16:creationId xmlns:a16="http://schemas.microsoft.com/office/drawing/2014/main" id="{CBE64886-BA5F-4EDC-8BBF-AB1E7F81CA35}"/>
              </a:ext>
            </a:extLst>
          </p:cNvPr>
          <p:cNvGraphicFramePr>
            <a:graphicFrameLocks noChangeAspect="1"/>
          </p:cNvGraphicFramePr>
          <p:nvPr>
            <p:extLst>
              <p:ext uri="{D42A27DB-BD31-4B8C-83A1-F6EECF244321}">
                <p14:modId xmlns:p14="http://schemas.microsoft.com/office/powerpoint/2010/main" val="265566625"/>
              </p:ext>
            </p:extLst>
          </p:nvPr>
        </p:nvGraphicFramePr>
        <p:xfrm>
          <a:off x="457201" y="1157287"/>
          <a:ext cx="144214" cy="666434"/>
        </p:xfrm>
        <a:graphic>
          <a:graphicData uri="http://schemas.openxmlformats.org/presentationml/2006/ole">
            <mc:AlternateContent xmlns:mc="http://schemas.openxmlformats.org/markup-compatibility/2006">
              <mc:Choice xmlns:v="urn:schemas-microsoft-com:vml" Requires="v">
                <p:oleObj spid="_x0000_s20485" r:id="rId3" imgW="164957" imgH="152268" progId="Equation.DSMT4">
                  <p:embed/>
                </p:oleObj>
              </mc:Choice>
              <mc:Fallback>
                <p:oleObj r:id="rId3" imgW="164957" imgH="152268"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1157287"/>
                        <a:ext cx="144214" cy="666434"/>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4B75B0D1-E934-494B-9B88-56F84581B132}"/>
              </a:ext>
            </a:extLst>
          </p:cNvPr>
          <p:cNvSpPr>
            <a:spLocks noChangeArrowheads="1"/>
          </p:cNvSpPr>
          <p:nvPr/>
        </p:nvSpPr>
        <p:spPr bwMode="auto">
          <a:xfrm>
            <a:off x="666750" y="2368925"/>
            <a:ext cx="108585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 переформуванні заготовки відбувається значне потоншання її центральної частини з наступним руйнуванням матеріалу. Даний ефект можна використати при гарячому розкочуванні для утворення порожнин в центральній частині заготовки і формування кільцевих виробів складного профілю, таких як комірцеві фланці трубопроводів тощо. </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Вальцювання заготовок</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поділяється на наступні види: </a:t>
            </a:r>
            <a:r>
              <a:rPr kumimoji="0" lang="uk-UA" altLang="ru-RU"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формувальне</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для отримання фасонних заготовок під наступне штампування на пресі або молоті; </a:t>
            </a:r>
            <a:r>
              <a:rPr kumimoji="0" lang="uk-UA" altLang="ru-RU"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штампувальне</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для отримання штампованих заготовок (виробництво заготовок лопаток гарячим вальцюванням); </a:t>
            </a:r>
            <a:r>
              <a:rPr kumimoji="0" lang="uk-UA" altLang="ru-RU"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калібрувальне</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для точного холодного вальцювання деталей (виробництво заготовок </a:t>
            </a:r>
            <a:r>
              <a:rPr kumimoji="0" lang="uk-UA" altLang="ru-RU"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тонкопрофільних</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компресорних лопаток).</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Формувальне вальцювання використовується переважно в якості підготовчої операції до об</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ємного штампування з метою цілеспрямованого перерозподілу металу. Цим забезпечується усунення надмірної нерівномірності деформації і неодночасного заповнення металом порожнини штампу при об</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ємному штампуванні; досягнення зростання ступеня деформації та виготовлення якісних штампованих виробів із високим коефіцієнтом використання металу; виготовлення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складнопрофільованих</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виробів, в тому числі з криволінійною віссю; формування сприятливої структури металу та покращення його механічних характеристик.</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Розвиток процесу вальцювання заготовок на основі моделювання механіки формоутворення заготовок розглянемо на прикладі вальцювання на гладку бочку з наступним формуванням заготовки з криволінійною віссю (рис. 4.12). Криволінійність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вісі</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заготовки забезпечували за рахунок збільшення ступеня обтискування з випуклої сторони заготовки шляхом використання гладких конічних валках.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7106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040487D-88B9-4DD4-9277-D4310242E549}"/>
              </a:ext>
            </a:extLst>
          </p:cNvPr>
          <p:cNvSpPr/>
          <p:nvPr/>
        </p:nvSpPr>
        <p:spPr>
          <a:xfrm>
            <a:off x="946243" y="686026"/>
            <a:ext cx="10517875" cy="709233"/>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Дослідження вказаного процесу деформування було проведено в програмному комплексі DEFORM 3D.</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2_1">
            <a:extLst>
              <a:ext uri="{FF2B5EF4-FFF2-40B4-BE49-F238E27FC236}">
                <a16:creationId xmlns:a16="http://schemas.microsoft.com/office/drawing/2014/main" id="{596C340A-1795-4CAC-A3B6-87BF37B7E0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4970" y="1040642"/>
            <a:ext cx="2950210" cy="1614170"/>
          </a:xfrm>
          <a:prstGeom prst="rect">
            <a:avLst/>
          </a:prstGeom>
          <a:noFill/>
          <a:ln>
            <a:noFill/>
          </a:ln>
        </p:spPr>
      </p:pic>
      <p:graphicFrame>
        <p:nvGraphicFramePr>
          <p:cNvPr id="6" name="Объект 5">
            <a:extLst>
              <a:ext uri="{FF2B5EF4-FFF2-40B4-BE49-F238E27FC236}">
                <a16:creationId xmlns:a16="http://schemas.microsoft.com/office/drawing/2014/main" id="{E092635C-DFC5-45BC-90BD-10126FBD87DD}"/>
              </a:ext>
            </a:extLst>
          </p:cNvPr>
          <p:cNvGraphicFramePr>
            <a:graphicFrameLocks noChangeAspect="1"/>
          </p:cNvGraphicFramePr>
          <p:nvPr>
            <p:extLst>
              <p:ext uri="{D42A27DB-BD31-4B8C-83A1-F6EECF244321}">
                <p14:modId xmlns:p14="http://schemas.microsoft.com/office/powerpoint/2010/main" val="2139623230"/>
              </p:ext>
            </p:extLst>
          </p:nvPr>
        </p:nvGraphicFramePr>
        <p:xfrm>
          <a:off x="3940684" y="3080282"/>
          <a:ext cx="1057651" cy="495300"/>
        </p:xfrm>
        <a:graphic>
          <a:graphicData uri="http://schemas.openxmlformats.org/presentationml/2006/ole">
            <mc:AlternateContent xmlns:mc="http://schemas.openxmlformats.org/markup-compatibility/2006">
              <mc:Choice xmlns:v="urn:schemas-microsoft-com:vml" Requires="v">
                <p:oleObj spid="_x0000_s21515" r:id="rId4" imgW="1244060" imgH="495085" progId="Equation.DSMT4">
                  <p:embed/>
                </p:oleObj>
              </mc:Choice>
              <mc:Fallback>
                <p:oleObj r:id="rId4" imgW="1244060" imgH="495085"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684" y="3080282"/>
                        <a:ext cx="1057651" cy="495300"/>
                      </a:xfrm>
                      <a:prstGeom prst="rect">
                        <a:avLst/>
                      </a:prstGeom>
                      <a:noFill/>
                    </p:spPr>
                  </p:pic>
                </p:oleObj>
              </mc:Fallback>
            </mc:AlternateContent>
          </a:graphicData>
        </a:graphic>
      </p:graphicFrame>
      <p:graphicFrame>
        <p:nvGraphicFramePr>
          <p:cNvPr id="7" name="Объект 6">
            <a:extLst>
              <a:ext uri="{FF2B5EF4-FFF2-40B4-BE49-F238E27FC236}">
                <a16:creationId xmlns:a16="http://schemas.microsoft.com/office/drawing/2014/main" id="{85F695DF-F20C-481E-9793-B4CBD25DC3A9}"/>
              </a:ext>
            </a:extLst>
          </p:cNvPr>
          <p:cNvGraphicFramePr>
            <a:graphicFrameLocks noChangeAspect="1"/>
          </p:cNvGraphicFramePr>
          <p:nvPr>
            <p:extLst>
              <p:ext uri="{D42A27DB-BD31-4B8C-83A1-F6EECF244321}">
                <p14:modId xmlns:p14="http://schemas.microsoft.com/office/powerpoint/2010/main" val="1342851987"/>
              </p:ext>
            </p:extLst>
          </p:nvPr>
        </p:nvGraphicFramePr>
        <p:xfrm>
          <a:off x="5147225" y="3212248"/>
          <a:ext cx="290652" cy="238125"/>
        </p:xfrm>
        <a:graphic>
          <a:graphicData uri="http://schemas.openxmlformats.org/presentationml/2006/ole">
            <mc:AlternateContent xmlns:mc="http://schemas.openxmlformats.org/markup-compatibility/2006">
              <mc:Choice xmlns:v="urn:schemas-microsoft-com:vml" Requires="v">
                <p:oleObj spid="_x0000_s21516" r:id="rId6" imgW="342751" imgH="241195" progId="Equation.DSMT4">
                  <p:embed/>
                </p:oleObj>
              </mc:Choice>
              <mc:Fallback>
                <p:oleObj r:id="rId6" imgW="342751" imgH="241195"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7225" y="3212248"/>
                        <a:ext cx="290652" cy="238125"/>
                      </a:xfrm>
                      <a:prstGeom prst="rect">
                        <a:avLst/>
                      </a:prstGeom>
                      <a:noFill/>
                    </p:spPr>
                  </p:pic>
                </p:oleObj>
              </mc:Fallback>
            </mc:AlternateContent>
          </a:graphicData>
        </a:graphic>
      </p:graphicFrame>
      <p:graphicFrame>
        <p:nvGraphicFramePr>
          <p:cNvPr id="8" name="Объект 7">
            <a:extLst>
              <a:ext uri="{FF2B5EF4-FFF2-40B4-BE49-F238E27FC236}">
                <a16:creationId xmlns:a16="http://schemas.microsoft.com/office/drawing/2014/main" id="{4111E3BC-E640-414D-A2E1-AC1479B6BDF1}"/>
              </a:ext>
            </a:extLst>
          </p:cNvPr>
          <p:cNvGraphicFramePr>
            <a:graphicFrameLocks noChangeAspect="1"/>
          </p:cNvGraphicFramePr>
          <p:nvPr>
            <p:extLst>
              <p:ext uri="{D42A27DB-BD31-4B8C-83A1-F6EECF244321}">
                <p14:modId xmlns:p14="http://schemas.microsoft.com/office/powerpoint/2010/main" val="3510436118"/>
              </p:ext>
            </p:extLst>
          </p:nvPr>
        </p:nvGraphicFramePr>
        <p:xfrm>
          <a:off x="5009972" y="3259873"/>
          <a:ext cx="137253" cy="190500"/>
        </p:xfrm>
        <a:graphic>
          <a:graphicData uri="http://schemas.openxmlformats.org/presentationml/2006/ole">
            <mc:AlternateContent xmlns:mc="http://schemas.openxmlformats.org/markup-compatibility/2006">
              <mc:Choice xmlns:v="urn:schemas-microsoft-com:vml" Requires="v">
                <p:oleObj spid="_x0000_s21517" r:id="rId8" imgW="164957" imgH="190335" progId="Equation.DSMT4">
                  <p:embed/>
                </p:oleObj>
              </mc:Choice>
              <mc:Fallback>
                <p:oleObj r:id="rId8" imgW="164957" imgH="190335"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9972" y="3259873"/>
                        <a:ext cx="137253" cy="190500"/>
                      </a:xfrm>
                      <a:prstGeom prst="rect">
                        <a:avLst/>
                      </a:prstGeom>
                      <a:noFill/>
                    </p:spPr>
                  </p:pic>
                </p:oleObj>
              </mc:Fallback>
            </mc:AlternateContent>
          </a:graphicData>
        </a:graphic>
      </p:graphicFrame>
      <p:sp>
        <p:nvSpPr>
          <p:cNvPr id="9" name="Rectangle 4">
            <a:extLst>
              <a:ext uri="{FF2B5EF4-FFF2-40B4-BE49-F238E27FC236}">
                <a16:creationId xmlns:a16="http://schemas.microsoft.com/office/drawing/2014/main" id="{E1AFD007-CE62-41A5-9233-5538FC6CB077}"/>
              </a:ext>
            </a:extLst>
          </p:cNvPr>
          <p:cNvSpPr>
            <a:spLocks noChangeArrowheads="1"/>
          </p:cNvSpPr>
          <p:nvPr/>
        </p:nvSpPr>
        <p:spPr bwMode="auto">
          <a:xfrm>
            <a:off x="1969989" y="2654812"/>
            <a:ext cx="859878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4.12. Схема вальцювання криволінійної заготовки </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Пошкоджуваність металу в програмному комплексі DEFORM 3D обчислюються відповідно до моделі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Cockroft-Latham</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[24]:</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B31B4490-B7AB-4A60-A2AB-CA431E591505}"/>
              </a:ext>
            </a:extLst>
          </p:cNvPr>
          <p:cNvSpPr>
            <a:spLocks noChangeArrowheads="1"/>
          </p:cNvSpPr>
          <p:nvPr/>
        </p:nvSpPr>
        <p:spPr bwMode="auto">
          <a:xfrm>
            <a:off x="5437877" y="3153460"/>
            <a:ext cx="337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максимальне головне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розтягуюче</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напруження;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25F6C325-7A17-46F4-8C56-E4EDB9EBA6CE}"/>
              </a:ext>
            </a:extLst>
          </p:cNvPr>
          <p:cNvSpPr>
            <a:spLocks noChangeArrowheads="1"/>
          </p:cNvSpPr>
          <p:nvPr/>
        </p:nvSpPr>
        <p:spPr bwMode="auto">
          <a:xfrm>
            <a:off x="1010442" y="3576661"/>
            <a:ext cx="105178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константа матеріалу.</a:t>
            </a:r>
            <a:endParaRPr kumimoji="0" lang="ru-RU" altLang="ru-RU"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рис. 4.13 наведено характер розподілу інтенсивності деформацій  і використаного ресурсу пластичності в криволінійній заготовці при вальцюванні.</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pic>
        <p:nvPicPr>
          <p:cNvPr id="13" name="Рисунок 12" descr="12_1">
            <a:extLst>
              <a:ext uri="{FF2B5EF4-FFF2-40B4-BE49-F238E27FC236}">
                <a16:creationId xmlns:a16="http://schemas.microsoft.com/office/drawing/2014/main" id="{33A97832-0467-4A16-BB1E-B27F4C2E5085}"/>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11376" y="4163844"/>
            <a:ext cx="1781175" cy="1550670"/>
          </a:xfrm>
          <a:prstGeom prst="rect">
            <a:avLst/>
          </a:prstGeom>
          <a:noFill/>
          <a:ln>
            <a:noFill/>
          </a:ln>
        </p:spPr>
      </p:pic>
      <p:pic>
        <p:nvPicPr>
          <p:cNvPr id="14" name="Рисунок 13" descr="9_1">
            <a:extLst>
              <a:ext uri="{FF2B5EF4-FFF2-40B4-BE49-F238E27FC236}">
                <a16:creationId xmlns:a16="http://schemas.microsoft.com/office/drawing/2014/main" id="{C7DA44DF-7BDF-4717-B79C-916389D5D484}"/>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09419" y="4138985"/>
            <a:ext cx="1574165" cy="1637665"/>
          </a:xfrm>
          <a:prstGeom prst="rect">
            <a:avLst/>
          </a:prstGeom>
          <a:noFill/>
          <a:ln>
            <a:noFill/>
          </a:ln>
        </p:spPr>
      </p:pic>
      <p:sp>
        <p:nvSpPr>
          <p:cNvPr id="15" name="Прямоугольник 14">
            <a:extLst>
              <a:ext uri="{FF2B5EF4-FFF2-40B4-BE49-F238E27FC236}">
                <a16:creationId xmlns:a16="http://schemas.microsoft.com/office/drawing/2014/main" id="{759A62B5-2BBC-4A67-A5A2-1904FCB9759F}"/>
              </a:ext>
            </a:extLst>
          </p:cNvPr>
          <p:cNvSpPr/>
          <p:nvPr/>
        </p:nvSpPr>
        <p:spPr>
          <a:xfrm>
            <a:off x="1010442" y="5679124"/>
            <a:ext cx="10517874" cy="709233"/>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4.13. Характер розподілу інтенсивності деформацій а) і використаного ресурсу пластичності б) в криволінійній заготовці при вальцюванні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2414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E2B1FD2-2677-4095-B3D7-D8D2A93AD591}"/>
              </a:ext>
            </a:extLst>
          </p:cNvPr>
          <p:cNvSpPr>
            <a:spLocks noChangeArrowheads="1"/>
          </p:cNvSpPr>
          <p:nvPr/>
        </p:nvSpPr>
        <p:spPr bwMode="auto">
          <a:xfrm>
            <a:off x="595312" y="717617"/>
            <a:ext cx="11001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23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Для потенційно найбільш небезпечної частини заготовки з точки зору накопичення пошкоджень проведено аналіз НДС. Суть проведеного аналізу полягала в побудові траєкторії деформацій в координатах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5" name="Объект 4">
            <a:extLst>
              <a:ext uri="{FF2B5EF4-FFF2-40B4-BE49-F238E27FC236}">
                <a16:creationId xmlns:a16="http://schemas.microsoft.com/office/drawing/2014/main" id="{9B50F069-4165-4BB2-B235-D38A35A1AA90}"/>
              </a:ext>
            </a:extLst>
          </p:cNvPr>
          <p:cNvGraphicFramePr>
            <a:graphicFrameLocks noChangeAspect="1"/>
          </p:cNvGraphicFramePr>
          <p:nvPr>
            <p:extLst>
              <p:ext uri="{D42A27DB-BD31-4B8C-83A1-F6EECF244321}">
                <p14:modId xmlns:p14="http://schemas.microsoft.com/office/powerpoint/2010/main" val="3513213165"/>
              </p:ext>
            </p:extLst>
          </p:nvPr>
        </p:nvGraphicFramePr>
        <p:xfrm>
          <a:off x="595313" y="1207827"/>
          <a:ext cx="421146" cy="238125"/>
        </p:xfrm>
        <a:graphic>
          <a:graphicData uri="http://schemas.openxmlformats.org/presentationml/2006/ole">
            <mc:AlternateContent xmlns:mc="http://schemas.openxmlformats.org/markup-compatibility/2006">
              <mc:Choice xmlns:v="urn:schemas-microsoft-com:vml" Requires="v">
                <p:oleObj spid="_x0000_s22533" r:id="rId3" imgW="469696" imgH="241195" progId="Equation.DSMT4">
                  <p:embed/>
                </p:oleObj>
              </mc:Choice>
              <mc:Fallback>
                <p:oleObj r:id="rId3" imgW="469696" imgH="24119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3" y="1207827"/>
                        <a:ext cx="421146" cy="238125"/>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EA27CABD-4641-44F3-9957-4F9724C1F44A}"/>
              </a:ext>
            </a:extLst>
          </p:cNvPr>
          <p:cNvSpPr>
            <a:spLocks noChangeArrowheads="1"/>
          </p:cNvSpPr>
          <p:nvPr/>
        </p:nvSpPr>
        <p:spPr bwMode="auto">
          <a:xfrm>
            <a:off x="595311" y="1166173"/>
            <a:ext cx="1100137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23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23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для точки бічної поверхні заготовки.</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2385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Траєкторії деформацій, які представлені на рис. 4.14, будували на основі табличних значень компонент напружень та накопиченої деформації, отриманих в результаті імітаційного </a:t>
            </a:r>
            <a:r>
              <a:rPr kumimoji="0" lang="uk-UA" altLang="ru-RU" sz="1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моделю</a:t>
            </a:r>
            <a:endPar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32385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вання</a:t>
            </a: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деформування заготовки в пакеті DEFORM 3D.</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2385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Аналіз результатів моделювання процесу формувального вальцювання свідчить, що на вільній бічній поверхні заготовки буквально на початкових етапах деформування реалізується стабільний напружений стан, близький до </a:t>
            </a:r>
            <a:r>
              <a:rPr kumimoji="0" lang="uk-UA" altLang="ru-RU" sz="1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одноосного</a:t>
            </a: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розтягу. Отримана різниця напружено-деформованого стану та рівня обтиснення на різних бічних сторонах заготовки при вальцюванні надає можливість отримання заготовок із криволінійною віссю.</a:t>
            </a:r>
            <a:endPar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7" name="Рисунок 6" descr="1_4">
            <a:extLst>
              <a:ext uri="{FF2B5EF4-FFF2-40B4-BE49-F238E27FC236}">
                <a16:creationId xmlns:a16="http://schemas.microsoft.com/office/drawing/2014/main" id="{9E452734-439A-407D-AA0E-965EF7F7587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15177" y="3429000"/>
            <a:ext cx="3029585" cy="1772920"/>
          </a:xfrm>
          <a:prstGeom prst="rect">
            <a:avLst/>
          </a:prstGeom>
          <a:noFill/>
          <a:ln>
            <a:noFill/>
          </a:ln>
        </p:spPr>
      </p:pic>
      <p:pic>
        <p:nvPicPr>
          <p:cNvPr id="8" name="Рисунок 7" descr="3_6">
            <a:extLst>
              <a:ext uri="{FF2B5EF4-FFF2-40B4-BE49-F238E27FC236}">
                <a16:creationId xmlns:a16="http://schemas.microsoft.com/office/drawing/2014/main" id="{A18E142C-0C27-4AB6-B133-6E843494148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095998" y="3351410"/>
            <a:ext cx="2966085" cy="1741170"/>
          </a:xfrm>
          <a:prstGeom prst="rect">
            <a:avLst/>
          </a:prstGeom>
          <a:noFill/>
          <a:ln>
            <a:noFill/>
          </a:ln>
        </p:spPr>
      </p:pic>
      <p:sp>
        <p:nvSpPr>
          <p:cNvPr id="9" name="Прямоугольник 8">
            <a:extLst>
              <a:ext uri="{FF2B5EF4-FFF2-40B4-BE49-F238E27FC236}">
                <a16:creationId xmlns:a16="http://schemas.microsoft.com/office/drawing/2014/main" id="{EABD7CE1-8CE2-4E3E-B343-F7FCC7BDA25C}"/>
              </a:ext>
            </a:extLst>
          </p:cNvPr>
          <p:cNvSpPr/>
          <p:nvPr/>
        </p:nvSpPr>
        <p:spPr>
          <a:xfrm>
            <a:off x="805886" y="5215715"/>
            <a:ext cx="10790800" cy="923330"/>
          </a:xfrm>
          <a:prstGeom prst="rect">
            <a:avLst/>
          </a:prstGeom>
        </p:spPr>
        <p:txBody>
          <a:bodyPr wrap="square">
            <a:spAutoFit/>
          </a:bodyPr>
          <a:lstStyle/>
          <a:p>
            <a:r>
              <a:rPr lang="uk-UA" dirty="0">
                <a:latin typeface="Times New Roman" panose="02020603050405020304" pitchFamily="18" charset="0"/>
                <a:ea typeface="Calibri" panose="020F0502020204030204" pitchFamily="34" charset="0"/>
              </a:rPr>
              <a:t>Рис. 4.14. Траєкторії деформацій для різних точок вихідної циліндричної заготовки, побудовані за результатами імітаційного моделювання в програмному комплексі DEFORM 3D: 1,3 – випукла сторона, 4,6 – ввігнута сторона виробу </a:t>
            </a:r>
            <a:endParaRPr lang="ru-RU" dirty="0"/>
          </a:p>
        </p:txBody>
      </p:sp>
    </p:spTree>
    <p:extLst>
      <p:ext uri="{BB962C8B-B14F-4D97-AF65-F5344CB8AC3E}">
        <p14:creationId xmlns:p14="http://schemas.microsoft.com/office/powerpoint/2010/main" val="2089168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FE2DF5DA-C131-4BE7-8033-D14540D5580C}"/>
              </a:ext>
            </a:extLst>
          </p:cNvPr>
          <p:cNvGraphicFramePr>
            <a:graphicFrameLocks noChangeAspect="1"/>
          </p:cNvGraphicFramePr>
          <p:nvPr>
            <p:extLst>
              <p:ext uri="{D42A27DB-BD31-4B8C-83A1-F6EECF244321}">
                <p14:modId xmlns:p14="http://schemas.microsoft.com/office/powerpoint/2010/main" val="4246409840"/>
              </p:ext>
            </p:extLst>
          </p:nvPr>
        </p:nvGraphicFramePr>
        <p:xfrm>
          <a:off x="627797" y="1317009"/>
          <a:ext cx="408410" cy="238125"/>
        </p:xfrm>
        <a:graphic>
          <a:graphicData uri="http://schemas.openxmlformats.org/presentationml/2006/ole">
            <mc:AlternateContent xmlns:mc="http://schemas.openxmlformats.org/markup-compatibility/2006">
              <mc:Choice xmlns:v="urn:schemas-microsoft-com:vml" Requires="v">
                <p:oleObj spid="_x0000_s23572" r:id="rId3" imgW="457200" imgH="241300" progId="Equation.DSMT4">
                  <p:embed/>
                </p:oleObj>
              </mc:Choice>
              <mc:Fallback>
                <p:oleObj r:id="rId3" imgW="457200" imgH="2413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97" y="1317009"/>
                        <a:ext cx="408410" cy="238125"/>
                      </a:xfrm>
                      <a:prstGeom prst="rect">
                        <a:avLst/>
                      </a:prstGeom>
                      <a:noFill/>
                    </p:spPr>
                  </p:pic>
                </p:oleObj>
              </mc:Fallback>
            </mc:AlternateContent>
          </a:graphicData>
        </a:graphic>
      </p:graphicFrame>
      <p:graphicFrame>
        <p:nvGraphicFramePr>
          <p:cNvPr id="5" name="Объект 4">
            <a:extLst>
              <a:ext uri="{FF2B5EF4-FFF2-40B4-BE49-F238E27FC236}">
                <a16:creationId xmlns:a16="http://schemas.microsoft.com/office/drawing/2014/main" id="{87CA419A-C900-4C4B-9E8C-1C73AC817C02}"/>
              </a:ext>
            </a:extLst>
          </p:cNvPr>
          <p:cNvGraphicFramePr>
            <a:graphicFrameLocks noChangeAspect="1"/>
          </p:cNvGraphicFramePr>
          <p:nvPr>
            <p:extLst>
              <p:ext uri="{D42A27DB-BD31-4B8C-83A1-F6EECF244321}">
                <p14:modId xmlns:p14="http://schemas.microsoft.com/office/powerpoint/2010/main" val="3547748847"/>
              </p:ext>
            </p:extLst>
          </p:nvPr>
        </p:nvGraphicFramePr>
        <p:xfrm>
          <a:off x="627797" y="1555134"/>
          <a:ext cx="408410" cy="238125"/>
        </p:xfrm>
        <a:graphic>
          <a:graphicData uri="http://schemas.openxmlformats.org/presentationml/2006/ole">
            <mc:AlternateContent xmlns:mc="http://schemas.openxmlformats.org/markup-compatibility/2006">
              <mc:Choice xmlns:v="urn:schemas-microsoft-com:vml" Requires="v">
                <p:oleObj spid="_x0000_s23573" r:id="rId5" imgW="457200" imgH="241300" progId="Equation.DSMT4">
                  <p:embed/>
                </p:oleObj>
              </mc:Choice>
              <mc:Fallback>
                <p:oleObj r:id="rId5" imgW="457200" imgH="2413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797" y="1555134"/>
                        <a:ext cx="408410" cy="238125"/>
                      </a:xfrm>
                      <a:prstGeom prst="rect">
                        <a:avLst/>
                      </a:prstGeom>
                      <a:noFill/>
                    </p:spPr>
                  </p:pic>
                </p:oleObj>
              </mc:Fallback>
            </mc:AlternateContent>
          </a:graphicData>
        </a:graphic>
      </p:graphicFrame>
      <p:graphicFrame>
        <p:nvGraphicFramePr>
          <p:cNvPr id="6" name="Объект 5">
            <a:extLst>
              <a:ext uri="{FF2B5EF4-FFF2-40B4-BE49-F238E27FC236}">
                <a16:creationId xmlns:a16="http://schemas.microsoft.com/office/drawing/2014/main" id="{00787BE0-CEC3-4450-9317-51742CA3DDDD}"/>
              </a:ext>
            </a:extLst>
          </p:cNvPr>
          <p:cNvGraphicFramePr>
            <a:graphicFrameLocks noChangeAspect="1"/>
          </p:cNvGraphicFramePr>
          <p:nvPr>
            <p:extLst>
              <p:ext uri="{D42A27DB-BD31-4B8C-83A1-F6EECF244321}">
                <p14:modId xmlns:p14="http://schemas.microsoft.com/office/powerpoint/2010/main" val="3514370910"/>
              </p:ext>
            </p:extLst>
          </p:nvPr>
        </p:nvGraphicFramePr>
        <p:xfrm>
          <a:off x="627797" y="1793259"/>
          <a:ext cx="170171" cy="266700"/>
        </p:xfrm>
        <a:graphic>
          <a:graphicData uri="http://schemas.openxmlformats.org/presentationml/2006/ole">
            <mc:AlternateContent xmlns:mc="http://schemas.openxmlformats.org/markup-compatibility/2006">
              <mc:Choice xmlns:v="urn:schemas-microsoft-com:vml" Requires="v">
                <p:oleObj spid="_x0000_s23574" r:id="rId7" imgW="190335" imgH="266469" progId="Equation.DSMT4">
                  <p:embed/>
                </p:oleObj>
              </mc:Choice>
              <mc:Fallback>
                <p:oleObj r:id="rId7" imgW="190335" imgH="266469"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797" y="1793259"/>
                        <a:ext cx="170171" cy="266700"/>
                      </a:xfrm>
                      <a:prstGeom prst="rect">
                        <a:avLst/>
                      </a:prstGeom>
                      <a:noFill/>
                    </p:spPr>
                  </p:pic>
                </p:oleObj>
              </mc:Fallback>
            </mc:AlternateContent>
          </a:graphicData>
        </a:graphic>
      </p:graphicFrame>
      <p:graphicFrame>
        <p:nvGraphicFramePr>
          <p:cNvPr id="7" name="Объект 6">
            <a:extLst>
              <a:ext uri="{FF2B5EF4-FFF2-40B4-BE49-F238E27FC236}">
                <a16:creationId xmlns:a16="http://schemas.microsoft.com/office/drawing/2014/main" id="{175E6940-F48C-4966-88D7-A37DB59F0166}"/>
              </a:ext>
            </a:extLst>
          </p:cNvPr>
          <p:cNvGraphicFramePr>
            <a:graphicFrameLocks noChangeAspect="1"/>
          </p:cNvGraphicFramePr>
          <p:nvPr>
            <p:extLst>
              <p:ext uri="{D42A27DB-BD31-4B8C-83A1-F6EECF244321}">
                <p14:modId xmlns:p14="http://schemas.microsoft.com/office/powerpoint/2010/main" val="2639396689"/>
              </p:ext>
            </p:extLst>
          </p:nvPr>
        </p:nvGraphicFramePr>
        <p:xfrm>
          <a:off x="627798" y="2059959"/>
          <a:ext cx="416918" cy="266700"/>
        </p:xfrm>
        <a:graphic>
          <a:graphicData uri="http://schemas.openxmlformats.org/presentationml/2006/ole">
            <mc:AlternateContent xmlns:mc="http://schemas.openxmlformats.org/markup-compatibility/2006">
              <mc:Choice xmlns:v="urn:schemas-microsoft-com:vml" Requires="v">
                <p:oleObj spid="_x0000_s23575" r:id="rId9" imgW="469696" imgH="266584" progId="Equation.DSMT4">
                  <p:embed/>
                </p:oleObj>
              </mc:Choice>
              <mc:Fallback>
                <p:oleObj r:id="rId9" imgW="469696" imgH="266584"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798" y="2059959"/>
                        <a:ext cx="416918" cy="266700"/>
                      </a:xfrm>
                      <a:prstGeom prst="rect">
                        <a:avLst/>
                      </a:prstGeom>
                      <a:noFill/>
                    </p:spPr>
                  </p:pic>
                </p:oleObj>
              </mc:Fallback>
            </mc:AlternateContent>
          </a:graphicData>
        </a:graphic>
      </p:graphicFrame>
      <p:graphicFrame>
        <p:nvGraphicFramePr>
          <p:cNvPr id="8" name="Объект 7">
            <a:extLst>
              <a:ext uri="{FF2B5EF4-FFF2-40B4-BE49-F238E27FC236}">
                <a16:creationId xmlns:a16="http://schemas.microsoft.com/office/drawing/2014/main" id="{D407FC4E-0856-470D-8842-EDAEC0D615C4}"/>
              </a:ext>
            </a:extLst>
          </p:cNvPr>
          <p:cNvGraphicFramePr>
            <a:graphicFrameLocks noChangeAspect="1"/>
          </p:cNvGraphicFramePr>
          <p:nvPr>
            <p:extLst>
              <p:ext uri="{D42A27DB-BD31-4B8C-83A1-F6EECF244321}">
                <p14:modId xmlns:p14="http://schemas.microsoft.com/office/powerpoint/2010/main" val="1877359179"/>
              </p:ext>
            </p:extLst>
          </p:nvPr>
        </p:nvGraphicFramePr>
        <p:xfrm>
          <a:off x="627798" y="2326659"/>
          <a:ext cx="161662" cy="238125"/>
        </p:xfrm>
        <a:graphic>
          <a:graphicData uri="http://schemas.openxmlformats.org/presentationml/2006/ole">
            <mc:AlternateContent xmlns:mc="http://schemas.openxmlformats.org/markup-compatibility/2006">
              <mc:Choice xmlns:v="urn:schemas-microsoft-com:vml" Requires="v">
                <p:oleObj spid="_x0000_s23576" r:id="rId11" imgW="177646" imgH="241091" progId="Equation.DSMT4">
                  <p:embed/>
                </p:oleObj>
              </mc:Choice>
              <mc:Fallback>
                <p:oleObj r:id="rId11" imgW="177646" imgH="241091"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798" y="2326659"/>
                        <a:ext cx="161662" cy="238125"/>
                      </a:xfrm>
                      <a:prstGeom prst="rect">
                        <a:avLst/>
                      </a:prstGeom>
                      <a:noFill/>
                    </p:spPr>
                  </p:pic>
                </p:oleObj>
              </mc:Fallback>
            </mc:AlternateContent>
          </a:graphicData>
        </a:graphic>
      </p:graphicFrame>
      <p:graphicFrame>
        <p:nvGraphicFramePr>
          <p:cNvPr id="9" name="Объект 8">
            <a:extLst>
              <a:ext uri="{FF2B5EF4-FFF2-40B4-BE49-F238E27FC236}">
                <a16:creationId xmlns:a16="http://schemas.microsoft.com/office/drawing/2014/main" id="{36F1D2EA-713F-4A5C-A32D-69B7B4088D1B}"/>
              </a:ext>
            </a:extLst>
          </p:cNvPr>
          <p:cNvGraphicFramePr>
            <a:graphicFrameLocks noChangeAspect="1"/>
          </p:cNvGraphicFramePr>
          <p:nvPr>
            <p:extLst>
              <p:ext uri="{D42A27DB-BD31-4B8C-83A1-F6EECF244321}">
                <p14:modId xmlns:p14="http://schemas.microsoft.com/office/powerpoint/2010/main" val="1057754193"/>
              </p:ext>
            </p:extLst>
          </p:nvPr>
        </p:nvGraphicFramePr>
        <p:xfrm>
          <a:off x="627798" y="2564784"/>
          <a:ext cx="161662" cy="238125"/>
        </p:xfrm>
        <a:graphic>
          <a:graphicData uri="http://schemas.openxmlformats.org/presentationml/2006/ole">
            <mc:AlternateContent xmlns:mc="http://schemas.openxmlformats.org/markup-compatibility/2006">
              <mc:Choice xmlns:v="urn:schemas-microsoft-com:vml" Requires="v">
                <p:oleObj spid="_x0000_s23577" r:id="rId13" imgW="177646" imgH="241091" progId="Equation.DSMT4">
                  <p:embed/>
                </p:oleObj>
              </mc:Choice>
              <mc:Fallback>
                <p:oleObj r:id="rId13" imgW="177646" imgH="241091" progId="Equation.DSMT4">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7798" y="2564784"/>
                        <a:ext cx="161662" cy="238125"/>
                      </a:xfrm>
                      <a:prstGeom prst="rect">
                        <a:avLst/>
                      </a:prstGeom>
                      <a:noFill/>
                    </p:spPr>
                  </p:pic>
                </p:oleObj>
              </mc:Fallback>
            </mc:AlternateContent>
          </a:graphicData>
        </a:graphic>
      </p:graphicFrame>
      <p:sp>
        <p:nvSpPr>
          <p:cNvPr id="10" name="Rectangle 7">
            <a:extLst>
              <a:ext uri="{FF2B5EF4-FFF2-40B4-BE49-F238E27FC236}">
                <a16:creationId xmlns:a16="http://schemas.microsoft.com/office/drawing/2014/main" id="{1CCD9726-CE3C-455E-AB0F-AA8C4AD5B3FF}"/>
              </a:ext>
            </a:extLst>
          </p:cNvPr>
          <p:cNvSpPr>
            <a:spLocks noChangeArrowheads="1"/>
          </p:cNvSpPr>
          <p:nvPr/>
        </p:nvSpPr>
        <p:spPr bwMode="auto">
          <a:xfrm>
            <a:off x="627797" y="611356"/>
            <a:ext cx="108909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Для дослідження механіки формоутворення заготовок при калібрувальному вальцюванні проводили аналіз деформованого стану пера компресорних лопаток із застосуванням методу подільних сіток. Аналіз отриманих результатів дозволив виявити основні закономірності зміни деформованого стану заготовок лопаток при вальцюванні. Підтверджено, що найбільшою за абсолютною величиною є деформація по товщині заготовки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C78A8925-13E1-4C4D-8219-6C82E67AC223}"/>
              </a:ext>
            </a:extLst>
          </p:cNvPr>
          <p:cNvSpPr>
            <a:spLocks noChangeArrowheads="1"/>
          </p:cNvSpPr>
          <p:nvPr/>
        </p:nvSpPr>
        <p:spPr bwMode="auto">
          <a:xfrm>
            <a:off x="627797" y="1401246"/>
            <a:ext cx="108909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та поздовжня деформація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D56B7734-385E-4516-B665-863DC3454F92}"/>
              </a:ext>
            </a:extLst>
          </p:cNvPr>
          <p:cNvSpPr>
            <a:spLocks noChangeArrowheads="1"/>
          </p:cNvSpPr>
          <p:nvPr/>
        </p:nvSpPr>
        <p:spPr bwMode="auto">
          <a:xfrm>
            <a:off x="627797" y="1639371"/>
            <a:ext cx="108909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Поперечна деформація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CADDEC63-11A7-471D-8EF1-FD2EED00166D}"/>
              </a:ext>
            </a:extLst>
          </p:cNvPr>
          <p:cNvSpPr>
            <a:spLocks noChangeArrowheads="1"/>
          </p:cNvSpPr>
          <p:nvPr/>
        </p:nvSpPr>
        <p:spPr bwMode="auto">
          <a:xfrm>
            <a:off x="673289" y="2015994"/>
            <a:ext cx="10890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близька до нуля і може приймати невеликі додатні або від</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ємні значення в залежності від виду профілю заготовки. На поверхні вальцьованої заготовки спостерігаються значні за площею зони з плоскою деформацією, де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71B9F6FA-4812-4615-839D-E6F1A2DCF7D7}"/>
              </a:ext>
            </a:extLst>
          </p:cNvPr>
          <p:cNvSpPr>
            <a:spLocks noChangeArrowheads="1"/>
          </p:cNvSpPr>
          <p:nvPr/>
        </p:nvSpPr>
        <p:spPr bwMode="auto">
          <a:xfrm>
            <a:off x="532260" y="2433577"/>
            <a:ext cx="1089091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До цих зон можна застосовувати математичний апарат теорії пластичності, розроблений для плоскої деформації.</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характер деформованого стану заготовки суттєвий вплив чинить зміна виду припуску. При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еквідистантному</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припуску деформація по товщині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8BAE8B28-1039-409B-8267-D29DD58CEE67}"/>
              </a:ext>
            </a:extLst>
          </p:cNvPr>
          <p:cNvSpPr>
            <a:spLocks noChangeArrowheads="1"/>
          </p:cNvSpPr>
          <p:nvPr/>
        </p:nvSpPr>
        <p:spPr bwMode="auto">
          <a:xfrm>
            <a:off x="673289" y="3222173"/>
            <a:ext cx="10890913"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поперечному перерізі має найбільше значення поблизу крайок пера лопатки. У випадку припуску пропорційного обтискуванню, деформація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47D69D9A-BBE3-4188-A756-CA6733C4C085}"/>
              </a:ext>
            </a:extLst>
          </p:cNvPr>
          <p:cNvSpPr>
            <a:spLocks noChangeArrowheads="1"/>
          </p:cNvSpPr>
          <p:nvPr/>
        </p:nvSpPr>
        <p:spPr bwMode="auto">
          <a:xfrm>
            <a:off x="627796" y="3795325"/>
            <a:ext cx="10890913" cy="16004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має постійну величину в кожному поперечному перерізі пера заготовки. При цьому втискування валка починається в середній частині поперечного перерізу, де більша абсолютна величина припуску, що приводить до першочергового подовження серединних ділянок пера заготовки. В міру збільшення величини обтискування, поблизу крайок пера утворюється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утяжина</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у вигляді смужки не контактуючого з валками металу, на якій навіть при незначних деформаціях можуть виникати тріщини, а при великих деформаціях відбувається руйнування пера при вальцюванні.</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 розрахунках НДС пластичної зони вальцьованої заготовки застосовували методику, основану на методах ліній току, функцій напружень і теорії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-функцій. На рис.</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4.15 показано отриманий характер розподілу НДС на ділянці заготовки, розташованій між валками.</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535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Рис5">
            <a:extLst>
              <a:ext uri="{FF2B5EF4-FFF2-40B4-BE49-F238E27FC236}">
                <a16:creationId xmlns:a16="http://schemas.microsoft.com/office/drawing/2014/main" id="{AB1121C6-FA89-46E2-8D48-5AA2E31444B7}"/>
              </a:ext>
            </a:extLst>
          </p:cNvPr>
          <p:cNvPicPr/>
          <p:nvPr/>
        </p:nvPicPr>
        <p:blipFill>
          <a:blip r:embed="rId3" cstate="print">
            <a:extLst>
              <a:ext uri="{28A0092B-C50C-407E-A947-70E740481C1C}">
                <a14:useLocalDpi xmlns:a14="http://schemas.microsoft.com/office/drawing/2010/main" val="0"/>
              </a:ext>
            </a:extLst>
          </a:blip>
          <a:srcRect t="-9167" b="-5116"/>
          <a:stretch>
            <a:fillRect/>
          </a:stretch>
        </p:blipFill>
        <p:spPr bwMode="auto">
          <a:xfrm>
            <a:off x="643937" y="586532"/>
            <a:ext cx="3315970" cy="1399540"/>
          </a:xfrm>
          <a:prstGeom prst="rect">
            <a:avLst/>
          </a:prstGeom>
          <a:noFill/>
          <a:ln>
            <a:noFill/>
          </a:ln>
        </p:spPr>
      </p:pic>
      <p:graphicFrame>
        <p:nvGraphicFramePr>
          <p:cNvPr id="5" name="Таблица 4">
            <a:extLst>
              <a:ext uri="{FF2B5EF4-FFF2-40B4-BE49-F238E27FC236}">
                <a16:creationId xmlns:a16="http://schemas.microsoft.com/office/drawing/2014/main" id="{739DDFB1-FD26-4A5F-9CAD-07E230276069}"/>
              </a:ext>
            </a:extLst>
          </p:cNvPr>
          <p:cNvGraphicFramePr>
            <a:graphicFrameLocks noGrp="1"/>
          </p:cNvGraphicFramePr>
          <p:nvPr>
            <p:extLst>
              <p:ext uri="{D42A27DB-BD31-4B8C-83A1-F6EECF244321}">
                <p14:modId xmlns:p14="http://schemas.microsoft.com/office/powerpoint/2010/main" val="927021311"/>
              </p:ext>
            </p:extLst>
          </p:nvPr>
        </p:nvGraphicFramePr>
        <p:xfrm>
          <a:off x="667432" y="1986072"/>
          <a:ext cx="3268980" cy="969328"/>
        </p:xfrm>
        <a:graphic>
          <a:graphicData uri="http://schemas.openxmlformats.org/drawingml/2006/table">
            <a:tbl>
              <a:tblPr firstRow="1" firstCol="1" lastRow="1" lastCol="1" bandRow="1" bandCol="1">
                <a:tableStyleId>{5C22544A-7EE6-4342-B048-85BDC9FD1C3A}</a:tableStyleId>
              </a:tblPr>
              <a:tblGrid>
                <a:gridCol w="3268980">
                  <a:extLst>
                    <a:ext uri="{9D8B030D-6E8A-4147-A177-3AD203B41FA5}">
                      <a16:colId xmlns:a16="http://schemas.microsoft.com/office/drawing/2014/main" val="1405093189"/>
                    </a:ext>
                  </a:extLst>
                </a:gridCol>
              </a:tblGrid>
              <a:tr h="600075">
                <a:tc>
                  <a:txBody>
                    <a:bodyPr/>
                    <a:lstStyle/>
                    <a:p>
                      <a:pPr indent="457200" algn="just">
                        <a:lnSpc>
                          <a:spcPct val="115000"/>
                        </a:lnSpc>
                        <a:spcAft>
                          <a:spcPts val="0"/>
                        </a:spcAft>
                      </a:pPr>
                      <a:r>
                        <a:rPr lang="uk-UA" sz="1400" dirty="0">
                          <a:effectLst/>
                        </a:rPr>
                        <a:t>Рис. 15. Характер розподілу НДС в зоні деформації поздовжнього перерізу середини заготовки при вальцюванні</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1225030"/>
                  </a:ext>
                </a:extLst>
              </a:tr>
            </a:tbl>
          </a:graphicData>
        </a:graphic>
      </p:graphicFrame>
      <p:graphicFrame>
        <p:nvGraphicFramePr>
          <p:cNvPr id="6" name="Объект 5">
            <a:extLst>
              <a:ext uri="{FF2B5EF4-FFF2-40B4-BE49-F238E27FC236}">
                <a16:creationId xmlns:a16="http://schemas.microsoft.com/office/drawing/2014/main" id="{598EFCFC-B027-4B98-9B80-B90D37C6DD9B}"/>
              </a:ext>
            </a:extLst>
          </p:cNvPr>
          <p:cNvGraphicFramePr>
            <a:graphicFrameLocks noChangeAspect="1"/>
          </p:cNvGraphicFramePr>
          <p:nvPr>
            <p:extLst>
              <p:ext uri="{D42A27DB-BD31-4B8C-83A1-F6EECF244321}">
                <p14:modId xmlns:p14="http://schemas.microsoft.com/office/powerpoint/2010/main" val="155935747"/>
              </p:ext>
            </p:extLst>
          </p:nvPr>
        </p:nvGraphicFramePr>
        <p:xfrm>
          <a:off x="4121625" y="1071028"/>
          <a:ext cx="223112" cy="219075"/>
        </p:xfrm>
        <a:graphic>
          <a:graphicData uri="http://schemas.openxmlformats.org/presentationml/2006/ole">
            <mc:AlternateContent xmlns:mc="http://schemas.openxmlformats.org/markup-compatibility/2006">
              <mc:Choice xmlns:v="urn:schemas-microsoft-com:vml" Requires="v">
                <p:oleObj spid="_x0000_s24593" r:id="rId4" imgW="368140" imgH="215806" progId="Equation.DSMT4">
                  <p:embed/>
                </p:oleObj>
              </mc:Choice>
              <mc:Fallback>
                <p:oleObj r:id="rId4" imgW="368140" imgH="215806"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1625" y="1071028"/>
                        <a:ext cx="223112" cy="219075"/>
                      </a:xfrm>
                      <a:prstGeom prst="rect">
                        <a:avLst/>
                      </a:prstGeom>
                      <a:noFill/>
                    </p:spPr>
                  </p:pic>
                </p:oleObj>
              </mc:Fallback>
            </mc:AlternateContent>
          </a:graphicData>
        </a:graphic>
      </p:graphicFrame>
      <p:graphicFrame>
        <p:nvGraphicFramePr>
          <p:cNvPr id="7" name="Объект 6">
            <a:extLst>
              <a:ext uri="{FF2B5EF4-FFF2-40B4-BE49-F238E27FC236}">
                <a16:creationId xmlns:a16="http://schemas.microsoft.com/office/drawing/2014/main" id="{D813CE52-ECF6-4F13-89BC-25AC0404F6B2}"/>
              </a:ext>
            </a:extLst>
          </p:cNvPr>
          <p:cNvGraphicFramePr>
            <a:graphicFrameLocks noChangeAspect="1"/>
          </p:cNvGraphicFramePr>
          <p:nvPr>
            <p:extLst>
              <p:ext uri="{D42A27DB-BD31-4B8C-83A1-F6EECF244321}">
                <p14:modId xmlns:p14="http://schemas.microsoft.com/office/powerpoint/2010/main" val="338216030"/>
              </p:ext>
            </p:extLst>
          </p:nvPr>
        </p:nvGraphicFramePr>
        <p:xfrm>
          <a:off x="4121624" y="1290103"/>
          <a:ext cx="526316" cy="219075"/>
        </p:xfrm>
        <a:graphic>
          <a:graphicData uri="http://schemas.openxmlformats.org/presentationml/2006/ole">
            <mc:AlternateContent xmlns:mc="http://schemas.openxmlformats.org/markup-compatibility/2006">
              <mc:Choice xmlns:v="urn:schemas-microsoft-com:vml" Requires="v">
                <p:oleObj spid="_x0000_s24594" r:id="rId6" imgW="875920" imgH="215806" progId="Equation.DSMT4">
                  <p:embed/>
                </p:oleObj>
              </mc:Choice>
              <mc:Fallback>
                <p:oleObj r:id="rId6" imgW="875920" imgH="215806"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1624" y="1290103"/>
                        <a:ext cx="526316" cy="219075"/>
                      </a:xfrm>
                      <a:prstGeom prst="rect">
                        <a:avLst/>
                      </a:prstGeom>
                      <a:noFill/>
                    </p:spPr>
                  </p:pic>
                </p:oleObj>
              </mc:Fallback>
            </mc:AlternateContent>
          </a:graphicData>
        </a:graphic>
      </p:graphicFrame>
      <p:graphicFrame>
        <p:nvGraphicFramePr>
          <p:cNvPr id="8" name="Объект 7">
            <a:extLst>
              <a:ext uri="{FF2B5EF4-FFF2-40B4-BE49-F238E27FC236}">
                <a16:creationId xmlns:a16="http://schemas.microsoft.com/office/drawing/2014/main" id="{BD560202-0CBC-4BD6-9835-2AE386BD80EE}"/>
              </a:ext>
            </a:extLst>
          </p:cNvPr>
          <p:cNvGraphicFramePr>
            <a:graphicFrameLocks noChangeAspect="1"/>
          </p:cNvGraphicFramePr>
          <p:nvPr>
            <p:extLst>
              <p:ext uri="{D42A27DB-BD31-4B8C-83A1-F6EECF244321}">
                <p14:modId xmlns:p14="http://schemas.microsoft.com/office/powerpoint/2010/main" val="418137696"/>
              </p:ext>
            </p:extLst>
          </p:nvPr>
        </p:nvGraphicFramePr>
        <p:xfrm>
          <a:off x="4121624" y="1509178"/>
          <a:ext cx="114417" cy="238125"/>
        </p:xfrm>
        <a:graphic>
          <a:graphicData uri="http://schemas.openxmlformats.org/presentationml/2006/ole">
            <mc:AlternateContent xmlns:mc="http://schemas.openxmlformats.org/markup-compatibility/2006">
              <mc:Choice xmlns:v="urn:schemas-microsoft-com:vml" Requires="v">
                <p:oleObj spid="_x0000_s24595" r:id="rId8" imgW="190417" imgH="241195" progId="Equation.DSMT4">
                  <p:embed/>
                </p:oleObj>
              </mc:Choice>
              <mc:Fallback>
                <p:oleObj r:id="rId8" imgW="190417" imgH="241195"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1624" y="1509178"/>
                        <a:ext cx="114417" cy="238125"/>
                      </a:xfrm>
                      <a:prstGeom prst="rect">
                        <a:avLst/>
                      </a:prstGeom>
                      <a:noFill/>
                    </p:spPr>
                  </p:pic>
                </p:oleObj>
              </mc:Fallback>
            </mc:AlternateContent>
          </a:graphicData>
        </a:graphic>
      </p:graphicFrame>
      <p:graphicFrame>
        <p:nvGraphicFramePr>
          <p:cNvPr id="9" name="Объект 8">
            <a:extLst>
              <a:ext uri="{FF2B5EF4-FFF2-40B4-BE49-F238E27FC236}">
                <a16:creationId xmlns:a16="http://schemas.microsoft.com/office/drawing/2014/main" id="{5B6F01E4-2707-4542-BAF4-9EB131791C3B}"/>
              </a:ext>
            </a:extLst>
          </p:cNvPr>
          <p:cNvGraphicFramePr>
            <a:graphicFrameLocks noChangeAspect="1"/>
          </p:cNvGraphicFramePr>
          <p:nvPr>
            <p:extLst>
              <p:ext uri="{D42A27DB-BD31-4B8C-83A1-F6EECF244321}">
                <p14:modId xmlns:p14="http://schemas.microsoft.com/office/powerpoint/2010/main" val="417666135"/>
              </p:ext>
            </p:extLst>
          </p:nvPr>
        </p:nvGraphicFramePr>
        <p:xfrm>
          <a:off x="4121624" y="1747303"/>
          <a:ext cx="732266" cy="238125"/>
        </p:xfrm>
        <a:graphic>
          <a:graphicData uri="http://schemas.openxmlformats.org/presentationml/2006/ole">
            <mc:AlternateContent xmlns:mc="http://schemas.openxmlformats.org/markup-compatibility/2006">
              <mc:Choice xmlns:v="urn:schemas-microsoft-com:vml" Requires="v">
                <p:oleObj spid="_x0000_s24596" r:id="rId10" imgW="1218671" imgH="241195" progId="Equation.DSMT4">
                  <p:embed/>
                </p:oleObj>
              </mc:Choice>
              <mc:Fallback>
                <p:oleObj r:id="rId10" imgW="1218671" imgH="241195"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1624" y="1747303"/>
                        <a:ext cx="732266" cy="238125"/>
                      </a:xfrm>
                      <a:prstGeom prst="rect">
                        <a:avLst/>
                      </a:prstGeom>
                      <a:noFill/>
                    </p:spPr>
                  </p:pic>
                </p:oleObj>
              </mc:Fallback>
            </mc:AlternateContent>
          </a:graphicData>
        </a:graphic>
      </p:graphicFrame>
      <p:graphicFrame>
        <p:nvGraphicFramePr>
          <p:cNvPr id="10" name="Объект 9">
            <a:extLst>
              <a:ext uri="{FF2B5EF4-FFF2-40B4-BE49-F238E27FC236}">
                <a16:creationId xmlns:a16="http://schemas.microsoft.com/office/drawing/2014/main" id="{CFDAC748-B1A4-4DCB-B10E-1F8142936A1A}"/>
              </a:ext>
            </a:extLst>
          </p:cNvPr>
          <p:cNvGraphicFramePr>
            <a:graphicFrameLocks noChangeAspect="1"/>
          </p:cNvGraphicFramePr>
          <p:nvPr>
            <p:extLst>
              <p:ext uri="{D42A27DB-BD31-4B8C-83A1-F6EECF244321}">
                <p14:modId xmlns:p14="http://schemas.microsoft.com/office/powerpoint/2010/main" val="2324829951"/>
              </p:ext>
            </p:extLst>
          </p:nvPr>
        </p:nvGraphicFramePr>
        <p:xfrm>
          <a:off x="4121625" y="1985428"/>
          <a:ext cx="85812" cy="180975"/>
        </p:xfrm>
        <a:graphic>
          <a:graphicData uri="http://schemas.openxmlformats.org/presentationml/2006/ole">
            <mc:AlternateContent xmlns:mc="http://schemas.openxmlformats.org/markup-compatibility/2006">
              <mc:Choice xmlns:v="urn:schemas-microsoft-com:vml" Requires="v">
                <p:oleObj spid="_x0000_s24597" r:id="rId12" imgW="139579" imgH="177646" progId="Equation.DSMT4">
                  <p:embed/>
                </p:oleObj>
              </mc:Choice>
              <mc:Fallback>
                <p:oleObj r:id="rId12" imgW="139579" imgH="177646" progId="Equation.DSMT4">
                  <p:embed/>
                  <p:pic>
                    <p:nvPicPr>
                      <p:cNvPr id="0"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1625" y="1985428"/>
                        <a:ext cx="85812" cy="180975"/>
                      </a:xfrm>
                      <a:prstGeom prst="rect">
                        <a:avLst/>
                      </a:prstGeom>
                      <a:noFill/>
                    </p:spPr>
                  </p:pic>
                </p:oleObj>
              </mc:Fallback>
            </mc:AlternateContent>
          </a:graphicData>
        </a:graphic>
      </p:graphicFrame>
      <p:graphicFrame>
        <p:nvGraphicFramePr>
          <p:cNvPr id="11" name="Объект 10">
            <a:extLst>
              <a:ext uri="{FF2B5EF4-FFF2-40B4-BE49-F238E27FC236}">
                <a16:creationId xmlns:a16="http://schemas.microsoft.com/office/drawing/2014/main" id="{079544FF-8B4F-44C1-BEE6-E42F4C47B4AD}"/>
              </a:ext>
            </a:extLst>
          </p:cNvPr>
          <p:cNvGraphicFramePr>
            <a:graphicFrameLocks noChangeAspect="1"/>
          </p:cNvGraphicFramePr>
          <p:nvPr>
            <p:extLst>
              <p:ext uri="{D42A27DB-BD31-4B8C-83A1-F6EECF244321}">
                <p14:modId xmlns:p14="http://schemas.microsoft.com/office/powerpoint/2010/main" val="583274788"/>
              </p:ext>
            </p:extLst>
          </p:nvPr>
        </p:nvGraphicFramePr>
        <p:xfrm>
          <a:off x="4121624" y="2166403"/>
          <a:ext cx="114417" cy="238125"/>
        </p:xfrm>
        <a:graphic>
          <a:graphicData uri="http://schemas.openxmlformats.org/presentationml/2006/ole">
            <mc:AlternateContent xmlns:mc="http://schemas.openxmlformats.org/markup-compatibility/2006">
              <mc:Choice xmlns:v="urn:schemas-microsoft-com:vml" Requires="v">
                <p:oleObj spid="_x0000_s24598" r:id="rId14" imgW="190417" imgH="241195" progId="Equation.DSMT4">
                  <p:embed/>
                </p:oleObj>
              </mc:Choice>
              <mc:Fallback>
                <p:oleObj r:id="rId14" imgW="190417" imgH="241195" progId="Equation.DSMT4">
                  <p:embed/>
                  <p:pic>
                    <p:nvPicPr>
                      <p:cNvPr id="0" name="Object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1624" y="2166403"/>
                        <a:ext cx="114417" cy="238125"/>
                      </a:xfrm>
                      <a:prstGeom prst="rect">
                        <a:avLst/>
                      </a:prstGeom>
                      <a:noFill/>
                    </p:spPr>
                  </p:pic>
                </p:oleObj>
              </mc:Fallback>
            </mc:AlternateContent>
          </a:graphicData>
        </a:graphic>
      </p:graphicFrame>
      <p:sp>
        <p:nvSpPr>
          <p:cNvPr id="12" name="Rectangle 7">
            <a:extLst>
              <a:ext uri="{FF2B5EF4-FFF2-40B4-BE49-F238E27FC236}">
                <a16:creationId xmlns:a16="http://schemas.microsoft.com/office/drawing/2014/main" id="{A1AA58A3-411A-454B-A820-168167B8968A}"/>
              </a:ext>
            </a:extLst>
          </p:cNvPr>
          <p:cNvSpPr>
            <a:spLocks noChangeArrowheads="1"/>
          </p:cNvSpPr>
          <p:nvPr/>
        </p:nvSpPr>
        <p:spPr bwMode="auto">
          <a:xfrm>
            <a:off x="4121624" y="688539"/>
            <a:ext cx="73226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Показник жорсткості напруженого стану в зоні деформації змінюється від величин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6DA57002-69C7-4482-9C52-F12D779D08DB}"/>
              </a:ext>
            </a:extLst>
          </p:cNvPr>
          <p:cNvSpPr>
            <a:spLocks noChangeArrowheads="1"/>
          </p:cNvSpPr>
          <p:nvPr/>
        </p:nvSpPr>
        <p:spPr bwMode="auto">
          <a:xfrm>
            <a:off x="4809657" y="986456"/>
            <a:ext cx="6634631"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вході в контакт з валками, до величин під валками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id="{F0E7E78C-29F4-4622-9938-8DFDB8D48E66}"/>
              </a:ext>
            </a:extLst>
          </p:cNvPr>
          <p:cNvSpPr>
            <a:spLocks noChangeArrowheads="1"/>
          </p:cNvSpPr>
          <p:nvPr/>
        </p:nvSpPr>
        <p:spPr bwMode="auto">
          <a:xfrm>
            <a:off x="4869336" y="1314771"/>
            <a:ext cx="6686509"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Для вдосконалення процесу вальцювання важливо також знати величину середнього за прохід показника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F5320264-EA91-414D-980A-70E10F5B8D97}"/>
              </a:ext>
            </a:extLst>
          </p:cNvPr>
          <p:cNvSpPr>
            <a:spLocks noChangeArrowheads="1"/>
          </p:cNvSpPr>
          <p:nvPr/>
        </p:nvSpPr>
        <p:spPr bwMode="auto">
          <a:xfrm>
            <a:off x="4323233" y="2067122"/>
            <a:ext cx="7232612"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зоні деформації. Для досліджених сплавів його величина становить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613BF4D0-3E27-43EB-945C-FE540C512D0E}"/>
              </a:ext>
            </a:extLst>
          </p:cNvPr>
          <p:cNvSpPr>
            <a:spLocks noChangeArrowheads="1"/>
          </p:cNvSpPr>
          <p:nvPr/>
        </p:nvSpPr>
        <p:spPr bwMode="auto">
          <a:xfrm>
            <a:off x="4121624" y="2404449"/>
            <a:ext cx="7322664"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причому більші за абсолютною величиною значення відповідають матеріалам з діаграмами пластичності, що мають слабку залежність від показника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7" name="Rectangle 12">
            <a:extLst>
              <a:ext uri="{FF2B5EF4-FFF2-40B4-BE49-F238E27FC236}">
                <a16:creationId xmlns:a16="http://schemas.microsoft.com/office/drawing/2014/main" id="{558BA4A8-41F9-4A57-ACAB-2850AE9413C6}"/>
              </a:ext>
            </a:extLst>
          </p:cNvPr>
          <p:cNvSpPr>
            <a:spLocks noChangeArrowheads="1"/>
          </p:cNvSpPr>
          <p:nvPr/>
        </p:nvSpPr>
        <p:spPr bwMode="auto">
          <a:xfrm>
            <a:off x="4121624" y="2923595"/>
            <a:ext cx="7322664"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рис. 4.16,</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показаний розподіл по перу лопатки показника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id="{1635DF14-A3F1-4D7C-B1DB-CCC6B82B5A0C}"/>
              </a:ext>
            </a:extLst>
          </p:cNvPr>
          <p:cNvSpPr>
            <a:spLocks noChangeArrowheads="1"/>
          </p:cNvSpPr>
          <p:nvPr/>
        </p:nvSpPr>
        <p:spPr bwMode="auto">
          <a:xfrm>
            <a:off x="3959907" y="3407112"/>
            <a:ext cx="7322664"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 вальцюванні з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еквідистантним</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припуском, а на рис.</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 використанні припуску, пропорційного обтискуванню.</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pic>
        <p:nvPicPr>
          <p:cNvPr id="19" name="Рисунок 18" descr="Рис6а">
            <a:extLst>
              <a:ext uri="{FF2B5EF4-FFF2-40B4-BE49-F238E27FC236}">
                <a16:creationId xmlns:a16="http://schemas.microsoft.com/office/drawing/2014/main" id="{9C5233FD-11A2-4DD3-A4AF-7B917C03AD0A}"/>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09429" y="3902601"/>
            <a:ext cx="2472690" cy="1336040"/>
          </a:xfrm>
          <a:prstGeom prst="rect">
            <a:avLst/>
          </a:prstGeom>
          <a:noFill/>
          <a:ln>
            <a:noFill/>
          </a:ln>
        </p:spPr>
      </p:pic>
      <p:pic>
        <p:nvPicPr>
          <p:cNvPr id="20" name="Рисунок 19" descr="Рис6б">
            <a:extLst>
              <a:ext uri="{FF2B5EF4-FFF2-40B4-BE49-F238E27FC236}">
                <a16:creationId xmlns:a16="http://schemas.microsoft.com/office/drawing/2014/main" id="{5D8FF04D-7D91-4369-88A5-7DA2BBFF619A}"/>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90970" y="3991004"/>
            <a:ext cx="2313940" cy="1248410"/>
          </a:xfrm>
          <a:prstGeom prst="rect">
            <a:avLst/>
          </a:prstGeom>
          <a:noFill/>
          <a:ln>
            <a:noFill/>
          </a:ln>
        </p:spPr>
      </p:pic>
      <p:sp>
        <p:nvSpPr>
          <p:cNvPr id="21" name="Rectangle 15">
            <a:extLst>
              <a:ext uri="{FF2B5EF4-FFF2-40B4-BE49-F238E27FC236}">
                <a16:creationId xmlns:a16="http://schemas.microsoft.com/office/drawing/2014/main" id="{06CE5DF7-576F-4D51-BC79-66229B5511EA}"/>
              </a:ext>
            </a:extLst>
          </p:cNvPr>
          <p:cNvSpPr>
            <a:spLocks noChangeArrowheads="1"/>
          </p:cNvSpPr>
          <p:nvPr/>
        </p:nvSpPr>
        <p:spPr bwMode="auto">
          <a:xfrm>
            <a:off x="909429" y="5595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4.16. Розподіл показника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22" name="Объект 21">
            <a:extLst>
              <a:ext uri="{FF2B5EF4-FFF2-40B4-BE49-F238E27FC236}">
                <a16:creationId xmlns:a16="http://schemas.microsoft.com/office/drawing/2014/main" id="{33202231-83D6-415D-A197-D8BFF19D0246}"/>
              </a:ext>
            </a:extLst>
          </p:cNvPr>
          <p:cNvGraphicFramePr>
            <a:graphicFrameLocks noChangeAspect="1"/>
          </p:cNvGraphicFramePr>
          <p:nvPr>
            <p:extLst>
              <p:ext uri="{D42A27DB-BD31-4B8C-83A1-F6EECF244321}">
                <p14:modId xmlns:p14="http://schemas.microsoft.com/office/powerpoint/2010/main" val="3587299924"/>
              </p:ext>
            </p:extLst>
          </p:nvPr>
        </p:nvGraphicFramePr>
        <p:xfrm>
          <a:off x="909429" y="5595582"/>
          <a:ext cx="190500" cy="238125"/>
        </p:xfrm>
        <a:graphic>
          <a:graphicData uri="http://schemas.openxmlformats.org/presentationml/2006/ole">
            <mc:AlternateContent xmlns:mc="http://schemas.openxmlformats.org/markup-compatibility/2006">
              <mc:Choice xmlns:v="urn:schemas-microsoft-com:vml" Requires="v">
                <p:oleObj spid="_x0000_s24599" r:id="rId18" imgW="190417" imgH="241195" progId="Equation.DSMT4">
                  <p:embed/>
                </p:oleObj>
              </mc:Choice>
              <mc:Fallback>
                <p:oleObj r:id="rId18" imgW="190417" imgH="241195" progId="Equation.DSMT4">
                  <p:embed/>
                  <p:pic>
                    <p:nvPicPr>
                      <p:cNvPr id="0"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9429" y="5595582"/>
                        <a:ext cx="1905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6">
            <a:extLst>
              <a:ext uri="{FF2B5EF4-FFF2-40B4-BE49-F238E27FC236}">
                <a16:creationId xmlns:a16="http://schemas.microsoft.com/office/drawing/2014/main" id="{4F6CC25E-CB43-45F8-8C48-8F00C6CE7067}"/>
              </a:ext>
            </a:extLst>
          </p:cNvPr>
          <p:cNvSpPr>
            <a:spLocks noChangeArrowheads="1"/>
          </p:cNvSpPr>
          <p:nvPr/>
        </p:nvSpPr>
        <p:spPr bwMode="auto">
          <a:xfrm>
            <a:off x="909429" y="58337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 перу лопатки (х=0 – замкова частина) при вальцюванні з припуском эквідистантним (а) та пропорційним обтискуванню (б)</a:t>
            </a:r>
            <a:r>
              <a:rPr kumimoji="0" lang="ru-RU" altLang="ru-RU" sz="1100" b="0" i="0" u="none" strike="noStrike" cap="none" normalizeH="0" baseline="0">
                <a:ln>
                  <a:noFill/>
                </a:ln>
                <a:solidFill>
                  <a:schemeClr val="tx1"/>
                </a:solidFill>
                <a:effectLst/>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9032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47BF9B74-BC2D-4396-A79E-BA4FFF5C3107}"/>
              </a:ext>
            </a:extLst>
          </p:cNvPr>
          <p:cNvGraphicFramePr>
            <a:graphicFrameLocks noChangeAspect="1"/>
          </p:cNvGraphicFramePr>
          <p:nvPr>
            <p:extLst>
              <p:ext uri="{D42A27DB-BD31-4B8C-83A1-F6EECF244321}">
                <p14:modId xmlns:p14="http://schemas.microsoft.com/office/powerpoint/2010/main" val="1882839965"/>
              </p:ext>
            </p:extLst>
          </p:nvPr>
        </p:nvGraphicFramePr>
        <p:xfrm>
          <a:off x="5155371" y="3310128"/>
          <a:ext cx="539956" cy="238125"/>
        </p:xfrm>
        <a:graphic>
          <a:graphicData uri="http://schemas.openxmlformats.org/presentationml/2006/ole">
            <mc:AlternateContent xmlns:mc="http://schemas.openxmlformats.org/markup-compatibility/2006">
              <mc:Choice xmlns:v="urn:schemas-microsoft-com:vml" Requires="v">
                <p:oleObj spid="_x0000_s25608" r:id="rId3" imgW="634725" imgH="241195" progId="Equation.DSMT4">
                  <p:embed/>
                </p:oleObj>
              </mc:Choice>
              <mc:Fallback>
                <p:oleObj r:id="rId3" imgW="634725" imgH="241195"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5371" y="3310128"/>
                        <a:ext cx="539956" cy="238125"/>
                      </a:xfrm>
                      <a:prstGeom prst="rect">
                        <a:avLst/>
                      </a:prstGeom>
                      <a:noFill/>
                    </p:spPr>
                  </p:pic>
                </p:oleObj>
              </mc:Fallback>
            </mc:AlternateContent>
          </a:graphicData>
        </a:graphic>
      </p:graphicFrame>
      <p:graphicFrame>
        <p:nvGraphicFramePr>
          <p:cNvPr id="5" name="Объект 4">
            <a:extLst>
              <a:ext uri="{FF2B5EF4-FFF2-40B4-BE49-F238E27FC236}">
                <a16:creationId xmlns:a16="http://schemas.microsoft.com/office/drawing/2014/main" id="{6F297F59-D8DC-4DBB-AA1F-C2BB27FF9074}"/>
              </a:ext>
            </a:extLst>
          </p:cNvPr>
          <p:cNvGraphicFramePr>
            <a:graphicFrameLocks noChangeAspect="1"/>
          </p:cNvGraphicFramePr>
          <p:nvPr>
            <p:extLst>
              <p:ext uri="{D42A27DB-BD31-4B8C-83A1-F6EECF244321}">
                <p14:modId xmlns:p14="http://schemas.microsoft.com/office/powerpoint/2010/main" val="4181141262"/>
              </p:ext>
            </p:extLst>
          </p:nvPr>
        </p:nvGraphicFramePr>
        <p:xfrm>
          <a:off x="4181475" y="3579454"/>
          <a:ext cx="539956" cy="238125"/>
        </p:xfrm>
        <a:graphic>
          <a:graphicData uri="http://schemas.openxmlformats.org/presentationml/2006/ole">
            <mc:AlternateContent xmlns:mc="http://schemas.openxmlformats.org/markup-compatibility/2006">
              <mc:Choice xmlns:v="urn:schemas-microsoft-com:vml" Requires="v">
                <p:oleObj spid="_x0000_s25609" r:id="rId5" imgW="634725" imgH="241195" progId="Equation.DSMT4">
                  <p:embed/>
                </p:oleObj>
              </mc:Choice>
              <mc:Fallback>
                <p:oleObj r:id="rId5" imgW="634725" imgH="241195"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1475" y="3579454"/>
                        <a:ext cx="539956" cy="238125"/>
                      </a:xfrm>
                      <a:prstGeom prst="rect">
                        <a:avLst/>
                      </a:prstGeom>
                      <a:noFill/>
                    </p:spPr>
                  </p:pic>
                </p:oleObj>
              </mc:Fallback>
            </mc:AlternateContent>
          </a:graphicData>
        </a:graphic>
      </p:graphicFrame>
      <p:graphicFrame>
        <p:nvGraphicFramePr>
          <p:cNvPr id="6" name="Объект 5">
            <a:extLst>
              <a:ext uri="{FF2B5EF4-FFF2-40B4-BE49-F238E27FC236}">
                <a16:creationId xmlns:a16="http://schemas.microsoft.com/office/drawing/2014/main" id="{CB81833D-299E-4C15-913E-F97AE45D2BCA}"/>
              </a:ext>
            </a:extLst>
          </p:cNvPr>
          <p:cNvGraphicFramePr>
            <a:graphicFrameLocks noChangeAspect="1"/>
          </p:cNvGraphicFramePr>
          <p:nvPr>
            <p:extLst>
              <p:ext uri="{D42A27DB-BD31-4B8C-83A1-F6EECF244321}">
                <p14:modId xmlns:p14="http://schemas.microsoft.com/office/powerpoint/2010/main" val="3889681199"/>
              </p:ext>
            </p:extLst>
          </p:nvPr>
        </p:nvGraphicFramePr>
        <p:xfrm>
          <a:off x="5071135" y="3579453"/>
          <a:ext cx="386834" cy="238125"/>
        </p:xfrm>
        <a:graphic>
          <a:graphicData uri="http://schemas.openxmlformats.org/presentationml/2006/ole">
            <mc:AlternateContent xmlns:mc="http://schemas.openxmlformats.org/markup-compatibility/2006">
              <mc:Choice xmlns:v="urn:schemas-microsoft-com:vml" Requires="v">
                <p:oleObj spid="_x0000_s25610" r:id="rId7" imgW="457200" imgH="241300" progId="Equation.DSMT4">
                  <p:embed/>
                </p:oleObj>
              </mc:Choice>
              <mc:Fallback>
                <p:oleObj r:id="rId7" imgW="457200" imgH="2413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1135" y="3579453"/>
                        <a:ext cx="386834" cy="238125"/>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BE2B98A2-7406-4A13-ACEF-C3325A73CE1B}"/>
              </a:ext>
            </a:extLst>
          </p:cNvPr>
          <p:cNvSpPr>
            <a:spLocks noChangeArrowheads="1"/>
          </p:cNvSpPr>
          <p:nvPr/>
        </p:nvSpPr>
        <p:spPr bwMode="auto">
          <a:xfrm>
            <a:off x="938212" y="693224"/>
            <a:ext cx="103155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Слід відзначити, що сприятливим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еквідистантний</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припуск є для лопаток з невеликою різницею товщини в поперечному перерізі, коли ступінь деформації поблизу крайок не перевищує більш ніж на 20-30% ступінь деформації посередині поперечного перерізу. При отриманні поблизу крайок відносно більших деформацій даний припуск доцільно використовувати тільки при вальцюванні металів з дуже чутливою пластичністю до схеми напруженого стану. В інших випадках запропоновано використовувати комбінований припуск - пропорційний обтискуванню в зоні найбільших розмірів поперечних перерізів та збільшений поблизу крайок пера до величин, що забезпечують прямолінійність вихідних поперечних перерізів після вальцювання.</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Оскільки в процесі експлуатації руйнування лопаток відбувається в зоні, що віддалена від замкової частини на відстань 0,05-0,2 довжини пера лопатки, то деформаційні пошкодження тут мають бути цілком усунуті термообробкою. Для більшості досліджених металів за такий рівень можна прийняти величину використаного ресурсу пластичності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A8C6F854-DD79-4849-BB58-A5F19E866F67}"/>
              </a:ext>
            </a:extLst>
          </p:cNvPr>
          <p:cNvSpPr>
            <a:spLocks noChangeArrowheads="1"/>
          </p:cNvSpPr>
          <p:nvPr/>
        </p:nvSpPr>
        <p:spPr bwMode="auto">
          <a:xfrm>
            <a:off x="938212" y="2755327"/>
            <a:ext cx="10315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ділянках поблизу кінця пера важливо не допустити руйнування металів при вальцюванні. Тому, якщо вальцювання здійснюється за декілька переходів, обмежуючою тут величиною рекомендується значення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E0BB67C3-FBB0-45A6-BC4D-A6CE578727DE}"/>
              </a:ext>
            </a:extLst>
          </p:cNvPr>
          <p:cNvSpPr>
            <a:spLocks noChangeArrowheads="1"/>
          </p:cNvSpPr>
          <p:nvPr/>
        </p:nvSpPr>
        <p:spPr bwMode="auto">
          <a:xfrm>
            <a:off x="5264552" y="3478601"/>
            <a:ext cx="103155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а на останньому переході -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CB73F49F-8ACF-4445-A3CA-84C8346B015F}"/>
              </a:ext>
            </a:extLst>
          </p:cNvPr>
          <p:cNvSpPr>
            <a:spLocks noChangeArrowheads="1"/>
          </p:cNvSpPr>
          <p:nvPr/>
        </p:nvSpPr>
        <p:spPr bwMode="auto">
          <a:xfrm>
            <a:off x="917677" y="3848778"/>
            <a:ext cx="1031557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Висновки.</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роботі шляхом моделювання механіки формоутворення заготовок при локальному деформуванні на прикладах процесів штампування обкочуванням і вальцювання визначені шляхи впливу технологічних параметрів на кінематику плину, напружено-деформований стан і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деформівність</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матеріалу заготовок, що дозволяє цілеспрямовано розвивати і вдосконалювати технологічні процеси локального деформування.</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9652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DF7592-1FC5-4510-A270-0E0E3C0A137A}"/>
              </a:ext>
            </a:extLst>
          </p:cNvPr>
          <p:cNvSpPr>
            <a:spLocks noGrp="1"/>
          </p:cNvSpPr>
          <p:nvPr>
            <p:ph type="ctrTitle"/>
          </p:nvPr>
        </p:nvSpPr>
        <p:spPr/>
        <p:txBody>
          <a:bodyPr/>
          <a:lstStyle/>
          <a:p>
            <a:r>
              <a:rPr lang="uk-UA" dirty="0"/>
              <a:t>Дякую за увагу!</a:t>
            </a:r>
            <a:endParaRPr lang="ru-RU" dirty="0"/>
          </a:p>
        </p:txBody>
      </p:sp>
    </p:spTree>
    <p:extLst>
      <p:ext uri="{BB962C8B-B14F-4D97-AF65-F5344CB8AC3E}">
        <p14:creationId xmlns:p14="http://schemas.microsoft.com/office/powerpoint/2010/main" val="352337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id="{2DA5ABEB-2013-4CF0-B55D-145B7776F830}"/>
              </a:ext>
            </a:extLst>
          </p:cNvPr>
          <p:cNvGraphicFramePr>
            <a:graphicFrameLocks noChangeAspect="1"/>
          </p:cNvGraphicFramePr>
          <p:nvPr>
            <p:extLst>
              <p:ext uri="{D42A27DB-BD31-4B8C-83A1-F6EECF244321}">
                <p14:modId xmlns:p14="http://schemas.microsoft.com/office/powerpoint/2010/main" val="2296866034"/>
              </p:ext>
            </p:extLst>
          </p:nvPr>
        </p:nvGraphicFramePr>
        <p:xfrm>
          <a:off x="1200150" y="1185864"/>
          <a:ext cx="1600200" cy="314325"/>
        </p:xfrm>
        <a:graphic>
          <a:graphicData uri="http://schemas.openxmlformats.org/presentationml/2006/ole">
            <mc:AlternateContent xmlns:mc="http://schemas.openxmlformats.org/markup-compatibility/2006">
              <mc:Choice xmlns:v="urn:schemas-microsoft-com:vml" Requires="v">
                <p:oleObj spid="_x0000_s1041" r:id="rId3" imgW="1600200" imgH="317500" progId="Equation.DSMT4">
                  <p:embed/>
                </p:oleObj>
              </mc:Choice>
              <mc:Fallback>
                <p:oleObj r:id="rId3" imgW="1600200" imgH="3175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1185864"/>
                        <a:ext cx="16002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Объект 2">
            <a:extLst>
              <a:ext uri="{FF2B5EF4-FFF2-40B4-BE49-F238E27FC236}">
                <a16:creationId xmlns:a16="http://schemas.microsoft.com/office/drawing/2014/main" id="{F127325B-DEE8-4836-8E8C-92896C5D29F4}"/>
              </a:ext>
            </a:extLst>
          </p:cNvPr>
          <p:cNvGraphicFramePr>
            <a:graphicFrameLocks noChangeAspect="1"/>
          </p:cNvGraphicFramePr>
          <p:nvPr>
            <p:extLst>
              <p:ext uri="{D42A27DB-BD31-4B8C-83A1-F6EECF244321}">
                <p14:modId xmlns:p14="http://schemas.microsoft.com/office/powerpoint/2010/main" val="488412822"/>
              </p:ext>
            </p:extLst>
          </p:nvPr>
        </p:nvGraphicFramePr>
        <p:xfrm>
          <a:off x="1200150" y="1500189"/>
          <a:ext cx="495300" cy="266700"/>
        </p:xfrm>
        <a:graphic>
          <a:graphicData uri="http://schemas.openxmlformats.org/presentationml/2006/ole">
            <mc:AlternateContent xmlns:mc="http://schemas.openxmlformats.org/markup-compatibility/2006">
              <mc:Choice xmlns:v="urn:schemas-microsoft-com:vml" Requires="v">
                <p:oleObj spid="_x0000_s1042" r:id="rId5" imgW="494870" imgH="266469" progId="Equation.DSMT4">
                  <p:embed/>
                </p:oleObj>
              </mc:Choice>
              <mc:Fallback>
                <p:oleObj r:id="rId5" imgW="494870" imgH="266469"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150" y="1500189"/>
                        <a:ext cx="4953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a:extLst>
              <a:ext uri="{FF2B5EF4-FFF2-40B4-BE49-F238E27FC236}">
                <a16:creationId xmlns:a16="http://schemas.microsoft.com/office/drawing/2014/main" id="{FE451553-BE0B-4ECE-9F23-E21E6812E7DB}"/>
              </a:ext>
            </a:extLst>
          </p:cNvPr>
          <p:cNvGraphicFramePr>
            <a:graphicFrameLocks noChangeAspect="1"/>
          </p:cNvGraphicFramePr>
          <p:nvPr>
            <p:extLst>
              <p:ext uri="{D42A27DB-BD31-4B8C-83A1-F6EECF244321}">
                <p14:modId xmlns:p14="http://schemas.microsoft.com/office/powerpoint/2010/main" val="2108578941"/>
              </p:ext>
            </p:extLst>
          </p:nvPr>
        </p:nvGraphicFramePr>
        <p:xfrm>
          <a:off x="1200150" y="1766889"/>
          <a:ext cx="561975" cy="266700"/>
        </p:xfrm>
        <a:graphic>
          <a:graphicData uri="http://schemas.openxmlformats.org/presentationml/2006/ole">
            <mc:AlternateContent xmlns:mc="http://schemas.openxmlformats.org/markup-compatibility/2006">
              <mc:Choice xmlns:v="urn:schemas-microsoft-com:vml" Requires="v">
                <p:oleObj spid="_x0000_s1043" r:id="rId7" imgW="558558" imgH="266584" progId="Equation.DSMT4">
                  <p:embed/>
                </p:oleObj>
              </mc:Choice>
              <mc:Fallback>
                <p:oleObj r:id="rId7" imgW="558558" imgH="266584"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150" y="1766889"/>
                        <a:ext cx="5619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a:extLst>
              <a:ext uri="{FF2B5EF4-FFF2-40B4-BE49-F238E27FC236}">
                <a16:creationId xmlns:a16="http://schemas.microsoft.com/office/drawing/2014/main" id="{17D99A68-79F3-48C6-A909-3BF823FD25FE}"/>
              </a:ext>
            </a:extLst>
          </p:cNvPr>
          <p:cNvGraphicFramePr>
            <a:graphicFrameLocks noChangeAspect="1"/>
          </p:cNvGraphicFramePr>
          <p:nvPr>
            <p:extLst>
              <p:ext uri="{D42A27DB-BD31-4B8C-83A1-F6EECF244321}">
                <p14:modId xmlns:p14="http://schemas.microsoft.com/office/powerpoint/2010/main" val="4182154250"/>
              </p:ext>
            </p:extLst>
          </p:nvPr>
        </p:nvGraphicFramePr>
        <p:xfrm>
          <a:off x="1200150" y="2033589"/>
          <a:ext cx="1371600" cy="495300"/>
        </p:xfrm>
        <a:graphic>
          <a:graphicData uri="http://schemas.openxmlformats.org/presentationml/2006/ole">
            <mc:AlternateContent xmlns:mc="http://schemas.openxmlformats.org/markup-compatibility/2006">
              <mc:Choice xmlns:v="urn:schemas-microsoft-com:vml" Requires="v">
                <p:oleObj spid="_x0000_s1044" r:id="rId9" imgW="1371600" imgH="495300" progId="Equation.DSMT4">
                  <p:embed/>
                </p:oleObj>
              </mc:Choice>
              <mc:Fallback>
                <p:oleObj r:id="rId9" imgW="1371600" imgH="495300"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0150" y="2033589"/>
                        <a:ext cx="13716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a:extLst>
              <a:ext uri="{FF2B5EF4-FFF2-40B4-BE49-F238E27FC236}">
                <a16:creationId xmlns:a16="http://schemas.microsoft.com/office/drawing/2014/main" id="{5E95CAC5-CDE7-445A-9E1F-4CAF4AFBF7AA}"/>
              </a:ext>
            </a:extLst>
          </p:cNvPr>
          <p:cNvGraphicFramePr>
            <a:graphicFrameLocks noChangeAspect="1"/>
          </p:cNvGraphicFramePr>
          <p:nvPr>
            <p:extLst>
              <p:ext uri="{D42A27DB-BD31-4B8C-83A1-F6EECF244321}">
                <p14:modId xmlns:p14="http://schemas.microsoft.com/office/powerpoint/2010/main" val="2469748975"/>
              </p:ext>
            </p:extLst>
          </p:nvPr>
        </p:nvGraphicFramePr>
        <p:xfrm>
          <a:off x="1200150" y="2528889"/>
          <a:ext cx="1076325" cy="504825"/>
        </p:xfrm>
        <a:graphic>
          <a:graphicData uri="http://schemas.openxmlformats.org/presentationml/2006/ole">
            <mc:AlternateContent xmlns:mc="http://schemas.openxmlformats.org/markup-compatibility/2006">
              <mc:Choice xmlns:v="urn:schemas-microsoft-com:vml" Requires="v">
                <p:oleObj spid="_x0000_s1045" r:id="rId11" imgW="1079500" imgH="508000" progId="Equation.DSMT4">
                  <p:embed/>
                </p:oleObj>
              </mc:Choice>
              <mc:Fallback>
                <p:oleObj r:id="rId11" imgW="1079500" imgH="508000"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00150" y="2528889"/>
                        <a:ext cx="107632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a:extLst>
              <a:ext uri="{FF2B5EF4-FFF2-40B4-BE49-F238E27FC236}">
                <a16:creationId xmlns:a16="http://schemas.microsoft.com/office/drawing/2014/main" id="{A6EDCED3-9E8A-4807-9176-57123E61EB1F}"/>
              </a:ext>
            </a:extLst>
          </p:cNvPr>
          <p:cNvSpPr>
            <a:spLocks noChangeArrowheads="1"/>
          </p:cNvSpPr>
          <p:nvPr/>
        </p:nvSpPr>
        <p:spPr bwMode="auto">
          <a:xfrm>
            <a:off x="1200150" y="7286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важливих переваг показника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14BDDEB1-D9EE-49D8-A885-36BAD6119D11}"/>
              </a:ext>
            </a:extLst>
          </p:cNvPr>
          <p:cNvSpPr>
            <a:spLocks noChangeArrowheads="1"/>
          </p:cNvSpPr>
          <p:nvPr/>
        </p:nvSpPr>
        <p:spPr bwMode="auto">
          <a:xfrm>
            <a:off x="1200150" y="15001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де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0CE3A74-7785-4156-88E2-E75B959ADDA6}"/>
              </a:ext>
            </a:extLst>
          </p:cNvPr>
          <p:cNvSpPr>
            <a:spLocks noChangeArrowheads="1"/>
          </p:cNvSpPr>
          <p:nvPr/>
        </p:nvSpPr>
        <p:spPr bwMode="auto">
          <a:xfrm>
            <a:off x="1200150" y="17668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A9EF5062-48EE-44AE-84F3-291EA793B1F0}"/>
              </a:ext>
            </a:extLst>
          </p:cNvPr>
          <p:cNvSpPr>
            <a:spLocks noChangeArrowheads="1"/>
          </p:cNvSpPr>
          <p:nvPr/>
        </p:nvSpPr>
        <p:spPr bwMode="auto">
          <a:xfrm>
            <a:off x="1885950" y="1574782"/>
            <a:ext cx="96216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450850" algn="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перший інваріант тензора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ru-RU" sz="14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ij</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і другий інваріант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девіатора</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ru-RU" sz="14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ij</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 </a:t>
            </a:r>
            <a:r>
              <a:rPr kumimoji="0" lang="en-US"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I</a:t>
            </a:r>
            <a:r>
              <a:rPr kumimoji="0" lang="uk-UA" altLang="ru-RU"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1</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T</a:t>
            </a:r>
            <a:r>
              <a:rPr kumimoji="0" lang="uk-UA"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uk-UA"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напружень. Цей показник використовується для визначення одного </a:t>
            </a:r>
          </a:p>
          <a:p>
            <a:pPr marL="0" marR="0" lvl="0" indent="450850" algn="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з фундаментальних понять теорії </a:t>
            </a:r>
            <a:r>
              <a:rPr kumimoji="0" lang="uk-UA" altLang="ru-RU" sz="14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деформовності</a:t>
            </a:r>
            <a:r>
              <a:rPr kumimoji="0" lang="uk-UA"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 кривої граничних деформацій. Проте, слід зазначити, що у класичній літературі з </a:t>
            </a:r>
          </a:p>
          <a:p>
            <a:pPr marL="0" marR="0" lvl="0" indent="450850" algn="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теорій пружності, пластичності, повзучості та міцності в якості безрозмірного показника напруженого стану традиційно використовувалися параметр </a:t>
            </a:r>
            <a:r>
              <a:rPr kumimoji="0" lang="uk-UA" altLang="ru-RU" sz="14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Надаї-Лоде</a:t>
            </a:r>
            <a:r>
              <a:rPr kumimoji="0" lang="uk-UA"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uk-UA" altLang="ru-RU"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endParaRPr kumimoji="0" lang="ru-RU" altLang="ru-RU" sz="1100" b="0" i="0" u="none" strike="noStrike" cap="none" normalizeH="0" baseline="0" dirty="0">
              <a:ln>
                <a:noFill/>
              </a:ln>
              <a:solidFill>
                <a:schemeClr val="tx1"/>
              </a:solidFill>
              <a:effectLst/>
            </a:endParaRPr>
          </a:p>
          <a:p>
            <a:pPr marL="0" marR="0" lvl="0" indent="450850" algn="r"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uk-UA" altLang="ru-RU"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a:p>
            <a:pPr marL="0" marR="0" lvl="0" indent="450850" algn="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p>
        </p:txBody>
      </p:sp>
      <p:sp>
        <p:nvSpPr>
          <p:cNvPr id="11" name="Rectangle 10">
            <a:extLst>
              <a:ext uri="{FF2B5EF4-FFF2-40B4-BE49-F238E27FC236}">
                <a16:creationId xmlns:a16="http://schemas.microsoft.com/office/drawing/2014/main" id="{442D0094-6268-4777-A403-B66680EFFEB7}"/>
              </a:ext>
            </a:extLst>
          </p:cNvPr>
          <p:cNvSpPr>
            <a:spLocks noChangeArrowheads="1"/>
          </p:cNvSpPr>
          <p:nvPr/>
        </p:nvSpPr>
        <p:spPr bwMode="auto">
          <a:xfrm>
            <a:off x="1200150" y="25288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971800" algn="ctr"/>
                <a:tab pos="5943600" algn="r"/>
              </a:tabLs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tab pos="449263" algn="r"/>
                <a:tab pos="2971800" algn="ctr"/>
                <a:tab pos="5943600" algn="r"/>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(4.1)</a:t>
            </a:r>
            <a:endParaRPr kumimoji="0" lang="ru-RU" altLang="ru-RU" sz="1100" b="0" i="0" u="none" strike="noStrike" cap="none" normalizeH="0" baseline="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tab pos="449263" algn="r"/>
                <a:tab pos="2971800" algn="ctr"/>
                <a:tab pos="5943600" algn="r"/>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 </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uk-UA" altLang="ru-RU" sz="14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uk-UA" altLang="ru-RU" sz="14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uk-UA" altLang="ru-RU" sz="14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головні напруження; третій інваріант напрямного тензора напружень D; </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кут </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виду напруженого стану</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endParaRPr kumimoji="0" lang="ru-RU" altLang="ru-RU" sz="1100" b="0" i="0" u="none" strike="noStrike" cap="none" normalizeH="0" baseline="0">
              <a:ln>
                <a:noFill/>
              </a:ln>
              <a:solidFill>
                <a:schemeClr val="tx1"/>
              </a:solidFill>
              <a:effectLst/>
              <a:sym typeface="Symbol" panose="05050102010706020507" pitchFamily="18" charset="2"/>
            </a:endParaRPr>
          </a:p>
          <a:p>
            <a:pPr marL="0" marR="0" lvl="0" indent="450850" algn="l" defTabSz="914400" rtl="0" eaLnBrk="0" fontAlgn="base" latinLnBrk="0" hangingPunct="0">
              <a:lnSpc>
                <a:spcPct val="100000"/>
              </a:lnSpc>
              <a:spcBef>
                <a:spcPct val="0"/>
              </a:spcBef>
              <a:spcAft>
                <a:spcPct val="0"/>
              </a:spcAft>
              <a:buClrTx/>
              <a:buSzTx/>
              <a:buFontTx/>
              <a:buNone/>
              <a:tabLst>
                <a:tab pos="449263" algn="r"/>
                <a:tab pos="2971800" algn="ctr"/>
                <a:tab pos="5943600" algn="r"/>
              </a:tabLst>
            </a:pPr>
            <a:endParaRPr kumimoji="0" lang="ru-RU"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sp>
        <p:nvSpPr>
          <p:cNvPr id="12" name="Rectangle 11">
            <a:extLst>
              <a:ext uri="{FF2B5EF4-FFF2-40B4-BE49-F238E27FC236}">
                <a16:creationId xmlns:a16="http://schemas.microsoft.com/office/drawing/2014/main" id="{67EFF3D3-0380-43D8-BB33-4F7BA3FB8C25}"/>
              </a:ext>
            </a:extLst>
          </p:cNvPr>
          <p:cNvSpPr>
            <a:spLocks noChangeArrowheads="1"/>
          </p:cNvSpPr>
          <p:nvPr/>
        </p:nvSpPr>
        <p:spPr bwMode="auto">
          <a:xfrm>
            <a:off x="1200150" y="30337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bmk="_Ref43653784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a:t>
            </a:r>
            <a:endParaRPr kumimoji="0" lang="ru-RU" altLang="ru-RU" sz="11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 інші подібні показники.</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3" name="Прямоугольник 12">
            <a:extLst>
              <a:ext uri="{FF2B5EF4-FFF2-40B4-BE49-F238E27FC236}">
                <a16:creationId xmlns:a16="http://schemas.microsoft.com/office/drawing/2014/main" id="{5A0BF9AD-C616-4143-B3F2-7221093D30A3}"/>
              </a:ext>
            </a:extLst>
          </p:cNvPr>
          <p:cNvSpPr/>
          <p:nvPr/>
        </p:nvSpPr>
        <p:spPr>
          <a:xfrm>
            <a:off x="918950" y="3429000"/>
            <a:ext cx="10299510" cy="2550122"/>
          </a:xfrm>
          <a:prstGeom prst="rect">
            <a:avLst/>
          </a:prstGeom>
        </p:spPr>
        <p:txBody>
          <a:bodyPr wrap="square">
            <a:spAutoFit/>
          </a:bodyPr>
          <a:lstStyle/>
          <a:p>
            <a:pPr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Детальний аналіз взаємозв’язків між такими показниками наведено за умови плоского напруженого стану.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	І лише в період становлення та розвитку теорії </a:t>
            </a:r>
            <a:r>
              <a:rPr lang="uk-UA" sz="1400" dirty="0" err="1">
                <a:latin typeface="Times New Roman" panose="02020603050405020304" pitchFamily="18" charset="0"/>
                <a:ea typeface="Calibri" panose="020F0502020204030204" pitchFamily="34" charset="0"/>
                <a:cs typeface="Times New Roman" panose="02020603050405020304" pitchFamily="18" charset="0"/>
              </a:rPr>
              <a:t>деформовності</a:t>
            </a:r>
            <a:r>
              <a:rPr lang="uk-UA" sz="1400" dirty="0">
                <a:latin typeface="Times New Roman" panose="02020603050405020304" pitchFamily="18" charset="0"/>
                <a:ea typeface="Calibri" panose="020F0502020204030204" pitchFamily="34" charset="0"/>
                <a:cs typeface="Times New Roman" panose="02020603050405020304" pitchFamily="18" charset="0"/>
              </a:rPr>
              <a:t>, що прийшовся на другу половину минулого століття, в класичних критеріях міцності починає фігурувати показник </a:t>
            </a:r>
            <a:r>
              <a:rPr lang="uk-UA" sz="1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1400" dirty="0">
                <a:latin typeface="Times New Roman" panose="02020603050405020304" pitchFamily="18" charset="0"/>
                <a:ea typeface="Calibri" panose="020F0502020204030204" pitchFamily="34" charset="0"/>
                <a:cs typeface="Times New Roman" panose="02020603050405020304" pitchFamily="18" charset="0"/>
              </a:rPr>
              <a:t>, проте без належного </a:t>
            </a:r>
            <a:r>
              <a:rPr lang="uk-UA" sz="1400" dirty="0" err="1">
                <a:latin typeface="Times New Roman" panose="02020603050405020304" pitchFamily="18" charset="0"/>
                <a:ea typeface="Calibri" panose="020F0502020204030204" pitchFamily="34" charset="0"/>
                <a:cs typeface="Times New Roman" panose="02020603050405020304" pitchFamily="18" charset="0"/>
              </a:rPr>
              <a:t>обгрунтування</a:t>
            </a:r>
            <a:r>
              <a:rPr lang="uk-UA" sz="1400" dirty="0">
                <a:latin typeface="Times New Roman" panose="02020603050405020304" pitchFamily="18" charset="0"/>
                <a:ea typeface="Calibri" panose="020F0502020204030204" pitchFamily="34" charset="0"/>
                <a:cs typeface="Times New Roman" panose="02020603050405020304" pitchFamily="18" charset="0"/>
              </a:rPr>
              <a:t> доцільності застосування саме цього показника.</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	У низці праць показано, що між фізично можливими варіантами плоского напруженого стану та значеннями показника </a:t>
            </a:r>
            <a:r>
              <a:rPr lang="uk-UA" sz="1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1400" dirty="0">
                <a:latin typeface="Times New Roman" panose="02020603050405020304" pitchFamily="18" charset="0"/>
                <a:ea typeface="Calibri" panose="020F0502020204030204" pitchFamily="34" charset="0"/>
                <a:cs typeface="Times New Roman" panose="02020603050405020304" pitchFamily="18" charset="0"/>
              </a:rPr>
              <a:t> існує взаємно однозначна відповідність. Як наслідок, залежність </a:t>
            </a:r>
            <a:r>
              <a:rPr lang="uk-UA" sz="1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1400" i="1" baseline="-25000" dirty="0">
                <a:latin typeface="Times New Roman" panose="02020603050405020304" pitchFamily="18" charset="0"/>
                <a:ea typeface="Calibri" panose="020F0502020204030204" pitchFamily="34" charset="0"/>
                <a:cs typeface="Times New Roman" panose="02020603050405020304" pitchFamily="18" charset="0"/>
              </a:rPr>
              <a:t>u</a:t>
            </a:r>
            <a:r>
              <a:rPr lang="uk-UA" sz="1400" i="1" dirty="0">
                <a:latin typeface="Times New Roman" panose="02020603050405020304" pitchFamily="18" charset="0"/>
                <a:ea typeface="Calibri" panose="020F0502020204030204" pitchFamily="34" charset="0"/>
                <a:cs typeface="Times New Roman" panose="02020603050405020304" pitchFamily="18" charset="0"/>
              </a:rPr>
              <a:t>=</a:t>
            </a:r>
            <a:r>
              <a:rPr lang="uk-UA" sz="1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1400" i="1" baseline="-25000" dirty="0">
                <a:latin typeface="Times New Roman" panose="02020603050405020304" pitchFamily="18" charset="0"/>
                <a:ea typeface="Calibri" panose="020F0502020204030204" pitchFamily="34" charset="0"/>
                <a:cs typeface="Times New Roman" panose="02020603050405020304" pitchFamily="18" charset="0"/>
              </a:rPr>
              <a:t>u</a:t>
            </a:r>
            <a:r>
              <a:rPr lang="uk-UA" sz="1400" i="1" dirty="0">
                <a:latin typeface="Times New Roman" panose="02020603050405020304" pitchFamily="18" charset="0"/>
                <a:ea typeface="Calibri" panose="020F0502020204030204" pitchFamily="34" charset="0"/>
                <a:cs typeface="Times New Roman" panose="02020603050405020304" pitchFamily="18" charset="0"/>
              </a:rPr>
              <a:t>(</a:t>
            </a:r>
            <a:r>
              <a:rPr lang="uk-UA" sz="1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1400" i="1" dirty="0">
                <a:latin typeface="Times New Roman" panose="02020603050405020304" pitchFamily="18" charset="0"/>
                <a:ea typeface="Calibri" panose="020F0502020204030204" pitchFamily="34" charset="0"/>
                <a:cs typeface="Times New Roman" panose="02020603050405020304" pitchFamily="18" charset="0"/>
              </a:rPr>
              <a:t>)</a:t>
            </a:r>
            <a:r>
              <a:rPr lang="uk-UA" sz="1400" dirty="0">
                <a:latin typeface="Times New Roman" panose="02020603050405020304" pitchFamily="18" charset="0"/>
                <a:ea typeface="Calibri" panose="020F0502020204030204" pitchFamily="34" charset="0"/>
                <a:cs typeface="Times New Roman" panose="02020603050405020304" pitchFamily="18" charset="0"/>
              </a:rPr>
              <a:t> представляється однозначною функцією, що полегшує візуальну оцінку результатів зіставлення та порівняння аналітичних і експериментальних даних стосовно текучості та міцності за умов плоского напруженого стану.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Вказане представлення зображено на рис. 4.1 і є альтернативою традиційному представленню умов текучості та міцності у головних напруженнях.</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145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6024740-BB52-4947-B51C-5D03B0D94F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67284" y="874627"/>
            <a:ext cx="3839068" cy="3219702"/>
          </a:xfrm>
          <a:prstGeom prst="rect">
            <a:avLst/>
          </a:prstGeom>
          <a:noFill/>
          <a:ln>
            <a:noFill/>
          </a:ln>
        </p:spPr>
      </p:pic>
      <p:sp>
        <p:nvSpPr>
          <p:cNvPr id="3" name="Прямоугольник 2">
            <a:extLst>
              <a:ext uri="{FF2B5EF4-FFF2-40B4-BE49-F238E27FC236}">
                <a16:creationId xmlns:a16="http://schemas.microsoft.com/office/drawing/2014/main" id="{0CF4D14C-4872-4D5C-8DDB-C20F6D7BEA4D}"/>
              </a:ext>
            </a:extLst>
          </p:cNvPr>
          <p:cNvSpPr/>
          <p:nvPr/>
        </p:nvSpPr>
        <p:spPr>
          <a:xfrm>
            <a:off x="2938818" y="4191014"/>
            <a:ext cx="6096000" cy="1983428"/>
          </a:xfrm>
          <a:prstGeom prst="rect">
            <a:avLst/>
          </a:prstGeom>
        </p:spPr>
        <p:txBody>
          <a:bodyPr>
            <a:spAutoFit/>
          </a:bodyPr>
          <a:lstStyle/>
          <a:p>
            <a:pPr marL="179705"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4.1. Подання розрахункових і експериментальних даних з міцності чавуну у вигляді залежності інтенсивності напружень від показника напруженого стану: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4500"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 умова Писаренко‑Лебедєва, 2 - умова Баландіна, 3 - умова </a:t>
            </a:r>
            <a:r>
              <a:rPr lang="uk-UA" dirty="0" err="1">
                <a:latin typeface="Times New Roman" panose="02020603050405020304" pitchFamily="18" charset="0"/>
                <a:ea typeface="Calibri" panose="020F0502020204030204" pitchFamily="34" charset="0"/>
                <a:cs typeface="Times New Roman" panose="02020603050405020304" pitchFamily="18" charset="0"/>
              </a:rPr>
              <a:t>Мізеса</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317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3D68AA5-44E1-451A-AB4C-B43B5D2A0122}"/>
              </a:ext>
            </a:extLst>
          </p:cNvPr>
          <p:cNvSpPr/>
          <p:nvPr/>
        </p:nvSpPr>
        <p:spPr>
          <a:xfrm>
            <a:off x="609600" y="784846"/>
            <a:ext cx="10972800" cy="4850367"/>
          </a:xfrm>
          <a:prstGeom prst="rect">
            <a:avLst/>
          </a:prstGeom>
        </p:spPr>
        <p:txBody>
          <a:bodyPr wrap="square">
            <a:spAutoFit/>
          </a:bodyPr>
          <a:lstStyle/>
          <a:p>
            <a:pPr indent="44259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Що ж стосується так званих класичних показників напруженого стану, то для будь-якого із них одному й тому самому значенню показника відповідає декілька фізично різних варіантів плоского напруженого стану. Ця обставина свідчить про безальтернативне використання показника </a:t>
            </a:r>
            <a:r>
              <a:rPr lang="uk-UA"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dirty="0">
                <a:latin typeface="Times New Roman" panose="02020603050405020304" pitchFamily="18" charset="0"/>
                <a:ea typeface="Calibri" panose="020F0502020204030204" pitchFamily="34" charset="0"/>
                <a:cs typeface="Times New Roman" panose="02020603050405020304" pitchFamily="18" charset="0"/>
              </a:rPr>
              <a:t> у створенні математичних моделей плоского напруженого стану.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259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У процесах обробки тиском плоский напружений стан найчастіше всього виникає на вільній поверхні заготовки. Нерідко саме ця зона є </a:t>
            </a:r>
            <a:r>
              <a:rPr lang="uk-UA" dirty="0" err="1">
                <a:latin typeface="Times New Roman" panose="02020603050405020304" pitchFamily="18" charset="0"/>
                <a:ea typeface="Calibri" panose="020F0502020204030204" pitchFamily="34" charset="0"/>
                <a:cs typeface="Times New Roman" panose="02020603050405020304" pitchFamily="18" charset="0"/>
              </a:rPr>
              <a:t>найнебезпечнішую</a:t>
            </a:r>
            <a:r>
              <a:rPr lang="uk-UA" dirty="0">
                <a:latin typeface="Times New Roman" panose="02020603050405020304" pitchFamily="18" charset="0"/>
                <a:ea typeface="Calibri" panose="020F0502020204030204" pitchFamily="34" charset="0"/>
                <a:cs typeface="Times New Roman" panose="02020603050405020304" pitchFamily="18" charset="0"/>
              </a:rPr>
              <a:t> з точку зори утворення </a:t>
            </a:r>
            <a:r>
              <a:rPr lang="uk-UA" dirty="0" err="1">
                <a:latin typeface="Times New Roman" panose="02020603050405020304" pitchFamily="18" charset="0"/>
                <a:ea typeface="Calibri" panose="020F0502020204030204" pitchFamily="34" charset="0"/>
                <a:cs typeface="Times New Roman" panose="02020603050405020304" pitchFamily="18" charset="0"/>
              </a:rPr>
              <a:t>тріщин</a:t>
            </a:r>
            <a:r>
              <a:rPr lang="uk-UA" dirty="0">
                <a:latin typeface="Times New Roman" panose="02020603050405020304" pitchFamily="18" charset="0"/>
                <a:ea typeface="Calibri" panose="020F0502020204030204" pitchFamily="34" charset="0"/>
                <a:cs typeface="Times New Roman" panose="02020603050405020304" pitchFamily="18" charset="0"/>
              </a:rPr>
              <a:t> в матеріалі заготовок. Саме тому, </a:t>
            </a:r>
            <a:r>
              <a:rPr lang="uk-UA" dirty="0" err="1">
                <a:latin typeface="Times New Roman" panose="02020603050405020304" pitchFamily="18" charset="0"/>
                <a:ea typeface="Calibri" panose="020F0502020204030204" pitchFamily="34" charset="0"/>
                <a:cs typeface="Times New Roman" panose="02020603050405020304" pitchFamily="18" charset="0"/>
              </a:rPr>
              <a:t>вісесиметричний</a:t>
            </a:r>
            <a:r>
              <a:rPr lang="uk-UA" dirty="0">
                <a:latin typeface="Times New Roman" panose="02020603050405020304" pitchFamily="18" charset="0"/>
                <a:ea typeface="Calibri" panose="020F0502020204030204" pitchFamily="34" charset="0"/>
                <a:cs typeface="Times New Roman" panose="02020603050405020304" pitchFamily="18" charset="0"/>
              </a:rPr>
              <a:t> стиск циліндричних зразків є не тільки одним з найважливіших способів лабораторних випробувань для визначення механічних властивостей матеріалів, а й може використовуватися для моделювання поширених технологічних операцій, зокрема, штампування обкочуванням, вальцювання тощо. Ступінь осадження, що відповідає появі </a:t>
            </a:r>
            <a:r>
              <a:rPr lang="uk-UA" dirty="0" err="1">
                <a:latin typeface="Times New Roman" panose="02020603050405020304" pitchFamily="18" charset="0"/>
                <a:ea typeface="Calibri" panose="020F0502020204030204" pitchFamily="34" charset="0"/>
                <a:cs typeface="Times New Roman" panose="02020603050405020304" pitchFamily="18" charset="0"/>
              </a:rPr>
              <a:t>тріщин</a:t>
            </a:r>
            <a:r>
              <a:rPr lang="uk-UA" dirty="0">
                <a:latin typeface="Times New Roman" panose="02020603050405020304" pitchFamily="18" charset="0"/>
                <a:ea typeface="Calibri" panose="020F0502020204030204" pitchFamily="34" charset="0"/>
                <a:cs typeface="Times New Roman" panose="02020603050405020304" pitchFamily="18" charset="0"/>
              </a:rPr>
              <a:t> на бічній поверхні заготовки, залежить від інтенсивності </a:t>
            </a:r>
            <a:r>
              <a:rPr lang="uk-UA" dirty="0" err="1">
                <a:latin typeface="Times New Roman" panose="02020603050405020304" pitchFamily="18" charset="0"/>
                <a:ea typeface="Calibri" panose="020F0502020204030204" pitchFamily="34" charset="0"/>
                <a:cs typeface="Times New Roman" panose="02020603050405020304" pitchFamily="18" charset="0"/>
              </a:rPr>
              <a:t>бочкоутворення</a:t>
            </a:r>
            <a:r>
              <a:rPr lang="uk-UA" dirty="0">
                <a:latin typeface="Times New Roman" panose="02020603050405020304" pitchFamily="18" charset="0"/>
                <a:ea typeface="Calibri" panose="020F0502020204030204" pitchFamily="34" charset="0"/>
                <a:cs typeface="Times New Roman" panose="02020603050405020304" pitchFamily="18" charset="0"/>
              </a:rPr>
              <a:t>, яка у свою чергу визначається умовами тертя на контакті з інструментом.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4500"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Наявні математичні моделі та інформаційні технології надають можливість описувати і вивчати закономірності пластичного деформування і руйнування матеріалу бічної поверхні циліндричних зразків при торцевому стисненні, а також можуть бути покладені в основу математичного моделювання інших подібних процесів.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4BFE572B-290B-4561-8DE3-09A9B12EF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4794" y="5274760"/>
            <a:ext cx="1487606" cy="962267"/>
          </a:xfrm>
          <a:prstGeom prst="rect">
            <a:avLst/>
          </a:prstGeom>
        </p:spPr>
      </p:pic>
    </p:spTree>
    <p:extLst>
      <p:ext uri="{BB962C8B-B14F-4D97-AF65-F5344CB8AC3E}">
        <p14:creationId xmlns:p14="http://schemas.microsoft.com/office/powerpoint/2010/main" val="376300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id="{7DDB2C98-AAA2-406C-AC03-9330725647D2}"/>
              </a:ext>
            </a:extLst>
          </p:cNvPr>
          <p:cNvGraphicFramePr>
            <a:graphicFrameLocks noChangeAspect="1"/>
          </p:cNvGraphicFramePr>
          <p:nvPr>
            <p:extLst>
              <p:ext uri="{D42A27DB-BD31-4B8C-83A1-F6EECF244321}">
                <p14:modId xmlns:p14="http://schemas.microsoft.com/office/powerpoint/2010/main" val="4036765657"/>
              </p:ext>
            </p:extLst>
          </p:nvPr>
        </p:nvGraphicFramePr>
        <p:xfrm>
          <a:off x="3933824" y="1481964"/>
          <a:ext cx="3248025" cy="847725"/>
        </p:xfrm>
        <a:graphic>
          <a:graphicData uri="http://schemas.openxmlformats.org/presentationml/2006/ole">
            <mc:AlternateContent xmlns:mc="http://schemas.openxmlformats.org/markup-compatibility/2006">
              <mc:Choice xmlns:v="urn:schemas-microsoft-com:vml" Requires="v">
                <p:oleObj spid="_x0000_s2062" r:id="rId3" imgW="3251200" imgH="850900" progId="Equation.DSMT4">
                  <p:embed/>
                </p:oleObj>
              </mc:Choice>
              <mc:Fallback>
                <p:oleObj r:id="rId3" imgW="3251200" imgH="850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824" y="1481964"/>
                        <a:ext cx="3248025"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Объект 2">
            <a:extLst>
              <a:ext uri="{FF2B5EF4-FFF2-40B4-BE49-F238E27FC236}">
                <a16:creationId xmlns:a16="http://schemas.microsoft.com/office/drawing/2014/main" id="{0C124415-B62F-452E-BFAE-A6D8323F7A49}"/>
              </a:ext>
            </a:extLst>
          </p:cNvPr>
          <p:cNvGraphicFramePr>
            <a:graphicFrameLocks noChangeAspect="1"/>
          </p:cNvGraphicFramePr>
          <p:nvPr>
            <p:extLst>
              <p:ext uri="{D42A27DB-BD31-4B8C-83A1-F6EECF244321}">
                <p14:modId xmlns:p14="http://schemas.microsoft.com/office/powerpoint/2010/main" val="2737168390"/>
              </p:ext>
            </p:extLst>
          </p:nvPr>
        </p:nvGraphicFramePr>
        <p:xfrm>
          <a:off x="3156044" y="2570399"/>
          <a:ext cx="4381500" cy="838200"/>
        </p:xfrm>
        <a:graphic>
          <a:graphicData uri="http://schemas.openxmlformats.org/presentationml/2006/ole">
            <mc:AlternateContent xmlns:mc="http://schemas.openxmlformats.org/markup-compatibility/2006">
              <mc:Choice xmlns:v="urn:schemas-microsoft-com:vml" Requires="v">
                <p:oleObj spid="_x0000_s2063" r:id="rId5" imgW="4381500" imgH="838200" progId="Equation.DSMT4">
                  <p:embed/>
                </p:oleObj>
              </mc:Choice>
              <mc:Fallback>
                <p:oleObj r:id="rId5" imgW="4381500" imgH="838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6044" y="2570399"/>
                        <a:ext cx="4381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a:extLst>
              <a:ext uri="{FF2B5EF4-FFF2-40B4-BE49-F238E27FC236}">
                <a16:creationId xmlns:a16="http://schemas.microsoft.com/office/drawing/2014/main" id="{796D9B36-7AA6-4C0A-94E6-73F69DF8B34D}"/>
              </a:ext>
            </a:extLst>
          </p:cNvPr>
          <p:cNvGraphicFramePr>
            <a:graphicFrameLocks noChangeAspect="1"/>
          </p:cNvGraphicFramePr>
          <p:nvPr>
            <p:extLst>
              <p:ext uri="{D42A27DB-BD31-4B8C-83A1-F6EECF244321}">
                <p14:modId xmlns:p14="http://schemas.microsoft.com/office/powerpoint/2010/main" val="3993153827"/>
              </p:ext>
            </p:extLst>
          </p:nvPr>
        </p:nvGraphicFramePr>
        <p:xfrm>
          <a:off x="1366837" y="3928660"/>
          <a:ext cx="5133975" cy="495300"/>
        </p:xfrm>
        <a:graphic>
          <a:graphicData uri="http://schemas.openxmlformats.org/presentationml/2006/ole">
            <mc:AlternateContent xmlns:mc="http://schemas.openxmlformats.org/markup-compatibility/2006">
              <mc:Choice xmlns:v="urn:schemas-microsoft-com:vml" Requires="v">
                <p:oleObj spid="_x0000_s2064" r:id="rId7" imgW="5130800" imgH="495300" progId="Equation.DSMT4">
                  <p:embed/>
                </p:oleObj>
              </mc:Choice>
              <mc:Fallback>
                <p:oleObj r:id="rId7" imgW="5130800" imgH="4953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6837" y="3928660"/>
                        <a:ext cx="5133975" cy="495300"/>
                      </a:xfrm>
                      <a:prstGeom prst="rect">
                        <a:avLst/>
                      </a:prstGeom>
                      <a:noFill/>
                    </p:spPr>
                  </p:pic>
                </p:oleObj>
              </mc:Fallback>
            </mc:AlternateContent>
          </a:graphicData>
        </a:graphic>
      </p:graphicFrame>
      <p:graphicFrame>
        <p:nvGraphicFramePr>
          <p:cNvPr id="5" name="Объект 4">
            <a:extLst>
              <a:ext uri="{FF2B5EF4-FFF2-40B4-BE49-F238E27FC236}">
                <a16:creationId xmlns:a16="http://schemas.microsoft.com/office/drawing/2014/main" id="{3F2A9F3E-AA8E-46C8-B4BC-CF5F01B88D3C}"/>
              </a:ext>
            </a:extLst>
          </p:cNvPr>
          <p:cNvGraphicFramePr>
            <a:graphicFrameLocks noChangeAspect="1"/>
          </p:cNvGraphicFramePr>
          <p:nvPr>
            <p:extLst>
              <p:ext uri="{D42A27DB-BD31-4B8C-83A1-F6EECF244321}">
                <p14:modId xmlns:p14="http://schemas.microsoft.com/office/powerpoint/2010/main" val="334214344"/>
              </p:ext>
            </p:extLst>
          </p:nvPr>
        </p:nvGraphicFramePr>
        <p:xfrm>
          <a:off x="685800" y="3438526"/>
          <a:ext cx="180975" cy="238125"/>
        </p:xfrm>
        <a:graphic>
          <a:graphicData uri="http://schemas.openxmlformats.org/presentationml/2006/ole">
            <mc:AlternateContent xmlns:mc="http://schemas.openxmlformats.org/markup-compatibility/2006">
              <mc:Choice xmlns:v="urn:schemas-microsoft-com:vml" Requires="v">
                <p:oleObj spid="_x0000_s2065" r:id="rId9" imgW="177646" imgH="241091" progId="Equation.DSMT4">
                  <p:embed/>
                </p:oleObj>
              </mc:Choice>
              <mc:Fallback>
                <p:oleObj r:id="rId9" imgW="177646" imgH="241091"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3438526"/>
                        <a:ext cx="1809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a:extLst>
              <a:ext uri="{FF2B5EF4-FFF2-40B4-BE49-F238E27FC236}">
                <a16:creationId xmlns:a16="http://schemas.microsoft.com/office/drawing/2014/main" id="{C5784DA8-5031-464E-95F8-FA74A89F79EE}"/>
              </a:ext>
            </a:extLst>
          </p:cNvPr>
          <p:cNvSpPr>
            <a:spLocks noChangeArrowheads="1"/>
          </p:cNvSpPr>
          <p:nvPr/>
        </p:nvSpPr>
        <p:spPr bwMode="auto">
          <a:xfrm>
            <a:off x="556657" y="744023"/>
            <a:ext cx="980262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45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 відповідності до експериментально-аналітичного методу в роботах В.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Михалевича</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Матвійчука, Ю.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Добранюка</a:t>
            </a:r>
            <a:endPar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445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отримано математичне описання кривої граничних деформацій за умови нестаціонарного деформування, яке виникає </a:t>
            </a:r>
          </a:p>
          <a:p>
            <a:pPr marL="0" marR="0" lvl="0" indent="4445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вісесиметричному</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стиску за наявності тертя на торцях циліндричних зразків :</a:t>
            </a:r>
            <a:endParaRPr kumimoji="0" lang="ru-RU" altLang="ru-RU" sz="1100" b="0" i="0" u="none" strike="noStrike" cap="none" normalizeH="0" baseline="0" dirty="0">
              <a:ln>
                <a:noFill/>
              </a:ln>
              <a:solidFill>
                <a:schemeClr val="tx1"/>
              </a:solidFill>
              <a:effectLst/>
            </a:endParaRPr>
          </a:p>
          <a:p>
            <a:pPr marL="0" marR="0" lvl="0" indent="4445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6A230EEE-65C9-446A-BACC-4C05680D5B75}"/>
              </a:ext>
            </a:extLst>
          </p:cNvPr>
          <p:cNvSpPr>
            <a:spLocks noChangeArrowheads="1"/>
          </p:cNvSpPr>
          <p:nvPr/>
        </p:nvSpPr>
        <p:spPr bwMode="auto">
          <a:xfrm>
            <a:off x="1441544" y="25703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(4.3)</a:t>
            </a:r>
            <a:endParaRPr kumimoji="0" lang="ru-RU" altLang="ru-RU"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27383A52-FABE-4936-95EA-9A2906A67764}"/>
              </a:ext>
            </a:extLst>
          </p:cNvPr>
          <p:cNvSpPr>
            <a:spLocks noChangeArrowheads="1"/>
          </p:cNvSpPr>
          <p:nvPr/>
        </p:nvSpPr>
        <p:spPr bwMode="auto">
          <a:xfrm>
            <a:off x="1248912" y="38881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(4.4)</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 </a:t>
            </a:r>
            <a:r>
              <a:rPr kumimoji="0" lang="en-US"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параметр, що характеризує коефіцієнт тертя на торцях;</a:t>
            </a:r>
            <a:endParaRPr kumimoji="0" lang="ru-RU" altLang="ru-RU"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4EBA9D36-9D14-4FBB-8E56-18DDD51CA8FF}"/>
              </a:ext>
            </a:extLst>
          </p:cNvPr>
          <p:cNvSpPr>
            <a:spLocks noChangeArrowheads="1"/>
          </p:cNvSpPr>
          <p:nvPr/>
        </p:nvSpPr>
        <p:spPr bwMode="auto">
          <a:xfrm>
            <a:off x="6622577" y="4257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(4.5)</a:t>
            </a:r>
            <a:endParaRPr kumimoji="0" lang="ru-RU" altLang="ru-RU"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6B049B39-BF8D-43EE-8252-71E5BD5B3D37}"/>
              </a:ext>
            </a:extLst>
          </p:cNvPr>
          <p:cNvSpPr>
            <a:spLocks noChangeArrowheads="1"/>
          </p:cNvSpPr>
          <p:nvPr/>
        </p:nvSpPr>
        <p:spPr bwMode="auto">
          <a:xfrm>
            <a:off x="1138611" y="4646592"/>
            <a:ext cx="86387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та </a:t>
            </a:r>
            <a:r>
              <a:rPr kumimoji="0" lang="en-US"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uk-UA"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накопичена деформація </a:t>
            </a:r>
            <a:r>
              <a:rPr kumimoji="0" lang="uk-UA" altLang="ru-RU"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ε</a:t>
            </a:r>
            <a:r>
              <a:rPr kumimoji="0" lang="uk-UA" altLang="ru-RU" sz="14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та параметр </a:t>
            </a:r>
            <a:r>
              <a:rPr kumimoji="0" lang="en-US"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(характеризує стадію процесу пластичного деформування)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параметричного представлення траєкторії деформацій в координатах  </a:t>
            </a:r>
            <a:r>
              <a:rPr kumimoji="0" lang="uk-UA" altLang="ru-RU"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ε</a:t>
            </a:r>
            <a:r>
              <a:rPr kumimoji="0" lang="uk-UA" altLang="ru-RU" sz="14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ε</a:t>
            </a:r>
            <a:r>
              <a:rPr kumimoji="0" lang="uk-UA" altLang="ru-RU" sz="14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η</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що відповідають моменту</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досягнення граничного стану; </a:t>
            </a:r>
            <a:r>
              <a:rPr kumimoji="0" lang="en-US"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kumimoji="0" lang="uk-UA" altLang="ru-RU"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kumimoji="0" lang="uk-UA" altLang="ru-RU"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kumimoji="0" lang="uk-UA" altLang="ru-RU"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&gt; 0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деякі постійні, що визначаються за результатами дослідів з</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визначення граничних деформацій за різних видів напруженого стану в умовах стаціонарного деформування.</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337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86C63A0-1EEA-4A79-B256-C28E7994F5DB}"/>
              </a:ext>
            </a:extLst>
          </p:cNvPr>
          <p:cNvSpPr>
            <a:spLocks noChangeArrowheads="1"/>
          </p:cNvSpPr>
          <p:nvPr/>
        </p:nvSpPr>
        <p:spPr bwMode="auto">
          <a:xfrm>
            <a:off x="504967" y="851258"/>
            <a:ext cx="108154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Результати розрахунків за наведеною моделлю наведено на рис. 2 .Узагальнення математичної моделі напружено-деформованого стану (НДС) бічної поверхні при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вісесиметричному</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осадженні циліндричних зразків, що є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структурноюскладовою</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співвідношень (4.3)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(4.5), здійснено В.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Михалевичем</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показано, що для одних і тих самих значень </a:t>
            </a:r>
            <a:r>
              <a:rPr kumimoji="0" lang="en-US"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kumimoji="0" lang="uk-UA" altLang="ru-RU"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kumimoji="0" lang="uk-UA" altLang="ru-RU"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kumimoji="0" lang="uk-UA" altLang="ru-RU"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залежності від вибору аналітичного співвідношення для апроксимації кривої граничного стану при стаціонарному деформуванні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Объект 2">
            <a:extLst>
              <a:ext uri="{FF2B5EF4-FFF2-40B4-BE49-F238E27FC236}">
                <a16:creationId xmlns:a16="http://schemas.microsoft.com/office/drawing/2014/main" id="{67E8841B-B07F-4FA5-B184-52E64426D0E1}"/>
              </a:ext>
            </a:extLst>
          </p:cNvPr>
          <p:cNvGraphicFramePr>
            <a:graphicFrameLocks noChangeAspect="1"/>
          </p:cNvGraphicFramePr>
          <p:nvPr>
            <p:extLst>
              <p:ext uri="{D42A27DB-BD31-4B8C-83A1-F6EECF244321}">
                <p14:modId xmlns:p14="http://schemas.microsoft.com/office/powerpoint/2010/main" val="3173034264"/>
              </p:ext>
            </p:extLst>
          </p:nvPr>
        </p:nvGraphicFramePr>
        <p:xfrm>
          <a:off x="871537" y="1435419"/>
          <a:ext cx="838200" cy="45719"/>
        </p:xfrm>
        <a:graphic>
          <a:graphicData uri="http://schemas.openxmlformats.org/presentationml/2006/ole">
            <mc:AlternateContent xmlns:mc="http://schemas.openxmlformats.org/markup-compatibility/2006">
              <mc:Choice xmlns:v="urn:schemas-microsoft-com:vml" Requires="v">
                <p:oleObj spid="_x0000_s3104" r:id="rId3" imgW="838200" imgH="241300" progId="Equation.DSMT4">
                  <p:embed/>
                </p:oleObj>
              </mc:Choice>
              <mc:Fallback>
                <p:oleObj r:id="rId3" imgW="8382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7" y="1435419"/>
                        <a:ext cx="838200" cy="45719"/>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3DFA7E10-11CF-46BC-90AF-918901260968}"/>
              </a:ext>
            </a:extLst>
          </p:cNvPr>
          <p:cNvSpPr>
            <a:spLocks noChangeArrowheads="1"/>
          </p:cNvSpPr>
          <p:nvPr/>
        </p:nvSpPr>
        <p:spPr bwMode="auto">
          <a:xfrm>
            <a:off x="137543" y="1697643"/>
            <a:ext cx="1099903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поведінка цієї кривої у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досліджув</a:t>
            </a:r>
            <a:endPar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аних</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межах може суттєво відрізнятися. Проте до цього часу відсутні дослідження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впливузазначеної</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розбіжності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розрахункові значення граничних деформацій.	</a:t>
            </a:r>
            <a:endParaRPr kumimoji="0" lang="ru-RU" altLang="ru-RU" sz="1100" b="0"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2A0C3A32-A83B-448A-AF88-45D0A59BDFA1}"/>
              </a:ext>
            </a:extLst>
          </p:cNvPr>
          <p:cNvSpPr>
            <a:spLocks noChangeArrowheads="1"/>
          </p:cNvSpPr>
          <p:nvPr/>
        </p:nvSpPr>
        <p:spPr bwMode="auto">
          <a:xfrm>
            <a:off x="4558352" y="2559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a:extLst>
              <a:ext uri="{FF2B5EF4-FFF2-40B4-BE49-F238E27FC236}">
                <a16:creationId xmlns:a16="http://schemas.microsoft.com/office/drawing/2014/main" id="{6D4F0BAE-7E1D-4D3D-A832-E25806FF9019}"/>
              </a:ext>
            </a:extLst>
          </p:cNvPr>
          <p:cNvGraphicFramePr>
            <a:graphicFrameLocks noChangeAspect="1"/>
          </p:cNvGraphicFramePr>
          <p:nvPr>
            <p:extLst>
              <p:ext uri="{D42A27DB-BD31-4B8C-83A1-F6EECF244321}">
                <p14:modId xmlns:p14="http://schemas.microsoft.com/office/powerpoint/2010/main" val="506567482"/>
              </p:ext>
            </p:extLst>
          </p:nvPr>
        </p:nvGraphicFramePr>
        <p:xfrm>
          <a:off x="4558352" y="2559566"/>
          <a:ext cx="2657475" cy="2000250"/>
        </p:xfrm>
        <a:graphic>
          <a:graphicData uri="http://schemas.openxmlformats.org/presentationml/2006/ole">
            <mc:AlternateContent xmlns:mc="http://schemas.openxmlformats.org/markup-compatibility/2006">
              <mc:Choice xmlns:v="urn:schemas-microsoft-com:vml" Requires="v">
                <p:oleObj spid="_x0000_s3105" name="Picture" r:id="rId5" imgW="3270939" imgH="2465001" progId="Word.Picture.8">
                  <p:embed/>
                </p:oleObj>
              </mc:Choice>
              <mc:Fallback>
                <p:oleObj name="Picture" r:id="rId5" imgW="3270939" imgH="2465001" progId="Word.Picture.8">
                  <p:embed/>
                  <p:pic>
                    <p:nvPicPr>
                      <p:cNvPr id="0" name="Object 4"/>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4558352" y="2559566"/>
                        <a:ext cx="2657475"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Таблица 6">
            <a:extLst>
              <a:ext uri="{FF2B5EF4-FFF2-40B4-BE49-F238E27FC236}">
                <a16:creationId xmlns:a16="http://schemas.microsoft.com/office/drawing/2014/main" id="{3DCDC7AA-48D5-4559-A400-6CB67659BBD1}"/>
              </a:ext>
            </a:extLst>
          </p:cNvPr>
          <p:cNvGraphicFramePr>
            <a:graphicFrameLocks noGrp="1"/>
          </p:cNvGraphicFramePr>
          <p:nvPr>
            <p:extLst>
              <p:ext uri="{D42A27DB-BD31-4B8C-83A1-F6EECF244321}">
                <p14:modId xmlns:p14="http://schemas.microsoft.com/office/powerpoint/2010/main" val="138941040"/>
              </p:ext>
            </p:extLst>
          </p:nvPr>
        </p:nvGraphicFramePr>
        <p:xfrm>
          <a:off x="1023582" y="4559816"/>
          <a:ext cx="9635319" cy="1562608"/>
        </p:xfrm>
        <a:graphic>
          <a:graphicData uri="http://schemas.openxmlformats.org/drawingml/2006/table">
            <a:tbl>
              <a:tblPr firstRow="1" firstCol="1" bandRow="1">
                <a:tableStyleId>{5C22544A-7EE6-4342-B048-85BDC9FD1C3A}</a:tableStyleId>
              </a:tblPr>
              <a:tblGrid>
                <a:gridCol w="9635319">
                  <a:extLst>
                    <a:ext uri="{9D8B030D-6E8A-4147-A177-3AD203B41FA5}">
                      <a16:colId xmlns:a16="http://schemas.microsoft.com/office/drawing/2014/main" val="499326173"/>
                    </a:ext>
                  </a:extLst>
                </a:gridCol>
              </a:tblGrid>
              <a:tr h="0">
                <a:tc>
                  <a:txBody>
                    <a:bodyPr/>
                    <a:lstStyle/>
                    <a:p>
                      <a:pPr algn="ctr">
                        <a:lnSpc>
                          <a:spcPct val="115000"/>
                        </a:lnSpc>
                        <a:spcAft>
                          <a:spcPts val="0"/>
                        </a:spcAft>
                      </a:pPr>
                      <a:r>
                        <a:rPr lang="uk-UA" dirty="0"/>
                        <a:t>Рис. 4.2. Залежність граничних деформацій від показника </a:t>
                      </a:r>
                      <a:r>
                        <a:rPr lang="uk-UA" dirty="0">
                          <a:sym typeface="Symbol" panose="05050102010706020507" pitchFamily="18" charset="2"/>
                        </a:rPr>
                        <a:t></a:t>
                      </a:r>
                      <a:r>
                        <a:rPr lang="uk-UA" dirty="0"/>
                        <a:t> при торцевому стисненні циліндричних зразків: 1 – крива граничних деформацій при стаціонарному деформуванні;</a:t>
                      </a:r>
                      <a:endParaRPr lang="ru-RU" dirty="0"/>
                    </a:p>
                    <a:p>
                      <a:pPr algn="ctr">
                        <a:lnSpc>
                          <a:spcPct val="115000"/>
                        </a:lnSpc>
                        <a:spcAft>
                          <a:spcPts val="0"/>
                        </a:spcAft>
                      </a:pPr>
                      <a:r>
                        <a:rPr lang="uk-UA" dirty="0"/>
                        <a:t>2 – крива граничних деформацій при нестаціонарному деформуванні; 3 8 ‑ </a:t>
                      </a:r>
                      <a:r>
                        <a:rPr lang="uk-UA" dirty="0" err="1"/>
                        <a:t>траекторії</a:t>
                      </a:r>
                      <a:r>
                        <a:rPr lang="uk-UA" dirty="0"/>
                        <a:t> деформування за різних умов тертя на торцях (параметр m): 3 – , 4 – ,</a:t>
                      </a:r>
                      <a:endParaRPr lang="ru-RU" dirty="0"/>
                    </a:p>
                    <a:p>
                      <a:pPr algn="ctr">
                        <a:lnSpc>
                          <a:spcPct val="115000"/>
                        </a:lnSpc>
                        <a:spcAft>
                          <a:spcPts val="0"/>
                        </a:spcAft>
                      </a:pPr>
                      <a:r>
                        <a:rPr lang="uk-UA" dirty="0"/>
                        <a:t>5 – , 6 – , 7 – , 8 – </a:t>
                      </a:r>
                      <a:endParaRPr lang="ru-RU" dirty="0"/>
                    </a:p>
                  </a:txBody>
                  <a:tcPr marL="68580" marR="68580" marT="0" marB="0"/>
                </a:tc>
                <a:extLst>
                  <a:ext uri="{0D108BD9-81ED-4DB2-BD59-A6C34878D82A}">
                    <a16:rowId xmlns:a16="http://schemas.microsoft.com/office/drawing/2014/main" val="755707803"/>
                  </a:ext>
                </a:extLst>
              </a:tr>
            </a:tbl>
          </a:graphicData>
        </a:graphic>
      </p:graphicFrame>
      <p:graphicFrame>
        <p:nvGraphicFramePr>
          <p:cNvPr id="8" name="Объект 7">
            <a:extLst>
              <a:ext uri="{FF2B5EF4-FFF2-40B4-BE49-F238E27FC236}">
                <a16:creationId xmlns:a16="http://schemas.microsoft.com/office/drawing/2014/main" id="{9188C0A2-CF29-440C-9A3D-567D390E52CB}"/>
              </a:ext>
            </a:extLst>
          </p:cNvPr>
          <p:cNvGraphicFramePr>
            <a:graphicFrameLocks noChangeAspect="1"/>
          </p:cNvGraphicFramePr>
          <p:nvPr>
            <p:extLst>
              <p:ext uri="{D42A27DB-BD31-4B8C-83A1-F6EECF244321}">
                <p14:modId xmlns:p14="http://schemas.microsoft.com/office/powerpoint/2010/main" val="2705033381"/>
              </p:ext>
            </p:extLst>
          </p:nvPr>
        </p:nvGraphicFramePr>
        <p:xfrm>
          <a:off x="2182102" y="4559911"/>
          <a:ext cx="142875" cy="142875"/>
        </p:xfrm>
        <a:graphic>
          <a:graphicData uri="http://schemas.openxmlformats.org/presentationml/2006/ole">
            <mc:AlternateContent xmlns:mc="http://schemas.openxmlformats.org/markup-compatibility/2006">
              <mc:Choice xmlns:v="urn:schemas-microsoft-com:vml" Requires="v">
                <p:oleObj spid="_x0000_s3106" r:id="rId7" imgW="139700" imgH="139700" progId="Equation.DSMT4">
                  <p:embed/>
                </p:oleObj>
              </mc:Choice>
              <mc:Fallback>
                <p:oleObj r:id="rId7" imgW="139700" imgH="1397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102" y="4559911"/>
                        <a:ext cx="142875" cy="14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a:extLst>
              <a:ext uri="{FF2B5EF4-FFF2-40B4-BE49-F238E27FC236}">
                <a16:creationId xmlns:a16="http://schemas.microsoft.com/office/drawing/2014/main" id="{589AF56F-A23D-4B27-91A4-171E00DAE6EC}"/>
              </a:ext>
            </a:extLst>
          </p:cNvPr>
          <p:cNvGraphicFramePr>
            <a:graphicFrameLocks noChangeAspect="1"/>
          </p:cNvGraphicFramePr>
          <p:nvPr>
            <p:extLst>
              <p:ext uri="{D42A27DB-BD31-4B8C-83A1-F6EECF244321}">
                <p14:modId xmlns:p14="http://schemas.microsoft.com/office/powerpoint/2010/main" val="1959059549"/>
              </p:ext>
            </p:extLst>
          </p:nvPr>
        </p:nvGraphicFramePr>
        <p:xfrm>
          <a:off x="2182102" y="4559911"/>
          <a:ext cx="523875" cy="190500"/>
        </p:xfrm>
        <a:graphic>
          <a:graphicData uri="http://schemas.openxmlformats.org/presentationml/2006/ole">
            <mc:AlternateContent xmlns:mc="http://schemas.openxmlformats.org/markup-compatibility/2006">
              <mc:Choice xmlns:v="urn:schemas-microsoft-com:vml" Requires="v">
                <p:oleObj spid="_x0000_s3107" r:id="rId9" imgW="520474" imgH="190417" progId="Equation.DSMT4">
                  <p:embed/>
                </p:oleObj>
              </mc:Choice>
              <mc:Fallback>
                <p:oleObj r:id="rId9" imgW="520474" imgH="190417"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102" y="4559911"/>
                        <a:ext cx="52387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a:extLst>
              <a:ext uri="{FF2B5EF4-FFF2-40B4-BE49-F238E27FC236}">
                <a16:creationId xmlns:a16="http://schemas.microsoft.com/office/drawing/2014/main" id="{A9453B64-0105-44BA-A794-A5E4A0923C02}"/>
              </a:ext>
            </a:extLst>
          </p:cNvPr>
          <p:cNvGraphicFramePr>
            <a:graphicFrameLocks noChangeAspect="1"/>
          </p:cNvGraphicFramePr>
          <p:nvPr>
            <p:extLst>
              <p:ext uri="{D42A27DB-BD31-4B8C-83A1-F6EECF244321}">
                <p14:modId xmlns:p14="http://schemas.microsoft.com/office/powerpoint/2010/main" val="4213404084"/>
              </p:ext>
            </p:extLst>
          </p:nvPr>
        </p:nvGraphicFramePr>
        <p:xfrm>
          <a:off x="2182102" y="4559911"/>
          <a:ext cx="447675" cy="190500"/>
        </p:xfrm>
        <a:graphic>
          <a:graphicData uri="http://schemas.openxmlformats.org/presentationml/2006/ole">
            <mc:AlternateContent xmlns:mc="http://schemas.openxmlformats.org/markup-compatibility/2006">
              <mc:Choice xmlns:v="urn:schemas-microsoft-com:vml" Requires="v">
                <p:oleObj spid="_x0000_s3108" r:id="rId11" imgW="444307" imgH="190417" progId="Equation.DSMT4">
                  <p:embed/>
                </p:oleObj>
              </mc:Choice>
              <mc:Fallback>
                <p:oleObj r:id="rId11" imgW="444307" imgH="190417"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2102" y="4559911"/>
                        <a:ext cx="44767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a:extLst>
              <a:ext uri="{FF2B5EF4-FFF2-40B4-BE49-F238E27FC236}">
                <a16:creationId xmlns:a16="http://schemas.microsoft.com/office/drawing/2014/main" id="{D10A41E3-30B0-4C4F-8514-D4C290E089C1}"/>
              </a:ext>
            </a:extLst>
          </p:cNvPr>
          <p:cNvGraphicFramePr>
            <a:graphicFrameLocks noChangeAspect="1"/>
          </p:cNvGraphicFramePr>
          <p:nvPr>
            <p:extLst>
              <p:ext uri="{D42A27DB-BD31-4B8C-83A1-F6EECF244321}">
                <p14:modId xmlns:p14="http://schemas.microsoft.com/office/powerpoint/2010/main" val="1471199703"/>
              </p:ext>
            </p:extLst>
          </p:nvPr>
        </p:nvGraphicFramePr>
        <p:xfrm>
          <a:off x="2182102" y="4559911"/>
          <a:ext cx="571500" cy="190500"/>
        </p:xfrm>
        <a:graphic>
          <a:graphicData uri="http://schemas.openxmlformats.org/presentationml/2006/ole">
            <mc:AlternateContent xmlns:mc="http://schemas.openxmlformats.org/markup-compatibility/2006">
              <mc:Choice xmlns:v="urn:schemas-microsoft-com:vml" Requires="v">
                <p:oleObj spid="_x0000_s3109" r:id="rId13" imgW="571252" imgH="190417" progId="Equation.DSMT4">
                  <p:embed/>
                </p:oleObj>
              </mc:Choice>
              <mc:Fallback>
                <p:oleObj r:id="rId13" imgW="571252" imgH="190417"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82102" y="4559911"/>
                        <a:ext cx="571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a:extLst>
              <a:ext uri="{FF2B5EF4-FFF2-40B4-BE49-F238E27FC236}">
                <a16:creationId xmlns:a16="http://schemas.microsoft.com/office/drawing/2014/main" id="{CBA53B97-520B-4CE0-B273-D5188A86F921}"/>
              </a:ext>
            </a:extLst>
          </p:cNvPr>
          <p:cNvGraphicFramePr>
            <a:graphicFrameLocks noChangeAspect="1"/>
          </p:cNvGraphicFramePr>
          <p:nvPr>
            <p:extLst>
              <p:ext uri="{D42A27DB-BD31-4B8C-83A1-F6EECF244321}">
                <p14:modId xmlns:p14="http://schemas.microsoft.com/office/powerpoint/2010/main" val="339067290"/>
              </p:ext>
            </p:extLst>
          </p:nvPr>
        </p:nvGraphicFramePr>
        <p:xfrm>
          <a:off x="2182102" y="4559911"/>
          <a:ext cx="657225" cy="190500"/>
        </p:xfrm>
        <a:graphic>
          <a:graphicData uri="http://schemas.openxmlformats.org/presentationml/2006/ole">
            <mc:AlternateContent xmlns:mc="http://schemas.openxmlformats.org/markup-compatibility/2006">
              <mc:Choice xmlns:v="urn:schemas-microsoft-com:vml" Requires="v">
                <p:oleObj spid="_x0000_s3110" r:id="rId15" imgW="660113" imgH="190417" progId="Equation.DSMT4">
                  <p:embed/>
                </p:oleObj>
              </mc:Choice>
              <mc:Fallback>
                <p:oleObj r:id="rId15" imgW="660113" imgH="190417"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82102" y="4559911"/>
                        <a:ext cx="65722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a:extLst>
              <a:ext uri="{FF2B5EF4-FFF2-40B4-BE49-F238E27FC236}">
                <a16:creationId xmlns:a16="http://schemas.microsoft.com/office/drawing/2014/main" id="{028A8FDF-DA40-46E2-9329-0BE96B45623A}"/>
              </a:ext>
            </a:extLst>
          </p:cNvPr>
          <p:cNvGraphicFramePr>
            <a:graphicFrameLocks noChangeAspect="1"/>
          </p:cNvGraphicFramePr>
          <p:nvPr>
            <p:extLst>
              <p:ext uri="{D42A27DB-BD31-4B8C-83A1-F6EECF244321}">
                <p14:modId xmlns:p14="http://schemas.microsoft.com/office/powerpoint/2010/main" val="1329316187"/>
              </p:ext>
            </p:extLst>
          </p:nvPr>
        </p:nvGraphicFramePr>
        <p:xfrm>
          <a:off x="2182102" y="4559911"/>
          <a:ext cx="657225" cy="190500"/>
        </p:xfrm>
        <a:graphic>
          <a:graphicData uri="http://schemas.openxmlformats.org/presentationml/2006/ole">
            <mc:AlternateContent xmlns:mc="http://schemas.openxmlformats.org/markup-compatibility/2006">
              <mc:Choice xmlns:v="urn:schemas-microsoft-com:vml" Requires="v">
                <p:oleObj spid="_x0000_s3111" r:id="rId17" imgW="660113" imgH="190417" progId="Equation.DSMT4">
                  <p:embed/>
                </p:oleObj>
              </mc:Choice>
              <mc:Fallback>
                <p:oleObj r:id="rId17" imgW="660113" imgH="190417" progId="Equation.DSMT4">
                  <p:embed/>
                  <p:pic>
                    <p:nvPicPr>
                      <p:cNvPr id="0" name="Object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82102" y="4559911"/>
                        <a:ext cx="65722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a:extLst>
              <a:ext uri="{FF2B5EF4-FFF2-40B4-BE49-F238E27FC236}">
                <a16:creationId xmlns:a16="http://schemas.microsoft.com/office/drawing/2014/main" id="{CAEC84A6-04C2-4C5F-9BFD-723EE15BE3E6}"/>
              </a:ext>
            </a:extLst>
          </p:cNvPr>
          <p:cNvGraphicFramePr>
            <a:graphicFrameLocks noChangeAspect="1"/>
          </p:cNvGraphicFramePr>
          <p:nvPr>
            <p:extLst>
              <p:ext uri="{D42A27DB-BD31-4B8C-83A1-F6EECF244321}">
                <p14:modId xmlns:p14="http://schemas.microsoft.com/office/powerpoint/2010/main" val="1922598402"/>
              </p:ext>
            </p:extLst>
          </p:nvPr>
        </p:nvGraphicFramePr>
        <p:xfrm>
          <a:off x="2182102" y="4559911"/>
          <a:ext cx="647700" cy="190500"/>
        </p:xfrm>
        <a:graphic>
          <a:graphicData uri="http://schemas.openxmlformats.org/presentationml/2006/ole">
            <mc:AlternateContent xmlns:mc="http://schemas.openxmlformats.org/markup-compatibility/2006">
              <mc:Choice xmlns:v="urn:schemas-microsoft-com:vml" Requires="v">
                <p:oleObj spid="_x0000_s3112" r:id="rId19" imgW="647700" imgH="190500" progId="Equation.DSMT4">
                  <p:embed/>
                </p:oleObj>
              </mc:Choice>
              <mc:Fallback>
                <p:oleObj r:id="rId19" imgW="647700" imgH="190500" progId="Equation.DSMT4">
                  <p:embed/>
                  <p:pic>
                    <p:nvPicPr>
                      <p:cNvPr id="0" name="Object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82102" y="4559911"/>
                        <a:ext cx="6477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3">
            <a:extLst>
              <a:ext uri="{FF2B5EF4-FFF2-40B4-BE49-F238E27FC236}">
                <a16:creationId xmlns:a16="http://schemas.microsoft.com/office/drawing/2014/main" id="{7CA12B7C-BED1-495A-B25D-1C87F8A0EDB2}"/>
              </a:ext>
            </a:extLst>
          </p:cNvPr>
          <p:cNvSpPr>
            <a:spLocks noChangeArrowheads="1"/>
          </p:cNvSpPr>
          <p:nvPr/>
        </p:nvSpPr>
        <p:spPr bwMode="auto">
          <a:xfrm>
            <a:off x="2182102" y="46038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20578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501D03-A63A-40EC-9912-C5580F55FE99}"/>
              </a:ext>
            </a:extLst>
          </p:cNvPr>
          <p:cNvSpPr>
            <a:spLocks noChangeArrowheads="1"/>
          </p:cNvSpPr>
          <p:nvPr/>
        </p:nvSpPr>
        <p:spPr bwMode="auto">
          <a:xfrm>
            <a:off x="211196" y="633578"/>
            <a:ext cx="1145826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4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Одним з ключових результатів стало встановлення загальних концепцій і наявних відмінностей тензорної моделі тривалої міцності</a:t>
            </a:r>
          </a:p>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a:t>
            </a:r>
            <a:r>
              <a:rPr kumimoji="0" lang="en-US"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a:t>
            </a:r>
            <a:r>
              <a:rPr kumimoji="0" lang="en-US"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Ільюшина</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моделей граничних деформацій, що побудовані відповідно до концепцій теорії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деформівності</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Це дозволило об</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єднати два зазначених підходи до побудови моделі в рамках єдиної, узагальненої, що, в свою чергу,</a:t>
            </a:r>
          </a:p>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призвело як до збагачення самої теорії підсумовування пошкоджень, так і до напрямів її застосування. </a:t>
            </a:r>
          </a:p>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Серед найважливіших наслідків зазначеного об</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єднання стала розробка моделі спадкового типу, яка враховує залежність</a:t>
            </a:r>
          </a:p>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граничної деформації від закону зміни швидкості деформації при гарячому деформуванні.</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Відомо, що гранична до руйнування деформація, яку набуває матеріал за умови гарячого деформування, залежить від швидкості деформації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758BF0C6-8E0E-48B8-8EC4-E00E5CD13B20}"/>
              </a:ext>
            </a:extLst>
          </p:cNvPr>
          <p:cNvSpPr>
            <a:spLocks noChangeArrowheads="1"/>
          </p:cNvSpPr>
          <p:nvPr/>
        </p:nvSpPr>
        <p:spPr bwMode="auto">
          <a:xfrm>
            <a:off x="739254" y="2234016"/>
            <a:ext cx="107134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За даними, які наведені у роботах В.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Михалевича</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зокрема з посиланням на інші джерела, гранична деформація залежить від закону зміни швидкості деформації, що може бути відображено скалярною моделлю підсумовування пошкоджень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Объект 4">
            <a:extLst>
              <a:ext uri="{FF2B5EF4-FFF2-40B4-BE49-F238E27FC236}">
                <a16:creationId xmlns:a16="http://schemas.microsoft.com/office/drawing/2014/main" id="{CAE3A8E2-69D6-4E95-B3EB-3CDB0DA1B8C5}"/>
              </a:ext>
            </a:extLst>
          </p:cNvPr>
          <p:cNvGraphicFramePr>
            <a:graphicFrameLocks noChangeAspect="1"/>
          </p:cNvGraphicFramePr>
          <p:nvPr>
            <p:extLst>
              <p:ext uri="{D42A27DB-BD31-4B8C-83A1-F6EECF244321}">
                <p14:modId xmlns:p14="http://schemas.microsoft.com/office/powerpoint/2010/main" val="473360588"/>
              </p:ext>
            </p:extLst>
          </p:nvPr>
        </p:nvGraphicFramePr>
        <p:xfrm>
          <a:off x="1100138" y="2757236"/>
          <a:ext cx="2657475" cy="542925"/>
        </p:xfrm>
        <a:graphic>
          <a:graphicData uri="http://schemas.openxmlformats.org/presentationml/2006/ole">
            <mc:AlternateContent xmlns:mc="http://schemas.openxmlformats.org/markup-compatibility/2006">
              <mc:Choice xmlns:v="urn:schemas-microsoft-com:vml" Requires="v">
                <p:oleObj spid="_x0000_s4122" r:id="rId3" imgW="2654300" imgH="546100" progId="Equation.DSMT4">
                  <p:embed/>
                </p:oleObj>
              </mc:Choice>
              <mc:Fallback>
                <p:oleObj r:id="rId3" imgW="2654300" imgH="5461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38" y="2757236"/>
                        <a:ext cx="26574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a:extLst>
              <a:ext uri="{FF2B5EF4-FFF2-40B4-BE49-F238E27FC236}">
                <a16:creationId xmlns:a16="http://schemas.microsoft.com/office/drawing/2014/main" id="{93589614-6EC2-4703-B681-DFB318BC8682}"/>
              </a:ext>
            </a:extLst>
          </p:cNvPr>
          <p:cNvGraphicFramePr>
            <a:graphicFrameLocks noChangeAspect="1"/>
          </p:cNvGraphicFramePr>
          <p:nvPr>
            <p:extLst>
              <p:ext uri="{D42A27DB-BD31-4B8C-83A1-F6EECF244321}">
                <p14:modId xmlns:p14="http://schemas.microsoft.com/office/powerpoint/2010/main" val="2297139162"/>
              </p:ext>
            </p:extLst>
          </p:nvPr>
        </p:nvGraphicFramePr>
        <p:xfrm>
          <a:off x="1100138" y="3300161"/>
          <a:ext cx="657225" cy="219075"/>
        </p:xfrm>
        <a:graphic>
          <a:graphicData uri="http://schemas.openxmlformats.org/presentationml/2006/ole">
            <mc:AlternateContent xmlns:mc="http://schemas.openxmlformats.org/markup-compatibility/2006">
              <mc:Choice xmlns:v="urn:schemas-microsoft-com:vml" Requires="v">
                <p:oleObj spid="_x0000_s4123" r:id="rId5" imgW="660113" imgH="215806" progId="Equation.DSMT4">
                  <p:embed/>
                </p:oleObj>
              </mc:Choice>
              <mc:Fallback>
                <p:oleObj r:id="rId5" imgW="660113" imgH="215806"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138" y="3300161"/>
                        <a:ext cx="6572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Объект 6">
            <a:extLst>
              <a:ext uri="{FF2B5EF4-FFF2-40B4-BE49-F238E27FC236}">
                <a16:creationId xmlns:a16="http://schemas.microsoft.com/office/drawing/2014/main" id="{4AD374DC-DD10-430C-9D35-84D8F160008A}"/>
              </a:ext>
            </a:extLst>
          </p:cNvPr>
          <p:cNvGraphicFramePr>
            <a:graphicFrameLocks noChangeAspect="1"/>
          </p:cNvGraphicFramePr>
          <p:nvPr>
            <p:extLst>
              <p:ext uri="{D42A27DB-BD31-4B8C-83A1-F6EECF244321}">
                <p14:modId xmlns:p14="http://schemas.microsoft.com/office/powerpoint/2010/main" val="823867203"/>
              </p:ext>
            </p:extLst>
          </p:nvPr>
        </p:nvGraphicFramePr>
        <p:xfrm>
          <a:off x="1100138" y="3519236"/>
          <a:ext cx="714375" cy="266700"/>
        </p:xfrm>
        <a:graphic>
          <a:graphicData uri="http://schemas.openxmlformats.org/presentationml/2006/ole">
            <mc:AlternateContent xmlns:mc="http://schemas.openxmlformats.org/markup-compatibility/2006">
              <mc:Choice xmlns:v="urn:schemas-microsoft-com:vml" Requires="v">
                <p:oleObj spid="_x0000_s4124" r:id="rId7" imgW="710891" imgH="266584" progId="Equation.DSMT4">
                  <p:embed/>
                </p:oleObj>
              </mc:Choice>
              <mc:Fallback>
                <p:oleObj r:id="rId7" imgW="710891" imgH="266584"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0138" y="3519236"/>
                        <a:ext cx="7143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Объект 7">
            <a:extLst>
              <a:ext uri="{FF2B5EF4-FFF2-40B4-BE49-F238E27FC236}">
                <a16:creationId xmlns:a16="http://schemas.microsoft.com/office/drawing/2014/main" id="{0D1CBF61-6E76-475B-83A4-B8A7F67CBDDF}"/>
              </a:ext>
            </a:extLst>
          </p:cNvPr>
          <p:cNvGraphicFramePr>
            <a:graphicFrameLocks noChangeAspect="1"/>
          </p:cNvGraphicFramePr>
          <p:nvPr>
            <p:extLst>
              <p:ext uri="{D42A27DB-BD31-4B8C-83A1-F6EECF244321}">
                <p14:modId xmlns:p14="http://schemas.microsoft.com/office/powerpoint/2010/main" val="1592669537"/>
              </p:ext>
            </p:extLst>
          </p:nvPr>
        </p:nvGraphicFramePr>
        <p:xfrm>
          <a:off x="1100138" y="3785936"/>
          <a:ext cx="657225" cy="266700"/>
        </p:xfrm>
        <a:graphic>
          <a:graphicData uri="http://schemas.openxmlformats.org/presentationml/2006/ole">
            <mc:AlternateContent xmlns:mc="http://schemas.openxmlformats.org/markup-compatibility/2006">
              <mc:Choice xmlns:v="urn:schemas-microsoft-com:vml" Requires="v">
                <p:oleObj spid="_x0000_s4125" r:id="rId9" imgW="660113" imgH="266584" progId="Equation.DSMT4">
                  <p:embed/>
                </p:oleObj>
              </mc:Choice>
              <mc:Fallback>
                <p:oleObj r:id="rId9" imgW="660113" imgH="266584"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0138" y="3785936"/>
                        <a:ext cx="6572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a:extLst>
              <a:ext uri="{FF2B5EF4-FFF2-40B4-BE49-F238E27FC236}">
                <a16:creationId xmlns:a16="http://schemas.microsoft.com/office/drawing/2014/main" id="{11290A3A-D303-41CB-A93B-C47354223E52}"/>
              </a:ext>
            </a:extLst>
          </p:cNvPr>
          <p:cNvGraphicFramePr>
            <a:graphicFrameLocks noChangeAspect="1"/>
          </p:cNvGraphicFramePr>
          <p:nvPr>
            <p:extLst>
              <p:ext uri="{D42A27DB-BD31-4B8C-83A1-F6EECF244321}">
                <p14:modId xmlns:p14="http://schemas.microsoft.com/office/powerpoint/2010/main" val="1800089922"/>
              </p:ext>
            </p:extLst>
          </p:nvPr>
        </p:nvGraphicFramePr>
        <p:xfrm>
          <a:off x="1100138" y="4052636"/>
          <a:ext cx="142875" cy="238125"/>
        </p:xfrm>
        <a:graphic>
          <a:graphicData uri="http://schemas.openxmlformats.org/presentationml/2006/ole">
            <mc:AlternateContent xmlns:mc="http://schemas.openxmlformats.org/markup-compatibility/2006">
              <mc:Choice xmlns:v="urn:schemas-microsoft-com:vml" Requires="v">
                <p:oleObj spid="_x0000_s4126" r:id="rId11" imgW="139639" imgH="241195" progId="Equation.DSMT4">
                  <p:embed/>
                </p:oleObj>
              </mc:Choice>
              <mc:Fallback>
                <p:oleObj r:id="rId11" imgW="139639" imgH="241195"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0138" y="4052636"/>
                        <a:ext cx="1428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a:extLst>
              <a:ext uri="{FF2B5EF4-FFF2-40B4-BE49-F238E27FC236}">
                <a16:creationId xmlns:a16="http://schemas.microsoft.com/office/drawing/2014/main" id="{C5A86FB7-3C92-4F56-BBD5-E9A545E6C79F}"/>
              </a:ext>
            </a:extLst>
          </p:cNvPr>
          <p:cNvGraphicFramePr>
            <a:graphicFrameLocks noChangeAspect="1"/>
          </p:cNvGraphicFramePr>
          <p:nvPr>
            <p:extLst>
              <p:ext uri="{D42A27DB-BD31-4B8C-83A1-F6EECF244321}">
                <p14:modId xmlns:p14="http://schemas.microsoft.com/office/powerpoint/2010/main" val="3636504911"/>
              </p:ext>
            </p:extLst>
          </p:nvPr>
        </p:nvGraphicFramePr>
        <p:xfrm>
          <a:off x="1100138" y="4290761"/>
          <a:ext cx="990600" cy="295275"/>
        </p:xfrm>
        <a:graphic>
          <a:graphicData uri="http://schemas.openxmlformats.org/presentationml/2006/ole">
            <mc:AlternateContent xmlns:mc="http://schemas.openxmlformats.org/markup-compatibility/2006">
              <mc:Choice xmlns:v="urn:schemas-microsoft-com:vml" Requires="v">
                <p:oleObj spid="_x0000_s4127" r:id="rId13" imgW="990170" imgH="291973" progId="Equation.DSMT4">
                  <p:embed/>
                </p:oleObj>
              </mc:Choice>
              <mc:Fallback>
                <p:oleObj r:id="rId13" imgW="990170" imgH="291973" progId="Equation.DSMT4">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0138" y="4290761"/>
                        <a:ext cx="99060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a:extLst>
              <a:ext uri="{FF2B5EF4-FFF2-40B4-BE49-F238E27FC236}">
                <a16:creationId xmlns:a16="http://schemas.microsoft.com/office/drawing/2014/main" id="{5519C1D9-69EA-458E-BF27-44A7737D475B}"/>
              </a:ext>
            </a:extLst>
          </p:cNvPr>
          <p:cNvGraphicFramePr>
            <a:graphicFrameLocks noChangeAspect="1"/>
          </p:cNvGraphicFramePr>
          <p:nvPr>
            <p:extLst>
              <p:ext uri="{D42A27DB-BD31-4B8C-83A1-F6EECF244321}">
                <p14:modId xmlns:p14="http://schemas.microsoft.com/office/powerpoint/2010/main" val="434446004"/>
              </p:ext>
            </p:extLst>
          </p:nvPr>
        </p:nvGraphicFramePr>
        <p:xfrm>
          <a:off x="1100138" y="4586036"/>
          <a:ext cx="161925" cy="228600"/>
        </p:xfrm>
        <a:graphic>
          <a:graphicData uri="http://schemas.openxmlformats.org/presentationml/2006/ole">
            <mc:AlternateContent xmlns:mc="http://schemas.openxmlformats.org/markup-compatibility/2006">
              <mc:Choice xmlns:v="urn:schemas-microsoft-com:vml" Requires="v">
                <p:oleObj spid="_x0000_s4128" r:id="rId15" imgW="165028" imgH="228501" progId="Equation.DSMT4">
                  <p:embed/>
                </p:oleObj>
              </mc:Choice>
              <mc:Fallback>
                <p:oleObj r:id="rId15" imgW="165028" imgH="228501" progId="Equation.DSMT4">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0138" y="4586036"/>
                        <a:ext cx="1619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9925E6D8-13C3-4BFE-B159-BECEB19AFEF7}"/>
              </a:ext>
            </a:extLst>
          </p:cNvPr>
          <p:cNvSpPr>
            <a:spLocks noChangeArrowheads="1"/>
          </p:cNvSpPr>
          <p:nvPr/>
        </p:nvSpPr>
        <p:spPr bwMode="auto">
          <a:xfrm>
            <a:off x="1100138" y="23000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12">
            <a:extLst>
              <a:ext uri="{FF2B5EF4-FFF2-40B4-BE49-F238E27FC236}">
                <a16:creationId xmlns:a16="http://schemas.microsoft.com/office/drawing/2014/main" id="{E26C5D47-8670-48F3-8C60-1046290B1ED2}"/>
              </a:ext>
            </a:extLst>
          </p:cNvPr>
          <p:cNvSpPr>
            <a:spLocks noChangeArrowheads="1"/>
          </p:cNvSpPr>
          <p:nvPr/>
        </p:nvSpPr>
        <p:spPr bwMode="auto">
          <a:xfrm>
            <a:off x="1100138" y="33001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(4.6)</a:t>
            </a:r>
            <a:endParaRPr kumimoji="0" lang="ru-RU" altLang="ru-RU" sz="1100" b="0" i="0" u="none" strike="noStrike" cap="none" normalizeH="0" baseline="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AE5F0282-8088-4817-81CA-B366F5E24343}"/>
              </a:ext>
            </a:extLst>
          </p:cNvPr>
          <p:cNvSpPr>
            <a:spLocks noChangeArrowheads="1"/>
          </p:cNvSpPr>
          <p:nvPr/>
        </p:nvSpPr>
        <p:spPr bwMode="auto">
          <a:xfrm>
            <a:off x="1100138" y="35192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B7FA4322-3B4B-4317-A44C-6B0975E34800}"/>
              </a:ext>
            </a:extLst>
          </p:cNvPr>
          <p:cNvSpPr>
            <a:spLocks noChangeArrowheads="1"/>
          </p:cNvSpPr>
          <p:nvPr/>
        </p:nvSpPr>
        <p:spPr bwMode="auto">
          <a:xfrm>
            <a:off x="1100138" y="37859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5395DBD6-FBAA-40A3-BE94-858B0D237093}"/>
              </a:ext>
            </a:extLst>
          </p:cNvPr>
          <p:cNvSpPr>
            <a:spLocks noChangeArrowheads="1"/>
          </p:cNvSpPr>
          <p:nvPr/>
        </p:nvSpPr>
        <p:spPr bwMode="auto">
          <a:xfrm>
            <a:off x="1100138" y="40526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час; </a:t>
            </a:r>
            <a:endPar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sp>
        <p:nvSpPr>
          <p:cNvPr id="17" name="Rectangle 16">
            <a:extLst>
              <a:ext uri="{FF2B5EF4-FFF2-40B4-BE49-F238E27FC236}">
                <a16:creationId xmlns:a16="http://schemas.microsoft.com/office/drawing/2014/main" id="{64AA0516-30AB-4F9F-B612-AB75E299C0E0}"/>
              </a:ext>
            </a:extLst>
          </p:cNvPr>
          <p:cNvSpPr>
            <a:spLocks noChangeArrowheads="1"/>
          </p:cNvSpPr>
          <p:nvPr/>
        </p:nvSpPr>
        <p:spPr bwMode="auto">
          <a:xfrm>
            <a:off x="1100138" y="42907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граничний час, що відповідає руйнуванню зразка;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A3B72475-7D33-48FF-89CF-10EE2C64B664}"/>
              </a:ext>
            </a:extLst>
          </p:cNvPr>
          <p:cNvSpPr>
            <a:spLocks noChangeArrowheads="1"/>
          </p:cNvSpPr>
          <p:nvPr/>
        </p:nvSpPr>
        <p:spPr bwMode="auto">
          <a:xfrm>
            <a:off x="1100138" y="45860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ядро спадковості;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D4D48B94-B36A-452A-AF2E-ADD28DA4BB55}"/>
              </a:ext>
            </a:extLst>
          </p:cNvPr>
          <p:cNvSpPr>
            <a:spLocks noChangeArrowheads="1"/>
          </p:cNvSpPr>
          <p:nvPr/>
        </p:nvSpPr>
        <p:spPr bwMode="auto">
          <a:xfrm>
            <a:off x="739254" y="4708763"/>
            <a:ext cx="1071349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45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деяка функція.</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Сукупність аксіом, постулатів та гіпотез, що покладено в основу побудови моделі, а також аналіз результатів моделювання показав,</a:t>
            </a: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що в рамках такого підходу може бути описане широке коло процесів, які виходять далеко за рамки дослідження властивостей матеріалів. </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Поява моделі (4.6) надала можливість сформулювати дві важливі, як в теоретичному, так і практичному плані, варіаційні задачі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ізопериметричного</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типу.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005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id="{4FB678E8-3023-442F-93CD-781F347A33E9}"/>
              </a:ext>
            </a:extLst>
          </p:cNvPr>
          <p:cNvGraphicFramePr>
            <a:graphicFrameLocks noChangeAspect="1"/>
          </p:cNvGraphicFramePr>
          <p:nvPr>
            <p:extLst>
              <p:ext uri="{D42A27DB-BD31-4B8C-83A1-F6EECF244321}">
                <p14:modId xmlns:p14="http://schemas.microsoft.com/office/powerpoint/2010/main" val="822223771"/>
              </p:ext>
            </p:extLst>
          </p:nvPr>
        </p:nvGraphicFramePr>
        <p:xfrm>
          <a:off x="957263" y="1028700"/>
          <a:ext cx="733425" cy="266700"/>
        </p:xfrm>
        <a:graphic>
          <a:graphicData uri="http://schemas.openxmlformats.org/presentationml/2006/ole">
            <mc:AlternateContent xmlns:mc="http://schemas.openxmlformats.org/markup-compatibility/2006">
              <mc:Choice xmlns:v="urn:schemas-microsoft-com:vml" Requires="v">
                <p:oleObj spid="_x0000_s5167" r:id="rId3" imgW="736280" imgH="266584" progId="Equation.DSMT4">
                  <p:embed/>
                </p:oleObj>
              </mc:Choice>
              <mc:Fallback>
                <p:oleObj r:id="rId3" imgW="736280" imgH="266584" progId="Equation.DSMT4">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1028700"/>
                        <a:ext cx="7334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Объект 2">
            <a:extLst>
              <a:ext uri="{FF2B5EF4-FFF2-40B4-BE49-F238E27FC236}">
                <a16:creationId xmlns:a16="http://schemas.microsoft.com/office/drawing/2014/main" id="{49CC9096-C838-4803-AAB2-7F24ED78A0F9}"/>
              </a:ext>
            </a:extLst>
          </p:cNvPr>
          <p:cNvGraphicFramePr>
            <a:graphicFrameLocks noChangeAspect="1"/>
          </p:cNvGraphicFramePr>
          <p:nvPr>
            <p:extLst>
              <p:ext uri="{D42A27DB-BD31-4B8C-83A1-F6EECF244321}">
                <p14:modId xmlns:p14="http://schemas.microsoft.com/office/powerpoint/2010/main" val="4209764119"/>
              </p:ext>
            </p:extLst>
          </p:nvPr>
        </p:nvGraphicFramePr>
        <p:xfrm>
          <a:off x="957263" y="1295400"/>
          <a:ext cx="180975" cy="238125"/>
        </p:xfrm>
        <a:graphic>
          <a:graphicData uri="http://schemas.openxmlformats.org/presentationml/2006/ole">
            <mc:AlternateContent xmlns:mc="http://schemas.openxmlformats.org/markup-compatibility/2006">
              <mc:Choice xmlns:v="urn:schemas-microsoft-com:vml" Requires="v">
                <p:oleObj spid="_x0000_s5168" r:id="rId5" imgW="177646" imgH="241091" progId="Equation.DSMT4">
                  <p:embed/>
                </p:oleObj>
              </mc:Choice>
              <mc:Fallback>
                <p:oleObj r:id="rId5" imgW="177646" imgH="241091"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263" y="1295400"/>
                        <a:ext cx="1809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a:extLst>
              <a:ext uri="{FF2B5EF4-FFF2-40B4-BE49-F238E27FC236}">
                <a16:creationId xmlns:a16="http://schemas.microsoft.com/office/drawing/2014/main" id="{D7201757-5CE5-472A-9BF2-5A6DF1E60FA3}"/>
              </a:ext>
            </a:extLst>
          </p:cNvPr>
          <p:cNvGraphicFramePr>
            <a:graphicFrameLocks noChangeAspect="1"/>
          </p:cNvGraphicFramePr>
          <p:nvPr>
            <p:extLst>
              <p:ext uri="{D42A27DB-BD31-4B8C-83A1-F6EECF244321}">
                <p14:modId xmlns:p14="http://schemas.microsoft.com/office/powerpoint/2010/main" val="2413631537"/>
              </p:ext>
            </p:extLst>
          </p:nvPr>
        </p:nvGraphicFramePr>
        <p:xfrm>
          <a:off x="957263" y="1533525"/>
          <a:ext cx="142875" cy="238125"/>
        </p:xfrm>
        <a:graphic>
          <a:graphicData uri="http://schemas.openxmlformats.org/presentationml/2006/ole">
            <mc:AlternateContent xmlns:mc="http://schemas.openxmlformats.org/markup-compatibility/2006">
              <mc:Choice xmlns:v="urn:schemas-microsoft-com:vml" Requires="v">
                <p:oleObj spid="_x0000_s5169" r:id="rId7" imgW="139639" imgH="241195" progId="Equation.DSMT4">
                  <p:embed/>
                </p:oleObj>
              </mc:Choice>
              <mc:Fallback>
                <p:oleObj r:id="rId7" imgW="139639" imgH="241195"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263" y="1533525"/>
                        <a:ext cx="1428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a:extLst>
              <a:ext uri="{FF2B5EF4-FFF2-40B4-BE49-F238E27FC236}">
                <a16:creationId xmlns:a16="http://schemas.microsoft.com/office/drawing/2014/main" id="{C68CA5A7-4C3B-4127-A11E-2BB947E03498}"/>
              </a:ext>
            </a:extLst>
          </p:cNvPr>
          <p:cNvGraphicFramePr>
            <a:graphicFrameLocks noChangeAspect="1"/>
          </p:cNvGraphicFramePr>
          <p:nvPr>
            <p:extLst>
              <p:ext uri="{D42A27DB-BD31-4B8C-83A1-F6EECF244321}">
                <p14:modId xmlns:p14="http://schemas.microsoft.com/office/powerpoint/2010/main" val="175769912"/>
              </p:ext>
            </p:extLst>
          </p:nvPr>
        </p:nvGraphicFramePr>
        <p:xfrm>
          <a:off x="957263" y="1771650"/>
          <a:ext cx="657225" cy="266700"/>
        </p:xfrm>
        <a:graphic>
          <a:graphicData uri="http://schemas.openxmlformats.org/presentationml/2006/ole">
            <mc:AlternateContent xmlns:mc="http://schemas.openxmlformats.org/markup-compatibility/2006">
              <mc:Choice xmlns:v="urn:schemas-microsoft-com:vml" Requires="v">
                <p:oleObj spid="_x0000_s5170" r:id="rId9" imgW="660113" imgH="266584" progId="Equation.DSMT4">
                  <p:embed/>
                </p:oleObj>
              </mc:Choice>
              <mc:Fallback>
                <p:oleObj r:id="rId9" imgW="660113" imgH="266584"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7263" y="1771650"/>
                        <a:ext cx="6572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a:extLst>
              <a:ext uri="{FF2B5EF4-FFF2-40B4-BE49-F238E27FC236}">
                <a16:creationId xmlns:a16="http://schemas.microsoft.com/office/drawing/2014/main" id="{FAB52F16-4445-4BEF-8AFE-F96F06A0AF25}"/>
              </a:ext>
            </a:extLst>
          </p:cNvPr>
          <p:cNvGraphicFramePr>
            <a:graphicFrameLocks noChangeAspect="1"/>
          </p:cNvGraphicFramePr>
          <p:nvPr>
            <p:extLst>
              <p:ext uri="{D42A27DB-BD31-4B8C-83A1-F6EECF244321}">
                <p14:modId xmlns:p14="http://schemas.microsoft.com/office/powerpoint/2010/main" val="527903256"/>
              </p:ext>
            </p:extLst>
          </p:nvPr>
        </p:nvGraphicFramePr>
        <p:xfrm>
          <a:off x="957263" y="2038350"/>
          <a:ext cx="2466975" cy="1447800"/>
        </p:xfrm>
        <a:graphic>
          <a:graphicData uri="http://schemas.openxmlformats.org/presentationml/2006/ole">
            <mc:AlternateContent xmlns:mc="http://schemas.openxmlformats.org/markup-compatibility/2006">
              <mc:Choice xmlns:v="urn:schemas-microsoft-com:vml" Requires="v">
                <p:oleObj spid="_x0000_s5171" r:id="rId11" imgW="2476500" imgH="1447800" progId="Equation.DSMT4">
                  <p:embed/>
                </p:oleObj>
              </mc:Choice>
              <mc:Fallback>
                <p:oleObj r:id="rId11" imgW="2476500" imgH="14478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7263" y="2038350"/>
                        <a:ext cx="246697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Объект 6">
            <a:extLst>
              <a:ext uri="{FF2B5EF4-FFF2-40B4-BE49-F238E27FC236}">
                <a16:creationId xmlns:a16="http://schemas.microsoft.com/office/drawing/2014/main" id="{F5A8464A-DB01-4B96-BBF0-FABDEA2EF650}"/>
              </a:ext>
            </a:extLst>
          </p:cNvPr>
          <p:cNvGraphicFramePr>
            <a:graphicFrameLocks noChangeAspect="1"/>
          </p:cNvGraphicFramePr>
          <p:nvPr>
            <p:extLst>
              <p:ext uri="{D42A27DB-BD31-4B8C-83A1-F6EECF244321}">
                <p14:modId xmlns:p14="http://schemas.microsoft.com/office/powerpoint/2010/main" val="1151969726"/>
              </p:ext>
            </p:extLst>
          </p:nvPr>
        </p:nvGraphicFramePr>
        <p:xfrm>
          <a:off x="957263" y="3486150"/>
          <a:ext cx="123825" cy="190500"/>
        </p:xfrm>
        <a:graphic>
          <a:graphicData uri="http://schemas.openxmlformats.org/presentationml/2006/ole">
            <mc:AlternateContent xmlns:mc="http://schemas.openxmlformats.org/markup-compatibility/2006">
              <mc:Choice xmlns:v="urn:schemas-microsoft-com:vml" Requires="v">
                <p:oleObj spid="_x0000_s5172" r:id="rId13" imgW="126890" imgH="190335" progId="Equation.DSMT4">
                  <p:embed/>
                </p:oleObj>
              </mc:Choice>
              <mc:Fallback>
                <p:oleObj r:id="rId13" imgW="126890" imgH="190335"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7263" y="3486150"/>
                        <a:ext cx="12382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Объект 7">
            <a:extLst>
              <a:ext uri="{FF2B5EF4-FFF2-40B4-BE49-F238E27FC236}">
                <a16:creationId xmlns:a16="http://schemas.microsoft.com/office/drawing/2014/main" id="{5F78E611-2FF9-4B70-9D5D-5021656640A5}"/>
              </a:ext>
            </a:extLst>
          </p:cNvPr>
          <p:cNvGraphicFramePr>
            <a:graphicFrameLocks noChangeAspect="1"/>
          </p:cNvGraphicFramePr>
          <p:nvPr>
            <p:extLst>
              <p:ext uri="{D42A27DB-BD31-4B8C-83A1-F6EECF244321}">
                <p14:modId xmlns:p14="http://schemas.microsoft.com/office/powerpoint/2010/main" val="926198660"/>
              </p:ext>
            </p:extLst>
          </p:nvPr>
        </p:nvGraphicFramePr>
        <p:xfrm>
          <a:off x="957263" y="3676650"/>
          <a:ext cx="733425" cy="266700"/>
        </p:xfrm>
        <a:graphic>
          <a:graphicData uri="http://schemas.openxmlformats.org/presentationml/2006/ole">
            <mc:AlternateContent xmlns:mc="http://schemas.openxmlformats.org/markup-compatibility/2006">
              <mc:Choice xmlns:v="urn:schemas-microsoft-com:vml" Requires="v">
                <p:oleObj spid="_x0000_s5173" r:id="rId15" imgW="736280" imgH="266584" progId="Equation.DSMT4">
                  <p:embed/>
                </p:oleObj>
              </mc:Choice>
              <mc:Fallback>
                <p:oleObj r:id="rId15" imgW="736280" imgH="266584" progId="Equation.DSMT4">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7263" y="3676650"/>
                        <a:ext cx="7334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a:extLst>
              <a:ext uri="{FF2B5EF4-FFF2-40B4-BE49-F238E27FC236}">
                <a16:creationId xmlns:a16="http://schemas.microsoft.com/office/drawing/2014/main" id="{8EA88F68-5B2E-4D0B-A5AA-628F3D8D151C}"/>
              </a:ext>
            </a:extLst>
          </p:cNvPr>
          <p:cNvGraphicFramePr>
            <a:graphicFrameLocks noChangeAspect="1"/>
          </p:cNvGraphicFramePr>
          <p:nvPr>
            <p:extLst>
              <p:ext uri="{D42A27DB-BD31-4B8C-83A1-F6EECF244321}">
                <p14:modId xmlns:p14="http://schemas.microsoft.com/office/powerpoint/2010/main" val="3157121835"/>
              </p:ext>
            </p:extLst>
          </p:nvPr>
        </p:nvGraphicFramePr>
        <p:xfrm>
          <a:off x="957263" y="3943350"/>
          <a:ext cx="180975" cy="238125"/>
        </p:xfrm>
        <a:graphic>
          <a:graphicData uri="http://schemas.openxmlformats.org/presentationml/2006/ole">
            <mc:AlternateContent xmlns:mc="http://schemas.openxmlformats.org/markup-compatibility/2006">
              <mc:Choice xmlns:v="urn:schemas-microsoft-com:vml" Requires="v">
                <p:oleObj spid="_x0000_s5174" r:id="rId17" imgW="177646" imgH="241091" progId="Equation.DSMT4">
                  <p:embed/>
                </p:oleObj>
              </mc:Choice>
              <mc:Fallback>
                <p:oleObj r:id="rId17" imgW="177646" imgH="241091" progId="Equation.DSMT4">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57263" y="3943350"/>
                        <a:ext cx="1809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a:extLst>
              <a:ext uri="{FF2B5EF4-FFF2-40B4-BE49-F238E27FC236}">
                <a16:creationId xmlns:a16="http://schemas.microsoft.com/office/drawing/2014/main" id="{FD9931E9-1ED7-405A-9B31-E610A5CBE167}"/>
              </a:ext>
            </a:extLst>
          </p:cNvPr>
          <p:cNvGraphicFramePr>
            <a:graphicFrameLocks noChangeAspect="1"/>
          </p:cNvGraphicFramePr>
          <p:nvPr>
            <p:extLst>
              <p:ext uri="{D42A27DB-BD31-4B8C-83A1-F6EECF244321}">
                <p14:modId xmlns:p14="http://schemas.microsoft.com/office/powerpoint/2010/main" val="1744640477"/>
              </p:ext>
            </p:extLst>
          </p:nvPr>
        </p:nvGraphicFramePr>
        <p:xfrm>
          <a:off x="957263" y="4181475"/>
          <a:ext cx="142875" cy="238125"/>
        </p:xfrm>
        <a:graphic>
          <a:graphicData uri="http://schemas.openxmlformats.org/presentationml/2006/ole">
            <mc:AlternateContent xmlns:mc="http://schemas.openxmlformats.org/markup-compatibility/2006">
              <mc:Choice xmlns:v="urn:schemas-microsoft-com:vml" Requires="v">
                <p:oleObj spid="_x0000_s5175" r:id="rId19" imgW="139639" imgH="241195" progId="Equation.DSMT4">
                  <p:embed/>
                </p:oleObj>
              </mc:Choice>
              <mc:Fallback>
                <p:oleObj r:id="rId19" imgW="139639" imgH="241195" progId="Equation.DSMT4">
                  <p:embed/>
                  <p:pic>
                    <p:nvPicPr>
                      <p:cNvPr id="0" name="Object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57263" y="4181475"/>
                        <a:ext cx="1428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a:extLst>
              <a:ext uri="{FF2B5EF4-FFF2-40B4-BE49-F238E27FC236}">
                <a16:creationId xmlns:a16="http://schemas.microsoft.com/office/drawing/2014/main" id="{FD4357C0-CEB0-47FB-8A1C-6D5C740F2C82}"/>
              </a:ext>
            </a:extLst>
          </p:cNvPr>
          <p:cNvGraphicFramePr>
            <a:graphicFrameLocks noChangeAspect="1"/>
          </p:cNvGraphicFramePr>
          <p:nvPr>
            <p:extLst>
              <p:ext uri="{D42A27DB-BD31-4B8C-83A1-F6EECF244321}">
                <p14:modId xmlns:p14="http://schemas.microsoft.com/office/powerpoint/2010/main" val="3195179145"/>
              </p:ext>
            </p:extLst>
          </p:nvPr>
        </p:nvGraphicFramePr>
        <p:xfrm>
          <a:off x="957263" y="4419600"/>
          <a:ext cx="2419350" cy="1133475"/>
        </p:xfrm>
        <a:graphic>
          <a:graphicData uri="http://schemas.openxmlformats.org/presentationml/2006/ole">
            <mc:AlternateContent xmlns:mc="http://schemas.openxmlformats.org/markup-compatibility/2006">
              <mc:Choice xmlns:v="urn:schemas-microsoft-com:vml" Requires="v">
                <p:oleObj spid="_x0000_s5176" r:id="rId21" imgW="2425700" imgH="1130300" progId="Equation.DSMT4">
                  <p:embed/>
                </p:oleObj>
              </mc:Choice>
              <mc:Fallback>
                <p:oleObj r:id="rId21" imgW="2425700" imgH="1130300" progId="Equation.DSMT4">
                  <p:embed/>
                  <p:pic>
                    <p:nvPicPr>
                      <p:cNvPr id="0" name="Object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57263" y="4419600"/>
                        <a:ext cx="2419350"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a:extLst>
              <a:ext uri="{FF2B5EF4-FFF2-40B4-BE49-F238E27FC236}">
                <a16:creationId xmlns:a16="http://schemas.microsoft.com/office/drawing/2014/main" id="{06517A58-AD16-4D81-8E8E-F5E8EB4E8143}"/>
              </a:ext>
            </a:extLst>
          </p:cNvPr>
          <p:cNvGraphicFramePr>
            <a:graphicFrameLocks noChangeAspect="1"/>
          </p:cNvGraphicFramePr>
          <p:nvPr>
            <p:extLst>
              <p:ext uri="{D42A27DB-BD31-4B8C-83A1-F6EECF244321}">
                <p14:modId xmlns:p14="http://schemas.microsoft.com/office/powerpoint/2010/main" val="3545587202"/>
              </p:ext>
            </p:extLst>
          </p:nvPr>
        </p:nvGraphicFramePr>
        <p:xfrm>
          <a:off x="957263" y="5553075"/>
          <a:ext cx="733425" cy="266700"/>
        </p:xfrm>
        <a:graphic>
          <a:graphicData uri="http://schemas.openxmlformats.org/presentationml/2006/ole">
            <mc:AlternateContent xmlns:mc="http://schemas.openxmlformats.org/markup-compatibility/2006">
              <mc:Choice xmlns:v="urn:schemas-microsoft-com:vml" Requires="v">
                <p:oleObj spid="_x0000_s5177" r:id="rId23" imgW="736280" imgH="266584" progId="Equation.DSMT4">
                  <p:embed/>
                </p:oleObj>
              </mc:Choice>
              <mc:Fallback>
                <p:oleObj r:id="rId23" imgW="736280" imgH="266584" progId="Equation.DSMT4">
                  <p:embed/>
                  <p:pic>
                    <p:nvPicPr>
                      <p:cNvPr id="0" name="Object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57263" y="5553075"/>
                        <a:ext cx="7334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a:extLst>
              <a:ext uri="{FF2B5EF4-FFF2-40B4-BE49-F238E27FC236}">
                <a16:creationId xmlns:a16="http://schemas.microsoft.com/office/drawing/2014/main" id="{4859C05A-01FE-4836-A06D-5B99EF3252AF}"/>
              </a:ext>
            </a:extLst>
          </p:cNvPr>
          <p:cNvGraphicFramePr>
            <a:graphicFrameLocks noChangeAspect="1"/>
          </p:cNvGraphicFramePr>
          <p:nvPr>
            <p:extLst>
              <p:ext uri="{D42A27DB-BD31-4B8C-83A1-F6EECF244321}">
                <p14:modId xmlns:p14="http://schemas.microsoft.com/office/powerpoint/2010/main" val="1662804665"/>
              </p:ext>
            </p:extLst>
          </p:nvPr>
        </p:nvGraphicFramePr>
        <p:xfrm>
          <a:off x="957263" y="5819775"/>
          <a:ext cx="1590675" cy="542925"/>
        </p:xfrm>
        <a:graphic>
          <a:graphicData uri="http://schemas.openxmlformats.org/presentationml/2006/ole">
            <mc:AlternateContent xmlns:mc="http://schemas.openxmlformats.org/markup-compatibility/2006">
              <mc:Choice xmlns:v="urn:schemas-microsoft-com:vml" Requires="v">
                <p:oleObj spid="_x0000_s5178" r:id="rId25" imgW="1586811" imgH="545863" progId="Equation.DSMT4">
                  <p:embed/>
                </p:oleObj>
              </mc:Choice>
              <mc:Fallback>
                <p:oleObj r:id="rId25" imgW="1586811" imgH="545863" progId="Equation.DSMT4">
                  <p:embed/>
                  <p:pic>
                    <p:nvPicPr>
                      <p:cNvPr id="0" name="Object 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57263" y="5819775"/>
                        <a:ext cx="15906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a:extLst>
              <a:ext uri="{FF2B5EF4-FFF2-40B4-BE49-F238E27FC236}">
                <a16:creationId xmlns:a16="http://schemas.microsoft.com/office/drawing/2014/main" id="{6C90A97E-3C0D-4EA3-84CA-8DA61AE1D305}"/>
              </a:ext>
            </a:extLst>
          </p:cNvPr>
          <p:cNvGraphicFramePr>
            <a:graphicFrameLocks noChangeAspect="1"/>
          </p:cNvGraphicFramePr>
          <p:nvPr>
            <p:extLst>
              <p:ext uri="{D42A27DB-BD31-4B8C-83A1-F6EECF244321}">
                <p14:modId xmlns:p14="http://schemas.microsoft.com/office/powerpoint/2010/main" val="1838315245"/>
              </p:ext>
            </p:extLst>
          </p:nvPr>
        </p:nvGraphicFramePr>
        <p:xfrm>
          <a:off x="6798504" y="1274013"/>
          <a:ext cx="2466975" cy="1143000"/>
        </p:xfrm>
        <a:graphic>
          <a:graphicData uri="http://schemas.openxmlformats.org/presentationml/2006/ole">
            <mc:AlternateContent xmlns:mc="http://schemas.openxmlformats.org/markup-compatibility/2006">
              <mc:Choice xmlns:v="urn:schemas-microsoft-com:vml" Requires="v">
                <p:oleObj spid="_x0000_s5179" r:id="rId27" imgW="2476500" imgH="1143000" progId="Equation.DSMT4">
                  <p:embed/>
                </p:oleObj>
              </mc:Choice>
              <mc:Fallback>
                <p:oleObj r:id="rId27" imgW="2476500" imgH="1143000" progId="Equation.DSMT4">
                  <p:embed/>
                  <p:pic>
                    <p:nvPicPr>
                      <p:cNvPr id="0" name="Object 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98504" y="1274013"/>
                        <a:ext cx="246697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a:extLst>
              <a:ext uri="{FF2B5EF4-FFF2-40B4-BE49-F238E27FC236}">
                <a16:creationId xmlns:a16="http://schemas.microsoft.com/office/drawing/2014/main" id="{FFC9FBA8-31F5-4305-AF3A-73E099267552}"/>
              </a:ext>
            </a:extLst>
          </p:cNvPr>
          <p:cNvSpPr>
            <a:spLocks noChangeArrowheads="1"/>
          </p:cNvSpPr>
          <p:nvPr/>
        </p:nvSpPr>
        <p:spPr bwMode="auto">
          <a:xfrm>
            <a:off x="957263" y="571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Перша задача формулюється так: визначити закон зміни швидкості деформації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853D9E66-189A-4D37-8298-B84ED1B40B24}"/>
              </a:ext>
            </a:extLst>
          </p:cNvPr>
          <p:cNvSpPr>
            <a:spLocks noChangeArrowheads="1"/>
          </p:cNvSpPr>
          <p:nvPr/>
        </p:nvSpPr>
        <p:spPr bwMode="auto">
          <a:xfrm>
            <a:off x="957263" y="129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 якому задана накопичена деформація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6DDBDB28-1087-4440-9E3A-DFC741393797}"/>
              </a:ext>
            </a:extLst>
          </p:cNvPr>
          <p:cNvSpPr>
            <a:spLocks noChangeArrowheads="1"/>
          </p:cNvSpPr>
          <p:nvPr/>
        </p:nvSpPr>
        <p:spPr bwMode="auto">
          <a:xfrm>
            <a:off x="957263" y="1533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досягається за найкоротший час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B350C583-142E-4E51-9009-47E708BE2D56}"/>
              </a:ext>
            </a:extLst>
          </p:cNvPr>
          <p:cNvSpPr>
            <a:spLocks noChangeArrowheads="1"/>
          </p:cNvSpPr>
          <p:nvPr/>
        </p:nvSpPr>
        <p:spPr bwMode="auto">
          <a:xfrm>
            <a:off x="957263" y="1771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за умови, що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2" name="Rectangle 21">
            <a:extLst>
              <a:ext uri="{FF2B5EF4-FFF2-40B4-BE49-F238E27FC236}">
                <a16:creationId xmlns:a16="http://schemas.microsoft.com/office/drawing/2014/main" id="{137A4537-4755-4E8A-BB62-58E2B133A7FD}"/>
              </a:ext>
            </a:extLst>
          </p:cNvPr>
          <p:cNvSpPr>
            <a:spLocks noChangeArrowheads="1"/>
          </p:cNvSpPr>
          <p:nvPr/>
        </p:nvSpPr>
        <p:spPr bwMode="auto">
          <a:xfrm>
            <a:off x="957263" y="203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1E5E2933-827E-4486-A805-5470F5ECE654}"/>
              </a:ext>
            </a:extLst>
          </p:cNvPr>
          <p:cNvSpPr>
            <a:spLocks noChangeArrowheads="1"/>
          </p:cNvSpPr>
          <p:nvPr/>
        </p:nvSpPr>
        <p:spPr bwMode="auto">
          <a:xfrm>
            <a:off x="9572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4" name="Rectangle 23">
            <a:extLst>
              <a:ext uri="{FF2B5EF4-FFF2-40B4-BE49-F238E27FC236}">
                <a16:creationId xmlns:a16="http://schemas.microsoft.com/office/drawing/2014/main" id="{17A88CDC-0DA3-4305-874A-3A1FFA51B2F4}"/>
              </a:ext>
            </a:extLst>
          </p:cNvPr>
          <p:cNvSpPr>
            <a:spLocks noChangeArrowheads="1"/>
          </p:cNvSpPr>
          <p:nvPr/>
        </p:nvSpPr>
        <p:spPr bwMode="auto">
          <a:xfrm>
            <a:off x="3148291" y="2583298"/>
            <a:ext cx="833458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45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(4.7)</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Задача (4.7) не може бути віднесена до класичних задач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ізопериметричного</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типу,</a:t>
            </a: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тому що значення накопиченої деформації, яке представляється визначеним інтегралом, є відомим, </a:t>
            </a: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мінімізується верхня межа функціонала, який пов</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язаний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критеріальною</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умовою.</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Формулювання другої задачі. Задано час </a:t>
            </a:r>
            <a:r>
              <a:rPr kumimoji="0" lang="en-US"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n-US" altLang="ru-RU"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Необхідно визначити закон зміни швидкості деформації </a:t>
            </a:r>
            <a:endParaRPr kumimoji="0" lang="uk-UA" altLang="ru-RU"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sp>
        <p:nvSpPr>
          <p:cNvPr id="25" name="Rectangle 24">
            <a:extLst>
              <a:ext uri="{FF2B5EF4-FFF2-40B4-BE49-F238E27FC236}">
                <a16:creationId xmlns:a16="http://schemas.microsoft.com/office/drawing/2014/main" id="{1670558B-0688-4995-B9FE-DF7D032B9329}"/>
              </a:ext>
            </a:extLst>
          </p:cNvPr>
          <p:cNvSpPr>
            <a:spLocks noChangeArrowheads="1"/>
          </p:cNvSpPr>
          <p:nvPr/>
        </p:nvSpPr>
        <p:spPr bwMode="auto">
          <a:xfrm>
            <a:off x="957263" y="3943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n-US"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[0, </a:t>
            </a:r>
            <a:r>
              <a:rPr kumimoji="0" lang="en-US"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t</a:t>
            </a:r>
            <a:r>
              <a:rPr kumimoji="0" lang="en-US" altLang="ru-RU" sz="14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відповідно якому матеріал набуває найбільшої деформації </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ru-RU" sz="14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Очевидно, що мають справджуватися співвідношення </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ru-RU" sz="14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uk-UA" altLang="ru-RU" sz="14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sp>
        <p:nvSpPr>
          <p:cNvPr id="26" name="Rectangle 25">
            <a:extLst>
              <a:ext uri="{FF2B5EF4-FFF2-40B4-BE49-F238E27FC236}">
                <a16:creationId xmlns:a16="http://schemas.microsoft.com/office/drawing/2014/main" id="{1BC20C5C-1D5B-47B5-B739-064B5DD65368}"/>
              </a:ext>
            </a:extLst>
          </p:cNvPr>
          <p:cNvSpPr>
            <a:spLocks noChangeArrowheads="1"/>
          </p:cNvSpPr>
          <p:nvPr/>
        </p:nvSpPr>
        <p:spPr bwMode="auto">
          <a:xfrm>
            <a:off x="957263" y="4181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n-US" altLang="ru-RU" sz="14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uk-UA" altLang="ru-RU" sz="14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sp>
        <p:nvSpPr>
          <p:cNvPr id="27" name="Rectangle 26">
            <a:extLst>
              <a:ext uri="{FF2B5EF4-FFF2-40B4-BE49-F238E27FC236}">
                <a16:creationId xmlns:a16="http://schemas.microsoft.com/office/drawing/2014/main" id="{C7E67B17-469E-41C5-AD1B-36BCDDDD6850}"/>
              </a:ext>
            </a:extLst>
          </p:cNvPr>
          <p:cNvSpPr>
            <a:spLocks noChangeArrowheads="1"/>
          </p:cNvSpPr>
          <p:nvPr/>
        </p:nvSpPr>
        <p:spPr bwMode="auto">
          <a:xfrm>
            <a:off x="957263" y="441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отже</a:t>
            </a:r>
            <a:endParaRPr kumimoji="0" lang="ru-RU" altLang="ru-RU" sz="1100" b="0" i="0" u="none" strike="noStrike" cap="none" normalizeH="0" baseline="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E687FD05-FEBB-4CCD-BC22-99FA16551BFB}"/>
              </a:ext>
            </a:extLst>
          </p:cNvPr>
          <p:cNvSpPr>
            <a:spLocks noChangeArrowheads="1"/>
          </p:cNvSpPr>
          <p:nvPr/>
        </p:nvSpPr>
        <p:spPr bwMode="auto">
          <a:xfrm>
            <a:off x="3625963" y="4968300"/>
            <a:ext cx="797548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45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(4.8)</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Слід зазначити, що нам невідомі подібні постановки оптимізаційних задач в теорії підсумовування пошкоджень </a:t>
            </a: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незалежно від використовуваних моделей.</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Аналіз задачі (4.8) показав, що за умов обмеження функцій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29" name="Rectangle 28">
            <a:extLst>
              <a:ext uri="{FF2B5EF4-FFF2-40B4-BE49-F238E27FC236}">
                <a16:creationId xmlns:a16="http://schemas.microsoft.com/office/drawing/2014/main" id="{D5049BCD-CC32-4EF3-A1B1-9BA59510E87D}"/>
              </a:ext>
            </a:extLst>
          </p:cNvPr>
          <p:cNvSpPr>
            <a:spLocks noChangeArrowheads="1"/>
          </p:cNvSpPr>
          <p:nvPr/>
        </p:nvSpPr>
        <p:spPr bwMode="auto">
          <a:xfrm>
            <a:off x="2190750" y="4429409"/>
            <a:ext cx="9567863"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класом гладких кривих розв</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язку варіаційної задачі не існує.</a:t>
            </a:r>
          </a:p>
          <a:p>
            <a:pPr marL="0" marR="0" lvl="0" indent="444500" algn="just"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Показано, що при розширенні області допустимих функцій до класу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кусково</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-сталих функцій, зокрема для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двохступеневої</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схеми</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1938848B-6118-4C3E-809D-123C60E05908}"/>
              </a:ext>
            </a:extLst>
          </p:cNvPr>
          <p:cNvSpPr>
            <a:spLocks noChangeArrowheads="1"/>
          </p:cNvSpPr>
          <p:nvPr/>
        </p:nvSpPr>
        <p:spPr bwMode="auto">
          <a:xfrm>
            <a:off x="2994007" y="5843990"/>
            <a:ext cx="796134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задача (4.8) із врахуванням (4.9) може бути зведена до задачі нелінійного програмування [4.10]:</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06564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58</TotalTime>
  <Words>2936</Words>
  <Application>Microsoft Office PowerPoint</Application>
  <PresentationFormat>Широкоэкранный</PresentationFormat>
  <Paragraphs>259</Paragraphs>
  <Slides>29</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29</vt:i4>
      </vt:variant>
    </vt:vector>
  </HeadingPairs>
  <TitlesOfParts>
    <vt:vector size="39" baseType="lpstr">
      <vt:lpstr>Arial</vt:lpstr>
      <vt:lpstr>Arial Cyr</vt:lpstr>
      <vt:lpstr>Calibri</vt:lpstr>
      <vt:lpstr>Garamond</vt:lpstr>
      <vt:lpstr>Symbol</vt:lpstr>
      <vt:lpstr>Times New Roman</vt:lpstr>
      <vt:lpstr>Wingdings 2</vt:lpstr>
      <vt:lpstr>Натуральные материалы</vt:lpstr>
      <vt:lpstr>Equation.DSMT4</vt:lpstr>
      <vt:lpstr>Microsoft Word Picture</vt:lpstr>
      <vt:lpstr>ЛЕКЦІЯ №4   РОЗВИТОК ПРОЦЕСІВ ЛОКАЛЬНОГО ДЕФОРМУВАННЯ ТА ОСНОВ МОДЕЛЮВАННЯ МЕХАНІКИ ФОРМОУТВОРЕННЯ ЗАГОТОВОК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№4   РОЗВИТОК ПРОЦЕСІВ ЛОКАЛЬНОГО ДЕФОРМУВАННЯ ТА ОСНОВ МОДЕЛЮВАННЯ МЕХАНІКИ ФОРМОУТВОРЕННЯ ЗАГОТОВОК </dc:title>
  <dc:creator>Admin</dc:creator>
  <cp:lastModifiedBy>Admin</cp:lastModifiedBy>
  <cp:revision>7</cp:revision>
  <dcterms:created xsi:type="dcterms:W3CDTF">2021-05-25T04:59:17Z</dcterms:created>
  <dcterms:modified xsi:type="dcterms:W3CDTF">2021-05-25T05:57:58Z</dcterms:modified>
</cp:coreProperties>
</file>