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08"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C4318-A3AD-44C4-9CAE-508EB324C9E1}" type="datetimeFigureOut">
              <a:rPr lang="ru-RU" smtClean="0"/>
              <a:t>26.05.2021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817D-81FE-4996-B623-315D0B3C9218}" type="slidenum">
              <a:rPr lang="ru-RU" smtClean="0"/>
              <a:t>‹#›</a:t>
            </a:fld>
            <a:endParaRPr lang="ru-RU"/>
          </a:p>
        </p:txBody>
      </p:sp>
    </p:spTree>
    <p:extLst>
      <p:ext uri="{BB962C8B-B14F-4D97-AF65-F5344CB8AC3E}">
        <p14:creationId xmlns:p14="http://schemas.microsoft.com/office/powerpoint/2010/main" val="31510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91D817D-81FE-4996-B623-315D0B3C9218}" type="slidenum">
              <a:rPr lang="ru-RU" smtClean="0"/>
              <a:t>21</a:t>
            </a:fld>
            <a:endParaRPr lang="ru-RU"/>
          </a:p>
        </p:txBody>
      </p:sp>
    </p:spTree>
    <p:extLst>
      <p:ext uri="{BB962C8B-B14F-4D97-AF65-F5344CB8AC3E}">
        <p14:creationId xmlns:p14="http://schemas.microsoft.com/office/powerpoint/2010/main" val="3309132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B74FA3B-7F3E-4AB4-A4A2-283189A355D5}"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405056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400532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424231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36F0947F-79C8-4576-B123-0CBCB5A773B7}"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1134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42289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3B74FA3B-7F3E-4AB4-A4A2-283189A355D5}" type="datetimeFigureOut">
              <a:rPr lang="ru-RU" smtClean="0"/>
              <a:t>26.05.2021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44873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3B74FA3B-7F3E-4AB4-A4A2-283189A355D5}" type="datetimeFigureOut">
              <a:rPr lang="ru-RU" smtClean="0"/>
              <a:t>26.05.2021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100191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74FA3B-7F3E-4AB4-A4A2-283189A355D5}"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81167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B74FA3B-7F3E-4AB4-A4A2-283189A355D5}" type="datetimeFigureOut">
              <a:rPr lang="ru-RU" smtClean="0"/>
              <a:t>26.05.2021</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6F0947F-79C8-4576-B123-0CBCB5A773B7}" type="slidenum">
              <a:rPr lang="ru-RU" smtClean="0"/>
              <a:t>‹#›</a:t>
            </a:fld>
            <a:endParaRPr lang="ru-RU"/>
          </a:p>
        </p:txBody>
      </p:sp>
    </p:spTree>
    <p:extLst>
      <p:ext uri="{BB962C8B-B14F-4D97-AF65-F5344CB8AC3E}">
        <p14:creationId xmlns:p14="http://schemas.microsoft.com/office/powerpoint/2010/main" val="69991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74FA3B-7F3E-4AB4-A4A2-283189A355D5}"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208235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74FA3B-7F3E-4AB4-A4A2-283189A355D5}"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133357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183538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B74FA3B-7F3E-4AB4-A4A2-283189A355D5}" type="datetimeFigureOut">
              <a:rPr lang="ru-RU" smtClean="0"/>
              <a:t>26.05.2021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95462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B74FA3B-7F3E-4AB4-A4A2-283189A355D5}" type="datetimeFigureOut">
              <a:rPr lang="ru-RU" smtClean="0"/>
              <a:t>26.05.2021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43903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B74FA3B-7F3E-4AB4-A4A2-283189A355D5}" type="datetimeFigureOut">
              <a:rPr lang="ru-RU" smtClean="0"/>
              <a:t>26.05.2021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33026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117825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74FA3B-7F3E-4AB4-A4A2-283189A355D5}"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0947F-79C8-4576-B123-0CBCB5A773B7}" type="slidenum">
              <a:rPr lang="ru-RU" smtClean="0"/>
              <a:t>‹#›</a:t>
            </a:fld>
            <a:endParaRPr lang="ru-RU"/>
          </a:p>
        </p:txBody>
      </p:sp>
    </p:spTree>
    <p:extLst>
      <p:ext uri="{BB962C8B-B14F-4D97-AF65-F5344CB8AC3E}">
        <p14:creationId xmlns:p14="http://schemas.microsoft.com/office/powerpoint/2010/main" val="30554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74FA3B-7F3E-4AB4-A4A2-283189A355D5}" type="datetimeFigureOut">
              <a:rPr lang="ru-RU" smtClean="0"/>
              <a:t>26.05.2021</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6F0947F-79C8-4576-B123-0CBCB5A773B7}" type="slidenum">
              <a:rPr lang="ru-RU" smtClean="0"/>
              <a:t>‹#›</a:t>
            </a:fld>
            <a:endParaRPr lang="ru-RU"/>
          </a:p>
        </p:txBody>
      </p:sp>
    </p:spTree>
    <p:extLst>
      <p:ext uri="{BB962C8B-B14F-4D97-AF65-F5344CB8AC3E}">
        <p14:creationId xmlns:p14="http://schemas.microsoft.com/office/powerpoint/2010/main" val="32747009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1.bin"/><Relationship Id="rId17" Type="http://schemas.openxmlformats.org/officeDocument/2006/relationships/image" Target="../media/image22.wmf"/><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image" Target="../media/image23.jpeg"/><Relationship Id="rId5" Type="http://schemas.openxmlformats.org/officeDocument/2006/relationships/oleObject" Target="../embeddings/oleObject8.bin"/><Relationship Id="rId15" Type="http://schemas.openxmlformats.org/officeDocument/2006/relationships/image" Target="../media/image21.wmf"/><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 Id="rId1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31.png"/><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8.bin"/><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20.bin"/><Relationship Id="rId4" Type="http://schemas.openxmlformats.org/officeDocument/2006/relationships/image" Target="../media/image45.wmf"/><Relationship Id="rId9"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9.jpeg"/><Relationship Id="rId7" Type="http://schemas.openxmlformats.org/officeDocument/2006/relationships/image" Target="../media/image6.wmf"/><Relationship Id="rId12"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EC9DAE-A8D3-4DDA-98FF-336C67B443BF}"/>
              </a:ext>
            </a:extLst>
          </p:cNvPr>
          <p:cNvSpPr>
            <a:spLocks noGrp="1"/>
          </p:cNvSpPr>
          <p:nvPr>
            <p:ph type="ctrTitle"/>
          </p:nvPr>
        </p:nvSpPr>
        <p:spPr/>
        <p:txBody>
          <a:bodyPr/>
          <a:lstStyle/>
          <a:p>
            <a:pPr algn="ctr"/>
            <a:r>
              <a:rPr lang="uk-UA" sz="3200" b="1" dirty="0">
                <a:latin typeface="Times New Roman" panose="02020603050405020304" pitchFamily="18" charset="0"/>
                <a:cs typeface="Times New Roman" panose="02020603050405020304" pitchFamily="18" charset="0"/>
              </a:rPr>
              <a:t>ЛЕКЦІЯ №8</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РОЗВИТОК ПРОЦЕСІВ ПОВЕРХНЕВОГО ПЛАСТИЧНОГО ДЕФОРМУВАННЯ</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04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7BBE09C-FBA3-4C81-A0AF-FFAD71609868}"/>
              </a:ext>
            </a:extLst>
          </p:cNvPr>
          <p:cNvSpPr/>
          <p:nvPr/>
        </p:nvSpPr>
        <p:spPr>
          <a:xfrm>
            <a:off x="181970" y="148961"/>
            <a:ext cx="10422340" cy="1664879"/>
          </a:xfrm>
          <a:prstGeom prst="rect">
            <a:avLst/>
          </a:prstGeom>
        </p:spPr>
        <p:txBody>
          <a:bodyPr wrap="square">
            <a:spAutoFit/>
          </a:bodyPr>
          <a:lstStyle/>
          <a:p>
            <a:pPr indent="450215" algn="just">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8.2. Характер з</a:t>
            </a:r>
            <a:r>
              <a:rPr lang="uk-UA" b="1" dirty="0" err="1">
                <a:latin typeface="Times New Roman" panose="02020603050405020304" pitchFamily="18" charset="0"/>
                <a:ea typeface="Calibri" panose="020F0502020204030204" pitchFamily="34" charset="0"/>
                <a:cs typeface="Times New Roman" panose="02020603050405020304" pitchFamily="18" charset="0"/>
              </a:rPr>
              <a:t>міцнення</a:t>
            </a:r>
            <a:r>
              <a:rPr lang="uk-UA" b="1" dirty="0">
                <a:latin typeface="Times New Roman" panose="02020603050405020304" pitchFamily="18" charset="0"/>
                <a:ea typeface="Calibri" panose="020F0502020204030204" pitchFamily="34" charset="0"/>
                <a:cs typeface="Times New Roman" panose="02020603050405020304" pitchFamily="18" charset="0"/>
              </a:rPr>
              <a:t> поверхневого шару методом ППД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розвитку процесів ППД нами було досліджено вплив технологічних на характер напружено-деформованого стану (НДС) поверхневого шару деталі, а також величину використаного ресурсу пластичності.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Объект 11">
            <a:extLst>
              <a:ext uri="{FF2B5EF4-FFF2-40B4-BE49-F238E27FC236}">
                <a16:creationId xmlns:a16="http://schemas.microsoft.com/office/drawing/2014/main" xmlns="" id="{CA87B48B-26B1-4884-8510-7A662CC02D44}"/>
              </a:ext>
            </a:extLst>
          </p:cNvPr>
          <p:cNvGraphicFramePr>
            <a:graphicFrameLocks noChangeAspect="1"/>
          </p:cNvGraphicFramePr>
          <p:nvPr>
            <p:extLst>
              <p:ext uri="{D42A27DB-BD31-4B8C-83A1-F6EECF244321}">
                <p14:modId xmlns:p14="http://schemas.microsoft.com/office/powerpoint/2010/main" val="715489194"/>
              </p:ext>
            </p:extLst>
          </p:nvPr>
        </p:nvGraphicFramePr>
        <p:xfrm>
          <a:off x="181971" y="2042440"/>
          <a:ext cx="666366" cy="238125"/>
        </p:xfrm>
        <a:graphic>
          <a:graphicData uri="http://schemas.openxmlformats.org/presentationml/2006/ole">
            <mc:AlternateContent xmlns:mc="http://schemas.openxmlformats.org/markup-compatibility/2006">
              <mc:Choice xmlns:v="urn:schemas-microsoft-com:vml" Requires="v">
                <p:oleObj spid="_x0000_s6185" r:id="rId3" imgW="787400" imgH="241300" progId="Equation.3">
                  <p:embed/>
                </p:oleObj>
              </mc:Choice>
              <mc:Fallback>
                <p:oleObj r:id="rId3" imgW="787400" imgH="2413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71" y="2042440"/>
                        <a:ext cx="666366" cy="238125"/>
                      </a:xfrm>
                      <a:prstGeom prst="rect">
                        <a:avLst/>
                      </a:prstGeom>
                      <a:noFill/>
                    </p:spPr>
                  </p:pic>
                </p:oleObj>
              </mc:Fallback>
            </mc:AlternateContent>
          </a:graphicData>
        </a:graphic>
      </p:graphicFrame>
      <p:graphicFrame>
        <p:nvGraphicFramePr>
          <p:cNvPr id="13" name="Объект 12">
            <a:extLst>
              <a:ext uri="{FF2B5EF4-FFF2-40B4-BE49-F238E27FC236}">
                <a16:creationId xmlns:a16="http://schemas.microsoft.com/office/drawing/2014/main" xmlns="" id="{F9A00BD7-D279-426E-A5D1-DE789506EA34}"/>
              </a:ext>
            </a:extLst>
          </p:cNvPr>
          <p:cNvGraphicFramePr>
            <a:graphicFrameLocks noChangeAspect="1"/>
          </p:cNvGraphicFramePr>
          <p:nvPr>
            <p:extLst>
              <p:ext uri="{D42A27DB-BD31-4B8C-83A1-F6EECF244321}">
                <p14:modId xmlns:p14="http://schemas.microsoft.com/office/powerpoint/2010/main" val="3617293189"/>
              </p:ext>
            </p:extLst>
          </p:nvPr>
        </p:nvGraphicFramePr>
        <p:xfrm>
          <a:off x="181970" y="2280565"/>
          <a:ext cx="1356817" cy="295275"/>
        </p:xfrm>
        <a:graphic>
          <a:graphicData uri="http://schemas.openxmlformats.org/presentationml/2006/ole">
            <mc:AlternateContent xmlns:mc="http://schemas.openxmlformats.org/markup-compatibility/2006">
              <mc:Choice xmlns:v="urn:schemas-microsoft-com:vml" Requires="v">
                <p:oleObj spid="_x0000_s6186" r:id="rId5" imgW="1600200" imgH="292100" progId="Equation.3">
                  <p:embed/>
                </p:oleObj>
              </mc:Choice>
              <mc:Fallback>
                <p:oleObj r:id="rId5" imgW="1600200" imgH="2921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70" y="2280565"/>
                        <a:ext cx="1356817" cy="295275"/>
                      </a:xfrm>
                      <a:prstGeom prst="rect">
                        <a:avLst/>
                      </a:prstGeom>
                      <a:noFill/>
                    </p:spPr>
                  </p:pic>
                </p:oleObj>
              </mc:Fallback>
            </mc:AlternateContent>
          </a:graphicData>
        </a:graphic>
      </p:graphicFrame>
      <p:graphicFrame>
        <p:nvGraphicFramePr>
          <p:cNvPr id="14" name="Объект 13">
            <a:extLst>
              <a:ext uri="{FF2B5EF4-FFF2-40B4-BE49-F238E27FC236}">
                <a16:creationId xmlns:a16="http://schemas.microsoft.com/office/drawing/2014/main" xmlns="" id="{08120C86-736C-46AA-A7E8-BA7D24EAA17D}"/>
              </a:ext>
            </a:extLst>
          </p:cNvPr>
          <p:cNvGraphicFramePr>
            <a:graphicFrameLocks noChangeAspect="1"/>
          </p:cNvGraphicFramePr>
          <p:nvPr>
            <p:extLst>
              <p:ext uri="{D42A27DB-BD31-4B8C-83A1-F6EECF244321}">
                <p14:modId xmlns:p14="http://schemas.microsoft.com/office/powerpoint/2010/main" val="919051501"/>
              </p:ext>
            </p:extLst>
          </p:nvPr>
        </p:nvGraphicFramePr>
        <p:xfrm>
          <a:off x="181970" y="2575840"/>
          <a:ext cx="425511" cy="238125"/>
        </p:xfrm>
        <a:graphic>
          <a:graphicData uri="http://schemas.openxmlformats.org/presentationml/2006/ole">
            <mc:AlternateContent xmlns:mc="http://schemas.openxmlformats.org/markup-compatibility/2006">
              <mc:Choice xmlns:v="urn:schemas-microsoft-com:vml" Requires="v">
                <p:oleObj spid="_x0000_s6187" r:id="rId7" imgW="495085" imgH="241195" progId="Equation.3">
                  <p:embed/>
                </p:oleObj>
              </mc:Choice>
              <mc:Fallback>
                <p:oleObj r:id="rId7" imgW="495085" imgH="241195"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970" y="2575840"/>
                        <a:ext cx="425511" cy="238125"/>
                      </a:xfrm>
                      <a:prstGeom prst="rect">
                        <a:avLst/>
                      </a:prstGeom>
                      <a:noFill/>
                    </p:spPr>
                  </p:pic>
                </p:oleObj>
              </mc:Fallback>
            </mc:AlternateContent>
          </a:graphicData>
        </a:graphic>
      </p:graphicFrame>
      <p:graphicFrame>
        <p:nvGraphicFramePr>
          <p:cNvPr id="15" name="Объект 14">
            <a:extLst>
              <a:ext uri="{FF2B5EF4-FFF2-40B4-BE49-F238E27FC236}">
                <a16:creationId xmlns:a16="http://schemas.microsoft.com/office/drawing/2014/main" xmlns="" id="{FD23B44E-A8B5-4225-AF60-998750AD47FD}"/>
              </a:ext>
            </a:extLst>
          </p:cNvPr>
          <p:cNvGraphicFramePr>
            <a:graphicFrameLocks noChangeAspect="1"/>
          </p:cNvGraphicFramePr>
          <p:nvPr>
            <p:extLst>
              <p:ext uri="{D42A27DB-BD31-4B8C-83A1-F6EECF244321}">
                <p14:modId xmlns:p14="http://schemas.microsoft.com/office/powerpoint/2010/main" val="2252412242"/>
              </p:ext>
            </p:extLst>
          </p:nvPr>
        </p:nvGraphicFramePr>
        <p:xfrm>
          <a:off x="181970" y="2813965"/>
          <a:ext cx="481710" cy="238125"/>
        </p:xfrm>
        <a:graphic>
          <a:graphicData uri="http://schemas.openxmlformats.org/presentationml/2006/ole">
            <mc:AlternateContent xmlns:mc="http://schemas.openxmlformats.org/markup-compatibility/2006">
              <mc:Choice xmlns:v="urn:schemas-microsoft-com:vml" Requires="v">
                <p:oleObj spid="_x0000_s6188" r:id="rId9" imgW="571252" imgH="241195" progId="Equation.3">
                  <p:embed/>
                </p:oleObj>
              </mc:Choice>
              <mc:Fallback>
                <p:oleObj r:id="rId9" imgW="571252" imgH="241195"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970" y="2813965"/>
                        <a:ext cx="481710" cy="238125"/>
                      </a:xfrm>
                      <a:prstGeom prst="rect">
                        <a:avLst/>
                      </a:prstGeom>
                      <a:noFill/>
                    </p:spPr>
                  </p:pic>
                </p:oleObj>
              </mc:Fallback>
            </mc:AlternateContent>
          </a:graphicData>
        </a:graphic>
      </p:graphicFrame>
      <p:sp>
        <p:nvSpPr>
          <p:cNvPr id="16" name="Rectangle 14">
            <a:extLst>
              <a:ext uri="{FF2B5EF4-FFF2-40B4-BE49-F238E27FC236}">
                <a16:creationId xmlns:a16="http://schemas.microsoft.com/office/drawing/2014/main" xmlns="" id="{4207FE47-3E1A-4F1B-A2D9-199F3C576E11}"/>
              </a:ext>
            </a:extLst>
          </p:cNvPr>
          <p:cNvSpPr>
            <a:spLocks noChangeArrowheads="1"/>
          </p:cNvSpPr>
          <p:nvPr/>
        </p:nvSpPr>
        <p:spPr bwMode="auto">
          <a:xfrm>
            <a:off x="181970" y="1444508"/>
            <a:ext cx="102764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Дослідження НДС пластичної зони при втискуванні в заготовку кульки і ролика проводили методом координатних подільних сіток із використанням методики, основаної на теорії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-функцій. Типовий х</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арактер розподілу в зоні відбитку ізоліній інтенсивності деформацій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xmlns="" id="{5BE44716-3FF6-4293-AD8E-623B3801F1F0}"/>
              </a:ext>
            </a:extLst>
          </p:cNvPr>
          <p:cNvSpPr>
            <a:spLocks noChangeArrowheads="1"/>
          </p:cNvSpPr>
          <p:nvPr/>
        </p:nvSpPr>
        <p:spPr bwMode="auto">
          <a:xfrm>
            <a:off x="181970" y="2126677"/>
            <a:ext cx="10276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і показника напруженого стану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xmlns="" id="{4208CB55-21E6-4512-84F7-7FDEDF203661}"/>
              </a:ext>
            </a:extLst>
          </p:cNvPr>
          <p:cNvSpPr>
            <a:spLocks noChangeArrowheads="1"/>
          </p:cNvSpPr>
          <p:nvPr/>
        </p:nvSpPr>
        <p:spPr bwMode="auto">
          <a:xfrm>
            <a:off x="181970" y="2421952"/>
            <a:ext cx="10276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xmlns="" id="{2237B3EE-6F06-4A17-9097-F355C58C1883}"/>
              </a:ext>
            </a:extLst>
          </p:cNvPr>
          <p:cNvSpPr>
            <a:spLocks noChangeArrowheads="1"/>
          </p:cNvSpPr>
          <p:nvPr/>
        </p:nvSpPr>
        <p:spPr bwMode="auto">
          <a:xfrm>
            <a:off x="181970" y="2660077"/>
            <a:ext cx="10276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xmlns="" id="{6632BF0E-653D-402E-9CB2-0B97C4C91031}"/>
              </a:ext>
            </a:extLst>
          </p:cNvPr>
          <p:cNvSpPr>
            <a:spLocks noChangeArrowheads="1"/>
          </p:cNvSpPr>
          <p:nvPr/>
        </p:nvSpPr>
        <p:spPr bwMode="auto">
          <a:xfrm>
            <a:off x="181970" y="2898202"/>
            <a:ext cx="10276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перший інваріант тензора і другий інваріант девіатора напружень, </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показаний на  рис. 8.5.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pic>
        <p:nvPicPr>
          <p:cNvPr id="21" name="Рисунок 20" descr="Описание: E:\Мои рисунки\ППД\2_(+).jpg">
            <a:extLst>
              <a:ext uri="{FF2B5EF4-FFF2-40B4-BE49-F238E27FC236}">
                <a16:creationId xmlns:a16="http://schemas.microsoft.com/office/drawing/2014/main" xmlns="" id="{C0BCD1B7-2E08-4170-B4C9-6A431FECC909}"/>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7379100" y="3374452"/>
            <a:ext cx="4244813" cy="2089418"/>
          </a:xfrm>
          <a:prstGeom prst="rect">
            <a:avLst/>
          </a:prstGeom>
          <a:noFill/>
          <a:ln>
            <a:noFill/>
          </a:ln>
        </p:spPr>
      </p:pic>
      <p:graphicFrame>
        <p:nvGraphicFramePr>
          <p:cNvPr id="22" name="Объект 21">
            <a:extLst>
              <a:ext uri="{FF2B5EF4-FFF2-40B4-BE49-F238E27FC236}">
                <a16:creationId xmlns:a16="http://schemas.microsoft.com/office/drawing/2014/main" xmlns="" id="{DD81F377-CEF0-4CB9-8D84-CDA6F77FDC59}"/>
              </a:ext>
            </a:extLst>
          </p:cNvPr>
          <p:cNvGraphicFramePr>
            <a:graphicFrameLocks noChangeAspect="1"/>
          </p:cNvGraphicFramePr>
          <p:nvPr>
            <p:extLst>
              <p:ext uri="{D42A27DB-BD31-4B8C-83A1-F6EECF244321}">
                <p14:modId xmlns:p14="http://schemas.microsoft.com/office/powerpoint/2010/main" val="144957756"/>
              </p:ext>
            </p:extLst>
          </p:nvPr>
        </p:nvGraphicFramePr>
        <p:xfrm>
          <a:off x="8176019" y="6156917"/>
          <a:ext cx="423681" cy="307776"/>
        </p:xfrm>
        <a:graphic>
          <a:graphicData uri="http://schemas.openxmlformats.org/presentationml/2006/ole">
            <mc:AlternateContent xmlns:mc="http://schemas.openxmlformats.org/markup-compatibility/2006">
              <mc:Choice xmlns:v="urn:schemas-microsoft-com:vml" Requires="v">
                <p:oleObj spid="_x0000_s6189" r:id="rId12" imgW="698500" imgH="190500" progId="Equation.3">
                  <p:embed/>
                </p:oleObj>
              </mc:Choice>
              <mc:Fallback>
                <p:oleObj r:id="rId12" imgW="698500" imgH="1905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6019" y="6156917"/>
                        <a:ext cx="423681" cy="307776"/>
                      </a:xfrm>
                      <a:prstGeom prst="rect">
                        <a:avLst/>
                      </a:prstGeom>
                      <a:noFill/>
                    </p:spPr>
                  </p:pic>
                </p:oleObj>
              </mc:Fallback>
            </mc:AlternateContent>
          </a:graphicData>
        </a:graphic>
      </p:graphicFrame>
      <p:graphicFrame>
        <p:nvGraphicFramePr>
          <p:cNvPr id="23" name="Объект 22">
            <a:extLst>
              <a:ext uri="{FF2B5EF4-FFF2-40B4-BE49-F238E27FC236}">
                <a16:creationId xmlns:a16="http://schemas.microsoft.com/office/drawing/2014/main" xmlns="" id="{EE07F8D0-E45E-4FA8-A026-C8206B7FD2A4}"/>
              </a:ext>
            </a:extLst>
          </p:cNvPr>
          <p:cNvGraphicFramePr>
            <a:graphicFrameLocks noChangeAspect="1"/>
          </p:cNvGraphicFramePr>
          <p:nvPr>
            <p:extLst>
              <p:ext uri="{D42A27DB-BD31-4B8C-83A1-F6EECF244321}">
                <p14:modId xmlns:p14="http://schemas.microsoft.com/office/powerpoint/2010/main" val="2106387000"/>
              </p:ext>
            </p:extLst>
          </p:nvPr>
        </p:nvGraphicFramePr>
        <p:xfrm>
          <a:off x="9510877" y="6156917"/>
          <a:ext cx="481720" cy="307777"/>
        </p:xfrm>
        <a:graphic>
          <a:graphicData uri="http://schemas.openxmlformats.org/presentationml/2006/ole">
            <mc:AlternateContent xmlns:mc="http://schemas.openxmlformats.org/markup-compatibility/2006">
              <mc:Choice xmlns:v="urn:schemas-microsoft-com:vml" Requires="v">
                <p:oleObj spid="_x0000_s6190" r:id="rId14" imgW="787400" imgH="241300" progId="Equation.3">
                  <p:embed/>
                </p:oleObj>
              </mc:Choice>
              <mc:Fallback>
                <p:oleObj r:id="rId14" imgW="787400" imgH="24130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10877" y="6156917"/>
                        <a:ext cx="481720" cy="307777"/>
                      </a:xfrm>
                      <a:prstGeom prst="rect">
                        <a:avLst/>
                      </a:prstGeom>
                      <a:noFill/>
                    </p:spPr>
                  </p:pic>
                </p:oleObj>
              </mc:Fallback>
            </mc:AlternateContent>
          </a:graphicData>
        </a:graphic>
      </p:graphicFrame>
      <p:sp>
        <p:nvSpPr>
          <p:cNvPr id="24" name="Rectangle 21">
            <a:extLst>
              <a:ext uri="{FF2B5EF4-FFF2-40B4-BE49-F238E27FC236}">
                <a16:creationId xmlns:a16="http://schemas.microsoft.com/office/drawing/2014/main" xmlns="" id="{2B2E005F-51B3-4259-ABF8-3B650CEB7ED6}"/>
              </a:ext>
            </a:extLst>
          </p:cNvPr>
          <p:cNvSpPr>
            <a:spLocks noChangeArrowheads="1"/>
          </p:cNvSpPr>
          <p:nvPr/>
        </p:nvSpPr>
        <p:spPr bwMode="auto">
          <a:xfrm>
            <a:off x="5393140" y="5697553"/>
            <a:ext cx="74289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Рис. 8.5. Розподіл в зоні пластичного відбитку ізоліній:</a:t>
            </a: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xmlns="" id="{AEC6FDBC-F20B-4EA1-B45A-AC7A3B86F79F}"/>
              </a:ext>
            </a:extLst>
          </p:cNvPr>
          <p:cNvSpPr>
            <a:spLocks noChangeArrowheads="1"/>
          </p:cNvSpPr>
          <p:nvPr/>
        </p:nvSpPr>
        <p:spPr bwMode="auto">
          <a:xfrm>
            <a:off x="5092423" y="6154670"/>
            <a:ext cx="74289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і </a:t>
            </a:r>
            <a:endPar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endParaRPr>
          </a:p>
        </p:txBody>
      </p:sp>
      <p:sp>
        <p:nvSpPr>
          <p:cNvPr id="26" name="Rectangle 23">
            <a:extLst>
              <a:ext uri="{FF2B5EF4-FFF2-40B4-BE49-F238E27FC236}">
                <a16:creationId xmlns:a16="http://schemas.microsoft.com/office/drawing/2014/main" xmlns="" id="{9EA514BF-6892-47E4-8892-9D3053213B60}"/>
              </a:ext>
            </a:extLst>
          </p:cNvPr>
          <p:cNvSpPr>
            <a:spLocks noChangeArrowheads="1"/>
          </p:cNvSpPr>
          <p:nvPr/>
        </p:nvSpPr>
        <p:spPr bwMode="auto">
          <a:xfrm>
            <a:off x="6438900" y="6159457"/>
            <a:ext cx="74289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kumimoji="0" lang="uk-UA" altLang="ru-RU"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uk-UA" altLang="ru-RU"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endParaRPr>
          </a:p>
        </p:txBody>
      </p:sp>
      <p:sp>
        <p:nvSpPr>
          <p:cNvPr id="27" name="Rectangle 25">
            <a:extLst>
              <a:ext uri="{FF2B5EF4-FFF2-40B4-BE49-F238E27FC236}">
                <a16:creationId xmlns:a16="http://schemas.microsoft.com/office/drawing/2014/main" xmlns="" id="{489E40AC-CB8F-4DDB-A4A1-C8A31164B2CC}"/>
              </a:ext>
            </a:extLst>
          </p:cNvPr>
          <p:cNvSpPr>
            <a:spLocks noChangeArrowheads="1"/>
          </p:cNvSpPr>
          <p:nvPr/>
        </p:nvSpPr>
        <p:spPr bwMode="auto">
          <a:xfrm>
            <a:off x="568086" y="3304855"/>
            <a:ext cx="49596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Як видно з рис. 8.5, характер деформованого стану в зоні відбитку є досить нерівномірним. Інтенсивність деформації поблизу поверхні становить лише 50-80%</a:t>
            </a:r>
            <a:r>
              <a:rPr kumimoji="0" lang="uk-UA" altLang="ru-RU" sz="1400" b="0" i="1"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від максимальної. Найбільша деформація спостерігається в центрі відбитку на глибині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0.1</a:t>
            </a:r>
            <a:r>
              <a:rPr kumimoji="0" lang="uk-UA" altLang="ru-RU" sz="1400" b="0" i="1"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 </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(від поверхні відбитку), де </a:t>
            </a:r>
            <a:r>
              <a:rPr kumimoji="0" lang="uk-UA" altLang="ru-RU" sz="1400" b="0" i="1"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-діаметр відбитку. Максимальна інтенсивність деформації в зоні відбитку приблизно становить </a:t>
            </a:r>
            <a:endPar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graphicFrame>
        <p:nvGraphicFramePr>
          <p:cNvPr id="28" name="Объект 27">
            <a:extLst>
              <a:ext uri="{FF2B5EF4-FFF2-40B4-BE49-F238E27FC236}">
                <a16:creationId xmlns:a16="http://schemas.microsoft.com/office/drawing/2014/main" xmlns="" id="{9D98D21B-DA38-44A9-BFD9-3A888CCA8955}"/>
              </a:ext>
            </a:extLst>
          </p:cNvPr>
          <p:cNvGraphicFramePr>
            <a:graphicFrameLocks noChangeAspect="1"/>
          </p:cNvGraphicFramePr>
          <p:nvPr>
            <p:extLst>
              <p:ext uri="{D42A27DB-BD31-4B8C-83A1-F6EECF244321}">
                <p14:modId xmlns:p14="http://schemas.microsoft.com/office/powerpoint/2010/main" val="2157670583"/>
              </p:ext>
            </p:extLst>
          </p:nvPr>
        </p:nvGraphicFramePr>
        <p:xfrm>
          <a:off x="-6426964" y="4333674"/>
          <a:ext cx="162738" cy="295275"/>
        </p:xfrm>
        <a:graphic>
          <a:graphicData uri="http://schemas.openxmlformats.org/presentationml/2006/ole">
            <mc:AlternateContent xmlns:mc="http://schemas.openxmlformats.org/markup-compatibility/2006">
              <mc:Choice xmlns:v="urn:schemas-microsoft-com:vml" Requires="v">
                <p:oleObj spid="_x0000_s6191" r:id="rId16" imgW="393529" imgH="291973" progId="Equation.3">
                  <p:embed/>
                </p:oleObj>
              </mc:Choice>
              <mc:Fallback>
                <p:oleObj r:id="rId16" imgW="393529" imgH="291973" progId="Equation.3">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6964" y="4333674"/>
                        <a:ext cx="162738" cy="295275"/>
                      </a:xfrm>
                      <a:prstGeom prst="rect">
                        <a:avLst/>
                      </a:prstGeom>
                      <a:noFill/>
                    </p:spPr>
                  </p:pic>
                </p:oleObj>
              </mc:Fallback>
            </mc:AlternateContent>
          </a:graphicData>
        </a:graphic>
      </p:graphicFrame>
      <p:sp>
        <p:nvSpPr>
          <p:cNvPr id="29" name="Rectangle 26">
            <a:extLst>
              <a:ext uri="{FF2B5EF4-FFF2-40B4-BE49-F238E27FC236}">
                <a16:creationId xmlns:a16="http://schemas.microsoft.com/office/drawing/2014/main" xmlns="" id="{FF5F980C-F876-4BF0-8950-268BCF06188A}"/>
              </a:ext>
            </a:extLst>
          </p:cNvPr>
          <p:cNvSpPr>
            <a:spLocks noChangeArrowheads="1"/>
          </p:cNvSpPr>
          <p:nvPr/>
        </p:nvSpPr>
        <p:spPr bwMode="auto">
          <a:xfrm>
            <a:off x="568086" y="4805728"/>
            <a:ext cx="49596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(0.4..0.5)</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d/D</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а глибина пластичної зони </a:t>
            </a:r>
            <a:r>
              <a:rPr kumimoji="0" lang="uk-UA" altLang="ru-RU" sz="1400" b="0" i="1"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h</a:t>
            </a:r>
            <a:r>
              <a:rPr kumimoji="0" lang="uk-UA" altLang="ru-RU" sz="1400" b="0" i="1" u="none" strike="noStrike" cap="none" normalizeH="0" baseline="-300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пл</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=(1.4…1.6)</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де </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и </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 діаметр відбитку і кульки відповідно. </a:t>
            </a:r>
            <a:endParaRPr kumimoji="0" lang="ru-RU" altLang="ru-RU" sz="1100" b="0" i="0" u="none" strike="noStrike" cap="none" normalizeH="0" baseline="0" dirty="0">
              <a:ln>
                <a:noFill/>
              </a:ln>
              <a:solidFill>
                <a:schemeClr val="tx1"/>
              </a:solidFill>
              <a:effectLst/>
              <a:sym typeface="Symbol" panose="05050102010706020507" pitchFamily="18" charset="2"/>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Отже, якщо необхідно сформувати тонкий сильно зміцнений шар, то слід застосовувати кульки малого діаметра, призначаючи багато перехідний процес з максимальною відносною глибиною відбитку. При необхідності формування глибокого, </a:t>
            </a:r>
            <a:r>
              <a:rPr kumimoji="0" lang="uk-UA" altLang="ru-RU"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помірно</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зміцненого шару, слід призначати мало перехідний процес ППД кульками відносно більших розмірів. </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61706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E83C7F7-6F1F-4C41-898D-CDF32B7D2CF4}"/>
              </a:ext>
            </a:extLst>
          </p:cNvPr>
          <p:cNvSpPr/>
          <p:nvPr/>
        </p:nvSpPr>
        <p:spPr>
          <a:xfrm>
            <a:off x="232012" y="275532"/>
            <a:ext cx="10986448" cy="4213269"/>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результаті багатократного послідовного втискування інструменту при ППД відбувається зміщення часток металу у різних напрямах, що приводить до зміни знаку компонент деформацій та напружень.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рис. 8.6. показаний характер розподілу ізоліній інтенсивності деформацій і показника напруженого стану при </a:t>
            </a:r>
            <a:r>
              <a:rPr lang="uk-UA" dirty="0" err="1">
                <a:latin typeface="Times New Roman" panose="02020603050405020304" pitchFamily="18" charset="0"/>
                <a:ea typeface="Calibri" panose="020F0502020204030204" pitchFamily="34" charset="0"/>
                <a:cs typeface="Times New Roman" panose="02020603050405020304" pitchFamily="18" charset="0"/>
              </a:rPr>
              <a:t>трьохкратному</a:t>
            </a:r>
            <a:r>
              <a:rPr lang="uk-UA" dirty="0">
                <a:latin typeface="Times New Roman" panose="02020603050405020304" pitchFamily="18" charset="0"/>
                <a:ea typeface="Calibri" panose="020F0502020204030204" pitchFamily="34" charset="0"/>
                <a:cs typeface="Times New Roman" panose="02020603050405020304" pitchFamily="18" charset="0"/>
              </a:rPr>
              <a:t> втискуванні ролика. Показник напруженого стану змінюється від величин, що відповідають усесторонньому стиску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=-5…-3) на осі симетрії відбитку, до зсуву-розтягу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0) на краю відбитку, в місці утворення пластичного валика. При втискуванні інструменту на ділянці між відбитками, показник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dirty="0">
                <a:latin typeface="Times New Roman" panose="02020603050405020304" pitchFamily="18" charset="0"/>
                <a:ea typeface="Calibri" panose="020F0502020204030204" pitchFamily="34" charset="0"/>
                <a:cs typeface="Times New Roman" panose="02020603050405020304" pitchFamily="18" charset="0"/>
              </a:rPr>
              <a:t> зростає через зменшення гідростатичного підпору зі сторони відбитків. В центрі заново утвореного відбитку він становить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-2…-4, а на його межі </a:t>
            </a:r>
            <a:r>
              <a:rPr lang="uk-UA"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0…1.</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Інтенсивність напружень матеріалу поверхневого шару заготовки при ППД, а з урахуванням єдності кривої плину, і інтенсивність деформацій, можна визначати також шляхом вимірювання твердості (мікротвердості). Підвищення твердості пов’язано із дробленням кристалів на фрагменти і блоки, викривленням кристалічної решітки на їх границях, збільшенням дислокацій і вакансій. Все це приводить до збільшення твердості і міцності.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1ED97ED5-3273-444C-9883-13F865903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895" y="4283716"/>
            <a:ext cx="2946210" cy="2411615"/>
          </a:xfrm>
          <a:prstGeom prst="rect">
            <a:avLst/>
          </a:prstGeom>
        </p:spPr>
      </p:pic>
    </p:spTree>
    <p:extLst>
      <p:ext uri="{BB962C8B-B14F-4D97-AF65-F5344CB8AC3E}">
        <p14:creationId xmlns:p14="http://schemas.microsoft.com/office/powerpoint/2010/main" val="9287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3961DAD7-1457-4173-A7E2-3359B08EFB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8197" y="311449"/>
            <a:ext cx="6405928" cy="2700892"/>
          </a:xfrm>
          <a:prstGeom prst="rect">
            <a:avLst/>
          </a:prstGeom>
          <a:noFill/>
          <a:ln>
            <a:noFill/>
          </a:ln>
        </p:spPr>
      </p:pic>
      <p:pic>
        <p:nvPicPr>
          <p:cNvPr id="3" name="Рисунок 2">
            <a:extLst>
              <a:ext uri="{FF2B5EF4-FFF2-40B4-BE49-F238E27FC236}">
                <a16:creationId xmlns:a16="http://schemas.microsoft.com/office/drawing/2014/main" xmlns="" id="{FCEC3788-306B-4D4C-9EAE-7E470B06B4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197" y="3317336"/>
            <a:ext cx="6405928" cy="2333525"/>
          </a:xfrm>
          <a:prstGeom prst="rect">
            <a:avLst/>
          </a:prstGeom>
          <a:noFill/>
          <a:ln>
            <a:noFill/>
          </a:ln>
        </p:spPr>
      </p:pic>
      <p:sp>
        <p:nvSpPr>
          <p:cNvPr id="10" name="Rectangle 8">
            <a:extLst>
              <a:ext uri="{FF2B5EF4-FFF2-40B4-BE49-F238E27FC236}">
                <a16:creationId xmlns:a16="http://schemas.microsoft.com/office/drawing/2014/main" xmlns="" id="{A5C0D619-8727-402B-8F7B-72EA5820C373}"/>
              </a:ext>
            </a:extLst>
          </p:cNvPr>
          <p:cNvSpPr>
            <a:spLocks noChangeArrowheads="1"/>
          </p:cNvSpPr>
          <p:nvPr/>
        </p:nvSpPr>
        <p:spPr bwMode="auto">
          <a:xfrm>
            <a:off x="3198125" y="60893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Рис. 8.6. Характер розподілу інтенсивності деформацій</a:t>
            </a:r>
            <a:r>
              <a:rPr kumimoji="0" lang="uk-UA" altLang="ru-RU"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249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E41F66E-44DF-43BD-8BB8-AE42CA2B201B}"/>
              </a:ext>
            </a:extLst>
          </p:cNvPr>
          <p:cNvSpPr>
            <a:spLocks noChangeArrowheads="1"/>
          </p:cNvSpPr>
          <p:nvPr/>
        </p:nvSpPr>
        <p:spPr bwMode="auto">
          <a:xfrm>
            <a:off x="238125" y="685800"/>
            <a:ext cx="1091565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4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Поряд зі зміцненням, в поверхневому шарі відбувається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розміцнення</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металу, викликане ефектом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Баушінгера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через зміну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знака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деформації. Особливо інтенсивне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розміцнення</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спостерігається при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перенаклепі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великому накопиченні пошкоджень, що призводить до подальшого зниження твердості і міцності оброблюваного металу. Отже, головними факторами зменшення твердості є:</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прояв ефекту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Баушінгера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полягає в знакозмінних деформаціях - посилюється зі зростанням пластичної хвилі, а значить, з ростом глибини деформування;</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 наявність контактного тертя і підвищення температури в зоні контакту;</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перенаклеп</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металу і вичерпання ресурсу пластичності.</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якості досліджуваного процесу ППД нами був прийнятий процес обкочування циліндричних заготовок роликами і кульками. Для реалізації процесу були спроектовані обкатники, які передбачають обкочування деталей на токарних верстатах. </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8.7 представлений обкатник, що забезпечує використання кульок різних діаметрів. Зусилля на кульки та глибина їх проникнення в матеріал деталі регулюється пружиною.</a:t>
            </a:r>
            <a:endParaRPr kumimoji="0" lang="ru-RU" altLang="ru-RU" sz="1100" b="0" i="0" u="none" strike="noStrike" cap="none" normalizeH="0" baseline="0" dirty="0">
              <a:ln>
                <a:noFill/>
              </a:ln>
              <a:solidFill>
                <a:schemeClr val="tx1"/>
              </a:solidFill>
              <a:effectLst/>
            </a:endParaRPr>
          </a:p>
          <a:p>
            <a:pPr marL="0" marR="0" lvl="0" indent="4445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формування максимально зміцненого шару металу поблизу самої поверхні деталі, наряду зі збільшенням товщини зміцненого шару, спочатку обкочування здійснюється кульками більшого діаметру, з подальшим переходом на кульки меншого діаметру. При цьому визначаючою якість поверхневого шару є інформація про величину і характер розподілу накопиченої деформації та використаного ресурсу пластичності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xmlns="" id="{614A7897-B44D-434C-958F-16DF01942232}"/>
              </a:ext>
            </a:extLst>
          </p:cNvPr>
          <p:cNvGraphicFramePr>
            <a:graphicFrameLocks noChangeAspect="1"/>
          </p:cNvGraphicFramePr>
          <p:nvPr/>
        </p:nvGraphicFramePr>
        <p:xfrm>
          <a:off x="0" y="457200"/>
          <a:ext cx="238125" cy="228600"/>
        </p:xfrm>
        <a:graphic>
          <a:graphicData uri="http://schemas.openxmlformats.org/presentationml/2006/ole">
            <mc:AlternateContent xmlns:mc="http://schemas.openxmlformats.org/markup-compatibility/2006">
              <mc:Choice xmlns:v="urn:schemas-microsoft-com:vml" Requires="v">
                <p:oleObj spid="_x0000_s8199" r:id="rId3" imgW="241300" imgH="228600" progId="Equation.DSMT4">
                  <p:embed/>
                </p:oleObj>
              </mc:Choice>
              <mc:Fallback>
                <p:oleObj r:id="rId3" imgW="2413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2381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xmlns="" id="{03F49010-8B5E-4AB4-B6DD-19683F85A05E}"/>
              </a:ext>
            </a:extLst>
          </p:cNvPr>
          <p:cNvSpPr>
            <a:spLocks noChangeArrowheads="1"/>
          </p:cNvSpPr>
          <p:nvPr/>
        </p:nvSpPr>
        <p:spPr bwMode="auto">
          <a:xfrm>
            <a:off x="0" y="68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45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Тому д</a:t>
            </a:r>
            <a:r>
              <a:rPr kumimoji="0" lang="uk-UA" altLang="ru-RU" sz="14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еформування передбачає обмеження за величиною використаного ресурсу пластичності металу. </a:t>
            </a:r>
            <a:endParaRPr kumimoji="0" lang="ru-RU" altLang="ru-RU" sz="1100" b="0" i="0" u="none" strike="noStrike" cap="none" normalizeH="0" baseline="0">
              <a:ln>
                <a:noFill/>
              </a:ln>
              <a:solidFill>
                <a:schemeClr val="tx1"/>
              </a:solidFill>
              <a:effectLst/>
            </a:endParaRPr>
          </a:p>
          <a:p>
            <a:pPr marL="0" marR="0" lvl="0" indent="4445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5" name="Рисунок 4">
            <a:extLst>
              <a:ext uri="{FF2B5EF4-FFF2-40B4-BE49-F238E27FC236}">
                <a16:creationId xmlns:a16="http://schemas.microsoft.com/office/drawing/2014/main" xmlns="" id="{D4E0E7C7-D2D0-4386-AA86-8C43D78CAB2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50801" y="3857757"/>
            <a:ext cx="2799080" cy="2035810"/>
          </a:xfrm>
          <a:prstGeom prst="rect">
            <a:avLst/>
          </a:prstGeom>
          <a:noFill/>
          <a:ln>
            <a:noFill/>
          </a:ln>
        </p:spPr>
      </p:pic>
      <p:sp>
        <p:nvSpPr>
          <p:cNvPr id="6" name="Прямоугольник 5">
            <a:extLst>
              <a:ext uri="{FF2B5EF4-FFF2-40B4-BE49-F238E27FC236}">
                <a16:creationId xmlns:a16="http://schemas.microsoft.com/office/drawing/2014/main" xmlns="" id="{F8A81E30-7A14-4EDD-B95B-DB4A38FE4E15}"/>
              </a:ext>
            </a:extLst>
          </p:cNvPr>
          <p:cNvSpPr/>
          <p:nvPr/>
        </p:nvSpPr>
        <p:spPr>
          <a:xfrm>
            <a:off x="119062" y="5830218"/>
            <a:ext cx="11690586" cy="1027782"/>
          </a:xfrm>
          <a:prstGeom prst="rect">
            <a:avLst/>
          </a:prstGeom>
        </p:spPr>
        <p:txBody>
          <a:bodyPr wrap="square">
            <a:spAutoFit/>
          </a:bodyPr>
          <a:lstStyle/>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8.7. Загальний вид обкатника. 1 – основа, 2 – рухомий важіль, 3 – вісь важеля, 4 – напрямний штифт, 5 – пружина, 6 – відкидний болт з гайкою, 7 – корпус 8 – кулькова опора, 9 – кулька, 10 – деталь, що обробляється,  11 – гвинтовий притиск.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41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xmlns="" id="{68CB85A9-44B3-44C6-BB46-6DA00A7F2D7E}"/>
              </a:ext>
            </a:extLst>
          </p:cNvPr>
          <p:cNvSpPr/>
          <p:nvPr/>
        </p:nvSpPr>
        <p:spPr>
          <a:xfrm>
            <a:off x="275230" y="96341"/>
            <a:ext cx="11641539" cy="6478505"/>
          </a:xfrm>
          <a:prstGeom prst="rect">
            <a:avLst/>
          </a:prstGeom>
        </p:spPr>
        <p:txBody>
          <a:bodyPr wrap="square">
            <a:spAutoFit/>
          </a:bodyPr>
          <a:lstStyle/>
          <a:p>
            <a:pPr indent="450215" algn="just">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8.3. Моделювання процесу обкочування заготовки роликом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При розгляді процесу пластичної деформації поверхневого шару, зокрема при деформуванні роликом плоскої поверхні виникає цілий ряд завдань. Однією з них є визначення використаного ресурсу пластичності в поверхневому шарі. Розглянемо пластичний контакт при коченні з ковзанням жорсткого ролика вздовж плоскої поверхні ідеально-пластичного півпростору. При цьому вважаємо, що пластичний стан в зоні контакту є стаціонарним. Початкове рішення для ковзання циліндра з пластичного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напівпростору</a:t>
            </a:r>
            <a:r>
              <a:rPr lang="uk-UA" sz="1600" dirty="0">
                <a:latin typeface="Times New Roman" panose="02020603050405020304" pitchFamily="18" charset="0"/>
                <a:ea typeface="Calibri" panose="020F0502020204030204" pitchFamily="34" charset="0"/>
                <a:cs typeface="Times New Roman" panose="02020603050405020304" pitchFamily="18" charset="0"/>
              </a:rPr>
              <a:t> розглянуто Б. А.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Друяновым</a:t>
            </a:r>
            <a:r>
              <a:rPr lang="uk-UA" sz="1600" dirty="0">
                <a:latin typeface="Times New Roman" panose="02020603050405020304" pitchFamily="18" charset="0"/>
                <a:ea typeface="Calibri" panose="020F0502020204030204" pitchFamily="34" charset="0"/>
                <a:cs typeface="Times New Roman" panose="02020603050405020304" pitchFamily="18" charset="0"/>
              </a:rPr>
              <a:t> і Н.М.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Михиным</a:t>
            </a:r>
            <a:r>
              <a:rPr lang="uk-UA" sz="1600" dirty="0">
                <a:latin typeface="Times New Roman" panose="02020603050405020304" pitchFamily="18" charset="0"/>
                <a:ea typeface="Calibri" panose="020F0502020204030204" pitchFamily="34" charset="0"/>
                <a:cs typeface="Times New Roman" panose="02020603050405020304" pitchFamily="18" charset="0"/>
              </a:rPr>
              <a:t>, кочення, гладкого циліндра досліджувався Е. А. Маршалом, В. Ф.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Коллінз</a:t>
            </a:r>
            <a:r>
              <a:rPr lang="uk-UA" sz="1600" dirty="0">
                <a:latin typeface="Times New Roman" panose="02020603050405020304" pitchFamily="18" charset="0"/>
                <a:ea typeface="Calibri" panose="020F0502020204030204" pitchFamily="34" charset="0"/>
                <a:cs typeface="Times New Roman" panose="02020603050405020304" pitchFamily="18" charset="0"/>
              </a:rPr>
              <a:t> розглядав ковзання шорсткого циліндра. В. М.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Сегалом</a:t>
            </a:r>
            <a:r>
              <a:rPr lang="uk-UA" sz="1600" dirty="0">
                <a:latin typeface="Times New Roman" panose="02020603050405020304" pitchFamily="18" charset="0"/>
                <a:ea typeface="Calibri" panose="020F0502020204030204" pitchFamily="34" charset="0"/>
                <a:cs typeface="Times New Roman" panose="02020603050405020304" pitchFamily="18" charset="0"/>
              </a:rPr>
              <a:t> запропоновано рішення задачі  при довільному терті між роликом і матеріалом. При цьому досліджувалися зусилля і момент, які діють на циліндр і розподіл контактних напружень по поверхні матеріалу, який обробляється.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err="1">
                <a:latin typeface="Times New Roman" panose="02020603050405020304" pitchFamily="18" charset="0"/>
                <a:ea typeface="Calibri" panose="020F0502020204030204" pitchFamily="34" charset="0"/>
                <a:cs typeface="Times New Roman" panose="02020603050405020304" pitchFamily="18" charset="0"/>
              </a:rPr>
              <a:t>Грунтуючись</a:t>
            </a:r>
            <a:r>
              <a:rPr lang="uk-UA" dirty="0">
                <a:latin typeface="Times New Roman" panose="02020603050405020304" pitchFamily="18" charset="0"/>
                <a:ea typeface="Calibri" panose="020F0502020204030204" pitchFamily="34" charset="0"/>
                <a:cs typeface="Times New Roman" panose="02020603050405020304" pitchFamily="18" charset="0"/>
              </a:rPr>
              <a:t> на відомих результатах моделювання процесів ОМТ методом скінчених елементів нами було вирішено для розв’язку задачі пластичного деформування поверхневого шару заготовки використовувати програму LS-DYNA. Дана програма дозволяє моделювати НДС під час пластичного деформування матеріалів, взаємодію контактних поверхонь інструмента та заготовки з врахуванням тертя.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Введення початкових даних виконується з командного файлу. Для візуалізації результатів імітаційного моделювання та їх наступного аналізу використовували препроцесор LS-PREPOST, що входить до складу пакету LS-DYNA.</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моделювання процесу обкочування роликом нами використовувались 8-вузлові скінчені елементи (SOLID164).</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зменшення часу моделювання процесу формозміни, інструмент був представлений у вигляді абсолютно твердого тіла (*MAT_RIGID).</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Контакт між заготовкою та інструментом визначається за допомогою автоматичного контактного алгоритму типу “поверхня-поверхня” (*CONTACT_AUTOMATIC_SURFACE_TO_SURFACE).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51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a:extLst>
              <a:ext uri="{FF2B5EF4-FFF2-40B4-BE49-F238E27FC236}">
                <a16:creationId xmlns:a16="http://schemas.microsoft.com/office/drawing/2014/main" xmlns="" id="{CB9AFFF4-2510-4529-A422-72E89CF1B062}"/>
              </a:ext>
            </a:extLst>
          </p:cNvPr>
          <p:cNvPicPr/>
          <p:nvPr/>
        </p:nvPicPr>
        <p:blipFill>
          <a:blip r:embed="rId3">
            <a:clrChange>
              <a:clrFrom>
                <a:srgbClr val="000000"/>
              </a:clrFrom>
              <a:clrTo>
                <a:srgbClr val="000000">
                  <a:alpha val="0"/>
                </a:srgbClr>
              </a:clrTo>
            </a:clrChange>
            <a:grayscl/>
            <a:extLst>
              <a:ext uri="{28A0092B-C50C-407E-A947-70E740481C1C}">
                <a14:useLocalDpi xmlns:a14="http://schemas.microsoft.com/office/drawing/2010/main" val="0"/>
              </a:ext>
            </a:extLst>
          </a:blip>
          <a:srcRect l="23146" t="30743" r="30594" b="11229"/>
          <a:stretch>
            <a:fillRect/>
          </a:stretch>
        </p:blipFill>
        <p:spPr bwMode="auto">
          <a:xfrm>
            <a:off x="1250826" y="0"/>
            <a:ext cx="3084830" cy="2186305"/>
          </a:xfrm>
          <a:prstGeom prst="rect">
            <a:avLst/>
          </a:prstGeom>
          <a:noFill/>
          <a:ln>
            <a:noFill/>
          </a:ln>
        </p:spPr>
      </p:pic>
      <p:sp>
        <p:nvSpPr>
          <p:cNvPr id="29" name="Прямоугольник 28">
            <a:extLst>
              <a:ext uri="{FF2B5EF4-FFF2-40B4-BE49-F238E27FC236}">
                <a16:creationId xmlns:a16="http://schemas.microsoft.com/office/drawing/2014/main" xmlns="" id="{4CC4CF41-47B2-4C1F-B0D6-B97B2B089507}"/>
              </a:ext>
            </a:extLst>
          </p:cNvPr>
          <p:cNvSpPr/>
          <p:nvPr/>
        </p:nvSpPr>
        <p:spPr>
          <a:xfrm>
            <a:off x="-254759" y="2487530"/>
            <a:ext cx="6096000" cy="709233"/>
          </a:xfrm>
          <a:prstGeom prst="rect">
            <a:avLst/>
          </a:prstGeom>
        </p:spPr>
        <p:txBody>
          <a:bodyPr>
            <a:spAutoFit/>
          </a:bodyPr>
          <a:lstStyle/>
          <a:p>
            <a:pPr indent="450215"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8.8 – Геометрична модель розбиття на кінцеві елементи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Рисунок 29">
            <a:extLst>
              <a:ext uri="{FF2B5EF4-FFF2-40B4-BE49-F238E27FC236}">
                <a16:creationId xmlns:a16="http://schemas.microsoft.com/office/drawing/2014/main" xmlns="" id="{F358EBD2-51A5-4AA2-A582-317D2E19E313}"/>
              </a:ext>
            </a:extLst>
          </p:cNvPr>
          <p:cNvPicPr/>
          <p:nvPr/>
        </p:nvPicPr>
        <p:blipFill>
          <a:blip r:embed="rId4">
            <a:extLst>
              <a:ext uri="{28A0092B-C50C-407E-A947-70E740481C1C}">
                <a14:useLocalDpi xmlns:a14="http://schemas.microsoft.com/office/drawing/2010/main" val="0"/>
              </a:ext>
            </a:extLst>
          </a:blip>
          <a:srcRect l="758" t="7719" r="34282" b="46751"/>
          <a:stretch>
            <a:fillRect/>
          </a:stretch>
        </p:blipFill>
        <p:spPr bwMode="auto">
          <a:xfrm>
            <a:off x="6096000" y="289242"/>
            <a:ext cx="4118610" cy="1607820"/>
          </a:xfrm>
          <a:prstGeom prst="rect">
            <a:avLst/>
          </a:prstGeom>
          <a:noFill/>
          <a:ln>
            <a:noFill/>
          </a:ln>
        </p:spPr>
      </p:pic>
      <p:pic>
        <p:nvPicPr>
          <p:cNvPr id="31" name="Рисунок 30">
            <a:extLst>
              <a:ext uri="{FF2B5EF4-FFF2-40B4-BE49-F238E27FC236}">
                <a16:creationId xmlns:a16="http://schemas.microsoft.com/office/drawing/2014/main" xmlns="" id="{FDC24D43-61B2-42FC-8C5E-22CE461270FC}"/>
              </a:ext>
            </a:extLst>
          </p:cNvPr>
          <p:cNvPicPr/>
          <p:nvPr/>
        </p:nvPicPr>
        <p:blipFill>
          <a:blip r:embed="rId5">
            <a:extLst>
              <a:ext uri="{28A0092B-C50C-407E-A947-70E740481C1C}">
                <a14:useLocalDpi xmlns:a14="http://schemas.microsoft.com/office/drawing/2010/main" val="0"/>
              </a:ext>
            </a:extLst>
          </a:blip>
          <a:srcRect l="3444" t="10847" r="37964" b="24188"/>
          <a:stretch>
            <a:fillRect/>
          </a:stretch>
        </p:blipFill>
        <p:spPr bwMode="auto">
          <a:xfrm>
            <a:off x="6131877" y="2186305"/>
            <a:ext cx="4046855" cy="2393950"/>
          </a:xfrm>
          <a:prstGeom prst="rect">
            <a:avLst/>
          </a:prstGeom>
          <a:noFill/>
          <a:ln>
            <a:noFill/>
          </a:ln>
        </p:spPr>
      </p:pic>
      <p:sp>
        <p:nvSpPr>
          <p:cNvPr id="32" name="Прямоугольник 31">
            <a:extLst>
              <a:ext uri="{FF2B5EF4-FFF2-40B4-BE49-F238E27FC236}">
                <a16:creationId xmlns:a16="http://schemas.microsoft.com/office/drawing/2014/main" xmlns="" id="{3993AC4D-B252-4803-AC23-E5D36A345B13}"/>
              </a:ext>
            </a:extLst>
          </p:cNvPr>
          <p:cNvSpPr/>
          <p:nvPr/>
        </p:nvSpPr>
        <p:spPr>
          <a:xfrm>
            <a:off x="5941326" y="4869498"/>
            <a:ext cx="6096000" cy="1027782"/>
          </a:xfrm>
          <a:prstGeom prst="rect">
            <a:avLst/>
          </a:prstGeom>
        </p:spPr>
        <p:txBody>
          <a:bodyPr>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8.9 – Утворення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платичної</a:t>
            </a:r>
            <a:r>
              <a:rPr lang="uk-UA" dirty="0">
                <a:latin typeface="Times New Roman" panose="02020603050405020304" pitchFamily="18" charset="0"/>
                <a:ea typeface="Calibri" panose="020F0502020204030204" pitchFamily="34" charset="0"/>
                <a:cs typeface="Times New Roman" panose="02020603050405020304" pitchFamily="18" charset="0"/>
              </a:rPr>
              <a:t> хвилі перед роликом та після нього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поверхні деталі (а) та у розрізі (б)</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3" name="Объект 32">
            <a:extLst>
              <a:ext uri="{FF2B5EF4-FFF2-40B4-BE49-F238E27FC236}">
                <a16:creationId xmlns:a16="http://schemas.microsoft.com/office/drawing/2014/main" xmlns="" id="{F3C716A7-D47A-448A-975D-258B06E739A8}"/>
              </a:ext>
            </a:extLst>
          </p:cNvPr>
          <p:cNvGraphicFramePr>
            <a:graphicFrameLocks noChangeAspect="1"/>
          </p:cNvGraphicFramePr>
          <p:nvPr>
            <p:extLst>
              <p:ext uri="{D42A27DB-BD31-4B8C-83A1-F6EECF244321}">
                <p14:modId xmlns:p14="http://schemas.microsoft.com/office/powerpoint/2010/main" val="3773491887"/>
              </p:ext>
            </p:extLst>
          </p:nvPr>
        </p:nvGraphicFramePr>
        <p:xfrm>
          <a:off x="395785" y="4102573"/>
          <a:ext cx="49899" cy="171450"/>
        </p:xfrm>
        <a:graphic>
          <a:graphicData uri="http://schemas.openxmlformats.org/presentationml/2006/ole">
            <mc:AlternateContent xmlns:mc="http://schemas.openxmlformats.org/markup-compatibility/2006">
              <mc:Choice xmlns:v="urn:schemas-microsoft-com:vml" Requires="v">
                <p:oleObj spid="_x0000_s10276" r:id="rId6" imgW="126780" imgH="164814" progId="Equation.3">
                  <p:embed/>
                </p:oleObj>
              </mc:Choice>
              <mc:Fallback>
                <p:oleObj r:id="rId6" imgW="126780" imgH="164814"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85" y="4102573"/>
                        <a:ext cx="49899" cy="171450"/>
                      </a:xfrm>
                      <a:prstGeom prst="rect">
                        <a:avLst/>
                      </a:prstGeom>
                      <a:noFill/>
                    </p:spPr>
                  </p:pic>
                </p:oleObj>
              </mc:Fallback>
            </mc:AlternateContent>
          </a:graphicData>
        </a:graphic>
      </p:graphicFrame>
      <p:graphicFrame>
        <p:nvGraphicFramePr>
          <p:cNvPr id="34" name="Объект 33">
            <a:extLst>
              <a:ext uri="{FF2B5EF4-FFF2-40B4-BE49-F238E27FC236}">
                <a16:creationId xmlns:a16="http://schemas.microsoft.com/office/drawing/2014/main" xmlns="" id="{DB98C398-A720-4CA5-B093-B45F4C7EB014}"/>
              </a:ext>
            </a:extLst>
          </p:cNvPr>
          <p:cNvGraphicFramePr>
            <a:graphicFrameLocks noChangeAspect="1"/>
          </p:cNvGraphicFramePr>
          <p:nvPr>
            <p:extLst>
              <p:ext uri="{D42A27DB-BD31-4B8C-83A1-F6EECF244321}">
                <p14:modId xmlns:p14="http://schemas.microsoft.com/office/powerpoint/2010/main" val="2018602341"/>
              </p:ext>
            </p:extLst>
          </p:nvPr>
        </p:nvGraphicFramePr>
        <p:xfrm>
          <a:off x="395786" y="4274023"/>
          <a:ext cx="103958" cy="238125"/>
        </p:xfrm>
        <a:graphic>
          <a:graphicData uri="http://schemas.openxmlformats.org/presentationml/2006/ole">
            <mc:AlternateContent xmlns:mc="http://schemas.openxmlformats.org/markup-compatibility/2006">
              <mc:Choice xmlns:v="urn:schemas-microsoft-com:vml" Requires="v">
                <p:oleObj spid="_x0000_s10277" r:id="rId8" imgW="228600" imgH="228600" progId="Equation.3">
                  <p:embed/>
                </p:oleObj>
              </mc:Choice>
              <mc:Fallback>
                <p:oleObj r:id="rId8" imgW="228600" imgH="228600" progId="Equation.3">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786" y="4274023"/>
                        <a:ext cx="103958" cy="238125"/>
                      </a:xfrm>
                      <a:prstGeom prst="rect">
                        <a:avLst/>
                      </a:prstGeom>
                      <a:noFill/>
                    </p:spPr>
                  </p:pic>
                </p:oleObj>
              </mc:Fallback>
            </mc:AlternateContent>
          </a:graphicData>
        </a:graphic>
      </p:graphicFrame>
      <p:sp>
        <p:nvSpPr>
          <p:cNvPr id="35" name="Rectangle 29">
            <a:extLst>
              <a:ext uri="{FF2B5EF4-FFF2-40B4-BE49-F238E27FC236}">
                <a16:creationId xmlns:a16="http://schemas.microsoft.com/office/drawing/2014/main" xmlns="" id="{5AD1B9CB-B825-478D-80CF-DAC2765948BF}"/>
              </a:ext>
            </a:extLst>
          </p:cNvPr>
          <p:cNvSpPr>
            <a:spLocks noChangeArrowheads="1"/>
          </p:cNvSpPr>
          <p:nvPr/>
        </p:nvSpPr>
        <p:spPr bwMode="auto">
          <a:xfrm>
            <a:off x="395785" y="3504641"/>
            <a:ext cx="532262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зоні контакту деталі та інструменту відбуваються основні деформації (рис. 4.10), однак збільшення використаного ресурсу пластичності незначно. У цій області показники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xmlns="" id="{FA1D6DE2-26D3-42E6-8089-5FA523B5C27A}"/>
              </a:ext>
            </a:extLst>
          </p:cNvPr>
          <p:cNvSpPr>
            <a:spLocks noChangeArrowheads="1"/>
          </p:cNvSpPr>
          <p:nvPr/>
        </p:nvSpPr>
        <p:spPr bwMode="auto">
          <a:xfrm>
            <a:off x="395785" y="4120135"/>
            <a:ext cx="53226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=-0,75</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-0,7,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xmlns="" id="{5B0BEC36-EAD7-4847-AD1C-8AF4EC8B3DA4}"/>
              </a:ext>
            </a:extLst>
          </p:cNvPr>
          <p:cNvSpPr>
            <a:spLocks noChangeArrowheads="1"/>
          </p:cNvSpPr>
          <p:nvPr/>
        </p:nvSpPr>
        <p:spPr bwMode="auto">
          <a:xfrm>
            <a:off x="445684" y="4466504"/>
            <a:ext cx="53226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=0,2</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0,3, тобто має місце схема всебічного стиснення. При переході частки з першої в другу зону внаслідок інтенсивних деформацій в умовах гідростатичного стиску можливо заліковування деяких дефектів.</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81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писание: Описание: Описание: Описание: напруженнях">
            <a:extLst>
              <a:ext uri="{FF2B5EF4-FFF2-40B4-BE49-F238E27FC236}">
                <a16:creationId xmlns:a16="http://schemas.microsoft.com/office/drawing/2014/main" xmlns="" id="{0542C800-56EE-4D42-8503-2EB16B6ACF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58112" y="544229"/>
            <a:ext cx="2652395" cy="1924050"/>
          </a:xfrm>
          <a:prstGeom prst="rect">
            <a:avLst/>
          </a:prstGeom>
          <a:noFill/>
          <a:ln>
            <a:noFill/>
          </a:ln>
        </p:spPr>
      </p:pic>
      <p:pic>
        <p:nvPicPr>
          <p:cNvPr id="3" name="Рисунок 2" descr="Описание: Описание: Описание: Описание: напруженняу">
            <a:extLst>
              <a:ext uri="{FF2B5EF4-FFF2-40B4-BE49-F238E27FC236}">
                <a16:creationId xmlns:a16="http://schemas.microsoft.com/office/drawing/2014/main" xmlns="" id="{BAD7D295-029D-47B5-BFCA-630D716505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8942" y="544229"/>
            <a:ext cx="2555240" cy="1920875"/>
          </a:xfrm>
          <a:prstGeom prst="rect">
            <a:avLst/>
          </a:prstGeom>
          <a:noFill/>
          <a:ln>
            <a:noFill/>
          </a:ln>
        </p:spPr>
      </p:pic>
      <p:sp>
        <p:nvSpPr>
          <p:cNvPr id="4" name="Прямоугольник 3">
            <a:extLst>
              <a:ext uri="{FF2B5EF4-FFF2-40B4-BE49-F238E27FC236}">
                <a16:creationId xmlns:a16="http://schemas.microsoft.com/office/drawing/2014/main" xmlns="" id="{E684284D-862F-4FD5-A90C-22445606BE8B}"/>
              </a:ext>
            </a:extLst>
          </p:cNvPr>
          <p:cNvSpPr/>
          <p:nvPr/>
        </p:nvSpPr>
        <p:spPr>
          <a:xfrm>
            <a:off x="2215487" y="2465104"/>
            <a:ext cx="6096000" cy="709233"/>
          </a:xfrm>
          <a:prstGeom prst="rect">
            <a:avLst/>
          </a:prstGeom>
        </p:spPr>
        <p:txBody>
          <a:bodyPr>
            <a:spAutoFit/>
          </a:bodyPr>
          <a:lstStyle/>
          <a:p>
            <a:pPr indent="450215"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8.10- Нормальні напруження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84CDB1C2-8647-4851-87F5-10B59961A42A}"/>
              </a:ext>
            </a:extLst>
          </p:cNvPr>
          <p:cNvSpPr/>
          <p:nvPr/>
        </p:nvSpPr>
        <p:spPr>
          <a:xfrm>
            <a:off x="318447" y="3477871"/>
            <a:ext cx="6096000" cy="1983428"/>
          </a:xfrm>
          <a:prstGeom prst="rect">
            <a:avLst/>
          </a:prstGeom>
        </p:spPr>
        <p:txBody>
          <a:bodyPr>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Таким чином, незворотна </a:t>
            </a:r>
            <a:r>
              <a:rPr lang="uk-UA" dirty="0" err="1">
                <a:latin typeface="Times New Roman" panose="02020603050405020304" pitchFamily="18" charset="0"/>
                <a:ea typeface="Calibri" panose="020F0502020204030204" pitchFamily="34" charset="0"/>
                <a:cs typeface="Times New Roman" panose="02020603050405020304" pitchFamily="18" charset="0"/>
              </a:rPr>
              <a:t>пошкодженість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металу поверхневого шару деталі при обкачуванні відбувається в основному, в зоні пластичної хвилі, а саме в її вершині. Ця </a:t>
            </a:r>
            <a:r>
              <a:rPr lang="uk-UA" dirty="0" err="1">
                <a:latin typeface="Times New Roman" panose="02020603050405020304" pitchFamily="18" charset="0"/>
                <a:ea typeface="Calibri" panose="020F0502020204030204" pitchFamily="34" charset="0"/>
                <a:cs typeface="Times New Roman" panose="02020603050405020304" pitchFamily="18" charset="0"/>
              </a:rPr>
              <a:t>пошкодженість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частково може лікуватися, а решта буде визначати експлуатаційні характеристики поверхневого шару деталі. (рис. 8.11 та 8.12)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9BE32707-A510-4168-8C28-04B93B2E258D}"/>
              </a:ext>
            </a:extLst>
          </p:cNvPr>
          <p:cNvPicPr/>
          <p:nvPr/>
        </p:nvPicPr>
        <p:blipFill>
          <a:blip r:embed="rId4" cstate="print">
            <a:extLst>
              <a:ext uri="{28A0092B-C50C-407E-A947-70E740481C1C}">
                <a14:useLocalDpi xmlns:a14="http://schemas.microsoft.com/office/drawing/2010/main" val="0"/>
              </a:ext>
            </a:extLst>
          </a:blip>
          <a:srcRect l="214" t="4854" r="5383" b="22020"/>
          <a:stretch>
            <a:fillRect/>
          </a:stretch>
        </p:blipFill>
        <p:spPr bwMode="auto">
          <a:xfrm>
            <a:off x="6821341" y="2977788"/>
            <a:ext cx="4881880" cy="2044065"/>
          </a:xfrm>
          <a:prstGeom prst="rect">
            <a:avLst/>
          </a:prstGeom>
          <a:noFill/>
          <a:ln>
            <a:noFill/>
          </a:ln>
        </p:spPr>
      </p:pic>
      <p:sp>
        <p:nvSpPr>
          <p:cNvPr id="7" name="Прямоугольник 6">
            <a:extLst>
              <a:ext uri="{FF2B5EF4-FFF2-40B4-BE49-F238E27FC236}">
                <a16:creationId xmlns:a16="http://schemas.microsoft.com/office/drawing/2014/main" xmlns="" id="{EAA90B1C-8D63-4114-9099-720FC9705619}"/>
              </a:ext>
            </a:extLst>
          </p:cNvPr>
          <p:cNvSpPr/>
          <p:nvPr/>
        </p:nvSpPr>
        <p:spPr>
          <a:xfrm>
            <a:off x="6794767" y="5339195"/>
            <a:ext cx="4317785" cy="390684"/>
          </a:xfrm>
          <a:prstGeom prst="rect">
            <a:avLst/>
          </a:prstGeom>
        </p:spPr>
        <p:txBody>
          <a:bodyPr wrap="none">
            <a:spAutoFit/>
          </a:bodyPr>
          <a:lstStyle/>
          <a:p>
            <a:pPr indent="457200"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Рисунок 8.11 – Пластичні деформації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14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5E3FAB96-7D9A-4857-A9DB-5182AEDE05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8904" y="179501"/>
            <a:ext cx="5064760" cy="2186305"/>
          </a:xfrm>
          <a:prstGeom prst="rect">
            <a:avLst/>
          </a:prstGeom>
          <a:noFill/>
          <a:ln>
            <a:noFill/>
          </a:ln>
        </p:spPr>
      </p:pic>
      <p:pic>
        <p:nvPicPr>
          <p:cNvPr id="3" name="Рисунок 2">
            <a:extLst>
              <a:ext uri="{FF2B5EF4-FFF2-40B4-BE49-F238E27FC236}">
                <a16:creationId xmlns:a16="http://schemas.microsoft.com/office/drawing/2014/main" xmlns="" id="{6B5A5D17-CE5D-4644-B42C-D478261085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5011" y="2586715"/>
            <a:ext cx="2051685" cy="1438910"/>
          </a:xfrm>
          <a:prstGeom prst="rect">
            <a:avLst/>
          </a:prstGeom>
          <a:noFill/>
          <a:ln>
            <a:noFill/>
          </a:ln>
        </p:spPr>
      </p:pic>
      <p:pic>
        <p:nvPicPr>
          <p:cNvPr id="4" name="Рисунок 3">
            <a:extLst>
              <a:ext uri="{FF2B5EF4-FFF2-40B4-BE49-F238E27FC236}">
                <a16:creationId xmlns:a16="http://schemas.microsoft.com/office/drawing/2014/main" xmlns="" id="{451A277F-0A20-4FF3-93D9-2D92D07CB3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86808" y="2602590"/>
            <a:ext cx="1844675" cy="1423035"/>
          </a:xfrm>
          <a:prstGeom prst="rect">
            <a:avLst/>
          </a:prstGeom>
          <a:noFill/>
          <a:ln>
            <a:noFill/>
          </a:ln>
        </p:spPr>
      </p:pic>
      <p:pic>
        <p:nvPicPr>
          <p:cNvPr id="5" name="Рисунок 4">
            <a:extLst>
              <a:ext uri="{FF2B5EF4-FFF2-40B4-BE49-F238E27FC236}">
                <a16:creationId xmlns:a16="http://schemas.microsoft.com/office/drawing/2014/main" xmlns="" id="{E0FB1EE9-17E7-4490-93CD-CEE29B652CE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29463" y="2619650"/>
            <a:ext cx="2051685" cy="1351915"/>
          </a:xfrm>
          <a:prstGeom prst="rect">
            <a:avLst/>
          </a:prstGeom>
          <a:noFill/>
          <a:ln>
            <a:noFill/>
          </a:ln>
        </p:spPr>
      </p:pic>
      <p:sp>
        <p:nvSpPr>
          <p:cNvPr id="6" name="Прямоугольник 5">
            <a:extLst>
              <a:ext uri="{FF2B5EF4-FFF2-40B4-BE49-F238E27FC236}">
                <a16:creationId xmlns:a16="http://schemas.microsoft.com/office/drawing/2014/main" xmlns="" id="{E337C77E-5738-4E77-80A6-6B26BB2B39F0}"/>
              </a:ext>
            </a:extLst>
          </p:cNvPr>
          <p:cNvSpPr/>
          <p:nvPr/>
        </p:nvSpPr>
        <p:spPr>
          <a:xfrm>
            <a:off x="2638567" y="4137578"/>
            <a:ext cx="6096000" cy="709233"/>
          </a:xfrm>
          <a:prstGeom prst="rect">
            <a:avLst/>
          </a:prstGeom>
        </p:spPr>
        <p:txBody>
          <a:bodyPr>
            <a:spAutoFit/>
          </a:bodyPr>
          <a:lstStyle/>
          <a:p>
            <a:pPr indent="457200"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8.12  - Пластична деформація (а) та головні напруження (б)  отримані МСЕ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FF419140-3693-4BAB-B74F-E722AA1C55C1}"/>
              </a:ext>
            </a:extLst>
          </p:cNvPr>
          <p:cNvSpPr/>
          <p:nvPr/>
        </p:nvSpPr>
        <p:spPr>
          <a:xfrm>
            <a:off x="864357" y="5012824"/>
            <a:ext cx="10804477" cy="1027782"/>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a:t>
            </a:r>
            <a:r>
              <a:rPr lang="uk-UA" dirty="0">
                <a:latin typeface="Times New Roman" panose="02020603050405020304" pitchFamily="18" charset="0"/>
                <a:ea typeface="Calibri" panose="020F0502020204030204" pitchFamily="34" charset="0"/>
                <a:cs typeface="Times New Roman" panose="02020603050405020304" pitchFamily="18" charset="0"/>
              </a:rPr>
              <a:t>и переході частинки з першої в другу зону внаслідок інтенсивних деформацій в умовах гідростатичного стиснення можливо заліковування деяких дефектів. У зоні АВ відносно низький рівень приросту деформацій і відповідно зростання пошкодження незначний  (рис. 8.13).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788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CC15F497-F22B-41DB-9C72-B751F31B55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25838" y="246174"/>
            <a:ext cx="5951004" cy="3238116"/>
          </a:xfrm>
          <a:prstGeom prst="rect">
            <a:avLst/>
          </a:prstGeom>
          <a:noFill/>
          <a:ln>
            <a:noFill/>
          </a:ln>
        </p:spPr>
      </p:pic>
      <p:sp>
        <p:nvSpPr>
          <p:cNvPr id="3" name="Прямоугольник 2">
            <a:extLst>
              <a:ext uri="{FF2B5EF4-FFF2-40B4-BE49-F238E27FC236}">
                <a16:creationId xmlns:a16="http://schemas.microsoft.com/office/drawing/2014/main" xmlns="" id="{A8146610-2C62-40B8-A4DF-922212A62F15}"/>
              </a:ext>
            </a:extLst>
          </p:cNvPr>
          <p:cNvSpPr/>
          <p:nvPr/>
        </p:nvSpPr>
        <p:spPr>
          <a:xfrm>
            <a:off x="3982696" y="3605562"/>
            <a:ext cx="4226605" cy="390684"/>
          </a:xfrm>
          <a:prstGeom prst="rect">
            <a:avLst/>
          </a:prstGeom>
        </p:spPr>
        <p:txBody>
          <a:bodyPr wrap="none">
            <a:spAutoFit/>
          </a:bodyPr>
          <a:lstStyle/>
          <a:p>
            <a:pPr indent="457200"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8.13 – Інтенсивність напружень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E230961B-EA65-487A-B377-EC55902D9A11}"/>
              </a:ext>
            </a:extLst>
          </p:cNvPr>
          <p:cNvSpPr/>
          <p:nvPr/>
        </p:nvSpPr>
        <p:spPr>
          <a:xfrm>
            <a:off x="1232847" y="4238790"/>
            <a:ext cx="10231271" cy="1346331"/>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Таким чином, </a:t>
            </a:r>
            <a:r>
              <a:rPr lang="uk-UA" dirty="0" err="1">
                <a:latin typeface="Times New Roman" panose="02020603050405020304" pitchFamily="18" charset="0"/>
                <a:ea typeface="Calibri" panose="020F0502020204030204" pitchFamily="34" charset="0"/>
                <a:cs typeface="Times New Roman" panose="02020603050405020304" pitchFamily="18" charset="0"/>
              </a:rPr>
              <a:t>незворотня</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пошкодженість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металу поверхневого шару деталі при обкочуванні відбувається здебільшого в зоні пластичної хвилі, а саме в її вершині. Ця пошкоджуваність частково може заліковуватися, а частина що залишиться буде визначати експлуатаційні характеристики поверхневого шару деталі.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46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37FEA899-E09A-488C-A065-84C62A0777C9}"/>
              </a:ext>
            </a:extLst>
          </p:cNvPr>
          <p:cNvGraphicFramePr>
            <a:graphicFrameLocks noChangeAspect="1"/>
          </p:cNvGraphicFramePr>
          <p:nvPr>
            <p:extLst>
              <p:ext uri="{D42A27DB-BD31-4B8C-83A1-F6EECF244321}">
                <p14:modId xmlns:p14="http://schemas.microsoft.com/office/powerpoint/2010/main" val="409886650"/>
              </p:ext>
            </p:extLst>
          </p:nvPr>
        </p:nvGraphicFramePr>
        <p:xfrm>
          <a:off x="571500" y="971551"/>
          <a:ext cx="389000" cy="190500"/>
        </p:xfrm>
        <a:graphic>
          <a:graphicData uri="http://schemas.openxmlformats.org/presentationml/2006/ole">
            <mc:AlternateContent xmlns:mc="http://schemas.openxmlformats.org/markup-compatibility/2006">
              <mc:Choice xmlns:v="urn:schemas-microsoft-com:vml" Requires="v">
                <p:oleObj spid="_x0000_s11272" r:id="rId3" imgW="469696" imgH="190417" progId="Equation.DSMT4">
                  <p:embed/>
                </p:oleObj>
              </mc:Choice>
              <mc:Fallback>
                <p:oleObj r:id="rId3" imgW="469696" imgH="190417"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971551"/>
                        <a:ext cx="389000" cy="190500"/>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B2F2E013-18CD-4AB0-865D-C1C400DD9C72}"/>
              </a:ext>
            </a:extLst>
          </p:cNvPr>
          <p:cNvGraphicFramePr>
            <a:graphicFrameLocks noChangeAspect="1"/>
          </p:cNvGraphicFramePr>
          <p:nvPr>
            <p:extLst>
              <p:ext uri="{D42A27DB-BD31-4B8C-83A1-F6EECF244321}">
                <p14:modId xmlns:p14="http://schemas.microsoft.com/office/powerpoint/2010/main" val="2536118535"/>
              </p:ext>
            </p:extLst>
          </p:nvPr>
        </p:nvGraphicFramePr>
        <p:xfrm>
          <a:off x="571500" y="1162051"/>
          <a:ext cx="124480" cy="171450"/>
        </p:xfrm>
        <a:graphic>
          <a:graphicData uri="http://schemas.openxmlformats.org/presentationml/2006/ole">
            <mc:AlternateContent xmlns:mc="http://schemas.openxmlformats.org/markup-compatibility/2006">
              <mc:Choice xmlns:v="urn:schemas-microsoft-com:vml" Requires="v">
                <p:oleObj spid="_x0000_s11273" r:id="rId5" imgW="152268" imgH="164957" progId="Equation.DSMT4">
                  <p:embed/>
                </p:oleObj>
              </mc:Choice>
              <mc:Fallback>
                <p:oleObj r:id="rId5" imgW="152268" imgH="164957"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162051"/>
                        <a:ext cx="124480" cy="17145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xmlns="" id="{4F6C5516-5850-4968-A4E3-71230EF6C2DF}"/>
              </a:ext>
            </a:extLst>
          </p:cNvPr>
          <p:cNvSpPr>
            <a:spLocks noChangeArrowheads="1"/>
          </p:cNvSpPr>
          <p:nvPr/>
        </p:nvSpPr>
        <p:spPr bwMode="auto">
          <a:xfrm>
            <a:off x="571500" y="373619"/>
            <a:ext cx="99583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 Інструмент процесу обкочування заготовки роликом </a:t>
            </a:r>
            <a:endParaRPr kumimoji="0" lang="ru-RU" altLang="ru-RU" sz="1100" b="0" i="0" u="none" strike="noStrike" cap="none" normalizeH="0" baseline="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пластичній деформації одночасно з процесами зміцнення ідуть процеси пластичного розрихлення. Установлено, що при значеннях величини використаного ресурсу пластичності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xmlns="" id="{5C46BA72-E9DA-4A67-B7C2-581E24F82828}"/>
              </a:ext>
            </a:extLst>
          </p:cNvPr>
          <p:cNvSpPr>
            <a:spLocks noChangeArrowheads="1"/>
          </p:cNvSpPr>
          <p:nvPr/>
        </p:nvSpPr>
        <p:spPr bwMode="auto">
          <a:xfrm>
            <a:off x="571500" y="1008163"/>
            <a:ext cx="9958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інтенсивність процесів накопичення пошкоджень значно перевищує інтенсивність зміцнення. Тому величина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9ED386DA-444D-4402-9714-40163DB11A9E}"/>
              </a:ext>
            </a:extLst>
          </p:cNvPr>
          <p:cNvSpPr>
            <a:spLocks noChangeArrowheads="1"/>
          </p:cNvSpPr>
          <p:nvPr/>
        </p:nvSpPr>
        <p:spPr bwMode="auto">
          <a:xfrm>
            <a:off x="571500" y="1198663"/>
            <a:ext cx="995838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поверхневому пластичному деформуванні не повинна перевищувати цього значення.</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Відомий ролик для обкочування металевих деталей, робочий профіль якого виконаний у вигляді циліндричної спіралі з кроком, більшим ширини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деформувального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виступу робочого витка, а діаметр не кратний діаметру оброблюваної деталі, який відрізняється тим, що профіль перерізу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деформувальних</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виступів робочих витків виконаний за радіусом, рівним 0,25-0,3 діаметра ролика, а рекомендоване значення коефіцієнта зміцнення циліндричної спіралі ролика за один оберт зміцнюваної деталі (0,45</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0,55) ширини смуги зміцнення. </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Недоліком відомого ролика є необхідність забезпечення коефіцієнта зміщення циліндричної спіралі ролика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 один оберт зміцнюваної деталі рівним 0,5, що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конструктивно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не завжди можливо досягнути, якщо ж відповідно до рекомендацій приймати його в межах (0,45</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0,55), можливе виникнення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перенаклепу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зміцнювальних поверхонь і викликане ним зниження границі витривалості (при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межах 0,45..0,5), або формування нерівномірного рівня залишкових напружень 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приповерхневих</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шарах металу, і, як наслідок, зниження опору утомі деталі (при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межах 0,5..0,55)</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pic>
        <p:nvPicPr>
          <p:cNvPr id="7" name="Рисунок 6">
            <a:extLst>
              <a:ext uri="{FF2B5EF4-FFF2-40B4-BE49-F238E27FC236}">
                <a16:creationId xmlns:a16="http://schemas.microsoft.com/office/drawing/2014/main" xmlns="" id="{6FC41A3B-9787-41A4-845A-30729E89E4C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9189" y="3826826"/>
            <a:ext cx="1871044" cy="2462213"/>
          </a:xfrm>
          <a:prstGeom prst="rect">
            <a:avLst/>
          </a:prstGeom>
          <a:noFill/>
          <a:ln>
            <a:noFill/>
          </a:ln>
        </p:spPr>
      </p:pic>
      <p:sp>
        <p:nvSpPr>
          <p:cNvPr id="8" name="Прямоугольник 7">
            <a:extLst>
              <a:ext uri="{FF2B5EF4-FFF2-40B4-BE49-F238E27FC236}">
                <a16:creationId xmlns:a16="http://schemas.microsoft.com/office/drawing/2014/main" xmlns="" id="{2BD500C1-8435-4B88-A1E2-05B19ACEEA61}"/>
              </a:ext>
            </a:extLst>
          </p:cNvPr>
          <p:cNvSpPr/>
          <p:nvPr/>
        </p:nvSpPr>
        <p:spPr>
          <a:xfrm>
            <a:off x="2124610" y="6289039"/>
            <a:ext cx="6113981" cy="390684"/>
          </a:xfrm>
          <a:prstGeom prst="rect">
            <a:avLst/>
          </a:prstGeom>
        </p:spPr>
        <p:txBody>
          <a:bodyPr wrap="none">
            <a:spAutoFit/>
          </a:bodyPr>
          <a:lstStyle/>
          <a:p>
            <a:pPr marL="179705" indent="457200"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8.14 – Ролик для обкочування металевих деталей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05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A92A55-1184-4B84-BDA1-6C6FD6CA4EB2}"/>
              </a:ext>
            </a:extLst>
          </p:cNvPr>
          <p:cNvSpPr/>
          <p:nvPr/>
        </p:nvSpPr>
        <p:spPr>
          <a:xfrm>
            <a:off x="209266" y="80760"/>
            <a:ext cx="11982734" cy="6777240"/>
          </a:xfrm>
          <a:prstGeom prst="rect">
            <a:avLst/>
          </a:prstGeom>
        </p:spPr>
        <p:txBody>
          <a:bodyPr wrap="square">
            <a:spAutoFit/>
          </a:bodyPr>
          <a:lstStyle/>
          <a:p>
            <a:pPr algn="just">
              <a:lnSpc>
                <a:spcPct val="115000"/>
              </a:lnSpc>
              <a:spcBef>
                <a:spcPts val="1000"/>
              </a:spcBef>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8.1. Сучасні методи ППД. Залежність механічних властивостей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пластично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деформованого поверхневого шару від параметрів процесу</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269875">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Однією із важливих задач при виготовлені деталей є забезпечення високої якості робочих поверхонь і покращення фізико-механічних характеристик поверхневого шару їх матеріалу. Одним із найбільш економічних та ефективних шляхів вирішення цієї проблеми є зміцнення деталей поверхневим пластичним деформуванням (ППД), яке дозволяє повніше реалізувати потенційні властивості конструкційних матеріалів в реальних деталях складної будови та в деталях з концентраторами напружень.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Поверхневе пластичне деформування – розповсюджений і ефективний спосіб підвищення несучої здатності металевих деталей машин. Найвагоміший ефект зміцнення від застосування ППД досягається для циклічно навантажених деталей з конструктивними або експлуатаційними концентраторами напружень. ППД ефективне також і по відношенню до деталей, що піддаються при експлуатації зношуванню.</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Поверхневе деформування поверхневих шарів здійснюють різноманітними способами, які можна поділити на дві групи. До першої відносять такі, що передбачають створення зусилля деформування від інструмента шляхом безперервного контакту з деталлю (статичні), до другої – ті, при яких здійснюється ударна дія по деталі робочих тіл  або інструмента (динамічні). Не дивлячись на різноманіття способів ППД, їх поєднує спільність основних процесів та впливів на стан металу та оброблюваної поверхні. При різних умовах оброблювання проявляються або неперервні , або дискретні особливості матеріалів.</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В результаті зміцнення поверхневих шарів при поверхневому деформуванні можна забезпечити покращення фізико-механічних властивостей металу внаслідок структурних перетворень, подрібнення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зерен</a:t>
            </a:r>
            <a:r>
              <a:rPr lang="uk-UA" sz="1600" dirty="0">
                <a:latin typeface="Times New Roman" panose="02020603050405020304" pitchFamily="18" charset="0"/>
                <a:ea typeface="Calibri" panose="020F0502020204030204" pitchFamily="34" charset="0"/>
                <a:cs typeface="Times New Roman" panose="02020603050405020304" pitchFamily="18" charset="0"/>
              </a:rPr>
              <a:t>, а також формування в поверхневому шарі залишкових напружень стиску, що виникають за рахунок розвитку зсувів кристалічної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гратки</a:t>
            </a:r>
            <a:r>
              <a:rPr lang="uk-UA" sz="1600" dirty="0">
                <a:latin typeface="Times New Roman" panose="02020603050405020304" pitchFamily="18" charset="0"/>
                <a:ea typeface="Calibri" panose="020F0502020204030204" pitchFamily="34" charset="0"/>
                <a:cs typeface="Times New Roman" panose="02020603050405020304" pitchFamily="18" charset="0"/>
              </a:rPr>
              <a:t>. Експлуатаційні властивості деталей визначаються цими спільними факторами. Крім того відбувається покращення якості поверхні, що проявляється в зменшенні висоти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нерівностей</a:t>
            </a:r>
            <a:r>
              <a:rPr lang="uk-UA" sz="1600" dirty="0">
                <a:latin typeface="Times New Roman" panose="02020603050405020304" pitchFamily="18" charset="0"/>
                <a:ea typeface="Calibri" panose="020F0502020204030204" pitchFamily="34" charset="0"/>
                <a:cs typeface="Times New Roman" panose="02020603050405020304" pitchFamily="18" charset="0"/>
              </a:rPr>
              <a:t>, більш похилої їх конфігурації, що важливо, наприклад, для поверхонь пар тертя.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r>
              <a:rPr lang="uk-UA" sz="1600" dirty="0">
                <a:latin typeface="Times New Roman" panose="02020603050405020304" pitchFamily="18" charset="0"/>
                <a:ea typeface="Calibri" panose="020F0502020204030204" pitchFamily="34" charset="0"/>
                <a:cs typeface="Times New Roman" panose="02020603050405020304" pitchFamily="18" charset="0"/>
              </a:rPr>
              <a:t>В залежності від форми, розмірів, матеріалу деталі, вимог, що висуваються до геометричних параметрів та якості поверхні, виробничих та інших умов можуть застосовуватися різноманітні способи зміцнювального оброблювання ППД. Вони відрізняються за схемами силової дії на оброблювану деталь, продуктивністю, економічністю та іншими показниками (рис. 8.1).</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38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D963CB1E-2F73-40E7-AD95-441BECB4C6CA}"/>
              </a:ext>
            </a:extLst>
          </p:cNvPr>
          <p:cNvGraphicFramePr>
            <a:graphicFrameLocks noChangeAspect="1"/>
          </p:cNvGraphicFramePr>
          <p:nvPr>
            <p:extLst>
              <p:ext uri="{D42A27DB-BD31-4B8C-83A1-F6EECF244321}">
                <p14:modId xmlns:p14="http://schemas.microsoft.com/office/powerpoint/2010/main" val="2848999873"/>
              </p:ext>
            </p:extLst>
          </p:nvPr>
        </p:nvGraphicFramePr>
        <p:xfrm>
          <a:off x="196186" y="1968477"/>
          <a:ext cx="205383" cy="238125"/>
        </p:xfrm>
        <a:graphic>
          <a:graphicData uri="http://schemas.openxmlformats.org/presentationml/2006/ole">
            <mc:AlternateContent xmlns:mc="http://schemas.openxmlformats.org/markup-compatibility/2006">
              <mc:Choice xmlns:v="urn:schemas-microsoft-com:vml" Requires="v">
                <p:oleObj spid="_x0000_s12299" r:id="rId3" imgW="228600" imgH="228600" progId="Equation.DSMT4">
                  <p:embed/>
                </p:oleObj>
              </mc:Choice>
              <mc:Fallback>
                <p:oleObj r:id="rId3" imgW="2286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86" y="1968477"/>
                        <a:ext cx="205383" cy="238125"/>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B2D78515-4C72-4680-85D4-B6B267A0BD9B}"/>
              </a:ext>
            </a:extLst>
          </p:cNvPr>
          <p:cNvGraphicFramePr>
            <a:graphicFrameLocks noChangeAspect="1"/>
          </p:cNvGraphicFramePr>
          <p:nvPr>
            <p:extLst>
              <p:ext uri="{D42A27DB-BD31-4B8C-83A1-F6EECF244321}">
                <p14:modId xmlns:p14="http://schemas.microsoft.com/office/powerpoint/2010/main" val="3868152083"/>
              </p:ext>
            </p:extLst>
          </p:nvPr>
        </p:nvGraphicFramePr>
        <p:xfrm>
          <a:off x="196187" y="2206602"/>
          <a:ext cx="172522" cy="238125"/>
        </p:xfrm>
        <a:graphic>
          <a:graphicData uri="http://schemas.openxmlformats.org/presentationml/2006/ole">
            <mc:AlternateContent xmlns:mc="http://schemas.openxmlformats.org/markup-compatibility/2006">
              <mc:Choice xmlns:v="urn:schemas-microsoft-com:vml" Requires="v">
                <p:oleObj spid="_x0000_s12300" r:id="rId5" imgW="203112" imgH="241195" progId="Equation.DSMT4">
                  <p:embed/>
                </p:oleObj>
              </mc:Choice>
              <mc:Fallback>
                <p:oleObj r:id="rId5" imgW="203112" imgH="241195"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87" y="2206602"/>
                        <a:ext cx="172522" cy="238125"/>
                      </a:xfrm>
                      <a:prstGeom prst="rect">
                        <a:avLst/>
                      </a:prstGeom>
                      <a:noFill/>
                    </p:spPr>
                  </p:pic>
                </p:oleObj>
              </mc:Fallback>
            </mc:AlternateContent>
          </a:graphicData>
        </a:graphic>
      </p:graphicFrame>
      <p:graphicFrame>
        <p:nvGraphicFramePr>
          <p:cNvPr id="4" name="Объект 3">
            <a:extLst>
              <a:ext uri="{FF2B5EF4-FFF2-40B4-BE49-F238E27FC236}">
                <a16:creationId xmlns:a16="http://schemas.microsoft.com/office/drawing/2014/main" xmlns="" id="{3FE28FF2-3D67-4929-BED7-D5E8044B896D}"/>
              </a:ext>
            </a:extLst>
          </p:cNvPr>
          <p:cNvGraphicFramePr>
            <a:graphicFrameLocks noChangeAspect="1"/>
          </p:cNvGraphicFramePr>
          <p:nvPr>
            <p:extLst>
              <p:ext uri="{D42A27DB-BD31-4B8C-83A1-F6EECF244321}">
                <p14:modId xmlns:p14="http://schemas.microsoft.com/office/powerpoint/2010/main" val="3782852332"/>
              </p:ext>
            </p:extLst>
          </p:nvPr>
        </p:nvGraphicFramePr>
        <p:xfrm>
          <a:off x="196187" y="2444727"/>
          <a:ext cx="172522" cy="238125"/>
        </p:xfrm>
        <a:graphic>
          <a:graphicData uri="http://schemas.openxmlformats.org/presentationml/2006/ole">
            <mc:AlternateContent xmlns:mc="http://schemas.openxmlformats.org/markup-compatibility/2006">
              <mc:Choice xmlns:v="urn:schemas-microsoft-com:vml" Requires="v">
                <p:oleObj spid="_x0000_s12301" r:id="rId7" imgW="203112" imgH="228501" progId="Equation.DSMT4">
                  <p:embed/>
                </p:oleObj>
              </mc:Choice>
              <mc:Fallback>
                <p:oleObj r:id="rId7" imgW="203112" imgH="228501"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187" y="2444727"/>
                        <a:ext cx="172522" cy="238125"/>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xmlns="" id="{F30E9B11-1E93-4F7F-A349-A8153ACAB5A9}"/>
              </a:ext>
            </a:extLst>
          </p:cNvPr>
          <p:cNvSpPr>
            <a:spLocks noChangeArrowheads="1"/>
          </p:cNvSpPr>
          <p:nvPr/>
        </p:nvSpPr>
        <p:spPr bwMode="auto">
          <a:xfrm>
            <a:off x="196186" y="293327"/>
            <a:ext cx="10515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Тому, на основі виконаних теоретичних та експериментальних досліджень розроблено конструкцію ролика, в якому робочий профіль виконаний у вигляді циліндричної спіралі з змінним кроком від 2b до 0.5b, де b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ширина смуги зміцнення; що дозволяє при зміщені кожної із смуг зміцнення при одному оберті оброблюваної деталі забезпечувати необхідне перекриття зазначених смуг, без виникнення перенаклепу зміцнюваних поверхонь і за рахунок чого отримується рівномірний розподіл пластичних деформацій та залишкових напружень по довжині поверхні, що обкатується.</a:t>
            </a:r>
            <a:endParaRPr kumimoji="0" lang="ru-RU" altLang="ru-RU" sz="11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8.15 показаний вид ролику для обкочування металевих деталей. Циліндрична спіраль 3 і опорний циліндр 2  виконані як одне ціле. </a:t>
            </a:r>
            <a:endParaRPr kumimoji="0" lang="ru-RU" altLang="ru-RU" sz="11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Ролик працює наступним чином. Ролик монтується з можливістю вільного обертання в підшипниках тримача. Силовий механізм закріплюється в різцетримачі токарного верстату. Після включення обертання шпинделя верстату ролик підводиться до деталі, силовим механізмом пристосування для обкочування створюється необхідне зусилля і ролик під дією подачі верстату переміщується вздовж оброблюваної поверхні, обертаючись разом із деталлю. Процес обробки проходить за один або два проходи, за один установ і за одну операцію, що робить його високопродуктивним і високоякісним.</a:t>
            </a:r>
            <a:endParaRPr kumimoji="0" lang="ru-RU" altLang="ru-RU" sz="11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вдавлюванні та обкочуванні напруження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0D96582E-2FB2-4BB5-A068-15B60B1A5114}"/>
              </a:ext>
            </a:extLst>
          </p:cNvPr>
          <p:cNvSpPr>
            <a:spLocks noChangeArrowheads="1"/>
          </p:cNvSpPr>
          <p:nvPr/>
        </p:nvSpPr>
        <p:spPr bwMode="auto">
          <a:xfrm>
            <a:off x="196186" y="2052714"/>
            <a:ext cx="10515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xmlns="" id="{A00B084F-4761-4947-90E0-7014C70A8466}"/>
              </a:ext>
            </a:extLst>
          </p:cNvPr>
          <p:cNvSpPr>
            <a:spLocks noChangeArrowheads="1"/>
          </p:cNvSpPr>
          <p:nvPr/>
        </p:nvSpPr>
        <p:spPr bwMode="auto">
          <a:xfrm>
            <a:off x="196186" y="2290839"/>
            <a:ext cx="10515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стискуючі, а напруження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F10D2780-F127-45D7-9F2B-3486B61139E3}"/>
              </a:ext>
            </a:extLst>
          </p:cNvPr>
          <p:cNvSpPr>
            <a:spLocks noChangeArrowheads="1"/>
          </p:cNvSpPr>
          <p:nvPr/>
        </p:nvSpPr>
        <p:spPr bwMode="auto">
          <a:xfrm>
            <a:off x="196186" y="3089834"/>
            <a:ext cx="10515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стискуюче під роликом, але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розтягуюче</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перед та після нього на поверхні деталі.  Це підтверджує складний напружений стан в поверхневому шарі при вдавлюванні та обкочуванні деталі роликом.</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перевірки отриманих результатів моделювання обкочування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тороїдальним</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роликом (рис. 8.15) виконано експериментальне дослідження твердості поверхневого шару металу, результати яких наведені в  таблиці  </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Стан поверхні  після  ППД показано на рисункові 8.16.</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9" name="Рисунок 8">
            <a:extLst>
              <a:ext uri="{FF2B5EF4-FFF2-40B4-BE49-F238E27FC236}">
                <a16:creationId xmlns:a16="http://schemas.microsoft.com/office/drawing/2014/main" xmlns="" id="{FBCA8575-FFC3-453A-997B-BCDD83EFFA62}"/>
              </a:ext>
            </a:extLst>
          </p:cNvPr>
          <p:cNvPicPr/>
          <p:nvPr/>
        </p:nvPicPr>
        <p:blipFill>
          <a:blip r:embed="rId9">
            <a:extLst>
              <a:ext uri="{28A0092B-C50C-407E-A947-70E740481C1C}">
                <a14:useLocalDpi xmlns:a14="http://schemas.microsoft.com/office/drawing/2010/main" val="0"/>
              </a:ext>
            </a:extLst>
          </a:blip>
          <a:srcRect l="41333"/>
          <a:stretch>
            <a:fillRect/>
          </a:stretch>
        </p:blipFill>
        <p:spPr bwMode="auto">
          <a:xfrm>
            <a:off x="3976869" y="4119878"/>
            <a:ext cx="2901604" cy="1939728"/>
          </a:xfrm>
          <a:prstGeom prst="rect">
            <a:avLst/>
          </a:prstGeom>
          <a:noFill/>
          <a:ln>
            <a:noFill/>
          </a:ln>
        </p:spPr>
      </p:pic>
      <p:sp>
        <p:nvSpPr>
          <p:cNvPr id="10" name="Прямоугольник 9">
            <a:extLst>
              <a:ext uri="{FF2B5EF4-FFF2-40B4-BE49-F238E27FC236}">
                <a16:creationId xmlns:a16="http://schemas.microsoft.com/office/drawing/2014/main" xmlns="" id="{73628E4A-1E76-462A-A7A5-277822DAD48E}"/>
              </a:ext>
            </a:extLst>
          </p:cNvPr>
          <p:cNvSpPr/>
          <p:nvPr/>
        </p:nvSpPr>
        <p:spPr>
          <a:xfrm>
            <a:off x="3750577" y="6204190"/>
            <a:ext cx="3354188"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 8.15 -    </a:t>
            </a:r>
            <a:r>
              <a:rPr lang="uk-UA" dirty="0" err="1">
                <a:latin typeface="Times New Roman" panose="02020603050405020304" pitchFamily="18" charset="0"/>
                <a:ea typeface="Calibri" panose="020F0502020204030204" pitchFamily="34" charset="0"/>
              </a:rPr>
              <a:t>Інстумент</a:t>
            </a:r>
            <a:r>
              <a:rPr lang="uk-UA" dirty="0">
                <a:latin typeface="Times New Roman" panose="02020603050405020304" pitchFamily="18" charset="0"/>
                <a:ea typeface="Calibri" panose="020F0502020204030204" pitchFamily="34" charset="0"/>
              </a:rPr>
              <a:t> для ППД</a:t>
            </a:r>
            <a:endParaRPr lang="ru-RU" dirty="0"/>
          </a:p>
        </p:txBody>
      </p:sp>
    </p:spTree>
    <p:extLst>
      <p:ext uri="{BB962C8B-B14F-4D97-AF65-F5344CB8AC3E}">
        <p14:creationId xmlns:p14="http://schemas.microsoft.com/office/powerpoint/2010/main" val="182073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0E96243D-7CBF-420C-894D-0F6EBC412D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25086" y="228600"/>
            <a:ext cx="7265756" cy="3755935"/>
          </a:xfrm>
          <a:prstGeom prst="rect">
            <a:avLst/>
          </a:prstGeom>
          <a:noFill/>
          <a:ln>
            <a:noFill/>
          </a:ln>
        </p:spPr>
      </p:pic>
      <p:sp>
        <p:nvSpPr>
          <p:cNvPr id="3" name="Прямоугольник 2">
            <a:extLst>
              <a:ext uri="{FF2B5EF4-FFF2-40B4-BE49-F238E27FC236}">
                <a16:creationId xmlns:a16="http://schemas.microsoft.com/office/drawing/2014/main" xmlns="" id="{9D0D0E4D-22CB-4FB2-8B04-B17486B41D0B}"/>
              </a:ext>
            </a:extLst>
          </p:cNvPr>
          <p:cNvSpPr/>
          <p:nvPr/>
        </p:nvSpPr>
        <p:spPr>
          <a:xfrm>
            <a:off x="4456641" y="3984535"/>
            <a:ext cx="3278718" cy="390684"/>
          </a:xfrm>
          <a:prstGeom prst="rect">
            <a:avLst/>
          </a:prstGeom>
        </p:spPr>
        <p:txBody>
          <a:bodyPr wrap="none">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8.16 - Поверхні після ППД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2C66DA17-0B2F-4194-8F81-149302E2D1F5}"/>
              </a:ext>
            </a:extLst>
          </p:cNvPr>
          <p:cNvSpPr/>
          <p:nvPr/>
        </p:nvSpPr>
        <p:spPr>
          <a:xfrm>
            <a:off x="932595" y="4675470"/>
            <a:ext cx="10763535" cy="1664879"/>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Аналізуючи отримані результати можна зробити висновок, що </a:t>
            </a:r>
            <a:r>
              <a:rPr lang="uk-UA" dirty="0" err="1">
                <a:latin typeface="Times New Roman" panose="02020603050405020304" pitchFamily="18" charset="0"/>
                <a:ea typeface="Calibri" panose="020F0502020204030204" pitchFamily="34" charset="0"/>
                <a:cs typeface="Times New Roman" panose="02020603050405020304" pitchFamily="18" charset="0"/>
              </a:rPr>
              <a:t>немонотонність</a:t>
            </a:r>
            <a:r>
              <a:rPr lang="uk-UA" dirty="0">
                <a:latin typeface="Times New Roman" panose="02020603050405020304" pitchFamily="18" charset="0"/>
                <a:ea typeface="Calibri" panose="020F0502020204030204" pitchFamily="34" charset="0"/>
                <a:cs typeface="Times New Roman" panose="02020603050405020304" pitchFamily="18" charset="0"/>
              </a:rPr>
              <a:t> навантаження обумовлена тим, що перед роликом та після нього виникає хвиля, в якій мають місце напруження розтягу, тоді як під роликом виникає напружений стан </a:t>
            </a:r>
            <a:r>
              <a:rPr lang="uk-UA" dirty="0" err="1">
                <a:latin typeface="Times New Roman" panose="02020603050405020304" pitchFamily="18" charset="0"/>
                <a:ea typeface="Calibri" panose="020F0502020204030204" pitchFamily="34" charset="0"/>
                <a:cs typeface="Times New Roman" panose="02020603050405020304" pitchFamily="18" charset="0"/>
              </a:rPr>
              <a:t>всестороннього</a:t>
            </a:r>
            <a:r>
              <a:rPr lang="uk-UA" dirty="0">
                <a:latin typeface="Times New Roman" panose="02020603050405020304" pitchFamily="18" charset="0"/>
                <a:ea typeface="Calibri" panose="020F0502020204030204" pitchFamily="34" charset="0"/>
                <a:cs typeface="Times New Roman" panose="02020603050405020304" pitchFamily="18" charset="0"/>
              </a:rPr>
              <a:t> стиску. Крім того, при зміні напрямку обкочування змінюється знак дотичних напружень, що сприяє частковому заліковуванню </a:t>
            </a:r>
            <a:r>
              <a:rPr lang="uk-UA" dirty="0" err="1">
                <a:latin typeface="Times New Roman" panose="02020603050405020304" pitchFamily="18" charset="0"/>
                <a:ea typeface="Calibri" panose="020F0502020204030204" pitchFamily="34" charset="0"/>
                <a:cs typeface="Times New Roman" panose="02020603050405020304" pitchFamily="18" charset="0"/>
              </a:rPr>
              <a:t>мікротріщин</a:t>
            </a:r>
            <a:r>
              <a:rPr lang="uk-UA" dirty="0">
                <a:latin typeface="Times New Roman" panose="02020603050405020304" pitchFamily="18" charset="0"/>
                <a:ea typeface="Calibri" panose="020F0502020204030204" pitchFamily="34" charset="0"/>
                <a:cs typeface="Times New Roman" panose="02020603050405020304" pitchFamily="18" charset="0"/>
              </a:rPr>
              <a:t> і, відповідно, зменшенню величини використаного ресурсу пластичності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86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D5285AF4-99AE-4C00-AC95-23F524543964}"/>
              </a:ext>
            </a:extLst>
          </p:cNvPr>
          <p:cNvGraphicFramePr>
            <a:graphicFrameLocks noGrp="1"/>
          </p:cNvGraphicFramePr>
          <p:nvPr>
            <p:extLst>
              <p:ext uri="{D42A27DB-BD31-4B8C-83A1-F6EECF244321}">
                <p14:modId xmlns:p14="http://schemas.microsoft.com/office/powerpoint/2010/main" val="1214091912"/>
              </p:ext>
            </p:extLst>
          </p:nvPr>
        </p:nvGraphicFramePr>
        <p:xfrm>
          <a:off x="774960" y="1102516"/>
          <a:ext cx="8840528" cy="5155408"/>
        </p:xfrm>
        <a:graphic>
          <a:graphicData uri="http://schemas.openxmlformats.org/drawingml/2006/table">
            <a:tbl>
              <a:tblPr>
                <a:tableStyleId>{5C22544A-7EE6-4342-B048-85BDC9FD1C3A}</a:tableStyleId>
              </a:tblPr>
              <a:tblGrid>
                <a:gridCol w="7054004">
                  <a:extLst>
                    <a:ext uri="{9D8B030D-6E8A-4147-A177-3AD203B41FA5}">
                      <a16:colId xmlns:a16="http://schemas.microsoft.com/office/drawing/2014/main" xmlns="" val="3455209951"/>
                    </a:ext>
                  </a:extLst>
                </a:gridCol>
                <a:gridCol w="1786524">
                  <a:extLst>
                    <a:ext uri="{9D8B030D-6E8A-4147-A177-3AD203B41FA5}">
                      <a16:colId xmlns:a16="http://schemas.microsoft.com/office/drawing/2014/main" xmlns="" val="47763242"/>
                    </a:ext>
                  </a:extLst>
                </a:gridCol>
              </a:tblGrid>
              <a:tr h="938670">
                <a:tc>
                  <a:txBody>
                    <a:bodyPr/>
                    <a:lstStyle/>
                    <a:p>
                      <a:pPr algn="just">
                        <a:lnSpc>
                          <a:spcPct val="115000"/>
                        </a:lnSpc>
                        <a:spcAft>
                          <a:spcPts val="0"/>
                        </a:spcAft>
                      </a:pPr>
                      <a:r>
                        <a:rPr lang="uk-UA" sz="1400">
                          <a:effectLst/>
                        </a:rPr>
                        <a:t>Вид обробки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a:effectLst/>
                        </a:rPr>
                        <a:t>Твердість, НВ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604062367"/>
                  </a:ext>
                </a:extLst>
              </a:tr>
              <a:tr h="462058">
                <a:tc>
                  <a:txBody>
                    <a:bodyPr/>
                    <a:lstStyle/>
                    <a:p>
                      <a:pPr algn="just">
                        <a:lnSpc>
                          <a:spcPct val="115000"/>
                        </a:lnSpc>
                        <a:spcAft>
                          <a:spcPts val="0"/>
                        </a:spcAft>
                      </a:pPr>
                      <a:r>
                        <a:rPr lang="uk-UA" sz="1400" dirty="0">
                          <a:effectLst/>
                        </a:rPr>
                        <a:t>Вихідна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a:effectLst/>
                        </a:rPr>
                        <a:t>92,3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4064232561"/>
                  </a:ext>
                </a:extLst>
              </a:tr>
              <a:tr h="938670">
                <a:tc>
                  <a:txBody>
                    <a:bodyPr/>
                    <a:lstStyle/>
                    <a:p>
                      <a:pPr algn="just">
                        <a:lnSpc>
                          <a:spcPct val="115000"/>
                        </a:lnSpc>
                        <a:spcAft>
                          <a:spcPts val="0"/>
                        </a:spcAft>
                      </a:pPr>
                      <a:r>
                        <a:rPr lang="uk-UA" sz="1400">
                          <a:effectLst/>
                        </a:rPr>
                        <a:t>Обкатка інструментом тороїдальной форми за один прохід (рис. 8.16 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a:effectLst/>
                        </a:rPr>
                        <a:t>125,4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109047108"/>
                  </a:ext>
                </a:extLst>
              </a:tr>
              <a:tr h="938670">
                <a:tc>
                  <a:txBody>
                    <a:bodyPr/>
                    <a:lstStyle/>
                    <a:p>
                      <a:pPr algn="just">
                        <a:lnSpc>
                          <a:spcPct val="115000"/>
                        </a:lnSpc>
                        <a:spcAft>
                          <a:spcPts val="0"/>
                        </a:spcAft>
                      </a:pPr>
                      <a:r>
                        <a:rPr lang="uk-UA" sz="1400">
                          <a:effectLst/>
                        </a:rPr>
                        <a:t>Обкатка інструментом с гвинтовою робочою поверхнею (рис. 8.16б)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a:effectLst/>
                        </a:rPr>
                        <a:t>131,3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3333311325"/>
                  </a:ext>
                </a:extLst>
              </a:tr>
              <a:tr h="938670">
                <a:tc>
                  <a:txBody>
                    <a:bodyPr/>
                    <a:lstStyle/>
                    <a:p>
                      <a:pPr algn="just">
                        <a:lnSpc>
                          <a:spcPct val="115000"/>
                        </a:lnSpc>
                        <a:spcAft>
                          <a:spcPts val="0"/>
                        </a:spcAft>
                      </a:pPr>
                      <a:r>
                        <a:rPr lang="uk-UA" sz="1400">
                          <a:effectLst/>
                        </a:rPr>
                        <a:t>Обкатка інструментом с гвинтовою робочою поверхнею в прямому і зворотньому напрямі (рис. 8.16 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a:effectLst/>
                        </a:rPr>
                        <a:t>172,7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345283304"/>
                  </a:ext>
                </a:extLst>
              </a:tr>
              <a:tr h="938670">
                <a:tc>
                  <a:txBody>
                    <a:bodyPr/>
                    <a:lstStyle/>
                    <a:p>
                      <a:pPr algn="just">
                        <a:lnSpc>
                          <a:spcPct val="115000"/>
                        </a:lnSpc>
                        <a:spcAft>
                          <a:spcPts val="0"/>
                        </a:spcAft>
                      </a:pPr>
                      <a:r>
                        <a:rPr lang="uk-UA" sz="1400">
                          <a:effectLst/>
                        </a:rPr>
                        <a:t>Обкатка  інструментом тороїдальної форми за два прохода в одному напрямку (рис. 8.16 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tc>
                  <a:txBody>
                    <a:bodyPr/>
                    <a:lstStyle/>
                    <a:p>
                      <a:pPr algn="just">
                        <a:lnSpc>
                          <a:spcPct val="115000"/>
                        </a:lnSpc>
                        <a:spcAft>
                          <a:spcPts val="0"/>
                        </a:spcAft>
                      </a:pPr>
                      <a:r>
                        <a:rPr lang="uk-UA" sz="1400" dirty="0">
                          <a:effectLst/>
                        </a:rPr>
                        <a:t>132,6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8255" marB="0"/>
                </a:tc>
                <a:extLst>
                  <a:ext uri="{0D108BD9-81ED-4DB2-BD59-A6C34878D82A}">
                    <a16:rowId xmlns:a16="http://schemas.microsoft.com/office/drawing/2014/main" xmlns="" val="3883838366"/>
                  </a:ext>
                </a:extLst>
              </a:tr>
            </a:tbl>
          </a:graphicData>
        </a:graphic>
      </p:graphicFrame>
      <p:sp>
        <p:nvSpPr>
          <p:cNvPr id="3" name="Rectangle 1">
            <a:extLst>
              <a:ext uri="{FF2B5EF4-FFF2-40B4-BE49-F238E27FC236}">
                <a16:creationId xmlns:a16="http://schemas.microsoft.com/office/drawing/2014/main" xmlns="" id="{5DA27EE4-A31A-4ACB-8288-7157C678E8AD}"/>
              </a:ext>
            </a:extLst>
          </p:cNvPr>
          <p:cNvSpPr>
            <a:spLocks noChangeArrowheads="1"/>
          </p:cNvSpPr>
          <p:nvPr/>
        </p:nvSpPr>
        <p:spPr bwMode="auto">
          <a:xfrm>
            <a:off x="3139009" y="307688"/>
            <a:ext cx="14008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Таблиця 8.2 - Твердість поверхневого шару</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58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B60567-8146-4DF0-8EF1-7BD18484763C}"/>
              </a:ext>
            </a:extLst>
          </p:cNvPr>
          <p:cNvSpPr>
            <a:spLocks noGrp="1"/>
          </p:cNvSpPr>
          <p:nvPr>
            <p:ph type="ctrTitle"/>
          </p:nvPr>
        </p:nvSpPr>
        <p:spPr/>
        <p:txBody>
          <a:bodyPr/>
          <a:lstStyle/>
          <a:p>
            <a:r>
              <a:rPr lang="uk-UA" dirty="0"/>
              <a:t>Дякую за увагу!</a:t>
            </a:r>
            <a:endParaRPr lang="ru-RU" dirty="0"/>
          </a:p>
        </p:txBody>
      </p:sp>
    </p:spTree>
    <p:extLst>
      <p:ext uri="{BB962C8B-B14F-4D97-AF65-F5344CB8AC3E}">
        <p14:creationId xmlns:p14="http://schemas.microsoft.com/office/powerpoint/2010/main" val="6523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CA2469D4-2A42-40AB-8222-35189CEEE129}"/>
              </a:ext>
            </a:extLst>
          </p:cNvPr>
          <p:cNvSpPr>
            <a:spLocks noChangeArrowheads="1"/>
          </p:cNvSpPr>
          <p:nvPr/>
        </p:nvSpPr>
        <p:spPr bwMode="auto">
          <a:xfrm>
            <a:off x="2729552" y="122831"/>
            <a:ext cx="13194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xmlns="" id="{1DFBDCF6-091C-4A01-868A-94D5A5F47C2B}"/>
              </a:ext>
            </a:extLst>
          </p:cNvPr>
          <p:cNvGraphicFramePr>
            <a:graphicFrameLocks noChangeAspect="1"/>
          </p:cNvGraphicFramePr>
          <p:nvPr>
            <p:extLst>
              <p:ext uri="{D42A27DB-BD31-4B8C-83A1-F6EECF244321}">
                <p14:modId xmlns:p14="http://schemas.microsoft.com/office/powerpoint/2010/main" val="2205743681"/>
              </p:ext>
            </p:extLst>
          </p:nvPr>
        </p:nvGraphicFramePr>
        <p:xfrm>
          <a:off x="2729552" y="122831"/>
          <a:ext cx="6463068" cy="5505805"/>
        </p:xfrm>
        <a:graphic>
          <a:graphicData uri="http://schemas.openxmlformats.org/presentationml/2006/ole">
            <mc:AlternateContent xmlns:mc="http://schemas.openxmlformats.org/markup-compatibility/2006">
              <mc:Choice xmlns:v="urn:schemas-microsoft-com:vml" Requires="v">
                <p:oleObj spid="_x0000_s1029" r:id="rId3" imgW="2363273" imgH="2363273" progId="KOMPAS.FRW">
                  <p:embed/>
                </p:oleObj>
              </mc:Choice>
              <mc:Fallback>
                <p:oleObj r:id="rId3" imgW="2363273" imgH="2363273" progId="KOMPAS.FRW">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7831" r="9265"/>
                      <a:stretch>
                        <a:fillRect/>
                      </a:stretch>
                    </p:blipFill>
                    <p:spPr bwMode="auto">
                      <a:xfrm>
                        <a:off x="2729552" y="122831"/>
                        <a:ext cx="6463068" cy="5505805"/>
                      </a:xfrm>
                      <a:prstGeom prst="rect">
                        <a:avLst/>
                      </a:prstGeom>
                      <a:noFill/>
                    </p:spPr>
                  </p:pic>
                </p:oleObj>
              </mc:Fallback>
            </mc:AlternateContent>
          </a:graphicData>
        </a:graphic>
      </p:graphicFrame>
      <p:sp>
        <p:nvSpPr>
          <p:cNvPr id="4" name="Прямоугольник 3">
            <a:extLst>
              <a:ext uri="{FF2B5EF4-FFF2-40B4-BE49-F238E27FC236}">
                <a16:creationId xmlns:a16="http://schemas.microsoft.com/office/drawing/2014/main" xmlns="" id="{596BE8ED-6E12-42EB-A35F-12E7F5B15DF6}"/>
              </a:ext>
            </a:extLst>
          </p:cNvPr>
          <p:cNvSpPr/>
          <p:nvPr/>
        </p:nvSpPr>
        <p:spPr>
          <a:xfrm>
            <a:off x="3096620" y="5846159"/>
            <a:ext cx="6096000" cy="709233"/>
          </a:xfrm>
          <a:prstGeom prst="rect">
            <a:avLst/>
          </a:prstGeom>
        </p:spPr>
        <p:txBody>
          <a:bodyPr>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8.1 -  Класифікація способів зміцнювального оброблювання ППД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5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8391621-A601-4767-A8F6-1842748D2058}"/>
              </a:ext>
            </a:extLst>
          </p:cNvPr>
          <p:cNvSpPr/>
          <p:nvPr/>
        </p:nvSpPr>
        <p:spPr>
          <a:xfrm>
            <a:off x="0" y="210808"/>
            <a:ext cx="11730038" cy="6514284"/>
          </a:xfrm>
          <a:prstGeom prst="rect">
            <a:avLst/>
          </a:prstGeom>
        </p:spPr>
        <p:txBody>
          <a:bodyPr wrap="square">
            <a:spAutoFit/>
          </a:bodyPr>
          <a:lstStyle/>
          <a:p>
            <a:pPr algn="just">
              <a:lnSpc>
                <a:spcPct val="115000"/>
              </a:lnSpc>
              <a:spcAft>
                <a:spcPts val="0"/>
              </a:spcAft>
            </a:pPr>
            <a:r>
              <a:rPr lang="uk-UA" sz="1400" b="1" dirty="0">
                <a:latin typeface="Times New Roman" panose="02020603050405020304" pitchFamily="18" charset="0"/>
                <a:ea typeface="Calibri" panose="020F0502020204030204" pitchFamily="34" charset="0"/>
                <a:cs typeface="Times New Roman" panose="02020603050405020304" pitchFamily="18" charset="0"/>
              </a:rPr>
              <a:t>Деформація поверхні залежить від сили обкочування, профільного радіуса інструмента, подачі, співвідношення діаметрів деталі і інструмента.</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В результаті застосування ППД в поверхневому шарі заготовки змінюються характеристики міцності і пластичності матеріалу, зростає твердість і залишкові стискаючі напруження, змінюється структура і текстура матеріалу. Однак цілеспрямовано впливати на ці зміни і прогнозувати необхідні якісні характеристики поверхневого шару не завжди є можливим через складність і не стаціонарність процесів ППД, а також недостатню їх вивченість.</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В силу зазначеної складності впливу різних параметрів на зміцнення поверхневого шару, впровадження процесів ППД для отримання необхідних характеристик виробу супроводжується трудомісткими експериментами. Причому їх результати поширюються, головним чином, тільки на встановлення певних характеристик конкретних виробів з конкретного матеріалу.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Найбільш узагальнюючими, для формування службових властивостей виробів, є характеристики міцності і пластичності матеріалу, а також рівень залишкових стискаючих напружень в поверхневому шарі виробу, обробленого ППД. Особливо важливою є інформація про величину і характер розподілу в поверхневому шарі накопиченої деформації та залишкового ресурсу пластичності. Зазначені характеристики визначають здатність матеріалу піддаватися подальшій пластичній деформації.</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Поряд зі зміцненням, в поверхневому шарі відбувається </a:t>
            </a:r>
            <a:r>
              <a:rPr lang="uk-UA" sz="1400" dirty="0" err="1">
                <a:latin typeface="Times New Roman" panose="02020603050405020304" pitchFamily="18" charset="0"/>
                <a:ea typeface="Calibri" panose="020F0502020204030204" pitchFamily="34" charset="0"/>
                <a:cs typeface="Times New Roman" panose="02020603050405020304" pitchFamily="18" charset="0"/>
              </a:rPr>
              <a:t>розміцнення</a:t>
            </a:r>
            <a:r>
              <a:rPr lang="uk-UA" sz="1400" dirty="0">
                <a:latin typeface="Times New Roman" panose="02020603050405020304" pitchFamily="18" charset="0"/>
                <a:ea typeface="Calibri" panose="020F0502020204030204" pitchFamily="34" charset="0"/>
                <a:cs typeface="Times New Roman" panose="02020603050405020304" pitchFamily="18" charset="0"/>
              </a:rPr>
              <a:t> металу, викликане ефектом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Баушінгера</a:t>
            </a:r>
            <a:r>
              <a:rPr lang="uk-UA" sz="1400" dirty="0">
                <a:latin typeface="Times New Roman" panose="02020603050405020304" pitchFamily="18" charset="0"/>
                <a:ea typeface="Calibri" panose="020F0502020204030204" pitchFamily="34" charset="0"/>
                <a:cs typeface="Times New Roman" panose="02020603050405020304" pitchFamily="18" charset="0"/>
              </a:rPr>
              <a:t> через зміну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sz="1400" dirty="0">
                <a:latin typeface="Times New Roman" panose="02020603050405020304" pitchFamily="18" charset="0"/>
                <a:ea typeface="Calibri" panose="020F0502020204030204" pitchFamily="34" charset="0"/>
                <a:cs typeface="Times New Roman" panose="02020603050405020304" pitchFamily="18" charset="0"/>
              </a:rPr>
              <a:t> деформації. Особливо інтенсивне </a:t>
            </a:r>
            <a:r>
              <a:rPr lang="uk-UA" sz="1400" dirty="0" err="1">
                <a:latin typeface="Times New Roman" panose="02020603050405020304" pitchFamily="18" charset="0"/>
                <a:ea typeface="Calibri" panose="020F0502020204030204" pitchFamily="34" charset="0"/>
                <a:cs typeface="Times New Roman" panose="02020603050405020304" pitchFamily="18" charset="0"/>
              </a:rPr>
              <a:t>розміцнення</a:t>
            </a:r>
            <a:r>
              <a:rPr lang="uk-UA" sz="1400" dirty="0">
                <a:latin typeface="Times New Roman" panose="02020603050405020304" pitchFamily="18" charset="0"/>
                <a:ea typeface="Calibri" panose="020F0502020204030204" pitchFamily="34" charset="0"/>
                <a:cs typeface="Times New Roman" panose="02020603050405020304" pitchFamily="18" charset="0"/>
              </a:rPr>
              <a:t> спостерігається при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перенаклепі</a:t>
            </a:r>
            <a:r>
              <a:rPr lang="uk-UA" sz="1400" dirty="0">
                <a:latin typeface="Times New Roman" panose="02020603050405020304" pitchFamily="18" charset="0"/>
                <a:ea typeface="Calibri" panose="020F0502020204030204" pitchFamily="34" charset="0"/>
                <a:cs typeface="Times New Roman" panose="02020603050405020304" pitchFamily="18" charset="0"/>
              </a:rPr>
              <a:t> і великому накопиченні пошкоджень, що призводить до подальшого зниження твердості і міцності оброблюваного металу. Отже, головними факторами зменшення твердості є:</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а) прояв ефекту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Баушінгера</a:t>
            </a:r>
            <a:r>
              <a:rPr lang="uk-UA" sz="1400" dirty="0">
                <a:latin typeface="Times New Roman" panose="02020603050405020304" pitchFamily="18" charset="0"/>
                <a:ea typeface="Calibri" panose="020F0502020204030204" pitchFamily="34" charset="0"/>
                <a:cs typeface="Times New Roman" panose="02020603050405020304" pitchFamily="18" charset="0"/>
              </a:rPr>
              <a:t>, що полягає в знакозмінних деформаціях - посилюється зі зростанням пластичної хвилі, а значить, з ростом глибини впровадження;</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б) наявність контактного тертя і підвищення температури в зоні контакту;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в)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перенаклеп</a:t>
            </a:r>
            <a:r>
              <a:rPr lang="uk-UA" sz="1400" dirty="0">
                <a:latin typeface="Times New Roman" panose="02020603050405020304" pitchFamily="18" charset="0"/>
                <a:ea typeface="Calibri" panose="020F0502020204030204" pitchFamily="34" charset="0"/>
                <a:cs typeface="Times New Roman" panose="02020603050405020304" pitchFamily="18" charset="0"/>
              </a:rPr>
              <a:t> металу і вичерпання ресурсу пластичності.</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В результаті, при тривалому пластичному зміцненні вимірювання твердості не дає уявлення про ступінь деформації зміцненого шару. В цьому випадку твердість характеризує властивості міцності металу і побічно пов'язана з залишковими напруженнями. Якщо необхідно визначити ступінь деформації, накопичений за певне число проходів або час деформування, то за допомогою вимірювання твердості її слід визначати при обмеженому числі проходів або часу обробки (тим меншому, чим менший коефіцієнт зміцнення металу). Накопичену ж за весь процес обробки ступінь деформації можна визначити як сумарну по проходах або часу обробки (з урахуванням поетапного зменшення внаслідок зміцнення металу, якщо деформування ведеться при постійному навантаженні або енергії удару).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76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5AEE649-FE21-4345-9F06-4E24571C01A2}"/>
              </a:ext>
            </a:extLst>
          </p:cNvPr>
          <p:cNvSpPr/>
          <p:nvPr/>
        </p:nvSpPr>
        <p:spPr>
          <a:xfrm>
            <a:off x="222913" y="204716"/>
            <a:ext cx="11377684" cy="1027782"/>
          </a:xfrm>
          <a:prstGeom prst="rect">
            <a:avLst/>
          </a:prstGeom>
        </p:spPr>
        <p:txBody>
          <a:bodyPr wrap="square">
            <a:spAutoFit/>
          </a:bodyPr>
          <a:lstStyle/>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Інтенсивне пластичне розпушення матеріалу, яке спостерігається на певному етапі ППД і супроводжується падінням твердості (мікротвердості) (рис. 8.2), що свідчить про подальший негативний вплив процесу ППД на службові характеристики поверхневого шару (рис. 8.2, крива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Описание: Описание: Описание: Копия 3">
            <a:extLst>
              <a:ext uri="{FF2B5EF4-FFF2-40B4-BE49-F238E27FC236}">
                <a16:creationId xmlns:a16="http://schemas.microsoft.com/office/drawing/2014/main" xmlns="" id="{DD069AE7-67CE-4EF4-A3B0-5B0E804C2E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9361" y="1232498"/>
            <a:ext cx="4126865" cy="2727325"/>
          </a:xfrm>
          <a:prstGeom prst="rect">
            <a:avLst/>
          </a:prstGeom>
          <a:noFill/>
          <a:ln>
            <a:noFill/>
          </a:ln>
        </p:spPr>
      </p:pic>
      <p:graphicFrame>
        <p:nvGraphicFramePr>
          <p:cNvPr id="4" name="Объект 3">
            <a:extLst>
              <a:ext uri="{FF2B5EF4-FFF2-40B4-BE49-F238E27FC236}">
                <a16:creationId xmlns:a16="http://schemas.microsoft.com/office/drawing/2014/main" xmlns="" id="{516D00B6-4C59-461F-804D-6738F6C41EA8}"/>
              </a:ext>
            </a:extLst>
          </p:cNvPr>
          <p:cNvGraphicFramePr>
            <a:graphicFrameLocks noChangeAspect="1"/>
          </p:cNvGraphicFramePr>
          <p:nvPr>
            <p:extLst>
              <p:ext uri="{D42A27DB-BD31-4B8C-83A1-F6EECF244321}">
                <p14:modId xmlns:p14="http://schemas.microsoft.com/office/powerpoint/2010/main" val="2579711780"/>
              </p:ext>
            </p:extLst>
          </p:nvPr>
        </p:nvGraphicFramePr>
        <p:xfrm>
          <a:off x="818866" y="4430671"/>
          <a:ext cx="352425" cy="200025"/>
        </p:xfrm>
        <a:graphic>
          <a:graphicData uri="http://schemas.openxmlformats.org/presentationml/2006/ole">
            <mc:AlternateContent xmlns:mc="http://schemas.openxmlformats.org/markup-compatibility/2006">
              <mc:Choice xmlns:v="urn:schemas-microsoft-com:vml" Requires="v">
                <p:oleObj spid="_x0000_s2066" r:id="rId4" imgW="355292" imgH="203024" progId="Equation.3">
                  <p:embed/>
                </p:oleObj>
              </mc:Choice>
              <mc:Fallback>
                <p:oleObj r:id="rId4" imgW="355292" imgH="20302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866" y="4430671"/>
                        <a:ext cx="3524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xmlns="" id="{322BE15E-7827-4378-8312-3404337A63EF}"/>
              </a:ext>
            </a:extLst>
          </p:cNvPr>
          <p:cNvGraphicFramePr>
            <a:graphicFrameLocks noChangeAspect="1"/>
          </p:cNvGraphicFramePr>
          <p:nvPr>
            <p:extLst>
              <p:ext uri="{D42A27DB-BD31-4B8C-83A1-F6EECF244321}">
                <p14:modId xmlns:p14="http://schemas.microsoft.com/office/powerpoint/2010/main" val="389050989"/>
              </p:ext>
            </p:extLst>
          </p:nvPr>
        </p:nvGraphicFramePr>
        <p:xfrm>
          <a:off x="818866" y="4630696"/>
          <a:ext cx="847725" cy="200025"/>
        </p:xfrm>
        <a:graphic>
          <a:graphicData uri="http://schemas.openxmlformats.org/presentationml/2006/ole">
            <mc:AlternateContent xmlns:mc="http://schemas.openxmlformats.org/markup-compatibility/2006">
              <mc:Choice xmlns:v="urn:schemas-microsoft-com:vml" Requires="v">
                <p:oleObj spid="_x0000_s2067" r:id="rId6" imgW="850531" imgH="203112" progId="Equation.3">
                  <p:embed/>
                </p:oleObj>
              </mc:Choice>
              <mc:Fallback>
                <p:oleObj r:id="rId6" imgW="850531" imgH="20311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66" y="4630696"/>
                        <a:ext cx="8477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xmlns="" id="{ED742009-BF29-49EE-96D1-8B3646608D0A}"/>
              </a:ext>
            </a:extLst>
          </p:cNvPr>
          <p:cNvGraphicFramePr>
            <a:graphicFrameLocks noChangeAspect="1"/>
          </p:cNvGraphicFramePr>
          <p:nvPr>
            <p:extLst>
              <p:ext uri="{D42A27DB-BD31-4B8C-83A1-F6EECF244321}">
                <p14:modId xmlns:p14="http://schemas.microsoft.com/office/powerpoint/2010/main" val="125183562"/>
              </p:ext>
            </p:extLst>
          </p:nvPr>
        </p:nvGraphicFramePr>
        <p:xfrm>
          <a:off x="818866" y="4830721"/>
          <a:ext cx="847725" cy="200025"/>
        </p:xfrm>
        <a:graphic>
          <a:graphicData uri="http://schemas.openxmlformats.org/presentationml/2006/ole">
            <mc:AlternateContent xmlns:mc="http://schemas.openxmlformats.org/markup-compatibility/2006">
              <mc:Choice xmlns:v="urn:schemas-microsoft-com:vml" Requires="v">
                <p:oleObj spid="_x0000_s2068" r:id="rId8" imgW="850531" imgH="203112" progId="Equation.3">
                  <p:embed/>
                </p:oleObj>
              </mc:Choice>
              <mc:Fallback>
                <p:oleObj r:id="rId8" imgW="850531" imgH="203112"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866" y="4830721"/>
                        <a:ext cx="8477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xmlns="" id="{5CF058DE-90FE-4935-AC73-49F8ED254365}"/>
              </a:ext>
            </a:extLst>
          </p:cNvPr>
          <p:cNvGraphicFramePr>
            <a:graphicFrameLocks noChangeAspect="1"/>
          </p:cNvGraphicFramePr>
          <p:nvPr>
            <p:extLst>
              <p:ext uri="{D42A27DB-BD31-4B8C-83A1-F6EECF244321}">
                <p14:modId xmlns:p14="http://schemas.microsoft.com/office/powerpoint/2010/main" val="4031303677"/>
              </p:ext>
            </p:extLst>
          </p:nvPr>
        </p:nvGraphicFramePr>
        <p:xfrm>
          <a:off x="818866" y="5030746"/>
          <a:ext cx="847725" cy="200025"/>
        </p:xfrm>
        <a:graphic>
          <a:graphicData uri="http://schemas.openxmlformats.org/presentationml/2006/ole">
            <mc:AlternateContent xmlns:mc="http://schemas.openxmlformats.org/markup-compatibility/2006">
              <mc:Choice xmlns:v="urn:schemas-microsoft-com:vml" Requires="v">
                <p:oleObj spid="_x0000_s2069" r:id="rId10" imgW="850531" imgH="203112" progId="Equation.3">
                  <p:embed/>
                </p:oleObj>
              </mc:Choice>
              <mc:Fallback>
                <p:oleObj r:id="rId10" imgW="850531" imgH="203112"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866" y="5030746"/>
                        <a:ext cx="8477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a:extLst>
              <a:ext uri="{FF2B5EF4-FFF2-40B4-BE49-F238E27FC236}">
                <a16:creationId xmlns:a16="http://schemas.microsoft.com/office/drawing/2014/main" xmlns="" id="{A6F2B7EB-7C96-42FC-9C3A-D9BB958AE326}"/>
              </a:ext>
            </a:extLst>
          </p:cNvPr>
          <p:cNvSpPr>
            <a:spLocks noChangeArrowheads="1"/>
          </p:cNvSpPr>
          <p:nvPr/>
        </p:nvSpPr>
        <p:spPr bwMode="auto">
          <a:xfrm>
            <a:off x="818866" y="39734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Рисунок 8.2 -  Характер розподілу мікротвердості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xmlns="" id="{DE42AD6D-D8A9-4E01-A5AD-FC9691B17ED0}"/>
              </a:ext>
            </a:extLst>
          </p:cNvPr>
          <p:cNvSpPr>
            <a:spLocks noChangeArrowheads="1"/>
          </p:cNvSpPr>
          <p:nvPr/>
        </p:nvSpPr>
        <p:spPr bwMode="auto">
          <a:xfrm>
            <a:off x="1171291" y="46893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 глибині поверхневого шару при обкочуванні прутка  ЭП718 шариками: 1 - 2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прохода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обжимом</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804E1479-8D32-4449-850C-97F7D74F077F}"/>
              </a:ext>
            </a:extLst>
          </p:cNvPr>
          <p:cNvSpPr>
            <a:spLocks noChangeArrowheads="1"/>
          </p:cNvSpPr>
          <p:nvPr/>
        </p:nvSpPr>
        <p:spPr bwMode="auto">
          <a:xfrm>
            <a:off x="1171291" y="48307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2 - 15 проходів,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xmlns="" id="{D0B6066E-7855-4F0F-9E9E-E7ABD8B445F2}"/>
              </a:ext>
            </a:extLst>
          </p:cNvPr>
          <p:cNvSpPr>
            <a:spLocks noChangeArrowheads="1"/>
          </p:cNvSpPr>
          <p:nvPr/>
        </p:nvSpPr>
        <p:spPr bwMode="auto">
          <a:xfrm>
            <a:off x="1171291" y="50307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3 - 1 прохід,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AC334277-412D-4C64-90AA-567C3EA399A0}"/>
              </a:ext>
            </a:extLst>
          </p:cNvPr>
          <p:cNvSpPr>
            <a:spLocks noChangeArrowheads="1"/>
          </p:cNvSpPr>
          <p:nvPr/>
        </p:nvSpPr>
        <p:spPr bwMode="auto">
          <a:xfrm>
            <a:off x="941696" y="5230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xmlns="" id="{6082C887-02D7-4809-9077-E2B202FB1C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2927" y="4930733"/>
            <a:ext cx="1215574" cy="1787222"/>
          </a:xfrm>
          <a:prstGeom prst="rect">
            <a:avLst/>
          </a:prstGeom>
        </p:spPr>
      </p:pic>
    </p:spTree>
    <p:extLst>
      <p:ext uri="{BB962C8B-B14F-4D97-AF65-F5344CB8AC3E}">
        <p14:creationId xmlns:p14="http://schemas.microsoft.com/office/powerpoint/2010/main" val="111143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97B3154E-9E28-4EBF-BFFD-A0760E13BB4A}"/>
              </a:ext>
            </a:extLst>
          </p:cNvPr>
          <p:cNvSpPr/>
          <p:nvPr/>
        </p:nvSpPr>
        <p:spPr>
          <a:xfrm>
            <a:off x="204717" y="116561"/>
            <a:ext cx="5104262" cy="7080208"/>
          </a:xfrm>
          <a:prstGeom prst="rect">
            <a:avLst/>
          </a:prstGeom>
        </p:spPr>
        <p:txBody>
          <a:bodyPr wrap="square">
            <a:spAutoFit/>
          </a:bodyPr>
          <a:lstStyle/>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Відповідно до даних рис. 8.2 і тарувального графіку сплаву ЕП718, максимальне значення інтенсивності деформацій, для кривих 1 і 3, спостерігалося на глибині 0,1 мм і становить. Визначити ж накопичену деформацію за результатами кривої 2 вже не представляється можливим.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Таким чином, вимір твердості можна використовувати для визначення ПДВ матеріалу поверхневого шару заготовки на початкових стадіях процесу ППД і для визначення факторів, що зміщують область максимальних деформацій до поверхні заготовки, а також в якості критерію, який би процес обробки по моменту падіння твердості зміцненого шару.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Дослідження поверхневого шару показують, що всі способи поверхневої пластичної деформації створюють на поверхні остаточні напруження стиску, різні за величиною і глибиною розповсюдження, з переходом на глибині в </a:t>
            </a:r>
            <a:r>
              <a:rPr lang="uk-UA" dirty="0" err="1">
                <a:latin typeface="Times New Roman" panose="02020603050405020304" pitchFamily="18" charset="0"/>
                <a:ea typeface="Calibri" panose="020F0502020204030204" pitchFamily="34" charset="0"/>
                <a:cs typeface="Times New Roman" panose="02020603050405020304" pitchFamily="18" charset="0"/>
              </a:rPr>
              <a:t>розтягуючі</a:t>
            </a:r>
            <a:r>
              <a:rPr lang="uk-UA" dirty="0">
                <a:latin typeface="Times New Roman" panose="02020603050405020304" pitchFamily="18" charset="0"/>
                <a:ea typeface="Calibri" panose="020F0502020204030204" pitchFamily="34" charset="0"/>
                <a:cs typeface="Times New Roman" panose="02020603050405020304" pitchFamily="18" charset="0"/>
              </a:rPr>
              <a:t> остаточні напруження (рис. 8.3).</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A18DAF13-E6A2-4294-9210-EC6C16F4A450}"/>
              </a:ext>
            </a:extLst>
          </p:cNvPr>
          <p:cNvPicPr/>
          <p:nvPr/>
        </p:nvPicPr>
        <p:blipFill>
          <a:blip r:embed="rId2">
            <a:extLst>
              <a:ext uri="{28A0092B-C50C-407E-A947-70E740481C1C}">
                <a14:useLocalDpi xmlns:a14="http://schemas.microsoft.com/office/drawing/2010/main" val="0"/>
              </a:ext>
            </a:extLst>
          </a:blip>
          <a:srcRect r="21703" b="55820"/>
          <a:stretch>
            <a:fillRect/>
          </a:stretch>
        </p:blipFill>
        <p:spPr bwMode="auto">
          <a:xfrm>
            <a:off x="5553333" y="1052057"/>
            <a:ext cx="2659380" cy="1887855"/>
          </a:xfrm>
          <a:prstGeom prst="rect">
            <a:avLst/>
          </a:prstGeom>
          <a:noFill/>
          <a:ln>
            <a:noFill/>
          </a:ln>
        </p:spPr>
      </p:pic>
      <p:pic>
        <p:nvPicPr>
          <p:cNvPr id="4" name="Рисунок 3">
            <a:extLst>
              <a:ext uri="{FF2B5EF4-FFF2-40B4-BE49-F238E27FC236}">
                <a16:creationId xmlns:a16="http://schemas.microsoft.com/office/drawing/2014/main" xmlns="" id="{489B753E-5A59-427C-B69F-75BC5C29753E}"/>
              </a:ext>
            </a:extLst>
          </p:cNvPr>
          <p:cNvPicPr/>
          <p:nvPr/>
        </p:nvPicPr>
        <p:blipFill>
          <a:blip r:embed="rId3">
            <a:extLst>
              <a:ext uri="{28A0092B-C50C-407E-A947-70E740481C1C}">
                <a14:useLocalDpi xmlns:a14="http://schemas.microsoft.com/office/drawing/2010/main" val="0"/>
              </a:ext>
            </a:extLst>
          </a:blip>
          <a:srcRect t="50063" r="11778"/>
          <a:stretch>
            <a:fillRect/>
          </a:stretch>
        </p:blipFill>
        <p:spPr bwMode="auto">
          <a:xfrm>
            <a:off x="8843477" y="1052057"/>
            <a:ext cx="2710815" cy="1931670"/>
          </a:xfrm>
          <a:prstGeom prst="rect">
            <a:avLst/>
          </a:prstGeom>
          <a:noFill/>
          <a:ln>
            <a:noFill/>
          </a:ln>
        </p:spPr>
      </p:pic>
      <p:sp>
        <p:nvSpPr>
          <p:cNvPr id="5" name="Прямоугольник 4">
            <a:extLst>
              <a:ext uri="{FF2B5EF4-FFF2-40B4-BE49-F238E27FC236}">
                <a16:creationId xmlns:a16="http://schemas.microsoft.com/office/drawing/2014/main" xmlns="" id="{A225730A-CFA7-4B77-BF54-6E6F3B75DAFF}"/>
              </a:ext>
            </a:extLst>
          </p:cNvPr>
          <p:cNvSpPr/>
          <p:nvPr/>
        </p:nvSpPr>
        <p:spPr>
          <a:xfrm>
            <a:off x="5553333" y="3516531"/>
            <a:ext cx="6096000" cy="3257623"/>
          </a:xfrm>
          <a:prstGeom prst="rect">
            <a:avLst/>
          </a:prstGeom>
        </p:spPr>
        <p:txBody>
          <a:bodyPr>
            <a:spAutoFit/>
          </a:bodyPr>
          <a:lstStyle/>
          <a:p>
            <a:pPr indent="540385" algn="just">
              <a:lnSpc>
                <a:spcPct val="115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Рисунок 8.3 – Розподіл остаточних напружень в поверхневому шарі лопаток зі сплавів ВТ8 (а) і ЭП718 (б) при різних видах фінішної обробки: 1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нормалізуюча</a:t>
            </a:r>
            <a:r>
              <a:rPr lang="uk-UA" dirty="0">
                <a:latin typeface="Times New Roman" panose="02020603050405020304" pitchFamily="18" charset="0"/>
                <a:ea typeface="Times New Roman" panose="02020603050405020304" pitchFamily="18" charset="0"/>
                <a:cs typeface="Times New Roman" panose="02020603050405020304" pitchFamily="18" charset="0"/>
              </a:rPr>
              <a:t> термообробка; 2 –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віброгалтовка</a:t>
            </a:r>
            <a:r>
              <a:rPr lang="uk-UA" dirty="0">
                <a:latin typeface="Times New Roman" panose="02020603050405020304" pitchFamily="18" charset="0"/>
                <a:ea typeface="Times New Roman" panose="02020603050405020304" pitchFamily="18" charset="0"/>
                <a:cs typeface="Times New Roman" panose="02020603050405020304" pitchFamily="18" charset="0"/>
              </a:rPr>
              <a:t> стальними кульками діаметром 1,0-1,3 мм; 3 – ультразвукове зміцнення стальними кульками діаметром 1,0-1,3 мм; 4 –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гідродробоструменеве</a:t>
            </a:r>
            <a:r>
              <a:rPr lang="uk-UA" dirty="0">
                <a:latin typeface="Times New Roman" panose="02020603050405020304" pitchFamily="18" charset="0"/>
                <a:ea typeface="Times New Roman" panose="02020603050405020304" pitchFamily="18" charset="0"/>
                <a:cs typeface="Times New Roman" panose="02020603050405020304" pitchFamily="18" charset="0"/>
              </a:rPr>
              <a:t> зміцнення кульками діаметром 1,6 мм; 5 –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дробоструменеве</a:t>
            </a:r>
            <a:r>
              <a:rPr lang="uk-UA" dirty="0">
                <a:latin typeface="Times New Roman" panose="02020603050405020304" pitchFamily="18" charset="0"/>
                <a:ea typeface="Times New Roman" panose="02020603050405020304" pitchFamily="18" charset="0"/>
                <a:cs typeface="Times New Roman" panose="02020603050405020304" pitchFamily="18" charset="0"/>
              </a:rPr>
              <a:t> зміцнення стальними кульками діаметром 0,1-0,2 мм.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86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06F0930-FBEB-4747-B7DF-E38E86AC155D}"/>
              </a:ext>
            </a:extLst>
          </p:cNvPr>
          <p:cNvSpPr/>
          <p:nvPr/>
        </p:nvSpPr>
        <p:spPr>
          <a:xfrm>
            <a:off x="154674" y="99021"/>
            <a:ext cx="11609695" cy="1027782"/>
          </a:xfrm>
          <a:prstGeom prst="rect">
            <a:avLst/>
          </a:prstGeom>
        </p:spPr>
        <p:txBody>
          <a:bodyPr wrap="square">
            <a:spAutoFit/>
          </a:bodyPr>
          <a:lstStyle/>
          <a:p>
            <a:pPr indent="54038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Результати втомних випробувань деталей після зміцнення методами ППД, як правило, показують на підвищення межі витривалості (рис. 8.4), але однозначного зв'язку з величиною і глибиною поширення залишкових напружень стиску не дають.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4BC15D90-1ABF-4148-9799-FBBDA5B69A9A}"/>
              </a:ext>
            </a:extLst>
          </p:cNvPr>
          <p:cNvPicPr/>
          <p:nvPr/>
        </p:nvPicPr>
        <p:blipFill>
          <a:blip r:embed="rId2">
            <a:extLst>
              <a:ext uri="{28A0092B-C50C-407E-A947-70E740481C1C}">
                <a14:useLocalDpi xmlns:a14="http://schemas.microsoft.com/office/drawing/2010/main" val="0"/>
              </a:ext>
            </a:extLst>
          </a:blip>
          <a:srcRect t="1141" r="64853" b="57573"/>
          <a:stretch>
            <a:fillRect/>
          </a:stretch>
        </p:blipFill>
        <p:spPr bwMode="auto">
          <a:xfrm>
            <a:off x="1801504" y="1133788"/>
            <a:ext cx="3070681" cy="2295212"/>
          </a:xfrm>
          <a:prstGeom prst="rect">
            <a:avLst/>
          </a:prstGeom>
          <a:noFill/>
          <a:ln>
            <a:noFill/>
          </a:ln>
        </p:spPr>
      </p:pic>
      <p:pic>
        <p:nvPicPr>
          <p:cNvPr id="4" name="Рисунок 3">
            <a:extLst>
              <a:ext uri="{FF2B5EF4-FFF2-40B4-BE49-F238E27FC236}">
                <a16:creationId xmlns:a16="http://schemas.microsoft.com/office/drawing/2014/main" xmlns="" id="{9BC0020E-B6FE-4651-B37E-147F7DDC9DF3}"/>
              </a:ext>
            </a:extLst>
          </p:cNvPr>
          <p:cNvPicPr/>
          <p:nvPr/>
        </p:nvPicPr>
        <p:blipFill>
          <a:blip r:embed="rId3">
            <a:extLst>
              <a:ext uri="{28A0092B-C50C-407E-A947-70E740481C1C}">
                <a14:useLocalDpi xmlns:a14="http://schemas.microsoft.com/office/drawing/2010/main" val="0"/>
              </a:ext>
            </a:extLst>
          </a:blip>
          <a:srcRect r="65834" b="56898"/>
          <a:stretch>
            <a:fillRect/>
          </a:stretch>
        </p:blipFill>
        <p:spPr bwMode="auto">
          <a:xfrm>
            <a:off x="5832772" y="1126803"/>
            <a:ext cx="3070681" cy="2200597"/>
          </a:xfrm>
          <a:prstGeom prst="rect">
            <a:avLst/>
          </a:prstGeom>
          <a:noFill/>
          <a:ln>
            <a:noFill/>
          </a:ln>
        </p:spPr>
      </p:pic>
      <p:graphicFrame>
        <p:nvGraphicFramePr>
          <p:cNvPr id="5" name="Таблица 4">
            <a:extLst>
              <a:ext uri="{FF2B5EF4-FFF2-40B4-BE49-F238E27FC236}">
                <a16:creationId xmlns:a16="http://schemas.microsoft.com/office/drawing/2014/main" xmlns="" id="{A6FFE173-1A01-4367-B0B1-DC8A2A4C9D39}"/>
              </a:ext>
            </a:extLst>
          </p:cNvPr>
          <p:cNvGraphicFramePr>
            <a:graphicFrameLocks noGrp="1"/>
          </p:cNvGraphicFramePr>
          <p:nvPr>
            <p:extLst>
              <p:ext uri="{D42A27DB-BD31-4B8C-83A1-F6EECF244321}">
                <p14:modId xmlns:p14="http://schemas.microsoft.com/office/powerpoint/2010/main" val="3941281731"/>
              </p:ext>
            </p:extLst>
          </p:nvPr>
        </p:nvGraphicFramePr>
        <p:xfrm>
          <a:off x="409433" y="3530600"/>
          <a:ext cx="11354936" cy="736092"/>
        </p:xfrm>
        <a:graphic>
          <a:graphicData uri="http://schemas.openxmlformats.org/drawingml/2006/table">
            <a:tbl>
              <a:tblPr firstRow="1" firstCol="1" bandRow="1">
                <a:tableStyleId>{5C22544A-7EE6-4342-B048-85BDC9FD1C3A}</a:tableStyleId>
              </a:tblPr>
              <a:tblGrid>
                <a:gridCol w="11354936">
                  <a:extLst>
                    <a:ext uri="{9D8B030D-6E8A-4147-A177-3AD203B41FA5}">
                      <a16:colId xmlns:a16="http://schemas.microsoft.com/office/drawing/2014/main" xmlns="" val="3774330501"/>
                    </a:ext>
                  </a:extLst>
                </a:gridCol>
              </a:tblGrid>
              <a:tr h="0">
                <a:tc>
                  <a:txBody>
                    <a:bodyPr/>
                    <a:lstStyle/>
                    <a:p>
                      <a:pPr indent="540385" algn="just">
                        <a:lnSpc>
                          <a:spcPct val="115000"/>
                        </a:lnSpc>
                        <a:spcAft>
                          <a:spcPts val="0"/>
                        </a:spcAft>
                      </a:pPr>
                      <a:r>
                        <a:rPr lang="uk-UA" sz="1400" dirty="0">
                          <a:effectLst/>
                        </a:rPr>
                        <a:t>Рис. 8.4 – Криві втомної міцності деталей із сплавів ВТ8 (а) и ЭП718 (б) при різних видах фінішної обробки: 1 - </a:t>
                      </a:r>
                      <a:r>
                        <a:rPr lang="uk-UA" sz="1400" dirty="0" err="1">
                          <a:effectLst/>
                        </a:rPr>
                        <a:t>нормалізуюча</a:t>
                      </a:r>
                      <a:r>
                        <a:rPr lang="uk-UA" sz="1400" dirty="0">
                          <a:effectLst/>
                        </a:rPr>
                        <a:t> термообробка; 2 – </a:t>
                      </a:r>
                      <a:r>
                        <a:rPr lang="uk-UA" sz="1400" dirty="0" err="1">
                          <a:effectLst/>
                        </a:rPr>
                        <a:t>віброгалтовка</a:t>
                      </a:r>
                      <a:r>
                        <a:rPr lang="uk-UA" sz="1400" dirty="0">
                          <a:effectLst/>
                        </a:rPr>
                        <a:t>; 3 – ультразвукове зміцнення; 4 – </a:t>
                      </a:r>
                      <a:r>
                        <a:rPr lang="uk-UA" sz="1400" dirty="0" err="1">
                          <a:effectLst/>
                        </a:rPr>
                        <a:t>гідродробоструменеве</a:t>
                      </a:r>
                      <a:r>
                        <a:rPr lang="uk-UA" sz="1400" dirty="0">
                          <a:effectLst/>
                        </a:rPr>
                        <a:t> зміцнення кульками діаметром 1,6 мм; 5 – </a:t>
                      </a:r>
                      <a:r>
                        <a:rPr lang="uk-UA" sz="1400" dirty="0" err="1">
                          <a:effectLst/>
                        </a:rPr>
                        <a:t>дробоструменеве</a:t>
                      </a:r>
                      <a:r>
                        <a:rPr lang="uk-UA" sz="1400" dirty="0">
                          <a:effectLst/>
                        </a:rPr>
                        <a:t> зміцнення стальними кульками діаметром 0,1-0,2 мм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6673821"/>
                  </a:ext>
                </a:extLst>
              </a:tr>
            </a:tbl>
          </a:graphicData>
        </a:graphic>
      </p:graphicFrame>
      <p:sp>
        <p:nvSpPr>
          <p:cNvPr id="6" name="Прямоугольник 5">
            <a:extLst>
              <a:ext uri="{FF2B5EF4-FFF2-40B4-BE49-F238E27FC236}">
                <a16:creationId xmlns:a16="http://schemas.microsoft.com/office/drawing/2014/main" xmlns="" id="{B599A676-1C27-4358-994B-67EAC14FE76A}"/>
              </a:ext>
            </a:extLst>
          </p:cNvPr>
          <p:cNvSpPr/>
          <p:nvPr/>
        </p:nvSpPr>
        <p:spPr>
          <a:xfrm>
            <a:off x="409432" y="4352544"/>
            <a:ext cx="11491415" cy="2308324"/>
          </a:xfrm>
          <a:prstGeom prst="rect">
            <a:avLst/>
          </a:prstGeom>
        </p:spPr>
        <p:txBody>
          <a:bodyPr wrap="square">
            <a:spAutoFit/>
          </a:bodyPr>
          <a:lstStyle/>
          <a:p>
            <a:pPr algn="just">
              <a:spcBef>
                <a:spcPts val="20"/>
              </a:spcBef>
              <a:spcAft>
                <a:spcPts val="0"/>
              </a:spcAft>
            </a:pPr>
            <a:r>
              <a:rPr lang="uk-UA" dirty="0">
                <a:latin typeface="Times New Roman" panose="02020603050405020304" pitchFamily="18" charset="0"/>
                <a:ea typeface="Times New Roman" panose="02020603050405020304" pitchFamily="18" charset="0"/>
              </a:rPr>
              <a:t>Поверхневе пластичне деформування призводить до значного підвищення характеристик конструктивної міцності деталей машин, виготовлених зі сталей, чавуну, кольорових металів та сплавів; </a:t>
            </a:r>
            <a:r>
              <a:rPr lang="uk-UA" dirty="0" err="1">
                <a:latin typeface="Times New Roman" panose="02020603050405020304" pitchFamily="18" charset="0"/>
                <a:ea typeface="Times New Roman" panose="02020603050405020304" pitchFamily="18" charset="0"/>
              </a:rPr>
              <a:t>втомлювальної</a:t>
            </a:r>
            <a:r>
              <a:rPr lang="uk-UA" dirty="0">
                <a:latin typeface="Times New Roman" panose="02020603050405020304" pitchFamily="18" charset="0"/>
                <a:ea typeface="Times New Roman" panose="02020603050405020304" pitchFamily="18" charset="0"/>
              </a:rPr>
              <a:t> міцності, контактної витривалості, контактної   жорсткості, зносостійкості, корозійної стійкості та ряду інших механічних характеристик.</a:t>
            </a:r>
            <a:endParaRPr lang="ru-RU" sz="1600" dirty="0">
              <a:latin typeface="Times New Roman" panose="02020603050405020304" pitchFamily="18" charset="0"/>
              <a:ea typeface="Times New Roman" panose="02020603050405020304" pitchFamily="18" charset="0"/>
            </a:endParaRPr>
          </a:p>
          <a:p>
            <a:pPr algn="just">
              <a:spcBef>
                <a:spcPts val="20"/>
              </a:spcBef>
              <a:spcAft>
                <a:spcPts val="0"/>
              </a:spcAft>
            </a:pPr>
            <a:r>
              <a:rPr lang="uk-UA" dirty="0">
                <a:latin typeface="Times New Roman" panose="02020603050405020304" pitchFamily="18" charset="0"/>
                <a:ea typeface="Times New Roman" panose="02020603050405020304" pitchFamily="18" charset="0"/>
              </a:rPr>
              <a:t>Особливо ефективним є застосування обробки ППД деталей із різноманітними концентраторами напружень. Збільшення границі витривалості при </a:t>
            </a:r>
            <a:r>
              <a:rPr lang="uk-UA" dirty="0" err="1">
                <a:latin typeface="Times New Roman" panose="02020603050405020304" pitchFamily="18" charset="0"/>
                <a:ea typeface="Times New Roman" panose="02020603050405020304" pitchFamily="18" charset="0"/>
              </a:rPr>
              <a:t>багатоцикловій</a:t>
            </a:r>
            <a:r>
              <a:rPr lang="uk-UA" dirty="0">
                <a:latin typeface="Times New Roman" panose="02020603050405020304" pitchFamily="18" charset="0"/>
                <a:ea typeface="Times New Roman" panose="02020603050405020304" pitchFamily="18" charset="0"/>
              </a:rPr>
              <a:t> втомлюваності тим вищі, чим більша концентрація напружень. В такому випадку ППД, як </a:t>
            </a:r>
            <a:r>
              <a:rPr lang="uk-UA" dirty="0" err="1">
                <a:latin typeface="Times New Roman" panose="02020603050405020304" pitchFamily="18" charset="0"/>
                <a:ea typeface="Times New Roman" panose="02020603050405020304" pitchFamily="18" charset="0"/>
              </a:rPr>
              <a:t>зміцнюючий</a:t>
            </a:r>
            <a:r>
              <a:rPr lang="uk-UA" dirty="0">
                <a:latin typeface="Times New Roman" panose="02020603050405020304" pitchFamily="18" charset="0"/>
                <a:ea typeface="Times New Roman" panose="02020603050405020304" pitchFamily="18" charset="0"/>
              </a:rPr>
              <a:t> метод обробки має перевагу у порівнянні з термічними і  хіміко-термічними методами.</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128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5B95B59-DC8C-42DA-A00B-0CD47937635E}"/>
              </a:ext>
            </a:extLst>
          </p:cNvPr>
          <p:cNvSpPr/>
          <p:nvPr/>
        </p:nvSpPr>
        <p:spPr>
          <a:xfrm>
            <a:off x="304800" y="136183"/>
            <a:ext cx="11582400" cy="923330"/>
          </a:xfrm>
          <a:prstGeom prst="rect">
            <a:avLst/>
          </a:prstGeom>
        </p:spPr>
        <p:txBody>
          <a:bodyPr wrap="square">
            <a:spAutoFit/>
          </a:bodyPr>
          <a:lstStyle/>
          <a:p>
            <a:pPr indent="450215" algn="just">
              <a:spcBef>
                <a:spcPts val="20"/>
              </a:spcBef>
              <a:spcAft>
                <a:spcPts val="0"/>
              </a:spcAft>
            </a:pPr>
            <a:r>
              <a:rPr lang="uk-UA" dirty="0">
                <a:latin typeface="Times New Roman" panose="02020603050405020304" pitchFamily="18" charset="0"/>
                <a:ea typeface="Times New Roman" panose="02020603050405020304" pitchFamily="18" charset="0"/>
              </a:rPr>
              <a:t>В таблиці 8.1 приведені результати дослідження мало циклової втомлюваності гладеньких зразків на базі 8-10 цикл / хв [34]. ППД дає суттєве підвищення довговічності в порівнянні із шліфуванням, причому найбільше підвищення довговічності (в 3-7,5 разів) було досягнуто при обкочуванні роликом. </a:t>
            </a:r>
            <a:endParaRPr lang="ru-RU" sz="1600" dirty="0">
              <a:effectLst/>
              <a:latin typeface="Times New Roman" panose="02020603050405020304" pitchFamily="18" charset="0"/>
              <a:ea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xmlns="" id="{8519AF07-3CD9-48BB-B698-82E89B46305A}"/>
              </a:ext>
            </a:extLst>
          </p:cNvPr>
          <p:cNvGraphicFramePr>
            <a:graphicFrameLocks noGrp="1"/>
          </p:cNvGraphicFramePr>
          <p:nvPr>
            <p:extLst>
              <p:ext uri="{D42A27DB-BD31-4B8C-83A1-F6EECF244321}">
                <p14:modId xmlns:p14="http://schemas.microsoft.com/office/powerpoint/2010/main" val="3580408767"/>
              </p:ext>
            </p:extLst>
          </p:nvPr>
        </p:nvGraphicFramePr>
        <p:xfrm>
          <a:off x="2453043" y="1733835"/>
          <a:ext cx="5852509" cy="4752826"/>
        </p:xfrm>
        <a:graphic>
          <a:graphicData uri="http://schemas.openxmlformats.org/drawingml/2006/table">
            <a:tbl>
              <a:tblPr firstRow="1" firstCol="1" lastRow="1" lastCol="1" bandRow="1" bandCol="1">
                <a:tableStyleId>{5C22544A-7EE6-4342-B048-85BDC9FD1C3A}</a:tableStyleId>
              </a:tblPr>
              <a:tblGrid>
                <a:gridCol w="1389199">
                  <a:extLst>
                    <a:ext uri="{9D8B030D-6E8A-4147-A177-3AD203B41FA5}">
                      <a16:colId xmlns:a16="http://schemas.microsoft.com/office/drawing/2014/main" xmlns="" val="4027423664"/>
                    </a:ext>
                  </a:extLst>
                </a:gridCol>
                <a:gridCol w="892662">
                  <a:extLst>
                    <a:ext uri="{9D8B030D-6E8A-4147-A177-3AD203B41FA5}">
                      <a16:colId xmlns:a16="http://schemas.microsoft.com/office/drawing/2014/main" xmlns="" val="3907268119"/>
                    </a:ext>
                  </a:extLst>
                </a:gridCol>
                <a:gridCol w="892662">
                  <a:extLst>
                    <a:ext uri="{9D8B030D-6E8A-4147-A177-3AD203B41FA5}">
                      <a16:colId xmlns:a16="http://schemas.microsoft.com/office/drawing/2014/main" xmlns="" val="1817897207"/>
                    </a:ext>
                  </a:extLst>
                </a:gridCol>
                <a:gridCol w="892662">
                  <a:extLst>
                    <a:ext uri="{9D8B030D-6E8A-4147-A177-3AD203B41FA5}">
                      <a16:colId xmlns:a16="http://schemas.microsoft.com/office/drawing/2014/main" xmlns="" val="2050571318"/>
                    </a:ext>
                  </a:extLst>
                </a:gridCol>
                <a:gridCol w="892662">
                  <a:extLst>
                    <a:ext uri="{9D8B030D-6E8A-4147-A177-3AD203B41FA5}">
                      <a16:colId xmlns:a16="http://schemas.microsoft.com/office/drawing/2014/main" xmlns="" val="4274486663"/>
                    </a:ext>
                  </a:extLst>
                </a:gridCol>
                <a:gridCol w="892662">
                  <a:extLst>
                    <a:ext uri="{9D8B030D-6E8A-4147-A177-3AD203B41FA5}">
                      <a16:colId xmlns:a16="http://schemas.microsoft.com/office/drawing/2014/main" xmlns="" val="756181967"/>
                    </a:ext>
                  </a:extLst>
                </a:gridCol>
              </a:tblGrid>
              <a:tr h="199575">
                <a:tc rowSpan="3">
                  <a:txBody>
                    <a:bodyPr/>
                    <a:lstStyle/>
                    <a:p>
                      <a:pPr algn="ctr">
                        <a:lnSpc>
                          <a:spcPct val="115000"/>
                        </a:lnSpc>
                        <a:spcBef>
                          <a:spcPts val="20"/>
                        </a:spcBef>
                        <a:spcAft>
                          <a:spcPts val="0"/>
                        </a:spcAft>
                      </a:pPr>
                      <a:r>
                        <a:rPr lang="ru-RU" sz="1200">
                          <a:effectLst/>
                        </a:rPr>
                        <a:t>Спосіб обробки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nchor="ctr"/>
                </a:tc>
                <a:tc gridSpan="5">
                  <a:txBody>
                    <a:bodyPr/>
                    <a:lstStyle/>
                    <a:p>
                      <a:pPr algn="ctr">
                        <a:lnSpc>
                          <a:spcPct val="115000"/>
                        </a:lnSpc>
                        <a:spcBef>
                          <a:spcPts val="20"/>
                        </a:spcBef>
                        <a:spcAft>
                          <a:spcPts val="0"/>
                        </a:spcAft>
                      </a:pPr>
                      <a:r>
                        <a:rPr lang="ru-RU" sz="1200">
                          <a:effectLst/>
                        </a:rPr>
                        <a:t>Число циклів до руйнування при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473927658"/>
                  </a:ext>
                </a:extLst>
              </a:tr>
              <a:tr h="199575">
                <a:tc vMerge="1">
                  <a:txBody>
                    <a:bodyPr/>
                    <a:lstStyle/>
                    <a:p>
                      <a:endParaRPr lang="ru-RU"/>
                    </a:p>
                  </a:txBody>
                  <a:tcPr/>
                </a:tc>
                <a:tc gridSpan="3">
                  <a:txBody>
                    <a:bodyPr/>
                    <a:lstStyle/>
                    <a:p>
                      <a:pPr algn="ctr">
                        <a:lnSpc>
                          <a:spcPct val="115000"/>
                        </a:lnSpc>
                        <a:spcBef>
                          <a:spcPts val="20"/>
                        </a:spcBef>
                        <a:spcAft>
                          <a:spcPts val="0"/>
                        </a:spcAft>
                      </a:pPr>
                      <a:r>
                        <a:rPr lang="ru-RU" sz="1200">
                          <a:effectLst/>
                        </a:rPr>
                        <a:t>1360 МПа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hMerge="1">
                  <a:txBody>
                    <a:bodyPr/>
                    <a:lstStyle/>
                    <a:p>
                      <a:endParaRPr lang="ru-RU"/>
                    </a:p>
                  </a:txBody>
                  <a:tcPr/>
                </a:tc>
                <a:tc hMerge="1">
                  <a:txBody>
                    <a:bodyPr/>
                    <a:lstStyle/>
                    <a:p>
                      <a:endParaRPr lang="ru-RU"/>
                    </a:p>
                  </a:txBody>
                  <a:tcPr/>
                </a:tc>
                <a:tc gridSpan="2">
                  <a:txBody>
                    <a:bodyPr/>
                    <a:lstStyle/>
                    <a:p>
                      <a:pPr algn="ctr">
                        <a:lnSpc>
                          <a:spcPct val="115000"/>
                        </a:lnSpc>
                        <a:spcBef>
                          <a:spcPts val="20"/>
                        </a:spcBef>
                        <a:spcAft>
                          <a:spcPts val="0"/>
                        </a:spcAft>
                      </a:pPr>
                      <a:r>
                        <a:rPr lang="ru-RU" sz="1200">
                          <a:effectLst/>
                        </a:rPr>
                        <a:t>1000 МПа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hMerge="1">
                  <a:txBody>
                    <a:bodyPr/>
                    <a:lstStyle/>
                    <a:p>
                      <a:endParaRPr lang="ru-RU"/>
                    </a:p>
                  </a:txBody>
                  <a:tcPr/>
                </a:tc>
                <a:extLst>
                  <a:ext uri="{0D108BD9-81ED-4DB2-BD59-A6C34878D82A}">
                    <a16:rowId xmlns:a16="http://schemas.microsoft.com/office/drawing/2014/main" xmlns="" val="1880641591"/>
                  </a:ext>
                </a:extLst>
              </a:tr>
              <a:tr h="336274">
                <a:tc vMerge="1">
                  <a:txBody>
                    <a:bodyPr/>
                    <a:lstStyle/>
                    <a:p>
                      <a:endParaRPr lang="ru-RU"/>
                    </a:p>
                  </a:txBody>
                  <a:tcPr/>
                </a:tc>
                <a:tc>
                  <a:txBody>
                    <a:bodyPr/>
                    <a:lstStyle/>
                    <a:p>
                      <a:pPr algn="ctr">
                        <a:lnSpc>
                          <a:spcPct val="115000"/>
                        </a:lnSpc>
                        <a:spcBef>
                          <a:spcPts val="20"/>
                        </a:spcBef>
                        <a:spcAft>
                          <a:spcPts val="0"/>
                        </a:spcAft>
                      </a:pPr>
                      <a:r>
                        <a:rPr lang="ru-RU" sz="1200">
                          <a:effectLst/>
                        </a:rPr>
                        <a:t>30ХГСА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08Х17Т</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ВКС2Ю</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ВНС5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ВНС2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3594024038"/>
                  </a:ext>
                </a:extLst>
              </a:tr>
              <a:tr h="199575">
                <a:tc>
                  <a:txBody>
                    <a:bodyPr/>
                    <a:lstStyle/>
                    <a:p>
                      <a:pPr algn="ctr">
                        <a:lnSpc>
                          <a:spcPct val="115000"/>
                        </a:lnSpc>
                        <a:spcBef>
                          <a:spcPts val="20"/>
                        </a:spcBef>
                        <a:spcAft>
                          <a:spcPts val="0"/>
                        </a:spcAft>
                      </a:pPr>
                      <a:r>
                        <a:rPr lang="ru-RU" sz="1200">
                          <a:effectLst/>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1012416545"/>
                  </a:ext>
                </a:extLst>
              </a:tr>
              <a:tr h="199575">
                <a:tc>
                  <a:txBody>
                    <a:bodyPr/>
                    <a:lstStyle/>
                    <a:p>
                      <a:pPr algn="ctr">
                        <a:lnSpc>
                          <a:spcPct val="115000"/>
                        </a:lnSpc>
                        <a:spcBef>
                          <a:spcPts val="20"/>
                        </a:spcBef>
                        <a:spcAft>
                          <a:spcPts val="0"/>
                        </a:spcAft>
                      </a:pPr>
                      <a:r>
                        <a:rPr lang="ru-RU" sz="1200">
                          <a:effectLst/>
                        </a:rPr>
                        <a:t>Шліфування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7400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6900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7400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20750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19280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808438818"/>
                  </a:ext>
                </a:extLst>
              </a:tr>
              <a:tr h="199575">
                <a:tc>
                  <a:txBody>
                    <a:bodyPr/>
                    <a:lstStyle/>
                    <a:p>
                      <a:pPr algn="ctr">
                        <a:lnSpc>
                          <a:spcPct val="115000"/>
                        </a:lnSpc>
                        <a:spcBef>
                          <a:spcPts val="20"/>
                        </a:spcBef>
                        <a:spcAft>
                          <a:spcPts val="0"/>
                        </a:spcAft>
                      </a:pPr>
                      <a:r>
                        <a:rPr lang="ru-RU" sz="1200">
                          <a:effectLst/>
                        </a:rPr>
                        <a:t>Віброшліфування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19100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19700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30000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53650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1891656618"/>
                  </a:ext>
                </a:extLst>
              </a:tr>
              <a:tr h="199575">
                <a:tc>
                  <a:txBody>
                    <a:bodyPr/>
                    <a:lstStyle/>
                    <a:p>
                      <a:pPr algn="ctr">
                        <a:lnSpc>
                          <a:spcPct val="115000"/>
                        </a:lnSpc>
                        <a:spcBef>
                          <a:spcPts val="20"/>
                        </a:spcBef>
                        <a:spcAft>
                          <a:spcPts val="0"/>
                        </a:spcAft>
                      </a:pPr>
                      <a:r>
                        <a:rPr lang="ru-RU" sz="1200">
                          <a:effectLst/>
                        </a:rPr>
                        <a:t>Вібронаклеп</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21000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20300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22800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96300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105100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2150182899"/>
                  </a:ext>
                </a:extLst>
              </a:tr>
              <a:tr h="199575">
                <a:tc>
                  <a:txBody>
                    <a:bodyPr/>
                    <a:lstStyle/>
                    <a:p>
                      <a:pPr algn="ctr">
                        <a:lnSpc>
                          <a:spcPct val="115000"/>
                        </a:lnSpc>
                        <a:spcBef>
                          <a:spcPts val="20"/>
                        </a:spcBef>
                        <a:spcAft>
                          <a:spcPts val="0"/>
                        </a:spcAft>
                      </a:pPr>
                      <a:r>
                        <a:rPr lang="ru-RU" sz="1200">
                          <a:effectLst/>
                        </a:rPr>
                        <a:t>Обдування дробом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24000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22300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76300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2883539521"/>
                  </a:ext>
                </a:extLst>
              </a:tr>
              <a:tr h="416497">
                <a:tc>
                  <a:txBody>
                    <a:bodyPr/>
                    <a:lstStyle/>
                    <a:p>
                      <a:pPr algn="ctr">
                        <a:lnSpc>
                          <a:spcPct val="115000"/>
                        </a:lnSpc>
                        <a:spcBef>
                          <a:spcPts val="20"/>
                        </a:spcBef>
                        <a:spcAft>
                          <a:spcPts val="0"/>
                        </a:spcAft>
                      </a:pPr>
                      <a:r>
                        <a:rPr lang="ru-RU" sz="1200">
                          <a:effectLst/>
                        </a:rPr>
                        <a:t>Пневмодинаміч-ний наклеп</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35500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48400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88700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3623853011"/>
                  </a:ext>
                </a:extLst>
              </a:tr>
              <a:tr h="199575">
                <a:tc>
                  <a:txBody>
                    <a:bodyPr/>
                    <a:lstStyle/>
                    <a:p>
                      <a:pPr algn="ctr">
                        <a:lnSpc>
                          <a:spcPct val="115000"/>
                        </a:lnSpc>
                        <a:spcBef>
                          <a:spcPts val="20"/>
                        </a:spcBef>
                        <a:spcAft>
                          <a:spcPts val="0"/>
                        </a:spcAft>
                      </a:pPr>
                      <a:r>
                        <a:rPr lang="ru-RU" sz="1200">
                          <a:effectLst/>
                        </a:rPr>
                        <a:t>Обкатка роликом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24500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42000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&gt;1000000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44000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150000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2448651492"/>
                  </a:ext>
                </a:extLst>
              </a:tr>
              <a:tr h="416497">
                <a:tc>
                  <a:txBody>
                    <a:bodyPr/>
                    <a:lstStyle/>
                    <a:p>
                      <a:pPr algn="ctr">
                        <a:lnSpc>
                          <a:spcPct val="115000"/>
                        </a:lnSpc>
                        <a:spcBef>
                          <a:spcPts val="20"/>
                        </a:spcBef>
                        <a:spcAft>
                          <a:spcPts val="0"/>
                        </a:spcAft>
                      </a:pPr>
                      <a:r>
                        <a:rPr lang="ru-RU" sz="1200">
                          <a:effectLst/>
                        </a:rPr>
                        <a:t>Алмазне вигладжування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35161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180000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1850452810"/>
                  </a:ext>
                </a:extLst>
              </a:tr>
              <a:tr h="416497">
                <a:tc>
                  <a:txBody>
                    <a:bodyPr/>
                    <a:lstStyle/>
                    <a:p>
                      <a:pPr algn="ctr">
                        <a:lnSpc>
                          <a:spcPct val="115000"/>
                        </a:lnSpc>
                        <a:spcBef>
                          <a:spcPts val="20"/>
                        </a:spcBef>
                        <a:spcAft>
                          <a:spcPts val="0"/>
                        </a:spcAft>
                      </a:pPr>
                      <a:r>
                        <a:rPr lang="ru-RU" sz="1200">
                          <a:effectLst/>
                        </a:rPr>
                        <a:t>Обдування металічним піском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12500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11200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21000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70000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85040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4078212539"/>
                  </a:ext>
                </a:extLst>
              </a:tr>
              <a:tr h="416497">
                <a:tc>
                  <a:txBody>
                    <a:bodyPr/>
                    <a:lstStyle/>
                    <a:p>
                      <a:pPr algn="ctr">
                        <a:lnSpc>
                          <a:spcPct val="115000"/>
                        </a:lnSpc>
                        <a:spcBef>
                          <a:spcPts val="20"/>
                        </a:spcBef>
                        <a:spcAft>
                          <a:spcPts val="0"/>
                        </a:spcAft>
                      </a:pPr>
                      <a:r>
                        <a:rPr lang="ru-RU" sz="1200">
                          <a:effectLst/>
                        </a:rPr>
                        <a:t>Обдування кварцовим піском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tc>
                  <a:txBody>
                    <a:bodyPr/>
                    <a:lstStyle/>
                    <a:p>
                      <a:pPr algn="ctr">
                        <a:lnSpc>
                          <a:spcPct val="115000"/>
                        </a:lnSpc>
                        <a:spcBef>
                          <a:spcPts val="20"/>
                        </a:spcBef>
                        <a:spcAft>
                          <a:spcPts val="0"/>
                        </a:spcAft>
                      </a:pPr>
                      <a:r>
                        <a:rPr lang="ru-RU" sz="1200" dirty="0">
                          <a:effectLst/>
                        </a:rPr>
                        <a:t>48500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30" marR="60630" marT="0" marB="0"/>
                </a:tc>
                <a:extLst>
                  <a:ext uri="{0D108BD9-81ED-4DB2-BD59-A6C34878D82A}">
                    <a16:rowId xmlns:a16="http://schemas.microsoft.com/office/drawing/2014/main" xmlns="" val="48115537"/>
                  </a:ext>
                </a:extLst>
              </a:tr>
            </a:tbl>
          </a:graphicData>
        </a:graphic>
      </p:graphicFrame>
      <p:sp>
        <p:nvSpPr>
          <p:cNvPr id="4" name="Rectangle 2">
            <a:extLst>
              <a:ext uri="{FF2B5EF4-FFF2-40B4-BE49-F238E27FC236}">
                <a16:creationId xmlns:a16="http://schemas.microsoft.com/office/drawing/2014/main" xmlns="" id="{9246769C-AF65-4409-831A-FCE1D713605A}"/>
              </a:ext>
            </a:extLst>
          </p:cNvPr>
          <p:cNvSpPr>
            <a:spLocks noChangeArrowheads="1"/>
          </p:cNvSpPr>
          <p:nvPr/>
        </p:nvSpPr>
        <p:spPr bwMode="auto">
          <a:xfrm>
            <a:off x="2453043" y="12138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Таблиця</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8</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Довговічність</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зразків</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в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залежності</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від</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методу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обробки</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Объект 4">
            <a:extLst>
              <a:ext uri="{FF2B5EF4-FFF2-40B4-BE49-F238E27FC236}">
                <a16:creationId xmlns:a16="http://schemas.microsoft.com/office/drawing/2014/main" xmlns="" id="{723069EB-9B1B-4092-91EA-9770910F4692}"/>
              </a:ext>
            </a:extLst>
          </p:cNvPr>
          <p:cNvGraphicFramePr>
            <a:graphicFrameLocks noChangeAspect="1"/>
          </p:cNvGraphicFramePr>
          <p:nvPr>
            <p:extLst>
              <p:ext uri="{D42A27DB-BD31-4B8C-83A1-F6EECF244321}">
                <p14:modId xmlns:p14="http://schemas.microsoft.com/office/powerpoint/2010/main" val="2309102776"/>
              </p:ext>
            </p:extLst>
          </p:nvPr>
        </p:nvGraphicFramePr>
        <p:xfrm>
          <a:off x="487765" y="1654412"/>
          <a:ext cx="304800" cy="228600"/>
        </p:xfrm>
        <a:graphic>
          <a:graphicData uri="http://schemas.openxmlformats.org/presentationml/2006/ole">
            <mc:AlternateContent xmlns:mc="http://schemas.openxmlformats.org/markup-compatibility/2006">
              <mc:Choice xmlns:v="urn:schemas-microsoft-com:vml" Requires="v">
                <p:oleObj spid="_x0000_s4102" r:id="rId3" imgW="304668" imgH="228501" progId="Equation.3">
                  <p:embed/>
                </p:oleObj>
              </mc:Choice>
              <mc:Fallback>
                <p:oleObj r:id="rId3" imgW="304668"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65" y="1654412"/>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xmlns="" id="{F47DAFB9-D292-4A40-AD5C-5AF970CEF217}"/>
              </a:ext>
            </a:extLst>
          </p:cNvPr>
          <p:cNvSpPr>
            <a:spLocks noChangeArrowheads="1"/>
          </p:cNvSpPr>
          <p:nvPr/>
        </p:nvSpPr>
        <p:spPr bwMode="auto">
          <a:xfrm>
            <a:off x="487765" y="21116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0491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2689BAB-8795-42A3-BF3B-29A5D93D5478}"/>
              </a:ext>
            </a:extLst>
          </p:cNvPr>
          <p:cNvSpPr>
            <a:spLocks noChangeArrowheads="1"/>
          </p:cNvSpPr>
          <p:nvPr/>
        </p:nvSpPr>
        <p:spPr bwMode="auto">
          <a:xfrm>
            <a:off x="249711" y="235950"/>
            <a:ext cx="1034415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Існують експериментальні роботи, що вказують на підвищення контактної витривалості деталей після обробки ППД. Зміцнення зразків зі сталі 20ХНЗА шариком, діаметр якого 10 мм, при тискові 2800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підвищили їхню довговічність при терті кочення на 34-50 % в порівнянні зі шліфованими після цементації і термічної обробки зразками. </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Л.І. </a:t>
            </a:r>
            <a:r>
              <a:rPr kumimoji="0" lang="uk-UA"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Маркусом</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встановлено, що зразки, виготовлені зі сталі ШХ15 і зміцненні алмазним вигладжуванням, більш довговічні (при 50%-ній можливості руйнування – в 1.7, а при 10%-ній – в 3,5 рази), ніж зразки, оброблені суперфінішуванням  .</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Відомо, що різноманітні корозійні середовища чинять негативний вплив на втомну міцність деталей. Дослідженнями багатьох учених встановлено, що обробка ППД сприяє усуненню дії агресивних середовищ на втомну міцність. Наприклад, накатування сталі 40Х дозволило повністю ліквідувати вплив корозійного ефекту; деталь мала одну і ту ж  границю стійкості при дослідженні на повітрі та у воді [37].  Експерименти підтвердили великі значення стискаючих залишкових напружень при обкочуванні роликом ( при обробці сталей 30ХГСНА і ЄІ643 вони складають 2000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значно менші значення отримуються при обробці тих же матеріалів шліфуванням (500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віброшліфуванням</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(800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наклепом дробом (1300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обдуванні металічним піском (1100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вібронаклепом</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(1500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алмазним вигладжуванням (1800 Н/мм</a:t>
            </a:r>
            <a:r>
              <a:rPr kumimoji="0" lang="uk-UA" altLang="ru-RU"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[38].  А значення стискаючих залишкових напружень суттєво впливають на зносостійкість деталі при її подальшій експлуатації.</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Сьогодні не підлягає сумніву  ефективність ППД як методу підвищенні зносостійкості деталей, що працюють в умовах тертя зі змащуванням. В даному випадку збільшується довговічність і, відповідно, початкове зношування в період роботи за рахунок створення оптимального мікрорельєфу поверхневого шару деформуванням.</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В залежності від конкретних умов роботи деталі в машині, той чи інший параметр якості поверхневого шару має максимальний вплив на конструктивну міцність.</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3" name="Прямоугольник 2">
            <a:extLst>
              <a:ext uri="{FF2B5EF4-FFF2-40B4-BE49-F238E27FC236}">
                <a16:creationId xmlns:a16="http://schemas.microsoft.com/office/drawing/2014/main" xmlns="" id="{770831BB-D6A0-4468-AF17-93B0DFD40AFF}"/>
              </a:ext>
            </a:extLst>
          </p:cNvPr>
          <p:cNvSpPr/>
          <p:nvPr/>
        </p:nvSpPr>
        <p:spPr>
          <a:xfrm>
            <a:off x="249711" y="4637155"/>
            <a:ext cx="11692578" cy="1754326"/>
          </a:xfrm>
          <a:prstGeom prst="rect">
            <a:avLst/>
          </a:prstGeom>
        </p:spPr>
        <p:txBody>
          <a:bodyPr wrap="square">
            <a:spAutoFit/>
          </a:bodyPr>
          <a:lstStyle/>
          <a:p>
            <a:pPr indent="450215" algn="just">
              <a:spcBef>
                <a:spcPts val="20"/>
              </a:spcBef>
              <a:spcAft>
                <a:spcPts val="0"/>
              </a:spcAft>
            </a:pPr>
            <a:r>
              <a:rPr lang="uk-UA" dirty="0">
                <a:latin typeface="Times New Roman" panose="02020603050405020304" pitchFamily="18" charset="0"/>
                <a:ea typeface="Times New Roman" panose="02020603050405020304" pitchFamily="18" charset="0"/>
              </a:rPr>
              <a:t>При ППД за рахунок пластичної деформації вихідних </a:t>
            </a:r>
            <a:r>
              <a:rPr lang="uk-UA" dirty="0" err="1">
                <a:latin typeface="Times New Roman" panose="02020603050405020304" pitchFamily="18" charset="0"/>
                <a:ea typeface="Times New Roman" panose="02020603050405020304" pitchFamily="18" charset="0"/>
              </a:rPr>
              <a:t>нерівностей</a:t>
            </a:r>
            <a:r>
              <a:rPr lang="uk-UA" dirty="0">
                <a:latin typeface="Times New Roman" panose="02020603050405020304" pitchFamily="18" charset="0"/>
                <a:ea typeface="Times New Roman" panose="02020603050405020304" pitchFamily="18" charset="0"/>
              </a:rPr>
              <a:t> формується шорсткість з  малою висотою, великими значеннями відносної опорної довжини профілю, збільшеними радіусами кривизни вершин і впадин </a:t>
            </a:r>
            <a:r>
              <a:rPr lang="uk-UA" dirty="0" err="1">
                <a:latin typeface="Times New Roman" panose="02020603050405020304" pitchFamily="18" charset="0"/>
                <a:ea typeface="Times New Roman" panose="02020603050405020304" pitchFamily="18" charset="0"/>
              </a:rPr>
              <a:t>нерівностей</a:t>
            </a:r>
            <a:r>
              <a:rPr lang="uk-UA" dirty="0">
                <a:latin typeface="Times New Roman" panose="02020603050405020304" pitchFamily="18" charset="0"/>
                <a:ea typeface="Times New Roman" panose="02020603050405020304" pitchFamily="18" charset="0"/>
              </a:rPr>
              <a:t>. Така форма </a:t>
            </a:r>
            <a:r>
              <a:rPr lang="uk-UA" dirty="0" err="1">
                <a:latin typeface="Times New Roman" panose="02020603050405020304" pitchFamily="18" charset="0"/>
                <a:ea typeface="Times New Roman" panose="02020603050405020304" pitchFamily="18" charset="0"/>
              </a:rPr>
              <a:t>нерівностей</a:t>
            </a:r>
            <a:r>
              <a:rPr lang="uk-UA" dirty="0">
                <a:latin typeface="Times New Roman" panose="02020603050405020304" pitchFamily="18" charset="0"/>
                <a:ea typeface="Times New Roman" panose="02020603050405020304" pitchFamily="18" charset="0"/>
              </a:rPr>
              <a:t> в порівнянні зі зміцненням металу збільшує зносостійкість пар тертя, контактну жорсткість  стиків і знижує  здатність поверхонь до зношування. Останнє особливо важливо для </a:t>
            </a:r>
            <a:r>
              <a:rPr lang="uk-UA" dirty="0" err="1">
                <a:latin typeface="Times New Roman" panose="02020603050405020304" pitchFamily="18" charset="0"/>
                <a:ea typeface="Times New Roman" panose="02020603050405020304" pitchFamily="18" charset="0"/>
              </a:rPr>
              <a:t>гумово</a:t>
            </a:r>
            <a:r>
              <a:rPr lang="uk-UA" dirty="0">
                <a:latin typeface="Times New Roman" panose="02020603050405020304" pitchFamily="18" charset="0"/>
                <a:ea typeface="Times New Roman" panose="02020603050405020304" pitchFamily="18" charset="0"/>
              </a:rPr>
              <a:t>-манжетних ущільнень. При роботі в парі з поверхнею, обробленою ППД, спостерігається суттєве зниження зношування ущільнення і зменшення (в десятки разів) витікання мастила.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2425408"/>
      </p:ext>
    </p:extLst>
  </p:cSld>
  <p:clrMapOvr>
    <a:masterClrMapping/>
  </p:clrMapOvr>
</p:sld>
</file>

<file path=ppt/theme/theme1.xml><?xml version="1.0" encoding="utf-8"?>
<a:theme xmlns:a="http://schemas.openxmlformats.org/drawingml/2006/main" name="Берлин">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Берлин</Template>
  <TotalTime>30</TotalTime>
  <Words>2811</Words>
  <Application>Microsoft Office PowerPoint</Application>
  <PresentationFormat>Произвольный</PresentationFormat>
  <Paragraphs>193</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23</vt:i4>
      </vt:variant>
    </vt:vector>
  </HeadingPairs>
  <TitlesOfParts>
    <vt:vector size="27" baseType="lpstr">
      <vt:lpstr>Берлин</vt:lpstr>
      <vt:lpstr>KOMPAS.FRW</vt:lpstr>
      <vt:lpstr>Microsoft Equation 3.0</vt:lpstr>
      <vt:lpstr>MathType 6.0 Equation</vt:lpstr>
      <vt:lpstr>ЛЕКЦІЯ №8   РОЗВИТОК ПРОЦЕСІВ ПОВЕРХНЕВОГО ПЛАСТИЧНОГО ДЕФОРМУВАННЯ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№8   РОЗВИТОК ПРОЦЕСІВ ПОВЕРХНЕВОГО ПЛАСТИЧНОГО ДЕФОРМУВАННЯ</dc:title>
  <dc:creator>Admin</dc:creator>
  <cp:lastModifiedBy>USER</cp:lastModifiedBy>
  <cp:revision>5</cp:revision>
  <dcterms:created xsi:type="dcterms:W3CDTF">2021-05-25T06:43:16Z</dcterms:created>
  <dcterms:modified xsi:type="dcterms:W3CDTF">2021-05-26T10:22:30Z</dcterms:modified>
</cp:coreProperties>
</file>