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12" r:id="rId2"/>
  </p:sldMasterIdLst>
  <p:notesMasterIdLst>
    <p:notesMasterId r:id="rId14"/>
  </p:notesMasterIdLst>
  <p:sldIdLst>
    <p:sldId id="256" r:id="rId3"/>
    <p:sldId id="284" r:id="rId4"/>
    <p:sldId id="315" r:id="rId5"/>
    <p:sldId id="316" r:id="rId6"/>
    <p:sldId id="317" r:id="rId7"/>
    <p:sldId id="319" r:id="rId8"/>
    <p:sldId id="318" r:id="rId9"/>
    <p:sldId id="320" r:id="rId10"/>
    <p:sldId id="321" r:id="rId11"/>
    <p:sldId id="322" r:id="rId12"/>
    <p:sldId id="298" r:id="rId13"/>
  </p:sldIdLst>
  <p:sldSz cx="9144000" cy="6858000" type="screen4x3"/>
  <p:notesSz cx="7559675" cy="1069181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8072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72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626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926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5657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971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056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736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83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4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5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57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9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60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60"/>
          <p:cNvSpPr txBox="1">
            <a:spLocks noGrp="1"/>
          </p:cNvSpPr>
          <p:nvPr>
            <p:ph type="body" idx="3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61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61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62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62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63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64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64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64"/>
          <p:cNvSpPr txBox="1">
            <a:spLocks noGrp="1"/>
          </p:cNvSpPr>
          <p:nvPr>
            <p:ph type="body" idx="4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65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5" name="Google Shape;295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072800" cy="5290920"/>
          </a:xfrm>
          <a:custGeom>
            <a:avLst/>
            <a:gdLst/>
            <a:ahLst/>
            <a:cxnLst/>
            <a:rect l="l" t="t" r="r" b="b"/>
            <a:pathLst>
              <a:path w="676" h="3333" extrusionOk="0">
                <a:moveTo>
                  <a:pt x="0" y="3132"/>
                </a:moveTo>
                <a:lnTo>
                  <a:pt x="0" y="3312"/>
                </a:lnTo>
                <a:lnTo>
                  <a:pt x="126" y="3333"/>
                </a:lnTo>
                <a:lnTo>
                  <a:pt x="676" y="0"/>
                </a:lnTo>
                <a:lnTo>
                  <a:pt x="514" y="0"/>
                </a:lnTo>
                <a:lnTo>
                  <a:pt x="0" y="3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Google Shape;7;p1"/>
          <p:cNvSpPr/>
          <p:nvPr/>
        </p:nvSpPr>
        <p:spPr>
          <a:xfrm>
            <a:off x="0" y="0"/>
            <a:ext cx="758520" cy="4624200"/>
          </a:xfrm>
          <a:custGeom>
            <a:avLst/>
            <a:gdLst/>
            <a:ahLst/>
            <a:cxnLst/>
            <a:rect l="l" t="t" r="r" b="b"/>
            <a:pathLst>
              <a:path w="478" h="2913" extrusionOk="0">
                <a:moveTo>
                  <a:pt x="478" y="0"/>
                </a:moveTo>
                <a:lnTo>
                  <a:pt x="318" y="0"/>
                </a:lnTo>
                <a:lnTo>
                  <a:pt x="0" y="1938"/>
                </a:lnTo>
                <a:lnTo>
                  <a:pt x="0" y="2913"/>
                </a:lnTo>
                <a:lnTo>
                  <a:pt x="478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8" name="Google Shape;8;p1"/>
          <p:cNvSpPr/>
          <p:nvPr/>
        </p:nvSpPr>
        <p:spPr>
          <a:xfrm>
            <a:off x="0" y="5662440"/>
            <a:ext cx="906120" cy="1195200"/>
          </a:xfrm>
          <a:custGeom>
            <a:avLst/>
            <a:gdLst/>
            <a:ahLst/>
            <a:cxnLst/>
            <a:rect l="l" t="t" r="r" b="b"/>
            <a:pathLst>
              <a:path w="571" h="753" extrusionOk="0">
                <a:moveTo>
                  <a:pt x="0" y="0"/>
                </a:moveTo>
                <a:lnTo>
                  <a:pt x="0" y="12"/>
                </a:lnTo>
                <a:lnTo>
                  <a:pt x="538" y="753"/>
                </a:lnTo>
                <a:lnTo>
                  <a:pt x="571" y="75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9" name="Google Shape;9;p1"/>
          <p:cNvSpPr/>
          <p:nvPr/>
        </p:nvSpPr>
        <p:spPr>
          <a:xfrm>
            <a:off x="0" y="5295960"/>
            <a:ext cx="1487160" cy="1561680"/>
          </a:xfrm>
          <a:custGeom>
            <a:avLst/>
            <a:gdLst/>
            <a:ahLst/>
            <a:cxnLst/>
            <a:rect l="l" t="t" r="r" b="b"/>
            <a:pathLst>
              <a:path w="937" h="984" extrusionOk="0">
                <a:moveTo>
                  <a:pt x="0" y="0"/>
                </a:moveTo>
                <a:lnTo>
                  <a:pt x="0" y="3"/>
                </a:lnTo>
                <a:lnTo>
                  <a:pt x="901" y="984"/>
                </a:lnTo>
                <a:lnTo>
                  <a:pt x="937" y="984"/>
                </a:lnTo>
                <a:lnTo>
                  <a:pt x="0" y="0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</p:sp>
      <p:sp>
        <p:nvSpPr>
          <p:cNvPr id="10" name="Google Shape;10;p1"/>
          <p:cNvSpPr/>
          <p:nvPr/>
        </p:nvSpPr>
        <p:spPr>
          <a:xfrm>
            <a:off x="0" y="5257800"/>
            <a:ext cx="2131560" cy="1599840"/>
          </a:xfrm>
          <a:custGeom>
            <a:avLst/>
            <a:gdLst/>
            <a:ahLst/>
            <a:cxnLst/>
            <a:rect l="l" t="t" r="r" b="b"/>
            <a:pathLst>
              <a:path w="1343" h="1008" extrusionOk="0">
                <a:moveTo>
                  <a:pt x="0" y="24"/>
                </a:moveTo>
                <a:lnTo>
                  <a:pt x="937" y="1008"/>
                </a:lnTo>
                <a:lnTo>
                  <a:pt x="1343" y="1008"/>
                </a:lnTo>
                <a:lnTo>
                  <a:pt x="126" y="21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</p:sp>
      <p:sp>
        <p:nvSpPr>
          <p:cNvPr id="11" name="Google Shape;11;p1"/>
          <p:cNvSpPr/>
          <p:nvPr/>
        </p:nvSpPr>
        <p:spPr>
          <a:xfrm>
            <a:off x="0" y="5357880"/>
            <a:ext cx="1377720" cy="1499760"/>
          </a:xfrm>
          <a:custGeom>
            <a:avLst/>
            <a:gdLst/>
            <a:ahLst/>
            <a:cxnLst/>
            <a:rect l="l" t="t" r="r" b="b"/>
            <a:pathLst>
              <a:path w="868" h="945" extrusionOk="0">
                <a:moveTo>
                  <a:pt x="0" y="192"/>
                </a:moveTo>
                <a:lnTo>
                  <a:pt x="571" y="945"/>
                </a:lnTo>
                <a:lnTo>
                  <a:pt x="868" y="945"/>
                </a:lnTo>
                <a:lnTo>
                  <a:pt x="0" y="0"/>
                </a:lnTo>
                <a:lnTo>
                  <a:pt x="0" y="192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</p:sp>
      <p:sp>
        <p:nvSpPr>
          <p:cNvPr id="12" name="Google Shape;12;p1"/>
          <p:cNvSpPr/>
          <p:nvPr/>
        </p:nvSpPr>
        <p:spPr>
          <a:xfrm>
            <a:off x="641520" y="0"/>
            <a:ext cx="1364760" cy="3971520"/>
          </a:xfrm>
          <a:custGeom>
            <a:avLst/>
            <a:gdLst/>
            <a:ahLst/>
            <a:cxnLst/>
            <a:rect l="l" t="t" r="r" b="b"/>
            <a:pathLst>
              <a:path w="860" h="2502" extrusionOk="0">
                <a:moveTo>
                  <a:pt x="0" y="2445"/>
                </a:moveTo>
                <a:lnTo>
                  <a:pt x="228" y="2502"/>
                </a:lnTo>
                <a:lnTo>
                  <a:pt x="860" y="0"/>
                </a:lnTo>
                <a:lnTo>
                  <a:pt x="620" y="0"/>
                </a:lnTo>
                <a:lnTo>
                  <a:pt x="0" y="2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Google Shape;13;p1"/>
          <p:cNvSpPr/>
          <p:nvPr/>
        </p:nvSpPr>
        <p:spPr>
          <a:xfrm>
            <a:off x="203040" y="0"/>
            <a:ext cx="1336320" cy="3862080"/>
          </a:xfrm>
          <a:custGeom>
            <a:avLst/>
            <a:gdLst/>
            <a:ahLst/>
            <a:cxnLst/>
            <a:rect l="l" t="t" r="r" b="b"/>
            <a:pathLst>
              <a:path w="842" h="2433" extrusionOk="0">
                <a:moveTo>
                  <a:pt x="842" y="0"/>
                </a:moveTo>
                <a:lnTo>
                  <a:pt x="602" y="0"/>
                </a:lnTo>
                <a:lnTo>
                  <a:pt x="0" y="2376"/>
                </a:lnTo>
                <a:lnTo>
                  <a:pt x="228" y="2433"/>
                </a:lnTo>
                <a:lnTo>
                  <a:pt x="842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4" name="Google Shape;14;p1"/>
          <p:cNvSpPr/>
          <p:nvPr/>
        </p:nvSpPr>
        <p:spPr>
          <a:xfrm>
            <a:off x="208080" y="3776760"/>
            <a:ext cx="1936440" cy="3080880"/>
          </a:xfrm>
          <a:custGeom>
            <a:avLst/>
            <a:gdLst/>
            <a:ahLst/>
            <a:cxnLst/>
            <a:rect l="l" t="t" r="r" b="b"/>
            <a:pathLst>
              <a:path w="1220" h="1941" extrusionOk="0">
                <a:moveTo>
                  <a:pt x="0" y="0"/>
                </a:moveTo>
                <a:lnTo>
                  <a:pt x="1166" y="1941"/>
                </a:lnTo>
                <a:lnTo>
                  <a:pt x="1220" y="1941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5" name="Google Shape;15;p1"/>
          <p:cNvSpPr/>
          <p:nvPr/>
        </p:nvSpPr>
        <p:spPr>
          <a:xfrm>
            <a:off x="646200" y="3886200"/>
            <a:ext cx="2373120" cy="2971440"/>
          </a:xfrm>
          <a:custGeom>
            <a:avLst/>
            <a:gdLst/>
            <a:ahLst/>
            <a:cxnLst/>
            <a:rect l="l" t="t" r="r" b="b"/>
            <a:pathLst>
              <a:path w="1495" h="1872" extrusionOk="0">
                <a:moveTo>
                  <a:pt x="1495" y="1872"/>
                </a:moveTo>
                <a:lnTo>
                  <a:pt x="0" y="0"/>
                </a:lnTo>
                <a:lnTo>
                  <a:pt x="1442" y="1872"/>
                </a:lnTo>
                <a:lnTo>
                  <a:pt x="1495" y="1872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</p:sp>
      <p:sp>
        <p:nvSpPr>
          <p:cNvPr id="16" name="Google Shape;16;p1"/>
          <p:cNvSpPr/>
          <p:nvPr/>
        </p:nvSpPr>
        <p:spPr>
          <a:xfrm>
            <a:off x="641520" y="3881520"/>
            <a:ext cx="3339720" cy="2976120"/>
          </a:xfrm>
          <a:custGeom>
            <a:avLst/>
            <a:gdLst/>
            <a:ahLst/>
            <a:cxnLst/>
            <a:rect l="l" t="t" r="r" b="b"/>
            <a:pathLst>
              <a:path w="2104" h="1875" extrusionOk="0">
                <a:moveTo>
                  <a:pt x="0" y="0"/>
                </a:moveTo>
                <a:lnTo>
                  <a:pt x="3" y="3"/>
                </a:lnTo>
                <a:lnTo>
                  <a:pt x="1498" y="1875"/>
                </a:lnTo>
                <a:lnTo>
                  <a:pt x="2104" y="1875"/>
                </a:lnTo>
                <a:lnTo>
                  <a:pt x="228" y="57"/>
                </a:lnTo>
                <a:lnTo>
                  <a:pt x="0" y="0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</p:sp>
      <p:sp>
        <p:nvSpPr>
          <p:cNvPr id="17" name="Google Shape;17;p1"/>
          <p:cNvSpPr/>
          <p:nvPr/>
        </p:nvSpPr>
        <p:spPr>
          <a:xfrm>
            <a:off x="203040" y="3772080"/>
            <a:ext cx="2660400" cy="3085920"/>
          </a:xfrm>
          <a:custGeom>
            <a:avLst/>
            <a:gdLst/>
            <a:ahLst/>
            <a:cxnLst/>
            <a:rect l="l" t="t" r="r" b="b"/>
            <a:pathLst>
              <a:path w="1676" h="1944" extrusionOk="0">
                <a:moveTo>
                  <a:pt x="1676" y="1944"/>
                </a:moveTo>
                <a:lnTo>
                  <a:pt x="264" y="111"/>
                </a:lnTo>
                <a:lnTo>
                  <a:pt x="225" y="60"/>
                </a:lnTo>
                <a:lnTo>
                  <a:pt x="228" y="60"/>
                </a:lnTo>
                <a:lnTo>
                  <a:pt x="264" y="111"/>
                </a:lnTo>
                <a:lnTo>
                  <a:pt x="234" y="69"/>
                </a:lnTo>
                <a:lnTo>
                  <a:pt x="228" y="57"/>
                </a:lnTo>
                <a:lnTo>
                  <a:pt x="222" y="54"/>
                </a:lnTo>
                <a:lnTo>
                  <a:pt x="0" y="0"/>
                </a:lnTo>
                <a:lnTo>
                  <a:pt x="3" y="3"/>
                </a:lnTo>
                <a:lnTo>
                  <a:pt x="1223" y="1944"/>
                </a:lnTo>
                <a:lnTo>
                  <a:pt x="1676" y="1944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</p: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1739520" y="914400"/>
            <a:ext cx="6946920" cy="348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325640" y="6117480"/>
            <a:ext cx="8571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3623760" y="6117480"/>
            <a:ext cx="36090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275320" y="6117480"/>
            <a:ext cx="411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203040" y="3772080"/>
            <a:ext cx="361440" cy="90000"/>
          </a:xfrm>
          <a:custGeom>
            <a:avLst/>
            <a:gdLst/>
            <a:ahLst/>
            <a:cxnLst/>
            <a:rect l="l" t="t" r="r" b="b"/>
            <a:pathLst>
              <a:path w="228" h="57" extrusionOk="0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23" name="Google Shape;23;p1"/>
          <p:cNvSpPr/>
          <p:nvPr/>
        </p:nvSpPr>
        <p:spPr>
          <a:xfrm>
            <a:off x="560520" y="3867120"/>
            <a:ext cx="61560" cy="80640"/>
          </a:xfrm>
          <a:custGeom>
            <a:avLst/>
            <a:gdLst/>
            <a:ahLst/>
            <a:cxnLst/>
            <a:rect l="l" t="t" r="r" b="b"/>
            <a:pathLst>
              <a:path w="39" h="51" extrusionOk="0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24" name="Google Shape;24;p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53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53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53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1.wmf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F0A22A03-ABC8-48F8-B05C-F812819E1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15888"/>
            <a:ext cx="79200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ВІННИЦЬКИЙ НАЦІОНАЛЬНИЙ АГРАРНИЙ УНІВЕРСИТЕТ</a:t>
            </a: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2EC4411B-5136-40BF-9ED6-EF14679EB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76250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електроенергетики, електротехніки та електромеханіки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6962197-95DB-49BE-80C7-3C28E444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176338"/>
            <a:ext cx="91551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id="{ABC71304-6F20-417A-B386-B3F6A8C89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365625"/>
            <a:ext cx="741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uk-UA" altLang="ru-RU" sz="2000" b="1" dirty="0">
                <a:solidFill>
                  <a:srgbClr val="FF0000"/>
                </a:solidFill>
              </a:rPr>
              <a:t>Лекція на тему : «</a:t>
            </a:r>
            <a:r>
              <a:rPr lang="uk-UA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МЕТОД ЕКВІВАЛЕНТНОГО ГЕНЕРАТОРА</a:t>
            </a:r>
            <a:r>
              <a:rPr lang="uk-UA" altLang="ru-RU" sz="2000" b="1" dirty="0">
                <a:solidFill>
                  <a:srgbClr val="FF0000"/>
                </a:solidFill>
              </a:rPr>
              <a:t>»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6">
            <a:extLst>
              <a:ext uri="{FF2B5EF4-FFF2-40B4-BE49-F238E27FC236}">
                <a16:creationId xmlns:a16="http://schemas.microsoft.com/office/drawing/2014/main" id="{53883648-F0CD-4880-A456-A02199A37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5445125"/>
            <a:ext cx="635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b="1">
                <a:solidFill>
                  <a:srgbClr val="FF0000"/>
                </a:solidFill>
              </a:rPr>
              <a:t>Лектор : к.т.н.  доц. Граняк Валерій Федорович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06;p107">
            <a:extLst>
              <a:ext uri="{FF2B5EF4-FFF2-40B4-BE49-F238E27FC236}">
                <a16:creationId xmlns:a16="http://schemas.microsoft.com/office/drawing/2014/main" id="{DF606B87-EB8E-44EE-9A55-50EE030724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3092" y="5327779"/>
            <a:ext cx="2060669" cy="8938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B8AD3A4-6E7C-4121-84AA-C5A6F84E4C6A}"/>
              </a:ext>
            </a:extLst>
          </p:cNvPr>
          <p:cNvSpPr/>
          <p:nvPr/>
        </p:nvSpPr>
        <p:spPr>
          <a:xfrm>
            <a:off x="3137935" y="538585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Розрахуємо струм</a:t>
            </a:r>
            <a:endParaRPr lang="ru-UA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1212BE-2EA5-4A41-A1DA-43778F64F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345" y="1431549"/>
            <a:ext cx="3467100" cy="33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9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86F03EE-8A59-4EBB-B146-22B48B7B7981}"/>
              </a:ext>
            </a:extLst>
          </p:cNvPr>
          <p:cNvSpPr/>
          <p:nvPr/>
        </p:nvSpPr>
        <p:spPr>
          <a:xfrm>
            <a:off x="1834712" y="2828015"/>
            <a:ext cx="54745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Дякую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увагу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UA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0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3;p92">
            <a:extLst>
              <a:ext uri="{FF2B5EF4-FFF2-40B4-BE49-F238E27FC236}">
                <a16:creationId xmlns:a16="http://schemas.microsoft.com/office/drawing/2014/main" id="{5A58A0FC-D6E1-4D27-90BD-C9A97FBBFFBE}"/>
              </a:ext>
            </a:extLst>
          </p:cNvPr>
          <p:cNvSpPr/>
          <p:nvPr/>
        </p:nvSpPr>
        <p:spPr>
          <a:xfrm>
            <a:off x="634482" y="159400"/>
            <a:ext cx="7809722" cy="45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ь</a:t>
            </a: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 основні підходи</a:t>
            </a:r>
            <a:endParaRPr sz="32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05F7D5E-C719-405C-B0CE-524B1174C31C}"/>
              </a:ext>
            </a:extLst>
          </p:cNvPr>
          <p:cNvSpPr/>
          <p:nvPr/>
        </p:nvSpPr>
        <p:spPr>
          <a:xfrm>
            <a:off x="377890" y="939147"/>
            <a:ext cx="8322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Двополюсник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підключатись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двополюсник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­ двополюсник,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опором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двополюсник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вміщує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розімкнених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затискачах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холостого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двополюсник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генератором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7D10B4BF-6284-49AB-A0FC-D504AB679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7" y="4330370"/>
            <a:ext cx="7474377" cy="17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DFB7A9D-35DB-450A-9583-1D041991B884}"/>
              </a:ext>
            </a:extLst>
          </p:cNvPr>
          <p:cNvSpPr/>
          <p:nvPr/>
        </p:nvSpPr>
        <p:spPr>
          <a:xfrm>
            <a:off x="1287208" y="140026"/>
            <a:ext cx="7050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Теорема про </a:t>
            </a:r>
            <a:r>
              <a:rPr lang="ru-RU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активний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двополюсник</a:t>
            </a:r>
            <a:endParaRPr lang="ru-UA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3BCD4DB-8630-4819-A8B6-C366B67C522F}"/>
              </a:ext>
            </a:extLst>
          </p:cNvPr>
          <p:cNvSpPr/>
          <p:nvPr/>
        </p:nvSpPr>
        <p:spPr>
          <a:xfrm>
            <a:off x="424543" y="1182231"/>
            <a:ext cx="82949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Струм 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вітці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а, б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кола не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зміниться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двополюсник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під’єднана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дана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замінити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еквівалентним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джерелом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(еквівалентним генератором)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ЕРС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дорівнює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напрузі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розриву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полюсах активного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двополюсника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опір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дорівнює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вхідному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опору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полюсів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а, б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пасивного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двополюсника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одержаного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даного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активного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двополюсника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видаленні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нього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б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2000" dirty="0"/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FF221BB3-1A24-4CA5-BEBC-F24E2094B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0" y="4150674"/>
            <a:ext cx="7360939" cy="209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75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BCE3B2C-FB8E-4C69-B909-0A7A41FA27B8}"/>
              </a:ext>
            </a:extLst>
          </p:cNvPr>
          <p:cNvSpPr/>
          <p:nvPr/>
        </p:nvSpPr>
        <p:spPr>
          <a:xfrm>
            <a:off x="569169" y="209586"/>
            <a:ext cx="8341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Алгоритм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розрахунку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електричного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кола методом </a:t>
            </a:r>
            <a:r>
              <a:rPr lang="ru-RU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еквівалентного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генератора</a:t>
            </a:r>
            <a:endParaRPr lang="ru-UA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32D068D-9C60-417D-BA7F-9F39A18691A1}"/>
              </a:ext>
            </a:extLst>
          </p:cNvPr>
          <p:cNvSpPr/>
          <p:nvPr/>
        </p:nvSpPr>
        <p:spPr>
          <a:xfrm>
            <a:off x="233265" y="1375091"/>
            <a:ext cx="86774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Відключити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вітку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якій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струм,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відмітивши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точками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а, б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місця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відключення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endParaRPr lang="ru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Будь-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яким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відомих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методів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розрахувати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схему,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залишилася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(режим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розриву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активного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двополюсника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і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20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точками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а, б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підключена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Видалити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схеми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замінивши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опорами,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вхідний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опір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20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вх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точок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а, б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4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струм 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вітці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формулою:</a:t>
            </a:r>
          </a:p>
          <a:p>
            <a:endParaRPr lang="ru-RU" sz="2000" dirty="0">
              <a:latin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</a:rPr>
              <a:t>     5.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вітці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струм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розраховується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ЕРС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6.3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ведеться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формулою:</a:t>
            </a:r>
            <a:endParaRPr lang="ru-UA" sz="2000" dirty="0"/>
          </a:p>
          <a:p>
            <a:endParaRPr lang="ru-UA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F29826-97BC-4D2A-92D3-FCB99FA20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68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'єкт 4">
            <a:extLst>
              <a:ext uri="{FF2B5EF4-FFF2-40B4-BE49-F238E27FC236}">
                <a16:creationId xmlns:a16="http://schemas.microsoft.com/office/drawing/2014/main" id="{847D7AE5-C237-4AD4-9742-A62ED47B1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333519"/>
              </p:ext>
            </p:extLst>
          </p:nvPr>
        </p:nvGraphicFramePr>
        <p:xfrm>
          <a:off x="3143108" y="3928187"/>
          <a:ext cx="2687932" cy="78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Equation" r:id="rId4" imgW="1701800" imgH="495300" progId="Equation.DSMT4">
                  <p:embed/>
                </p:oleObj>
              </mc:Choice>
              <mc:Fallback>
                <p:oleObj name="Equation" r:id="rId4" imgW="17018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108" y="3928187"/>
                        <a:ext cx="2687932" cy="783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'єкт 8">
            <a:extLst>
              <a:ext uri="{FF2B5EF4-FFF2-40B4-BE49-F238E27FC236}">
                <a16:creationId xmlns:a16="http://schemas.microsoft.com/office/drawing/2014/main" id="{FBA3B9FC-B0B6-489A-BB44-B5B03E819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802824"/>
              </p:ext>
            </p:extLst>
          </p:nvPr>
        </p:nvGraphicFramePr>
        <p:xfrm>
          <a:off x="3015767" y="5776296"/>
          <a:ext cx="2815273" cy="820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Equation" r:id="rId6" imgW="1701800" imgH="495300" progId="Equation.DSMT4">
                  <p:embed/>
                </p:oleObj>
              </mc:Choice>
              <mc:Fallback>
                <p:oleObj name="Equation" r:id="rId6" imgW="1701800" imgH="495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5767" y="5776296"/>
                        <a:ext cx="2815273" cy="820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59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630FB3E-9982-4901-9D0F-904D780EFD22}"/>
              </a:ext>
            </a:extLst>
          </p:cNvPr>
          <p:cNvSpPr/>
          <p:nvPr/>
        </p:nvSpPr>
        <p:spPr>
          <a:xfrm>
            <a:off x="3742650" y="149357"/>
            <a:ext cx="132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</a:t>
            </a:r>
            <a:endParaRPr lang="ru-UA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9ACB61-F8C2-4EB5-8997-C8A220EAE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015" y="314875"/>
            <a:ext cx="2218857" cy="2218857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787A823-4285-4066-8809-3F68B5B0D967}"/>
              </a:ext>
            </a:extLst>
          </p:cNvPr>
          <p:cNvSpPr/>
          <p:nvPr/>
        </p:nvSpPr>
        <p:spPr>
          <a:xfrm>
            <a:off x="709128" y="723156"/>
            <a:ext cx="4818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струм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схемі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исунку</a:t>
            </a:r>
            <a:endParaRPr lang="ru-UA" sz="2000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96475FE-E9C1-4206-A0D1-6B6D8946E0E4}"/>
              </a:ext>
            </a:extLst>
          </p:cNvPr>
          <p:cNvSpPr/>
          <p:nvPr/>
        </p:nvSpPr>
        <p:spPr>
          <a:xfrm>
            <a:off x="179275" y="2392642"/>
            <a:ext cx="84495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Відключається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Розраховується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схема,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залишилася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(режим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розриву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активного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двополюсника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і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20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точками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а, б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під’єднана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2000" dirty="0"/>
          </a:p>
          <a:p>
            <a:pPr marL="457200" indent="-457200">
              <a:buAutoNum type="arabicPeriod"/>
            </a:pPr>
            <a:endParaRPr lang="ru-UA" sz="2000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4676836-85EC-4B4F-9EC1-C55A2589CDE2}"/>
              </a:ext>
            </a:extLst>
          </p:cNvPr>
          <p:cNvSpPr/>
          <p:nvPr/>
        </p:nvSpPr>
        <p:spPr>
          <a:xfrm>
            <a:off x="3619218" y="1838608"/>
            <a:ext cx="1446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Розв’язок</a:t>
            </a:r>
            <a:endParaRPr lang="ru-UA" sz="2400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7DAC38-34D1-4193-93B7-C0CDA30C6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6671" y="3429000"/>
            <a:ext cx="2632570" cy="2411963"/>
          </a:xfrm>
          <a:prstGeom prst="rect">
            <a:avLst/>
          </a:prstGeom>
        </p:spPr>
      </p:pic>
      <p:graphicFrame>
        <p:nvGraphicFramePr>
          <p:cNvPr id="13" name="Об'єкт 12">
            <a:extLst>
              <a:ext uri="{FF2B5EF4-FFF2-40B4-BE49-F238E27FC236}">
                <a16:creationId xmlns:a16="http://schemas.microsoft.com/office/drawing/2014/main" id="{C6E239E0-FA8E-4CEA-B7CD-F3153E32E1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71493"/>
              </p:ext>
            </p:extLst>
          </p:nvPr>
        </p:nvGraphicFramePr>
        <p:xfrm>
          <a:off x="487185" y="5991298"/>
          <a:ext cx="8451934" cy="73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Equation" r:id="rId6" imgW="5664200" imgH="495300" progId="Equation.DSMT4">
                  <p:embed/>
                </p:oleObj>
              </mc:Choice>
              <mc:Fallback>
                <p:oleObj name="Equation" r:id="rId6" imgW="56642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85" y="5991298"/>
                        <a:ext cx="8451934" cy="739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76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7E2491F-BC2D-4C82-970C-D3C5123228C9}"/>
              </a:ext>
            </a:extLst>
          </p:cNvPr>
          <p:cNvSpPr/>
          <p:nvPr/>
        </p:nvSpPr>
        <p:spPr>
          <a:xfrm>
            <a:off x="558288" y="279986"/>
            <a:ext cx="4216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спрощення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виразу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одержуємо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UA" sz="2000" dirty="0"/>
          </a:p>
        </p:txBody>
      </p:sp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2AA3D57A-5ABD-4BB0-AEA2-D37342F020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11586"/>
              </p:ext>
            </p:extLst>
          </p:nvPr>
        </p:nvGraphicFramePr>
        <p:xfrm>
          <a:off x="2625143" y="841125"/>
          <a:ext cx="3318458" cy="73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Equation" r:id="rId4" imgW="2222500" imgH="495300" progId="Equation.DSMT4">
                  <p:embed/>
                </p:oleObj>
              </mc:Choice>
              <mc:Fallback>
                <p:oleObj name="Equation" r:id="rId4" imgW="22225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143" y="841125"/>
                        <a:ext cx="3318458" cy="738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C42F4DB-45F4-4804-A47C-E236967B2051}"/>
              </a:ext>
            </a:extLst>
          </p:cNvPr>
          <p:cNvSpPr/>
          <p:nvPr/>
        </p:nvSpPr>
        <p:spPr>
          <a:xfrm>
            <a:off x="414438" y="1579612"/>
            <a:ext cx="8315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3. Видаляється із схеми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замінивши її внутрішнім опором (закоротка), визначається вхідний опір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20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вх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відносно точок а, б, (рис. в). Опори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з’єднані паралельно, а між собою – послідовно.</a:t>
            </a:r>
            <a:endParaRPr lang="ru-UA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C6D024-707D-4A80-A6CC-C17736701D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444" y="2745823"/>
            <a:ext cx="2661850" cy="2348691"/>
          </a:xfrm>
          <a:prstGeom prst="rect">
            <a:avLst/>
          </a:prstGeom>
        </p:spPr>
      </p:pic>
      <p:graphicFrame>
        <p:nvGraphicFramePr>
          <p:cNvPr id="8" name="Об'єкт 7">
            <a:extLst>
              <a:ext uri="{FF2B5EF4-FFF2-40B4-BE49-F238E27FC236}">
                <a16:creationId xmlns:a16="http://schemas.microsoft.com/office/drawing/2014/main" id="{910D3FD0-5E3B-48DF-8478-CE687000D9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254833"/>
              </p:ext>
            </p:extLst>
          </p:nvPr>
        </p:nvGraphicFramePr>
        <p:xfrm>
          <a:off x="1774825" y="3519488"/>
          <a:ext cx="2755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2" name="Equation" r:id="rId7" imgW="1714320" imgH="495000" progId="Equation.DSMT4">
                  <p:embed/>
                </p:oleObj>
              </mc:Choice>
              <mc:Fallback>
                <p:oleObj name="Equation" r:id="rId7" imgW="171432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519488"/>
                        <a:ext cx="2755900" cy="800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8B0A16A-8768-4F7F-B241-9868A00586FC}"/>
              </a:ext>
            </a:extLst>
          </p:cNvPr>
          <p:cNvSpPr/>
          <p:nvPr/>
        </p:nvSpPr>
        <p:spPr>
          <a:xfrm>
            <a:off x="558288" y="5245060"/>
            <a:ext cx="4443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Струм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формулою:</a:t>
            </a:r>
            <a:endParaRPr lang="ru-UA" sz="2000" dirty="0"/>
          </a:p>
        </p:txBody>
      </p:sp>
      <p:graphicFrame>
        <p:nvGraphicFramePr>
          <p:cNvPr id="11" name="Об'єкт 10">
            <a:extLst>
              <a:ext uri="{FF2B5EF4-FFF2-40B4-BE49-F238E27FC236}">
                <a16:creationId xmlns:a16="http://schemas.microsoft.com/office/drawing/2014/main" id="{A0CB6C02-EEFC-4E61-97D4-421041FFA4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816627"/>
              </p:ext>
            </p:extLst>
          </p:nvPr>
        </p:nvGraphicFramePr>
        <p:xfrm>
          <a:off x="3173413" y="5764213"/>
          <a:ext cx="27971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3" name="Equation" r:id="rId9" imgW="1752480" imgH="495000" progId="Equation.DSMT4">
                  <p:embed/>
                </p:oleObj>
              </mc:Choice>
              <mc:Fallback>
                <p:oleObj name="Equation" r:id="rId9" imgW="175248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413" y="5764213"/>
                        <a:ext cx="2797175" cy="79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309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2F60B8-41FA-47A3-A5A9-F2F3F644B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466" y="1272722"/>
            <a:ext cx="3833067" cy="376192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46A79F2-FCA5-412D-A330-6E6BB49E53E9}"/>
              </a:ext>
            </a:extLst>
          </p:cNvPr>
          <p:cNvSpPr/>
          <p:nvPr/>
        </p:nvSpPr>
        <p:spPr>
          <a:xfrm>
            <a:off x="3742650" y="149357"/>
            <a:ext cx="132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</a:t>
            </a:r>
            <a:endParaRPr lang="ru-UA" sz="2400" dirty="0">
              <a:solidFill>
                <a:srgbClr val="FF0000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25668E4-C7E6-4BAA-BD3D-F9B293D93CA5}"/>
              </a:ext>
            </a:extLst>
          </p:cNvPr>
          <p:cNvSpPr/>
          <p:nvPr/>
        </p:nvSpPr>
        <p:spPr>
          <a:xfrm>
            <a:off x="793103" y="741817"/>
            <a:ext cx="7847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Розрахувати струм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методом еквівалентного генератора 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137910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15;p104">
            <a:extLst>
              <a:ext uri="{FF2B5EF4-FFF2-40B4-BE49-F238E27FC236}">
                <a16:creationId xmlns:a16="http://schemas.microsoft.com/office/drawing/2014/main" id="{373D9358-370C-46A7-BEC4-EEC8D146E7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9923" y="757653"/>
            <a:ext cx="4171342" cy="316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16;p104">
            <a:extLst>
              <a:ext uri="{FF2B5EF4-FFF2-40B4-BE49-F238E27FC236}">
                <a16:creationId xmlns:a16="http://schemas.microsoft.com/office/drawing/2014/main" id="{462F4DF3-A176-4E46-BCD0-646D6B2DF1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85" y="1415322"/>
            <a:ext cx="4393881" cy="185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46;p105">
            <a:extLst>
              <a:ext uri="{FF2B5EF4-FFF2-40B4-BE49-F238E27FC236}">
                <a16:creationId xmlns:a16="http://schemas.microsoft.com/office/drawing/2014/main" id="{149E2057-8C5C-4040-9300-C781FB65F41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5756" y="4080230"/>
            <a:ext cx="1511280" cy="74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47;p105">
            <a:extLst>
              <a:ext uri="{FF2B5EF4-FFF2-40B4-BE49-F238E27FC236}">
                <a16:creationId xmlns:a16="http://schemas.microsoft.com/office/drawing/2014/main" id="{EA6948DE-CE36-4917-AA2F-24E3E508BB8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55976" y="4085812"/>
            <a:ext cx="2082960" cy="71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48;p105">
            <a:extLst>
              <a:ext uri="{FF2B5EF4-FFF2-40B4-BE49-F238E27FC236}">
                <a16:creationId xmlns:a16="http://schemas.microsoft.com/office/drawing/2014/main" id="{19266360-4585-4B07-851F-148B788D4FD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80076" y="5166408"/>
            <a:ext cx="1866960" cy="4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49;p105">
            <a:extLst>
              <a:ext uri="{FF2B5EF4-FFF2-40B4-BE49-F238E27FC236}">
                <a16:creationId xmlns:a16="http://schemas.microsoft.com/office/drawing/2014/main" id="{CD7A6CDE-31F7-40E4-97E4-94C20D86959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72354" y="5277978"/>
            <a:ext cx="1803240" cy="43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50;p105">
            <a:extLst>
              <a:ext uri="{FF2B5EF4-FFF2-40B4-BE49-F238E27FC236}">
                <a16:creationId xmlns:a16="http://schemas.microsoft.com/office/drawing/2014/main" id="{32CF0346-CD24-4BF5-8363-515FFBFFB54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55824" y="6099370"/>
            <a:ext cx="1574640" cy="41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187FB06-65CA-4116-9C73-BDBDF1C94710}"/>
              </a:ext>
            </a:extLst>
          </p:cNvPr>
          <p:cNvSpPr/>
          <p:nvPr/>
        </p:nvSpPr>
        <p:spPr>
          <a:xfrm>
            <a:off x="1611895" y="216617"/>
            <a:ext cx="5926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Розрахуємо ЕРС еквівалентного генератора</a:t>
            </a:r>
            <a:endParaRPr lang="ru-U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0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90;p106">
            <a:extLst>
              <a:ext uri="{FF2B5EF4-FFF2-40B4-BE49-F238E27FC236}">
                <a16:creationId xmlns:a16="http://schemas.microsoft.com/office/drawing/2014/main" id="{71010FB9-09DF-4FC4-8D13-881BD19522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903" y="1050572"/>
            <a:ext cx="2882880" cy="217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91;p106">
            <a:extLst>
              <a:ext uri="{FF2B5EF4-FFF2-40B4-BE49-F238E27FC236}">
                <a16:creationId xmlns:a16="http://schemas.microsoft.com/office/drawing/2014/main" id="{E98555E7-43BF-49E6-807F-F519151148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1095" y="1019609"/>
            <a:ext cx="2768760" cy="261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92;p106">
            <a:extLst>
              <a:ext uri="{FF2B5EF4-FFF2-40B4-BE49-F238E27FC236}">
                <a16:creationId xmlns:a16="http://schemas.microsoft.com/office/drawing/2014/main" id="{5E7B588E-5454-4062-9C7E-35A07160354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68652" y="1211785"/>
            <a:ext cx="2527200" cy="73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3;p106">
            <a:extLst>
              <a:ext uri="{FF2B5EF4-FFF2-40B4-BE49-F238E27FC236}">
                <a16:creationId xmlns:a16="http://schemas.microsoft.com/office/drawing/2014/main" id="{6FCFE805-65E3-4BEE-A6DB-A2EAA2CF807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2332" y="2100985"/>
            <a:ext cx="2654280" cy="80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4;p106">
            <a:extLst>
              <a:ext uri="{FF2B5EF4-FFF2-40B4-BE49-F238E27FC236}">
                <a16:creationId xmlns:a16="http://schemas.microsoft.com/office/drawing/2014/main" id="{DEA68EA6-3B0F-49DE-AF54-A58E4D75ED1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68652" y="3066145"/>
            <a:ext cx="2641680" cy="76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04;p107">
            <a:extLst>
              <a:ext uri="{FF2B5EF4-FFF2-40B4-BE49-F238E27FC236}">
                <a16:creationId xmlns:a16="http://schemas.microsoft.com/office/drawing/2014/main" id="{6C086243-33DE-4EBC-B338-E65DD48B8B2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5032" y="3920730"/>
            <a:ext cx="292104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05;p107">
            <a:extLst>
              <a:ext uri="{FF2B5EF4-FFF2-40B4-BE49-F238E27FC236}">
                <a16:creationId xmlns:a16="http://schemas.microsoft.com/office/drawing/2014/main" id="{DC3D6A01-E446-46C3-A907-6C5467C8D30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17338" y="4909655"/>
            <a:ext cx="4089240" cy="14097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B863D47-0CF7-470E-9AE9-8BE97F4B013A}"/>
              </a:ext>
            </a:extLst>
          </p:cNvPr>
          <p:cNvSpPr/>
          <p:nvPr/>
        </p:nvSpPr>
        <p:spPr>
          <a:xfrm>
            <a:off x="1878302" y="390473"/>
            <a:ext cx="5920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Розрахуємо опір еквівалентного генератора</a:t>
            </a:r>
            <a:endParaRPr lang="ru-U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0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467</Words>
  <Application>Microsoft Office PowerPoint</Application>
  <PresentationFormat>Екран (4:3)</PresentationFormat>
  <Paragraphs>34</Paragraphs>
  <Slides>11</Slides>
  <Notes>11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9" baseType="lpstr">
      <vt:lpstr>Wingdings</vt:lpstr>
      <vt:lpstr>Arial</vt:lpstr>
      <vt:lpstr>Calibri</vt:lpstr>
      <vt:lpstr>Times New Roman</vt:lpstr>
      <vt:lpstr>Corbel</vt:lpstr>
      <vt:lpstr>Office Theme</vt:lpstr>
      <vt:lpstr>Office Theme</vt:lpstr>
      <vt:lpstr>Equation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Professional</dc:creator>
  <cp:lastModifiedBy>Professional</cp:lastModifiedBy>
  <cp:revision>55</cp:revision>
  <dcterms:modified xsi:type="dcterms:W3CDTF">2023-08-21T15:16:34Z</dcterms:modified>
</cp:coreProperties>
</file>