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12" r:id="rId2"/>
  </p:sldMasterIdLst>
  <p:notesMasterIdLst>
    <p:notesMasterId r:id="rId23"/>
  </p:notesMasterIdLst>
  <p:sldIdLst>
    <p:sldId id="256" r:id="rId3"/>
    <p:sldId id="332" r:id="rId4"/>
    <p:sldId id="351" r:id="rId5"/>
    <p:sldId id="367" r:id="rId6"/>
    <p:sldId id="371" r:id="rId7"/>
    <p:sldId id="362" r:id="rId8"/>
    <p:sldId id="364" r:id="rId9"/>
    <p:sldId id="363" r:id="rId10"/>
    <p:sldId id="366" r:id="rId11"/>
    <p:sldId id="365" r:id="rId12"/>
    <p:sldId id="368" r:id="rId13"/>
    <p:sldId id="373" r:id="rId14"/>
    <p:sldId id="375" r:id="rId15"/>
    <p:sldId id="374" r:id="rId16"/>
    <p:sldId id="377" r:id="rId17"/>
    <p:sldId id="376" r:id="rId18"/>
    <p:sldId id="378" r:id="rId19"/>
    <p:sldId id="380" r:id="rId20"/>
    <p:sldId id="379" r:id="rId21"/>
    <p:sldId id="298" r:id="rId22"/>
  </p:sldIdLst>
  <p:sldSz cx="9144000" cy="6858000" type="screen4x3"/>
  <p:notesSz cx="7559675" cy="106918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48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52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.wmf"/><Relationship Id="rId7" Type="http://schemas.openxmlformats.org/officeDocument/2006/relationships/image" Target="../media/image57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.wmf"/><Relationship Id="rId7" Type="http://schemas.openxmlformats.org/officeDocument/2006/relationships/image" Target="../media/image24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.wmf"/><Relationship Id="rId7" Type="http://schemas.openxmlformats.org/officeDocument/2006/relationships/image" Target="../media/image24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6.wmf"/><Relationship Id="rId7" Type="http://schemas.openxmlformats.org/officeDocument/2006/relationships/image" Target="../media/image32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70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79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82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248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82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845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04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473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665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3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09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72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86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86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11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83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53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98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0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5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1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1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6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3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 extrusionOk="0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Google Shape;7;p1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 extrusionOk="0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8" name="Google Shape;8;p1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 extrusionOk="0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9" name="Google Shape;9;p1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 extrusionOk="0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0" name="Google Shape;10;p1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 extrusionOk="0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1" name="Google Shape;11;p1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 extrusionOk="0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2" name="Google Shape;12;p1"/>
          <p:cNvSpPr/>
          <p:nvPr/>
        </p:nvSpPr>
        <p:spPr>
          <a:xfrm>
            <a:off x="641520" y="0"/>
            <a:ext cx="1364760" cy="3971520"/>
          </a:xfrm>
          <a:custGeom>
            <a:avLst/>
            <a:gdLst/>
            <a:ahLst/>
            <a:cxnLst/>
            <a:rect l="l" t="t" r="r" b="b"/>
            <a:pathLst>
              <a:path w="860" h="2502" extrusionOk="0">
                <a:moveTo>
                  <a:pt x="0" y="2445"/>
                </a:moveTo>
                <a:lnTo>
                  <a:pt x="228" y="2502"/>
                </a:lnTo>
                <a:lnTo>
                  <a:pt x="860" y="0"/>
                </a:lnTo>
                <a:lnTo>
                  <a:pt x="620" y="0"/>
                </a:lnTo>
                <a:lnTo>
                  <a:pt x="0" y="2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Google Shape;13;p1"/>
          <p:cNvSpPr/>
          <p:nvPr/>
        </p:nvSpPr>
        <p:spPr>
          <a:xfrm>
            <a:off x="203040" y="0"/>
            <a:ext cx="1336320" cy="3862080"/>
          </a:xfrm>
          <a:custGeom>
            <a:avLst/>
            <a:gdLst/>
            <a:ahLst/>
            <a:cxnLst/>
            <a:rect l="l" t="t" r="r" b="b"/>
            <a:pathLst>
              <a:path w="842" h="2433" extrusionOk="0">
                <a:moveTo>
                  <a:pt x="842" y="0"/>
                </a:moveTo>
                <a:lnTo>
                  <a:pt x="602" y="0"/>
                </a:lnTo>
                <a:lnTo>
                  <a:pt x="0" y="2376"/>
                </a:lnTo>
                <a:lnTo>
                  <a:pt x="228" y="2433"/>
                </a:lnTo>
                <a:lnTo>
                  <a:pt x="842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4" name="Google Shape;14;p1"/>
          <p:cNvSpPr/>
          <p:nvPr/>
        </p:nvSpPr>
        <p:spPr>
          <a:xfrm>
            <a:off x="208080" y="3776760"/>
            <a:ext cx="1936440" cy="3080880"/>
          </a:xfrm>
          <a:custGeom>
            <a:avLst/>
            <a:gdLst/>
            <a:ahLst/>
            <a:cxnLst/>
            <a:rect l="l" t="t" r="r" b="b"/>
            <a:pathLst>
              <a:path w="1220" h="1941" extrusionOk="0">
                <a:moveTo>
                  <a:pt x="0" y="0"/>
                </a:moveTo>
                <a:lnTo>
                  <a:pt x="1166" y="1941"/>
                </a:lnTo>
                <a:lnTo>
                  <a:pt x="1220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" name="Google Shape;15;p1"/>
          <p:cNvSpPr/>
          <p:nvPr/>
        </p:nvSpPr>
        <p:spPr>
          <a:xfrm>
            <a:off x="646200" y="3886200"/>
            <a:ext cx="2373120" cy="2971440"/>
          </a:xfrm>
          <a:custGeom>
            <a:avLst/>
            <a:gdLst/>
            <a:ahLst/>
            <a:cxnLst/>
            <a:rect l="l" t="t" r="r" b="b"/>
            <a:pathLst>
              <a:path w="1495" h="1872" extrusionOk="0">
                <a:moveTo>
                  <a:pt x="1495" y="1872"/>
                </a:moveTo>
                <a:lnTo>
                  <a:pt x="0" y="0"/>
                </a:lnTo>
                <a:lnTo>
                  <a:pt x="1442" y="1872"/>
                </a:lnTo>
                <a:lnTo>
                  <a:pt x="1495" y="1872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6" name="Google Shape;16;p1"/>
          <p:cNvSpPr/>
          <p:nvPr/>
        </p:nvSpPr>
        <p:spPr>
          <a:xfrm>
            <a:off x="641520" y="3881520"/>
            <a:ext cx="3339720" cy="2976120"/>
          </a:xfrm>
          <a:custGeom>
            <a:avLst/>
            <a:gdLst/>
            <a:ahLst/>
            <a:cxnLst/>
            <a:rect l="l" t="t" r="r" b="b"/>
            <a:pathLst>
              <a:path w="2104" h="1875" extrusionOk="0">
                <a:moveTo>
                  <a:pt x="0" y="0"/>
                </a:moveTo>
                <a:lnTo>
                  <a:pt x="3" y="3"/>
                </a:lnTo>
                <a:lnTo>
                  <a:pt x="1498" y="1875"/>
                </a:lnTo>
                <a:lnTo>
                  <a:pt x="2104" y="1875"/>
                </a:lnTo>
                <a:lnTo>
                  <a:pt x="228" y="57"/>
                </a:lnTo>
                <a:lnTo>
                  <a:pt x="0" y="0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7" name="Google Shape;17;p1"/>
          <p:cNvSpPr/>
          <p:nvPr/>
        </p:nvSpPr>
        <p:spPr>
          <a:xfrm>
            <a:off x="203040" y="3772080"/>
            <a:ext cx="2660400" cy="3085920"/>
          </a:xfrm>
          <a:custGeom>
            <a:avLst/>
            <a:gdLst/>
            <a:ahLst/>
            <a:cxnLst/>
            <a:rect l="l" t="t" r="r" b="b"/>
            <a:pathLst>
              <a:path w="1676" h="1944" extrusionOk="0">
                <a:moveTo>
                  <a:pt x="1676" y="1944"/>
                </a:moveTo>
                <a:lnTo>
                  <a:pt x="264" y="111"/>
                </a:lnTo>
                <a:lnTo>
                  <a:pt x="225" y="60"/>
                </a:lnTo>
                <a:lnTo>
                  <a:pt x="228" y="60"/>
                </a:lnTo>
                <a:lnTo>
                  <a:pt x="264" y="111"/>
                </a:lnTo>
                <a:lnTo>
                  <a:pt x="234" y="69"/>
                </a:lnTo>
                <a:lnTo>
                  <a:pt x="228" y="57"/>
                </a:lnTo>
                <a:lnTo>
                  <a:pt x="222" y="54"/>
                </a:lnTo>
                <a:lnTo>
                  <a:pt x="0" y="0"/>
                </a:lnTo>
                <a:lnTo>
                  <a:pt x="3" y="3"/>
                </a:lnTo>
                <a:lnTo>
                  <a:pt x="1223" y="1944"/>
                </a:lnTo>
                <a:lnTo>
                  <a:pt x="1676" y="194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1739520" y="914400"/>
            <a:ext cx="6946920" cy="34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325640" y="6117480"/>
            <a:ext cx="8571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623760" y="6117480"/>
            <a:ext cx="3609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275320" y="6117480"/>
            <a:ext cx="411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03040" y="3772080"/>
            <a:ext cx="361440" cy="90000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3" name="Google Shape;23;p1"/>
          <p:cNvSpPr/>
          <p:nvPr/>
        </p:nvSpPr>
        <p:spPr>
          <a:xfrm>
            <a:off x="560520" y="3867120"/>
            <a:ext cx="61560" cy="80640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emf"/><Relationship Id="rId5" Type="http://schemas.openxmlformats.org/officeDocument/2006/relationships/image" Target="../media/image4.w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9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.wmf"/><Relationship Id="rId10" Type="http://schemas.openxmlformats.org/officeDocument/2006/relationships/image" Target="../media/image42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wmf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5" Type="http://schemas.openxmlformats.org/officeDocument/2006/relationships/image" Target="../media/image4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Relationship Id="rId14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60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53.png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5.wmf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63.png"/><Relationship Id="rId19" Type="http://schemas.openxmlformats.org/officeDocument/2006/relationships/oleObject" Target="../embeddings/oleObject62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Relationship Id="rId14" Type="http://schemas.openxmlformats.org/officeDocument/2006/relationships/image" Target="../media/image22.wmf"/><Relationship Id="rId22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4.wmf"/><Relationship Id="rId5" Type="http://schemas.openxmlformats.org/officeDocument/2006/relationships/image" Target="../media/image4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4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4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4.w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5.wmf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8.png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5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5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10" Type="http://schemas.openxmlformats.org/officeDocument/2006/relationships/image" Target="../media/image28.png"/><Relationship Id="rId19" Type="http://schemas.openxmlformats.org/officeDocument/2006/relationships/oleObject" Target="../embeddings/oleObject2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9404198C-A81F-4F7E-A9CC-6249355D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5888"/>
            <a:ext cx="79200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НАЦІОНАЛЬНИЙ АГРАРНИЙ УНІВЕРСИТЕТ</a:t>
            </a: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5F1DB31-C0D1-46E0-BAEC-75A481AF1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електроенергетики, електротехніки та електромеханіки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ECB83E2-01F7-4640-B083-BEA5C542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76338"/>
            <a:ext cx="9155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15AE40-D75E-4D29-AE35-DE8709F9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411540"/>
            <a:ext cx="741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uk-UA" altLang="ru-RU" sz="2000" b="1" dirty="0">
                <a:solidFill>
                  <a:srgbClr val="FF0000"/>
                </a:solidFill>
              </a:rPr>
              <a:t>Лекція на тему : «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СИМВОЛІЧНИЙ МЕТОД РОЗРАХУНКУ РОЗГАЛУЖЕНИХ КІЛ СИНУСОЇДНОГО СТРУМУ</a:t>
            </a:r>
            <a:r>
              <a:rPr lang="uk-UA" altLang="ru-RU" sz="2000" b="1" dirty="0">
                <a:solidFill>
                  <a:srgbClr val="FF0000"/>
                </a:solidFill>
              </a:rPr>
              <a:t>»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D63DDD-EA46-4D2D-998B-0603EB0E5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5445125"/>
            <a:ext cx="635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</a:rPr>
              <a:t>Лектор : к.т.н.  доц. Граняк Валерій Федорович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6AC6740-4A3F-44AD-A372-C172E591B867}"/>
              </a:ext>
            </a:extLst>
          </p:cNvPr>
          <p:cNvSpPr/>
          <p:nvPr/>
        </p:nvSpPr>
        <p:spPr>
          <a:xfrm>
            <a:off x="404368" y="144781"/>
            <a:ext cx="852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Закони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електротехніки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комплексній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формі</a:t>
            </a:r>
            <a:endParaRPr lang="ru-U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7E71431-D05E-49E0-9DB5-FD0B9C1B316A}"/>
              </a:ext>
            </a:extLst>
          </p:cNvPr>
          <p:cNvSpPr/>
          <p:nvPr/>
        </p:nvSpPr>
        <p:spPr>
          <a:xfrm>
            <a:off x="580450" y="1129071"/>
            <a:ext cx="291137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Ома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закон Кірхгофа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 закон Кірхгофа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DB0E8FDD-11EF-4CCA-A30D-A41D2CB54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14650"/>
              </p:ext>
            </p:extLst>
          </p:nvPr>
        </p:nvGraphicFramePr>
        <p:xfrm>
          <a:off x="3953069" y="1542036"/>
          <a:ext cx="1237861" cy="464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10" imgW="608911" imgH="228481" progId="Equation.DSMT4">
                  <p:embed/>
                </p:oleObj>
              </mc:Choice>
              <mc:Fallback>
                <p:oleObj name="Equation" r:id="rId10" imgW="60891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3069" y="1542036"/>
                        <a:ext cx="1237861" cy="464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9FE6EF0B-94FB-458F-BC37-614EA06A7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41689"/>
              </p:ext>
            </p:extLst>
          </p:nvPr>
        </p:nvGraphicFramePr>
        <p:xfrm>
          <a:off x="3953070" y="2818714"/>
          <a:ext cx="1237860" cy="96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12" imgW="685160" imgH="533242" progId="Equation.DSMT4">
                  <p:embed/>
                </p:oleObj>
              </mc:Choice>
              <mc:Fallback>
                <p:oleObj name="Equation" r:id="rId12" imgW="685160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3070" y="2818714"/>
                        <a:ext cx="1237860" cy="96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5EA58A29-47D6-4344-BF2B-8F2D4E4F1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391545"/>
              </p:ext>
            </p:extLst>
          </p:nvPr>
        </p:nvGraphicFramePr>
        <p:xfrm>
          <a:off x="3491824" y="4593974"/>
          <a:ext cx="2335315" cy="96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Equation" r:id="rId14" imgW="1294071" imgH="533242" progId="Equation.DSMT4">
                  <p:embed/>
                </p:oleObj>
              </mc:Choice>
              <mc:Fallback>
                <p:oleObj name="Equation" r:id="rId14" imgW="1294071" imgH="5332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91824" y="4593974"/>
                        <a:ext cx="2335315" cy="96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95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9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0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8204E77-06D0-4DED-B432-27BE2F9C1816}"/>
              </a:ext>
            </a:extLst>
          </p:cNvPr>
          <p:cNvSpPr/>
          <p:nvPr/>
        </p:nvSpPr>
        <p:spPr>
          <a:xfrm>
            <a:off x="851285" y="190500"/>
            <a:ext cx="7726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Баланс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потужності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комплексній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формі</a:t>
            </a:r>
            <a:endParaRPr lang="ru-U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2504FAA-47D3-49A7-BAE4-B2CDBE8F80B3}"/>
              </a:ext>
            </a:extLst>
          </p:cNvPr>
          <p:cNvSpPr/>
          <p:nvPr/>
        </p:nvSpPr>
        <p:spPr>
          <a:xfrm>
            <a:off x="335902" y="1374234"/>
            <a:ext cx="8472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Згідно з відомими формулами, результати розрахунків кіл синусоїдного струму мають пройти перевірку на баланси активної та реактивної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потужностей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окремо. При цьому наявність балансу лише повної потужності не є критерієм правильності розрахунків.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Якщо розрахунки вести в комплексних числах, то необхідність окремої перевірки балансів активної та реактивної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потужностей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зникає.</a:t>
            </a:r>
            <a:endParaRPr lang="ru-UA" sz="1800" dirty="0"/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Введемо поняття повної комплексної потужності (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full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complex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UA" sz="1800" dirty="0"/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Вона визначається як:</a:t>
            </a:r>
            <a:endParaRPr lang="ru-UA" sz="1800" dirty="0"/>
          </a:p>
        </p:txBody>
      </p:sp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BCA1F264-CB80-4450-8128-71064CCD7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75929"/>
              </p:ext>
            </p:extLst>
          </p:nvPr>
        </p:nvGraphicFramePr>
        <p:xfrm>
          <a:off x="3038841" y="3682558"/>
          <a:ext cx="3066317" cy="69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2" name="Equation" r:id="rId10" imgW="1790700" imgH="406400" progId="Equation.DSMT4">
                  <p:embed/>
                </p:oleObj>
              </mc:Choice>
              <mc:Fallback>
                <p:oleObj name="Equation" r:id="rId10" imgW="17907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841" y="3682558"/>
                        <a:ext cx="3066317" cy="690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76DA36C-1150-49A9-B3F4-EA87F2F2E3A4}"/>
              </a:ext>
            </a:extLst>
          </p:cNvPr>
          <p:cNvSpPr/>
          <p:nvPr/>
        </p:nvSpPr>
        <p:spPr>
          <a:xfrm>
            <a:off x="554828" y="4802765"/>
            <a:ext cx="323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Баланс потужності має вигляд:</a:t>
            </a:r>
            <a:endParaRPr lang="ru-UA" sz="1800" dirty="0"/>
          </a:p>
        </p:txBody>
      </p:sp>
      <p:graphicFrame>
        <p:nvGraphicFramePr>
          <p:cNvPr id="18" name="Об'єкт 17">
            <a:extLst>
              <a:ext uri="{FF2B5EF4-FFF2-40B4-BE49-F238E27FC236}">
                <a16:creationId xmlns:a16="http://schemas.microsoft.com/office/drawing/2014/main" id="{D2B9ACF0-4817-404A-9AD5-CA3BEABB2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00041"/>
              </p:ext>
            </p:extLst>
          </p:nvPr>
        </p:nvGraphicFramePr>
        <p:xfrm>
          <a:off x="3294970" y="5493230"/>
          <a:ext cx="2870374" cy="92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3" name="Equation" r:id="rId12" imgW="1536480" imgH="495000" progId="Equation.DSMT4">
                  <p:embed/>
                </p:oleObj>
              </mc:Choice>
              <mc:Fallback>
                <p:oleObj name="Equation" r:id="rId12" imgW="153648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970" y="5493230"/>
                        <a:ext cx="2870374" cy="924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82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2">
            <a:extLst>
              <a:ext uri="{FF2B5EF4-FFF2-40B4-BE49-F238E27FC236}">
                <a16:creationId xmlns:a16="http://schemas.microsoft.com/office/drawing/2014/main" id="{635D7995-1F8F-4ED1-BFBF-7630E0FB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927" y="332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u-RU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B7D38B1-D1CF-4C22-A4D5-49276A9EDA46}"/>
              </a:ext>
            </a:extLst>
          </p:cNvPr>
          <p:cNvSpPr/>
          <p:nvPr/>
        </p:nvSpPr>
        <p:spPr>
          <a:xfrm>
            <a:off x="573832" y="585251"/>
            <a:ext cx="7809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Еквівалентні перетворення кіл змінного струму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CD5A22B-C1A7-4C56-AD36-6CF0DE8F6E20}"/>
              </a:ext>
            </a:extLst>
          </p:cNvPr>
          <p:cNvSpPr/>
          <p:nvPr/>
        </p:nvSpPr>
        <p:spPr>
          <a:xfrm>
            <a:off x="494521" y="2413338"/>
            <a:ext cx="83975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метод доцільно використовувати тоді, коли коло містить лише одне джерело живлення. Суть цього методу полягає в тому, що вся пасивна частина схеми згортається до одного еквівалентного опору, який приєднується до полюсів джерела живлення. Після цього за законом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Ома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знаходиться вхідний струм кола, який далі розподіляється між вітками. </a:t>
            </a:r>
            <a:endParaRPr lang="ru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Розглянемо різні можливі варіанти еквівалентних перетворень.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24198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E6DB9FD-1740-4740-9DC7-0B84BC6AE079}"/>
              </a:ext>
            </a:extLst>
          </p:cNvPr>
          <p:cNvSpPr/>
          <p:nvPr/>
        </p:nvSpPr>
        <p:spPr>
          <a:xfrm>
            <a:off x="573832" y="319406"/>
            <a:ext cx="78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Послідовне з’єднання опорів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2BD41AB-3EBC-418C-9493-B25F4B9D0A3C}"/>
              </a:ext>
            </a:extLst>
          </p:cNvPr>
          <p:cNvSpPr/>
          <p:nvPr/>
        </p:nvSpPr>
        <p:spPr>
          <a:xfrm>
            <a:off x="307909" y="1296054"/>
            <a:ext cx="834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Нехай є електричне коло з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послідовно з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єднаними опорами, через які протікає один і той самий струм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(рис.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Еквівалентне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один о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nip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 б)</a:t>
            </a:r>
            <a:endParaRPr lang="ru-UA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AF87E9-BB88-4FD4-80E1-76F4653B3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948" y="2299447"/>
            <a:ext cx="5916211" cy="1852676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3F88DCB-F83A-472A-B7AF-AE2EC3F46414}"/>
              </a:ext>
            </a:extLst>
          </p:cNvPr>
          <p:cNvSpPr/>
          <p:nvPr/>
        </p:nvSpPr>
        <p:spPr>
          <a:xfrm>
            <a:off x="405879" y="4571355"/>
            <a:ext cx="8145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В цьому випадку еквівалентний комплексний опір кола при послідовному з’єднанні дорівнює сумі комплексних опорів окремих елементів, тобто:</a:t>
            </a:r>
            <a:endParaRPr lang="ru-UA" sz="1800" dirty="0"/>
          </a:p>
        </p:txBody>
      </p:sp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45927B62-EA5D-4B84-9F9C-3DD22DE55E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16942" y="5636918"/>
          <a:ext cx="2710115" cy="41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Equation" r:id="rId11" imgW="1574800" imgH="241300" progId="Equation.DSMT4">
                  <p:embed/>
                </p:oleObj>
              </mc:Choice>
              <mc:Fallback>
                <p:oleObj name="Equation" r:id="rId11" imgW="1574800" imgH="241300" progId="Equation.DSMT4">
                  <p:embed/>
                  <p:pic>
                    <p:nvPicPr>
                      <p:cNvPr id="11" name="Об'єкт 10">
                        <a:extLst>
                          <a:ext uri="{FF2B5EF4-FFF2-40B4-BE49-F238E27FC236}">
                            <a16:creationId xmlns:a16="http://schemas.microsoft.com/office/drawing/2014/main" id="{45927B62-EA5D-4B84-9F9C-3DD22DE55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942" y="5636918"/>
                        <a:ext cx="2710115" cy="419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33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2">
            <a:extLst>
              <a:ext uri="{FF2B5EF4-FFF2-40B4-BE49-F238E27FC236}">
                <a16:creationId xmlns:a16="http://schemas.microsoft.com/office/drawing/2014/main" id="{635D7995-1F8F-4ED1-BFBF-7630E0FB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927" y="332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u-RU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2D3BDFD-3D63-4568-8F0B-D698CAE7A736}"/>
              </a:ext>
            </a:extLst>
          </p:cNvPr>
          <p:cNvSpPr/>
          <p:nvPr/>
        </p:nvSpPr>
        <p:spPr>
          <a:xfrm>
            <a:off x="573832" y="319406"/>
            <a:ext cx="78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Паралельне з’єднання опорів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46D3A83-11DB-4CAF-9D64-FF18FF499136}"/>
              </a:ext>
            </a:extLst>
          </p:cNvPr>
          <p:cNvSpPr/>
          <p:nvPr/>
        </p:nvSpPr>
        <p:spPr>
          <a:xfrm>
            <a:off x="494522" y="1095155"/>
            <a:ext cx="8332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Нехай є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коло з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аралель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єднаними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опорами,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яких прикладена однакова напруга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(рис.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Еквівалентне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один о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nip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(рис. б).</a:t>
            </a:r>
            <a:endParaRPr lang="ru-UA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2FAF60-A1B5-4A54-985A-589E9163F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7875" y="2018485"/>
            <a:ext cx="5048250" cy="21336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840CA24-6D66-4240-B0F9-A5B828BDE979}"/>
              </a:ext>
            </a:extLst>
          </p:cNvPr>
          <p:cNvSpPr/>
          <p:nvPr/>
        </p:nvSpPr>
        <p:spPr>
          <a:xfrm>
            <a:off x="494521" y="4706083"/>
            <a:ext cx="8332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При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паралельному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провідність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еквівалентного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сумі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провідностей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тобто:</a:t>
            </a:r>
            <a:endParaRPr lang="ru-UA" sz="1800" dirty="0"/>
          </a:p>
        </p:txBody>
      </p:sp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398C4045-E877-4191-90BD-DC420F52401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6584" y="5802990"/>
          <a:ext cx="4310831" cy="48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Equation" r:id="rId11" imgW="2184400" imgH="241300" progId="Equation.DSMT4">
                  <p:embed/>
                </p:oleObj>
              </mc:Choice>
              <mc:Fallback>
                <p:oleObj name="Equation" r:id="rId11" imgW="2184400" imgH="241300" progId="Equation.DSMT4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398C4045-E877-4191-90BD-DC420F524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584" y="5802990"/>
                        <a:ext cx="4310831" cy="481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75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B4923EE-66F7-4CBC-9CDC-4AC9688F0681}"/>
              </a:ext>
            </a:extLst>
          </p:cNvPr>
          <p:cNvSpPr/>
          <p:nvPr/>
        </p:nvSpPr>
        <p:spPr>
          <a:xfrm>
            <a:off x="168123" y="319406"/>
            <a:ext cx="837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Для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опорів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часто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зустрічається</a:t>
            </a: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969C3455-B604-42B7-A381-14139D4B1C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36300" y="942391"/>
          <a:ext cx="1705687" cy="47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Equation" r:id="rId10" imgW="876300" imgH="241300" progId="Equation.DSMT4">
                  <p:embed/>
                </p:oleObj>
              </mc:Choice>
              <mc:Fallback>
                <p:oleObj name="Equation" r:id="rId10" imgW="876300" imgH="241300" progId="Equation.DSMT4">
                  <p:embed/>
                  <p:pic>
                    <p:nvPicPr>
                      <p:cNvPr id="8" name="Об'єкт 7">
                        <a:extLst>
                          <a:ext uri="{FF2B5EF4-FFF2-40B4-BE49-F238E27FC236}">
                            <a16:creationId xmlns:a16="http://schemas.microsoft.com/office/drawing/2014/main" id="{969C3455-B604-42B7-A381-14139D4B1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300" y="942391"/>
                        <a:ext cx="1705687" cy="47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6880C60-99DC-4535-943E-44BF6DCF19FD}"/>
              </a:ext>
            </a:extLst>
          </p:cNvPr>
          <p:cNvSpPr/>
          <p:nvPr/>
        </p:nvSpPr>
        <p:spPr>
          <a:xfrm>
            <a:off x="4129296" y="1567610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endParaRPr lang="ru-UA" sz="1800" dirty="0"/>
          </a:p>
        </p:txBody>
      </p:sp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012AA44C-A672-4899-B5E3-939DFE02C84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36300" y="2086299"/>
          <a:ext cx="1772786" cy="87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Equation" r:id="rId12" imgW="1002865" imgH="495085" progId="Equation.DSMT4">
                  <p:embed/>
                </p:oleObj>
              </mc:Choice>
              <mc:Fallback>
                <p:oleObj name="Equation" r:id="rId12" imgW="1002865" imgH="495085" progId="Equation.DSMT4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012AA44C-A672-4899-B5E3-939DFE02C8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300" y="2086299"/>
                        <a:ext cx="1772786" cy="87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D1E7C9F9-A901-4F6A-BA48-F2B60F948D85}"/>
              </a:ext>
            </a:extLst>
          </p:cNvPr>
          <p:cNvSpPr/>
          <p:nvPr/>
        </p:nvSpPr>
        <p:spPr>
          <a:xfrm>
            <a:off x="459862" y="310806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Звідки після нескладних перетворень:</a:t>
            </a:r>
            <a:endParaRPr lang="uk-UA" sz="1800" dirty="0"/>
          </a:p>
        </p:txBody>
      </p:sp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0FF3D9B8-B4DC-433F-8519-F394B2B84A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30479" y="3626757"/>
          <a:ext cx="1677715" cy="87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name="Equation" r:id="rId14" imgW="952087" imgH="495085" progId="Equation.DSMT4">
                  <p:embed/>
                </p:oleObj>
              </mc:Choice>
              <mc:Fallback>
                <p:oleObj name="Equation" r:id="rId14" imgW="952087" imgH="495085" progId="Equation.DSMT4">
                  <p:embed/>
                  <p:pic>
                    <p:nvPicPr>
                      <p:cNvPr id="16" name="Об'єкт 15">
                        <a:extLst>
                          <a:ext uri="{FF2B5EF4-FFF2-40B4-BE49-F238E27FC236}">
                            <a16:creationId xmlns:a16="http://schemas.microsoft.com/office/drawing/2014/main" id="{0FF3D9B8-B4DC-433F-8519-F394B2B84A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479" y="3626757"/>
                        <a:ext cx="1677715" cy="87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664FAEA-15AD-4D3D-894C-8865B64E994A}"/>
              </a:ext>
            </a:extLst>
          </p:cNvPr>
          <p:cNvSpPr/>
          <p:nvPr/>
        </p:nvSpPr>
        <p:spPr>
          <a:xfrm>
            <a:off x="459862" y="4758616"/>
            <a:ext cx="551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Аналогічно, для трьох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опорів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отримаємо</a:t>
            </a:r>
            <a:endParaRPr lang="ru-UA" sz="1800" dirty="0"/>
          </a:p>
        </p:txBody>
      </p:sp>
      <p:graphicFrame>
        <p:nvGraphicFramePr>
          <p:cNvPr id="21" name="Об'єкт 20">
            <a:extLst>
              <a:ext uri="{FF2B5EF4-FFF2-40B4-BE49-F238E27FC236}">
                <a16:creationId xmlns:a16="http://schemas.microsoft.com/office/drawing/2014/main" id="{53D63958-80AC-435E-9781-D2367FE474E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76266" y="5488131"/>
          <a:ext cx="2945448" cy="75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Equation" r:id="rId16" imgW="1930400" imgH="495300" progId="Equation.DSMT4">
                  <p:embed/>
                </p:oleObj>
              </mc:Choice>
              <mc:Fallback>
                <p:oleObj name="Equation" r:id="rId16" imgW="1930400" imgH="495300" progId="Equation.DSMT4">
                  <p:embed/>
                  <p:pic>
                    <p:nvPicPr>
                      <p:cNvPr id="21" name="Об'єкт 20">
                        <a:extLst>
                          <a:ext uri="{FF2B5EF4-FFF2-40B4-BE49-F238E27FC236}">
                            <a16:creationId xmlns:a16="http://schemas.microsoft.com/office/drawing/2014/main" id="{53D63958-80AC-435E-9781-D2367FE47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266" y="5488131"/>
                        <a:ext cx="2945448" cy="756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19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173393A-50CB-4782-8E3E-55846563B007}"/>
              </a:ext>
            </a:extLst>
          </p:cNvPr>
          <p:cNvSpPr/>
          <p:nvPr/>
        </p:nvSpPr>
        <p:spPr>
          <a:xfrm>
            <a:off x="573832" y="319406"/>
            <a:ext cx="78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Змішане з’єднання опорів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E0E9028-7D51-4AD0-A113-40D38708CBD2}"/>
              </a:ext>
            </a:extLst>
          </p:cNvPr>
          <p:cNvSpPr/>
          <p:nvPr/>
        </p:nvSpPr>
        <p:spPr>
          <a:xfrm>
            <a:off x="573832" y="1101080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змішаного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з’єднання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(рис.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UA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AAF3CC-62AD-4504-85AB-D73A016CF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277" y="1603634"/>
            <a:ext cx="5371323" cy="2165315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438E7B1-8BA3-413C-BEEA-017461975167}"/>
              </a:ext>
            </a:extLst>
          </p:cNvPr>
          <p:cNvSpPr/>
          <p:nvPr/>
        </p:nvSpPr>
        <p:spPr>
          <a:xfrm>
            <a:off x="573831" y="3801031"/>
            <a:ext cx="801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При змішаному з’єднанні шляхом послідовного перетворення паралельного і послідовного з’єднання елементів приходять до еквівалентної схеми, яка складається із одного опору.</a:t>
            </a:r>
            <a:endParaRPr lang="uk-UA" sz="1800" dirty="0"/>
          </a:p>
        </p:txBody>
      </p:sp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B7319949-9F0D-46CC-B15D-4A79809E83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02699" y="4756452"/>
          <a:ext cx="335901" cy="33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Equation" r:id="rId11" imgW="241195" imgH="241195" progId="Equation.DSMT4">
                  <p:embed/>
                </p:oleObj>
              </mc:Choice>
              <mc:Fallback>
                <p:oleObj name="Equation" r:id="rId11" imgW="241195" imgH="241195" progId="Equation.DSMT4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B7319949-9F0D-46CC-B15D-4A79809E83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699" y="4756452"/>
                        <a:ext cx="335901" cy="335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683C807B-50E8-48B7-88DB-C0FE52E6DE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57064" y="4734808"/>
          <a:ext cx="354564" cy="37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Equation" r:id="rId13" imgW="228600" imgH="241300" progId="Equation.DSMT4">
                  <p:embed/>
                </p:oleObj>
              </mc:Choice>
              <mc:Fallback>
                <p:oleObj name="Equation" r:id="rId13" imgW="228600" imgH="241300" progId="Equation.DSMT4">
                  <p:embed/>
                  <p:pic>
                    <p:nvPicPr>
                      <p:cNvPr id="13" name="Об'єкт 12">
                        <a:extLst>
                          <a:ext uri="{FF2B5EF4-FFF2-40B4-BE49-F238E27FC236}">
                            <a16:creationId xmlns:a16="http://schemas.microsoft.com/office/drawing/2014/main" id="{683C807B-50E8-48B7-88DB-C0FE52E6D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064" y="4734808"/>
                        <a:ext cx="354564" cy="379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6">
            <a:extLst>
              <a:ext uri="{FF2B5EF4-FFF2-40B4-BE49-F238E27FC236}">
                <a16:creationId xmlns:a16="http://schemas.microsoft.com/office/drawing/2014/main" id="{EA233B9B-23C8-4857-9A43-76C0A9AE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68" y="4723021"/>
            <a:ext cx="80778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перетворюють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з’єднаних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опори          і           в один.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'єкт 18">
            <a:extLst>
              <a:ext uri="{FF2B5EF4-FFF2-40B4-BE49-F238E27FC236}">
                <a16:creationId xmlns:a16="http://schemas.microsoft.com/office/drawing/2014/main" id="{B57E1CA6-88C0-48E6-80A8-DCBC18E6D3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64858" y="5113995"/>
          <a:ext cx="1627670" cy="71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Equation" r:id="rId15" imgW="1129810" imgH="495085" progId="Equation.DSMT4">
                  <p:embed/>
                </p:oleObj>
              </mc:Choice>
              <mc:Fallback>
                <p:oleObj name="Equation" r:id="rId15" imgW="1129810" imgH="495085" progId="Equation.DSMT4">
                  <p:embed/>
                  <p:pic>
                    <p:nvPicPr>
                      <p:cNvPr id="19" name="Об'єкт 18">
                        <a:extLst>
                          <a:ext uri="{FF2B5EF4-FFF2-40B4-BE49-F238E27FC236}">
                            <a16:creationId xmlns:a16="http://schemas.microsoft.com/office/drawing/2014/main" id="{B57E1CA6-88C0-48E6-80A8-DCBC18E6D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858" y="5113995"/>
                        <a:ext cx="1627670" cy="715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6">
            <a:extLst>
              <a:ext uri="{FF2B5EF4-FFF2-40B4-BE49-F238E27FC236}">
                <a16:creationId xmlns:a16="http://schemas.microsoft.com/office/drawing/2014/main" id="{FE2F5FEB-5660-4C22-ABD4-C9AF00331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72" y="5756920"/>
            <a:ext cx="686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'єкт 21">
            <a:extLst>
              <a:ext uri="{FF2B5EF4-FFF2-40B4-BE49-F238E27FC236}">
                <a16:creationId xmlns:a16="http://schemas.microsoft.com/office/drawing/2014/main" id="{7DA7C30C-64D4-46B4-A54B-80BE6AF8F8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14251" y="6186595"/>
          <a:ext cx="1915498" cy="39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Equation" r:id="rId17" imgW="1180588" imgH="241195" progId="Equation.DSMT4">
                  <p:embed/>
                </p:oleObj>
              </mc:Choice>
              <mc:Fallback>
                <p:oleObj name="Equation" r:id="rId17" imgW="1180588" imgH="241195" progId="Equation.DSMT4">
                  <p:embed/>
                  <p:pic>
                    <p:nvPicPr>
                      <p:cNvPr id="22" name="Об'єкт 21">
                        <a:extLst>
                          <a:ext uri="{FF2B5EF4-FFF2-40B4-BE49-F238E27FC236}">
                            <a16:creationId xmlns:a16="http://schemas.microsoft.com/office/drawing/2014/main" id="{7DA7C30C-64D4-46B4-A54B-80BE6AF8F8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251" y="6186595"/>
                        <a:ext cx="1915498" cy="39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54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23BF42-9FC6-43E8-949D-CBAC7B469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5359" y="1012181"/>
            <a:ext cx="5371323" cy="2165315"/>
          </a:xfrm>
          <a:prstGeom prst="rect">
            <a:avLst/>
          </a:prstGeom>
        </p:spPr>
      </p:pic>
      <p:sp>
        <p:nvSpPr>
          <p:cNvPr id="2" name="Rectangle 36">
            <a:extLst>
              <a:ext uri="{FF2B5EF4-FFF2-40B4-BE49-F238E27FC236}">
                <a16:creationId xmlns:a16="http://schemas.microsoft.com/office/drawing/2014/main" id="{EAD7CF6F-FE85-4937-8FCA-EC02BE2E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41" y="3291596"/>
            <a:ext cx="4213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       </a:t>
            </a:r>
            <a:r>
              <a:rPr lang="ru-RU" altLang="ru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законом Ома: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58D2B126-6DBA-46AB-B843-7E8A4F6E77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8944" y="3318546"/>
          <a:ext cx="282818" cy="34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Equation" r:id="rId11" imgW="177569" imgH="215619" progId="Equation.DSMT4">
                  <p:embed/>
                </p:oleObj>
              </mc:Choice>
              <mc:Fallback>
                <p:oleObj name="Equation" r:id="rId11" imgW="177569" imgH="215619" progId="Equation.DSMT4">
                  <p:embed/>
                  <p:pic>
                    <p:nvPicPr>
                      <p:cNvPr id="5" name="Об'єкт 4">
                        <a:extLst>
                          <a:ext uri="{FF2B5EF4-FFF2-40B4-BE49-F238E27FC236}">
                            <a16:creationId xmlns:a16="http://schemas.microsoft.com/office/drawing/2014/main" id="{58D2B126-6DBA-46AB-B843-7E8A4F6E7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944" y="3318546"/>
                        <a:ext cx="282818" cy="344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6D809881-A6A1-47E9-8220-75A25358139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07495" y="3628194"/>
          <a:ext cx="1073021" cy="71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Equation" r:id="rId13" imgW="736280" imgH="495085" progId="Equation.DSMT4">
                  <p:embed/>
                </p:oleObj>
              </mc:Choice>
              <mc:Fallback>
                <p:oleObj name="Equation" r:id="rId13" imgW="736280" imgH="495085" progId="Equation.DSMT4">
                  <p:embed/>
                  <p:pic>
                    <p:nvPicPr>
                      <p:cNvPr id="10" name="Об'єкт 9">
                        <a:extLst>
                          <a:ext uri="{FF2B5EF4-FFF2-40B4-BE49-F238E27FC236}">
                            <a16:creationId xmlns:a16="http://schemas.microsoft.com/office/drawing/2014/main" id="{6D809881-A6A1-47E9-8220-75A2535813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495" y="3628194"/>
                        <a:ext cx="1073021" cy="718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076931B6-F62C-4817-B0D7-85F3CFB744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20791" y="4275490"/>
          <a:ext cx="298580" cy="35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Equation" r:id="rId15" imgW="203112" imgH="241195" progId="Equation.DSMT4">
                  <p:embed/>
                </p:oleObj>
              </mc:Choice>
              <mc:Fallback>
                <p:oleObj name="Equation" r:id="rId15" imgW="203112" imgH="241195" progId="Equation.DSMT4">
                  <p:embed/>
                  <p:pic>
                    <p:nvPicPr>
                      <p:cNvPr id="11" name="Об'єкт 10">
                        <a:extLst>
                          <a:ext uri="{FF2B5EF4-FFF2-40B4-BE49-F238E27FC236}">
                            <a16:creationId xmlns:a16="http://schemas.microsoft.com/office/drawing/2014/main" id="{076931B6-F62C-4817-B0D7-85F3CFB744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791" y="4275490"/>
                        <a:ext cx="298580" cy="353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1376A625-9762-4BCA-9478-FB127DE43C4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95551" y="4279706"/>
          <a:ext cx="291462" cy="3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17" imgW="203112" imgH="241195" progId="Equation.DSMT4">
                  <p:embed/>
                </p:oleObj>
              </mc:Choice>
              <mc:Fallback>
                <p:oleObj name="Equation" r:id="rId17" imgW="203112" imgH="241195" progId="Equation.DSMT4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1376A625-9762-4BCA-9478-FB127DE43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551" y="4279706"/>
                        <a:ext cx="291462" cy="345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7">
            <a:extLst>
              <a:ext uri="{FF2B5EF4-FFF2-40B4-BE49-F238E27FC236}">
                <a16:creationId xmlns:a16="http://schemas.microsoft.com/office/drawing/2014/main" id="{8B054BFF-0591-4DB0-B327-4A59EAF39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44" y="4260521"/>
            <a:ext cx="8356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знайти струми       і       </a:t>
            </a:r>
            <a:r>
              <a:rPr lang="uk-UA" altLang="ru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треба визначити спочатку напругу між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точками </a:t>
            </a:r>
            <a:r>
              <a:rPr lang="ru-RU" altLang="ru-UA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altLang="ru-UA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52DF0CF6-A409-454F-91FD-E92C6DB4FE3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28292" y="4770067"/>
          <a:ext cx="2831429" cy="72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19" imgW="1930400" imgH="495300" progId="Equation.DSMT4">
                  <p:embed/>
                </p:oleObj>
              </mc:Choice>
              <mc:Fallback>
                <p:oleObj name="Equation" r:id="rId19" imgW="1930400" imgH="495300" progId="Equation.DSMT4">
                  <p:embed/>
                  <p:pic>
                    <p:nvPicPr>
                      <p:cNvPr id="17" name="Об'єкт 16">
                        <a:extLst>
                          <a:ext uri="{FF2B5EF4-FFF2-40B4-BE49-F238E27FC236}">
                            <a16:creationId xmlns:a16="http://schemas.microsoft.com/office/drawing/2014/main" id="{52DF0CF6-A409-454F-91FD-E92C6DB4F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292" y="4770067"/>
                        <a:ext cx="2831429" cy="727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7">
            <a:extLst>
              <a:ext uri="{FF2B5EF4-FFF2-40B4-BE49-F238E27FC236}">
                <a16:creationId xmlns:a16="http://schemas.microsoft.com/office/drawing/2014/main" id="{65A6D598-2C3E-45B1-8824-A815BAAB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41" y="5649681"/>
            <a:ext cx="6410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Знаючи            , можемо визначити струми після розгалуження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'єкт 20">
            <a:extLst>
              <a:ext uri="{FF2B5EF4-FFF2-40B4-BE49-F238E27FC236}">
                <a16:creationId xmlns:a16="http://schemas.microsoft.com/office/drawing/2014/main" id="{0966C696-0919-4418-9CB8-AD3C524BB6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96429" y="5637963"/>
          <a:ext cx="47893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Equation" r:id="rId21" imgW="317225" imgH="241091" progId="Equation.DSMT4">
                  <p:embed/>
                </p:oleObj>
              </mc:Choice>
              <mc:Fallback>
                <p:oleObj name="Equation" r:id="rId21" imgW="317225" imgH="241091" progId="Equation.DSMT4">
                  <p:embed/>
                  <p:pic>
                    <p:nvPicPr>
                      <p:cNvPr id="21" name="Об'єкт 20">
                        <a:extLst>
                          <a:ext uri="{FF2B5EF4-FFF2-40B4-BE49-F238E27FC236}">
                            <a16:creationId xmlns:a16="http://schemas.microsoft.com/office/drawing/2014/main" id="{0966C696-0919-4418-9CB8-AD3C524BB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429" y="5637963"/>
                        <a:ext cx="478930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'єкт 22">
            <a:extLst>
              <a:ext uri="{FF2B5EF4-FFF2-40B4-BE49-F238E27FC236}">
                <a16:creationId xmlns:a16="http://schemas.microsoft.com/office/drawing/2014/main" id="{FCEEE724-F419-4EE2-8221-4942B82D25D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44919" y="6019013"/>
          <a:ext cx="1054359" cy="67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Equation" r:id="rId23" imgW="774364" imgH="495085" progId="Equation.DSMT4">
                  <p:embed/>
                </p:oleObj>
              </mc:Choice>
              <mc:Fallback>
                <p:oleObj name="Equation" r:id="rId23" imgW="774364" imgH="495085" progId="Equation.DSMT4">
                  <p:embed/>
                  <p:pic>
                    <p:nvPicPr>
                      <p:cNvPr id="23" name="Об'єкт 22">
                        <a:extLst>
                          <a:ext uri="{FF2B5EF4-FFF2-40B4-BE49-F238E27FC236}">
                            <a16:creationId xmlns:a16="http://schemas.microsoft.com/office/drawing/2014/main" id="{FCEEE724-F419-4EE2-8221-4942B82D2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919" y="6019013"/>
                        <a:ext cx="1054359" cy="671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'єкт 24">
            <a:extLst>
              <a:ext uri="{FF2B5EF4-FFF2-40B4-BE49-F238E27FC236}">
                <a16:creationId xmlns:a16="http://schemas.microsoft.com/office/drawing/2014/main" id="{7305C3AF-FF63-4CDB-871F-EC28BCE631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08296" y="6049098"/>
          <a:ext cx="95091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Equation" r:id="rId25" imgW="698400" imgH="495000" progId="Equation.DSMT4">
                  <p:embed/>
                </p:oleObj>
              </mc:Choice>
              <mc:Fallback>
                <p:oleObj name="Equation" r:id="rId25" imgW="698400" imgH="495000" progId="Equation.DSMT4">
                  <p:embed/>
                  <p:pic>
                    <p:nvPicPr>
                      <p:cNvPr id="25" name="Об'єкт 24">
                        <a:extLst>
                          <a:ext uri="{FF2B5EF4-FFF2-40B4-BE49-F238E27FC236}">
                            <a16:creationId xmlns:a16="http://schemas.microsoft.com/office/drawing/2014/main" id="{7305C3AF-FF63-4CDB-871F-EC28BCE631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296" y="6049098"/>
                        <a:ext cx="950913" cy="671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8ECEB33-9914-4B6C-8465-D82789A00D62}"/>
              </a:ext>
            </a:extLst>
          </p:cNvPr>
          <p:cNvSpPr/>
          <p:nvPr/>
        </p:nvSpPr>
        <p:spPr>
          <a:xfrm>
            <a:off x="639144" y="115224"/>
            <a:ext cx="78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Розрахунок струмів</a:t>
            </a:r>
          </a:p>
        </p:txBody>
      </p:sp>
    </p:spTree>
    <p:extLst>
      <p:ext uri="{BB962C8B-B14F-4D97-AF65-F5344CB8AC3E}">
        <p14:creationId xmlns:p14="http://schemas.microsoft.com/office/powerpoint/2010/main" val="270523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DE453BD-0AD8-4115-91CA-4A1591B0C843}"/>
              </a:ext>
            </a:extLst>
          </p:cNvPr>
          <p:cNvSpPr/>
          <p:nvPr/>
        </p:nvSpPr>
        <p:spPr>
          <a:xfrm>
            <a:off x="615159" y="-34012"/>
            <a:ext cx="78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Приклад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7067DA-8F49-44B2-9B83-AA3879FD4D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313" y="1044662"/>
            <a:ext cx="2552700" cy="203835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E4E5679-09D8-496D-B12B-0254D46435AD}"/>
              </a:ext>
            </a:extLst>
          </p:cNvPr>
          <p:cNvSpPr/>
          <p:nvPr/>
        </p:nvSpPr>
        <p:spPr>
          <a:xfrm>
            <a:off x="448590" y="683964"/>
            <a:ext cx="542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 вхідний струм у електричному колі:</a:t>
            </a:r>
            <a:endParaRPr lang="uk-UA" sz="18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3A14B6-1C17-4975-BAEF-2A16C193B026}"/>
              </a:ext>
            </a:extLst>
          </p:cNvPr>
          <p:cNvSpPr/>
          <p:nvPr/>
        </p:nvSpPr>
        <p:spPr>
          <a:xfrm>
            <a:off x="4163231" y="1253203"/>
            <a:ext cx="2704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u(t)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 sin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+30</a:t>
            </a:r>
            <a:r>
              <a:rPr lang="uk-UA" sz="1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100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= 190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мкФ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50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C7D25146-B87D-4E7E-A012-7DBA89B486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2582" y="3317863"/>
          <a:ext cx="4404661" cy="35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Equation" r:id="rId11" imgW="2869920" imgH="228600" progId="Equation.DSMT4">
                  <p:embed/>
                </p:oleObj>
              </mc:Choice>
              <mc:Fallback>
                <p:oleObj name="Equation" r:id="rId11" imgW="2869920" imgH="228600" progId="Equation.DSMT4">
                  <p:embed/>
                  <p:pic>
                    <p:nvPicPr>
                      <p:cNvPr id="10" name="Об'єкт 9">
                        <a:extLst>
                          <a:ext uri="{FF2B5EF4-FFF2-40B4-BE49-F238E27FC236}">
                            <a16:creationId xmlns:a16="http://schemas.microsoft.com/office/drawing/2014/main" id="{C7D25146-B87D-4E7E-A012-7DBA89B486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02582" y="3317863"/>
                        <a:ext cx="4404661" cy="350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0F8A8822-2137-46CC-903C-5A0E9DB263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2313" y="3769139"/>
          <a:ext cx="4472927" cy="42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Equation" r:id="rId13" imgW="2806560" imgH="266400" progId="Equation.DSMT4">
                  <p:embed/>
                </p:oleObj>
              </mc:Choice>
              <mc:Fallback>
                <p:oleObj name="Equation" r:id="rId13" imgW="2806560" imgH="266400" progId="Equation.DSMT4">
                  <p:embed/>
                  <p:pic>
                    <p:nvPicPr>
                      <p:cNvPr id="11" name="Об'єкт 10">
                        <a:extLst>
                          <a:ext uri="{FF2B5EF4-FFF2-40B4-BE49-F238E27FC236}">
                            <a16:creationId xmlns:a16="http://schemas.microsoft.com/office/drawing/2014/main" id="{0F8A8822-2137-46CC-903C-5A0E9DB26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313" y="3769139"/>
                        <a:ext cx="4472927" cy="425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704A14A1-0E48-4721-AAC0-AEB5FF15A0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25439" y="3789698"/>
          <a:ext cx="2049234" cy="42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15" imgW="1346040" imgH="279360" progId="Equation.DSMT4">
                  <p:embed/>
                </p:oleObj>
              </mc:Choice>
              <mc:Fallback>
                <p:oleObj name="Equation" r:id="rId15" imgW="1346040" imgH="279360" progId="Equation.DSMT4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704A14A1-0E48-4721-AAC0-AEB5FF15A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25439" y="3789698"/>
                        <a:ext cx="2049234" cy="42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522BF35D-6F12-4F62-ABAB-49ED1989C9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2313" y="4224361"/>
          <a:ext cx="4472927" cy="68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Equation" r:id="rId17" imgW="2971800" imgH="457200" progId="Equation.DSMT4">
                  <p:embed/>
                </p:oleObj>
              </mc:Choice>
              <mc:Fallback>
                <p:oleObj name="Equation" r:id="rId17" imgW="2971800" imgH="457200" progId="Equation.DSMT4">
                  <p:embed/>
                  <p:pic>
                    <p:nvPicPr>
                      <p:cNvPr id="13" name="Об'єкт 12">
                        <a:extLst>
                          <a:ext uri="{FF2B5EF4-FFF2-40B4-BE49-F238E27FC236}">
                            <a16:creationId xmlns:a16="http://schemas.microsoft.com/office/drawing/2014/main" id="{522BF35D-6F12-4F62-ABAB-49ED1989C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2313" y="4224361"/>
                        <a:ext cx="4472927" cy="68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52DE8C4D-2114-437C-AA5A-67285032126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25439" y="4362603"/>
          <a:ext cx="2282011" cy="41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Equation" r:id="rId19" imgW="1549080" imgH="279360" progId="Equation.DSMT4">
                  <p:embed/>
                </p:oleObj>
              </mc:Choice>
              <mc:Fallback>
                <p:oleObj name="Equation" r:id="rId19" imgW="1549080" imgH="279360" progId="Equation.DSMT4">
                  <p:embed/>
                  <p:pic>
                    <p:nvPicPr>
                      <p:cNvPr id="14" name="Об'єкт 13">
                        <a:extLst>
                          <a:ext uri="{FF2B5EF4-FFF2-40B4-BE49-F238E27FC236}">
                            <a16:creationId xmlns:a16="http://schemas.microsoft.com/office/drawing/2014/main" id="{52DE8C4D-2114-437C-AA5A-672850321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25439" y="4362603"/>
                        <a:ext cx="2282011" cy="41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CA81C2DE-5C41-4FCD-8E71-9D86B769D1A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7350" y="5006975"/>
          <a:ext cx="834231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Equation" r:id="rId21" imgW="5841720" imgH="1193760" progId="Equation.DSMT4">
                  <p:embed/>
                </p:oleObj>
              </mc:Choice>
              <mc:Fallback>
                <p:oleObj name="Equation" r:id="rId21" imgW="5841720" imgH="1193760" progId="Equation.DSMT4">
                  <p:embed/>
                  <p:pic>
                    <p:nvPicPr>
                      <p:cNvPr id="15" name="Об'єкт 14">
                        <a:extLst>
                          <a:ext uri="{FF2B5EF4-FFF2-40B4-BE49-F238E27FC236}">
                            <a16:creationId xmlns:a16="http://schemas.microsoft.com/office/drawing/2014/main" id="{CA81C2DE-5C41-4FCD-8E71-9D86B769D1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7350" y="5006975"/>
                        <a:ext cx="8342313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DA2A891-03FB-486E-BC2C-33A3428C12AB}"/>
              </a:ext>
            </a:extLst>
          </p:cNvPr>
          <p:cNvSpPr/>
          <p:nvPr/>
        </p:nvSpPr>
        <p:spPr>
          <a:xfrm>
            <a:off x="861914" y="2882788"/>
            <a:ext cx="742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19976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56348A9D-125E-4E29-B397-9F4EDADB36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47820" y="365125"/>
          <a:ext cx="36163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Equation" r:id="rId10" imgW="2374560" imgH="469800" progId="Equation.DSMT4">
                  <p:embed/>
                </p:oleObj>
              </mc:Choice>
              <mc:Fallback>
                <p:oleObj name="Equation" r:id="rId10" imgW="2374560" imgH="469800" progId="Equation.DSMT4">
                  <p:embed/>
                  <p:pic>
                    <p:nvPicPr>
                      <p:cNvPr id="7" name="Об'єкт 6">
                        <a:extLst>
                          <a:ext uri="{FF2B5EF4-FFF2-40B4-BE49-F238E27FC236}">
                            <a16:creationId xmlns:a16="http://schemas.microsoft.com/office/drawing/2014/main" id="{56348A9D-125E-4E29-B397-9F4EDADB3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7820" y="365125"/>
                        <a:ext cx="361632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518D1A17-2DD9-4B8F-ABE5-BEC1201134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64754" y="1213515"/>
          <a:ext cx="4814491" cy="85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12" imgW="3162240" imgH="558720" progId="Equation.DSMT4">
                  <p:embed/>
                </p:oleObj>
              </mc:Choice>
              <mc:Fallback>
                <p:oleObj name="Equation" r:id="rId12" imgW="3162240" imgH="558720" progId="Equation.DSMT4">
                  <p:embed/>
                  <p:pic>
                    <p:nvPicPr>
                      <p:cNvPr id="5" name="Об'єкт 4">
                        <a:extLst>
                          <a:ext uri="{FF2B5EF4-FFF2-40B4-BE49-F238E27FC236}">
                            <a16:creationId xmlns:a16="http://schemas.microsoft.com/office/drawing/2014/main" id="{518D1A17-2DD9-4B8F-ABE5-BEC120113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4754" y="1213515"/>
                        <a:ext cx="4814491" cy="850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8AD00BAF-903F-40C9-8FB0-DC152BF3F75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50905" y="2196695"/>
          <a:ext cx="7386399" cy="42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Equation" r:id="rId14" imgW="4863960" imgH="279360" progId="Equation.DSMT4">
                  <p:embed/>
                </p:oleObj>
              </mc:Choice>
              <mc:Fallback>
                <p:oleObj name="Equation" r:id="rId14" imgW="4863960" imgH="279360" progId="Equation.DSMT4">
                  <p:embed/>
                  <p:pic>
                    <p:nvPicPr>
                      <p:cNvPr id="8" name="Об'єкт 7">
                        <a:extLst>
                          <a:ext uri="{FF2B5EF4-FFF2-40B4-BE49-F238E27FC236}">
                            <a16:creationId xmlns:a16="http://schemas.microsoft.com/office/drawing/2014/main" id="{8AD00BAF-903F-40C9-8FB0-DC152BF3F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50905" y="2196695"/>
                        <a:ext cx="7386399" cy="42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EBFC60F-D3ED-44F9-A01B-0706C2ACAC91}"/>
              </a:ext>
            </a:extLst>
          </p:cNvPr>
          <p:cNvSpPr/>
          <p:nvPr/>
        </p:nvSpPr>
        <p:spPr>
          <a:xfrm>
            <a:off x="468523" y="2844482"/>
            <a:ext cx="780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Самостійна робота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451ED33-D572-468B-A66F-67D479D70FA2}"/>
              </a:ext>
            </a:extLst>
          </p:cNvPr>
          <p:cNvSpPr/>
          <p:nvPr/>
        </p:nvSpPr>
        <p:spPr>
          <a:xfrm>
            <a:off x="3938239" y="4770773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 струми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(t)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209BE7-7879-4463-A725-5A94E679D7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254" y="3835415"/>
            <a:ext cx="254834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1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2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3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AAC0AF-1CC3-492A-90D8-25F2CBA202A3}"/>
              </a:ext>
            </a:extLst>
          </p:cNvPr>
          <p:cNvSpPr/>
          <p:nvPr/>
        </p:nvSpPr>
        <p:spPr>
          <a:xfrm>
            <a:off x="573832" y="585251"/>
            <a:ext cx="7809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Суть комплексного символічного методу розрахунку</a:t>
            </a:r>
          </a:p>
        </p:txBody>
      </p:sp>
      <p:sp>
        <p:nvSpPr>
          <p:cNvPr id="18" name="Rectangle 102">
            <a:extLst>
              <a:ext uri="{FF2B5EF4-FFF2-40B4-BE49-F238E27FC236}">
                <a16:creationId xmlns:a16="http://schemas.microsoft.com/office/drawing/2014/main" id="{635D7995-1F8F-4ED1-BFBF-7630E0FB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1927" y="332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u-RU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2272D37-BAC4-4386-996F-5E1690949E4B}"/>
              </a:ext>
            </a:extLst>
          </p:cNvPr>
          <p:cNvSpPr/>
          <p:nvPr/>
        </p:nvSpPr>
        <p:spPr>
          <a:xfrm>
            <a:off x="275252" y="2432838"/>
            <a:ext cx="84068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символічний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синусоїдного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існуванні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однозначної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тригонометричними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числами,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синусоїдними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напруг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зображеннями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9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6F03EE-8A59-4EBB-B146-22B48B7B7981}"/>
              </a:ext>
            </a:extLst>
          </p:cNvPr>
          <p:cNvSpPr/>
          <p:nvPr/>
        </p:nvSpPr>
        <p:spPr>
          <a:xfrm>
            <a:off x="1834712" y="2828015"/>
            <a:ext cx="5474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Дякую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U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6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7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8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42CA78-7981-45D4-9F0A-D542F845F2EA}"/>
              </a:ext>
            </a:extLst>
          </p:cNvPr>
          <p:cNvSpPr/>
          <p:nvPr/>
        </p:nvSpPr>
        <p:spPr>
          <a:xfrm>
            <a:off x="902736" y="190500"/>
            <a:ext cx="7338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Комплексні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зображення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електротехнічних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параметрів</a:t>
            </a:r>
            <a:endParaRPr lang="ru-U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B84CE4B-E571-4639-A88D-B941CE1CDA25}"/>
              </a:ext>
            </a:extLst>
          </p:cNvPr>
          <p:cNvSpPr/>
          <p:nvPr/>
        </p:nvSpPr>
        <p:spPr>
          <a:xfrm>
            <a:off x="340566" y="1589678"/>
            <a:ext cx="8462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Надалі ми будемо вести розрахунок кіл синусоїдного струму в діючих значеннях, тому наведемо відповідність комплексних діючих значень струму та напруги їх синусоїдним функціям.</a:t>
            </a:r>
            <a:endParaRPr lang="ru-UA" sz="1800" dirty="0"/>
          </a:p>
        </p:txBody>
      </p:sp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9EB2E45B-C458-4174-BBE6-5E2C7E95F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5930"/>
              </p:ext>
            </p:extLst>
          </p:nvPr>
        </p:nvGraphicFramePr>
        <p:xfrm>
          <a:off x="2620961" y="3429000"/>
          <a:ext cx="3902075" cy="150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9" name="Equation" r:id="rId10" imgW="2527300" imgH="977900" progId="Equation.DSMT4">
                  <p:embed/>
                </p:oleObj>
              </mc:Choice>
              <mc:Fallback>
                <p:oleObj name="Equation" r:id="rId10" imgW="2527300" imgH="977900" progId="Equation.DSMT4">
                  <p:embed/>
                  <p:pic>
                    <p:nvPicPr>
                      <p:cNvPr id="0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1" y="3429000"/>
                        <a:ext cx="3902075" cy="1503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82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7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6A542C-5D7C-425A-B690-B6234ADD73A1}"/>
              </a:ext>
            </a:extLst>
          </p:cNvPr>
          <p:cNvSpPr/>
          <p:nvPr/>
        </p:nvSpPr>
        <p:spPr>
          <a:xfrm>
            <a:off x="902736" y="190500"/>
            <a:ext cx="733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Самостійна робота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7F204F8-C4C4-4D0E-ACBE-542FE0C08869}"/>
              </a:ext>
            </a:extLst>
          </p:cNvPr>
          <p:cNvSpPr/>
          <p:nvPr/>
        </p:nvSpPr>
        <p:spPr>
          <a:xfrm>
            <a:off x="426987" y="1063757"/>
            <a:ext cx="5644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Зобразити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миттєві струми в діючій комплексній формі:</a:t>
            </a:r>
            <a:endParaRPr lang="ru-UA" sz="1800" dirty="0"/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68DEBA08-A628-4527-8D08-7CF70A8E0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34022"/>
              </p:ext>
            </p:extLst>
          </p:nvPr>
        </p:nvGraphicFramePr>
        <p:xfrm>
          <a:off x="2421817" y="1752456"/>
          <a:ext cx="3555426" cy="58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8" name="Equation" r:id="rId10" imgW="1930320" imgH="317160" progId="Equation.DSMT4">
                  <p:embed/>
                </p:oleObj>
              </mc:Choice>
              <mc:Fallback>
                <p:oleObj name="Equation" r:id="rId10" imgW="1930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21817" y="1752456"/>
                        <a:ext cx="3555426" cy="584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C5A97E7C-551B-41C4-B44D-B67EBD802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95764"/>
              </p:ext>
            </p:extLst>
          </p:nvPr>
        </p:nvGraphicFramePr>
        <p:xfrm>
          <a:off x="2421823" y="2900675"/>
          <a:ext cx="3555420" cy="58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9" name="Equation" r:id="rId12" imgW="1930320" imgH="317160" progId="Equation.DSMT4">
                  <p:embed/>
                </p:oleObj>
              </mc:Choice>
              <mc:Fallback>
                <p:oleObj name="Equation" r:id="rId12" imgW="1930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21823" y="2900675"/>
                        <a:ext cx="3555420" cy="584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AE21266C-BB9A-4F00-AF11-DE9D85D6F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78194"/>
              </p:ext>
            </p:extLst>
          </p:nvPr>
        </p:nvGraphicFramePr>
        <p:xfrm>
          <a:off x="2584874" y="4041153"/>
          <a:ext cx="3069478" cy="52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0" name="Equation" r:id="rId14" imgW="1549080" imgH="266400" progId="Equation.DSMT4">
                  <p:embed/>
                </p:oleObj>
              </mc:Choice>
              <mc:Fallback>
                <p:oleObj name="Equation" r:id="rId14" imgW="1549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84874" y="4041153"/>
                        <a:ext cx="3069478" cy="52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758C21D8-6016-4AA2-BB52-7D5EF9AA3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5537"/>
              </p:ext>
            </p:extLst>
          </p:nvPr>
        </p:nvGraphicFramePr>
        <p:xfrm>
          <a:off x="2307228" y="5209471"/>
          <a:ext cx="3765932" cy="58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16" imgW="2044440" imgH="317160" progId="Equation.DSMT4">
                  <p:embed/>
                </p:oleObj>
              </mc:Choice>
              <mc:Fallback>
                <p:oleObj name="Equation" r:id="rId16" imgW="2044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07228" y="5209471"/>
                        <a:ext cx="3765932" cy="584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14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6A542C-5D7C-425A-B690-B6234ADD73A1}"/>
              </a:ext>
            </a:extLst>
          </p:cNvPr>
          <p:cNvSpPr/>
          <p:nvPr/>
        </p:nvSpPr>
        <p:spPr>
          <a:xfrm>
            <a:off x="902736" y="190500"/>
            <a:ext cx="733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Самостійна робота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7F204F8-C4C4-4D0E-ACBE-542FE0C08869}"/>
              </a:ext>
            </a:extLst>
          </p:cNvPr>
          <p:cNvSpPr/>
          <p:nvPr/>
        </p:nvSpPr>
        <p:spPr>
          <a:xfrm>
            <a:off x="426987" y="1063757"/>
            <a:ext cx="812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комплексами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діючих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записати їх миттєві значення:</a:t>
            </a: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AA59279B-077A-47D4-9A5A-445E50B18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474881"/>
              </p:ext>
            </p:extLst>
          </p:nvPr>
        </p:nvGraphicFramePr>
        <p:xfrm>
          <a:off x="3890866" y="1875453"/>
          <a:ext cx="1623622" cy="60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Equation" r:id="rId10" imgW="812447" imgH="304668" progId="Equation.DSMT4">
                  <p:embed/>
                </p:oleObj>
              </mc:Choice>
              <mc:Fallback>
                <p:oleObj name="Equation" r:id="rId10" imgW="812447" imgH="3046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866" y="1875453"/>
                        <a:ext cx="1623622" cy="606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5E27F01C-54D3-4C99-A1B4-5393024C0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440249"/>
              </p:ext>
            </p:extLst>
          </p:nvPr>
        </p:nvGraphicFramePr>
        <p:xfrm>
          <a:off x="3864621" y="3494375"/>
          <a:ext cx="1560443" cy="6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Equation" r:id="rId12" imgW="787058" imgH="304668" progId="Equation.DSMT4">
                  <p:embed/>
                </p:oleObj>
              </mc:Choice>
              <mc:Fallback>
                <p:oleObj name="Equation" r:id="rId12" imgW="787058" imgH="30466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621" y="3494375"/>
                        <a:ext cx="1560443" cy="606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09115AE9-14F7-4060-866C-251FEA64B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70669"/>
              </p:ext>
            </p:extLst>
          </p:nvPr>
        </p:nvGraphicFramePr>
        <p:xfrm>
          <a:off x="3873952" y="5033091"/>
          <a:ext cx="1396093" cy="53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Equation" r:id="rId14" imgW="799753" imgH="304668" progId="Equation.DSMT4">
                  <p:embed/>
                </p:oleObj>
              </mc:Choice>
              <mc:Fallback>
                <p:oleObj name="Equation" r:id="rId14" imgW="799753" imgH="30466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952" y="5033091"/>
                        <a:ext cx="1396093" cy="53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58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2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4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F20EB0-388F-4D6C-9C17-BDCA594AF78D}"/>
              </a:ext>
            </a:extLst>
          </p:cNvPr>
          <p:cNvSpPr/>
          <p:nvPr/>
        </p:nvSpPr>
        <p:spPr>
          <a:xfrm>
            <a:off x="168123" y="365125"/>
            <a:ext cx="8509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Комплексні зображення активних, реактивних та повних опорів кола визначаються як:</a:t>
            </a:r>
            <a:endParaRPr lang="ru-UA" sz="18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27C87F0-F826-4FB4-81B5-1CD5F7B6604E}"/>
              </a:ext>
            </a:extLst>
          </p:cNvPr>
          <p:cNvSpPr/>
          <p:nvPr/>
        </p:nvSpPr>
        <p:spPr>
          <a:xfrm>
            <a:off x="475861" y="1226622"/>
            <a:ext cx="82017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комплексний опір резистора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дійсним числом і дорівнює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комплексний опір індуктивності 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уявним числом і дорівнює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комплексний опір ємності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уявним числом і дорівнює</a:t>
            </a:r>
            <a:endParaRPr lang="ru-U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повний комплексний опір (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full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complex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resistance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ділянки кола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rLC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 комплексним числом і в алгебраїчній формі записується як</a:t>
            </a:r>
            <a:endParaRPr lang="ru-U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UA" sz="1800" dirty="0"/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A7C75F30-C3FE-41F3-914B-D4F0DC079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46104"/>
              </p:ext>
            </p:extLst>
          </p:nvPr>
        </p:nvGraphicFramePr>
        <p:xfrm>
          <a:off x="3613413" y="2061406"/>
          <a:ext cx="1376342" cy="43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" name="Equation" r:id="rId10" imgW="780471" imgH="247551" progId="Equation.DSMT4">
                  <p:embed/>
                </p:oleObj>
              </mc:Choice>
              <mc:Fallback>
                <p:oleObj name="Equation" r:id="rId10" imgW="780471" imgH="247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3413" y="2061406"/>
                        <a:ext cx="1376342" cy="43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C0A11348-F15B-4FAA-A0C1-B081D91FC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04541"/>
              </p:ext>
            </p:extLst>
          </p:nvPr>
        </p:nvGraphicFramePr>
        <p:xfrm>
          <a:off x="3110268" y="3055882"/>
          <a:ext cx="2385464" cy="74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6" name="Equation" r:id="rId12" imgW="1522458" imgH="476032" progId="Equation.DSMT4">
                  <p:embed/>
                </p:oleObj>
              </mc:Choice>
              <mc:Fallback>
                <p:oleObj name="Equation" r:id="rId12" imgW="1522458" imgH="4760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10268" y="3055882"/>
                        <a:ext cx="2385464" cy="746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F0172EB3-42F9-4BA2-81E4-C0A6DABF7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392618"/>
              </p:ext>
            </p:extLst>
          </p:nvPr>
        </p:nvGraphicFramePr>
        <p:xfrm>
          <a:off x="1368266" y="5057192"/>
          <a:ext cx="6407467" cy="697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7" name="Equation" r:id="rId14" imgW="4546600" imgH="495300" progId="Equation.DSMT4">
                  <p:embed/>
                </p:oleObj>
              </mc:Choice>
              <mc:Fallback>
                <p:oleObj name="Equation" r:id="rId14" imgW="4546600" imgH="495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266" y="5057192"/>
                        <a:ext cx="6407467" cy="697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55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3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4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2FFBE15-A562-4F17-9B19-CFD23335F13D}"/>
              </a:ext>
            </a:extLst>
          </p:cNvPr>
          <p:cNvSpPr/>
          <p:nvPr/>
        </p:nvSpPr>
        <p:spPr>
          <a:xfrm>
            <a:off x="447869" y="452182"/>
            <a:ext cx="8248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Введемо поняття 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повної комплексної провідності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full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complex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сonductivity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ділянки кола як</a:t>
            </a:r>
            <a:endParaRPr lang="ru-UA" sz="1800" dirty="0"/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E5925D9E-F5BD-4A40-A1B8-B6FE943AF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32829"/>
              </p:ext>
            </p:extLst>
          </p:nvPr>
        </p:nvGraphicFramePr>
        <p:xfrm>
          <a:off x="1862522" y="1383448"/>
          <a:ext cx="5418955" cy="76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6" name="Equation" r:id="rId10" imgW="3403600" imgH="482600" progId="Equation.DSMT4">
                  <p:embed/>
                </p:oleObj>
              </mc:Choice>
              <mc:Fallback>
                <p:oleObj name="Equation" r:id="rId10" imgW="34036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522" y="1383448"/>
                        <a:ext cx="5418955" cy="762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66D21E4-CC9A-4BA7-9750-696E0D35B62F}"/>
              </a:ext>
            </a:extLst>
          </p:cNvPr>
          <p:cNvSpPr/>
          <p:nvPr/>
        </p:nvSpPr>
        <p:spPr>
          <a:xfrm>
            <a:off x="776709" y="3059668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Звідси величини</a:t>
            </a:r>
            <a:endParaRPr lang="ru-UA" sz="1800" dirty="0"/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E1E95542-60A6-42CB-B7A9-9014F9FD7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08397"/>
              </p:ext>
            </p:extLst>
          </p:nvPr>
        </p:nvGraphicFramePr>
        <p:xfrm>
          <a:off x="3807084" y="3508116"/>
          <a:ext cx="1296139" cy="69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7" name="Equation" r:id="rId12" imgW="894484" imgH="476032" progId="Equation.DSMT4">
                  <p:embed/>
                </p:oleObj>
              </mc:Choice>
              <mc:Fallback>
                <p:oleObj name="Equation" r:id="rId12" imgW="894484" imgH="4760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07084" y="3508116"/>
                        <a:ext cx="1296139" cy="69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975B42B6-5959-4683-A11E-67E991205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410087"/>
              </p:ext>
            </p:extLst>
          </p:nvPr>
        </p:nvGraphicFramePr>
        <p:xfrm>
          <a:off x="3862338" y="4487828"/>
          <a:ext cx="1240885" cy="69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Equation" r:id="rId14" imgW="856360" imgH="476032" progId="Equation.DSMT4">
                  <p:embed/>
                </p:oleObj>
              </mc:Choice>
              <mc:Fallback>
                <p:oleObj name="Equation" r:id="rId14" imgW="856360" imgH="4760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62338" y="4487828"/>
                        <a:ext cx="1240885" cy="690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40F5D84-C42A-4DA8-87D5-1A51871AC840}"/>
              </a:ext>
            </a:extLst>
          </p:cNvPr>
          <p:cNvSpPr/>
          <p:nvPr/>
        </p:nvSpPr>
        <p:spPr>
          <a:xfrm>
            <a:off x="531223" y="5677324"/>
            <a:ext cx="816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відповідно активною та реактивною провідністю ділянки кола.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304032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5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6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7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1752319-591E-42B6-8580-95C0ED9BD854}"/>
              </a:ext>
            </a:extLst>
          </p:cNvPr>
          <p:cNvSpPr/>
          <p:nvPr/>
        </p:nvSpPr>
        <p:spPr>
          <a:xfrm>
            <a:off x="902736" y="190500"/>
            <a:ext cx="733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Приклад</a:t>
            </a:r>
            <a:endParaRPr lang="ru-U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7D0D9A0-8DCC-4770-8EEC-1FA8EC118F3A}"/>
              </a:ext>
            </a:extLst>
          </p:cNvPr>
          <p:cNvSpPr/>
          <p:nvPr/>
        </p:nvSpPr>
        <p:spPr>
          <a:xfrm>
            <a:off x="489545" y="726985"/>
            <a:ext cx="8164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Розрахувати комплексний еквівалентний опір та комплексну еквівалентну провідність для наведеного кола</a:t>
            </a:r>
            <a:endParaRPr lang="ru-UA" sz="1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535B1D-61B2-4BA6-BA8D-3AFCBAF37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381" y="1499595"/>
            <a:ext cx="2011854" cy="1059272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CEB7C1D-2EF2-49D4-9C6A-22F5B560C836}"/>
              </a:ext>
            </a:extLst>
          </p:cNvPr>
          <p:cNvSpPr/>
          <p:nvPr/>
        </p:nvSpPr>
        <p:spPr>
          <a:xfrm>
            <a:off x="4152586" y="1478229"/>
            <a:ext cx="1548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100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= 190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мкФ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50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7B9F5E98-B6E7-4C74-937A-A13DE8B9F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421758"/>
              </p:ext>
            </p:extLst>
          </p:nvPr>
        </p:nvGraphicFramePr>
        <p:xfrm>
          <a:off x="1908663" y="3164731"/>
          <a:ext cx="5008210" cy="398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8" name="Equation" r:id="rId11" imgW="2869920" imgH="228600" progId="Equation.DSMT4">
                  <p:embed/>
                </p:oleObj>
              </mc:Choice>
              <mc:Fallback>
                <p:oleObj name="Equation" r:id="rId11" imgW="286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8663" y="3164731"/>
                        <a:ext cx="5008210" cy="398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171C6AAD-B17F-4F13-8048-97DD77DB4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61963"/>
              </p:ext>
            </p:extLst>
          </p:nvPr>
        </p:nvGraphicFramePr>
        <p:xfrm>
          <a:off x="328838" y="3724196"/>
          <a:ext cx="4984339" cy="4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9" name="Equation" r:id="rId13" imgW="2806560" imgH="266400" progId="Equation.DSMT4">
                  <p:embed/>
                </p:oleObj>
              </mc:Choice>
              <mc:Fallback>
                <p:oleObj name="Equation" r:id="rId13" imgW="2806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8838" y="3724196"/>
                        <a:ext cx="4984339" cy="4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C5D4CA31-41BB-4144-960A-FD2718ED5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9473"/>
              </p:ext>
            </p:extLst>
          </p:nvPr>
        </p:nvGraphicFramePr>
        <p:xfrm>
          <a:off x="5701004" y="3765825"/>
          <a:ext cx="2282011" cy="4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0" name="Equation" r:id="rId15" imgW="1346040" imgH="279360" progId="Equation.DSMT4">
                  <p:embed/>
                </p:oleObj>
              </mc:Choice>
              <mc:Fallback>
                <p:oleObj name="Equation" r:id="rId15" imgW="1346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01004" y="3765825"/>
                        <a:ext cx="2282011" cy="4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52CA1F42-5750-4308-BC06-B1B13B821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48920"/>
              </p:ext>
            </p:extLst>
          </p:nvPr>
        </p:nvGraphicFramePr>
        <p:xfrm>
          <a:off x="328838" y="4392629"/>
          <a:ext cx="4784338" cy="73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1" name="Equation" r:id="rId17" imgW="2971800" imgH="457200" progId="Equation.DSMT4">
                  <p:embed/>
                </p:oleObj>
              </mc:Choice>
              <mc:Fallback>
                <p:oleObj name="Equation" r:id="rId17" imgW="2971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8838" y="4392629"/>
                        <a:ext cx="4784338" cy="73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385B581E-E87B-4976-998D-16738026A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68682"/>
              </p:ext>
            </p:extLst>
          </p:nvPr>
        </p:nvGraphicFramePr>
        <p:xfrm>
          <a:off x="5603640" y="4582698"/>
          <a:ext cx="2626466" cy="4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2" name="Equation" r:id="rId19" imgW="1549080" imgH="279360" progId="Equation.DSMT4">
                  <p:embed/>
                </p:oleObj>
              </mc:Choice>
              <mc:Fallback>
                <p:oleObj name="Equation" r:id="rId19" imgW="1549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03640" y="4582698"/>
                        <a:ext cx="2626466" cy="4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89C4682E-A130-4D86-9A41-F3D5E4BC2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01521"/>
              </p:ext>
            </p:extLst>
          </p:nvPr>
        </p:nvGraphicFramePr>
        <p:xfrm>
          <a:off x="821091" y="5388105"/>
          <a:ext cx="7833361" cy="49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3" name="Equation" r:id="rId21" imgW="4431960" imgH="279360" progId="Equation.DSMT4">
                  <p:embed/>
                </p:oleObj>
              </mc:Choice>
              <mc:Fallback>
                <p:oleObj name="Equation" r:id="rId21" imgW="443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1091" y="5388105"/>
                        <a:ext cx="7833361" cy="493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C487E0F-4404-4756-AE3C-DE9A969B3E52}"/>
              </a:ext>
            </a:extLst>
          </p:cNvPr>
          <p:cNvSpPr/>
          <p:nvPr/>
        </p:nvSpPr>
        <p:spPr>
          <a:xfrm>
            <a:off x="809935" y="2816985"/>
            <a:ext cx="742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endParaRPr lang="ru-UA" sz="1800" dirty="0"/>
          </a:p>
        </p:txBody>
      </p:sp>
      <p:graphicFrame>
        <p:nvGraphicFramePr>
          <p:cNvPr id="24" name="Об'єкт 23">
            <a:extLst>
              <a:ext uri="{FF2B5EF4-FFF2-40B4-BE49-F238E27FC236}">
                <a16:creationId xmlns:a16="http://schemas.microsoft.com/office/drawing/2014/main" id="{B1EDA35A-90C2-4118-A23D-500FBCA8D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07188"/>
              </p:ext>
            </p:extLst>
          </p:nvPr>
        </p:nvGraphicFramePr>
        <p:xfrm>
          <a:off x="1036638" y="6007100"/>
          <a:ext cx="72247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4" name="Equation" r:id="rId23" imgW="4444920" imgH="482400" progId="Equation.DSMT4">
                  <p:embed/>
                </p:oleObj>
              </mc:Choice>
              <mc:Fallback>
                <p:oleObj name="Equation" r:id="rId23" imgW="4444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36638" y="6007100"/>
                        <a:ext cx="7224712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8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63A299A-A275-42CF-8094-9C6C88E1B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-45719"/>
          <a:ext cx="168123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3" name="Equation" r:id="rId4" imgW="177646" imgH="190335" progId="Equation.DSMT4">
                  <p:embed/>
                </p:oleObj>
              </mc:Choice>
              <mc:Fallback>
                <p:oleObj name="Equation" r:id="rId4" imgW="177646" imgH="190335" progId="Equation.DSMT4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63A299A-A275-42CF-8094-9C6C88E1B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719"/>
                        <a:ext cx="168123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3039EA48-94D5-4128-8A66-2F4A7E193A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4781"/>
          <a:ext cx="12532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4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3039EA48-94D5-4128-8A66-2F4A7E193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44781"/>
                        <a:ext cx="12532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EE6CFA6-9072-46C0-A47A-5DA5770ABE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319406"/>
          <a:ext cx="9476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" name="Equation" r:id="rId8" imgW="101468" imgH="164885" progId="Equation.DSMT4">
                  <p:embed/>
                </p:oleObj>
              </mc:Choice>
              <mc:Fallback>
                <p:oleObj name="Equation" r:id="rId8" imgW="101468" imgH="164885" progId="Equation.DSMT4">
                  <p:embed/>
                  <p:pic>
                    <p:nvPicPr>
                      <p:cNvPr id="6" name="Об'єкт 5">
                        <a:extLst>
                          <a:ext uri="{FF2B5EF4-FFF2-40B4-BE49-F238E27FC236}">
                            <a16:creationId xmlns:a16="http://schemas.microsoft.com/office/drawing/2014/main" id="{0EE6CFA6-9072-46C0-A47A-5DA5770AB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19406"/>
                        <a:ext cx="9476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2B1B6E6-E25D-4B3E-AB1B-3F784465E5C6}"/>
              </a:ext>
            </a:extLst>
          </p:cNvPr>
          <p:cNvSpPr/>
          <p:nvPr/>
        </p:nvSpPr>
        <p:spPr>
          <a:xfrm>
            <a:off x="902736" y="190500"/>
            <a:ext cx="733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Приклад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самостійна робота)</a:t>
            </a:r>
            <a:endParaRPr lang="ru-U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286C56F-B0DD-428E-952F-D8994BED6248}"/>
              </a:ext>
            </a:extLst>
          </p:cNvPr>
          <p:cNvSpPr/>
          <p:nvPr/>
        </p:nvSpPr>
        <p:spPr>
          <a:xfrm>
            <a:off x="499339" y="747567"/>
            <a:ext cx="8164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Розрахувати комплексний еквівалентний опір та комплексну еквівалентну провідність для наведеного кола</a:t>
            </a:r>
            <a:endParaRPr lang="ru-UA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DE6975-C4AD-4D31-ACE4-B7601F349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175" y="1520177"/>
            <a:ext cx="2011854" cy="1059272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B595425-F843-4851-AC15-B675FB3EF865}"/>
              </a:ext>
            </a:extLst>
          </p:cNvPr>
          <p:cNvSpPr/>
          <p:nvPr/>
        </p:nvSpPr>
        <p:spPr>
          <a:xfrm>
            <a:off x="4162380" y="1498811"/>
            <a:ext cx="1548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85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= 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мкФ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60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614F3881-F0F5-47A2-8771-E0DEFF7A4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39435"/>
              </p:ext>
            </p:extLst>
          </p:nvPr>
        </p:nvGraphicFramePr>
        <p:xfrm>
          <a:off x="1787525" y="3165475"/>
          <a:ext cx="5251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6" name="Equation" r:id="rId11" imgW="3009600" imgH="228600" progId="Equation.DSMT4">
                  <p:embed/>
                </p:oleObj>
              </mc:Choice>
              <mc:Fallback>
                <p:oleObj name="Equation" r:id="rId11" imgW="3009600" imgH="228600" progId="Equation.DSMT4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7B9F5E98-B6E7-4C74-937A-A13DE8B9F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7525" y="3165475"/>
                        <a:ext cx="52514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8DF01267-D840-4080-8C38-452531EEA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25135"/>
              </p:ext>
            </p:extLst>
          </p:nvPr>
        </p:nvGraphicFramePr>
        <p:xfrm>
          <a:off x="114300" y="3724275"/>
          <a:ext cx="54133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Equation" r:id="rId13" imgW="3047760" imgH="266400" progId="Equation.DSMT4">
                  <p:embed/>
                </p:oleObj>
              </mc:Choice>
              <mc:Fallback>
                <p:oleObj name="Equation" r:id="rId13" imgW="3047760" imgH="266400" progId="Equation.DSMT4">
                  <p:embed/>
                  <p:pic>
                    <p:nvPicPr>
                      <p:cNvPr id="13" name="Об'єкт 12">
                        <a:extLst>
                          <a:ext uri="{FF2B5EF4-FFF2-40B4-BE49-F238E27FC236}">
                            <a16:creationId xmlns:a16="http://schemas.microsoft.com/office/drawing/2014/main" id="{171C6AAD-B17F-4F13-8048-97DD77DB4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300" y="3724275"/>
                        <a:ext cx="54133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3FA78089-21AA-4279-8513-793FBB18C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52632"/>
              </p:ext>
            </p:extLst>
          </p:nvPr>
        </p:nvGraphicFramePr>
        <p:xfrm>
          <a:off x="5696002" y="3749989"/>
          <a:ext cx="25844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8" name="Equation" r:id="rId15" imgW="1523880" imgH="279360" progId="Equation.DSMT4">
                  <p:embed/>
                </p:oleObj>
              </mc:Choice>
              <mc:Fallback>
                <p:oleObj name="Equation" r:id="rId15" imgW="1523880" imgH="279360" progId="Equation.DSMT4">
                  <p:embed/>
                  <p:pic>
                    <p:nvPicPr>
                      <p:cNvPr id="14" name="Об'єкт 13">
                        <a:extLst>
                          <a:ext uri="{FF2B5EF4-FFF2-40B4-BE49-F238E27FC236}">
                            <a16:creationId xmlns:a16="http://schemas.microsoft.com/office/drawing/2014/main" id="{C5D4CA31-41BB-4144-960A-FD2718ED5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96002" y="3749989"/>
                        <a:ext cx="258445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4BDF3E7F-16AB-438E-88A1-32C6DB046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782113"/>
              </p:ext>
            </p:extLst>
          </p:nvPr>
        </p:nvGraphicFramePr>
        <p:xfrm>
          <a:off x="125413" y="4371975"/>
          <a:ext cx="51927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9" name="Equation" r:id="rId17" imgW="3225600" imgH="482400" progId="Equation.DSMT4">
                  <p:embed/>
                </p:oleObj>
              </mc:Choice>
              <mc:Fallback>
                <p:oleObj name="Equation" r:id="rId17" imgW="3225600" imgH="482400" progId="Equation.DSMT4">
                  <p:embed/>
                  <p:pic>
                    <p:nvPicPr>
                      <p:cNvPr id="15" name="Об'єкт 14">
                        <a:extLst>
                          <a:ext uri="{FF2B5EF4-FFF2-40B4-BE49-F238E27FC236}">
                            <a16:creationId xmlns:a16="http://schemas.microsoft.com/office/drawing/2014/main" id="{52CA1F42-5750-4308-BC06-B1B13B821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5413" y="4371975"/>
                        <a:ext cx="519271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9CE4A663-DBCC-415C-A4C7-436A75774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82259"/>
              </p:ext>
            </p:extLst>
          </p:nvPr>
        </p:nvGraphicFramePr>
        <p:xfrm>
          <a:off x="5529263" y="4583113"/>
          <a:ext cx="27749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0" name="Equation" r:id="rId19" imgW="1638000" imgH="279360" progId="Equation.DSMT4">
                  <p:embed/>
                </p:oleObj>
              </mc:Choice>
              <mc:Fallback>
                <p:oleObj name="Equation" r:id="rId19" imgW="1638000" imgH="279360" progId="Equation.DSMT4">
                  <p:embed/>
                  <p:pic>
                    <p:nvPicPr>
                      <p:cNvPr id="16" name="Об'єкт 15">
                        <a:extLst>
                          <a:ext uri="{FF2B5EF4-FFF2-40B4-BE49-F238E27FC236}">
                            <a16:creationId xmlns:a16="http://schemas.microsoft.com/office/drawing/2014/main" id="{385B581E-E87B-4976-998D-16738026AF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29263" y="4583113"/>
                        <a:ext cx="27749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07DDD397-8861-4488-8743-971CEDD69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91599"/>
              </p:ext>
            </p:extLst>
          </p:nvPr>
        </p:nvGraphicFramePr>
        <p:xfrm>
          <a:off x="530225" y="5387976"/>
          <a:ext cx="8164907" cy="47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1" name="Equation" r:id="rId21" imgW="4762440" imgH="279360" progId="Equation.DSMT4">
                  <p:embed/>
                </p:oleObj>
              </mc:Choice>
              <mc:Fallback>
                <p:oleObj name="Equation" r:id="rId21" imgW="4762440" imgH="279360" progId="Equation.DSMT4">
                  <p:embed/>
                  <p:pic>
                    <p:nvPicPr>
                      <p:cNvPr id="17" name="Об'єкт 16">
                        <a:extLst>
                          <a:ext uri="{FF2B5EF4-FFF2-40B4-BE49-F238E27FC236}">
                            <a16:creationId xmlns:a16="http://schemas.microsoft.com/office/drawing/2014/main" id="{89C4682E-A130-4D86-9A41-F3D5E4BC2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0225" y="5387976"/>
                        <a:ext cx="8164907" cy="47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8A3BF70-D420-460D-9A67-3B1E1F5FF112}"/>
              </a:ext>
            </a:extLst>
          </p:cNvPr>
          <p:cNvSpPr/>
          <p:nvPr/>
        </p:nvSpPr>
        <p:spPr>
          <a:xfrm>
            <a:off x="809935" y="2816985"/>
            <a:ext cx="742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endParaRPr lang="ru-UA" sz="1800" dirty="0"/>
          </a:p>
        </p:txBody>
      </p:sp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A026A6AF-A677-4D02-B4BE-F2F355266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385213"/>
              </p:ext>
            </p:extLst>
          </p:nvPr>
        </p:nvGraphicFramePr>
        <p:xfrm>
          <a:off x="933450" y="6007100"/>
          <a:ext cx="74310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2" name="Equation" r:id="rId23" imgW="4572000" imgH="482400" progId="Equation.DSMT4">
                  <p:embed/>
                </p:oleObj>
              </mc:Choice>
              <mc:Fallback>
                <p:oleObj name="Equation" r:id="rId23" imgW="4572000" imgH="482400" progId="Equation.DSMT4">
                  <p:embed/>
                  <p:pic>
                    <p:nvPicPr>
                      <p:cNvPr id="24" name="Об'єкт 23">
                        <a:extLst>
                          <a:ext uri="{FF2B5EF4-FFF2-40B4-BE49-F238E27FC236}">
                            <a16:creationId xmlns:a16="http://schemas.microsoft.com/office/drawing/2014/main" id="{B1EDA35A-90C2-4118-A23D-500FBCA8DF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33450" y="6007100"/>
                        <a:ext cx="743108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4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729</Words>
  <Application>Microsoft Office PowerPoint</Application>
  <PresentationFormat>Екран (4:3)</PresentationFormat>
  <Paragraphs>95</Paragraphs>
  <Slides>20</Slides>
  <Notes>20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8" baseType="lpstr">
      <vt:lpstr>Wingdings</vt:lpstr>
      <vt:lpstr>Arial</vt:lpstr>
      <vt:lpstr>Calibri</vt:lpstr>
      <vt:lpstr>Times New Roman</vt:lpstr>
      <vt:lpstr>Corbel</vt:lpstr>
      <vt:lpstr>Office Theme</vt:lpstr>
      <vt:lpstr>Office Theme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Professional</dc:creator>
  <cp:lastModifiedBy>Professional</cp:lastModifiedBy>
  <cp:revision>167</cp:revision>
  <dcterms:modified xsi:type="dcterms:W3CDTF">2023-08-21T15:23:26Z</dcterms:modified>
</cp:coreProperties>
</file>