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26575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45834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32255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224074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43404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67E7073-F054-40D0-969E-7B89E310C8A5}" type="datetimeFigureOut">
              <a:rPr lang="uk-UA" smtClean="0"/>
              <a:t>28.03.2022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15693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67E7073-F054-40D0-969E-7B89E310C8A5}" type="datetimeFigureOut">
              <a:rPr lang="uk-UA" smtClean="0"/>
              <a:t>28.03.2022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326937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67E7073-F054-40D0-969E-7B89E310C8A5}" type="datetimeFigureOut">
              <a:rPr lang="uk-UA" smtClean="0"/>
              <a:t>28.03.2022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79045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7E7073-F054-40D0-969E-7B89E310C8A5}" type="datetimeFigureOut">
              <a:rPr lang="uk-UA" smtClean="0"/>
              <a:t>28.03.2022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341405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7E7073-F054-40D0-969E-7B89E310C8A5}" type="datetimeFigureOut">
              <a:rPr lang="uk-UA" smtClean="0"/>
              <a:t>28.03.2022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199713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7E7073-F054-40D0-969E-7B89E310C8A5}" type="datetimeFigureOut">
              <a:rPr lang="uk-UA" smtClean="0"/>
              <a:t>28.03.2022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D0EDEF-262F-456B-8833-B17AE3319BFD}" type="slidenum">
              <a:rPr lang="uk-UA" smtClean="0"/>
              <a:t>‹#›</a:t>
            </a:fld>
            <a:endParaRPr lang="uk-UA"/>
          </a:p>
        </p:txBody>
      </p:sp>
    </p:spTree>
    <p:extLst>
      <p:ext uri="{BB962C8B-B14F-4D97-AF65-F5344CB8AC3E}">
        <p14:creationId xmlns:p14="http://schemas.microsoft.com/office/powerpoint/2010/main" val="335815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E7073-F054-40D0-969E-7B89E310C8A5}" type="datetimeFigureOut">
              <a:rPr lang="uk-UA" smtClean="0"/>
              <a:t>28.03.2022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0EDEF-262F-456B-8833-B17AE3319BFD}" type="slidenum">
              <a:rPr lang="uk-UA" smtClean="0"/>
              <a:t>‹#›</a:t>
            </a:fld>
            <a:endParaRPr lang="uk-UA"/>
          </a:p>
        </p:txBody>
      </p:sp>
    </p:spTree>
    <p:extLst>
      <p:ext uri="{BB962C8B-B14F-4D97-AF65-F5344CB8AC3E}">
        <p14:creationId xmlns:p14="http://schemas.microsoft.com/office/powerpoint/2010/main" val="305057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70560" y="243840"/>
            <a:ext cx="9997440" cy="6193536"/>
          </a:xfrm>
        </p:spPr>
        <p:txBody>
          <a:bodyPr>
            <a:normAutofit/>
          </a:bodyPr>
          <a:lstStyle/>
          <a:p>
            <a:r>
              <a:rPr lang="uk-UA" dirty="0" smtClean="0">
                <a:latin typeface="Times New Roman" panose="02020603050405020304" pitchFamily="18" charset="0"/>
                <a:cs typeface="Times New Roman" panose="02020603050405020304" pitchFamily="18" charset="0"/>
              </a:rPr>
              <a:t>Лекція 10</a:t>
            </a:r>
          </a:p>
          <a:p>
            <a:r>
              <a:rPr lang="uk-UA"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Характеристики основних електроприймачів</a:t>
            </a:r>
          </a:p>
          <a:p>
            <a:r>
              <a:rPr lang="uk-UA"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 розрахунок втрат потужності</a:t>
            </a:r>
          </a:p>
          <a:p>
            <a:r>
              <a:rPr lang="uk-UA" dirty="0" smtClean="0">
                <a:latin typeface="Times New Roman" panose="02020603050405020304" pitchFamily="18" charset="0"/>
                <a:cs typeface="Times New Roman" panose="02020603050405020304" pitchFamily="18" charset="0"/>
              </a:rPr>
              <a:t>План</a:t>
            </a:r>
          </a:p>
          <a:p>
            <a:r>
              <a:rPr lang="uk-UA" dirty="0" smtClean="0">
                <a:latin typeface="Times New Roman" panose="02020603050405020304" pitchFamily="18" charset="0"/>
                <a:cs typeface="Times New Roman" panose="02020603050405020304" pitchFamily="18" charset="0"/>
              </a:rPr>
              <a:t>1. Характеристики електроприймачів.</a:t>
            </a:r>
          </a:p>
          <a:p>
            <a:r>
              <a:rPr lang="uk-UA" dirty="0" smtClean="0">
                <a:latin typeface="Times New Roman" panose="02020603050405020304" pitchFamily="18" charset="0"/>
                <a:cs typeface="Times New Roman" panose="02020603050405020304" pitchFamily="18" charset="0"/>
              </a:rPr>
              <a:t>2. Графіки електричних навантажень</a:t>
            </a:r>
          </a:p>
          <a:p>
            <a:r>
              <a:rPr lang="uk-UA" dirty="0" smtClean="0">
                <a:latin typeface="Times New Roman" panose="02020603050405020304" pitchFamily="18" charset="0"/>
                <a:cs typeface="Times New Roman" panose="02020603050405020304" pitchFamily="18" charset="0"/>
              </a:rPr>
              <a:t>електроприймачів.</a:t>
            </a:r>
          </a:p>
          <a:p>
            <a:r>
              <a:rPr lang="uk-UA" dirty="0" smtClean="0">
                <a:latin typeface="Times New Roman" panose="02020603050405020304" pitchFamily="18" charset="0"/>
                <a:cs typeface="Times New Roman" panose="02020603050405020304" pitchFamily="18" charset="0"/>
              </a:rPr>
              <a:t>3. Втрати потужності в елементах мережі.</a:t>
            </a:r>
          </a:p>
          <a:p>
            <a:r>
              <a:rPr lang="uk-UA" dirty="0" smtClean="0">
                <a:latin typeface="Times New Roman" panose="02020603050405020304" pitchFamily="18" charset="0"/>
                <a:cs typeface="Times New Roman" panose="02020603050405020304" pitchFamily="18" charset="0"/>
              </a:rPr>
              <a:t>4. Розрахунок втрат потужності в лініях</a:t>
            </a:r>
          </a:p>
          <a:p>
            <a:r>
              <a:rPr lang="uk-UA" dirty="0" smtClean="0">
                <a:latin typeface="Times New Roman" panose="02020603050405020304" pitchFamily="18" charset="0"/>
                <a:cs typeface="Times New Roman" panose="02020603050405020304" pitchFamily="18" charset="0"/>
              </a:rPr>
              <a:t>електропередач.</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21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stretch>
            <a:fillRect/>
          </a:stretch>
        </p:blipFill>
        <p:spPr>
          <a:xfrm>
            <a:off x="0" y="109728"/>
            <a:ext cx="10436352" cy="6291072"/>
          </a:xfrm>
          <a:prstGeom prst="rect">
            <a:avLst/>
          </a:prstGeom>
        </p:spPr>
      </p:pic>
    </p:spTree>
    <p:extLst>
      <p:ext uri="{BB962C8B-B14F-4D97-AF65-F5344CB8AC3E}">
        <p14:creationId xmlns:p14="http://schemas.microsoft.com/office/powerpoint/2010/main" val="331638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53568" y="243840"/>
            <a:ext cx="9936479" cy="5900927"/>
          </a:xfrm>
          <a:prstGeom prst="rect">
            <a:avLst/>
          </a:prstGeom>
        </p:spPr>
      </p:pic>
    </p:spTree>
    <p:extLst>
      <p:ext uri="{BB962C8B-B14F-4D97-AF65-F5344CB8AC3E}">
        <p14:creationId xmlns:p14="http://schemas.microsoft.com/office/powerpoint/2010/main" val="326675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28891" t="27532" r="28103" b="62661"/>
          <a:stretch/>
        </p:blipFill>
        <p:spPr>
          <a:xfrm>
            <a:off x="390144" y="451103"/>
            <a:ext cx="9607296" cy="1085089"/>
          </a:xfrm>
          <a:prstGeom prst="rect">
            <a:avLst/>
          </a:prstGeom>
        </p:spPr>
      </p:pic>
      <p:pic>
        <p:nvPicPr>
          <p:cNvPr id="6" name="Рисунок 5"/>
          <p:cNvPicPr>
            <a:picLocks noChangeAspect="1"/>
          </p:cNvPicPr>
          <p:nvPr/>
        </p:nvPicPr>
        <p:blipFill rotWithShape="1">
          <a:blip r:embed="rId3"/>
          <a:srcRect l="29479" t="30125" r="29385" b="27042"/>
          <a:stretch/>
        </p:blipFill>
        <p:spPr>
          <a:xfrm>
            <a:off x="390144" y="1536192"/>
            <a:ext cx="9790176" cy="5047488"/>
          </a:xfrm>
          <a:prstGeom prst="rect">
            <a:avLst/>
          </a:prstGeom>
        </p:spPr>
      </p:pic>
    </p:spTree>
    <p:extLst>
      <p:ext uri="{BB962C8B-B14F-4D97-AF65-F5344CB8AC3E}">
        <p14:creationId xmlns:p14="http://schemas.microsoft.com/office/powerpoint/2010/main" val="38253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7946" t="36496" r="27631" b="6905"/>
          <a:stretch/>
        </p:blipFill>
        <p:spPr>
          <a:xfrm>
            <a:off x="256032" y="195071"/>
            <a:ext cx="9899904" cy="6108193"/>
          </a:xfrm>
          <a:prstGeom prst="rect">
            <a:avLst/>
          </a:prstGeom>
        </p:spPr>
      </p:pic>
    </p:spTree>
    <p:extLst>
      <p:ext uri="{BB962C8B-B14F-4D97-AF65-F5344CB8AC3E}">
        <p14:creationId xmlns:p14="http://schemas.microsoft.com/office/powerpoint/2010/main" val="375015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4405" t="28372" r="34877" b="68266"/>
          <a:stretch/>
        </p:blipFill>
        <p:spPr>
          <a:xfrm>
            <a:off x="694944" y="438911"/>
            <a:ext cx="8814816" cy="487681"/>
          </a:xfrm>
          <a:prstGeom prst="rect">
            <a:avLst/>
          </a:prstGeom>
        </p:spPr>
      </p:pic>
      <p:pic>
        <p:nvPicPr>
          <p:cNvPr id="5" name="Рисунок 4"/>
          <p:cNvPicPr>
            <a:picLocks noChangeAspect="1"/>
          </p:cNvPicPr>
          <p:nvPr/>
        </p:nvPicPr>
        <p:blipFill rotWithShape="1">
          <a:blip r:embed="rId2"/>
          <a:srcRect l="34257" t="48626" r="30978" b="24708"/>
          <a:stretch/>
        </p:blipFill>
        <p:spPr>
          <a:xfrm>
            <a:off x="694944" y="1097280"/>
            <a:ext cx="10034016" cy="3840480"/>
          </a:xfrm>
          <a:prstGeom prst="rect">
            <a:avLst/>
          </a:prstGeom>
        </p:spPr>
      </p:pic>
    </p:spTree>
    <p:extLst>
      <p:ext uri="{BB962C8B-B14F-4D97-AF65-F5344CB8AC3E}">
        <p14:creationId xmlns:p14="http://schemas.microsoft.com/office/powerpoint/2010/main" val="28187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3301" t="47144" r="31255" b="20074"/>
          <a:stretch/>
        </p:blipFill>
        <p:spPr>
          <a:xfrm>
            <a:off x="0" y="353567"/>
            <a:ext cx="10924032" cy="4632961"/>
          </a:xfrm>
          <a:prstGeom prst="rect">
            <a:avLst/>
          </a:prstGeom>
        </p:spPr>
      </p:pic>
    </p:spTree>
    <p:extLst>
      <p:ext uri="{BB962C8B-B14F-4D97-AF65-F5344CB8AC3E}">
        <p14:creationId xmlns:p14="http://schemas.microsoft.com/office/powerpoint/2010/main" val="255927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2984" y="158496"/>
            <a:ext cx="10658856" cy="6425184"/>
          </a:xfrm>
        </p:spPr>
        <p:txBody>
          <a:bodyPr>
            <a:normAutofit fontScale="92500" lnSpcReduction="20000"/>
          </a:bodyPr>
          <a:lstStyle/>
          <a:p>
            <a:pPr marL="0" indent="0">
              <a:buNone/>
            </a:pP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3.	Втрати потужності в елементах мереж</a:t>
            </a:r>
            <a:r>
              <a:rPr lang="uk-UA" dirty="0" smtClean="0">
                <a:latin typeface="Times New Roman" panose="02020603050405020304" pitchFamily="18" charset="0"/>
                <a:cs typeface="Times New Roman" panose="02020603050405020304" pitchFamily="18" charset="0"/>
              </a:rPr>
              <a:t>і</a:t>
            </a:r>
          </a:p>
          <a:p>
            <a:pPr marL="0" indent="0" algn="just">
              <a:buNone/>
            </a:pPr>
            <a:r>
              <a:rPr lang="uk-UA" dirty="0" smtClean="0">
                <a:latin typeface="Times New Roman" panose="02020603050405020304" pitchFamily="18" charset="0"/>
                <a:cs typeface="Times New Roman" panose="02020603050405020304" pitchFamily="18" charset="0"/>
              </a:rPr>
              <a:t>При передачі електроенергії від електричних станцій до споживачів у всіх ланках електричних мереж є втрати активної потужності та енергії. Ці втрати виникають у повітряних і кабельних лініях різних напруг, трансформаторах підвищувальних і понижувальних підстанцій, джерелах реактивної потужності.</a:t>
            </a:r>
          </a:p>
          <a:p>
            <a:pPr marL="0" indent="0" algn="just">
              <a:buNone/>
            </a:pPr>
            <a:r>
              <a:rPr lang="uk-UA" dirty="0" smtClean="0">
                <a:latin typeface="Times New Roman" panose="02020603050405020304" pitchFamily="18" charset="0"/>
                <a:cs typeface="Times New Roman" panose="02020603050405020304" pitchFamily="18" charset="0"/>
              </a:rPr>
              <a:t>У середньому втрати в мережах електроенергетичної системи становлять близько 10 % від електроенергії, що відпускається у мережу.</a:t>
            </a:r>
          </a:p>
          <a:p>
            <a:pPr marL="0" indent="0" algn="just">
              <a:buNone/>
            </a:pPr>
            <a:r>
              <a:rPr lang="uk-UA" dirty="0" smtClean="0">
                <a:latin typeface="Times New Roman" panose="02020603050405020304" pitchFamily="18" charset="0"/>
                <a:cs typeface="Times New Roman" panose="02020603050405020304" pitchFamily="18" charset="0"/>
              </a:rPr>
              <a:t>Втрати потужності	та	енергії	залежать	від	багатьох факторів і режимних характеристик електричної мережі. Для їх зниження в електричних мережах застосовують різні заходи. Однак в будь-якому разі для оцінювання ефективності заходів щодо зниження втрат необхідно вміти правильно оцінювати самі втрати, тобто вміти їх розраховувати. Важливо також знати структуру втрат, щоб, наприклад, виявити основні їх «вогнища». Експлуатація електричних мереж вимагає певних витрат.</a:t>
            </a:r>
          </a:p>
          <a:p>
            <a:pPr marL="0" indent="0" algn="just">
              <a:buNone/>
            </a:pPr>
            <a:r>
              <a:rPr lang="uk-UA" dirty="0" smtClean="0">
                <a:latin typeface="Times New Roman" panose="02020603050405020304" pitchFamily="18" charset="0"/>
                <a:cs typeface="Times New Roman" panose="02020603050405020304" pitchFamily="18" charset="0"/>
              </a:rPr>
              <a:t>Експлуатаційні витрати значною мірою визначаються втратами електроенергії при її передачі. Як правило, вони тим менші, чим більше витрати на спорудження електричної мережі, які залежать від перерізів провідників ліній. Отже, величина втрат потужності та електроенергії важлива як на стадії проектування, так і на стадії експлуатації електричних мереж.</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28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6400" y="207264"/>
            <a:ext cx="10515600" cy="402336"/>
          </a:xfrm>
        </p:spPr>
        <p:txBody>
          <a:bodyPr>
            <a:normAutofit fontScale="92500" lnSpcReduction="20000"/>
          </a:bodyPr>
          <a:lstStyle/>
          <a:p>
            <a:pPr marL="0" indent="0">
              <a:buNone/>
            </a:pPr>
            <a:r>
              <a:rPr lang="uk-UA" b="1" dirty="0" smtClean="0"/>
              <a:t>4. Втрати потужності в елементах електричних мереж</a:t>
            </a:r>
            <a:endParaRPr lang="uk-UA" b="1" dirty="0"/>
          </a:p>
        </p:txBody>
      </p:sp>
      <p:pic>
        <p:nvPicPr>
          <p:cNvPr id="4" name="Рисунок 3"/>
          <p:cNvPicPr>
            <a:picLocks noChangeAspect="1"/>
          </p:cNvPicPr>
          <p:nvPr/>
        </p:nvPicPr>
        <p:blipFill rotWithShape="1">
          <a:blip r:embed="rId2"/>
          <a:srcRect l="34352" t="30291" r="31072" b="33042"/>
          <a:stretch/>
        </p:blipFill>
        <p:spPr>
          <a:xfrm>
            <a:off x="679704" y="743712"/>
            <a:ext cx="10012680" cy="4913376"/>
          </a:xfrm>
          <a:prstGeom prst="rect">
            <a:avLst/>
          </a:prstGeom>
        </p:spPr>
      </p:pic>
      <p:pic>
        <p:nvPicPr>
          <p:cNvPr id="5" name="Рисунок 4"/>
          <p:cNvPicPr>
            <a:picLocks noChangeAspect="1"/>
          </p:cNvPicPr>
          <p:nvPr/>
        </p:nvPicPr>
        <p:blipFill rotWithShape="1">
          <a:blip r:embed="rId2"/>
          <a:srcRect l="35571" t="83792" r="36411" b="12541"/>
          <a:stretch/>
        </p:blipFill>
        <p:spPr>
          <a:xfrm>
            <a:off x="877824" y="5657088"/>
            <a:ext cx="7680960" cy="536448"/>
          </a:xfrm>
          <a:prstGeom prst="rect">
            <a:avLst/>
          </a:prstGeom>
        </p:spPr>
      </p:pic>
    </p:spTree>
    <p:extLst>
      <p:ext uri="{BB962C8B-B14F-4D97-AF65-F5344CB8AC3E}">
        <p14:creationId xmlns:p14="http://schemas.microsoft.com/office/powerpoint/2010/main" val="345639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569" t="32854" r="28746" b="24223"/>
          <a:stretch/>
        </p:blipFill>
        <p:spPr>
          <a:xfrm>
            <a:off x="0" y="414527"/>
            <a:ext cx="11049000" cy="6144769"/>
          </a:xfrm>
          <a:prstGeom prst="rect">
            <a:avLst/>
          </a:prstGeom>
        </p:spPr>
      </p:pic>
    </p:spTree>
    <p:extLst>
      <p:ext uri="{BB962C8B-B14F-4D97-AF65-F5344CB8AC3E}">
        <p14:creationId xmlns:p14="http://schemas.microsoft.com/office/powerpoint/2010/main" val="60852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3932" t="36497" r="31727" b="22595"/>
          <a:stretch/>
        </p:blipFill>
        <p:spPr>
          <a:xfrm>
            <a:off x="329184" y="219455"/>
            <a:ext cx="10070592" cy="5913121"/>
          </a:xfrm>
          <a:prstGeom prst="rect">
            <a:avLst/>
          </a:prstGeom>
        </p:spPr>
      </p:pic>
    </p:spTree>
    <p:extLst>
      <p:ext uri="{BB962C8B-B14F-4D97-AF65-F5344CB8AC3E}">
        <p14:creationId xmlns:p14="http://schemas.microsoft.com/office/powerpoint/2010/main" val="47843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4904" y="268224"/>
            <a:ext cx="10515600" cy="6339840"/>
          </a:xfrm>
        </p:spPr>
        <p:txBody>
          <a:bodyPr>
            <a:normAutofit fontScale="850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1</a:t>
            </a:r>
            <a:r>
              <a:rPr lang="uk-UA" b="1" dirty="0" smtClean="0">
                <a:latin typeface="Times New Roman" panose="02020603050405020304" pitchFamily="18" charset="0"/>
                <a:cs typeface="Times New Roman" panose="02020603050405020304" pitchFamily="18" charset="0"/>
              </a:rPr>
              <a:t>. Характеристики основних електроприймачів</a:t>
            </a:r>
          </a:p>
          <a:p>
            <a:pPr marL="0" indent="0" algn="just">
              <a:buNone/>
            </a:pPr>
            <a:r>
              <a:rPr lang="uk-UA" dirty="0" smtClean="0">
                <a:latin typeface="Times New Roman" panose="02020603050405020304" pitchFamily="18" charset="0"/>
                <a:cs typeface="Times New Roman" panose="02020603050405020304" pitchFamily="18" charset="0"/>
              </a:rPr>
              <a:t>Електричні мережі споруджуються для передачі енергії від ЕС до споживачів. Потужність, необхідна цим споживачам, визначає електричне навантаження мережі. Від характеру навантаження залежать вимоги, які висуваються до електричної мережі.</a:t>
            </a:r>
          </a:p>
          <a:p>
            <a:pPr marL="0" indent="0" algn="just">
              <a:buNone/>
            </a:pPr>
            <a:r>
              <a:rPr lang="uk-UA" dirty="0" smtClean="0">
                <a:latin typeface="Times New Roman" panose="02020603050405020304" pitchFamily="18" charset="0"/>
                <a:cs typeface="Times New Roman" panose="02020603050405020304" pitchFamily="18" charset="0"/>
              </a:rPr>
              <a:t>Усі споживачі електроенергії умовно поділяються на такі групи:</a:t>
            </a:r>
          </a:p>
          <a:p>
            <a:pPr marL="0" indent="0" algn="just">
              <a:buNone/>
            </a:pPr>
            <a:r>
              <a:rPr lang="uk-UA" dirty="0" smtClean="0">
                <a:latin typeface="Times New Roman" panose="02020603050405020304" pitchFamily="18" charset="0"/>
                <a:cs typeface="Times New Roman" panose="02020603050405020304" pitchFamily="18" charset="0"/>
              </a:rPr>
              <a:t>1) комунально-побутові;</a:t>
            </a:r>
          </a:p>
          <a:p>
            <a:pPr marL="0" indent="0" algn="just">
              <a:buNone/>
            </a:pPr>
            <a:r>
              <a:rPr lang="uk-UA" dirty="0" smtClean="0">
                <a:latin typeface="Times New Roman" panose="02020603050405020304" pitchFamily="18" charset="0"/>
                <a:cs typeface="Times New Roman" panose="02020603050405020304" pitchFamily="18" charset="0"/>
              </a:rPr>
              <a:t>2) промислові;</a:t>
            </a:r>
          </a:p>
          <a:p>
            <a:pPr marL="0" indent="0" algn="just">
              <a:buNone/>
            </a:pPr>
            <a:r>
              <a:rPr lang="uk-UA" dirty="0" smtClean="0">
                <a:latin typeface="Times New Roman" panose="02020603050405020304" pitchFamily="18" charset="0"/>
                <a:cs typeface="Times New Roman" panose="02020603050405020304" pitchFamily="18" charset="0"/>
              </a:rPr>
              <a:t>3) електрифікований транспорт;</a:t>
            </a:r>
          </a:p>
          <a:p>
            <a:pPr marL="0" indent="0" algn="just">
              <a:buNone/>
            </a:pPr>
            <a:r>
              <a:rPr lang="uk-UA" dirty="0" smtClean="0">
                <a:latin typeface="Times New Roman" panose="02020603050405020304" pitchFamily="18" charset="0"/>
                <a:cs typeface="Times New Roman" panose="02020603050405020304" pitchFamily="18" charset="0"/>
              </a:rPr>
              <a:t>4) виробничі споживачі сільського господарства;</a:t>
            </a:r>
          </a:p>
          <a:p>
            <a:pPr marL="0" indent="0" algn="just">
              <a:buNone/>
            </a:pPr>
            <a:r>
              <a:rPr lang="uk-UA" dirty="0" smtClean="0">
                <a:latin typeface="Times New Roman" panose="02020603050405020304" pitchFamily="18" charset="0"/>
                <a:cs typeface="Times New Roman" panose="02020603050405020304" pitchFamily="18" charset="0"/>
              </a:rPr>
              <a:t>5) інші споживачі.</a:t>
            </a:r>
          </a:p>
          <a:p>
            <a:pPr marL="0" indent="0" algn="just">
              <a:buNone/>
            </a:pPr>
            <a:r>
              <a:rPr lang="uk-UA" dirty="0" smtClean="0">
                <a:latin typeface="Times New Roman" panose="02020603050405020304" pitchFamily="18" charset="0"/>
                <a:cs typeface="Times New Roman" panose="02020603050405020304" pitchFamily="18" charset="0"/>
              </a:rPr>
              <a:t>До </a:t>
            </a:r>
            <a:r>
              <a:rPr lang="uk-UA" i="1" dirty="0" smtClean="0">
                <a:latin typeface="Times New Roman" panose="02020603050405020304" pitchFamily="18" charset="0"/>
                <a:cs typeface="Times New Roman" panose="02020603050405020304" pitchFamily="18" charset="0"/>
              </a:rPr>
              <a:t>комунально-побутових </a:t>
            </a:r>
            <a:r>
              <a:rPr lang="uk-UA" dirty="0" smtClean="0">
                <a:latin typeface="Times New Roman" panose="02020603050405020304" pitchFamily="18" charset="0"/>
                <a:cs typeface="Times New Roman" panose="02020603050405020304" pitchFamily="18" charset="0"/>
              </a:rPr>
              <a:t>належать:</a:t>
            </a:r>
          </a:p>
          <a:p>
            <a:pPr marL="0" indent="0" algn="just">
              <a:buNone/>
            </a:pPr>
            <a:r>
              <a:rPr lang="uk-UA" dirty="0" smtClean="0">
                <a:latin typeface="Times New Roman" panose="02020603050405020304" pitchFamily="18" charset="0"/>
                <a:cs typeface="Times New Roman" panose="02020603050405020304" pitchFamily="18" charset="0"/>
              </a:rPr>
              <a:t>– освітлення житлових будинків і громадських будівель;</a:t>
            </a:r>
          </a:p>
          <a:p>
            <a:pPr marL="0" indent="0" algn="just">
              <a:buNone/>
            </a:pPr>
            <a:r>
              <a:rPr lang="uk-UA" dirty="0" smtClean="0">
                <a:latin typeface="Times New Roman" panose="02020603050405020304" pitchFamily="18" charset="0"/>
                <a:cs typeface="Times New Roman" panose="02020603050405020304" pitchFamily="18" charset="0"/>
              </a:rPr>
              <a:t>– двигуни ліфтів, холодильників;</a:t>
            </a:r>
          </a:p>
          <a:p>
            <a:pPr marL="0" indent="0" algn="just">
              <a:buNone/>
            </a:pPr>
            <a:r>
              <a:rPr lang="uk-UA" dirty="0" smtClean="0">
                <a:latin typeface="Times New Roman" panose="02020603050405020304" pitchFamily="18" charset="0"/>
                <a:cs typeface="Times New Roman" panose="02020603050405020304" pitchFamily="18" charset="0"/>
              </a:rPr>
              <a:t>– технологічне обладнання:</a:t>
            </a:r>
          </a:p>
          <a:p>
            <a:pPr marL="0" indent="0" algn="just">
              <a:buNone/>
            </a:pPr>
            <a:r>
              <a:rPr lang="uk-UA" dirty="0" smtClean="0">
                <a:latin typeface="Times New Roman" panose="02020603050405020304" pitchFamily="18" charset="0"/>
                <a:cs typeface="Times New Roman" panose="02020603050405020304" pitchFamily="18" charset="0"/>
              </a:rPr>
              <a:t>– підприємства громадського харчування;</a:t>
            </a:r>
          </a:p>
          <a:p>
            <a:pPr marL="0" indent="0" algn="just">
              <a:buNone/>
            </a:pPr>
            <a:r>
              <a:rPr lang="uk-UA" dirty="0" smtClean="0">
                <a:latin typeface="Times New Roman" panose="02020603050405020304" pitchFamily="18" charset="0"/>
                <a:cs typeface="Times New Roman" panose="02020603050405020304" pitchFamily="18" charset="0"/>
              </a:rPr>
              <a:t>– установи побутового обслуговування.</a:t>
            </a:r>
          </a:p>
          <a:p>
            <a:pPr marL="0" indent="0">
              <a:buNone/>
            </a:pPr>
            <a:endParaRPr lang="uk-UA" dirty="0"/>
          </a:p>
        </p:txBody>
      </p:sp>
    </p:spTree>
    <p:extLst>
      <p:ext uri="{BB962C8B-B14F-4D97-AF65-F5344CB8AC3E}">
        <p14:creationId xmlns:p14="http://schemas.microsoft.com/office/powerpoint/2010/main" val="314555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3774" t="35097" r="31254" b="9986"/>
          <a:stretch/>
        </p:blipFill>
        <p:spPr>
          <a:xfrm>
            <a:off x="463296" y="1"/>
            <a:ext cx="9400032" cy="6858000"/>
          </a:xfrm>
          <a:prstGeom prst="rect">
            <a:avLst/>
          </a:prstGeom>
        </p:spPr>
      </p:pic>
    </p:spTree>
    <p:extLst>
      <p:ext uri="{BB962C8B-B14F-4D97-AF65-F5344CB8AC3E}">
        <p14:creationId xmlns:p14="http://schemas.microsoft.com/office/powerpoint/2010/main" val="251850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056" y="292608"/>
            <a:ext cx="10515600" cy="6254496"/>
          </a:xfrm>
        </p:spPr>
        <p:txBody>
          <a:bodyPr>
            <a:normAutofit fontScale="85000" lnSpcReduction="20000"/>
          </a:bodyPr>
          <a:lstStyle/>
          <a:p>
            <a:pPr marL="0" indent="0">
              <a:buNone/>
            </a:pPr>
            <a:r>
              <a:rPr lang="uk-UA" dirty="0" smtClean="0">
                <a:latin typeface="Times New Roman" panose="02020603050405020304" pitchFamily="18" charset="0"/>
                <a:cs typeface="Times New Roman" panose="02020603050405020304" pitchFamily="18" charset="0"/>
              </a:rPr>
              <a:t>До </a:t>
            </a:r>
            <a:r>
              <a:rPr lang="uk-UA" i="1" dirty="0" smtClean="0">
                <a:latin typeface="Times New Roman" panose="02020603050405020304" pitchFamily="18" charset="0"/>
                <a:cs typeface="Times New Roman" panose="02020603050405020304" pitchFamily="18" charset="0"/>
              </a:rPr>
              <a:t>промислових електроприймачів </a:t>
            </a:r>
            <a:r>
              <a:rPr lang="uk-UA" dirty="0" smtClean="0">
                <a:latin typeface="Times New Roman" panose="02020603050405020304" pitchFamily="18" charset="0"/>
                <a:cs typeface="Times New Roman" panose="02020603050405020304" pitchFamily="18" charset="0"/>
              </a:rPr>
              <a:t>відносять:</a:t>
            </a:r>
          </a:p>
          <a:p>
            <a:pPr marL="0" indent="0">
              <a:buNone/>
            </a:pPr>
            <a:r>
              <a:rPr lang="uk-UA" dirty="0" smtClean="0">
                <a:latin typeface="Times New Roman" panose="02020603050405020304" pitchFamily="18" charset="0"/>
                <a:cs typeface="Times New Roman" panose="02020603050405020304" pitchFamily="18" charset="0"/>
              </a:rPr>
              <a:t>– електродвигуни;</a:t>
            </a:r>
          </a:p>
          <a:p>
            <a:pPr marL="0" indent="0">
              <a:buNone/>
            </a:pPr>
            <a:r>
              <a:rPr lang="uk-UA" dirty="0" smtClean="0">
                <a:latin typeface="Times New Roman" panose="02020603050405020304" pitchFamily="18" charset="0"/>
                <a:cs typeface="Times New Roman" panose="02020603050405020304" pitchFamily="18" charset="0"/>
              </a:rPr>
              <a:t>– освітлювальні прилади;</a:t>
            </a:r>
          </a:p>
          <a:p>
            <a:pPr marL="0" indent="0">
              <a:buNone/>
            </a:pPr>
            <a:r>
              <a:rPr lang="uk-UA" dirty="0" smtClean="0">
                <a:latin typeface="Times New Roman" panose="02020603050405020304" pitchFamily="18" charset="0"/>
                <a:cs typeface="Times New Roman" panose="02020603050405020304" pitchFamily="18" charset="0"/>
              </a:rPr>
              <a:t>– електротермічні установки;</a:t>
            </a:r>
          </a:p>
          <a:p>
            <a:pPr marL="0" indent="0">
              <a:buNone/>
            </a:pPr>
            <a:r>
              <a:rPr lang="uk-UA" dirty="0" smtClean="0">
                <a:latin typeface="Times New Roman" panose="02020603050405020304" pitchFamily="18" charset="0"/>
                <a:cs typeface="Times New Roman" panose="02020603050405020304" pitchFamily="18" charset="0"/>
              </a:rPr>
              <a:t>– випрямні установки для перетворення змінного струму в постійний.</a:t>
            </a:r>
          </a:p>
          <a:p>
            <a:pPr marL="0" indent="0">
              <a:buNone/>
            </a:pPr>
            <a:r>
              <a:rPr lang="uk-UA" i="1" dirty="0" smtClean="0">
                <a:latin typeface="Times New Roman" panose="02020603050405020304" pitchFamily="18" charset="0"/>
                <a:cs typeface="Times New Roman" panose="02020603050405020304" pitchFamily="18" charset="0"/>
              </a:rPr>
              <a:t>Електрифікований транспорт</a:t>
            </a:r>
            <a:r>
              <a:rPr lang="uk-UA" dirty="0" smtClean="0">
                <a:latin typeface="Times New Roman" panose="02020603050405020304" pitchFamily="18" charset="0"/>
                <a:cs typeface="Times New Roman" panose="02020603050405020304" pitchFamily="18" charset="0"/>
              </a:rPr>
              <a:t>:</a:t>
            </a:r>
          </a:p>
          <a:p>
            <a:pPr marL="0" indent="0">
              <a:buNone/>
            </a:pPr>
            <a:r>
              <a:rPr lang="uk-UA" dirty="0" smtClean="0">
                <a:latin typeface="Times New Roman" panose="02020603050405020304" pitchFamily="18" charset="0"/>
                <a:cs typeface="Times New Roman" panose="02020603050405020304" pitchFamily="18" charset="0"/>
              </a:rPr>
              <a:t>– навантаження тягових ПС залізниці;</a:t>
            </a:r>
          </a:p>
          <a:p>
            <a:pPr marL="0" indent="0">
              <a:buNone/>
            </a:pPr>
            <a:r>
              <a:rPr lang="uk-UA" dirty="0" smtClean="0">
                <a:latin typeface="Times New Roman" panose="02020603050405020304" pitchFamily="18" charset="0"/>
                <a:cs typeface="Times New Roman" panose="02020603050405020304" pitchFamily="18" charset="0"/>
              </a:rPr>
              <a:t>– навантаження тягових випрямних ПС;</a:t>
            </a:r>
          </a:p>
          <a:p>
            <a:pPr marL="0" indent="0">
              <a:buNone/>
            </a:pPr>
            <a:r>
              <a:rPr lang="uk-UA" dirty="0" smtClean="0">
                <a:latin typeface="Times New Roman" panose="02020603050405020304" pitchFamily="18" charset="0"/>
                <a:cs typeface="Times New Roman" panose="02020603050405020304" pitchFamily="18" charset="0"/>
              </a:rPr>
              <a:t>– трамваїв;</a:t>
            </a:r>
          </a:p>
          <a:p>
            <a:pPr marL="0" indent="0">
              <a:buNone/>
            </a:pPr>
            <a:r>
              <a:rPr lang="uk-UA" dirty="0" smtClean="0">
                <a:latin typeface="Times New Roman" panose="02020603050405020304" pitchFamily="18" charset="0"/>
                <a:cs typeface="Times New Roman" panose="02020603050405020304" pitchFamily="18" charset="0"/>
              </a:rPr>
              <a:t>– тролейбусів;</a:t>
            </a:r>
          </a:p>
          <a:p>
            <a:pPr marL="0" indent="0">
              <a:buNone/>
            </a:pPr>
            <a:r>
              <a:rPr lang="uk-UA" dirty="0" smtClean="0">
                <a:latin typeface="Times New Roman" panose="02020603050405020304" pitchFamily="18" charset="0"/>
                <a:cs typeface="Times New Roman" panose="02020603050405020304" pitchFamily="18" charset="0"/>
              </a:rPr>
              <a:t>– метро.</a:t>
            </a:r>
          </a:p>
          <a:p>
            <a:pPr marL="0" indent="0">
              <a:buNone/>
            </a:pPr>
            <a:r>
              <a:rPr lang="uk-UA" dirty="0" smtClean="0">
                <a:latin typeface="Times New Roman" panose="02020603050405020304" pitchFamily="18" charset="0"/>
                <a:cs typeface="Times New Roman" panose="02020603050405020304" pitchFamily="18" charset="0"/>
              </a:rPr>
              <a:t>До	</a:t>
            </a:r>
            <a:r>
              <a:rPr lang="uk-UA" i="1" dirty="0" smtClean="0">
                <a:latin typeface="Times New Roman" panose="02020603050405020304" pitchFamily="18" charset="0"/>
                <a:cs typeface="Times New Roman" panose="02020603050405020304" pitchFamily="18" charset="0"/>
              </a:rPr>
              <a:t>виробничих	споживачів	сільського	господарства</a:t>
            </a:r>
            <a:r>
              <a:rPr lang="uk-UA" dirty="0" smtClean="0">
                <a:latin typeface="Times New Roman" panose="02020603050405020304" pitchFamily="18" charset="0"/>
                <a:cs typeface="Times New Roman" panose="02020603050405020304" pitchFamily="18" charset="0"/>
              </a:rPr>
              <a:t> відносять обладнання:</a:t>
            </a:r>
          </a:p>
          <a:p>
            <a:pPr marL="0" indent="0">
              <a:buNone/>
            </a:pPr>
            <a:r>
              <a:rPr lang="uk-UA" dirty="0" smtClean="0">
                <a:latin typeface="Times New Roman" panose="02020603050405020304" pitchFamily="18" charset="0"/>
                <a:cs typeface="Times New Roman" panose="02020603050405020304" pitchFamily="18" charset="0"/>
              </a:rPr>
              <a:t>– тваринницьких ферм;</a:t>
            </a:r>
          </a:p>
          <a:p>
            <a:pPr marL="0" indent="0">
              <a:buNone/>
            </a:pPr>
            <a:r>
              <a:rPr lang="uk-UA" dirty="0" smtClean="0">
                <a:latin typeface="Times New Roman" panose="02020603050405020304" pitchFamily="18" charset="0"/>
                <a:cs typeface="Times New Roman" panose="02020603050405020304" pitchFamily="18" charset="0"/>
              </a:rPr>
              <a:t>– млинів;</a:t>
            </a:r>
          </a:p>
          <a:p>
            <a:pPr marL="0" indent="0">
              <a:buNone/>
            </a:pPr>
            <a:r>
              <a:rPr lang="uk-UA" dirty="0" smtClean="0">
                <a:latin typeface="Times New Roman" panose="02020603050405020304" pitchFamily="18" charset="0"/>
                <a:cs typeface="Times New Roman" panose="02020603050405020304" pitchFamily="18" charset="0"/>
              </a:rPr>
              <a:t>– підприємств	з	переробки	сільськогосподарської продукції.</a:t>
            </a: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79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5760"/>
            <a:ext cx="10515600" cy="6254496"/>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До </a:t>
            </a:r>
            <a:r>
              <a:rPr lang="uk-UA" i="1" dirty="0" smtClean="0">
                <a:latin typeface="Times New Roman" panose="02020603050405020304" pitchFamily="18" charset="0"/>
                <a:cs typeface="Times New Roman" panose="02020603050405020304" pitchFamily="18" charset="0"/>
              </a:rPr>
              <a:t>інших споживачів </a:t>
            </a:r>
            <a:r>
              <a:rPr lang="uk-UA" dirty="0" smtClean="0">
                <a:latin typeface="Times New Roman" panose="02020603050405020304" pitchFamily="18" charset="0"/>
                <a:cs typeface="Times New Roman" panose="02020603050405020304" pitchFamily="18" charset="0"/>
              </a:rPr>
              <a:t>відносять:</a:t>
            </a:r>
          </a:p>
          <a:p>
            <a:pPr marL="0" indent="0">
              <a:buNone/>
            </a:pPr>
            <a:r>
              <a:rPr lang="uk-UA" dirty="0" smtClean="0">
                <a:latin typeface="Times New Roman" panose="02020603050405020304" pitchFamily="18" charset="0"/>
                <a:cs typeface="Times New Roman" panose="02020603050405020304" pitchFamily="18" charset="0"/>
              </a:rPr>
              <a:t>– насосні установки;</a:t>
            </a:r>
          </a:p>
          <a:p>
            <a:pPr marL="0" indent="0">
              <a:buNone/>
            </a:pPr>
            <a:r>
              <a:rPr lang="uk-UA" dirty="0" smtClean="0">
                <a:latin typeface="Times New Roman" panose="02020603050405020304" pitchFamily="18" charset="0"/>
                <a:cs typeface="Times New Roman" panose="02020603050405020304" pitchFamily="18" charset="0"/>
              </a:rPr>
              <a:t>– водопроводи;</a:t>
            </a:r>
          </a:p>
          <a:p>
            <a:pPr marL="0" indent="0">
              <a:buNone/>
            </a:pPr>
            <a:r>
              <a:rPr lang="uk-UA" dirty="0" smtClean="0">
                <a:latin typeface="Times New Roman" panose="02020603050405020304" pitchFamily="18" charset="0"/>
                <a:cs typeface="Times New Roman" panose="02020603050405020304" pitchFamily="18" charset="0"/>
              </a:rPr>
              <a:t>– каналізації;</a:t>
            </a:r>
          </a:p>
          <a:p>
            <a:pPr marL="0" indent="0">
              <a:buNone/>
            </a:pPr>
            <a:r>
              <a:rPr lang="uk-UA" dirty="0" smtClean="0">
                <a:latin typeface="Times New Roman" panose="02020603050405020304" pitchFamily="18" charset="0"/>
                <a:cs typeface="Times New Roman" panose="02020603050405020304" pitchFamily="18" charset="0"/>
              </a:rPr>
              <a:t>– компресорні станції.</a:t>
            </a:r>
          </a:p>
          <a:p>
            <a:pPr marL="0" indent="0">
              <a:buNone/>
            </a:pPr>
            <a:r>
              <a:rPr lang="uk-UA" dirty="0" smtClean="0">
                <a:latin typeface="Times New Roman" panose="02020603050405020304" pitchFamily="18" charset="0"/>
                <a:cs typeface="Times New Roman" panose="02020603050405020304" pitchFamily="18" charset="0"/>
              </a:rPr>
              <a:t>Залежно від експлуатаційно-технічних ознак усі електроприймачі поділяють:</a:t>
            </a:r>
          </a:p>
          <a:p>
            <a:pPr marL="0" indent="0">
              <a:buNone/>
            </a:pPr>
            <a:r>
              <a:rPr lang="uk-UA" dirty="0" smtClean="0">
                <a:latin typeface="Times New Roman" panose="02020603050405020304" pitchFamily="18" charset="0"/>
                <a:cs typeface="Times New Roman" panose="02020603050405020304" pitchFamily="18" charset="0"/>
              </a:rPr>
              <a:t>1) за режимами роботи;</a:t>
            </a:r>
          </a:p>
          <a:p>
            <a:pPr marL="0" indent="0">
              <a:buNone/>
            </a:pPr>
            <a:r>
              <a:rPr lang="uk-UA" dirty="0" smtClean="0">
                <a:latin typeface="Times New Roman" panose="02020603050405020304" pitchFamily="18" charset="0"/>
                <a:cs typeface="Times New Roman" panose="02020603050405020304" pitchFamily="18" charset="0"/>
              </a:rPr>
              <a:t>2) за потужністю і напругою;</a:t>
            </a:r>
          </a:p>
          <a:p>
            <a:pPr marL="0" indent="0">
              <a:buNone/>
            </a:pPr>
            <a:r>
              <a:rPr lang="uk-UA" dirty="0" smtClean="0">
                <a:latin typeface="Times New Roman" panose="02020603050405020304" pitchFamily="18" charset="0"/>
                <a:cs typeface="Times New Roman" panose="02020603050405020304" pitchFamily="18" charset="0"/>
              </a:rPr>
              <a:t>3) за родом струму;</a:t>
            </a:r>
          </a:p>
          <a:p>
            <a:pPr marL="0" indent="0">
              <a:buNone/>
            </a:pPr>
            <a:r>
              <a:rPr lang="uk-UA" dirty="0" smtClean="0">
                <a:latin typeface="Times New Roman" panose="02020603050405020304" pitchFamily="18" charset="0"/>
                <a:cs typeface="Times New Roman" panose="02020603050405020304" pitchFamily="18" charset="0"/>
              </a:rPr>
              <a:t>4) за ступенем надійності.</a:t>
            </a:r>
          </a:p>
          <a:p>
            <a:pPr marL="0" indent="0">
              <a:buNone/>
            </a:pPr>
            <a:endParaRPr lang="uk-UA" dirty="0"/>
          </a:p>
        </p:txBody>
      </p:sp>
    </p:spTree>
    <p:extLst>
      <p:ext uri="{BB962C8B-B14F-4D97-AF65-F5344CB8AC3E}">
        <p14:creationId xmlns:p14="http://schemas.microsoft.com/office/powerpoint/2010/main" val="31907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520" y="219456"/>
            <a:ext cx="9878568" cy="6278880"/>
          </a:xfrm>
        </p:spPr>
        <p:txBody>
          <a:bodyPr>
            <a:normAutofit fontScale="85000" lnSpcReduction="20000"/>
          </a:bodyPr>
          <a:lstStyle/>
          <a:p>
            <a:pPr marL="0" indent="0" algn="just">
              <a:buNone/>
            </a:pPr>
            <a:r>
              <a:rPr lang="uk-UA" dirty="0" smtClean="0">
                <a:latin typeface="Times New Roman" panose="02020603050405020304" pitchFamily="18" charset="0"/>
                <a:cs typeface="Times New Roman" panose="02020603050405020304" pitchFamily="18" charset="0"/>
              </a:rPr>
              <a:t>       За режимами роботи розрізняють електроприймачі:</a:t>
            </a:r>
          </a:p>
          <a:p>
            <a:pPr marL="0" indent="0" algn="just">
              <a:buNone/>
            </a:pPr>
            <a:r>
              <a:rPr lang="uk-UA" dirty="0" smtClean="0">
                <a:latin typeface="Times New Roman" panose="02020603050405020304" pitchFamily="18" charset="0"/>
                <a:cs typeface="Times New Roman" panose="02020603050405020304" pitchFamily="18" charset="0"/>
              </a:rPr>
              <a:t>1) із тривало незмінним або малозмінним навантаженням. Характеризуються тим, що тривалий час працюють без перевищення тривало допустимої температури. Сюди відносяться електродвигуни насосів, вентиляторів;</a:t>
            </a:r>
          </a:p>
          <a:p>
            <a:pPr marL="0" indent="0" algn="just">
              <a:buNone/>
            </a:pPr>
            <a:r>
              <a:rPr lang="uk-UA" dirty="0" smtClean="0">
                <a:latin typeface="Times New Roman" panose="02020603050405020304" pitchFamily="18" charset="0"/>
                <a:cs typeface="Times New Roman" panose="02020603050405020304" pitchFamily="18" charset="0"/>
              </a:rPr>
              <a:t>2) із короткочасним навантаженням. При роботі електроприймачів їх температура нижча за тривало допустиму температуру, а за час зупинення струмопровідні частини</a:t>
            </a:r>
          </a:p>
          <a:p>
            <a:pPr marL="0" indent="0" algn="just">
              <a:buNone/>
            </a:pPr>
            <a:r>
              <a:rPr lang="uk-UA" dirty="0" smtClean="0">
                <a:latin typeface="Times New Roman" panose="02020603050405020304" pitchFamily="18" charset="0"/>
                <a:cs typeface="Times New Roman" panose="02020603050405020304" pitchFamily="18" charset="0"/>
              </a:rPr>
              <a:t>охолоджуються до температури довкілля, так само як більшість електроприводів металорізальних верстатів;</a:t>
            </a:r>
          </a:p>
          <a:p>
            <a:pPr marL="0" indent="0" algn="just">
              <a:buNone/>
            </a:pPr>
            <a:r>
              <a:rPr lang="uk-UA" dirty="0" smtClean="0">
                <a:latin typeface="Times New Roman" panose="02020603050405020304" pitchFamily="18" charset="0"/>
                <a:cs typeface="Times New Roman" panose="02020603050405020304" pitchFamily="18" charset="0"/>
              </a:rPr>
              <a:t>3) із повторно-короткочасним навантаженням. Тривалість циклу «включення-відключення» не перевищує 10 хвилин. При роботі електроприймачів їх температура нижче за тривало допустиму температуру, а за час зупинення струмопровідні частини охолоджуються до температури довкілля;</a:t>
            </a:r>
          </a:p>
          <a:p>
            <a:pPr marL="0" indent="0" algn="just">
              <a:buNone/>
            </a:pPr>
            <a:r>
              <a:rPr lang="uk-UA" dirty="0" smtClean="0">
                <a:latin typeface="Times New Roman" panose="02020603050405020304" pitchFamily="18" charset="0"/>
                <a:cs typeface="Times New Roman" panose="02020603050405020304" pitchFamily="18" charset="0"/>
              </a:rPr>
              <a:t>4) нагрівальні апарати, що працюють у тривалому режимі з практично постійним навантаженням;</a:t>
            </a:r>
          </a:p>
          <a:p>
            <a:pPr marL="0" indent="0" algn="just">
              <a:buNone/>
            </a:pPr>
            <a:r>
              <a:rPr lang="uk-UA" dirty="0" smtClean="0">
                <a:latin typeface="Times New Roman" panose="02020603050405020304" pitchFamily="18" charset="0"/>
                <a:cs typeface="Times New Roman" panose="02020603050405020304" pitchFamily="18" charset="0"/>
              </a:rPr>
              <a:t>5) електричне освітлення. Електроприймачі характеризуються різкою зміною навантаження.</a:t>
            </a:r>
          </a:p>
          <a:p>
            <a:pPr marL="0" indent="0">
              <a:buNone/>
            </a:pPr>
            <a:endParaRPr lang="uk-UA" dirty="0"/>
          </a:p>
        </p:txBody>
      </p:sp>
    </p:spTree>
    <p:extLst>
      <p:ext uri="{BB962C8B-B14F-4D97-AF65-F5344CB8AC3E}">
        <p14:creationId xmlns:p14="http://schemas.microsoft.com/office/powerpoint/2010/main" val="12087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2608"/>
            <a:ext cx="10515600" cy="5884355"/>
          </a:xfrm>
        </p:spPr>
        <p:txBody>
          <a:bodyPr/>
          <a:lstStyle/>
          <a:p>
            <a:pPr marL="0" indent="0">
              <a:buNone/>
            </a:pPr>
            <a:r>
              <a:rPr lang="uk-UA" b="1" i="1" dirty="0" smtClean="0"/>
              <a:t> За </a:t>
            </a:r>
            <a:r>
              <a:rPr lang="uk-UA" b="1" i="1" dirty="0"/>
              <a:t>потужністю і напругою </a:t>
            </a:r>
            <a:r>
              <a:rPr lang="uk-UA" dirty="0"/>
              <a:t>розрізняють електроприймачі:</a:t>
            </a:r>
            <a:endParaRPr lang="ru-RU" dirty="0"/>
          </a:p>
          <a:p>
            <a:pPr lvl="0"/>
            <a:r>
              <a:rPr lang="uk-UA" dirty="0"/>
              <a:t>великої потужності (80–100 кВт і більше) напругою 6–10 кВ. Наприклад, печі;</a:t>
            </a:r>
            <a:endParaRPr lang="ru-RU" dirty="0"/>
          </a:p>
          <a:p>
            <a:pPr lvl="0"/>
            <a:r>
              <a:rPr lang="uk-UA" dirty="0"/>
              <a:t>малої і середньої потужності (менше 80 кВт) напругою 380–660 В.</a:t>
            </a:r>
            <a:endParaRPr lang="ru-RU" dirty="0"/>
          </a:p>
          <a:p>
            <a:pPr marL="0" indent="0">
              <a:buNone/>
            </a:pPr>
            <a:r>
              <a:rPr lang="uk-UA" b="1" i="1" dirty="0" smtClean="0"/>
              <a:t> За </a:t>
            </a:r>
            <a:r>
              <a:rPr lang="uk-UA" b="1" i="1" dirty="0"/>
              <a:t>родом струму </a:t>
            </a:r>
            <a:r>
              <a:rPr lang="uk-UA" dirty="0"/>
              <a:t>розрізняють електроприймачі:</a:t>
            </a:r>
            <a:endParaRPr lang="ru-RU" dirty="0"/>
          </a:p>
          <a:p>
            <a:pPr lvl="0"/>
            <a:r>
              <a:rPr lang="uk-UA" dirty="0"/>
              <a:t>змінного струму промислової частоти;</a:t>
            </a:r>
            <a:endParaRPr lang="ru-RU" dirty="0"/>
          </a:p>
          <a:p>
            <a:pPr lvl="0"/>
            <a:r>
              <a:rPr lang="uk-UA" dirty="0"/>
              <a:t>змінного струму підвищеної або зниженої частоти;</a:t>
            </a:r>
            <a:endParaRPr lang="ru-RU" dirty="0"/>
          </a:p>
          <a:p>
            <a:r>
              <a:rPr lang="uk-UA" dirty="0"/>
              <a:t>постійного струму</a:t>
            </a:r>
          </a:p>
        </p:txBody>
      </p:sp>
    </p:spTree>
    <p:extLst>
      <p:ext uri="{BB962C8B-B14F-4D97-AF65-F5344CB8AC3E}">
        <p14:creationId xmlns:p14="http://schemas.microsoft.com/office/powerpoint/2010/main" val="218513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19456"/>
            <a:ext cx="10515600" cy="5957507"/>
          </a:xfrm>
        </p:spPr>
        <p:txBody>
          <a:bodyPr>
            <a:normAutofit/>
          </a:bodyPr>
          <a:lstStyle/>
          <a:p>
            <a:pPr marL="0" indent="0">
              <a:buNone/>
            </a:pPr>
            <a:r>
              <a:rPr lang="uk-UA" dirty="0"/>
              <a:t> </a:t>
            </a:r>
            <a:r>
              <a:rPr lang="uk-UA" dirty="0" smtClean="0"/>
              <a:t>      </a:t>
            </a:r>
            <a:r>
              <a:rPr lang="uk-UA" b="1" dirty="0" smtClean="0">
                <a:latin typeface="Times New Roman" panose="02020603050405020304" pitchFamily="18" charset="0"/>
                <a:cs typeface="Times New Roman" panose="02020603050405020304" pitchFamily="18" charset="0"/>
              </a:rPr>
              <a:t>2.	Графіки навантаження електроприймачів</a:t>
            </a:r>
          </a:p>
          <a:p>
            <a:pPr marL="0" indent="0" algn="just">
              <a:buNone/>
            </a:pPr>
            <a:r>
              <a:rPr lang="uk-UA" dirty="0" smtClean="0">
                <a:latin typeface="Times New Roman" panose="02020603050405020304" pitchFamily="18" charset="0"/>
                <a:cs typeface="Times New Roman" panose="02020603050405020304" pitchFamily="18" charset="0"/>
              </a:rPr>
              <a:t>Властивості електроприймачів, увімкнених у мережу, обумовлюють характер навантаження і її техніко-економічні показники, безпосередньо впливають на якість електроенергії. Наприклад, електроприймачі, що створюють нерівномірні по фазах навантаження, викликають несиметрію струму і напруги. Або електроприймачі з різкозмінним штовховим навантаженням створюють у мережах коливання напруги. Це викликає миготіння ламп, відмову від роботи електронної апаратури, погіршення роботи електродвигунів. </a:t>
            </a:r>
          </a:p>
          <a:p>
            <a:pPr marL="0" indent="0" algn="just">
              <a:buNone/>
            </a:pPr>
            <a:r>
              <a:rPr lang="uk-UA" dirty="0" smtClean="0">
                <a:latin typeface="Times New Roman" panose="02020603050405020304" pitchFamily="18" charset="0"/>
                <a:cs typeface="Times New Roman" panose="02020603050405020304" pitchFamily="18" charset="0"/>
              </a:rPr>
              <a:t>Для нормальної роботи мереж, поліпшення їх техніко- економічних показників приймаються різні технічні заходи.</a:t>
            </a:r>
          </a:p>
          <a:p>
            <a:pPr marL="0" indent="0" algn="just">
              <a:buNone/>
            </a:pPr>
            <a:r>
              <a:rPr lang="uk-UA" dirty="0" smtClean="0">
                <a:latin typeface="Times New Roman" panose="02020603050405020304" pitchFamily="18" charset="0"/>
                <a:cs typeface="Times New Roman" panose="02020603050405020304" pitchFamily="18" charset="0"/>
              </a:rPr>
              <a:t>Наприклад, роздільне живлення силових і освітлювальних електроприймачів.</a:t>
            </a:r>
          </a:p>
          <a:p>
            <a:pPr marL="0" indent="0">
              <a:buNone/>
            </a:pPr>
            <a:endParaRPr lang="uk-UA" dirty="0"/>
          </a:p>
        </p:txBody>
      </p:sp>
    </p:spTree>
    <p:extLst>
      <p:ext uri="{BB962C8B-B14F-4D97-AF65-F5344CB8AC3E}">
        <p14:creationId xmlns:p14="http://schemas.microsoft.com/office/powerpoint/2010/main" val="322290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1480" y="292608"/>
            <a:ext cx="10515600" cy="5884355"/>
          </a:xfrm>
        </p:spPr>
        <p:txBody>
          <a:bodyPr>
            <a:normAutofit fontScale="92500"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   Таким чином, особливості роботи електроприймачів повинні враховуватися при проектуванні, аналізі режимів, у експлуатації мереж.</a:t>
            </a:r>
          </a:p>
          <a:p>
            <a:pPr marL="0" indent="0" algn="just">
              <a:buNone/>
            </a:pPr>
            <a:r>
              <a:rPr lang="uk-UA" dirty="0" smtClean="0">
                <a:latin typeface="Times New Roman" panose="02020603050405020304" pitchFamily="18" charset="0"/>
                <a:cs typeface="Times New Roman" panose="02020603050405020304" pitchFamily="18" charset="0"/>
              </a:rPr>
              <a:t>Споживання електроенергії залежить від призначення електроприймача, режиму його роботи, часу роботи і багатьох інших факторів. Процес споживання електроенергії в часі відбивається графіками навантаження.</a:t>
            </a:r>
          </a:p>
          <a:p>
            <a:pPr marL="0" indent="0" algn="just">
              <a:buNone/>
            </a:pPr>
            <a:r>
              <a:rPr lang="uk-UA" dirty="0" smtClean="0">
                <a:latin typeface="Times New Roman" panose="02020603050405020304" pitchFamily="18" charset="0"/>
                <a:cs typeface="Times New Roman" panose="02020603050405020304" pitchFamily="18" charset="0"/>
              </a:rPr>
              <a:t>   За видом фіксованого параметра розрізняють графіки:</a:t>
            </a:r>
          </a:p>
          <a:p>
            <a:pPr marL="0" indent="0" algn="just">
              <a:buNone/>
            </a:pPr>
            <a:r>
              <a:rPr lang="uk-UA" dirty="0" smtClean="0">
                <a:latin typeface="Times New Roman" panose="02020603050405020304" pitchFamily="18" charset="0"/>
                <a:cs typeface="Times New Roman" panose="02020603050405020304" pitchFamily="18" charset="0"/>
              </a:rPr>
              <a:t>– активної;</a:t>
            </a:r>
          </a:p>
          <a:p>
            <a:pPr marL="0" indent="0" algn="just">
              <a:buNone/>
            </a:pPr>
            <a:r>
              <a:rPr lang="uk-UA" dirty="0" smtClean="0">
                <a:latin typeface="Times New Roman" panose="02020603050405020304" pitchFamily="18" charset="0"/>
                <a:cs typeface="Times New Roman" panose="02020603050405020304" pitchFamily="18" charset="0"/>
              </a:rPr>
              <a:t>– реактивної;</a:t>
            </a:r>
          </a:p>
          <a:p>
            <a:pPr marL="0" indent="0" algn="just">
              <a:buNone/>
            </a:pPr>
            <a:r>
              <a:rPr lang="uk-UA" dirty="0" smtClean="0">
                <a:latin typeface="Times New Roman" panose="02020603050405020304" pitchFamily="18" charset="0"/>
                <a:cs typeface="Times New Roman" panose="02020603050405020304" pitchFamily="18" charset="0"/>
              </a:rPr>
              <a:t>– повної (уявної) потужності і струму електроприймача.</a:t>
            </a:r>
          </a:p>
          <a:p>
            <a:pPr marL="0" indent="0" algn="just">
              <a:buNone/>
            </a:pPr>
            <a:r>
              <a:rPr lang="uk-UA" dirty="0" smtClean="0">
                <a:latin typeface="Times New Roman" panose="02020603050405020304" pitchFamily="18" charset="0"/>
                <a:cs typeface="Times New Roman" panose="02020603050405020304" pitchFamily="18" charset="0"/>
              </a:rPr>
              <a:t>  Графіки відображають зміну навантаження за певний період часу. За цією ознакою їх поділяють на:</a:t>
            </a:r>
          </a:p>
          <a:p>
            <a:pPr marL="0" indent="0" algn="just">
              <a:buNone/>
            </a:pPr>
            <a:r>
              <a:rPr lang="uk-UA" dirty="0" smtClean="0">
                <a:latin typeface="Times New Roman" panose="02020603050405020304" pitchFamily="18" charset="0"/>
                <a:cs typeface="Times New Roman" panose="02020603050405020304" pitchFamily="18" charset="0"/>
              </a:rPr>
              <a:t>– добові (24 год);</a:t>
            </a:r>
          </a:p>
          <a:p>
            <a:pPr marL="0" indent="0" algn="just">
              <a:buNone/>
            </a:pPr>
            <a:r>
              <a:rPr lang="uk-UA" dirty="0" smtClean="0">
                <a:latin typeface="Times New Roman" panose="02020603050405020304" pitchFamily="18" charset="0"/>
                <a:cs typeface="Times New Roman" panose="02020603050405020304" pitchFamily="18" charset="0"/>
              </a:rPr>
              <a:t>– сезонні;</a:t>
            </a:r>
          </a:p>
          <a:p>
            <a:pPr marL="0" indent="0" algn="just">
              <a:buNone/>
            </a:pPr>
            <a:r>
              <a:rPr lang="uk-UA" dirty="0" smtClean="0">
                <a:latin typeface="Times New Roman" panose="02020603050405020304" pitchFamily="18" charset="0"/>
                <a:cs typeface="Times New Roman" panose="02020603050405020304" pitchFamily="18" charset="0"/>
              </a:rPr>
              <a:t>– річні.</a:t>
            </a:r>
          </a:p>
          <a:p>
            <a:pPr marL="0" indent="0">
              <a:buNone/>
            </a:pPr>
            <a:endParaRPr lang="uk-UA" dirty="0"/>
          </a:p>
        </p:txBody>
      </p:sp>
    </p:spTree>
    <p:extLst>
      <p:ext uri="{BB962C8B-B14F-4D97-AF65-F5344CB8AC3E}">
        <p14:creationId xmlns:p14="http://schemas.microsoft.com/office/powerpoint/2010/main" val="46298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7096" y="219456"/>
            <a:ext cx="10515600" cy="5957507"/>
          </a:xfrm>
        </p:spPr>
        <p:txBody>
          <a:bodyPr>
            <a:normAutofit lnSpcReduction="10000"/>
          </a:bodyPr>
          <a:lstStyle/>
          <a:p>
            <a:pPr marL="0" indent="0" algn="just">
              <a:buNone/>
            </a:pPr>
            <a:r>
              <a:rPr lang="uk-UA" dirty="0" smtClean="0">
                <a:latin typeface="Times New Roman" panose="02020603050405020304" pitchFamily="18" charset="0"/>
                <a:cs typeface="Times New Roman" panose="02020603050405020304" pitchFamily="18" charset="0"/>
              </a:rPr>
              <a:t>     Фактичний графік навантаження електроприймача може бути одержаний за допомогою приладів, які фіксують зміну відповідного параметра в часі. Обриси добових графіків навантаження одного і того ж електроприймача змінюються залежно від того, розглядаються робоча доба або вихідні дні від пори року. На його обрис впливає і безліч випадкових факторів. Тому одним добовим графіком навантаження не можна охарактеризувати роботу електроприймача.</a:t>
            </a:r>
          </a:p>
          <a:p>
            <a:pPr marL="0" indent="0" algn="just">
              <a:buNone/>
            </a:pPr>
            <a:r>
              <a:rPr lang="uk-UA" dirty="0" smtClean="0">
                <a:latin typeface="Times New Roman" panose="02020603050405020304" pitchFamily="18" charset="0"/>
                <a:cs typeface="Times New Roman" panose="02020603050405020304" pitchFamily="18" charset="0"/>
              </a:rPr>
              <a:t>     Для зручності розрахунків реально знятий графік замінюють ступінчастим. Зазвичай для кожного споживача дається кілька добових графіків, які характеризують його роботу в різні пори року і в різні дні тижня. Це графіки зимових і літніх діб для робочих днів, графік вихідного дня. Основним є зимовий графік робочого дня. Його максимальне навантаження беруть за 100 %, а ординати всіх інших графіків задають у відсотках саме від цього значення.</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0229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694</Words>
  <Application>Microsoft Office PowerPoint</Application>
  <PresentationFormat>Широкоэкранный</PresentationFormat>
  <Paragraphs>85</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cp:revision>
  <dcterms:created xsi:type="dcterms:W3CDTF">2022-03-28T11:59:07Z</dcterms:created>
  <dcterms:modified xsi:type="dcterms:W3CDTF">2022-03-28T12:41:53Z</dcterms:modified>
</cp:coreProperties>
</file>