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37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9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43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87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21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41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83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2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06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89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46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2ED3-9356-493F-B2BB-D3814D98F2E1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2364-FEAB-432E-B574-C120CA89A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3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3840"/>
            <a:ext cx="9144000" cy="5013960"/>
          </a:xfrm>
        </p:spPr>
        <p:txBody>
          <a:bodyPr>
            <a:normAutofit/>
          </a:bodyPr>
          <a:lstStyle/>
          <a:p>
            <a:pPr marL="1622425" marR="1340485">
              <a:spcBef>
                <a:spcPts val="310"/>
              </a:spcBef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</a:p>
          <a:p>
            <a:pPr marL="1622425" marR="1340485">
              <a:spcBef>
                <a:spcPts val="310"/>
              </a:spcBef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9395" marR="74930">
              <a:spcBef>
                <a:spcPts val="60"/>
              </a:spcBef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Тема.</a:t>
            </a:r>
            <a:r>
              <a:rPr lang="uk-UA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z="4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проектування</a:t>
            </a:r>
            <a:r>
              <a:rPr lang="uk-UA" sz="48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z="48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мереж</a:t>
            </a:r>
            <a:endParaRPr lang="uk-UA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9395" marR="74930">
              <a:spcBef>
                <a:spcPts val="60"/>
              </a:spcBef>
            </a:pP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9395" marR="74930">
              <a:spcBef>
                <a:spcPts val="60"/>
              </a:spcBef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>
              <a:spcBef>
                <a:spcPts val="5"/>
              </a:spcBef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marL="261620">
              <a:spcBef>
                <a:spcPts val="5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0"/>
              </a:spcBef>
              <a:spcAft>
                <a:spcPts val="0"/>
              </a:spcAft>
              <a:buSzPts val="1200"/>
              <a:tabLst>
                <a:tab pos="75755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Вибір</a:t>
            </a:r>
            <a:r>
              <a:rPr lang="uk-UA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ts val="6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757555" algn="l"/>
              </a:tabLs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0"/>
              </a:spcBef>
              <a:spcAft>
                <a:spcPts val="0"/>
              </a:spcAft>
              <a:buSzPts val="1200"/>
              <a:tabLst>
                <a:tab pos="75755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Вибір</a:t>
            </a:r>
            <a:r>
              <a:rPr lang="uk-UA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типу 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781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3568"/>
            <a:ext cx="10515600" cy="5823395"/>
          </a:xfrm>
        </p:spPr>
        <p:txBody>
          <a:bodyPr>
            <a:normAutofit/>
          </a:bodyPr>
          <a:lstStyle/>
          <a:p>
            <a:pPr marL="261620" indent="342900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</a:t>
            </a:r>
            <a:r>
              <a:rPr lang="uk-UA" b="1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b="1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b="1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електроприймачі,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збій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 призводить: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10"/>
              </a:spcBef>
              <a:buNone/>
              <a:tabLst>
                <a:tab pos="71945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до</a:t>
            </a:r>
            <a:r>
              <a:rPr lang="uk-UA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масового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недовідпущення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масового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простояння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робітників,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промислового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транспорту;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37515" lvl="0" indent="0" algn="just">
              <a:lnSpc>
                <a:spcPct val="103000"/>
              </a:lnSpc>
              <a:buNone/>
              <a:tabLst>
                <a:tab pos="80327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-порушення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міських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сільських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жителів.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7515" indent="342900" algn="just">
              <a:lnSpc>
                <a:spcPct val="103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підходять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категорій.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36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224"/>
            <a:ext cx="10515600" cy="5908739"/>
          </a:xfrm>
        </p:spPr>
        <p:txBody>
          <a:bodyPr>
            <a:normAutofit/>
          </a:bodyPr>
          <a:lstStyle/>
          <a:p>
            <a:pPr marL="261620" marR="436880" indent="34290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забезпечуватися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резервованих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перерва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 бути допущена лише на час автоматичного відновлення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4975" indent="0" algn="just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  <a:buNone/>
              <a:tabLst>
                <a:tab pos="1300480" algn="l"/>
                <a:tab pos="2988310" algn="l"/>
                <a:tab pos="410527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Для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електропостачання	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особливої	групи</a:t>
            </a:r>
            <a:r>
              <a:rPr lang="uk-UA" b="1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передбачатися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третього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резервованого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372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6992"/>
            <a:ext cx="10515600" cy="5859971"/>
          </a:xfrm>
        </p:spPr>
        <p:txBody>
          <a:bodyPr>
            <a:normAutofit lnSpcReduction="10000"/>
          </a:bodyPr>
          <a:lstStyle/>
          <a:p>
            <a:pPr marL="261620" marR="434975" indent="342900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третє незалежне джерело живлення для особливої групи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 і як друге незалежне джерело живлення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категорії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електростанції,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електростанції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енергосистем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(зокрема,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шини генераторної напруги), спеціальні агрегати безперебійного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акумуляторні батареї і т.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4975" indent="342900" algn="just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резервуванням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необхідну безперервність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недоцільним,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резервування,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резервованих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безаварійного зупинення технологічного процесу, що діють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29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328" y="256032"/>
            <a:ext cx="10515600" cy="6156960"/>
          </a:xfrm>
        </p:spPr>
        <p:txBody>
          <a:bodyPr>
            <a:normAutofit fontScale="92500" lnSpcReduction="10000"/>
          </a:bodyPr>
          <a:lstStyle/>
          <a:p>
            <a:pPr marL="261620" marR="434975" indent="342900" algn="just">
              <a:lnSpc>
                <a:spcPct val="103000"/>
              </a:lnSpc>
              <a:spcBef>
                <a:spcPts val="4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 складним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безперервним технологічним процесом,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вимагає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тривалого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відновлення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робочого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режиму,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техніко-економічних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 від двох незалежних взаємно резервованих джерел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висувають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 процесу.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6880" indent="342900" algn="just">
              <a:lnSpc>
                <a:spcPct val="103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 II категорії рекомендують забезпечувати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резервованих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4340" indent="342900" algn="just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перерви електропостачання на час, необхідний для ввімкнення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діями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чергового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виїзної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бригади.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17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"/>
            <a:ext cx="10515600" cy="6748272"/>
          </a:xfrm>
        </p:spPr>
        <p:txBody>
          <a:bodyPr>
            <a:normAutofit fontScale="92500" lnSpcReduction="10000"/>
          </a:bodyPr>
          <a:lstStyle/>
          <a:p>
            <a:pPr marL="261620" marR="433705" indent="342900" algn="just">
              <a:lnSpc>
                <a:spcPct val="103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однією ПЛ, зокрема з кабельною вставкою, якщо забезпечена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 проведення аварійного ремонту цієї лінії за час 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1 доби. Кабельні вставки цієї лінії повинні виконуватися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кабелями,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кожен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вибирається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 II категорії за однією кабельною лінією,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 не менше ніж із двох кабелів, приєднаних до одного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6245" indent="342900" algn="just">
              <a:lnSpc>
                <a:spcPct val="103000"/>
              </a:lnSpc>
              <a:spcBef>
                <a:spcPts val="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наявності централізованого резерву трансформаторів 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заміни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ніж 1 доба допускається живлення електроприймачів II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трансформатора.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8785" indent="342900" algn="just">
              <a:lnSpc>
                <a:spcPct val="103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 виконуватися живлення від одного джерела за умови,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відімкнення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заміни пошкодженого елемента системи електропостачання 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перевищують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добу.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335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7"/>
            <a:ext cx="10515600" cy="475488"/>
          </a:xfrm>
        </p:spPr>
        <p:txBody>
          <a:bodyPr/>
          <a:lstStyle/>
          <a:p>
            <a:pPr marL="0" lvl="0" indent="0" algn="ctr">
              <a:spcBef>
                <a:spcPts val="60"/>
              </a:spcBef>
              <a:buSzPts val="1200"/>
              <a:buNone/>
              <a:tabLst>
                <a:tab pos="757555" algn="l"/>
              </a:tabLst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Вибір</a:t>
            </a:r>
            <a:r>
              <a:rPr lang="uk-UA" sz="2400" b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типу й</a:t>
            </a:r>
            <a:r>
              <a:rPr lang="uk-UA" sz="2400" b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числа</a:t>
            </a:r>
            <a:r>
              <a:rPr lang="uk-UA" sz="2400" b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</a:t>
            </a:r>
            <a:r>
              <a:rPr lang="uk-UA" sz="2400" b="1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032" y="633985"/>
            <a:ext cx="10277856" cy="549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620" marR="438150" indent="342900" algn="just">
              <a:lnSpc>
                <a:spcPct val="105000"/>
              </a:lnSpc>
              <a:spcBef>
                <a:spcPts val="35"/>
              </a:spcBef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вибору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виборі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 та</a:t>
            </a:r>
            <a:r>
              <a:rPr lang="uk-UA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потужності.</a:t>
            </a:r>
            <a:b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 кількості трансформаторів (автотрансформаторів) на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 залежить від вимог до надійності електропостачання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споживачів,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живляться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загальному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техніко-економічним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завданням.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Існуючою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практикою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проектування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районних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системоутворювальних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мереж передбачається установлення на підстанціях, як правило,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менше ніж двох трансформаторів. На підстанціях із вищою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напругою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220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вище,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встановлюються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автотрансформатори,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низку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трансформаторами.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3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944" y="134112"/>
            <a:ext cx="10515600" cy="6388608"/>
          </a:xfrm>
        </p:spPr>
        <p:txBody>
          <a:bodyPr>
            <a:normAutofit/>
          </a:bodyPr>
          <a:lstStyle/>
          <a:p>
            <a:pPr marL="261620" marR="437515" indent="342900" algn="just">
              <a:lnSpc>
                <a:spcPct val="103000"/>
              </a:lnSpc>
              <a:spcBef>
                <a:spcPts val="5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спорудження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двотрансформаторної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поступовому зростанні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невідповідальних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споживачів, що допускають перерву електропостачання на час,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достатній для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заміни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6245" indent="342900" algn="just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підстанціях 6–35/0,4 кВ міських і сільських місцевих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встановлюються,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одному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8150" indent="342900" algn="just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підстанціях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6–35/0,4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 електропостачання можуть встановлюватися від 1 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587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24169" r="30624" b="50614"/>
          <a:stretch/>
        </p:blipFill>
        <p:spPr>
          <a:xfrm>
            <a:off x="633984" y="182879"/>
            <a:ext cx="9936480" cy="3425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883" t="39792" r="31353" b="34708"/>
          <a:stretch/>
        </p:blipFill>
        <p:spPr>
          <a:xfrm>
            <a:off x="207264" y="3608832"/>
            <a:ext cx="10363200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4" t="26411" r="31096" b="28759"/>
          <a:stretch/>
        </p:blipFill>
        <p:spPr>
          <a:xfrm>
            <a:off x="195072" y="158495"/>
            <a:ext cx="10521696" cy="65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04" t="23889" r="30939" b="60700"/>
          <a:stretch/>
        </p:blipFill>
        <p:spPr>
          <a:xfrm>
            <a:off x="316992" y="170687"/>
            <a:ext cx="10216896" cy="2182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164" t="43125" r="31728" b="25875"/>
          <a:stretch/>
        </p:blipFill>
        <p:spPr>
          <a:xfrm>
            <a:off x="195072" y="2353056"/>
            <a:ext cx="10241280" cy="43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9184"/>
            <a:ext cx="9634728" cy="6425184"/>
          </a:xfrm>
        </p:spPr>
        <p:txBody>
          <a:bodyPr/>
          <a:lstStyle/>
          <a:p>
            <a:pPr marL="775970" marR="434975" lvl="1" indent="-514350" algn="just">
              <a:lnSpc>
                <a:spcPct val="103000"/>
              </a:lnSpc>
              <a:spcBef>
                <a:spcPts val="35"/>
              </a:spcBef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номінальної напруги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620" marR="434975" indent="0" algn="just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розробленням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конфігурацію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вирішується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номінальної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напруги.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Шкала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номінальних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лінійних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встановлена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ГОСТом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721-77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ряд: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,23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0,38; 0,66;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3;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6; 10; 20; 35; 110;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220; 330;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500; 750; 1150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420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3568"/>
            <a:ext cx="10515600" cy="6266688"/>
          </a:xfrm>
        </p:spPr>
        <p:txBody>
          <a:bodyPr>
            <a:normAutofit/>
          </a:bodyPr>
          <a:lstStyle/>
          <a:p>
            <a:pPr marL="1289050" indent="0">
              <a:spcBef>
                <a:spcPts val="45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самоперевірки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6880" lvl="0" indent="-342900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1661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характерні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проектуванні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 і розподілу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7515" lvl="0" indent="-342900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140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категоріями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7575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7575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7575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40690" lvl="0" indent="-342900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0327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чого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залежать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конфігурації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7575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ставлять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7515" lvl="0" indent="-342900" algn="just">
              <a:lnSpc>
                <a:spcPct val="103000"/>
              </a:lnSpc>
              <a:spcBef>
                <a:spcPts val="6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902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Наведіть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шкалу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8150" lvl="0" indent="-34290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4043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uk-UA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номінальні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6,</a:t>
            </a:r>
            <a:r>
              <a:rPr lang="uk-UA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10,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20,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35,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110,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220,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330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вище?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41325" lvl="0" indent="-342900" algn="just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104076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94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698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9184"/>
            <a:ext cx="10515600" cy="63642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виборі номінальної напруги мережі враховують такі загальні рекомендації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напругу 6–10 кВ використовують для промислових, міських і сільськогосподарських розподільних мереж; найбільшого поширення для таких мереж одержала напруга 10 кВ; застосування напруги 6 кВ для нових об’єктів не рекомендується, а може використовуватися під час реконструкції існуючої електричної мережі за наявності у ній високовольтних двигунів на таку напругу;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цей час у зв’язку з ростом навантажень комунально- побутового сектора є тенденція до підвищення напруги розподільних мереж у великих містах до 20 кВ;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напруга 35 кВ широко використовується для створення центрів живлення сільськогосподарських розподільних мереж 10 кВ; у зв’язку з ростом потужностей сільських споживачів для цих цілей починає застосовуватися напруга 110 кВ;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напругу 110–220 кВ застосовують для створення районних розподільних мереж і для зовнішнього електропостачання великих і середніх промислових підприємств;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напругу 330 кВ і вище використовують для видачі потужності великими електростанціями і для формування системоутворюючої мережі єдиної ЕЕС.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53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7952"/>
            <a:ext cx="10515600" cy="5799011"/>
          </a:xfrm>
        </p:spPr>
        <p:txBody>
          <a:bodyPr/>
          <a:lstStyle/>
          <a:p>
            <a:pPr marL="261620" marR="434975" indent="342900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передається.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3705" indent="342900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Номінальна напруга залежить від багатьох факторів, 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вибору його не має прямого однозначного рішення.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 проектування при виборі напруги використовують ряд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підходів.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350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74" t="26131" r="31096" b="25116"/>
          <a:stretch/>
        </p:blipFill>
        <p:spPr>
          <a:xfrm>
            <a:off x="304800" y="146303"/>
            <a:ext cx="9765792" cy="6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9"/>
            <a:ext cx="10515600" cy="9387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– </a:t>
            </a:r>
            <a:r>
              <a:rPr lang="uk-UA" i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таблицями</a:t>
            </a:r>
            <a:r>
              <a:rPr lang="uk-UA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, що характеризують пропускну здатність і</a:t>
            </a:r>
            <a:br>
              <a:rPr lang="uk-UA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дальність передачі ліній різних напруг;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758" t="35125" r="30697" b="13875"/>
          <a:stretch/>
        </p:blipFill>
        <p:spPr>
          <a:xfrm>
            <a:off x="524256" y="707136"/>
            <a:ext cx="8205216" cy="61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5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13" t="44727" r="28709" b="14906"/>
          <a:stretch/>
        </p:blipFill>
        <p:spPr>
          <a:xfrm>
            <a:off x="438912" y="231648"/>
            <a:ext cx="10875264" cy="62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8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7" t="42942" r="30151" b="28759"/>
          <a:stretch/>
        </p:blipFill>
        <p:spPr>
          <a:xfrm>
            <a:off x="0" y="268223"/>
            <a:ext cx="11631168" cy="48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6364224"/>
          </a:xfrm>
        </p:spPr>
        <p:txBody>
          <a:bodyPr>
            <a:normAutofit fontScale="92500" lnSpcReduction="20000"/>
          </a:bodyPr>
          <a:lstStyle/>
          <a:p>
            <a:pPr marL="261620" marR="438150" indent="0" algn="just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620" marR="434975" indent="34290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 I категорії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електроприймачі, збій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 може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спричинити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собою: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небезпеку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значну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шкоду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народному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господарству;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5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масовий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брак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розлад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89025" lvl="0" indent="-342900" algn="just">
              <a:lnSpc>
                <a:spcPct val="103000"/>
              </a:lnSpc>
              <a:spcBef>
                <a:spcPts val="6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 функціонування особливо важливих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089025" lvl="0" indent="0" algn="just">
              <a:lnSpc>
                <a:spcPct val="103000"/>
              </a:lnSpc>
              <a:spcBef>
                <a:spcPts val="60"/>
              </a:spcBef>
              <a:buNone/>
              <a:tabLst>
                <a:tab pos="71945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виділяється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електроприймачів,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безперебійна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безаварійного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зупинення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запобігання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вибухів;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пожеж;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"/>
              </a:spcBef>
              <a:buFont typeface="Arial" panose="020B0604020202020204" pitchFamily="34" charset="0"/>
              <a:buChar char="–"/>
              <a:tabLst>
                <a:tab pos="7194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335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908</Words>
  <Application>Microsoft Office PowerPoint</Application>
  <PresentationFormat>Широкоэкранный</PresentationFormat>
  <Paragraphs>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2022-04-23T12:32:47Z</dcterms:created>
  <dcterms:modified xsi:type="dcterms:W3CDTF">2022-04-23T13:21:27Z</dcterms:modified>
</cp:coreProperties>
</file>