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9" d="100"/>
          <a:sy n="79" d="100"/>
        </p:scale>
        <p:origin x="4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184FBBB6-72DA-4382-B219-C92BBF60E8C2}" type="datetimeFigureOut">
              <a:rPr lang="uk-UA" smtClean="0"/>
              <a:t>31.01.2022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9D38DDE4-9895-4BAD-9238-B7EEFD68D852}" type="slidenum">
              <a:rPr lang="uk-UA" smtClean="0"/>
              <a:t>‹#›</a:t>
            </a:fld>
            <a:endParaRPr lang="uk-UA"/>
          </a:p>
        </p:txBody>
      </p:sp>
    </p:spTree>
    <p:extLst>
      <p:ext uri="{BB962C8B-B14F-4D97-AF65-F5344CB8AC3E}">
        <p14:creationId xmlns:p14="http://schemas.microsoft.com/office/powerpoint/2010/main" val="1919937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184FBBB6-72DA-4382-B219-C92BBF60E8C2}" type="datetimeFigureOut">
              <a:rPr lang="uk-UA" smtClean="0"/>
              <a:t>31.01.2022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9D38DDE4-9895-4BAD-9238-B7EEFD68D852}" type="slidenum">
              <a:rPr lang="uk-UA" smtClean="0"/>
              <a:t>‹#›</a:t>
            </a:fld>
            <a:endParaRPr lang="uk-UA"/>
          </a:p>
        </p:txBody>
      </p:sp>
    </p:spTree>
    <p:extLst>
      <p:ext uri="{BB962C8B-B14F-4D97-AF65-F5344CB8AC3E}">
        <p14:creationId xmlns:p14="http://schemas.microsoft.com/office/powerpoint/2010/main" val="1353899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184FBBB6-72DA-4382-B219-C92BBF60E8C2}" type="datetimeFigureOut">
              <a:rPr lang="uk-UA" smtClean="0"/>
              <a:t>31.01.2022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9D38DDE4-9895-4BAD-9238-B7EEFD68D852}" type="slidenum">
              <a:rPr lang="uk-UA" smtClean="0"/>
              <a:t>‹#›</a:t>
            </a:fld>
            <a:endParaRPr lang="uk-UA"/>
          </a:p>
        </p:txBody>
      </p:sp>
    </p:spTree>
    <p:extLst>
      <p:ext uri="{BB962C8B-B14F-4D97-AF65-F5344CB8AC3E}">
        <p14:creationId xmlns:p14="http://schemas.microsoft.com/office/powerpoint/2010/main" val="4198062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184FBBB6-72DA-4382-B219-C92BBF60E8C2}" type="datetimeFigureOut">
              <a:rPr lang="uk-UA" smtClean="0"/>
              <a:t>31.01.2022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9D38DDE4-9895-4BAD-9238-B7EEFD68D852}" type="slidenum">
              <a:rPr lang="uk-UA" smtClean="0"/>
              <a:t>‹#›</a:t>
            </a:fld>
            <a:endParaRPr lang="uk-UA"/>
          </a:p>
        </p:txBody>
      </p:sp>
    </p:spTree>
    <p:extLst>
      <p:ext uri="{BB962C8B-B14F-4D97-AF65-F5344CB8AC3E}">
        <p14:creationId xmlns:p14="http://schemas.microsoft.com/office/powerpoint/2010/main" val="382614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84FBBB6-72DA-4382-B219-C92BBF60E8C2}" type="datetimeFigureOut">
              <a:rPr lang="uk-UA" smtClean="0"/>
              <a:t>31.01.2022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9D38DDE4-9895-4BAD-9238-B7EEFD68D852}" type="slidenum">
              <a:rPr lang="uk-UA" smtClean="0"/>
              <a:t>‹#›</a:t>
            </a:fld>
            <a:endParaRPr lang="uk-UA"/>
          </a:p>
        </p:txBody>
      </p:sp>
    </p:spTree>
    <p:extLst>
      <p:ext uri="{BB962C8B-B14F-4D97-AF65-F5344CB8AC3E}">
        <p14:creationId xmlns:p14="http://schemas.microsoft.com/office/powerpoint/2010/main" val="3867414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184FBBB6-72DA-4382-B219-C92BBF60E8C2}" type="datetimeFigureOut">
              <a:rPr lang="uk-UA" smtClean="0"/>
              <a:t>31.01.2022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9D38DDE4-9895-4BAD-9238-B7EEFD68D852}" type="slidenum">
              <a:rPr lang="uk-UA" smtClean="0"/>
              <a:t>‹#›</a:t>
            </a:fld>
            <a:endParaRPr lang="uk-UA"/>
          </a:p>
        </p:txBody>
      </p:sp>
    </p:spTree>
    <p:extLst>
      <p:ext uri="{BB962C8B-B14F-4D97-AF65-F5344CB8AC3E}">
        <p14:creationId xmlns:p14="http://schemas.microsoft.com/office/powerpoint/2010/main" val="701340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184FBBB6-72DA-4382-B219-C92BBF60E8C2}" type="datetimeFigureOut">
              <a:rPr lang="uk-UA" smtClean="0"/>
              <a:t>31.01.2022</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9D38DDE4-9895-4BAD-9238-B7EEFD68D852}" type="slidenum">
              <a:rPr lang="uk-UA" smtClean="0"/>
              <a:t>‹#›</a:t>
            </a:fld>
            <a:endParaRPr lang="uk-UA"/>
          </a:p>
        </p:txBody>
      </p:sp>
    </p:spTree>
    <p:extLst>
      <p:ext uri="{BB962C8B-B14F-4D97-AF65-F5344CB8AC3E}">
        <p14:creationId xmlns:p14="http://schemas.microsoft.com/office/powerpoint/2010/main" val="3728425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184FBBB6-72DA-4382-B219-C92BBF60E8C2}" type="datetimeFigureOut">
              <a:rPr lang="uk-UA" smtClean="0"/>
              <a:t>31.01.2022</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9D38DDE4-9895-4BAD-9238-B7EEFD68D852}" type="slidenum">
              <a:rPr lang="uk-UA" smtClean="0"/>
              <a:t>‹#›</a:t>
            </a:fld>
            <a:endParaRPr lang="uk-UA"/>
          </a:p>
        </p:txBody>
      </p:sp>
    </p:spTree>
    <p:extLst>
      <p:ext uri="{BB962C8B-B14F-4D97-AF65-F5344CB8AC3E}">
        <p14:creationId xmlns:p14="http://schemas.microsoft.com/office/powerpoint/2010/main" val="2213391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84FBBB6-72DA-4382-B219-C92BBF60E8C2}" type="datetimeFigureOut">
              <a:rPr lang="uk-UA" smtClean="0"/>
              <a:t>31.01.2022</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9D38DDE4-9895-4BAD-9238-B7EEFD68D852}" type="slidenum">
              <a:rPr lang="uk-UA" smtClean="0"/>
              <a:t>‹#›</a:t>
            </a:fld>
            <a:endParaRPr lang="uk-UA"/>
          </a:p>
        </p:txBody>
      </p:sp>
    </p:spTree>
    <p:extLst>
      <p:ext uri="{BB962C8B-B14F-4D97-AF65-F5344CB8AC3E}">
        <p14:creationId xmlns:p14="http://schemas.microsoft.com/office/powerpoint/2010/main" val="2781526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84FBBB6-72DA-4382-B219-C92BBF60E8C2}" type="datetimeFigureOut">
              <a:rPr lang="uk-UA" smtClean="0"/>
              <a:t>31.01.2022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9D38DDE4-9895-4BAD-9238-B7EEFD68D852}" type="slidenum">
              <a:rPr lang="uk-UA" smtClean="0"/>
              <a:t>‹#›</a:t>
            </a:fld>
            <a:endParaRPr lang="uk-UA"/>
          </a:p>
        </p:txBody>
      </p:sp>
    </p:spTree>
    <p:extLst>
      <p:ext uri="{BB962C8B-B14F-4D97-AF65-F5344CB8AC3E}">
        <p14:creationId xmlns:p14="http://schemas.microsoft.com/office/powerpoint/2010/main" val="3298951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84FBBB6-72DA-4382-B219-C92BBF60E8C2}" type="datetimeFigureOut">
              <a:rPr lang="uk-UA" smtClean="0"/>
              <a:t>31.01.2022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9D38DDE4-9895-4BAD-9238-B7EEFD68D852}" type="slidenum">
              <a:rPr lang="uk-UA" smtClean="0"/>
              <a:t>‹#›</a:t>
            </a:fld>
            <a:endParaRPr lang="uk-UA"/>
          </a:p>
        </p:txBody>
      </p:sp>
    </p:spTree>
    <p:extLst>
      <p:ext uri="{BB962C8B-B14F-4D97-AF65-F5344CB8AC3E}">
        <p14:creationId xmlns:p14="http://schemas.microsoft.com/office/powerpoint/2010/main" val="72571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4FBBB6-72DA-4382-B219-C92BBF60E8C2}" type="datetimeFigureOut">
              <a:rPr lang="uk-UA" smtClean="0"/>
              <a:t>31.01.2022</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38DDE4-9895-4BAD-9238-B7EEFD68D852}" type="slidenum">
              <a:rPr lang="uk-UA" smtClean="0"/>
              <a:t>‹#›</a:t>
            </a:fld>
            <a:endParaRPr lang="uk-UA"/>
          </a:p>
        </p:txBody>
      </p:sp>
    </p:spTree>
    <p:extLst>
      <p:ext uri="{BB962C8B-B14F-4D97-AF65-F5344CB8AC3E}">
        <p14:creationId xmlns:p14="http://schemas.microsoft.com/office/powerpoint/2010/main" val="4232741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524000" y="475488"/>
            <a:ext cx="9144000" cy="4962144"/>
          </a:xfrm>
        </p:spPr>
        <p:txBody>
          <a:bodyPr>
            <a:normAutofit/>
          </a:bodyPr>
          <a:lstStyle/>
          <a:p>
            <a:r>
              <a:rPr lang="uk-UA" dirty="0" smtClean="0">
                <a:latin typeface="Times New Roman" panose="02020603050405020304" pitchFamily="18" charset="0"/>
                <a:cs typeface="Times New Roman" panose="02020603050405020304" pitchFamily="18" charset="0"/>
              </a:rPr>
              <a:t>Лекція 5</a:t>
            </a:r>
          </a:p>
          <a:p>
            <a:endParaRPr lang="uk-UA" dirty="0" smtClean="0">
              <a:latin typeface="Times New Roman" panose="02020603050405020304" pitchFamily="18" charset="0"/>
              <a:cs typeface="Times New Roman" panose="02020603050405020304" pitchFamily="18" charset="0"/>
            </a:endParaRPr>
          </a:p>
          <a:p>
            <a:r>
              <a:rPr lang="uk-UA" dirty="0" smtClean="0">
                <a:latin typeface="Times New Roman" panose="02020603050405020304" pitchFamily="18" charset="0"/>
                <a:cs typeface="Times New Roman" panose="02020603050405020304" pitchFamily="18" charset="0"/>
              </a:rPr>
              <a:t>Тема. </a:t>
            </a:r>
            <a:r>
              <a:rPr lang="uk-UA" sz="3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Основні відомості про конструкцію арматури повітряних ліній </a:t>
            </a:r>
            <a:r>
              <a:rPr lang="uk-UA" sz="3600" b="1" dirty="0" err="1"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електропередач</a:t>
            </a:r>
            <a:endParaRPr lang="uk-UA" sz="3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uk-UA" dirty="0" smtClean="0">
              <a:latin typeface="Times New Roman" panose="02020603050405020304" pitchFamily="18" charset="0"/>
              <a:cs typeface="Times New Roman" panose="02020603050405020304" pitchFamily="18" charset="0"/>
            </a:endParaRPr>
          </a:p>
          <a:p>
            <a:r>
              <a:rPr lang="uk-UA" dirty="0" smtClean="0">
                <a:latin typeface="Times New Roman" panose="02020603050405020304" pitchFamily="18" charset="0"/>
                <a:cs typeface="Times New Roman" panose="02020603050405020304" pitchFamily="18" charset="0"/>
              </a:rPr>
              <a:t>План</a:t>
            </a:r>
          </a:p>
          <a:p>
            <a:endParaRPr lang="uk-UA" dirty="0" smtClean="0">
              <a:latin typeface="Times New Roman" panose="02020603050405020304" pitchFamily="18" charset="0"/>
              <a:cs typeface="Times New Roman" panose="02020603050405020304" pitchFamily="18" charset="0"/>
            </a:endParaRPr>
          </a:p>
          <a:p>
            <a:r>
              <a:rPr lang="uk-UA" dirty="0" smtClean="0">
                <a:latin typeface="Times New Roman" panose="02020603050405020304" pitchFamily="18" charset="0"/>
                <a:cs typeface="Times New Roman" panose="02020603050405020304" pitchFamily="18" charset="0"/>
              </a:rPr>
              <a:t>1.	Конструкція арматури повітряних ліній </a:t>
            </a:r>
            <a:r>
              <a:rPr lang="uk-UA" dirty="0" err="1" smtClean="0">
                <a:latin typeface="Times New Roman" panose="02020603050405020304" pitchFamily="18" charset="0"/>
                <a:cs typeface="Times New Roman" panose="02020603050405020304" pitchFamily="18" charset="0"/>
              </a:rPr>
              <a:t>електропередач</a:t>
            </a:r>
            <a:endParaRPr lang="uk-UA" dirty="0" smtClean="0">
              <a:latin typeface="Times New Roman" panose="02020603050405020304" pitchFamily="18" charset="0"/>
              <a:cs typeface="Times New Roman" panose="02020603050405020304" pitchFamily="18" charset="0"/>
            </a:endParaRPr>
          </a:p>
          <a:p>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9150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38912"/>
            <a:ext cx="10515600" cy="6419088"/>
          </a:xfrm>
        </p:spPr>
        <p:txBody>
          <a:bodyPr>
            <a:normAutofit/>
          </a:bodyPr>
          <a:lstStyle/>
          <a:p>
            <a:pPr marL="0" indent="0" algn="just">
              <a:buNone/>
            </a:pPr>
            <a:r>
              <a:rPr lang="uk-UA" dirty="0" smtClean="0">
                <a:latin typeface="Times New Roman" panose="02020603050405020304" pitchFamily="18" charset="0"/>
                <a:cs typeface="Times New Roman" panose="02020603050405020304" pitchFamily="18" charset="0"/>
              </a:rPr>
              <a:t>На ПЛ застосовують переважно неізольовані (голі) проводи (рис. 5.3).</a:t>
            </a:r>
          </a:p>
          <a:p>
            <a:pPr marL="0" indent="0" algn="just">
              <a:buNone/>
            </a:pPr>
            <a:r>
              <a:rPr lang="uk-UA" dirty="0" smtClean="0">
                <a:latin typeface="Times New Roman" panose="02020603050405020304" pitchFamily="18" charset="0"/>
                <a:cs typeface="Times New Roman" panose="02020603050405020304" pitchFamily="18" charset="0"/>
              </a:rPr>
              <a:t>За конструкцією проводи розрізняють:</a:t>
            </a:r>
          </a:p>
          <a:p>
            <a:pPr marL="0" indent="0" algn="just">
              <a:buNone/>
            </a:pPr>
            <a:r>
              <a:rPr lang="uk-UA" dirty="0" smtClean="0">
                <a:latin typeface="Times New Roman" panose="02020603050405020304" pitchFamily="18" charset="0"/>
                <a:cs typeface="Times New Roman" panose="02020603050405020304" pitchFamily="18" charset="0"/>
              </a:rPr>
              <a:t>1)	</a:t>
            </a:r>
            <a:r>
              <a:rPr lang="uk-UA" dirty="0" err="1" smtClean="0">
                <a:latin typeface="Times New Roman" panose="02020603050405020304" pitchFamily="18" charset="0"/>
                <a:cs typeface="Times New Roman" panose="02020603050405020304" pitchFamily="18" charset="0"/>
              </a:rPr>
              <a:t>однодротові</a:t>
            </a:r>
            <a:r>
              <a:rPr lang="uk-UA" dirty="0" smtClean="0">
                <a:latin typeface="Times New Roman" panose="02020603050405020304" pitchFamily="18" charset="0"/>
                <a:cs typeface="Times New Roman" panose="02020603050405020304" pitchFamily="18" charset="0"/>
              </a:rPr>
              <a:t>, що складаються з одного дроту суцільного перерізу;</a:t>
            </a:r>
          </a:p>
          <a:p>
            <a:pPr marL="0" indent="0" algn="just">
              <a:buNone/>
            </a:pPr>
            <a:r>
              <a:rPr lang="uk-UA" dirty="0" smtClean="0">
                <a:latin typeface="Times New Roman" panose="02020603050405020304" pitchFamily="18" charset="0"/>
                <a:cs typeface="Times New Roman" panose="02020603050405020304" pitchFamily="18" charset="0"/>
              </a:rPr>
              <a:t>2)	</a:t>
            </a:r>
            <a:r>
              <a:rPr lang="uk-UA" dirty="0" err="1" smtClean="0">
                <a:latin typeface="Times New Roman" panose="02020603050405020304" pitchFamily="18" charset="0"/>
                <a:cs typeface="Times New Roman" panose="02020603050405020304" pitchFamily="18" charset="0"/>
              </a:rPr>
              <a:t>багатодротяні</a:t>
            </a:r>
            <a:r>
              <a:rPr lang="uk-UA" dirty="0" smtClean="0">
                <a:latin typeface="Times New Roman" panose="02020603050405020304" pitchFamily="18" charset="0"/>
                <a:cs typeface="Times New Roman" panose="02020603050405020304" pitchFamily="18" charset="0"/>
              </a:rPr>
              <a:t> з одного металу, що складаються залежно від перерізу дроту з непарної кількості дротів (від 7 до 61);</a:t>
            </a:r>
          </a:p>
          <a:p>
            <a:pPr marL="0" indent="0" algn="just">
              <a:buNone/>
            </a:pPr>
            <a:r>
              <a:rPr lang="uk-UA" dirty="0" smtClean="0">
                <a:latin typeface="Times New Roman" panose="02020603050405020304" pitchFamily="18" charset="0"/>
                <a:cs typeface="Times New Roman" panose="02020603050405020304" pitchFamily="18" charset="0"/>
              </a:rPr>
              <a:t>3)	</a:t>
            </a:r>
            <a:r>
              <a:rPr lang="uk-UA" dirty="0" err="1" smtClean="0">
                <a:latin typeface="Times New Roman" panose="02020603050405020304" pitchFamily="18" charset="0"/>
                <a:cs typeface="Times New Roman" panose="02020603050405020304" pitchFamily="18" charset="0"/>
              </a:rPr>
              <a:t>багатодротяні</a:t>
            </a:r>
            <a:r>
              <a:rPr lang="uk-UA" dirty="0" smtClean="0">
                <a:latin typeface="Times New Roman" panose="02020603050405020304" pitchFamily="18" charset="0"/>
                <a:cs typeface="Times New Roman" panose="02020603050405020304" pitchFamily="18" charset="0"/>
              </a:rPr>
              <a:t> з двох металів. Кількість проводів сталевого сердечника – непарне (1, 7 або 19). Кількість дротів струмопровідної частини – парне.</a:t>
            </a:r>
          </a:p>
          <a:p>
            <a:pPr marL="0" indent="0" algn="just">
              <a:buNone/>
            </a:pPr>
            <a:r>
              <a:rPr lang="uk-UA" dirty="0" smtClean="0">
                <a:latin typeface="Times New Roman" panose="02020603050405020304" pitchFamily="18" charset="0"/>
                <a:cs typeface="Times New Roman" panose="02020603050405020304" pitchFamily="18" charset="0"/>
              </a:rPr>
              <a:t>4)	порожнисті.</a:t>
            </a:r>
          </a:p>
          <a:p>
            <a:pPr marL="0" indent="0">
              <a:buNone/>
            </a:pPr>
            <a:endParaRPr lang="uk-UA" dirty="0"/>
          </a:p>
        </p:txBody>
      </p:sp>
    </p:spTree>
    <p:extLst>
      <p:ext uri="{BB962C8B-B14F-4D97-AF65-F5344CB8AC3E}">
        <p14:creationId xmlns:p14="http://schemas.microsoft.com/office/powerpoint/2010/main" val="308814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a:srcRect l="28734" t="25569" r="29364" b="4663"/>
          <a:stretch/>
        </p:blipFill>
        <p:spPr>
          <a:xfrm>
            <a:off x="707136" y="219457"/>
            <a:ext cx="9217152" cy="6729984"/>
          </a:xfrm>
          <a:prstGeom prst="rect">
            <a:avLst/>
          </a:prstGeom>
        </p:spPr>
      </p:pic>
    </p:spTree>
    <p:extLst>
      <p:ext uri="{BB962C8B-B14F-4D97-AF65-F5344CB8AC3E}">
        <p14:creationId xmlns:p14="http://schemas.microsoft.com/office/powerpoint/2010/main" val="3297161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95072"/>
            <a:ext cx="10515600" cy="6547104"/>
          </a:xfrm>
        </p:spPr>
        <p:txBody>
          <a:bodyPr>
            <a:normAutofit lnSpcReduction="10000"/>
          </a:bodyPr>
          <a:lstStyle/>
          <a:p>
            <a:pPr marL="0" indent="0" algn="just">
              <a:buNone/>
            </a:pPr>
            <a:r>
              <a:rPr lang="uk-UA" dirty="0" err="1" smtClean="0">
                <a:latin typeface="Times New Roman" panose="02020603050405020304" pitchFamily="18" charset="0"/>
                <a:cs typeface="Times New Roman" panose="02020603050405020304" pitchFamily="18" charset="0"/>
              </a:rPr>
              <a:t>Однодротові</a:t>
            </a:r>
            <a:r>
              <a:rPr lang="uk-UA" dirty="0" smtClean="0">
                <a:latin typeface="Times New Roman" panose="02020603050405020304" pitchFamily="18" charset="0"/>
                <a:cs typeface="Times New Roman" panose="02020603050405020304" pitchFamily="18" charset="0"/>
              </a:rPr>
              <a:t>, переважно сталеві дроти, використовують обмежено в низьковольтних мережах.</a:t>
            </a:r>
          </a:p>
          <a:p>
            <a:pPr marL="0" indent="0" algn="just">
              <a:buNone/>
            </a:pPr>
            <a:r>
              <a:rPr lang="uk-UA" dirty="0" smtClean="0">
                <a:latin typeface="Times New Roman" panose="02020603050405020304" pitchFamily="18" charset="0"/>
                <a:cs typeface="Times New Roman" panose="02020603050405020304" pitchFamily="18" charset="0"/>
              </a:rPr>
              <a:t>Для додавання гнучкості й більшої механічної міцності проводи виготовляють багатодротовими з одного металу (алюмінію або сталі) і з двох металів (комбіновані) – алюмінію і сталі. Сталь у проводі збільшує механічну міцність.</a:t>
            </a:r>
          </a:p>
          <a:p>
            <a:pPr marL="0" indent="0" algn="just">
              <a:buNone/>
            </a:pPr>
            <a:r>
              <a:rPr lang="uk-UA" dirty="0" smtClean="0">
                <a:latin typeface="Times New Roman" panose="02020603050405020304" pitchFamily="18" charset="0"/>
                <a:cs typeface="Times New Roman" panose="02020603050405020304" pitchFamily="18" charset="0"/>
              </a:rPr>
              <a:t>Перебуваючи на відкритому повітрі, дроти і троси піддаються атмосферним впливам. Тому матеріал проводів, крім гарної провідності, повинен бути стійким до корозії, мати механічну міцність.</a:t>
            </a:r>
          </a:p>
          <a:p>
            <a:pPr marL="0" indent="0" algn="just">
              <a:buNone/>
            </a:pPr>
            <a:r>
              <a:rPr lang="uk-UA" dirty="0" smtClean="0">
                <a:latin typeface="Times New Roman" panose="02020603050405020304" pitchFamily="18" charset="0"/>
                <a:cs typeface="Times New Roman" panose="02020603050405020304" pitchFamily="18" charset="0"/>
              </a:rPr>
              <a:t>Для проводів застосовують такі матеріали:</a:t>
            </a:r>
          </a:p>
          <a:p>
            <a:pPr marL="0" indent="0" algn="just">
              <a:buNone/>
            </a:pPr>
            <a:r>
              <a:rPr lang="uk-UA" dirty="0" smtClean="0">
                <a:latin typeface="Times New Roman" panose="02020603050405020304" pitchFamily="18" charset="0"/>
                <a:cs typeface="Times New Roman" panose="02020603050405020304" pitchFamily="18" charset="0"/>
              </a:rPr>
              <a:t>1)	мідь;</a:t>
            </a:r>
          </a:p>
          <a:p>
            <a:pPr marL="0" indent="0" algn="just">
              <a:buNone/>
            </a:pPr>
            <a:r>
              <a:rPr lang="uk-UA" dirty="0" smtClean="0">
                <a:latin typeface="Times New Roman" panose="02020603050405020304" pitchFamily="18" charset="0"/>
                <a:cs typeface="Times New Roman" panose="02020603050405020304" pitchFamily="18" charset="0"/>
              </a:rPr>
              <a:t>2)	алюміній;</a:t>
            </a:r>
          </a:p>
          <a:p>
            <a:pPr marL="0" indent="0" algn="just">
              <a:buNone/>
            </a:pPr>
            <a:r>
              <a:rPr lang="uk-UA" dirty="0" smtClean="0">
                <a:latin typeface="Times New Roman" panose="02020603050405020304" pitchFamily="18" charset="0"/>
                <a:cs typeface="Times New Roman" panose="02020603050405020304" pitchFamily="18" charset="0"/>
              </a:rPr>
              <a:t>3)	сталь;</a:t>
            </a:r>
          </a:p>
          <a:p>
            <a:pPr marL="0" indent="0" algn="just">
              <a:buNone/>
            </a:pPr>
            <a:r>
              <a:rPr lang="uk-UA" dirty="0" smtClean="0">
                <a:latin typeface="Times New Roman" panose="02020603050405020304" pitchFamily="18" charset="0"/>
                <a:cs typeface="Times New Roman" panose="02020603050405020304" pitchFamily="18" charset="0"/>
              </a:rPr>
              <a:t>4)	сплави алюмінію і міді з іншими металами (залізом, магнієм, кремнієм).</a:t>
            </a:r>
          </a:p>
          <a:p>
            <a:pPr marL="0" indent="0">
              <a:buNone/>
            </a:pPr>
            <a:endParaRPr lang="uk-UA" dirty="0"/>
          </a:p>
        </p:txBody>
      </p:sp>
    </p:spTree>
    <p:extLst>
      <p:ext uri="{BB962C8B-B14F-4D97-AF65-F5344CB8AC3E}">
        <p14:creationId xmlns:p14="http://schemas.microsoft.com/office/powerpoint/2010/main" val="3989540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263524"/>
            <a:ext cx="11150600" cy="6315075"/>
          </a:xfrm>
        </p:spPr>
        <p:txBody>
          <a:bodyPr>
            <a:normAutofit lnSpcReduction="10000"/>
          </a:bodyPr>
          <a:lstStyle/>
          <a:p>
            <a:pPr marL="0" indent="0" algn="just">
              <a:buNone/>
            </a:pPr>
            <a:r>
              <a:rPr lang="uk-UA" dirty="0" smtClean="0">
                <a:latin typeface="Times New Roman" panose="02020603050405020304" pitchFamily="18" charset="0"/>
                <a:cs typeface="Times New Roman" panose="02020603050405020304" pitchFamily="18" charset="0"/>
              </a:rPr>
              <a:t>Мідь має питому провідність                                          , відрізняється механічною міцністю. Плівка окису захищає її від корозії та хімічних впливів. Володіє стійкістю контакту.</a:t>
            </a:r>
          </a:p>
          <a:p>
            <a:pPr marL="0" indent="0" algn="just">
              <a:buNone/>
            </a:pPr>
            <a:r>
              <a:rPr lang="uk-UA" dirty="0" smtClean="0">
                <a:latin typeface="Times New Roman" panose="02020603050405020304" pitchFamily="18" charset="0"/>
                <a:cs typeface="Times New Roman" panose="02020603050405020304" pitchFamily="18" charset="0"/>
              </a:rPr>
              <a:t>Алюміній має питому провідність                                                .</a:t>
            </a:r>
          </a:p>
          <a:p>
            <a:pPr marL="0" indent="0" algn="just">
              <a:buNone/>
            </a:pPr>
            <a:r>
              <a:rPr lang="uk-UA" dirty="0" smtClean="0">
                <a:latin typeface="Times New Roman" panose="02020603050405020304" pitchFamily="18" charset="0"/>
                <a:cs typeface="Times New Roman" panose="02020603050405020304" pitchFamily="18" charset="0"/>
              </a:rPr>
              <a:t>Механічна міцність гірша, ніж у міді. Отже, частіше потрібно ставити опори. Плівка окису захищає її від корозії. Погано протистоїть хімічним впливам. Не володіє стійкістю контакту.</a:t>
            </a:r>
          </a:p>
          <a:p>
            <a:pPr marL="0" indent="0" algn="just">
              <a:buNone/>
            </a:pPr>
            <a:r>
              <a:rPr lang="uk-UA" dirty="0" smtClean="0">
                <a:latin typeface="Times New Roman" panose="02020603050405020304" pitchFamily="18" charset="0"/>
                <a:cs typeface="Times New Roman" panose="02020603050405020304" pitchFamily="18" charset="0"/>
              </a:rPr>
              <a:t>Сталеві дроти мають погану провідність. Відрізняються великою механічною міцністю. Не володіють стійкістю до корозії. Активний опір залежить від струму, що проходить.</a:t>
            </a:r>
          </a:p>
          <a:p>
            <a:pPr marL="0" indent="0" algn="just">
              <a:buNone/>
            </a:pPr>
            <a:r>
              <a:rPr lang="uk-UA" dirty="0" smtClean="0">
                <a:latin typeface="Times New Roman" panose="02020603050405020304" pitchFamily="18" charset="0"/>
                <a:cs typeface="Times New Roman" panose="02020603050405020304" pitchFamily="18" charset="0"/>
              </a:rPr>
              <a:t>Використовують дроти і з двох металів – сталі та алюмінію. Сталь знаходиться всередині дроту та служить для збільшення механічної міцності. Алюміній знаходиться ззовні і є струмопровідною частиною.</a:t>
            </a:r>
          </a:p>
          <a:p>
            <a:pPr marL="0" indent="0" algn="just">
              <a:buNone/>
            </a:pPr>
            <a:r>
              <a:rPr lang="uk-UA" dirty="0" smtClean="0">
                <a:latin typeface="Times New Roman" panose="02020603050405020304" pitchFamily="18" charset="0"/>
                <a:cs typeface="Times New Roman" panose="02020603050405020304" pitchFamily="18" charset="0"/>
              </a:rPr>
              <a:t>У маркуванні проводів спочатку зазначають матеріал, а потім поперечний переріз в мм2 .</a:t>
            </a:r>
          </a:p>
          <a:p>
            <a:pPr marL="0" indent="0" algn="just">
              <a:buNone/>
            </a:pPr>
            <a:endParaRPr lang="uk-UA"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4315968" y="153415"/>
            <a:ext cx="9460992" cy="463297"/>
          </a:xfrm>
          <a:prstGeom prst="rect">
            <a:avLst/>
          </a:prstGeom>
        </p:spPr>
      </p:pic>
      <p:pic>
        <p:nvPicPr>
          <p:cNvPr id="5" name="Рисунок 4"/>
          <p:cNvPicPr>
            <a:picLocks noChangeAspect="1"/>
          </p:cNvPicPr>
          <p:nvPr/>
        </p:nvPicPr>
        <p:blipFill>
          <a:blip r:embed="rId3"/>
          <a:stretch>
            <a:fillRect/>
          </a:stretch>
        </p:blipFill>
        <p:spPr>
          <a:xfrm>
            <a:off x="4749801" y="1295400"/>
            <a:ext cx="10132060" cy="441531"/>
          </a:xfrm>
          <a:prstGeom prst="rect">
            <a:avLst/>
          </a:prstGeom>
        </p:spPr>
      </p:pic>
    </p:spTree>
    <p:extLst>
      <p:ext uri="{BB962C8B-B14F-4D97-AF65-F5344CB8AC3E}">
        <p14:creationId xmlns:p14="http://schemas.microsoft.com/office/powerpoint/2010/main" val="1161523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16992"/>
            <a:ext cx="10515600" cy="6400800"/>
          </a:xfrm>
        </p:spPr>
        <p:txBody>
          <a:bodyPr>
            <a:normAutofit/>
          </a:bodyPr>
          <a:lstStyle/>
          <a:p>
            <a:pPr marL="0" indent="0" algn="just">
              <a:buNone/>
            </a:pPr>
            <a:r>
              <a:rPr lang="uk-UA" dirty="0" smtClean="0">
                <a:latin typeface="Times New Roman" panose="02020603050405020304" pitchFamily="18" charset="0"/>
                <a:cs typeface="Times New Roman" panose="02020603050405020304" pitchFamily="18" charset="0"/>
              </a:rPr>
              <a:t>Мідні дроти маркують літерою М; алюмінієві дроти – літерою А; сталеві дроти – літерами ПС і ПСО; сталеалюмінієві – літерами АС.</a:t>
            </a:r>
          </a:p>
          <a:p>
            <a:pPr marL="0" indent="0" algn="just">
              <a:buNone/>
            </a:pPr>
            <a:r>
              <a:rPr lang="uk-UA" dirty="0" smtClean="0">
                <a:latin typeface="Times New Roman" panose="02020603050405020304" pitchFamily="18" charset="0"/>
                <a:cs typeface="Times New Roman" panose="02020603050405020304" pitchFamily="18" charset="0"/>
              </a:rPr>
              <a:t>У маркуванні сталеалюмінієвих проводів спочатку зазначають поперечний переріз алюмінію, а потім сталі. Наприклад, АС-120/19.</a:t>
            </a:r>
          </a:p>
          <a:p>
            <a:pPr marL="0" indent="0" algn="just">
              <a:buNone/>
            </a:pPr>
            <a:r>
              <a:rPr lang="uk-UA" dirty="0" smtClean="0">
                <a:latin typeface="Times New Roman" panose="02020603050405020304" pitchFamily="18" charset="0"/>
                <a:cs typeface="Times New Roman" panose="02020603050405020304" pitchFamily="18" charset="0"/>
              </a:rPr>
              <a:t>Провід марки АС випускають із різним відношенням перерізів алюмінію і сталі за одного і того самого перерізу алюмінію. Залежно від цього відношення розрізняють дроти:</a:t>
            </a:r>
          </a:p>
          <a:p>
            <a:pPr marL="0" indent="0" algn="just">
              <a:buNone/>
            </a:pPr>
            <a:r>
              <a:rPr lang="uk-UA" dirty="0" smtClean="0">
                <a:latin typeface="Times New Roman" panose="02020603050405020304" pitchFamily="18" charset="0"/>
                <a:cs typeface="Times New Roman" panose="02020603050405020304" pitchFamily="18" charset="0"/>
              </a:rPr>
              <a:t>–	полегшеної конструкції;</a:t>
            </a:r>
          </a:p>
          <a:p>
            <a:pPr marL="0" indent="0" algn="just">
              <a:buNone/>
            </a:pPr>
            <a:r>
              <a:rPr lang="uk-UA" dirty="0" smtClean="0">
                <a:latin typeface="Times New Roman" panose="02020603050405020304" pitchFamily="18" charset="0"/>
                <a:cs typeface="Times New Roman" panose="02020603050405020304" pitchFamily="18" charset="0"/>
              </a:rPr>
              <a:t>–	середньої міцності;</a:t>
            </a:r>
          </a:p>
          <a:p>
            <a:pPr marL="0" indent="0" algn="just">
              <a:buNone/>
            </a:pPr>
            <a:r>
              <a:rPr lang="uk-UA" dirty="0" smtClean="0">
                <a:latin typeface="Times New Roman" panose="02020603050405020304" pitchFamily="18" charset="0"/>
                <a:cs typeface="Times New Roman" panose="02020603050405020304" pitchFamily="18" charset="0"/>
              </a:rPr>
              <a:t>–	посиленої міцності;</a:t>
            </a:r>
          </a:p>
          <a:p>
            <a:pPr marL="0" indent="0" algn="just">
              <a:buNone/>
            </a:pPr>
            <a:r>
              <a:rPr lang="uk-UA" dirty="0" smtClean="0">
                <a:latin typeface="Times New Roman" panose="02020603050405020304" pitchFamily="18" charset="0"/>
                <a:cs typeface="Times New Roman" panose="02020603050405020304" pitchFamily="18" charset="0"/>
              </a:rPr>
              <a:t>–	особливо посиленої міцності.</a:t>
            </a:r>
          </a:p>
          <a:p>
            <a:pPr marL="0" indent="0" algn="just">
              <a:buNone/>
            </a:pP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6009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82880"/>
            <a:ext cx="10515600" cy="5994083"/>
          </a:xfrm>
        </p:spPr>
        <p:txBody>
          <a:bodyPr>
            <a:normAutofit fontScale="92500"/>
          </a:bodyPr>
          <a:lstStyle/>
          <a:p>
            <a:pPr marL="0" indent="0" algn="just">
              <a:buNone/>
            </a:pPr>
            <a:r>
              <a:rPr lang="uk-UA" dirty="0" smtClean="0">
                <a:latin typeface="Times New Roman" panose="02020603050405020304" pitchFamily="18" charset="0"/>
                <a:cs typeface="Times New Roman" panose="02020603050405020304" pitchFamily="18" charset="0"/>
              </a:rPr>
              <a:t>Для захисту проводів марки АС від корозії і хімічних впливів використовують спеціальні захисні засоби. Тип захисту </a:t>
            </a:r>
            <a:r>
              <a:rPr lang="uk-UA" dirty="0" err="1" smtClean="0">
                <a:latin typeface="Times New Roman" panose="02020603050405020304" pitchFamily="18" charset="0"/>
                <a:cs typeface="Times New Roman" panose="02020603050405020304" pitchFamily="18" charset="0"/>
              </a:rPr>
              <a:t>відбивють</a:t>
            </a:r>
            <a:r>
              <a:rPr lang="uk-UA" dirty="0" smtClean="0">
                <a:latin typeface="Times New Roman" panose="02020603050405020304" pitchFamily="18" charset="0"/>
                <a:cs typeface="Times New Roman" panose="02020603050405020304" pitchFamily="18" charset="0"/>
              </a:rPr>
              <a:t> у маркуванні проводів:</a:t>
            </a:r>
          </a:p>
          <a:p>
            <a:pPr marL="0" indent="0" algn="just">
              <a:buNone/>
            </a:pPr>
            <a:r>
              <a:rPr lang="uk-UA" dirty="0" smtClean="0">
                <a:latin typeface="Times New Roman" panose="02020603050405020304" pitchFamily="18" charset="0"/>
                <a:cs typeface="Times New Roman" panose="02020603050405020304" pitchFamily="18" charset="0"/>
              </a:rPr>
              <a:t>–	марки АСКС, АСКП – провід сталеалюмінієвий корозійностійкий із заповненням сталевого осердя (С) або всього проводу (П) мастилом;</a:t>
            </a:r>
          </a:p>
          <a:p>
            <a:pPr marL="0" indent="0" algn="just">
              <a:buNone/>
            </a:pPr>
            <a:r>
              <a:rPr lang="uk-UA" dirty="0" smtClean="0">
                <a:latin typeface="Times New Roman" panose="02020603050405020304" pitchFamily="18" charset="0"/>
                <a:cs typeface="Times New Roman" panose="02020603050405020304" pitchFamily="18" charset="0"/>
              </a:rPr>
              <a:t>–	марка АСК – як і АСКС, сталеве осердя ізольоване поліетиленовою плівкою.</a:t>
            </a:r>
          </a:p>
          <a:p>
            <a:pPr marL="0" indent="0" algn="just">
              <a:buNone/>
            </a:pPr>
            <a:r>
              <a:rPr lang="uk-UA" dirty="0" smtClean="0">
                <a:latin typeface="Times New Roman" panose="02020603050405020304" pitchFamily="18" charset="0"/>
                <a:cs typeface="Times New Roman" panose="02020603050405020304" pitchFamily="18" charset="0"/>
              </a:rPr>
              <a:t>Зараз частіше почали застосовувати ПЛ із самонесучими ізольованими проводами напругою до 10 кВ. У лінії напругою 380 В дроти складаються з несучого неізольованого проводу, що є нульовим, трьох ізольованих фазових проводів, одного ізольованого проводу зовнішнього освітлення. Фазові ізольовані проводи намотано навколо несучого нульового проводу. Несучий провід є сталеалюмінієвим, а фазові – алюмінієвими. Останні покриті світлостійким </a:t>
            </a:r>
            <a:r>
              <a:rPr lang="uk-UA" dirty="0" err="1" smtClean="0">
                <a:latin typeface="Times New Roman" panose="02020603050405020304" pitchFamily="18" charset="0"/>
                <a:cs typeface="Times New Roman" panose="02020603050405020304" pitchFamily="18" charset="0"/>
              </a:rPr>
              <a:t>термостабілізованим</a:t>
            </a:r>
            <a:r>
              <a:rPr lang="uk-UA" dirty="0" smtClean="0">
                <a:latin typeface="Times New Roman" panose="02020603050405020304" pitchFamily="18" charset="0"/>
                <a:cs typeface="Times New Roman" panose="02020603050405020304" pitchFamily="18" charset="0"/>
              </a:rPr>
              <a:t> (зшиті) поліетиленом (провід типу АПВ).</a:t>
            </a:r>
          </a:p>
          <a:p>
            <a:pPr marL="0" indent="0">
              <a:buNone/>
            </a:pPr>
            <a:endParaRPr lang="uk-UA" dirty="0"/>
          </a:p>
        </p:txBody>
      </p:sp>
    </p:spTree>
    <p:extLst>
      <p:ext uri="{BB962C8B-B14F-4D97-AF65-F5344CB8AC3E}">
        <p14:creationId xmlns:p14="http://schemas.microsoft.com/office/powerpoint/2010/main" val="2990414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56032"/>
            <a:ext cx="10515600" cy="5920931"/>
          </a:xfrm>
        </p:spPr>
        <p:txBody>
          <a:bodyPr/>
          <a:lstStyle/>
          <a:p>
            <a:pPr marL="0" indent="0" algn="just">
              <a:buNone/>
            </a:pPr>
            <a:r>
              <a:rPr lang="uk-UA" dirty="0" smtClean="0">
                <a:latin typeface="Times New Roman" panose="02020603050405020304" pitchFamily="18" charset="0"/>
                <a:cs typeface="Times New Roman" panose="02020603050405020304" pitchFamily="18" charset="0"/>
              </a:rPr>
              <a:t>До переваг ПЛ із ізольованими проводами перед лініями з голими проводами можна віднести відсутність ізоляторів на опорах, максимальне використання висоти опори для підвіски проводів; немає необхідності в обрізанні дерев у зоні проходження лінії</a:t>
            </a:r>
            <a:endParaRPr lang="uk-UA"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1694688" y="2389632"/>
            <a:ext cx="7924800" cy="2913888"/>
          </a:xfrm>
          <a:prstGeom prst="rect">
            <a:avLst/>
          </a:prstGeom>
        </p:spPr>
      </p:pic>
      <p:sp>
        <p:nvSpPr>
          <p:cNvPr id="5" name="Прямоугольник 4"/>
          <p:cNvSpPr/>
          <p:nvPr/>
        </p:nvSpPr>
        <p:spPr>
          <a:xfrm>
            <a:off x="3048000" y="5530632"/>
            <a:ext cx="6096000" cy="830997"/>
          </a:xfrm>
          <a:prstGeom prst="rect">
            <a:avLst/>
          </a:prstGeom>
        </p:spPr>
        <p:txBody>
          <a:bodyPr>
            <a:spAutoFit/>
          </a:bodyPr>
          <a:lstStyle/>
          <a:p>
            <a:r>
              <a:rPr lang="ru-RU" sz="2400" dirty="0" smtClean="0"/>
              <a:t>Рисунок 5.4 – </a:t>
            </a:r>
            <a:r>
              <a:rPr lang="uk-UA" sz="2400" dirty="0" smtClean="0"/>
              <a:t>Конструктивне виконання самонесучого ізольованого проводу</a:t>
            </a:r>
            <a:endParaRPr lang="uk-UA" sz="2400" dirty="0"/>
          </a:p>
        </p:txBody>
      </p:sp>
    </p:spTree>
    <p:extLst>
      <p:ext uri="{BB962C8B-B14F-4D97-AF65-F5344CB8AC3E}">
        <p14:creationId xmlns:p14="http://schemas.microsoft.com/office/powerpoint/2010/main" val="39870467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a:srcRect l="29048" t="29775" r="25426" b="12227"/>
          <a:stretch/>
        </p:blipFill>
        <p:spPr>
          <a:xfrm>
            <a:off x="475488" y="280416"/>
            <a:ext cx="10716768" cy="6577584"/>
          </a:xfrm>
          <a:prstGeom prst="rect">
            <a:avLst/>
          </a:prstGeom>
        </p:spPr>
      </p:pic>
    </p:spTree>
    <p:extLst>
      <p:ext uri="{BB962C8B-B14F-4D97-AF65-F5344CB8AC3E}">
        <p14:creationId xmlns:p14="http://schemas.microsoft.com/office/powerpoint/2010/main" val="33346248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9288" y="207264"/>
            <a:ext cx="10515600" cy="3072384"/>
          </a:xfrm>
        </p:spPr>
        <p:txBody>
          <a:bodyPr>
            <a:normAutofit fontScale="92500" lnSpcReduction="10000"/>
          </a:bodyPr>
          <a:lstStyle/>
          <a:p>
            <a:pPr marL="0" indent="0" algn="just">
              <a:buNone/>
            </a:pPr>
            <a:r>
              <a:rPr lang="uk-UA" dirty="0" smtClean="0">
                <a:latin typeface="Times New Roman" panose="02020603050405020304" pitchFamily="18" charset="0"/>
                <a:cs typeface="Times New Roman" panose="02020603050405020304" pitchFamily="18" charset="0"/>
              </a:rPr>
              <a:t>Горизонтальне розміщення проводу – найкраще за умовами експлуатації, тому що дозволяє застосовувати більш низькі опори і виключає «</a:t>
            </a:r>
            <a:r>
              <a:rPr lang="uk-UA" dirty="0" err="1" smtClean="0">
                <a:latin typeface="Times New Roman" panose="02020603050405020304" pitchFamily="18" charset="0"/>
                <a:cs typeface="Times New Roman" panose="02020603050405020304" pitchFamily="18" charset="0"/>
              </a:rPr>
              <a:t>схльостування</a:t>
            </a:r>
            <a:r>
              <a:rPr lang="uk-UA" dirty="0" smtClean="0">
                <a:latin typeface="Times New Roman" panose="02020603050405020304" pitchFamily="18" charset="0"/>
                <a:cs typeface="Times New Roman" panose="02020603050405020304" pitchFamily="18" charset="0"/>
              </a:rPr>
              <a:t>» проводів при скиданні ожеледі або розгойдуванні проводів. Розгойдування проводів – це коливання проводів з малою частотою і великою амплітудою.</a:t>
            </a:r>
          </a:p>
          <a:p>
            <a:pPr marL="0" indent="0" algn="just">
              <a:buNone/>
            </a:pPr>
            <a:r>
              <a:rPr lang="uk-UA" dirty="0" smtClean="0">
                <a:latin typeface="Times New Roman" panose="02020603050405020304" pitchFamily="18" charset="0"/>
                <a:cs typeface="Times New Roman" panose="02020603050405020304" pitchFamily="18" charset="0"/>
              </a:rPr>
              <a:t>Оскільки за першої нагоди відбувається несиметричне розміщення проводів один щодо одного, то для вирівнювання реактивного опору та ємнісної провідності за фазами застосовують транспозицію, тобто змінюють розміщення проводів на опорах (рис. 5.6).</a:t>
            </a:r>
          </a:p>
          <a:p>
            <a:pPr marL="0" indent="0" algn="just">
              <a:buNone/>
            </a:pPr>
            <a:endParaRPr lang="uk-UA"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1207008" y="3523488"/>
            <a:ext cx="8144255" cy="1670304"/>
          </a:xfrm>
          <a:prstGeom prst="rect">
            <a:avLst/>
          </a:prstGeom>
        </p:spPr>
      </p:pic>
      <p:sp>
        <p:nvSpPr>
          <p:cNvPr id="5" name="Прямоугольник 4"/>
          <p:cNvSpPr/>
          <p:nvPr/>
        </p:nvSpPr>
        <p:spPr>
          <a:xfrm>
            <a:off x="2731008" y="6028866"/>
            <a:ext cx="6096000" cy="738664"/>
          </a:xfrm>
          <a:prstGeom prst="rect">
            <a:avLst/>
          </a:prstGeom>
        </p:spPr>
        <p:txBody>
          <a:bodyPr>
            <a:spAutoFit/>
          </a:bodyPr>
          <a:lstStyle/>
          <a:p>
            <a:r>
              <a:rPr lang="ru-RU" sz="2400" dirty="0" smtClean="0">
                <a:latin typeface="Times New Roman" panose="02020603050405020304" pitchFamily="18" charset="0"/>
                <a:cs typeface="Times New Roman" panose="02020603050405020304" pitchFamily="18" charset="0"/>
              </a:rPr>
              <a:t>Рисунок 5.6 – </a:t>
            </a:r>
            <a:r>
              <a:rPr lang="ru-RU" sz="2400" dirty="0" err="1" smtClean="0">
                <a:latin typeface="Times New Roman" panose="02020603050405020304" pitchFamily="18" charset="0"/>
                <a:cs typeface="Times New Roman" panose="02020603050405020304" pitchFamily="18" charset="0"/>
              </a:rPr>
              <a:t>Транспозиція</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проводів</a:t>
            </a:r>
            <a:r>
              <a:rPr lang="ru-RU" sz="2400" dirty="0" smtClean="0">
                <a:latin typeface="Times New Roman" panose="02020603050405020304" pitchFamily="18" charset="0"/>
                <a:cs typeface="Times New Roman" panose="02020603050405020304" pitchFamily="18" charset="0"/>
              </a:rPr>
              <a:t> ПЛ</a:t>
            </a: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762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04800"/>
            <a:ext cx="10515600" cy="6193536"/>
          </a:xfrm>
        </p:spPr>
        <p:txBody>
          <a:bodyPr/>
          <a:lstStyle/>
          <a:p>
            <a:pPr marL="0" indent="0" algn="just">
              <a:buNone/>
            </a:pPr>
            <a:r>
              <a:rPr lang="uk-UA" b="1" dirty="0" smtClean="0">
                <a:latin typeface="Times New Roman" panose="02020603050405020304" pitchFamily="18" charset="0"/>
                <a:cs typeface="Times New Roman" panose="02020603050405020304" pitchFamily="18" charset="0"/>
              </a:rPr>
              <a:t>Запитання для самоперевірки</a:t>
            </a:r>
          </a:p>
          <a:p>
            <a:pPr marL="0" indent="0" algn="just">
              <a:buNone/>
            </a:pPr>
            <a:r>
              <a:rPr lang="uk-UA" dirty="0" smtClean="0">
                <a:latin typeface="Times New Roman" panose="02020603050405020304" pitchFamily="18" charset="0"/>
                <a:cs typeface="Times New Roman" panose="02020603050405020304" pitchFamily="18" charset="0"/>
              </a:rPr>
              <a:t>1.	Які матеріали застосовують для виготовлення проводів і грозозахисних тросів?</a:t>
            </a:r>
          </a:p>
          <a:p>
            <a:pPr marL="0" indent="0" algn="just">
              <a:buNone/>
            </a:pPr>
            <a:r>
              <a:rPr lang="uk-UA" dirty="0" smtClean="0">
                <a:latin typeface="Times New Roman" panose="02020603050405020304" pitchFamily="18" charset="0"/>
                <a:cs typeface="Times New Roman" panose="02020603050405020304" pitchFamily="18" charset="0"/>
              </a:rPr>
              <a:t>2.	Які	переваги	і	недоліки	алюмінієвих,	мідних	і сталеалюмінієвих проводів?</a:t>
            </a:r>
          </a:p>
          <a:p>
            <a:pPr marL="0" indent="0" algn="just">
              <a:buNone/>
            </a:pPr>
            <a:r>
              <a:rPr lang="uk-UA" dirty="0" smtClean="0">
                <a:latin typeface="Times New Roman" panose="02020603050405020304" pitchFamily="18" charset="0"/>
                <a:cs typeface="Times New Roman" panose="02020603050405020304" pitchFamily="18" charset="0"/>
              </a:rPr>
              <a:t>3.	Які типи ізоляторів використовують на повітряних лініях?</a:t>
            </a:r>
          </a:p>
          <a:p>
            <a:pPr marL="0" indent="0" algn="just">
              <a:buNone/>
            </a:pPr>
            <a:r>
              <a:rPr lang="uk-UA" dirty="0" smtClean="0">
                <a:latin typeface="Times New Roman" panose="02020603050405020304" pitchFamily="18" charset="0"/>
                <a:cs typeface="Times New Roman" panose="02020603050405020304" pitchFamily="18" charset="0"/>
              </a:rPr>
              <a:t>4.	Яка основна арматура ПЛ? Яке її призначення?</a:t>
            </a:r>
          </a:p>
          <a:p>
            <a:pPr marL="0" indent="0" algn="just">
              <a:buNone/>
            </a:pPr>
            <a:r>
              <a:rPr lang="uk-UA" dirty="0" smtClean="0">
                <a:latin typeface="Times New Roman" panose="02020603050405020304" pitchFamily="18" charset="0"/>
                <a:cs typeface="Times New Roman" panose="02020603050405020304" pitchFamily="18" charset="0"/>
              </a:rPr>
              <a:t>5.	Яка конструкція лінії з ізольованими проводами?</a:t>
            </a:r>
          </a:p>
          <a:p>
            <a:pPr marL="0" indent="0" algn="just">
              <a:buNone/>
            </a:pPr>
            <a:r>
              <a:rPr lang="uk-UA" dirty="0" smtClean="0">
                <a:latin typeface="Times New Roman" panose="02020603050405020304" pitchFamily="18" charset="0"/>
                <a:cs typeface="Times New Roman" panose="02020603050405020304" pitchFamily="18" charset="0"/>
              </a:rPr>
              <a:t>6.	Які переваги ліній з ізольованими проводами?</a:t>
            </a:r>
          </a:p>
          <a:p>
            <a:pPr marL="0" indent="0" algn="just">
              <a:buNone/>
            </a:pP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33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43840"/>
            <a:ext cx="10515600" cy="5933123"/>
          </a:xfrm>
        </p:spPr>
        <p:txBody>
          <a:bodyPr>
            <a:normAutofit/>
          </a:bodyPr>
          <a:lstStyle/>
          <a:p>
            <a:pPr marL="0" indent="0" algn="just">
              <a:buNone/>
            </a:pPr>
            <a:r>
              <a:rPr lang="uk-UA" dirty="0" smtClean="0">
                <a:latin typeface="Times New Roman" panose="02020603050405020304" pitchFamily="18" charset="0"/>
                <a:cs typeface="Times New Roman" panose="02020603050405020304" pitchFamily="18" charset="0"/>
              </a:rPr>
              <a:t>1. </a:t>
            </a:r>
            <a:r>
              <a:rPr lang="uk-UA" b="1" dirty="0" smtClean="0">
                <a:latin typeface="Times New Roman" panose="02020603050405020304" pitchFamily="18" charset="0"/>
                <a:cs typeface="Times New Roman" panose="02020603050405020304" pitchFamily="18" charset="0"/>
              </a:rPr>
              <a:t>Конструкція арматури повітряних ліній </a:t>
            </a:r>
            <a:r>
              <a:rPr lang="uk-UA" b="1" dirty="0" err="1" smtClean="0">
                <a:latin typeface="Times New Roman" panose="02020603050405020304" pitchFamily="18" charset="0"/>
                <a:cs typeface="Times New Roman" panose="02020603050405020304" pitchFamily="18" charset="0"/>
              </a:rPr>
              <a:t>електропередач</a:t>
            </a:r>
            <a:r>
              <a:rPr lang="uk-UA" b="1" dirty="0" smtClean="0">
                <a:latin typeface="Times New Roman" panose="02020603050405020304" pitchFamily="18" charset="0"/>
                <a:cs typeface="Times New Roman" panose="02020603050405020304" pitchFamily="18" charset="0"/>
              </a:rPr>
              <a:t> (ПЛЕП</a:t>
            </a:r>
            <a:r>
              <a:rPr lang="uk-UA" dirty="0" smtClean="0">
                <a:latin typeface="Times New Roman" panose="02020603050405020304" pitchFamily="18" charset="0"/>
                <a:cs typeface="Times New Roman" panose="02020603050405020304" pitchFamily="18" charset="0"/>
              </a:rPr>
              <a:t>)</a:t>
            </a:r>
          </a:p>
          <a:p>
            <a:pPr marL="0" indent="0" algn="just">
              <a:buNone/>
            </a:pPr>
            <a:r>
              <a:rPr lang="uk-UA" dirty="0" smtClean="0">
                <a:latin typeface="Times New Roman" panose="02020603050405020304" pitchFamily="18" charset="0"/>
                <a:cs typeface="Times New Roman" panose="02020603050405020304" pitchFamily="18" charset="0"/>
              </a:rPr>
              <a:t>Ізолятори повітряних ліній призначені для ізоляції та кріплення дротів. Виготовляються вони з порцеляни або загартованого скла – матеріалів, що мають такі властивості:</a:t>
            </a:r>
          </a:p>
          <a:p>
            <a:pPr marL="0" indent="0" algn="just">
              <a:buNone/>
            </a:pPr>
            <a:r>
              <a:rPr lang="uk-UA" dirty="0" smtClean="0">
                <a:latin typeface="Times New Roman" panose="02020603050405020304" pitchFamily="18" charset="0"/>
                <a:cs typeface="Times New Roman" panose="02020603050405020304" pitchFamily="18" charset="0"/>
              </a:rPr>
              <a:t>–	високу механічну міцність;</a:t>
            </a:r>
          </a:p>
          <a:p>
            <a:pPr marL="0" indent="0" algn="just">
              <a:buNone/>
            </a:pPr>
            <a:r>
              <a:rPr lang="uk-UA" dirty="0" smtClean="0">
                <a:latin typeface="Times New Roman" panose="02020603050405020304" pitchFamily="18" charset="0"/>
                <a:cs typeface="Times New Roman" panose="02020603050405020304" pitchFamily="18" charset="0"/>
              </a:rPr>
              <a:t>–	електричну міцність;</a:t>
            </a:r>
          </a:p>
          <a:p>
            <a:pPr marL="0" indent="0" algn="just">
              <a:buNone/>
            </a:pPr>
            <a:r>
              <a:rPr lang="uk-UA" dirty="0" smtClean="0">
                <a:latin typeface="Times New Roman" panose="02020603050405020304" pitchFamily="18" charset="0"/>
                <a:cs typeface="Times New Roman" panose="02020603050405020304" pitchFamily="18" charset="0"/>
              </a:rPr>
              <a:t>–	стійкі до атмосферних впливів.</a:t>
            </a:r>
          </a:p>
          <a:p>
            <a:pPr marL="0" indent="0" algn="just">
              <a:buNone/>
            </a:pPr>
            <a:r>
              <a:rPr lang="uk-UA" dirty="0" smtClean="0">
                <a:latin typeface="Times New Roman" panose="02020603050405020304" pitchFamily="18" charset="0"/>
                <a:cs typeface="Times New Roman" panose="02020603050405020304" pitchFamily="18" charset="0"/>
              </a:rPr>
              <a:t>Істотною перевагою скляних ізоляторів є те, що при пошкодженні загартоване скло розсипається. Це полегшує знаходження ушкоджених ізоляторів на лінії.</a:t>
            </a:r>
          </a:p>
          <a:p>
            <a:pPr marL="0" indent="0">
              <a:buNone/>
            </a:pPr>
            <a:endParaRPr lang="uk-UA" dirty="0"/>
          </a:p>
        </p:txBody>
      </p:sp>
    </p:spTree>
    <p:extLst>
      <p:ext uri="{BB962C8B-B14F-4D97-AF65-F5344CB8AC3E}">
        <p14:creationId xmlns:p14="http://schemas.microsoft.com/office/powerpoint/2010/main" val="4007391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a:srcRect l="29364" t="35097" r="28261" b="20073"/>
          <a:stretch/>
        </p:blipFill>
        <p:spPr>
          <a:xfrm>
            <a:off x="463296" y="463295"/>
            <a:ext cx="10241280" cy="6181345"/>
          </a:xfrm>
          <a:prstGeom prst="rect">
            <a:avLst/>
          </a:prstGeom>
        </p:spPr>
      </p:pic>
    </p:spTree>
    <p:extLst>
      <p:ext uri="{BB962C8B-B14F-4D97-AF65-F5344CB8AC3E}">
        <p14:creationId xmlns:p14="http://schemas.microsoft.com/office/powerpoint/2010/main" val="336810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58496"/>
            <a:ext cx="10515600" cy="6473952"/>
          </a:xfrm>
        </p:spPr>
        <p:txBody>
          <a:bodyPr>
            <a:normAutofit lnSpcReduction="10000"/>
          </a:bodyPr>
          <a:lstStyle/>
          <a:p>
            <a:pPr marL="0" indent="0" algn="just">
              <a:buNone/>
            </a:pPr>
            <a:r>
              <a:rPr lang="uk-UA" i="1" dirty="0" smtClean="0">
                <a:latin typeface="Times New Roman" panose="02020603050405020304" pitchFamily="18" charset="0"/>
                <a:cs typeface="Times New Roman" panose="02020603050405020304" pitchFamily="18" charset="0"/>
              </a:rPr>
              <a:t>Штирьові ізолятори </a:t>
            </a:r>
            <a:r>
              <a:rPr lang="uk-UA" dirty="0" smtClean="0">
                <a:latin typeface="Times New Roman" panose="02020603050405020304" pitchFamily="18" charset="0"/>
                <a:cs typeface="Times New Roman" panose="02020603050405020304" pitchFamily="18" charset="0"/>
              </a:rPr>
              <a:t>застосовують на лініях напругою до 1 кВ, 6–10 кВ і </a:t>
            </a:r>
            <a:r>
              <a:rPr lang="uk-UA" dirty="0" err="1" smtClean="0">
                <a:latin typeface="Times New Roman" panose="02020603050405020304" pitchFamily="18" charset="0"/>
                <a:cs typeface="Times New Roman" panose="02020603050405020304" pitchFamily="18" charset="0"/>
              </a:rPr>
              <a:t>рідко</a:t>
            </a:r>
            <a:r>
              <a:rPr lang="uk-UA" dirty="0" smtClean="0">
                <a:latin typeface="Times New Roman" panose="02020603050405020304" pitchFamily="18" charset="0"/>
                <a:cs typeface="Times New Roman" panose="02020603050405020304" pitchFamily="18" charset="0"/>
              </a:rPr>
              <a:t> 35 кВ (рис. 5.1 а, б). Вони кріпляться до опор за допомогою гаків або штирів.</a:t>
            </a:r>
          </a:p>
          <a:p>
            <a:pPr marL="0" indent="0" algn="just">
              <a:buNone/>
            </a:pPr>
            <a:r>
              <a:rPr lang="uk-UA" i="1" dirty="0" smtClean="0">
                <a:latin typeface="Times New Roman" panose="02020603050405020304" pitchFamily="18" charset="0"/>
                <a:cs typeface="Times New Roman" panose="02020603050405020304" pitchFamily="18" charset="0"/>
              </a:rPr>
              <a:t>Підвісні ізолятори </a:t>
            </a:r>
            <a:r>
              <a:rPr lang="uk-UA" dirty="0" smtClean="0">
                <a:latin typeface="Times New Roman" panose="02020603050405020304" pitchFamily="18" charset="0"/>
                <a:cs typeface="Times New Roman" panose="02020603050405020304" pitchFamily="18" charset="0"/>
              </a:rPr>
              <a:t>(рис. 5.1 в) використовують на ПЛ напругою 35 кВ і вище. Вони містять:</a:t>
            </a:r>
          </a:p>
          <a:p>
            <a:pPr marL="0" indent="0" algn="just">
              <a:buNone/>
            </a:pPr>
            <a:r>
              <a:rPr lang="uk-UA" dirty="0" smtClean="0">
                <a:latin typeface="Times New Roman" panose="02020603050405020304" pitchFamily="18" charset="0"/>
                <a:cs typeface="Times New Roman" panose="02020603050405020304" pitchFamily="18" charset="0"/>
              </a:rPr>
              <a:t>–	фарфорову або скляну ізолюючу частину – 1;</a:t>
            </a:r>
          </a:p>
          <a:p>
            <a:pPr marL="0" indent="0" algn="just">
              <a:buNone/>
            </a:pPr>
            <a:r>
              <a:rPr lang="uk-UA" dirty="0" smtClean="0">
                <a:latin typeface="Times New Roman" panose="02020603050405020304" pitchFamily="18" charset="0"/>
                <a:cs typeface="Times New Roman" panose="02020603050405020304" pitchFamily="18" charset="0"/>
              </a:rPr>
              <a:t>–	шапку з ковкого чавуну – 2;</a:t>
            </a:r>
          </a:p>
          <a:p>
            <a:pPr marL="0" indent="0" algn="just">
              <a:buNone/>
            </a:pPr>
            <a:r>
              <a:rPr lang="uk-UA" dirty="0" smtClean="0">
                <a:latin typeface="Times New Roman" panose="02020603050405020304" pitchFamily="18" charset="0"/>
                <a:cs typeface="Times New Roman" panose="02020603050405020304" pitchFamily="18" charset="0"/>
              </a:rPr>
              <a:t>–	металевий стрижень – 3;</a:t>
            </a:r>
          </a:p>
          <a:p>
            <a:pPr marL="0" indent="0" algn="just">
              <a:buNone/>
            </a:pPr>
            <a:r>
              <a:rPr lang="uk-UA" dirty="0" smtClean="0">
                <a:latin typeface="Times New Roman" panose="02020603050405020304" pitchFamily="18" charset="0"/>
                <a:cs typeface="Times New Roman" panose="02020603050405020304" pitchFamily="18" charset="0"/>
              </a:rPr>
              <a:t>–	цементну зв’язку – 4.</a:t>
            </a:r>
          </a:p>
          <a:p>
            <a:pPr marL="0" indent="0" algn="just">
              <a:buNone/>
            </a:pPr>
            <a:r>
              <a:rPr lang="uk-UA" dirty="0" smtClean="0">
                <a:latin typeface="Times New Roman" panose="02020603050405020304" pitchFamily="18" charset="0"/>
                <a:cs typeface="Times New Roman" panose="02020603050405020304" pitchFamily="18" charset="0"/>
              </a:rPr>
              <a:t>Підвісні ізолятори збирають у гірлянди, які бувають підтримувальними (на проміжних опорах) і натяжними (на анкерних опорах). Число ізоляторів у гірлянді визначається напругою лінії:</a:t>
            </a:r>
          </a:p>
          <a:p>
            <a:pPr marL="0" indent="0" algn="just">
              <a:buNone/>
            </a:pPr>
            <a:r>
              <a:rPr lang="uk-UA" dirty="0" smtClean="0">
                <a:latin typeface="Times New Roman" panose="02020603050405020304" pitchFamily="18" charset="0"/>
                <a:cs typeface="Times New Roman" panose="02020603050405020304" pitchFamily="18" charset="0"/>
              </a:rPr>
              <a:t>–	35 кВ – 3–4 ізолятори,</a:t>
            </a:r>
          </a:p>
          <a:p>
            <a:pPr marL="0" indent="0" algn="just">
              <a:buNone/>
            </a:pPr>
            <a:r>
              <a:rPr lang="uk-UA" dirty="0" smtClean="0">
                <a:latin typeface="Times New Roman" panose="02020603050405020304" pitchFamily="18" charset="0"/>
                <a:cs typeface="Times New Roman" panose="02020603050405020304" pitchFamily="18" charset="0"/>
              </a:rPr>
              <a:t>– 110 кВ – 6–8.</a:t>
            </a:r>
          </a:p>
          <a:p>
            <a:pPr marL="0" indent="0">
              <a:buNone/>
            </a:pPr>
            <a:endParaRPr lang="uk-UA" dirty="0"/>
          </a:p>
        </p:txBody>
      </p:sp>
    </p:spTree>
    <p:extLst>
      <p:ext uri="{BB962C8B-B14F-4D97-AF65-F5344CB8AC3E}">
        <p14:creationId xmlns:p14="http://schemas.microsoft.com/office/powerpoint/2010/main" val="1118762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16992"/>
            <a:ext cx="10515600" cy="6425184"/>
          </a:xfrm>
        </p:spPr>
        <p:txBody>
          <a:bodyPr>
            <a:normAutofit/>
          </a:bodyPr>
          <a:lstStyle/>
          <a:p>
            <a:pPr marL="0" indent="0" algn="just">
              <a:buNone/>
            </a:pPr>
            <a:r>
              <a:rPr lang="uk-UA" dirty="0" smtClean="0">
                <a:latin typeface="Times New Roman" panose="02020603050405020304" pitchFamily="18" charset="0"/>
                <a:cs typeface="Times New Roman" panose="02020603050405020304" pitchFamily="18" charset="0"/>
              </a:rPr>
              <a:t>Останнім часом почали застосовувати полімерні ізолятори (рис. 5.1 г, д). Вони являють собою стрижневий елемент зі склопластику, на якому розміщене захисне покриття з ребрами зі фторопласту або кремнійорганічної гуми. Лінійна арматура застосовується для кріплення проводів до ізоляторів, а ізоляторів до опор та поділяється на такі основні види:</a:t>
            </a:r>
          </a:p>
          <a:p>
            <a:pPr marL="0" indent="0" algn="just">
              <a:buNone/>
            </a:pPr>
            <a:r>
              <a:rPr lang="uk-UA" dirty="0" smtClean="0">
                <a:latin typeface="Times New Roman" panose="02020603050405020304" pitchFamily="18" charset="0"/>
                <a:cs typeface="Times New Roman" panose="02020603050405020304" pitchFamily="18" charset="0"/>
              </a:rPr>
              <a:t>–	затискачі;</a:t>
            </a:r>
          </a:p>
          <a:p>
            <a:pPr marL="0" indent="0" algn="just">
              <a:buNone/>
            </a:pPr>
            <a:r>
              <a:rPr lang="uk-UA" dirty="0" smtClean="0">
                <a:latin typeface="Times New Roman" panose="02020603050405020304" pitchFamily="18" charset="0"/>
                <a:cs typeface="Times New Roman" panose="02020603050405020304" pitchFamily="18" charset="0"/>
              </a:rPr>
              <a:t>–	зчіпну арматуру;</a:t>
            </a:r>
          </a:p>
          <a:p>
            <a:pPr marL="0" indent="0" algn="just">
              <a:buNone/>
            </a:pPr>
            <a:r>
              <a:rPr lang="uk-UA" dirty="0" smtClean="0">
                <a:latin typeface="Times New Roman" panose="02020603050405020304" pitchFamily="18" charset="0"/>
                <a:cs typeface="Times New Roman" panose="02020603050405020304" pitchFamily="18" charset="0"/>
              </a:rPr>
              <a:t>–	з’єднувачі та ін.</a:t>
            </a:r>
          </a:p>
          <a:p>
            <a:pPr marL="0" indent="0" algn="just">
              <a:buNone/>
            </a:pPr>
            <a:r>
              <a:rPr lang="uk-UA" dirty="0" smtClean="0">
                <a:latin typeface="Times New Roman" panose="02020603050405020304" pitchFamily="18" charset="0"/>
                <a:cs typeface="Times New Roman" panose="02020603050405020304" pitchFamily="18" charset="0"/>
              </a:rPr>
              <a:t>Затискачі служать для закріплення проводів і тросів й прикріплення їх до гірлянд ізоляторів. Вони поділяються на підтримувальні, що підвішуються на проміжних опорах, і натяжні, що застосовуються   на   опорах   анкерного   типу (рис. 5.2 а, б, в).</a:t>
            </a:r>
          </a:p>
          <a:p>
            <a:pPr marL="0" indent="0">
              <a:buNone/>
            </a:pPr>
            <a:endParaRPr lang="uk-UA" dirty="0"/>
          </a:p>
        </p:txBody>
      </p:sp>
    </p:spTree>
    <p:extLst>
      <p:ext uri="{BB962C8B-B14F-4D97-AF65-F5344CB8AC3E}">
        <p14:creationId xmlns:p14="http://schemas.microsoft.com/office/powerpoint/2010/main" val="164668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a:srcRect l="30151" t="41541" r="29363" b="13348"/>
          <a:stretch/>
        </p:blipFill>
        <p:spPr>
          <a:xfrm>
            <a:off x="670560" y="463296"/>
            <a:ext cx="9826752" cy="6108192"/>
          </a:xfrm>
          <a:prstGeom prst="rect">
            <a:avLst/>
          </a:prstGeom>
        </p:spPr>
      </p:pic>
    </p:spTree>
    <p:extLst>
      <p:ext uri="{BB962C8B-B14F-4D97-AF65-F5344CB8AC3E}">
        <p14:creationId xmlns:p14="http://schemas.microsoft.com/office/powerpoint/2010/main" val="3975700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65760"/>
            <a:ext cx="10515600" cy="5811203"/>
          </a:xfrm>
        </p:spPr>
        <p:txBody>
          <a:bodyPr/>
          <a:lstStyle/>
          <a:p>
            <a:pPr marL="0" indent="0" algn="just">
              <a:buNone/>
            </a:pPr>
            <a:r>
              <a:rPr lang="uk-UA" dirty="0" smtClean="0">
                <a:latin typeface="Times New Roman" panose="02020603050405020304" pitchFamily="18" charset="0"/>
                <a:cs typeface="Times New Roman" panose="02020603050405020304" pitchFamily="18" charset="0"/>
              </a:rPr>
              <a:t>Зчіпна арматура призначена для підвіски гірлянд на опорах і з’єднання </a:t>
            </a:r>
            <a:r>
              <a:rPr lang="uk-UA" dirty="0" err="1" smtClean="0">
                <a:latin typeface="Times New Roman" panose="02020603050405020304" pitchFamily="18" charset="0"/>
                <a:cs typeface="Times New Roman" panose="02020603050405020304" pitchFamily="18" charset="0"/>
              </a:rPr>
              <a:t>багатоланцюгових</a:t>
            </a:r>
            <a:r>
              <a:rPr lang="uk-UA" dirty="0" smtClean="0">
                <a:latin typeface="Times New Roman" panose="02020603050405020304" pitchFamily="18" charset="0"/>
                <a:cs typeface="Times New Roman" panose="02020603050405020304" pitchFamily="18" charset="0"/>
              </a:rPr>
              <a:t> гірлянд одна з одною і містить:</a:t>
            </a:r>
          </a:p>
          <a:p>
            <a:pPr marL="0" indent="0" algn="just">
              <a:buNone/>
            </a:pPr>
            <a:r>
              <a:rPr lang="uk-UA" dirty="0" smtClean="0">
                <a:latin typeface="Times New Roman" panose="02020603050405020304" pitchFamily="18" charset="0"/>
                <a:cs typeface="Times New Roman" panose="02020603050405020304" pitchFamily="18" charset="0"/>
              </a:rPr>
              <a:t>–	скоби;</a:t>
            </a:r>
          </a:p>
          <a:p>
            <a:pPr marL="0" indent="0" algn="just">
              <a:buNone/>
            </a:pPr>
            <a:r>
              <a:rPr lang="uk-UA" dirty="0" smtClean="0">
                <a:latin typeface="Times New Roman" panose="02020603050405020304" pitchFamily="18" charset="0"/>
                <a:cs typeface="Times New Roman" panose="02020603050405020304" pitchFamily="18" charset="0"/>
              </a:rPr>
              <a:t>–	сережки;</a:t>
            </a:r>
          </a:p>
          <a:p>
            <a:pPr marL="0" indent="0" algn="just">
              <a:buNone/>
            </a:pPr>
            <a:r>
              <a:rPr lang="uk-UA" dirty="0" smtClean="0">
                <a:latin typeface="Times New Roman" panose="02020603050405020304" pitchFamily="18" charset="0"/>
                <a:cs typeface="Times New Roman" panose="02020603050405020304" pitchFamily="18" charset="0"/>
              </a:rPr>
              <a:t>–	</a:t>
            </a:r>
            <a:r>
              <a:rPr lang="uk-UA" dirty="0" err="1" smtClean="0">
                <a:latin typeface="Times New Roman" panose="02020603050405020304" pitchFamily="18" charset="0"/>
                <a:cs typeface="Times New Roman" panose="02020603050405020304" pitchFamily="18" charset="0"/>
              </a:rPr>
              <a:t>вушки</a:t>
            </a:r>
            <a:r>
              <a:rPr lang="uk-UA" dirty="0" smtClean="0">
                <a:latin typeface="Times New Roman" panose="02020603050405020304" pitchFamily="18" charset="0"/>
                <a:cs typeface="Times New Roman" panose="02020603050405020304" pitchFamily="18" charset="0"/>
              </a:rPr>
              <a:t>;</a:t>
            </a:r>
          </a:p>
          <a:p>
            <a:pPr marL="0" indent="0" algn="just">
              <a:buNone/>
            </a:pPr>
            <a:r>
              <a:rPr lang="uk-UA" dirty="0" smtClean="0">
                <a:latin typeface="Times New Roman" panose="02020603050405020304" pitchFamily="18" charset="0"/>
                <a:cs typeface="Times New Roman" panose="02020603050405020304" pitchFamily="18" charset="0"/>
              </a:rPr>
              <a:t>–	коромисла.</a:t>
            </a:r>
          </a:p>
          <a:p>
            <a:pPr marL="0" indent="0" algn="just">
              <a:buNone/>
            </a:pPr>
            <a:r>
              <a:rPr lang="uk-UA" dirty="0" smtClean="0">
                <a:latin typeface="Times New Roman" panose="02020603050405020304" pitchFamily="18" charset="0"/>
                <a:cs typeface="Times New Roman" panose="02020603050405020304" pitchFamily="18" charset="0"/>
              </a:rPr>
              <a:t> </a:t>
            </a:r>
          </a:p>
          <a:p>
            <a:pPr marL="0" indent="0" algn="just">
              <a:buNone/>
            </a:pPr>
            <a:r>
              <a:rPr lang="uk-UA" dirty="0" smtClean="0">
                <a:latin typeface="Times New Roman" panose="02020603050405020304" pitchFamily="18" charset="0"/>
                <a:cs typeface="Times New Roman" panose="02020603050405020304" pitchFamily="18" charset="0"/>
              </a:rPr>
              <a:t>Скоба служить для приєднання гірлянди до траверсу опори.</a:t>
            </a:r>
          </a:p>
          <a:p>
            <a:pPr marL="0" indent="0" algn="just">
              <a:buNone/>
            </a:pP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0214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51104"/>
            <a:ext cx="10515600" cy="6406896"/>
          </a:xfrm>
        </p:spPr>
        <p:txBody>
          <a:bodyPr>
            <a:normAutofit/>
          </a:bodyPr>
          <a:lstStyle/>
          <a:p>
            <a:pPr marL="0" indent="0" algn="just">
              <a:buNone/>
            </a:pPr>
            <a:r>
              <a:rPr lang="uk-UA" dirty="0" smtClean="0">
                <a:latin typeface="Times New Roman" panose="02020603050405020304" pitchFamily="18" charset="0"/>
                <a:cs typeface="Times New Roman" panose="02020603050405020304" pitchFamily="18" charset="0"/>
              </a:rPr>
              <a:t>Підтримувальну гірлянду (рис. 5.2 д) закріплюють на траверсі проміжної опори за допомогою сережки 1, яка іншою стороною вставляється в шапку верхнього підвісного ізолятора 2. Вушко 3 використовують для прикріплення до нижнього ізолятора гірлянди підтримувального затискача 4. На відповідальних опорах (наприклад, перехідних, з розщепленими проводами) застосовують здвоєні гірлянди ізоляторів, для з’єднання яких служать коромисла. У лініях напругою 330 кВ і вище з розщепленими фазами в прольотах встановлюють дистанційні розпірки (рис. 5.2 в), що запобігають «</a:t>
            </a:r>
            <a:r>
              <a:rPr lang="uk-UA" dirty="0" err="1" smtClean="0">
                <a:latin typeface="Times New Roman" panose="02020603050405020304" pitchFamily="18" charset="0"/>
                <a:cs typeface="Times New Roman" panose="02020603050405020304" pitchFamily="18" charset="0"/>
              </a:rPr>
              <a:t>схльостуванню</a:t>
            </a:r>
            <a:r>
              <a:rPr lang="uk-UA" dirty="0" smtClean="0">
                <a:latin typeface="Times New Roman" panose="02020603050405020304" pitchFamily="18" charset="0"/>
                <a:cs typeface="Times New Roman" panose="02020603050405020304" pitchFamily="18" charset="0"/>
              </a:rPr>
              <a:t>», зіткненню і закручуванню окремих проводів фази. З’єднувачі застосовують для з’єднання окремих ділянок дротів. Вони бувають овальні і пресовані.</a:t>
            </a:r>
          </a:p>
          <a:p>
            <a:pPr marL="0" indent="0">
              <a:buNone/>
            </a:pPr>
            <a:endParaRPr lang="uk-UA" dirty="0"/>
          </a:p>
        </p:txBody>
      </p:sp>
    </p:spTree>
    <p:extLst>
      <p:ext uri="{BB962C8B-B14F-4D97-AF65-F5344CB8AC3E}">
        <p14:creationId xmlns:p14="http://schemas.microsoft.com/office/powerpoint/2010/main" val="3441207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90144"/>
            <a:ext cx="8866632" cy="5786819"/>
          </a:xfrm>
        </p:spPr>
        <p:txBody>
          <a:bodyPr/>
          <a:lstStyle/>
          <a:p>
            <a:pPr marL="0" indent="0" algn="just">
              <a:buNone/>
            </a:pPr>
            <a:r>
              <a:rPr lang="uk-UA" dirty="0" smtClean="0">
                <a:latin typeface="Times New Roman" panose="02020603050405020304" pitchFamily="18" charset="0"/>
                <a:cs typeface="Times New Roman" panose="02020603050405020304" pitchFamily="18" charset="0"/>
              </a:rPr>
              <a:t>В овальних з’єднувачах дроти або обтискаються або скручуються (рис. 5.2 е). Пресовані з’єднувачі (рис. 5.2 ж) застосовують для з’єднання проводів великого поперечного перерізу. У сталеалюмінієвих проводах сталева і алюмінієва частини опресовуються окремо.</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42956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796</Words>
  <Application>Microsoft Office PowerPoint</Application>
  <PresentationFormat>Широкоэкранный</PresentationFormat>
  <Paragraphs>79</Paragraphs>
  <Slides>19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19</vt:i4>
      </vt:variant>
    </vt:vector>
  </HeadingPairs>
  <TitlesOfParts>
    <vt:vector size="24"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Пользователь</cp:lastModifiedBy>
  <cp:revision>5</cp:revision>
  <dcterms:created xsi:type="dcterms:W3CDTF">2022-01-31T09:49:29Z</dcterms:created>
  <dcterms:modified xsi:type="dcterms:W3CDTF">2022-01-31T10:22:41Z</dcterms:modified>
</cp:coreProperties>
</file>