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1684-198A-46F0-A59F-0899FB6A2125}" type="datetimeFigureOut">
              <a:rPr lang="uk-UA" smtClean="0"/>
              <a:t>06.02.2022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6364-F98D-4A14-8E62-B566592A51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084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1684-198A-46F0-A59F-0899FB6A2125}" type="datetimeFigureOut">
              <a:rPr lang="uk-UA" smtClean="0"/>
              <a:t>06.02.2022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6364-F98D-4A14-8E62-B566592A51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350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1684-198A-46F0-A59F-0899FB6A2125}" type="datetimeFigureOut">
              <a:rPr lang="uk-UA" smtClean="0"/>
              <a:t>06.02.2022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6364-F98D-4A14-8E62-B566592A51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182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1684-198A-46F0-A59F-0899FB6A2125}" type="datetimeFigureOut">
              <a:rPr lang="uk-UA" smtClean="0"/>
              <a:t>06.02.2022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6364-F98D-4A14-8E62-B566592A51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720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1684-198A-46F0-A59F-0899FB6A2125}" type="datetimeFigureOut">
              <a:rPr lang="uk-UA" smtClean="0"/>
              <a:t>06.02.2022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6364-F98D-4A14-8E62-B566592A51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859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1684-198A-46F0-A59F-0899FB6A2125}" type="datetimeFigureOut">
              <a:rPr lang="uk-UA" smtClean="0"/>
              <a:t>06.02.2022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6364-F98D-4A14-8E62-B566592A51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967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1684-198A-46F0-A59F-0899FB6A2125}" type="datetimeFigureOut">
              <a:rPr lang="uk-UA" smtClean="0"/>
              <a:t>06.02.2022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6364-F98D-4A14-8E62-B566592A51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549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1684-198A-46F0-A59F-0899FB6A2125}" type="datetimeFigureOut">
              <a:rPr lang="uk-UA" smtClean="0"/>
              <a:t>06.02.2022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6364-F98D-4A14-8E62-B566592A51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178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1684-198A-46F0-A59F-0899FB6A2125}" type="datetimeFigureOut">
              <a:rPr lang="uk-UA" smtClean="0"/>
              <a:t>06.02.2022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6364-F98D-4A14-8E62-B566592A51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868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1684-198A-46F0-A59F-0899FB6A2125}" type="datetimeFigureOut">
              <a:rPr lang="uk-UA" smtClean="0"/>
              <a:t>06.02.2022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6364-F98D-4A14-8E62-B566592A51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970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1684-198A-46F0-A59F-0899FB6A2125}" type="datetimeFigureOut">
              <a:rPr lang="uk-UA" smtClean="0"/>
              <a:t>06.02.2022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6364-F98D-4A14-8E62-B566592A51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709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A1684-198A-46F0-A59F-0899FB6A2125}" type="datetimeFigureOut">
              <a:rPr lang="uk-UA" smtClean="0"/>
              <a:t>06.02.2022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86364-F98D-4A14-8E62-B566592A51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238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93700"/>
            <a:ext cx="9144000" cy="624840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7</a:t>
            </a:r>
          </a:p>
          <a:p>
            <a:pPr algn="just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Тема. Схеми заміщення та параметри елементів електричних мереж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План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Загальна схема заміщення ЛЕП.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Активний опір.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Реактивний опір.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	Активна провідність.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	Реактивна провідність.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	Схеми заміщення ПЛЕП і КЛЕП для різних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99132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71500"/>
            <a:ext cx="10515600" cy="56054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ЛЕП високої напруги (330 кВ і вище) застосовують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розщеплення фази на кілька проводів.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напрузі 330 кВ зазвичай використовують 2 дроти у фазі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(індуктивний опір знижується приблизно на 19 %).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напрузі 500 кВ зазвичай використовують 3–4 дроти у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фазі (індуктивний опір знижується приблизно на 28 %).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напрузі 750 кВ використовують 4–6 проводів у фазі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(індуктивний опір знижується приблизно на 33 %).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напрузі 1150 кВ використовують 8 проводів у фазі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(індуктивний опір знижується приблизно на 38 %).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422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011" t="28384" r="27848" b="41846"/>
          <a:stretch/>
        </p:blipFill>
        <p:spPr>
          <a:xfrm>
            <a:off x="1155700" y="444499"/>
            <a:ext cx="9423400" cy="33909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6280" t="80729" r="29405" b="6424"/>
          <a:stretch/>
        </p:blipFill>
        <p:spPr>
          <a:xfrm>
            <a:off x="1244600" y="4229100"/>
            <a:ext cx="94234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25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70" t="17585" r="28996" b="29004"/>
          <a:stretch/>
        </p:blipFill>
        <p:spPr>
          <a:xfrm>
            <a:off x="977900" y="520699"/>
            <a:ext cx="9271000" cy="60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41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5403" t="74653" r="27257" b="13542"/>
          <a:stretch/>
        </p:blipFill>
        <p:spPr>
          <a:xfrm>
            <a:off x="812800" y="4660900"/>
            <a:ext cx="9753600" cy="13970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062" t="16569" r="28743" b="48971"/>
          <a:stretch/>
        </p:blipFill>
        <p:spPr>
          <a:xfrm>
            <a:off x="812800" y="571500"/>
            <a:ext cx="97536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31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19" t="20504" r="29488" b="31922"/>
          <a:stretch/>
        </p:blipFill>
        <p:spPr>
          <a:xfrm>
            <a:off x="1155700" y="419099"/>
            <a:ext cx="9372600" cy="501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33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87" t="23995" r="29146" b="43915"/>
          <a:stretch/>
        </p:blipFill>
        <p:spPr>
          <a:xfrm>
            <a:off x="457200" y="952499"/>
            <a:ext cx="10909300" cy="48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17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98" t="28383" r="29160" b="9450"/>
          <a:stretch/>
        </p:blipFill>
        <p:spPr>
          <a:xfrm>
            <a:off x="914400" y="292099"/>
            <a:ext cx="9804400" cy="638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61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70" t="17585" r="28504" b="11200"/>
          <a:stretch/>
        </p:blipFill>
        <p:spPr>
          <a:xfrm>
            <a:off x="203200" y="139699"/>
            <a:ext cx="10464800" cy="661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84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63" t="22547" r="28175" b="42138"/>
          <a:stretch/>
        </p:blipFill>
        <p:spPr>
          <a:xfrm>
            <a:off x="355600" y="342899"/>
            <a:ext cx="10617200" cy="3594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770" t="53646" r="28625" b="33854"/>
          <a:stretch/>
        </p:blipFill>
        <p:spPr>
          <a:xfrm>
            <a:off x="1244600" y="3848100"/>
            <a:ext cx="97282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76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91" t="25173" r="27191" b="9449"/>
          <a:stretch/>
        </p:blipFill>
        <p:spPr>
          <a:xfrm>
            <a:off x="749300" y="215899"/>
            <a:ext cx="10121900" cy="61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3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7500"/>
            <a:ext cx="10515600" cy="64135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7.1.	Загальна схема заміщення ЛЕП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складу електричної мережі входять різні за призначенням і конструкціями елементи (ЛЕП, трансформатори і т. д.). Але на кожній із ділянок її можна охарактеризувати однаковим набором параметрів, що відображають властивості елементів і відрізняються між собою лише кількісно.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 елемент електричної мережі можна подати у вигляді схеми заміщення. Розрахункова схема електричної мережі, таким чином, утворюється в результаті об’єднання схем заміщення окремих елементів з урахуванням послідовності з’єднання їх у мережу.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Будь-яка ЛЕП має велику кількість рівномірно розподілених уздовж неї нескінченно малих активних і реактивних опорів і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провідностей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Точний їх облік необхідний при розрахунку довгих ліній (ПЛЕП більше 300 км, для КЛЕП більше 50 км). У практичних розрахунках обмежуються спрощеними методами і вважають, що ЛЕП має не розподілені, а зосереджені опори і провідності.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800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47" t="16126" r="27848" b="73951"/>
          <a:stretch/>
        </p:blipFill>
        <p:spPr>
          <a:xfrm>
            <a:off x="850900" y="1"/>
            <a:ext cx="8763000" cy="96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452" t="28125" r="29503" b="18750"/>
          <a:stretch/>
        </p:blipFill>
        <p:spPr>
          <a:xfrm>
            <a:off x="850900" y="965201"/>
            <a:ext cx="8851900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7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58" t="27800" r="29324" b="19081"/>
          <a:stretch/>
        </p:blipFill>
        <p:spPr>
          <a:xfrm>
            <a:off x="266700" y="355599"/>
            <a:ext cx="11214100" cy="636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3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45" t="22547" r="28668" b="19372"/>
          <a:stretch/>
        </p:blipFill>
        <p:spPr>
          <a:xfrm>
            <a:off x="279400" y="368299"/>
            <a:ext cx="9740900" cy="582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5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79" t="42100" r="26042" b="10326"/>
          <a:stretch/>
        </p:blipFill>
        <p:spPr>
          <a:xfrm>
            <a:off x="609600" y="495299"/>
            <a:ext cx="9956800" cy="523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4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34" t="21087" r="28340" b="19080"/>
          <a:stretch/>
        </p:blipFill>
        <p:spPr>
          <a:xfrm>
            <a:off x="482600" y="304799"/>
            <a:ext cx="9804400" cy="65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3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396" t="40198" r="28837" b="10310"/>
          <a:stretch/>
        </p:blipFill>
        <p:spPr>
          <a:xfrm>
            <a:off x="0" y="461386"/>
            <a:ext cx="11049000" cy="639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6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86" t="19628" r="29160" b="36884"/>
          <a:stretch/>
        </p:blipFill>
        <p:spPr>
          <a:xfrm>
            <a:off x="723900" y="342899"/>
            <a:ext cx="10223500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796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104</Words>
  <Application>Microsoft Office PowerPoint</Application>
  <PresentationFormat>Широкоэкранный</PresentationFormat>
  <Paragraphs>23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2022-02-06T15:55:29Z</dcterms:created>
  <dcterms:modified xsi:type="dcterms:W3CDTF">2022-02-06T16:26:04Z</dcterms:modified>
</cp:coreProperties>
</file>