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DD1D-85A8-4402-83A1-585E7819BDF4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4C93-73CA-4A58-A9BD-E3C8A950AD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8274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DD1D-85A8-4402-83A1-585E7819BDF4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4C93-73CA-4A58-A9BD-E3C8A950AD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444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DD1D-85A8-4402-83A1-585E7819BDF4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4C93-73CA-4A58-A9BD-E3C8A950AD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9821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DD1D-85A8-4402-83A1-585E7819BDF4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4C93-73CA-4A58-A9BD-E3C8A950AD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84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DD1D-85A8-4402-83A1-585E7819BDF4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4C93-73CA-4A58-A9BD-E3C8A950AD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801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DD1D-85A8-4402-83A1-585E7819BDF4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4C93-73CA-4A58-A9BD-E3C8A950AD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2924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DD1D-85A8-4402-83A1-585E7819BDF4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4C93-73CA-4A58-A9BD-E3C8A950AD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439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DD1D-85A8-4402-83A1-585E7819BDF4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4C93-73CA-4A58-A9BD-E3C8A950AD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027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DD1D-85A8-4402-83A1-585E7819BDF4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4C93-73CA-4A58-A9BD-E3C8A950AD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197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DD1D-85A8-4402-83A1-585E7819BDF4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4C93-73CA-4A58-A9BD-E3C8A950AD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863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DD1D-85A8-4402-83A1-585E7819BDF4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4C93-73CA-4A58-A9BD-E3C8A950AD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729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EDD1D-85A8-4402-83A1-585E7819BDF4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C4C93-73CA-4A58-A9BD-E3C8A950AD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104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14528"/>
            <a:ext cx="9144000" cy="626668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uk-UA" sz="2800" kern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ЛЕКЦІЯ 2</a:t>
            </a: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uk-UA" sz="3200" b="1" kern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Тема2. МОНТАЖ ВНУТРІШНІХ ЕЛЕКТРОПРОВОДОК.</a:t>
            </a: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uk-UA" sz="1800" b="1" kern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ПЛАН</a:t>
            </a:r>
            <a:endParaRPr lang="ru-RU" sz="1900" b="1" kern="16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Загальні відомості про  електропроводки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Класифікація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приміщень згідно з вимогами до внутрішньої </a:t>
            </a:r>
            <a:r>
              <a:rPr lang="uk-UA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проводки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Заходи безпеки при монтажі електропроводки.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Розмітка місць встановлення обладнання та трас електропроводок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технічні умови на монтаж внутрішніх електропроводок.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Ввід електропроводок у приміщення.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Марки проводів та тип перерізу.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Монтаж зовнішньої електропроводки.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Особливості монтажу схованої, тросової проводки та електропроводок у трубах, коробах і лотках. </a:t>
            </a:r>
            <a:r>
              <a:rPr lang="uk-UA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єднання, відгалуження і </a:t>
            </a:r>
            <a:r>
              <a:rPr lang="uk-UA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окінцювання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мідних та алюмінієвих жил ізольованих проводів 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Правила експлуатації електропроводок.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Прокладання захищених проводів і кабелів</a:t>
            </a:r>
            <a:r>
              <a:rPr lang="uk-UA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16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7348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952" y="182880"/>
            <a:ext cx="10838688" cy="649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168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304" y="109728"/>
            <a:ext cx="11509248" cy="67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583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268224"/>
            <a:ext cx="10290048" cy="6388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909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1520" y="341376"/>
            <a:ext cx="10472928" cy="625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568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7408" y="268224"/>
            <a:ext cx="10594848" cy="5974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4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" y="219456"/>
            <a:ext cx="10789920" cy="6376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412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2747" t="30333" r="28891" b="12788"/>
          <a:stretch/>
        </p:blipFill>
        <p:spPr>
          <a:xfrm>
            <a:off x="182880" y="426719"/>
            <a:ext cx="9595104" cy="6096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952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0832" y="85344"/>
            <a:ext cx="10387584" cy="6681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15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760" y="377952"/>
            <a:ext cx="10643616" cy="552297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" y="5900929"/>
            <a:ext cx="10826496" cy="76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736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144" y="231648"/>
            <a:ext cx="10899648" cy="621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287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2064" y="182880"/>
            <a:ext cx="10546080" cy="6388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6064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4256" y="170688"/>
            <a:ext cx="10533888" cy="646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297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1104" y="426048"/>
            <a:ext cx="10143744" cy="602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6337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189283"/>
              </p:ext>
            </p:extLst>
          </p:nvPr>
        </p:nvGraphicFramePr>
        <p:xfrm>
          <a:off x="646176" y="1624235"/>
          <a:ext cx="10094975" cy="449431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421087">
                  <a:extLst>
                    <a:ext uri="{9D8B030D-6E8A-4147-A177-3AD203B41FA5}">
                      <a16:colId xmlns:a16="http://schemas.microsoft.com/office/drawing/2014/main" val="3852870741"/>
                    </a:ext>
                  </a:extLst>
                </a:gridCol>
                <a:gridCol w="713566">
                  <a:extLst>
                    <a:ext uri="{9D8B030D-6E8A-4147-A177-3AD203B41FA5}">
                      <a16:colId xmlns:a16="http://schemas.microsoft.com/office/drawing/2014/main" val="212093322"/>
                    </a:ext>
                  </a:extLst>
                </a:gridCol>
                <a:gridCol w="980161">
                  <a:extLst>
                    <a:ext uri="{9D8B030D-6E8A-4147-A177-3AD203B41FA5}">
                      <a16:colId xmlns:a16="http://schemas.microsoft.com/office/drawing/2014/main" val="1975952618"/>
                    </a:ext>
                  </a:extLst>
                </a:gridCol>
                <a:gridCol w="980161">
                  <a:extLst>
                    <a:ext uri="{9D8B030D-6E8A-4147-A177-3AD203B41FA5}">
                      <a16:colId xmlns:a16="http://schemas.microsoft.com/office/drawing/2014/main" val="128865182"/>
                    </a:ext>
                  </a:extLst>
                </a:gridCol>
              </a:tblGrid>
              <a:tr h="114642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Конфігурація ділянок трубних проводок при різних кутах повороту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 довжина трубопроводів, м, для груп складності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855819"/>
                  </a:ext>
                </a:extLst>
              </a:tr>
              <a:tr h="3821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ІІ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ІІІ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174719"/>
                  </a:ext>
                </a:extLst>
              </a:tr>
              <a:tr h="382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Пряма ділянка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642831"/>
                  </a:ext>
                </a:extLst>
              </a:tr>
              <a:tr h="764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Повороти:1х90° чи 2х(120°; 135°)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4358175"/>
                  </a:ext>
                </a:extLst>
              </a:tr>
              <a:tr h="382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2х90° чи 3х(120°; 135°), чи 1х90°+2х(120°;135)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6716351"/>
                  </a:ext>
                </a:extLst>
              </a:tr>
              <a:tr h="764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3х90° чи 4х(120°; 135°), чи 1 х90°+3х (120°;135)° чи 2х90°+2х(120°; 135°), чи 1х90°+4х(120°; 135°)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918892"/>
                  </a:ext>
                </a:extLst>
              </a:tr>
              <a:tr h="382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4х90° чи 5х(120°; 135°), чи 2х90°+ 3х(120°; 135°), чи 3х90°+2х (120°; 135°)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569167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57088" y="569602"/>
            <a:ext cx="785837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Таблиця. Група складності прокладки проводів для ділянок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трубних проводок у залежності від їхньої конфігурації і довжини</a:t>
            </a:r>
            <a:endParaRPr kumimoji="0" lang="uk-UA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7835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7408" y="414528"/>
            <a:ext cx="10753344" cy="635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0859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0"/>
            <a:ext cx="9838944" cy="429158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6616" y="4291584"/>
            <a:ext cx="6318648" cy="230428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07264" y="4797397"/>
            <a:ext cx="4157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Рис. 2.5.1.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опресовування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алюмінієвих</a:t>
            </a:r>
            <a:r>
              <a:rPr lang="ru-RU" dirty="0" smtClean="0"/>
              <a:t> і </a:t>
            </a:r>
            <a:r>
              <a:rPr lang="ru-RU" dirty="0" err="1" smtClean="0"/>
              <a:t>мідних</a:t>
            </a:r>
            <a:r>
              <a:rPr lang="ru-RU" dirty="0" smtClean="0"/>
              <a:t> жил.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18285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7680" y="329184"/>
            <a:ext cx="10472928" cy="627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375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0832" y="292608"/>
            <a:ext cx="10253472" cy="641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513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361291"/>
              </p:ext>
            </p:extLst>
          </p:nvPr>
        </p:nvGraphicFramePr>
        <p:xfrm>
          <a:off x="1066800" y="1056512"/>
          <a:ext cx="10337801" cy="5674489"/>
        </p:xfrm>
        <a:graphic>
          <a:graphicData uri="http://schemas.openxmlformats.org/drawingml/2006/table">
            <a:tbl>
              <a:tblPr/>
              <a:tblGrid>
                <a:gridCol w="1700035">
                  <a:extLst>
                    <a:ext uri="{9D8B030D-6E8A-4147-A177-3AD203B41FA5}">
                      <a16:colId xmlns:a16="http://schemas.microsoft.com/office/drawing/2014/main" val="2655474500"/>
                    </a:ext>
                  </a:extLst>
                </a:gridCol>
                <a:gridCol w="4051341">
                  <a:extLst>
                    <a:ext uri="{9D8B030D-6E8A-4147-A177-3AD203B41FA5}">
                      <a16:colId xmlns:a16="http://schemas.microsoft.com/office/drawing/2014/main" val="3069795830"/>
                    </a:ext>
                  </a:extLst>
                </a:gridCol>
                <a:gridCol w="4586425">
                  <a:extLst>
                    <a:ext uri="{9D8B030D-6E8A-4147-A177-3AD203B41FA5}">
                      <a16:colId xmlns:a16="http://schemas.microsoft.com/office/drawing/2014/main" val="2335702300"/>
                    </a:ext>
                  </a:extLst>
                </a:gridCol>
              </a:tblGrid>
              <a:tr h="7312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Категорія приміщень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 навколишнього середовища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Приміщення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2179600"/>
                  </a:ext>
                </a:extLst>
              </a:tr>
              <a:tr h="8693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Сухі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Відносна вологість не більше 60 %. Конденсація пари практично не можлива.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Інкубаторії, котельні, електрощитові, вентиляційні камери, контори, приміщення для персоналу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4688567"/>
                  </a:ext>
                </a:extLst>
              </a:tr>
              <a:tr h="15668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Запилені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 технологічними умовами виробництва виділяється пил у такій кількості, що може осідати на проводах, проникати всередину машин, апаратів.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Цехи подрібнення і приготування сухих концентрованих кормів, пункти післязбиральної обробки зерна і технічних культур.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4870600"/>
                  </a:ext>
                </a:extLst>
              </a:tr>
              <a:tr h="125351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Вогкі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Відносна вологість від 60 до 75 %. Пара або сконцентрована волога виділяється лише тимчасово і в невеликих кількостях.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Неопалювальні склади негорючих матеріалів, приміщення для холодильного обладнання.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667969"/>
                  </a:ext>
                </a:extLst>
              </a:tr>
              <a:tr h="125351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Сирі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Відносна вологість понад 75 %: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Пара конденсується при незначних зниженнях температури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Приміщення для теплогенераторів, цехи переробки продуктів тваринництва, цехи переробки плодів і овочів, насосні, лабораторії для аналізу молока.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16077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18944" y="43891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kumimoji="0" lang="uk-UA" altLang="ru-RU" sz="1400" b="1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.2. КЛАСИФІКАЦІЯ ПРИМІЩЕНЬ ЗАЛЕЖНО ВІД ВИМОГ ДО ВНУТРІШНЬОЇ ПРОВОДКИ.</a:t>
            </a:r>
            <a:r>
              <a:rPr kumimoji="0" lang="uk-UA" alt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ru-RU" alt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357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6010322"/>
              </p:ext>
            </p:extLst>
          </p:nvPr>
        </p:nvGraphicFramePr>
        <p:xfrm>
          <a:off x="707132" y="219457"/>
          <a:ext cx="9936483" cy="6461758"/>
        </p:xfrm>
        <a:graphic>
          <a:graphicData uri="http://schemas.openxmlformats.org/drawingml/2006/table">
            <a:tbl>
              <a:tblPr/>
              <a:tblGrid>
                <a:gridCol w="1634039">
                  <a:extLst>
                    <a:ext uri="{9D8B030D-6E8A-4147-A177-3AD203B41FA5}">
                      <a16:colId xmlns:a16="http://schemas.microsoft.com/office/drawing/2014/main" val="4218933585"/>
                    </a:ext>
                  </a:extLst>
                </a:gridCol>
                <a:gridCol w="3894067">
                  <a:extLst>
                    <a:ext uri="{9D8B030D-6E8A-4147-A177-3AD203B41FA5}">
                      <a16:colId xmlns:a16="http://schemas.microsoft.com/office/drawing/2014/main" val="1905587144"/>
                    </a:ext>
                  </a:extLst>
                </a:gridCol>
                <a:gridCol w="4408377">
                  <a:extLst>
                    <a:ext uri="{9D8B030D-6E8A-4147-A177-3AD203B41FA5}">
                      <a16:colId xmlns:a16="http://schemas.microsoft.com/office/drawing/2014/main" val="1124410696"/>
                    </a:ext>
                  </a:extLst>
                </a:gridCol>
              </a:tblGrid>
              <a:tr h="15385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Особливо сирі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Відносна вологість близька до 100 %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Стеля, стіни, підлога і предмети, що знаходяться в приміщенні, покриті вологою.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Кормоприготувальні цехи для вологих кормів, овочесховища, парники, теплиці, доїльні зали, молочні блоки, навіси.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1351111"/>
                  </a:ext>
                </a:extLst>
              </a:tr>
              <a:tr h="24616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Особливо сирі з хімічно активним середовищем.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Відносна вологість близько 100 %. У приміщенні постійно або тривалий час є пари аміаку, сірководню або інших газів невибухонебезпечної концентрації або створюються відкладення, що руйнівно діють на ізоляцію, струмоведучі частини.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Приміщення для утримання сільськогосподарських тварин і птиці без установок по створенню мікроклімату. Склади мінеральних добрив, приміщення для протруювання насіння.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030767"/>
                  </a:ext>
                </a:extLst>
              </a:tr>
              <a:tr h="12308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Пожежо-небезпечні.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Застосовуються або зберігаються горючі речовини,  пил, тверді горючі матеріали з температурою спалаху вище 45 </a:t>
                      </a:r>
                      <a:r>
                        <a:rPr lang="uk-UA" sz="16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С.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Склади мінеральних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масел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деревообробні цехи, елеватори, млини, зерносховища, відкриті склади вугілля, торфу, деревини тощо.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986454"/>
                  </a:ext>
                </a:extLst>
              </a:tr>
              <a:tr h="12308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Вибухо-небезпечні.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Можуть створюватись вибухонебезпечні суміші горючого пилу або волокон з повітрям.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Сховища легкозаймистих і горючих рідин, акумуляторні, комбікормові заводи, склади сипучих горючих матеріалів.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4890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9647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2064" y="292608"/>
            <a:ext cx="9631680" cy="633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508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7408" y="134112"/>
            <a:ext cx="10009632" cy="6547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272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952" y="377952"/>
            <a:ext cx="10411968" cy="6480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0698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562</Words>
  <Application>Microsoft Office PowerPoint</Application>
  <PresentationFormat>Широкоэкранный</PresentationFormat>
  <Paragraphs>75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6</cp:revision>
  <dcterms:created xsi:type="dcterms:W3CDTF">2022-01-27T06:18:35Z</dcterms:created>
  <dcterms:modified xsi:type="dcterms:W3CDTF">2022-01-27T06:58:00Z</dcterms:modified>
</cp:coreProperties>
</file>