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827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44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982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8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80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6292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439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00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197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8863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729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EDD1D-85A8-4402-83A1-585E7819BDF4}" type="datetimeFigureOut">
              <a:rPr lang="uk-UA" smtClean="0"/>
              <a:t>27.01.2022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4C93-73CA-4A58-A9BD-E3C8A950AD6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04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4528"/>
            <a:ext cx="9144000" cy="626668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uk-UA" sz="2800" kern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2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uk-UA" sz="3200" b="1" kern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Тема2. МОНТАЖ ВНУТРІШНІХ ЕЛЕКТРОПРОВОДОК.</a:t>
            </a:r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uk-UA" sz="1800" b="1" kern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ru-RU" sz="1900" b="1" kern="1600" dirty="0" smtClean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 відомості про  електропроводки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Класифікація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приміщень згідно з вимогами до внутрішньої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проводки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Заходи безпеки при монтажі електропроводки.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Розмітка місць встановлення обладнання та трас електропроводок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 умови на монтаж внутрішніх електропроводок.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Ввід електропроводок у приміщення.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Марки проводів та тип перерізу.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Монтаж зовнішньої електропроводки.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Особливості монтажу схованої, тросової проводки та електропроводок у трубах, коробах і лотках. </a:t>
            </a:r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єднання, відгалуження і </a:t>
            </a:r>
            <a:r>
              <a:rPr lang="uk-UA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окінцювання</a:t>
            </a: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мідних та алюмінієвих жил ізольованих проводів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експлуатації електропроводок.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Прокладання захищених проводів і кабелів</a:t>
            </a:r>
            <a:r>
              <a:rPr lang="uk-UA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348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52" y="182880"/>
            <a:ext cx="10838688" cy="649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68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04" y="109728"/>
            <a:ext cx="11509248" cy="67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58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68224"/>
            <a:ext cx="10290048" cy="638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0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520" y="341376"/>
            <a:ext cx="10472928" cy="625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6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08" y="268224"/>
            <a:ext cx="10594848" cy="59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4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" y="219456"/>
            <a:ext cx="10789920" cy="637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412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747" t="30333" r="28891" b="12788"/>
          <a:stretch/>
        </p:blipFill>
        <p:spPr>
          <a:xfrm>
            <a:off x="182880" y="426719"/>
            <a:ext cx="9595104" cy="6096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952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832" y="85344"/>
            <a:ext cx="10387584" cy="668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15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5760" y="377952"/>
            <a:ext cx="10643616" cy="5522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5900929"/>
            <a:ext cx="10826496" cy="76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36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144" y="231648"/>
            <a:ext cx="10899648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28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64" y="182880"/>
            <a:ext cx="10546080" cy="638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606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256" y="170688"/>
            <a:ext cx="10533888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97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1104" y="426048"/>
            <a:ext cx="10143744" cy="602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33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189283"/>
              </p:ext>
            </p:extLst>
          </p:nvPr>
        </p:nvGraphicFramePr>
        <p:xfrm>
          <a:off x="646176" y="1624235"/>
          <a:ext cx="10094975" cy="449431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21087">
                  <a:extLst>
                    <a:ext uri="{9D8B030D-6E8A-4147-A177-3AD203B41FA5}">
                      <a16:colId xmlns:a16="http://schemas.microsoft.com/office/drawing/2014/main" val="3852870741"/>
                    </a:ext>
                  </a:extLst>
                </a:gridCol>
                <a:gridCol w="713566">
                  <a:extLst>
                    <a:ext uri="{9D8B030D-6E8A-4147-A177-3AD203B41FA5}">
                      <a16:colId xmlns:a16="http://schemas.microsoft.com/office/drawing/2014/main" val="212093322"/>
                    </a:ext>
                  </a:extLst>
                </a:gridCol>
                <a:gridCol w="980161">
                  <a:extLst>
                    <a:ext uri="{9D8B030D-6E8A-4147-A177-3AD203B41FA5}">
                      <a16:colId xmlns:a16="http://schemas.microsoft.com/office/drawing/2014/main" val="1975952618"/>
                    </a:ext>
                  </a:extLst>
                </a:gridCol>
                <a:gridCol w="980161">
                  <a:extLst>
                    <a:ext uri="{9D8B030D-6E8A-4147-A177-3AD203B41FA5}">
                      <a16:colId xmlns:a16="http://schemas.microsoft.com/office/drawing/2014/main" val="128865182"/>
                    </a:ext>
                  </a:extLst>
                </a:gridCol>
              </a:tblGrid>
              <a:tr h="114642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Конфігурація ділянок трубних проводок при різних кутах повороту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 довжина трубопроводів, м, для груп складності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855819"/>
                  </a:ext>
                </a:extLst>
              </a:tr>
              <a:tr h="3821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74719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Пряма ділянка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642831"/>
                  </a:ext>
                </a:extLst>
              </a:tr>
              <a:tr h="76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Повороти:1х90° чи 2х(120°; 135°)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358175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2х90° чи 3х(120°; 135°), чи 1х90°+2х(120°;135)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716351"/>
                  </a:ext>
                </a:extLst>
              </a:tr>
              <a:tr h="764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3х90° чи 4х(120°; 135°), чи 1 х90°+3х (120°;135)° чи 2х90°+2х(120°; 135°), чи 1х90°+4х(120°; 135°)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18892"/>
                  </a:ext>
                </a:extLst>
              </a:tr>
              <a:tr h="382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4х90° чи 5х(120°; 135°), чи 2х90°+ 3х(120°; 135°), чи 3х90°+2х (120°; 135°)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569167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57088" y="569602"/>
            <a:ext cx="78583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Таблиця. Група складності прокладки проводів для ділянок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трубних проводок у залежності від їхньої конфігурації і довжини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835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08" y="414528"/>
            <a:ext cx="10753344" cy="635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85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0"/>
            <a:ext cx="9838944" cy="42915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616" y="4291584"/>
            <a:ext cx="6318648" cy="23042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7264" y="4797397"/>
            <a:ext cx="4157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Рис. 2.5.1.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опресовування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алюмінієвих</a:t>
            </a:r>
            <a:r>
              <a:rPr lang="ru-RU" dirty="0" smtClean="0"/>
              <a:t> і </a:t>
            </a:r>
            <a:r>
              <a:rPr lang="ru-RU" dirty="0" err="1" smtClean="0"/>
              <a:t>мідних</a:t>
            </a:r>
            <a:r>
              <a:rPr lang="ru-RU" dirty="0" smtClean="0"/>
              <a:t> жил.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1828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" y="329184"/>
            <a:ext cx="10472928" cy="627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7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832" y="292608"/>
            <a:ext cx="10253472" cy="641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51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61291"/>
              </p:ext>
            </p:extLst>
          </p:nvPr>
        </p:nvGraphicFramePr>
        <p:xfrm>
          <a:off x="1066800" y="1056512"/>
          <a:ext cx="10337801" cy="5674489"/>
        </p:xfrm>
        <a:graphic>
          <a:graphicData uri="http://schemas.openxmlformats.org/drawingml/2006/table">
            <a:tbl>
              <a:tblPr/>
              <a:tblGrid>
                <a:gridCol w="1700035">
                  <a:extLst>
                    <a:ext uri="{9D8B030D-6E8A-4147-A177-3AD203B41FA5}">
                      <a16:colId xmlns:a16="http://schemas.microsoft.com/office/drawing/2014/main" val="2655474500"/>
                    </a:ext>
                  </a:extLst>
                </a:gridCol>
                <a:gridCol w="4051341">
                  <a:extLst>
                    <a:ext uri="{9D8B030D-6E8A-4147-A177-3AD203B41FA5}">
                      <a16:colId xmlns:a16="http://schemas.microsoft.com/office/drawing/2014/main" val="3069795830"/>
                    </a:ext>
                  </a:extLst>
                </a:gridCol>
                <a:gridCol w="4586425">
                  <a:extLst>
                    <a:ext uri="{9D8B030D-6E8A-4147-A177-3AD203B41FA5}">
                      <a16:colId xmlns:a16="http://schemas.microsoft.com/office/drawing/2014/main" val="2335702300"/>
                    </a:ext>
                  </a:extLst>
                </a:gridCol>
              </a:tblGrid>
              <a:tr h="7312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Категорія приміщень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навколишнього середовища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Приміщення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179600"/>
                  </a:ext>
                </a:extLst>
              </a:tr>
              <a:tr h="8693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Сухі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вологість не більше 60 %. Конденсація пари практично не можлива.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Інкубаторії, котельні, електрощитові, вентиляційні камери, контори, приміщення для персоналу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688567"/>
                  </a:ext>
                </a:extLst>
              </a:tr>
              <a:tr h="15668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Запилені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технологічними умовами виробництва виділяється пил у такій кількості, що може осідати на проводах, проникати всередину машин, апаратів.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Цехи подрібнення і приготування сухих концентрованих кормів, пункти післязбиральної обробки зерна і технічних культур.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870600"/>
                  </a:ext>
                </a:extLst>
              </a:tr>
              <a:tr h="12535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Вогкі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вологість від 60 до 75 %. Пара або сконцентрована волога виділяється лише тимчасово і в невеликих кількостях.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Неопалювальні склади негорючих матеріалів, приміщення для холодильного обладнання.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67969"/>
                  </a:ext>
                </a:extLst>
              </a:tr>
              <a:tr h="12535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Сирі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вологість понад 75 %: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 конденсується при незначних зниженнях температури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Приміщення для теплогенераторів, цехи переробки продуктів тваринництва, цехи переробки плодів і овочів, насосні, лабораторії для аналізу молока.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336" marR="593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16077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8944" y="4389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uk-UA" altLang="ru-RU" sz="1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.2. КЛАСИФІКАЦІЯ ПРИМІЩЕНЬ ЗАЛЕЖНО ВІД ВИМОГ ДО ВНУТРІШНЬОЇ ПРОВОДКИ.</a:t>
            </a:r>
            <a:r>
              <a:rPr kumimoji="0" lang="uk-UA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ru-RU" alt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35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010322"/>
              </p:ext>
            </p:extLst>
          </p:nvPr>
        </p:nvGraphicFramePr>
        <p:xfrm>
          <a:off x="707132" y="219457"/>
          <a:ext cx="9936483" cy="6461758"/>
        </p:xfrm>
        <a:graphic>
          <a:graphicData uri="http://schemas.openxmlformats.org/drawingml/2006/table">
            <a:tbl>
              <a:tblPr/>
              <a:tblGrid>
                <a:gridCol w="1634039">
                  <a:extLst>
                    <a:ext uri="{9D8B030D-6E8A-4147-A177-3AD203B41FA5}">
                      <a16:colId xmlns:a16="http://schemas.microsoft.com/office/drawing/2014/main" val="4218933585"/>
                    </a:ext>
                  </a:extLst>
                </a:gridCol>
                <a:gridCol w="3894067">
                  <a:extLst>
                    <a:ext uri="{9D8B030D-6E8A-4147-A177-3AD203B41FA5}">
                      <a16:colId xmlns:a16="http://schemas.microsoft.com/office/drawing/2014/main" val="1905587144"/>
                    </a:ext>
                  </a:extLst>
                </a:gridCol>
                <a:gridCol w="4408377">
                  <a:extLst>
                    <a:ext uri="{9D8B030D-6E8A-4147-A177-3AD203B41FA5}">
                      <a16:colId xmlns:a16="http://schemas.microsoft.com/office/drawing/2014/main" val="1124410696"/>
                    </a:ext>
                  </a:extLst>
                </a:gridCol>
              </a:tblGrid>
              <a:tr h="15385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 сирі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вологість близька до 100 %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Стеля, стіни, підлога і предмети, що знаходяться в приміщенні, покриті вологою.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Кормоприготувальні цехи для вологих кормів, овочесховища, парники, теплиці, доїльні зали, молочні блоки, навіси.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351111"/>
                  </a:ext>
                </a:extLst>
              </a:tr>
              <a:tr h="24616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 сирі з хімічно активним середовищем.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вологість близько 100 %. У приміщенні постійно або тривалий час є пари аміаку, сірководню або інших газів невибухонебезпечної концентрації або створюються відкладення, що руйнівно діють на ізоляцію, струмоведучі частини.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Приміщення для утримання сільськогосподарських тварин і птиці без установок по створенню мікроклімату. Склади мінеральних добрив, приміщення для протруювання насіння.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030767"/>
                  </a:ext>
                </a:extLst>
              </a:tr>
              <a:tr h="1230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Пожежо-небезпечні.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Застосовуються або зберігаються горючі речовини,  пил, тверді горючі матеріали з температурою спалаху вище 45 </a:t>
                      </a:r>
                      <a:r>
                        <a:rPr lang="uk-UA" sz="16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Склади мінеральних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масел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деревообробні цехи, елеватори, млини, зерносховища, відкриті склади вугілля, торфу, деревини тощо.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986454"/>
                  </a:ext>
                </a:extLst>
              </a:tr>
              <a:tr h="12308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Вибухо-небезпечні. 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 створюватись вибухонебезпечні суміші горючого пилу або волокон з повітрям.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Сховища легкозаймистих і горючих рідин, акумуляторні, комбікормові заводи, склади сипучих горючих матеріалів.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890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9647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64" y="292608"/>
            <a:ext cx="9631680" cy="633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50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08" y="134112"/>
            <a:ext cx="10009632" cy="654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7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952" y="377952"/>
            <a:ext cx="10411968" cy="648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69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562</Words>
  <Application>Microsoft Office PowerPoint</Application>
  <PresentationFormat>Широкоэкранный</PresentationFormat>
  <Paragraphs>75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2022-01-27T06:18:35Z</dcterms:created>
  <dcterms:modified xsi:type="dcterms:W3CDTF">2022-01-27T06:58:00Z</dcterms:modified>
</cp:coreProperties>
</file>