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56"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CAD274DC-FCA0-4D17-9077-83ECB8869EC2}" type="datetimeFigureOut">
              <a:rPr lang="uk-UA" smtClean="0"/>
              <a:t>04.10.2023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1030072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AD274DC-FCA0-4D17-9077-83ECB8869EC2}" type="datetimeFigureOut">
              <a:rPr lang="uk-UA" smtClean="0"/>
              <a:t>04.10.2023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1539595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AD274DC-FCA0-4D17-9077-83ECB8869EC2}" type="datetimeFigureOut">
              <a:rPr lang="uk-UA" smtClean="0"/>
              <a:t>04.10.2023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864320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AD274DC-FCA0-4D17-9077-83ECB8869EC2}" type="datetimeFigureOut">
              <a:rPr lang="uk-UA" smtClean="0"/>
              <a:t>04.10.2023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3873301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AD274DC-FCA0-4D17-9077-83ECB8869EC2}" type="datetimeFigureOut">
              <a:rPr lang="uk-UA" smtClean="0"/>
              <a:t>04.10.2023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1990810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CAD274DC-FCA0-4D17-9077-83ECB8869EC2}" type="datetimeFigureOut">
              <a:rPr lang="uk-UA" smtClean="0"/>
              <a:t>04.10.2023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218642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CAD274DC-FCA0-4D17-9077-83ECB8869EC2}" type="datetimeFigureOut">
              <a:rPr lang="uk-UA" smtClean="0"/>
              <a:t>04.10.2023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295018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CAD274DC-FCA0-4D17-9077-83ECB8869EC2}" type="datetimeFigureOut">
              <a:rPr lang="uk-UA" smtClean="0"/>
              <a:t>04.10.2023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408199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AD274DC-FCA0-4D17-9077-83ECB8869EC2}" type="datetimeFigureOut">
              <a:rPr lang="uk-UA" smtClean="0"/>
              <a:t>04.10.2023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299119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AD274DC-FCA0-4D17-9077-83ECB8869EC2}" type="datetimeFigureOut">
              <a:rPr lang="uk-UA" smtClean="0"/>
              <a:t>04.10.2023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165415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AD274DC-FCA0-4D17-9077-83ECB8869EC2}" type="datetimeFigureOut">
              <a:rPr lang="uk-UA" smtClean="0"/>
              <a:t>04.10.2023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713AFE4-7FB1-4F33-94CA-CBCF69555592}" type="slidenum">
              <a:rPr lang="uk-UA" smtClean="0"/>
              <a:t>‹#›</a:t>
            </a:fld>
            <a:endParaRPr lang="uk-UA"/>
          </a:p>
        </p:txBody>
      </p:sp>
    </p:spTree>
    <p:extLst>
      <p:ext uri="{BB962C8B-B14F-4D97-AF65-F5344CB8AC3E}">
        <p14:creationId xmlns:p14="http://schemas.microsoft.com/office/powerpoint/2010/main" val="27641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274DC-FCA0-4D17-9077-83ECB8869EC2}" type="datetimeFigureOut">
              <a:rPr lang="uk-UA" smtClean="0"/>
              <a:t>04.10.2023</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13AFE4-7FB1-4F33-94CA-CBCF69555592}" type="slidenum">
              <a:rPr lang="uk-UA" smtClean="0"/>
              <a:t>‹#›</a:t>
            </a:fld>
            <a:endParaRPr lang="uk-UA"/>
          </a:p>
        </p:txBody>
      </p:sp>
    </p:spTree>
    <p:extLst>
      <p:ext uri="{BB962C8B-B14F-4D97-AF65-F5344CB8AC3E}">
        <p14:creationId xmlns:p14="http://schemas.microsoft.com/office/powerpoint/2010/main" val="275296192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89494" y="543465"/>
            <a:ext cx="9144000" cy="4912743"/>
          </a:xfrm>
        </p:spPr>
        <p:txBody>
          <a:bodyPr>
            <a:normAutofit lnSpcReduction="10000"/>
          </a:bodyPr>
          <a:lstStyle/>
          <a:p>
            <a:r>
              <a:rPr lang="ru-RU" dirty="0" smtClean="0">
                <a:latin typeface="Times New Roman" panose="02020603050405020304" pitchFamily="18" charset="0"/>
                <a:cs typeface="Times New Roman" panose="02020603050405020304" pitchFamily="18" charset="0"/>
              </a:rPr>
              <a:t>ЛЕКЦІЯ 1</a:t>
            </a:r>
          </a:p>
          <a:p>
            <a:r>
              <a:rPr lang="uk-UA"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Загальна характеристика об'єктів систем електропостачання </a:t>
            </a:r>
          </a:p>
          <a:p>
            <a:r>
              <a:rPr lang="uk-UA" dirty="0" smtClean="0">
                <a:latin typeface="Times New Roman" panose="02020603050405020304" pitchFamily="18" charset="0"/>
                <a:cs typeface="Times New Roman" panose="02020603050405020304" pitchFamily="18" charset="0"/>
              </a:rPr>
              <a:t>ПЛАН</a:t>
            </a:r>
          </a:p>
          <a:p>
            <a:r>
              <a:rPr lang="uk-UA" sz="2800" dirty="0" smtClean="0">
                <a:latin typeface="Times New Roman" panose="02020603050405020304" pitchFamily="18" charset="0"/>
                <a:cs typeface="Times New Roman" panose="02020603050405020304" pitchFamily="18" charset="0"/>
              </a:rPr>
              <a:t>1.1  Характеристика системи електропостачання</a:t>
            </a:r>
          </a:p>
          <a:p>
            <a:r>
              <a:rPr lang="uk-UA" sz="2800" dirty="0" smtClean="0">
                <a:latin typeface="Times New Roman" panose="02020603050405020304" pitchFamily="18" charset="0"/>
                <a:cs typeface="Times New Roman" panose="02020603050405020304" pitchFamily="18" charset="0"/>
              </a:rPr>
              <a:t>1.2  Спрощена структура систем електропостачання</a:t>
            </a:r>
          </a:p>
          <a:p>
            <a:r>
              <a:rPr lang="uk-UA" sz="2800" dirty="0" smtClean="0">
                <a:latin typeface="Times New Roman" panose="02020603050405020304" pitchFamily="18" charset="0"/>
                <a:cs typeface="Times New Roman" panose="02020603050405020304" pitchFamily="18" charset="0"/>
              </a:rPr>
              <a:t>1.3  Основні вимоги, що пред'являються до СЕП </a:t>
            </a:r>
          </a:p>
          <a:p>
            <a:r>
              <a:rPr lang="uk-UA" sz="2800" dirty="0" smtClean="0">
                <a:latin typeface="Times New Roman" panose="02020603050405020304" pitchFamily="18" charset="0"/>
                <a:cs typeface="Times New Roman" panose="02020603050405020304" pitchFamily="18" charset="0"/>
              </a:rPr>
              <a:t>1.4  Проектування систем електропостачання</a:t>
            </a:r>
          </a:p>
          <a:p>
            <a:endParaRPr lang="uk-UA" sz="2800" dirty="0" smtClean="0"/>
          </a:p>
          <a:p>
            <a:endParaRPr lang="ru-RU" dirty="0" smtClean="0"/>
          </a:p>
          <a:p>
            <a:endParaRPr lang="ru-RU" dirty="0" smtClean="0"/>
          </a:p>
          <a:p>
            <a:endParaRPr lang="uk-UA" dirty="0"/>
          </a:p>
        </p:txBody>
      </p:sp>
    </p:spTree>
    <p:extLst>
      <p:ext uri="{BB962C8B-B14F-4D97-AF65-F5344CB8AC3E}">
        <p14:creationId xmlns:p14="http://schemas.microsoft.com/office/powerpoint/2010/main" val="2577156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207034" y="431605"/>
            <a:ext cx="11835441" cy="5874304"/>
          </a:xfrm>
          <a:prstGeom prst="rect">
            <a:avLst/>
          </a:prstGeom>
        </p:spPr>
      </p:pic>
    </p:spTree>
    <p:extLst>
      <p:ext uri="{BB962C8B-B14F-4D97-AF65-F5344CB8AC3E}">
        <p14:creationId xmlns:p14="http://schemas.microsoft.com/office/powerpoint/2010/main" val="828040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89781" y="311486"/>
            <a:ext cx="11766430" cy="5985798"/>
          </a:xfrm>
          <a:prstGeom prst="rect">
            <a:avLst/>
          </a:prstGeom>
        </p:spPr>
      </p:pic>
    </p:spTree>
    <p:extLst>
      <p:ext uri="{BB962C8B-B14F-4D97-AF65-F5344CB8AC3E}">
        <p14:creationId xmlns:p14="http://schemas.microsoft.com/office/powerpoint/2010/main" val="3797484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741873" y="129396"/>
            <a:ext cx="10282686" cy="6728604"/>
          </a:xfrm>
          <a:prstGeom prst="rect">
            <a:avLst/>
          </a:prstGeom>
        </p:spPr>
      </p:pic>
    </p:spTree>
    <p:extLst>
      <p:ext uri="{BB962C8B-B14F-4D97-AF65-F5344CB8AC3E}">
        <p14:creationId xmlns:p14="http://schemas.microsoft.com/office/powerpoint/2010/main" val="3904956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724618" y="0"/>
            <a:ext cx="10921041" cy="6857999"/>
          </a:xfrm>
          <a:prstGeom prst="rect">
            <a:avLst/>
          </a:prstGeom>
        </p:spPr>
      </p:pic>
    </p:spTree>
    <p:extLst>
      <p:ext uri="{BB962C8B-B14F-4D97-AF65-F5344CB8AC3E}">
        <p14:creationId xmlns:p14="http://schemas.microsoft.com/office/powerpoint/2010/main" val="3241084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517585" y="155558"/>
            <a:ext cx="11231592" cy="5054795"/>
          </a:xfrm>
          <a:prstGeom prst="rect">
            <a:avLst/>
          </a:prstGeom>
        </p:spPr>
      </p:pic>
    </p:spTree>
    <p:extLst>
      <p:ext uri="{BB962C8B-B14F-4D97-AF65-F5344CB8AC3E}">
        <p14:creationId xmlns:p14="http://schemas.microsoft.com/office/powerpoint/2010/main" val="1065142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63903" y="439733"/>
            <a:ext cx="11792308" cy="3493912"/>
          </a:xfrm>
          <a:prstGeom prst="rect">
            <a:avLst/>
          </a:prstGeom>
        </p:spPr>
      </p:pic>
    </p:spTree>
    <p:extLst>
      <p:ext uri="{BB962C8B-B14F-4D97-AF65-F5344CB8AC3E}">
        <p14:creationId xmlns:p14="http://schemas.microsoft.com/office/powerpoint/2010/main" val="2390300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endParaRPr lang="uk-UA"/>
          </a:p>
        </p:txBody>
      </p:sp>
    </p:spTree>
    <p:extLst>
      <p:ext uri="{BB962C8B-B14F-4D97-AF65-F5344CB8AC3E}">
        <p14:creationId xmlns:p14="http://schemas.microsoft.com/office/powerpoint/2010/main" val="2554824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209227" y="343302"/>
            <a:ext cx="11918197" cy="6133381"/>
          </a:xfrm>
          <a:prstGeom prst="rect">
            <a:avLst/>
          </a:prstGeom>
        </p:spPr>
      </p:pic>
    </p:spTree>
    <p:extLst>
      <p:ext uri="{BB962C8B-B14F-4D97-AF65-F5344CB8AC3E}">
        <p14:creationId xmlns:p14="http://schemas.microsoft.com/office/powerpoint/2010/main" val="478310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250166" y="266291"/>
            <a:ext cx="11291977" cy="5375384"/>
          </a:xfrm>
          <a:prstGeom prst="rect">
            <a:avLst/>
          </a:prstGeom>
        </p:spPr>
      </p:pic>
    </p:spTree>
    <p:extLst>
      <p:ext uri="{BB962C8B-B14F-4D97-AF65-F5344CB8AC3E}">
        <p14:creationId xmlns:p14="http://schemas.microsoft.com/office/powerpoint/2010/main" val="1012348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428545" y="394094"/>
            <a:ext cx="11388911" cy="5459587"/>
          </a:xfrm>
          <a:prstGeom prst="rect">
            <a:avLst/>
          </a:prstGeom>
        </p:spPr>
      </p:pic>
    </p:spTree>
    <p:extLst>
      <p:ext uri="{BB962C8B-B14F-4D97-AF65-F5344CB8AC3E}">
        <p14:creationId xmlns:p14="http://schemas.microsoft.com/office/powerpoint/2010/main" val="399963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 y="162733"/>
            <a:ext cx="8179550" cy="6160575"/>
          </a:xfrm>
          <a:prstGeom prst="rect">
            <a:avLst/>
          </a:prstGeom>
          <a:ln>
            <a:noFill/>
          </a:ln>
          <a:effectLst>
            <a:outerShdw blurRad="292100" dist="139700" dir="2700000" algn="tl" rotWithShape="0">
              <a:srgbClr val="333333">
                <a:alpha val="65000"/>
              </a:srgbClr>
            </a:outerShdw>
          </a:effectLst>
        </p:spPr>
      </p:pic>
      <p:sp>
        <p:nvSpPr>
          <p:cNvPr id="5" name="Прямоугольник 4"/>
          <p:cNvSpPr/>
          <p:nvPr/>
        </p:nvSpPr>
        <p:spPr>
          <a:xfrm>
            <a:off x="8622467" y="162733"/>
            <a:ext cx="3324387" cy="6463308"/>
          </a:xfrm>
          <a:prstGeom prst="rect">
            <a:avLst/>
          </a:prstGeom>
        </p:spPr>
        <p:txBody>
          <a:bodyPr wrap="square">
            <a:spAutoFit/>
          </a:bodyPr>
          <a:lstStyle/>
          <a:p>
            <a:pPr indent="270510" algn="just">
              <a:spcAft>
                <a:spcPts val="0"/>
              </a:spcAft>
            </a:pPr>
            <a:r>
              <a:rPr lang="uk-UA" dirty="0">
                <a:latin typeface="Times New Roman" panose="02020603050405020304" pitchFamily="18" charset="0"/>
                <a:ea typeface="Calibri" panose="020F0502020204030204" pitchFamily="34" charset="0"/>
              </a:rPr>
              <a:t>Систему електропостачання підприємства можна умовно розбити на 3 частини: систему живлення, систему розподілу й систему споживання. </a:t>
            </a:r>
            <a:endParaRPr lang="en-US" sz="16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У якості ДЖ можуть бути:</a:t>
            </a:r>
            <a:endParaRPr lang="en-US" sz="16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 електрична станція або підстанція енергосистеми;</a:t>
            </a:r>
            <a:endParaRPr lang="en-US" sz="16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 електрична станція підприємства.</a:t>
            </a:r>
            <a:endParaRPr lang="en-US" sz="16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Власна електростанція на підприємстві будується в наступних випадках:</a:t>
            </a:r>
            <a:endParaRPr lang="en-US" sz="16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 при великому споживанні тепла;</a:t>
            </a:r>
            <a:endParaRPr lang="en-US" sz="16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 при розміщенні підприємства у віддалених районах, що мають слабкі електричні зв'язки з енергосистемою;</a:t>
            </a:r>
            <a:endParaRPr lang="en-US" sz="16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 при наявності спеціальних вимог до надійності електропостачання;</a:t>
            </a:r>
            <a:endParaRPr lang="en-U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49639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215886" y="225869"/>
            <a:ext cx="9671674" cy="663988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64888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3079"/>
            <a:ext cx="9936192" cy="5978106"/>
          </a:xfrm>
        </p:spPr>
        <p:txBody>
          <a:bodyPr/>
          <a:lstStyle/>
          <a:p>
            <a:pPr indent="270510" algn="just">
              <a:spcAft>
                <a:spcPts val="0"/>
              </a:spcAft>
            </a:pPr>
            <a:r>
              <a:rPr lang="uk-UA" dirty="0">
                <a:latin typeface="Times New Roman" panose="02020603050405020304" pitchFamily="18" charset="0"/>
                <a:ea typeface="Calibri" panose="020F0502020204030204" pitchFamily="34" charset="0"/>
              </a:rPr>
              <a:t>Живлення ППЕ при наявності ЕП першої категорії здійснюється від двох незалежних взаємно резервуючих джерел живлення. При цьому живлення ППЕ здійснюється по двом одноланцюгових повітряних лініях або по двох кабельних лініях, прокладеним по різних </a:t>
            </a:r>
            <a:r>
              <a:rPr lang="uk-UA" dirty="0" smtClean="0">
                <a:latin typeface="Times New Roman" panose="02020603050405020304" pitchFamily="18" charset="0"/>
                <a:ea typeface="Calibri" panose="020F0502020204030204" pitchFamily="34" charset="0"/>
              </a:rPr>
              <a:t>трасах.</a:t>
            </a:r>
            <a:endParaRPr lang="en-US" sz="2400" dirty="0" smtClean="0">
              <a:effectLst/>
              <a:latin typeface="Times New Roman" panose="02020603050405020304" pitchFamily="18" charset="0"/>
              <a:ea typeface="Calibri" panose="020F0502020204030204" pitchFamily="34" charset="0"/>
            </a:endParaRPr>
          </a:p>
          <a:p>
            <a:pPr marR="15240" indent="270510" algn="just">
              <a:spcAft>
                <a:spcPts val="0"/>
              </a:spcAft>
            </a:pPr>
            <a:r>
              <a:rPr lang="uk-UA" dirty="0">
                <a:latin typeface="Times New Roman" panose="02020603050405020304" pitchFamily="18" charset="0"/>
                <a:ea typeface="Calibri" panose="020F0502020204030204" pitchFamily="34" charset="0"/>
              </a:rPr>
              <a:t>При виході з ладу однієї лінії друга, що залишилася в роботі, повинна забезпечити живлення всіх ЕП першої категорії, а також ЕП другої й третьої категорій, робота яких необхідна для безаварійного функціонування основних виробництв технологічного процесу підприємства.</a:t>
            </a:r>
            <a:endParaRPr lang="en-US" sz="2400" dirty="0" smtClean="0">
              <a:effectLst/>
              <a:latin typeface="Times New Roman" panose="02020603050405020304" pitchFamily="18" charset="0"/>
              <a:ea typeface="Calibri" panose="020F0502020204030204" pitchFamily="34" charset="0"/>
            </a:endParaRPr>
          </a:p>
          <a:p>
            <a:pPr marL="0" indent="0">
              <a:buNone/>
            </a:pPr>
            <a:endParaRPr lang="uk-UA" dirty="0"/>
          </a:p>
        </p:txBody>
      </p:sp>
    </p:spTree>
    <p:extLst>
      <p:ext uri="{BB962C8B-B14F-4D97-AF65-F5344CB8AC3E}">
        <p14:creationId xmlns:p14="http://schemas.microsoft.com/office/powerpoint/2010/main" val="979120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943640" y="108488"/>
            <a:ext cx="10481095" cy="6857999"/>
          </a:xfrm>
          <a:prstGeom prst="rect">
            <a:avLst/>
          </a:prstGeom>
        </p:spPr>
      </p:pic>
    </p:spTree>
    <p:extLst>
      <p:ext uri="{BB962C8B-B14F-4D97-AF65-F5344CB8AC3E}">
        <p14:creationId xmlns:p14="http://schemas.microsoft.com/office/powerpoint/2010/main" val="1193440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434196" y="340275"/>
            <a:ext cx="11757804" cy="5746319"/>
          </a:xfrm>
          <a:prstGeom prst="rect">
            <a:avLst/>
          </a:prstGeom>
        </p:spPr>
      </p:pic>
    </p:spTree>
    <p:extLst>
      <p:ext uri="{BB962C8B-B14F-4D97-AF65-F5344CB8AC3E}">
        <p14:creationId xmlns:p14="http://schemas.microsoft.com/office/powerpoint/2010/main" val="2388254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366</TotalTime>
  <Words>184</Words>
  <Application>Microsoft Office PowerPoint</Application>
  <PresentationFormat>Широкоэкранный</PresentationFormat>
  <Paragraphs>19</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ACER</cp:lastModifiedBy>
  <cp:revision>19</cp:revision>
  <dcterms:created xsi:type="dcterms:W3CDTF">2022-07-30T11:52:26Z</dcterms:created>
  <dcterms:modified xsi:type="dcterms:W3CDTF">2023-10-04T12:54:57Z</dcterms:modified>
</cp:coreProperties>
</file>