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0" d="100"/>
          <a:sy n="90" d="100"/>
        </p:scale>
        <p:origin x="-384" y="-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40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650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25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00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271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10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40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457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63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15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32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B8E6-A9D8-4F55-9B9D-E9C6FB854D2D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CD83-F1A0-4DD4-A8D8-F13181BCC0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62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8573"/>
            <a:ext cx="9144000" cy="617651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3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СТІЙКІСТЬ РЕЖИМУ ЕЛЕКТРИЧНОЇ СИСТЕМИ І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Режими</a:t>
            </a:r>
            <a:r>
              <a:rPr lang="uk-UA" sz="2800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uk-UA" sz="28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</a:p>
          <a:p>
            <a:pPr lvl="1">
              <a:spcAft>
                <a:spcPts val="0"/>
              </a:spcAft>
              <a:buSzPts val="1600"/>
              <a:tabLst>
                <a:tab pos="528955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Стійкість</a:t>
            </a:r>
            <a:r>
              <a:rPr lang="uk-UA" sz="2800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режиму</a:t>
            </a:r>
            <a:r>
              <a:rPr lang="uk-UA" sz="28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uk-UA" sz="28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 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Стійкість вузлів навантаження</a:t>
            </a:r>
          </a:p>
          <a:p>
            <a:pPr lvl="1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Пуск і самозапуск двигунів</a:t>
            </a:r>
          </a:p>
          <a:p>
            <a:pPr lvl="1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питання та теми рефератів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/>
          </a:p>
          <a:p>
            <a:r>
              <a:rPr lang="uk-UA" b="1" dirty="0"/>
              <a:t> 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564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62" t="30124" r="28448" b="12298"/>
          <a:stretch/>
        </p:blipFill>
        <p:spPr>
          <a:xfrm>
            <a:off x="374904" y="272263"/>
            <a:ext cx="9848088" cy="62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2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024"/>
            <a:ext cx="10515600" cy="598493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Стійкість вузлів навантаження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570" t="31235" r="29375" b="11605"/>
          <a:stretch/>
        </p:blipFill>
        <p:spPr>
          <a:xfrm>
            <a:off x="667512" y="711200"/>
            <a:ext cx="9884664" cy="60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35" t="21507" r="29629" b="38776"/>
          <a:stretch/>
        </p:blipFill>
        <p:spPr>
          <a:xfrm>
            <a:off x="502920" y="210311"/>
            <a:ext cx="9985248" cy="5230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597" t="27622" r="28798" b="61628"/>
          <a:stretch/>
        </p:blipFill>
        <p:spPr>
          <a:xfrm>
            <a:off x="502920" y="5269282"/>
            <a:ext cx="8522208" cy="14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98" t="32225" r="29156" b="47811"/>
          <a:stretch/>
        </p:blipFill>
        <p:spPr>
          <a:xfrm>
            <a:off x="228600" y="146303"/>
            <a:ext cx="10049256" cy="2203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083" t="33210" r="29375" b="25556"/>
          <a:stretch/>
        </p:blipFill>
        <p:spPr>
          <a:xfrm>
            <a:off x="558800" y="2501900"/>
            <a:ext cx="9719056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26" t="20877" r="28683" b="24485"/>
          <a:stretch/>
        </p:blipFill>
        <p:spPr>
          <a:xfrm>
            <a:off x="566928" y="210311"/>
            <a:ext cx="10607040" cy="65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"/>
            <a:ext cx="10515600" cy="6085523"/>
          </a:xfrm>
        </p:spPr>
        <p:txBody>
          <a:bodyPr/>
          <a:lstStyle/>
          <a:p>
            <a:pPr marL="457200" lvl="1" indent="0" algn="ctr">
              <a:buNone/>
            </a:pP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Пуск і самозапуск двигунів</a:t>
            </a:r>
          </a:p>
          <a:p>
            <a:pPr marL="0" indent="0">
              <a:buNone/>
            </a:pP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819" t="32222" r="29097" b="60124"/>
          <a:stretch/>
        </p:blipFill>
        <p:spPr>
          <a:xfrm>
            <a:off x="1005840" y="685800"/>
            <a:ext cx="9857232" cy="1161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056" t="44444" r="29166" b="28025"/>
          <a:stretch/>
        </p:blipFill>
        <p:spPr>
          <a:xfrm>
            <a:off x="838200" y="1847088"/>
            <a:ext cx="10628376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62" t="32646" r="28683" b="9775"/>
          <a:stretch/>
        </p:blipFill>
        <p:spPr>
          <a:xfrm>
            <a:off x="265176" y="219455"/>
            <a:ext cx="10661904" cy="65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8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53" t="22558" r="29156" b="55167"/>
          <a:stretch/>
        </p:blipFill>
        <p:spPr>
          <a:xfrm>
            <a:off x="493776" y="109727"/>
            <a:ext cx="9893808" cy="2770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070" t="36160" r="30088" b="34054"/>
          <a:stretch/>
        </p:blipFill>
        <p:spPr>
          <a:xfrm>
            <a:off x="493776" y="2880360"/>
            <a:ext cx="9729216" cy="34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2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35" t="42732" r="30575" b="16290"/>
          <a:stretch/>
        </p:blipFill>
        <p:spPr>
          <a:xfrm>
            <a:off x="329184" y="173735"/>
            <a:ext cx="11265408" cy="64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6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4672"/>
            <a:ext cx="10515600" cy="6245524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375"/>
              </a:spcBef>
              <a:spcAft>
                <a:spcPts val="0"/>
              </a:spcAft>
              <a:buSzPts val="1600"/>
              <a:buNone/>
              <a:tabLst>
                <a:tab pos="52895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РЕЖИМИ</a:t>
            </a:r>
            <a:r>
              <a:rPr lang="uk-UA" b="1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15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0975" indent="4495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 процесів, що існують в електричній системі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 стан у будь-який момент часу або в деякому інтервалі часу,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 режимом системи. Режим — це стан системи,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значеннями потужності, напруг, струмів, частоти й інших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змінних величин, що характеризують процес перетворення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розподілу енергії. Зазначені показники називаються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параметрами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2880" indent="449580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 електричної системи може бути сталим або перехідним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(несталим). 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сталому режимі роботи системи параметри режиму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непостійні, вони безупинно змінюються, однак ці зміни досить малі.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Перехідний режим системи характеризується швидкою зміною в часі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параметрів. Окремий випадок перехідного режиму — режим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хитань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періодично змінюються параметри.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732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3298"/>
            <a:ext cx="10515600" cy="6504317"/>
          </a:xfrm>
        </p:spPr>
        <p:txBody>
          <a:bodyPr>
            <a:normAutofit/>
          </a:bodyPr>
          <a:lstStyle/>
          <a:p>
            <a:pPr marL="521335" algn="just">
              <a:lnSpc>
                <a:spcPts val="183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погляду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marR="184150" lvl="2" indent="-457200" algn="just">
              <a:spcBef>
                <a:spcPts val="5"/>
              </a:spcBef>
              <a:buSzPts val="1600"/>
              <a:buFont typeface="+mj-lt"/>
              <a:buAutoNum type="arabicPeriod"/>
              <a:tabLst>
                <a:tab pos="73025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Нормальні сталі режими, стосовно до яких проектується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і визначаються основні техніко-економічні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marR="190500" lvl="2" indent="-457200" algn="just">
              <a:buSzPts val="1600"/>
              <a:buFont typeface="+mj-lt"/>
              <a:buAutoNum type="arabicPeriod"/>
              <a:tabLst>
                <a:tab pos="725805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Нормальні перехідні режими, під час яких система переходить</a:t>
            </a:r>
            <a:r>
              <a:rPr lang="uk-UA" sz="2400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робочого стану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іншого.</a:t>
            </a:r>
            <a:endParaRPr lang="en-US" sz="2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marR="185420" lvl="2" indent="-457200" algn="just">
              <a:buSzPts val="1600"/>
              <a:buFont typeface="+mj-lt"/>
              <a:buAutoNum type="arabicPeriod"/>
              <a:tabLst>
                <a:tab pos="73787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Аварійні сталі і перехідні режими, для яких визначаються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характеристики, зв'язані з необхідністю ліквідації аварії 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з'ясування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подальшої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системи.</a:t>
            </a:r>
            <a:endParaRPr lang="en-US" sz="2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marR="184150" lvl="2" indent="-457200" algn="just">
              <a:buSzPts val="1600"/>
              <a:buFont typeface="+mj-lt"/>
              <a:buAutoNum type="arabicPeriod"/>
              <a:tabLst>
                <a:tab pos="73025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Післяаварійні сталі режими викликають у загальному випадку</a:t>
            </a:r>
            <a:r>
              <a:rPr lang="uk-UA" sz="2400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відключення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небудь елемента системи або ряду елементів. У цьому режимі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 працювати з погіршеними техніко-економічними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характеристиками</a:t>
            </a:r>
            <a:r>
              <a:rPr lang="uk-UA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порівнянні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нормальним режимом.</a:t>
            </a:r>
            <a:endParaRPr lang="en-US" sz="2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" marR="184150" indent="42354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будь-яких перехідних процесах відбуваються закономірні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післяаварійні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якими-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небудь причинами,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називаними впливами,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збурюють.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3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022"/>
            <a:ext cx="10515600" cy="6719977"/>
          </a:xfrm>
        </p:spPr>
        <p:txBody>
          <a:bodyPr>
            <a:normAutofit fontScale="77500" lnSpcReduction="20000"/>
          </a:bodyPr>
          <a:lstStyle/>
          <a:p>
            <a:pPr marL="121920" marR="183515" indent="399415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Нормальні перехідні процеси виникають при звичайних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експлуатаційних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операціях: включенні і відключенні трансформаторів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електропередач, включенні і відключенні окремих генераторів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навантажень.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малі впливи, що збурюють, які викликають малі збурювання режиму,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 зміни</a:t>
            </a:r>
            <a:r>
              <a:rPr lang="uk-UA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навантаження.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Аварійні перехідні процеси виникають унаслідок різких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істотних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 режиму системи: при коротких замиканнях у системі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наступному</a:t>
            </a:r>
            <a:r>
              <a:rPr lang="uk-UA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їхньому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відключенні,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з'єднання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1920" marR="183515" indent="399415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перехідного режиму система переходить від одного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сталого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 до іншого або після збурювання повертається до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сталого режиму. Перехідні і сталі режими електричних систем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 задовольняти рядові основних вимог. У нормальному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робочому</a:t>
            </a:r>
            <a:r>
              <a:rPr lang="uk-UA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(вихідний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режим)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забезпечені: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84785" lvl="0" indent="-34290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69977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енергією,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своїми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показниками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встановленим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нормативам;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89230" lvl="0" indent="-34290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65405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надійність - постачання споживачів енергією без перерви і без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стійке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(стійкість);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86690" lvl="0" indent="-342900" algn="just">
              <a:lnSpc>
                <a:spcPct val="120000"/>
              </a:lnSpc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169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необхідної якості при мінімальних витратах засобів на її виробництво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передачу.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93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0551"/>
            <a:ext cx="10515600" cy="6478438"/>
          </a:xfrm>
        </p:spPr>
        <p:txBody>
          <a:bodyPr>
            <a:normAutofit fontScale="92500" lnSpcReduction="20000"/>
          </a:bodyPr>
          <a:lstStyle/>
          <a:p>
            <a:pPr marL="71120" marR="183515" indent="449580" algn="just">
              <a:lnSpc>
                <a:spcPct val="11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закінчуватися деяким бажаним сталим режимом. Важливо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чи буде цей режим здійсненний при параметрах, прийнятих у роз-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рахунку, а якщо здійснимо, то чи буде він стійкий і досить надійний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щоб система могла довгостроково працювати без порушень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 стійкості. Оцінюючи якість перехідного режиму в цілому,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щоб зміни параметрів режиму, що відбуваються, не могли істотно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знизити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енергопостачання споживачів.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92405" indent="449580" algn="just">
              <a:lnSpc>
                <a:spcPct val="11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Умови, 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 бути виконані при розрахунках перехідних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00" lvl="0" indent="-342900">
              <a:lnSpc>
                <a:spcPct val="110000"/>
              </a:lnSpc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64643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здійсненність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режиму,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повинний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наступити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загасання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перехідних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63881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63881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задовільна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перехідного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86690" lvl="0" indent="-342900">
              <a:lnSpc>
                <a:spcPct val="110000"/>
              </a:lnSpc>
              <a:spcBef>
                <a:spcPts val="1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6604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економічність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заходів,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дотримання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35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166"/>
            <a:ext cx="10515600" cy="631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РЕЖИМУ ЕЛЕКТРИЧНОЇ СИСТЕМИ </a:t>
            </a:r>
          </a:p>
          <a:p>
            <a:pPr marL="0" indent="0" algn="just">
              <a:buNone/>
            </a:pPr>
            <a:r>
              <a:rPr lang="uk-UA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режиму електричної системи — це здатність системи при раптових випадкових збурюваннях її режиму (малих і значних) зберігати нормальне значення параметрів у її вузлових точках. Систему розглядають як єдине ціле — синхронні генератори системи і  вузли навантаження, вплив яких на стійкість може бути значним. Розрізняють статичну і динамічну стійкість системи. Статична стійкість — здатність системи відновлювати вихідний режим після малого його збурювання або режим, досить близький до вихідного. Щоб судити про статичну стійкість системи, необхідно досліджувати характер перехідного процесу при малому збурюванні</a:t>
            </a:r>
            <a:endParaRPr lang="uk-UA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6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92" t="26836" r="27549" b="3182"/>
          <a:stretch/>
        </p:blipFill>
        <p:spPr>
          <a:xfrm>
            <a:off x="370936" y="77638"/>
            <a:ext cx="10299939" cy="65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1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46" t="15734" r="27549" b="66027"/>
          <a:stretch/>
        </p:blipFill>
        <p:spPr>
          <a:xfrm>
            <a:off x="508958" y="293298"/>
            <a:ext cx="10280962" cy="2349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265" t="29383" r="29374" b="43704"/>
          <a:stretch/>
        </p:blipFill>
        <p:spPr>
          <a:xfrm>
            <a:off x="952500" y="2862072"/>
            <a:ext cx="9837420" cy="37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6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98" t="25710" r="28329" b="25326"/>
          <a:stretch/>
        </p:blipFill>
        <p:spPr>
          <a:xfrm>
            <a:off x="201168" y="301751"/>
            <a:ext cx="10652760" cy="615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04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435</Words>
  <Application>Microsoft Office PowerPoint</Application>
  <PresentationFormat>Широкоэкранный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2022-08-24T13:29:03Z</dcterms:created>
  <dcterms:modified xsi:type="dcterms:W3CDTF">2022-08-29T07:41:08Z</dcterms:modified>
</cp:coreProperties>
</file>