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4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42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59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54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42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54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3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05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8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0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6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5968-A702-49AF-AE18-7C925A2B2880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E471-82D7-4B92-83A3-7E2387BF4C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86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109" y="215659"/>
            <a:ext cx="9144000" cy="6357669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4-5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РЕЛЕЙНИЙ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СИСТЕМАХ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</a:p>
          <a:p>
            <a:pPr lvl="1" indent="-457200" algn="l">
              <a:spcBef>
                <a:spcPts val="1000"/>
              </a:spcBef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релейного захисту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000"/>
              </a:spcBef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вимоги до релейного захисту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000"/>
              </a:spcBef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дії релейного захисту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000"/>
              </a:spcBef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елементи пристроїв релейного захисту та автоматики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 Максимальний струмовий захист</a:t>
            </a:r>
          </a:p>
          <a:p>
            <a:pPr lvl="1" indent="-457200" algn="l">
              <a:spcBef>
                <a:spcPts val="1000"/>
              </a:spcBef>
              <a:buAutoNum type="arabicPeriod" startAt="6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Струмова відсічка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000"/>
              </a:spcBef>
              <a:buAutoNum type="arabicPeriod" startAt="6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 струмовий направлений захист</a:t>
            </a:r>
          </a:p>
          <a:p>
            <a:pPr lvl="1" indent="-457200" algn="l">
              <a:spcBef>
                <a:spcPts val="1000"/>
              </a:spcBef>
              <a:buAutoNum type="arabicPeriod" startAt="6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Диференціальні струмові захисти</a:t>
            </a:r>
          </a:p>
          <a:p>
            <a:pPr lvl="1" indent="-457200" algn="l">
              <a:spcBef>
                <a:spcPts val="1000"/>
              </a:spcBef>
              <a:buAutoNum type="arabicPeriod" startAt="6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замикань на землю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l">
              <a:spcBef>
                <a:spcPts val="1000"/>
              </a:spcBef>
              <a:buAutoNum type="arabicPeriod" startAt="6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електричних мереж і установок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3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66" y="143122"/>
            <a:ext cx="10515600" cy="6575729"/>
          </a:xfrm>
        </p:spPr>
        <p:txBody>
          <a:bodyPr>
            <a:normAutofit fontScale="92500"/>
          </a:bodyPr>
          <a:lstStyle/>
          <a:p>
            <a:pPr marL="457200" marR="1471930" lvl="1" indent="0">
              <a:spcAft>
                <a:spcPts val="0"/>
              </a:spcAft>
              <a:buSzPts val="1600"/>
              <a:buNone/>
              <a:tabLst>
                <a:tab pos="5416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 ФУНКЦІОНАЛЬНІ</a:t>
            </a:r>
            <a:r>
              <a:rPr lang="uk-UA" b="1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 </a:t>
            </a:r>
            <a:r>
              <a:rPr lang="uk-UA" b="1" spc="-3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b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034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 релейного захисту та автоматики складаються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функціональних елементів, зв'язаних між собою загальною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Призначення кожного елемента - перетворити вхідні сигнали,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 від попереднього елемента, і передати їх наступному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кожному пристрої елементи поєднуються у функціональні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відповідності до послідовності перетворення й передачі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умовно виділяють вимірювальну, передавальну, логічну та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частини. Деякі з них можуть і не бути в конкретному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1610" indent="457200" algn="just">
              <a:spcBef>
                <a:spcPts val="5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Вимірювальна частина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 вимірювальної частини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той або інший параметр системи електропостачання,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амплітуду (абсолютне значення) струму, напруги, кут зсуву фаз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ними,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частоти.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Зазначені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вторинної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струми, одержувані від первинних вимірювальних перетворювачів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(трансформаторів) напруги й струму електричних установок, 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інформаційними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470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72"/>
            <a:ext cx="10515600" cy="6504167"/>
          </a:xfrm>
        </p:spPr>
        <p:txBody>
          <a:bodyPr>
            <a:normAutofit fontScale="92500" lnSpcReduction="10000"/>
          </a:bodyPr>
          <a:lstStyle/>
          <a:p>
            <a:pPr marL="83820" marR="182880" indent="457200" algn="just"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Щоб зробити порівняння, необхідно мати не менше двох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вимірювальному органі з однією впливовою величиною 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другої може використовуватися деяка задана постійна величина.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 можна зробити й іншим способом. Для цього впливова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U(I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перетвориться у дві порівнювані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так, щоб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 були різними її функціями і їх графіки перетиналися при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деякому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значенні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що є граничною умовою появи сигналу на виході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вимірювального органа або границею зони дії (рис. 13.2,а). Якщо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необхідно,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≥ 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його зона дії розташовується праворуч від граничної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точки. Вона є променем, що збігається з віссю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U(I)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 виході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 неперервної дії є аналоговий сигнал у вигляді,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складової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напруги,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змінюється пропорційно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різниці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(крива 1 на рис. 13.2,б). На виході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 релейної дії є дискретний сигнал у вигляді напруги,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змінюється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стрибкоподібно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0min</a:t>
            </a:r>
            <a:r>
              <a:rPr lang="uk-UA" i="1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0max</a:t>
            </a:r>
            <a:r>
              <a:rPr lang="uk-UA" i="1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(крива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2),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окремому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1400" spc="-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uk-UA" sz="1400" spc="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z="2400" spc="-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pc="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2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Поява</a:t>
            </a:r>
            <a:r>
              <a:rPr lang="uk-UA" spc="2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дискретного</a:t>
            </a:r>
            <a:r>
              <a:rPr lang="uk-UA" spc="2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сигналу</a:t>
            </a:r>
            <a:r>
              <a:rPr lang="uk-UA" spc="2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означає</a:t>
            </a:r>
            <a:r>
              <a:rPr lang="uk-UA" spc="2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спрацьовування</a:t>
            </a:r>
            <a:r>
              <a:rPr lang="uk-UA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вимірювального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релейної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313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0" t="25107" r="22625" b="6185"/>
          <a:stretch/>
        </p:blipFill>
        <p:spPr>
          <a:xfrm>
            <a:off x="238539" y="190830"/>
            <a:ext cx="10145864" cy="64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9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74929"/>
            <a:ext cx="10515600" cy="1900361"/>
          </a:xfrm>
        </p:spPr>
        <p:txBody>
          <a:bodyPr>
            <a:normAutofit fontScale="70000" lnSpcReduction="20000"/>
          </a:bodyPr>
          <a:lstStyle/>
          <a:p>
            <a:pPr marL="313055" indent="0" algn="just">
              <a:lnSpc>
                <a:spcPts val="1725"/>
              </a:lnSpc>
              <a:spcAft>
                <a:spcPts val="0"/>
              </a:spcAft>
              <a:buNone/>
            </a:pPr>
            <a:r>
              <a:rPr lang="uk-UA" sz="2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Логічна</a:t>
            </a:r>
            <a:r>
              <a:rPr lang="uk-UA" sz="2900" i="1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uk-UA" sz="2900" b="1" i="1" spc="2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13055" indent="0" algn="just">
              <a:lnSpc>
                <a:spcPts val="1725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Вихідний</a:t>
            </a:r>
            <a:r>
              <a:rPr lang="uk-UA" spc="2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дискретний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пристрою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цілому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формується його логічною частиною, що перетворює дискретні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вхідні сигнали в дискретні вихідні, які є вхідними сигналами виконавчої частини пристрою. Логічна частина містить звичайно кілька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логічних елементів, тому поява дискретного сигналу на виході в загальному випадку залежить від комбінації вхідних сигналів. Таких основних комбінацій три — це логічні операції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АБО, І, НЕ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Умовне зображення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приведено</a:t>
            </a:r>
            <a:r>
              <a:rPr lang="uk-UA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13.3.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81" t="37161" r="24652" b="12839"/>
          <a:stretch/>
        </p:blipFill>
        <p:spPr>
          <a:xfrm>
            <a:off x="1320800" y="19177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43" t="28031" r="24269" b="54975"/>
          <a:stretch/>
        </p:blipFill>
        <p:spPr>
          <a:xfrm>
            <a:off x="294197" y="174928"/>
            <a:ext cx="9931179" cy="1908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514" t="44691" r="24444" b="25556"/>
          <a:stretch/>
        </p:blipFill>
        <p:spPr>
          <a:xfrm>
            <a:off x="294197" y="2083241"/>
            <a:ext cx="9931179" cy="33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65" y="103367"/>
            <a:ext cx="10515600" cy="6535972"/>
          </a:xfrm>
        </p:spPr>
        <p:txBody>
          <a:bodyPr>
            <a:normAutofit fontScale="92500" lnSpcReduction="10000"/>
          </a:bodyPr>
          <a:lstStyle/>
          <a:p>
            <a:pPr marL="83820" marR="182880" indent="457200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Виконавча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 релейної дії та телекерування звичайно 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дискретними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впливами на відключення й включення вимикачів генераторів,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трансформаторів, ліній електропередачі й інших електричних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Вони формуються відповідними виконавчими елементами 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потужних електромеханічних реле й контакторів,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електромагніти відключення й включення приводів вимикачів.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Виконавчі елементи пристроїв автоматики неперервної дії (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регуляторів) являють собою потужні тиристорні або магнітні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підсилювачі, вихідні струми яких змінюють, наприклад, струм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збудження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синхронного генератора. Виконавчі елементи релейного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телевимірювання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телесигналізації,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служать також для введення інформації в ЕОМ і відображення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потрібної</a:t>
            </a:r>
            <a:r>
              <a:rPr lang="uk-UA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черговому</a:t>
            </a:r>
            <a:r>
              <a:rPr lang="uk-UA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персоналу.</a:t>
            </a:r>
            <a:r>
              <a:rPr lang="uk-UA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відносяться,</a:t>
            </a:r>
            <a:r>
              <a:rPr lang="uk-UA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пристрої світлової й звукової сигналізації, вимірювальні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прилади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1610" indent="457200" algn="just">
              <a:spcBef>
                <a:spcPts val="5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Передавальна частина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системах телемеханіки, а іноді релей-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ного захисту та автоматики виникає необхідність передавати сигнали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передавальна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при-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строю,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канал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зв'язку.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648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734"/>
            <a:ext cx="10515600" cy="597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Максимальний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струмовий захист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54" y="634276"/>
            <a:ext cx="109621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ознак виникнення КЗ є збільшення струму в лінії. Ця ознака використовується для виконання захистів, що називають струмовими. Струмові захисти приводяться в дію при збільшенні струму у фазах лінії понад певне значення.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Максимальні струмові захисти є основним видом захистів для мереж з однобічним живленням. У мережах більш складної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 захист застосовується як допоміжний у окремих випадках. У мережах з однобічним живленням максимальний захист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 на початку кожної лінії з боку джерела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13.4, а). При такому розташуванні захистів кожна лінія має самостійний захист, що відключає лінію у випадку ушкодження на ній або на шинах підстанції, що живиться від неї. При КЗ 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будьякій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точці мережі, наприклад у точці К1 (рис. 13.4, а), струм КЗ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всіх ділянках мережі, розташованих між джерелом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місцем ушкодження, в результаті чого приводяться у дію всі захисти (1, 2, 3, 4). Однак за умовою селективності спрацювати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лише захист 4, встановлений на ушкодженій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4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0" t="23098" r="23343" b="3992"/>
          <a:stretch/>
        </p:blipFill>
        <p:spPr>
          <a:xfrm>
            <a:off x="818984" y="95415"/>
            <a:ext cx="10018644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11" y="214685"/>
            <a:ext cx="10515600" cy="6643315"/>
          </a:xfrm>
        </p:spPr>
        <p:txBody>
          <a:bodyPr>
            <a:normAutofit/>
          </a:bodyPr>
          <a:lstStyle/>
          <a:p>
            <a:pPr marL="838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способом живлення оперативних кіл максимальні захисти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непрямої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 діляться на захисти з постійним і змінним оперативним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струмом. За характером залежності часу дії реле від струму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 підрозділяються на захисти з незалежною й залежною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характеристиками.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13.5)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струмові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КА,</a:t>
            </a:r>
            <a:r>
              <a:rPr lang="uk-UA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спрацьовують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появою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КЗ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пускового органа захисту, а також реле часу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витримку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Крім основних у схемі є й допоміжні реле; до них відносяться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KS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вказівне реле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Кількість струмових реле 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 в схемі максимального струмового захисту залежить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призначення захисту, схеми з'єднання вторинних обмоток транс-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форматорів струму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струмових реле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режиму роботи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нейтралі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757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15" t="24742" r="23550" b="3627"/>
          <a:stretch/>
        </p:blipFill>
        <p:spPr>
          <a:xfrm>
            <a:off x="667910" y="127220"/>
            <a:ext cx="10432112" cy="65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25" y="112142"/>
            <a:ext cx="11051875" cy="662508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релейного захисту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Аваріям або їхньому розвитку можна запобігти шляхом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відключення ушкодженої ділянки електричної установки або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спеціальних автоматичних пристроїв, які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одержали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релейний захист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які діють на відключення вимикачів. При відключенні вимикачів ушкодженого елемента гасне електрична дуга в місці КЗ, припиняється проходження струму КЗ і відновлюється нормальна напруга на неушкодженій частині електричної установки або мережі. Завдяки цьому скорочуються розміри або навіть зовсім запобігають ушкодження устаткування, на якому виникло КЗ, а також відновлюється нормальна робота неушкодженого устаткування.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основним призначенням релейного захисту є ви- явлення місця виникнення КЗ і швидке автоматичне відключення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ушкодженого устаткування або ділянки мережі від іншої,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неушкодженої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електричної установки або мережі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1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573" y="116094"/>
            <a:ext cx="10515600" cy="416643"/>
          </a:xfrm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AutoNum type="arabicPeriod" startAt="6"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Струмова відсічка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89" t="29012" r="29931" b="15185"/>
          <a:stretch/>
        </p:blipFill>
        <p:spPr>
          <a:xfrm>
            <a:off x="914399" y="532737"/>
            <a:ext cx="9477955" cy="61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49" t="21270" r="29100" b="24824"/>
          <a:stretch/>
        </p:blipFill>
        <p:spPr>
          <a:xfrm>
            <a:off x="588397" y="246491"/>
            <a:ext cx="10050448" cy="63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6" t="27483" r="23755" b="38163"/>
          <a:stretch/>
        </p:blipFill>
        <p:spPr>
          <a:xfrm>
            <a:off x="222636" y="103367"/>
            <a:ext cx="10169718" cy="3220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847" y="3323645"/>
            <a:ext cx="10095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 спрацьовування відсічки й чим більшим є нахил кривої зміни струму короткого замикання, що визначається режимом роботи 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замикання. Тому залежно від режиму роботи й виду КЗ зона захисту відсічки буде змінюватися. У розглянутому випадку зона захисту охоплює тільки частину лінії, і струмову відсічку не можна використовувати в якості єдиного або основного захисту. Однак у деяких окремих випадках, наприклад на радіальних лініях, що живлять один трансформатор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струмової відсічки можна захистити всю лінію, якщо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спрацьовування при ушкодженні в трансформаторі</a:t>
            </a:r>
          </a:p>
        </p:txBody>
      </p:sp>
    </p:spTree>
    <p:extLst>
      <p:ext uri="{BB962C8B-B14F-4D97-AF65-F5344CB8AC3E}">
        <p14:creationId xmlns:p14="http://schemas.microsoft.com/office/powerpoint/2010/main" val="59082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11" y="84289"/>
            <a:ext cx="5856799" cy="6714075"/>
          </a:xfrm>
        </p:spPr>
        <p:txBody>
          <a:bodyPr>
            <a:normAutofit/>
          </a:bodyPr>
          <a:lstStyle/>
          <a:p>
            <a:pPr marL="0" marR="2545715" lvl="1" indent="0" algn="just">
              <a:spcAft>
                <a:spcPts val="0"/>
              </a:spcAft>
              <a:buSzPts val="1600"/>
              <a:buNone/>
              <a:tabLst>
                <a:tab pos="5416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7.МАКСИМАЙ СТРУМОВИЙ</a:t>
            </a:r>
            <a:r>
              <a:rPr lang="uk-UA" b="1" spc="-3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НАПРАВЛЕНЙ</a:t>
            </a:r>
            <a:r>
              <a:rPr lang="uk-UA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288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розподільних мережах із двостороннім живленням, а також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складних мережах з одним і декількома джерелами живлення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домогтися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селективної дії максимального струмового захисту шляхом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ступеневого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вибору витримки часу не є можливим. У цьому неважко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переконатися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прикладі виконання захисту в радіальній мережі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двостороннім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13.10,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694" t="36296" r="44584" b="6667"/>
          <a:stretch/>
        </p:blipFill>
        <p:spPr>
          <a:xfrm>
            <a:off x="6426200" y="507626"/>
            <a:ext cx="4521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85" y="151075"/>
            <a:ext cx="10515600" cy="65121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короткому замиканні в будь-якій точці цієї мережі, у тому числі й у точці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загальному випадку спрацюють всі захисти. При цьому для селективного відключення ушкодженої ділянки АБ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витримка часу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меншою за витримку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витримку часу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Поряд із цим для селективної дії захисту при короткому замиканні в точці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виконуватися наступна умова: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Із цих міркувань виходить, що до захистів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 суперечливі вимоги.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умову, при якій в той самий час витримка часу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б і більшою, і меншою за витримку часу захисту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 таких мережах максимальний струмовий захист не може бути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Що стосується струмових відсічок, то при відповідному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спрацьовування можна домогтися їх селективної дії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мережах із двостороннім живленням, але при цьому вони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мати недостатню чутливість. У зв'язку із цим бажано мати струмовий захист, що забезпечує селективне відключення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розглянутих мережах і володіє при цьому достатньою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захистом є максимальний струмовий направлений за- хист. На відміну від максимального струмового захисту він реагує не тільки на абсолютну величину струму в елементі, що захищається, але й на фазу цього струму відносно напруги на шинах у місці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захисту, тобто діє залежно від напрямку потужності при коротких замиканнях. Така його дія забезпечується завдяки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схему захисту реле напрямку потужності. При цьому захист бу- де складатися із трьох основних органів: пускового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напрямку по- тужності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витримки часу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3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464"/>
            <a:ext cx="10515600" cy="660753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Aft>
                <a:spcPts val="0"/>
              </a:spcAft>
              <a:buSzPts val="1600"/>
              <a:buNone/>
              <a:tabLst>
                <a:tab pos="5416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 ДИФЕРЕНЦІАЛЬНІ</a:t>
            </a:r>
            <a:r>
              <a:rPr lang="uk-UA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СТРУМОВІ</a:t>
            </a:r>
            <a:r>
              <a:rPr lang="uk-UA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2880" indent="5073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захисту елементів електричних установок широко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 принцип, за яким здійснюються поздовжні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поперечні диференціальні струмові захисти. Поздовжні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 використовуються в основному для захисту елементів із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зосередженими параметрами, наприклад трансформаторів. Вони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застосовуватися також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 ліній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невеликої довжини.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Поперечний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застосовується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паралельних</a:t>
            </a:r>
            <a:r>
              <a:rPr lang="uk-UA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 диференціальній захист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заснований на порівнянні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 за величиною й фазою на початку та кінці елемента,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захищається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виконання захисту лінії на її кінцях встановлюються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однаковим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трансформації.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Вторинні обмотки трансформаторів струму однойменних фаз і реле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з'єднуються так, щоб при короткому замиканні поза зоною,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обмеженою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трансформаторами струму, струм у реле був відсутнім, а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ушкодженні усередині цієї зони дорівнював струму у точці короткого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замикання. Можливі дві схеми з'єднання, що задовольняють цим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із циркулюючими струмами й з урівноваженими напругами.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Переважне поширення одержали захисти, виконані за схемою із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циркулюючими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струмами. Ця схема одержується шляхом паралельного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з'єднання вторинних обмоток трансформаторів струму та реле струму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4490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026"/>
            <a:ext cx="10515600" cy="6698974"/>
          </a:xfrm>
        </p:spPr>
        <p:txBody>
          <a:bodyPr>
            <a:normAutofit fontScale="92500" lnSpcReduction="20000"/>
          </a:bodyPr>
          <a:lstStyle/>
          <a:p>
            <a:pPr marL="83820" marR="18415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 за-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хист діє при ушкодженнях у зоні і не реагує на зовнішні КЗ та струми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нормального режиму, тобто вона володіє абсолютною селективністю.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Ця принципова особливість дає можливість виконувати захист без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витримки часу, а при виборі струму спрацьовування - не враховувати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 навантаження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3820" marR="182245" indent="457200" algn="just">
              <a:spcBef>
                <a:spcPts val="4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 диференціальний захист не вимагає відстроювання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струмом і часом від захистів суміжних ділянок, не реагує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коливання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забезпечує селективне відключення без затримки ушкодженої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 в мережі будь-якої конфігурації. Для ділянок невеликої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довжини</a:t>
            </a:r>
            <a:r>
              <a:rPr lang="uk-UA" spc="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виходить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простим,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надійним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задовольняє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чутливості.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 застосовуються,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силових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0975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Зі збільшенням довжини зони, що захищається, захист набуває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негативних властивостей, які зумовлені впливом на його роботу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довжини проводів вторинних кіл: витратами на сполучний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його прокладку; збільшується можливість ушкодження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проводів; з'являється додатковий струм небалансу,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нерівним розподілом вторинних струмів між двома реле,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кінцях лінії, що захищається. Відзначені недоліки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обмежують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поздовжнього диференціального захисту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лініях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45720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8480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18"/>
            <a:ext cx="10515600" cy="6520070"/>
          </a:xfrm>
        </p:spPr>
        <p:txBody>
          <a:bodyPr>
            <a:normAutofit fontScale="92500"/>
          </a:bodyPr>
          <a:lstStyle/>
          <a:p>
            <a:pPr marL="83820" marR="180975" indent="457200" algn="just">
              <a:spcBef>
                <a:spcPts val="5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Поперечний диференціальний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струмовий захист заснований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порівнянні струмів однойменних фаз паралельних ліній. Принцип йо-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здвоєної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 лінії використовуються в розподільних мережах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напругою 6-10 кВ, коли пропускна здатність одного кола виявляється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недостатньою. Для здійснення захисту використовують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трансформатори</a:t>
            </a:r>
            <a:r>
              <a:rPr lang="uk-UA" spc="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однаковими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коефіцієнтами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трансформації,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встановлені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боку загальних шин в однойменних фазах. Реле струму включається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різницю струмів двох однойменних фаз здвоєної лінії за схемою із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циркулюючими струмами.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0975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принципом дії не захищає збірки здвоєної лінії й шини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підстанції, а у випадку відключення однієї із ліній він повинен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виводитися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дії, тому що струм його спрацьовування у загальному випад-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 виявляється не відстроєним від струму лінії, що залишилася у ро-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боті, а захист не має витримки часу. Це, а також наявність мертвої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зони, є недоліком захисту, що виключає можливість його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ня 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 єдиного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здвоєних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3611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196" y="155851"/>
            <a:ext cx="10515600" cy="504107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Захист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замикань на землю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19" t="27036" r="29947" b="15548"/>
          <a:stretch/>
        </p:blipFill>
        <p:spPr>
          <a:xfrm>
            <a:off x="635000" y="659958"/>
            <a:ext cx="9842500" cy="63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62" t="32855" r="28093" b="29529"/>
          <a:stretch/>
        </p:blipFill>
        <p:spPr>
          <a:xfrm>
            <a:off x="612648" y="256031"/>
            <a:ext cx="10954512" cy="56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23"/>
            <a:ext cx="10515600" cy="6659592"/>
          </a:xfrm>
        </p:spPr>
        <p:txBody>
          <a:bodyPr>
            <a:normAutofit fontScale="92500" lnSpcReduction="10000"/>
          </a:bodyPr>
          <a:lstStyle/>
          <a:p>
            <a:pPr marL="838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Крім ушкоджень електричного устаткування, можуть виникати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нормальних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роботи,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перевантаження,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за-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микання на землю однієї фази в мережі з ізольованими нейтралями,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 рівня масла в розширнику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 та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 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 немає необхідності негайного відключення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тому що ці явища не приводять до різкого збільшення струмів і не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представляють безпосередньої небезпеки для устаткування, вони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самоусунутися. Передчасне відключення устаткування 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 не тільки не принесе користі, але може виявитися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шкідливим. Тому при порушенні нормального режиму роботи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підстанціях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постійним обслуговуючим персоналом, як правило, досить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дати попереджувальний сигнал персоналу підстанції про виникнення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ненормального режиму. На підстанціях без постійного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обслуговуючого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персоналу й в окремих випадках на підстанціях з постійним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обслуговуючим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персоналом виконують відключення устаткування, але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витримкою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2880" indent="45720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другим призначенням релейного захисту є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порушень нормальних режимів роботи устаткування й подача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попереджувальних сигналів обслуговуючому персоналу або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 з витримкою часу.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246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35" t="18146" r="28802" b="69456"/>
          <a:stretch/>
        </p:blipFill>
        <p:spPr>
          <a:xfrm>
            <a:off x="283463" y="201167"/>
            <a:ext cx="10721141" cy="154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334" t="49727" r="29912" b="13470"/>
          <a:stretch/>
        </p:blipFill>
        <p:spPr>
          <a:xfrm>
            <a:off x="417095" y="1749288"/>
            <a:ext cx="10333068" cy="48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53" y="171753"/>
            <a:ext cx="10515600" cy="656300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Aft>
                <a:spcPts val="0"/>
              </a:spcAft>
              <a:buSzPts val="1600"/>
              <a:buNone/>
              <a:tabLst>
                <a:tab pos="6432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ЗАХИСТ</a:t>
            </a:r>
            <a:r>
              <a:rPr lang="uk-UA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spcAft>
                <a:spcPts val="0"/>
              </a:spcAft>
              <a:buSzPts val="1600"/>
              <a:buNone/>
              <a:tabLst>
                <a:tab pos="643255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algn="just">
              <a:lnSpc>
                <a:spcPts val="1840"/>
              </a:lnSpc>
              <a:spcBef>
                <a:spcPts val="5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кабельних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повітряних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кабельних і повітряних ліній напругою 6 - 35 кВ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від багатофазних КЗ, однофазних замикань на землю 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надструмів перевантаження. Дія захисту від багатофазних замикань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 випадках передбачається тільки на відключення. Захист від за-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микань на землю залежно від умов і характеру споживачів може бути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виконаний з дією на сигнал або на відключення, а захист від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 дією на сигнал або, якщо це необхідно, на відключення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витримкою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161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захисту поодиноких ліній однобічного живлення від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багатофазних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струмових захистів як без витримки часу, так і з витримкою часу. Для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нереактованих кабельних ліній застосовують одно- або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двоступінчастий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максимальний струмовий захист у двофазному, дво- або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трирелейному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виконанні. У випадках, коли максимальний струмовий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витримкою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неефективним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(наприклад,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умовами усталеної роботи синхронних двигунів або термічної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кабелів), встановлюють швидкодіючий захист у вигляді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неселективної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відсічки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двофазному,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дворелейному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км,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7246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344"/>
            <a:ext cx="10515600" cy="6408752"/>
          </a:xfrm>
        </p:spPr>
        <p:txBody>
          <a:bodyPr>
            <a:normAutofit lnSpcReduction="10000"/>
          </a:bodyPr>
          <a:lstStyle/>
          <a:p>
            <a:pPr marL="534035" algn="just">
              <a:lnSpc>
                <a:spcPts val="184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силових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1610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силових трансформаторів необхідно передбачати релейний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від наступних видів ушкоджень і ненормальних режимів робо-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ти: міжфазних КЗ в обмотках і на виводах; однофазних замиканнях на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 (корпус) в обмотках і на виводах; виткових замикань 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обмотках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протікання надструмів при зовнішніх КЗ; перевантаження; «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у сталі; зниження рівня масла в маслонаповнених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Види й обсяг релейного захисту силового трансформатора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ПУЕ та Провідними вказівками відповідно до потужності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161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загальному випадку для захисту трансформаторів потужністю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6,3 MB·А та більше від міжфазних замикань, виткових і замикань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 в обмотках передбачають поздовжній диференціальний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захист, який діє без витримки часу на відключення всіх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трансформатора. Звичайно такий захист виконують із двома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реле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0866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70"/>
            <a:ext cx="10515600" cy="6057693"/>
          </a:xfrm>
        </p:spPr>
        <p:txBody>
          <a:bodyPr/>
          <a:lstStyle/>
          <a:p>
            <a:pPr marL="534035" algn="just">
              <a:lnSpc>
                <a:spcPts val="1835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синхронних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асинхронних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електродвигунів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0" algn="just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синхронних і асинхронних електродвигунів напругою вище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1000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передбачено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при: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багатофазних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замиканнях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виводах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в обмотці статора; замиканнях на корпус в обмотці статора;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зумовлених технологічними причинами, а також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пуском або самозапуском; втраті живлення (у тому числі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зникненні або тривалому зниженні напруги); асинхронному режимі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синхронних електродвигунів.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конденсаторних установок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конденсаторних установок передбачають захисти від наступних видів ушкоджень і ненормальних режимів: багатофазних КЗ; надструмів перевантаження; підвищення напруги; однофазних замикань на землю.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2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9370"/>
            <a:ext cx="10515600" cy="642863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1310"/>
              </a:spcBef>
              <a:spcAft>
                <a:spcPts val="0"/>
              </a:spcAft>
              <a:buNone/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</a:t>
            </a:r>
            <a:r>
              <a:rPr lang="uk-UA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uk-UA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ТЕМИ</a:t>
            </a:r>
            <a:r>
              <a:rPr lang="uk-UA" sz="3200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РЕФЕРАТІВ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>
              <a:lnSpc>
                <a:spcPts val="1370"/>
              </a:lnSpc>
              <a:spcAft>
                <a:spcPts val="0"/>
              </a:spcAft>
            </a:pPr>
            <a:r>
              <a:rPr lang="uk-UA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</a:t>
            </a:r>
            <a:r>
              <a:rPr lang="uk-UA" sz="25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64795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являє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релейний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(визначення,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значення)?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64795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повинен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релейний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Перелічіть види</a:t>
            </a:r>
            <a:r>
              <a:rPr lang="uk-UA" sz="25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 захисту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5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дайте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коротку</a:t>
            </a:r>
            <a:r>
              <a:rPr lang="uk-UA" sz="25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характеристику</a:t>
            </a:r>
            <a:r>
              <a:rPr lang="uk-UA" sz="25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кожного.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92430" lvl="0" indent="-34290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Наведіть найбільш характерні</a:t>
            </a:r>
            <a:r>
              <a:rPr lang="uk-UA" sz="25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 з’єднання трансформаторів струму для живлення</a:t>
            </a:r>
            <a:r>
              <a:rPr lang="uk-UA" sz="25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виконавчих</a:t>
            </a:r>
            <a:r>
              <a:rPr lang="uk-UA" sz="25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25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рекомендуються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електроустановок?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26415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чому відміна прямого і непрямого способів виконання релейного захисту і як вони</a:t>
            </a:r>
            <a:r>
              <a:rPr lang="uk-UA" sz="2500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виконуються?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представляє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максимальний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струмовий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максимального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струмового</a:t>
            </a:r>
            <a:r>
              <a:rPr lang="uk-UA" sz="25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являє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незалежна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обмежено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залежна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МТЗ?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Розкажіть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струмової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відсічки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призначенні.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представляє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струмової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відсічки?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струмового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направленого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захисту,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охарактеризуйте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5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чому</a:t>
            </a:r>
            <a:r>
              <a:rPr lang="uk-UA" sz="25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засновано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подовжнього диференціального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чому</a:t>
            </a:r>
            <a:r>
              <a:rPr lang="uk-UA" sz="25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небалансу</a:t>
            </a:r>
            <a:r>
              <a:rPr lang="uk-UA" sz="25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диференціального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13690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подовжній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>
              <a:lnSpc>
                <a:spcPct val="120000"/>
              </a:lnSpc>
              <a:spcAft>
                <a:spcPts val="0"/>
              </a:spcAft>
            </a:pPr>
            <a:r>
              <a:rPr lang="uk-UA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Теми</a:t>
            </a:r>
            <a:r>
              <a:rPr lang="uk-UA" sz="25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рефератів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27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64795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25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системної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64795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Трансформатори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z="25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 у</a:t>
            </a:r>
            <a:r>
              <a:rPr lang="uk-UA" sz="25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схемах</a:t>
            </a:r>
            <a:r>
              <a:rPr lang="uk-UA" sz="25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64795" algn="l"/>
              </a:tabLs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sz="25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захистів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замикань</a:t>
            </a:r>
            <a:r>
              <a:rPr lang="uk-UA" sz="25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5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59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034"/>
            <a:ext cx="10515600" cy="6461635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5"/>
              </a:spcBef>
              <a:spcAft>
                <a:spcPts val="0"/>
              </a:spcAft>
              <a:buSzPts val="1600"/>
              <a:buNone/>
              <a:tabLst>
                <a:tab pos="5416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ОСНОВНІ</a:t>
            </a:r>
            <a:r>
              <a:rPr lang="uk-UA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2738" indent="-312738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ставляться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uk-UA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Швидкодія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уже вказувалося, швидке відключення ушкодженого устаткування або ділянки електричної установки запобігає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 зменшує розміри ушкоджень, зберігає нормальну роботу споживачів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неушкодженої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системи,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запобігає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порушенню паралельної роботи генераторів. Тому для забезпечення надійної роботи генератори, трансформатори й інші електричні машини</a:t>
            </a:r>
            <a:r>
              <a:rPr lang="uk-UA" sz="2400" spc="-3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апарати, лінії електропередачі та всі інші частини електричної установки або електричної мережі повинні оснащуватися швидкодіючим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релейним захистом. Сучасні пристрої швидкодіючого релейного захисту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0,04-0,1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Селективність, або вибірковість дії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Селективністю називається здатність релейного захисту виявляти місце ушкодження й відключати його тільки найближчими до нього вимикачами. Так, при КЗ</a:t>
            </a:r>
            <a:r>
              <a:rPr lang="uk-UA" sz="2400" spc="-3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точці </a:t>
            </a: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(рис. 13.1) для правильної ліквідації аварії захист повинен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подіяти</a:t>
            </a:r>
            <a:r>
              <a:rPr lang="uk-UA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2400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вимикачі</a:t>
            </a:r>
            <a:r>
              <a:rPr lang="uk-UA" sz="2400" spc="1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i="1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відключити</a:t>
            </a:r>
            <a:r>
              <a:rPr lang="uk-UA" sz="2400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вимикач.</a:t>
            </a:r>
            <a:r>
              <a:rPr lang="uk-UA" sz="24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 інша неушкоджена частина електричної мережі залишиться в роботі.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Така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вибіркова дія</a:t>
            </a:r>
            <a:r>
              <a:rPr lang="uk-UA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селективною.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282" y="107576"/>
            <a:ext cx="9412942" cy="6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59" y="206188"/>
            <a:ext cx="10515600" cy="6499412"/>
          </a:xfrm>
        </p:spPr>
        <p:txBody>
          <a:bodyPr>
            <a:normAutofit fontScale="85000" lnSpcReduction="20000"/>
          </a:bodyPr>
          <a:lstStyle/>
          <a:p>
            <a:pPr marL="179388" marR="182245" lvl="2" indent="-90488" algn="just">
              <a:buSzPts val="1600"/>
              <a:buFont typeface="Wingdings" panose="05000000000000000000" pitchFamily="2" charset="2"/>
              <a:buChar char="v"/>
              <a:tabLst>
                <a:tab pos="781050" algn="l"/>
              </a:tabLst>
            </a:pPr>
            <a:r>
              <a:rPr lang="uk-UA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Чутливість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повинен мати таку чутливість до таких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 ушкоджень і порушень нормального режиму роботи в даній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електричній установці або електричній мережі, на які вона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розрахована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щоб забезпечити її дію саме на початку виникнення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чим досягається зменшення розмірів ушкоджень устаткування в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місці КЗ. Чутливість захисту повинна також забезпечувати його дію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ушкодженнях на суміжних ділянках. Так, наприклад, якщо при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ушкодженні в точці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uk-UA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 13.1) з будь-якої причини не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відключиться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повинен спрацювати захист наступного, у бік до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 живлення, вимикача (у цьому випадку 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відключити цей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вимикач. Така дія захисту називається дальнім резервуванням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суміжної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наступної ділянки. Дальнє резервування є обов'язковою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умовою</a:t>
            </a:r>
            <a:r>
              <a:rPr lang="uk-UA" sz="2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принаймні</a:t>
            </a:r>
            <a:r>
              <a:rPr lang="uk-UA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ймовірного</a:t>
            </a:r>
            <a:r>
              <a:rPr lang="uk-UA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виду</a:t>
            </a:r>
            <a:r>
              <a:rPr lang="uk-UA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ушкодження.</a:t>
            </a:r>
          </a:p>
          <a:p>
            <a:pPr marL="179388" marR="182245" lvl="2" indent="-90488" algn="just">
              <a:buSzPts val="1600"/>
              <a:buFont typeface="Wingdings" panose="05000000000000000000" pitchFamily="2" charset="2"/>
              <a:buChar char="v"/>
              <a:tabLst>
                <a:tab pos="781050" algn="l"/>
              </a:tabLst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Надійність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Вимога надійності полягає у тому, що захист повинен правильно й безвідмовно спрацьовувати на відключення вимикачів устаткування при всіх його ушкодженнях і порушеннях нормального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роботи, при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повинен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спрацьовувати;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800" spc="-3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спрацьовувати у нормальних умовах, а також при таких ушкодженнях і порушеннях нормального режиму роботи, при яких спрацьовування даного захисту не передбачено, а повинен спрацювати інший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захист.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Вимога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надійності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забезпечується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досконалістю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принципів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 й конструкцій апаратури, якістю елементів захисту</a:t>
            </a:r>
            <a:r>
              <a:rPr lang="uk-UA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простотою</a:t>
            </a:r>
            <a:r>
              <a:rPr lang="uk-UA" sz="2800" spc="-1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виконання,</a:t>
            </a:r>
            <a:r>
              <a:rPr lang="uk-UA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також</a:t>
            </a:r>
            <a:r>
              <a:rPr lang="uk-UA" sz="28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uk-UA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388" marR="182245" lvl="2" indent="-90488" algn="just">
              <a:buSzPts val="1600"/>
              <a:buFont typeface="Wingdings" panose="05000000000000000000" pitchFamily="2" charset="2"/>
              <a:buChar char="v"/>
              <a:tabLst>
                <a:tab pos="781050" algn="l"/>
              </a:tabLst>
            </a:pP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388" indent="-90488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00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096" y="190831"/>
            <a:ext cx="10515600" cy="6667169"/>
          </a:xfrm>
        </p:spPr>
        <p:txBody>
          <a:bodyPr>
            <a:normAutofit fontScale="85000" lnSpcReduction="20000"/>
          </a:bodyPr>
          <a:lstStyle/>
          <a:p>
            <a:pPr marL="457200" lvl="1" indent="0" algn="just">
              <a:spcBef>
                <a:spcPts val="5"/>
              </a:spcBef>
              <a:spcAft>
                <a:spcPts val="0"/>
              </a:spcAft>
              <a:buSzPts val="1600"/>
              <a:buNone/>
              <a:tabLst>
                <a:tab pos="541655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РЕЛЕЙНОГО</a:t>
            </a:r>
            <a:r>
              <a:rPr lang="uk-UA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2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5435" indent="0" algn="just">
              <a:lnSpc>
                <a:spcPts val="184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Струмові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097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Захисти, для яких впливовою величиною є струм, який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місці їхнього включення, отримали назву струмових. Першими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струмовими захистами, і взагалі першими захистами, були плавкі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запобіжники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Нині поряд із плавкими запобіжниками широко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апарати, що одержали назву реле. Реле струму є основними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 струмового захисту і приводяться у дію при відхиленні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струму від заданої величини у елементі, який захищається.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Реле, що спрацьовує при зростанні значення струму, називається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максимальним</a:t>
            </a:r>
            <a:r>
              <a:rPr lang="uk-UA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струму,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реле,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реагує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величини,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 струму. Струмові захисти виконують із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включенням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 на повні фазні струми, а також на симетричні складові цих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034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способу забезпечення селективності, струмові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діляться на максимальні струмові й струмові відсічки. У першому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 селективність захисту досягається вибором витримки часу,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 - відповідним вибором струму, при якому захист спрацьовує.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Перевагою струмової відсічки є те, що вона діє без витримки часу,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захищає</a:t>
            </a:r>
            <a:r>
              <a:rPr lang="uk-UA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лінії,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розташовану</a:t>
            </a:r>
            <a:r>
              <a:rPr lang="uk-UA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ближче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джерела живлення. Різновидом струмової відсічки є струмова від-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січка з витримкою часу - у ній використовують обидва способи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селективності.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812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72"/>
            <a:ext cx="10515600" cy="6722828"/>
          </a:xfrm>
        </p:spPr>
        <p:txBody>
          <a:bodyPr>
            <a:normAutofit fontScale="92500" lnSpcReduction="20000"/>
          </a:bodyPr>
          <a:lstStyle/>
          <a:p>
            <a:pPr marL="305435" indent="0" algn="just">
              <a:lnSpc>
                <a:spcPts val="184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захистів напруги впливовою величиною є напруга кола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місці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включення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Основний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такого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на-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пруги, що приводиться у дію при відхиленні значення впливової на-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пруги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заданого.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0975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Захист, що спрацьовує при зменшенні напруги, називається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мінімальним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захистом напруги (використовується мінімальне реле на-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пруги). Захист, призначений спрацьовувати при перевищенні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напругою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заданого значення, називається максимальним захистом напруги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(використовується максимальне реле напруги). Захист можна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 включенням реле на повні фазні та міжфазні напруги, а також на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симетричні складові цих напруг. Селективна дія захисту напруги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забезпечується</a:t>
            </a:r>
            <a:r>
              <a:rPr lang="uk-UA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способами, що 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захистів.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5435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направлені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Струмовий направлений захист діє залежно від значення струму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його фази відносно напруги на шинах підстанції, де встановлено за-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хист. Захист спрацьовує, якщо струм перевищить задану величину, 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фаза буде відповідати КЗ на елементі (ділянці), що захищається.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Така його дія забезпечується включенням реле потужності, яке реагує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напрямок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КЗ,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Струмові направлені захисти, так само як і ненаправлені,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бувають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витримкою часу та миттєвої дії, і можуть виконуватися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реагуючими</a:t>
            </a:r>
            <a:r>
              <a:rPr lang="uk-UA" sz="18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повні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uk-UA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фаз</a:t>
            </a:r>
            <a:r>
              <a:rPr lang="uk-UA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напруги,</a:t>
            </a:r>
            <a:r>
              <a:rPr lang="uk-UA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їхні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симетричні</a:t>
            </a:r>
            <a:r>
              <a:rPr lang="uk-UA" sz="1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складові.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424130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66" y="174928"/>
            <a:ext cx="10515600" cy="6591631"/>
          </a:xfrm>
        </p:spPr>
        <p:txBody>
          <a:bodyPr>
            <a:normAutofit fontScale="85000" lnSpcReduction="20000"/>
          </a:bodyPr>
          <a:lstStyle/>
          <a:p>
            <a:pPr marL="305435" indent="0" algn="just">
              <a:lnSpc>
                <a:spcPts val="184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Дистанційні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КЗ у зв'язку зі збільшенням струму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елементі,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захищається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 зменшенням напруги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U/I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зменшується. 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від КЗ можна виконати з урахуванням зміни значення цього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відношення. Такий захист називається дистанційним. Основною 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частиною є реле опору. Схему захисту виконують так, що її витримка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 є залежною від відстані між місцем установки захисту й точкою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КЗ;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цієї відстані зростає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витримка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5435" indent="0" algn="just">
              <a:lnSpc>
                <a:spcPts val="1835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Диференціальні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1610" indent="45720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 або фаз струмів на кінцях ділянки, що захищається, або 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гілках паралельно з'єднаних елементів електричної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швидкодіючий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3820" marR="181610" indent="457200" algn="just">
              <a:spcBef>
                <a:spcPts val="1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5435" indent="0" algn="just">
              <a:lnSpc>
                <a:spcPts val="1835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Високочастотні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захисти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820" marR="182880" indent="45720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Високочастотний захист застосовується у якості захисту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магістральних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 електропередач. Як і диференціальний захист, він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принципі порівняння між собою однорідних 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кінцях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лінії,</a:t>
            </a:r>
            <a:r>
              <a:rPr lang="uk-UA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захищається.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</a:t>
            </a:r>
            <a:r>
              <a:rPr lang="uk-UA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порівнюваними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величинами здійснюється звичайно за допомогою струмів високої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якості лінії зв'язку використовується власне та лінія,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захищається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Високочастотний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швидкодіючий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0061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2223</Words>
  <Application>Microsoft Office PowerPoint</Application>
  <PresentationFormat>Широкоэкранный</PresentationFormat>
  <Paragraphs>101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26</cp:revision>
  <dcterms:created xsi:type="dcterms:W3CDTF">2022-08-29T05:39:09Z</dcterms:created>
  <dcterms:modified xsi:type="dcterms:W3CDTF">2022-09-16T06:19:46Z</dcterms:modified>
</cp:coreProperties>
</file>