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F343-ABC3-4B16-9CD4-FF92F01FDAF5}" type="datetimeFigureOut">
              <a:rPr lang="uk-UA" smtClean="0"/>
              <a:t>30.09.2022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9F7F0-3EE6-4A66-865C-8E985167FD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706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F343-ABC3-4B16-9CD4-FF92F01FDAF5}" type="datetimeFigureOut">
              <a:rPr lang="uk-UA" smtClean="0"/>
              <a:t>30.09.2022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9F7F0-3EE6-4A66-865C-8E985167FD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164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F343-ABC3-4B16-9CD4-FF92F01FDAF5}" type="datetimeFigureOut">
              <a:rPr lang="uk-UA" smtClean="0"/>
              <a:t>30.09.2022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9F7F0-3EE6-4A66-865C-8E985167FD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8108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F343-ABC3-4B16-9CD4-FF92F01FDAF5}" type="datetimeFigureOut">
              <a:rPr lang="uk-UA" smtClean="0"/>
              <a:t>30.09.2022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9F7F0-3EE6-4A66-865C-8E985167FD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888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F343-ABC3-4B16-9CD4-FF92F01FDAF5}" type="datetimeFigureOut">
              <a:rPr lang="uk-UA" smtClean="0"/>
              <a:t>30.09.2022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9F7F0-3EE6-4A66-865C-8E985167FD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134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F343-ABC3-4B16-9CD4-FF92F01FDAF5}" type="datetimeFigureOut">
              <a:rPr lang="uk-UA" smtClean="0"/>
              <a:t>30.09.2022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9F7F0-3EE6-4A66-865C-8E985167FD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190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F343-ABC3-4B16-9CD4-FF92F01FDAF5}" type="datetimeFigureOut">
              <a:rPr lang="uk-UA" smtClean="0"/>
              <a:t>30.09.2022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9F7F0-3EE6-4A66-865C-8E985167FD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1580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F343-ABC3-4B16-9CD4-FF92F01FDAF5}" type="datetimeFigureOut">
              <a:rPr lang="uk-UA" smtClean="0"/>
              <a:t>30.09.2022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9F7F0-3EE6-4A66-865C-8E985167FD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9785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F343-ABC3-4B16-9CD4-FF92F01FDAF5}" type="datetimeFigureOut">
              <a:rPr lang="uk-UA" smtClean="0"/>
              <a:t>30.09.2022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9F7F0-3EE6-4A66-865C-8E985167FD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3302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F343-ABC3-4B16-9CD4-FF92F01FDAF5}" type="datetimeFigureOut">
              <a:rPr lang="uk-UA" smtClean="0"/>
              <a:t>30.09.2022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9F7F0-3EE6-4A66-865C-8E985167FD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2739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BF343-ABC3-4B16-9CD4-FF92F01FDAF5}" type="datetimeFigureOut">
              <a:rPr lang="uk-UA" smtClean="0"/>
              <a:t>30.09.2022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9F7F0-3EE6-4A66-865C-8E985167FD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4769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BF343-ABC3-4B16-9CD4-FF92F01FDAF5}" type="datetimeFigureOut">
              <a:rPr lang="uk-UA" smtClean="0"/>
              <a:t>30.09.2022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9F7F0-3EE6-4A66-865C-8E985167FD6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7238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232913"/>
            <a:ext cx="10210800" cy="6530196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Лекція 6-7</a:t>
            </a:r>
          </a:p>
          <a:p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АВТОМАТИЗАЦІЯ </a:t>
            </a:r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3600" b="1" spc="-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ТЕЛЕМЕХАНІЗАЦІЯ</a:t>
            </a:r>
            <a:r>
              <a:rPr lang="uk-UA" sz="3600" b="1" spc="-5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</a:t>
            </a:r>
            <a:r>
              <a:rPr lang="uk-UA" sz="3600" b="1" spc="-59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ЕЛЕКТРОПОСТАЧАННЯ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lnSpc>
                <a:spcPct val="160000"/>
              </a:lnSpc>
              <a:buFont typeface="+mj-lt"/>
              <a:buAutoNum type="arabicPeriod"/>
            </a:pPr>
            <a:r>
              <a:rPr lang="uk-UA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 ВІДОМОСТІ</a:t>
            </a:r>
          </a:p>
          <a:p>
            <a:pPr marL="457200" indent="-457200" algn="l">
              <a:lnSpc>
                <a:spcPct val="160000"/>
              </a:lnSpc>
              <a:buFont typeface="+mj-lt"/>
              <a:buAutoNum type="arabicPeriod"/>
            </a:pPr>
            <a:r>
              <a:rPr lang="uk-UA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АВТОМАТИЧНЕ</a:t>
            </a:r>
            <a:r>
              <a:rPr lang="uk-UA" sz="19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ВКЛЮЧЕННЯ</a:t>
            </a:r>
            <a:r>
              <a:rPr lang="uk-UA" sz="19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9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РЕЗЕРВУ</a:t>
            </a:r>
          </a:p>
          <a:p>
            <a:pPr marL="457200" indent="-457200" algn="l">
              <a:lnSpc>
                <a:spcPct val="160000"/>
              </a:lnSpc>
              <a:buFont typeface="+mj-lt"/>
              <a:buAutoNum type="arabicPeriod"/>
            </a:pPr>
            <a:r>
              <a:rPr lang="uk-UA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АВТОМАТИЧНЕ</a:t>
            </a:r>
            <a:r>
              <a:rPr lang="uk-UA" sz="1900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9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ПОВТОРНЕ</a:t>
            </a:r>
            <a:r>
              <a:rPr lang="uk-UA" sz="1900" spc="-3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9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ВКЛЮЧЕННЯ</a:t>
            </a:r>
          </a:p>
          <a:p>
            <a:pPr marL="457200" indent="-457200" algn="l">
              <a:lnSpc>
                <a:spcPct val="160000"/>
              </a:lnSpc>
              <a:buFont typeface="+mj-lt"/>
              <a:buAutoNum type="arabicPeriod"/>
            </a:pPr>
            <a:r>
              <a:rPr lang="uk-UA" sz="19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ПРИЗНАЧЕННЯ </a:t>
            </a:r>
            <a:r>
              <a:rPr lang="uk-UA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 ПРИНЦИПИ ВИКОНАННЯ</a:t>
            </a:r>
            <a:r>
              <a:rPr lang="uk-UA" sz="19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АВТОМАТИЧНОГО</a:t>
            </a:r>
            <a:r>
              <a:rPr lang="uk-UA" sz="1900" spc="-5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ЧАСТОТНОГО</a:t>
            </a:r>
            <a:r>
              <a:rPr lang="uk-UA" sz="1900" spc="-4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9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РОЗВАНТАЖЕННЯ</a:t>
            </a:r>
          </a:p>
          <a:p>
            <a:pPr marL="457200" indent="-457200" algn="l">
              <a:lnSpc>
                <a:spcPct val="160000"/>
              </a:lnSpc>
              <a:buFont typeface="+mj-lt"/>
              <a:buAutoNum type="arabicPeriod"/>
            </a:pPr>
            <a:r>
              <a:rPr lang="uk-UA" sz="19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АВТОМАТИЧНЕ</a:t>
            </a:r>
            <a:r>
              <a:rPr lang="uk-UA" sz="1900" spc="-1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uk-UA" sz="19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НАПРУГИ</a:t>
            </a:r>
            <a:endParaRPr lang="en-US" sz="19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25"/>
              </a:spcBef>
              <a:spcAft>
                <a:spcPts val="0"/>
              </a:spcAft>
            </a:pPr>
            <a:r>
              <a:rPr lang="uk-UA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9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2405" algn="l">
              <a:spcBef>
                <a:spcPts val="1320"/>
              </a:spcBef>
              <a:spcAft>
                <a:spcPts val="0"/>
              </a:spcAft>
            </a:pPr>
            <a:r>
              <a:rPr lang="uk-UA" sz="19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КОНТРОЛЬНІ</a:t>
            </a:r>
            <a:r>
              <a:rPr lang="uk-UA" sz="1900" i="1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9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uk-UA" sz="1900" i="1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9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1900" i="1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9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ТЕМИ</a:t>
            </a:r>
            <a:r>
              <a:rPr lang="uk-UA" sz="1900" i="1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9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РЕФЕРАТІВ</a:t>
            </a:r>
            <a:endParaRPr lang="en-US" sz="19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35"/>
              </a:spcBef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46760"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00"/>
              <a:tabLst>
                <a:tab pos="650240" algn="l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spcBef>
                <a:spcPts val="45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64432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7970" y="189781"/>
            <a:ext cx="10775830" cy="6564702"/>
          </a:xfrm>
        </p:spPr>
        <p:txBody>
          <a:bodyPr>
            <a:normAutofit fontScale="92500" lnSpcReduction="10000"/>
          </a:bodyPr>
          <a:lstStyle/>
          <a:p>
            <a:pPr marL="192405" marR="73025" indent="0" algn="just">
              <a:lnSpc>
                <a:spcPct val="11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виборі витримки часу АПВ ліній із двостороннім живлення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необхідно</a:t>
            </a:r>
            <a:r>
              <a:rPr lang="uk-UA" spc="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враховувати</a:t>
            </a:r>
            <a:r>
              <a:rPr lang="uk-UA" spc="3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можливу</a:t>
            </a:r>
            <a:r>
              <a:rPr lang="uk-UA" spc="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різницю</a:t>
            </a:r>
            <a:r>
              <a:rPr lang="uk-UA" spc="3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2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часі</a:t>
            </a:r>
            <a:r>
              <a:rPr lang="uk-UA" spc="3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витримок</a:t>
            </a:r>
            <a:r>
              <a:rPr lang="uk-UA" spc="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захистів,</a:t>
            </a:r>
            <a:r>
              <a:rPr lang="uk-UA" spc="-3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 діють на вимикачі на обох кінцях лінії. Якщо припустити, що за-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хист лінії з другого кінця має більшу витримку часу (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зах2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&gt; t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зах1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то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витримка часу АПВ на умовному першому кінці лінії визначиться 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такий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спосіб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uk-UA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192405" marR="73025" indent="0" algn="just">
              <a:spcBef>
                <a:spcPts val="5"/>
              </a:spcBef>
              <a:spcAft>
                <a:spcPts val="0"/>
              </a:spcAft>
              <a:buNone/>
            </a:pPr>
            <a:r>
              <a:rPr lang="uk-UA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uk-UA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z="1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АПВI</a:t>
            </a:r>
            <a:r>
              <a:rPr lang="uk-UA" sz="2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=</a:t>
            </a:r>
            <a:r>
              <a:rPr lang="uk-UA" sz="2600" spc="-10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tзах</a:t>
            </a:r>
            <a:r>
              <a:rPr lang="uk-UA" sz="2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.2</a:t>
            </a:r>
            <a:r>
              <a:rPr lang="uk-UA" sz="2600" spc="2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-</a:t>
            </a:r>
            <a:r>
              <a:rPr lang="uk-UA" sz="2600" spc="-1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tзах</a:t>
            </a:r>
            <a:r>
              <a:rPr lang="uk-UA" sz="2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.1</a:t>
            </a:r>
            <a:r>
              <a:rPr lang="uk-UA" sz="2600" spc="1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uk-UA" sz="2600" spc="-8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tд</a:t>
            </a:r>
            <a:r>
              <a:rPr lang="uk-UA" sz="2600" i="1" spc="-9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(</a:t>
            </a:r>
            <a:r>
              <a:rPr lang="uk-UA" sz="2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tгп</a:t>
            </a:r>
            <a:r>
              <a:rPr lang="uk-UA" sz="2600" i="1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)</a:t>
            </a:r>
            <a:r>
              <a:rPr lang="uk-UA" sz="2600" spc="-25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uk-UA" sz="2600" spc="-8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tзап</a:t>
            </a:r>
            <a:r>
              <a:rPr lang="uk-UA" sz="2600" i="1" spc="-4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2405" marR="74930" indent="0" algn="just">
              <a:lnSpc>
                <a:spcPct val="100000"/>
              </a:lnSpc>
              <a:spcBef>
                <a:spcPts val="430"/>
              </a:spcBef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 автоматичного повернення АПВ у вихідне положення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вибирається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 умови однократності дії. Для цього при повторному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включенні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стійке к. з. повернення схеми АПВ у вихідне положення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повинне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відбуватися після того, як вимикач, повторно включений від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АПВ, знову відключиться релейним захистом, що має найбільшу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витримку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часу: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66315" indent="0">
              <a:spcBef>
                <a:spcPts val="425"/>
              </a:spcBef>
              <a:spcAft>
                <a:spcPts val="0"/>
              </a:spcAft>
              <a:buNone/>
              <a:tabLst>
                <a:tab pos="5817235" algn="l"/>
              </a:tabLst>
            </a:pPr>
            <a:r>
              <a:rPr lang="uk-UA" sz="2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uk-UA" sz="13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z="1300" spc="-1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3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АПВ</a:t>
            </a:r>
            <a:r>
              <a:rPr lang="uk-UA" sz="1300" i="1" spc="28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³</a:t>
            </a:r>
            <a:r>
              <a:rPr lang="uk-UA" sz="2600" spc="-8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tзах</a:t>
            </a:r>
            <a:r>
              <a:rPr lang="uk-UA" sz="2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2600" spc="2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uk-UA" sz="2600" spc="-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uk-UA" sz="2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відкл.</a:t>
            </a:r>
            <a:r>
              <a:rPr lang="uk-UA" sz="2600" spc="1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6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lang="uk-UA" sz="2600" spc="-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tзап</a:t>
            </a:r>
            <a:r>
              <a:rPr lang="uk-UA" sz="2600" i="1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	</a:t>
            </a:r>
            <a:r>
              <a:rPr lang="uk-UA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</a:t>
            </a:r>
            <a:r>
              <a:rPr lang="uk-UA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uk-UA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зах.</a:t>
            </a:r>
            <a:r>
              <a:rPr lang="uk-UA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uk-UA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найбільша</a:t>
            </a:r>
            <a:r>
              <a:rPr lang="uk-UA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витримка</a:t>
            </a:r>
            <a:r>
              <a:rPr lang="uk-UA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часу</a:t>
            </a:r>
            <a:r>
              <a:rPr lang="uk-UA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захисту;</a:t>
            </a:r>
            <a:r>
              <a:rPr lang="uk-UA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відкл.</a:t>
            </a:r>
            <a:r>
              <a:rPr lang="uk-UA" i="1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uk-UA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</a:t>
            </a:r>
            <a:r>
              <a:rPr lang="uk-UA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відключення</a:t>
            </a:r>
            <a:r>
              <a:rPr lang="uk-UA" spc="-3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вимикача.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84106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0551" y="198408"/>
            <a:ext cx="11043249" cy="6495690"/>
          </a:xfrm>
        </p:spPr>
        <p:txBody>
          <a:bodyPr>
            <a:normAutofit fontScale="77500" lnSpcReduction="20000"/>
          </a:bodyPr>
          <a:lstStyle/>
          <a:p>
            <a:pPr marL="457200" marR="746760" lvl="1" indent="0" algn="just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00"/>
              <a:buNone/>
              <a:tabLst>
                <a:tab pos="650240" algn="l"/>
              </a:tabLst>
            </a:pP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 ПРИЗНАЧЕННЯ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 ПРИНЦИПИ ВИКОНАННЯ</a:t>
            </a:r>
            <a:r>
              <a:rPr lang="uk-UA" b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АВТОМАТИЧНОГО</a:t>
            </a:r>
            <a:r>
              <a:rPr lang="uk-UA" b="1" spc="-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ЧАСТОТНОГО</a:t>
            </a:r>
            <a:r>
              <a:rPr lang="uk-UA" b="1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РОЗВАНТАЖЕННЯ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2405" marR="74930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Сталий режим енергосистеми характеризується балансом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потужностей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тобто сумарна потужність генерації дорівнює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навантаженню</a:t>
            </a:r>
            <a:r>
              <a:rPr lang="uk-UA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енергосистеми,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включаючи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втрати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мережі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77470" indent="0" algn="just">
              <a:lnSpc>
                <a:spcPct val="120000"/>
              </a:lnSpc>
              <a:spcAft>
                <a:spcPts val="0"/>
              </a:spcAft>
              <a:buNone/>
              <a:tabLst>
                <a:tab pos="2638425" algn="l"/>
              </a:tabLs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uk-UA" i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uk-UA" i="1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2405" marR="74295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нормальному режимі роботи енергосистеми баланс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потужностей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зберігається при номінальній частоті 50 Гц. При порушенні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балансу</a:t>
            </a:r>
            <a:r>
              <a:rPr lang="uk-UA" spc="15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потужностей</a:t>
            </a:r>
            <a:r>
              <a:rPr lang="uk-UA" spc="1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відбувається</a:t>
            </a:r>
            <a:r>
              <a:rPr lang="uk-UA" spc="1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зміна</a:t>
            </a:r>
            <a:r>
              <a:rPr lang="uk-UA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частоти</a:t>
            </a:r>
            <a:r>
              <a:rPr lang="uk-UA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системи.</a:t>
            </a:r>
            <a:r>
              <a:rPr lang="uk-UA" spc="1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uk-UA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uk-UA" i="1" spc="1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&lt;</a:t>
            </a:r>
            <a:r>
              <a:rPr lang="uk-UA" i="1" spc="1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-3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частота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зменшується,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 у випадку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uk-UA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&gt; Р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збільшується.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Поки</a:t>
            </a:r>
            <a:r>
              <a:rPr lang="uk-UA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енергосистемі</a:t>
            </a:r>
            <a:r>
              <a:rPr lang="uk-UA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резерв</a:t>
            </a:r>
            <a:r>
              <a:rPr lang="uk-UA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активної</a:t>
            </a:r>
            <a:r>
              <a:rPr lang="uk-UA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потужності</a:t>
            </a:r>
            <a:r>
              <a:rPr lang="uk-UA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uk-UA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регулювання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частоти 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потужності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підтримують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заданий рівень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частоти.</a:t>
            </a:r>
            <a:r>
              <a:rPr lang="uk-UA" spc="-3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Дефіцит</a:t>
            </a:r>
            <a:r>
              <a:rPr lang="uk-UA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активної</a:t>
            </a:r>
            <a:r>
              <a:rPr lang="uk-UA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потужності,</a:t>
            </a:r>
            <a:r>
              <a:rPr lang="uk-UA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викликаний</a:t>
            </a:r>
            <a:r>
              <a:rPr lang="uk-UA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відключенням</a:t>
            </a:r>
            <a:r>
              <a:rPr lang="uk-UA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частини</a:t>
            </a:r>
            <a:r>
              <a:rPr lang="uk-UA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генераторів</a:t>
            </a:r>
            <a:r>
              <a:rPr lang="uk-UA" spc="35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pc="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включенням</a:t>
            </a:r>
            <a:r>
              <a:rPr lang="uk-UA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нових</a:t>
            </a:r>
            <a:r>
              <a:rPr lang="uk-UA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споживачів,</a:t>
            </a:r>
            <a:r>
              <a:rPr lang="uk-UA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спричиняє</a:t>
            </a:r>
            <a:r>
              <a:rPr lang="uk-UA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зниження</a:t>
            </a:r>
            <a:r>
              <a:rPr lang="uk-UA" spc="-3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частоти</a:t>
            </a:r>
            <a:r>
              <a:rPr lang="uk-UA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енергосистемі.</a:t>
            </a:r>
            <a:r>
              <a:rPr lang="uk-UA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Невелике</a:t>
            </a:r>
            <a:r>
              <a:rPr lang="uk-UA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зниження</a:t>
            </a:r>
            <a:r>
              <a:rPr lang="uk-UA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частоти,</a:t>
            </a:r>
            <a:r>
              <a:rPr lang="uk-UA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декілька</a:t>
            </a:r>
            <a:r>
              <a:rPr lang="uk-UA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десятих</a:t>
            </a:r>
            <a:r>
              <a:rPr lang="uk-UA" spc="8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часток</a:t>
            </a:r>
            <a:r>
              <a:rPr lang="uk-UA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герца,</a:t>
            </a:r>
            <a:r>
              <a:rPr lang="uk-UA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uk-UA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представляє</a:t>
            </a:r>
            <a:r>
              <a:rPr lang="uk-UA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небезпеки</a:t>
            </a:r>
            <a:r>
              <a:rPr lang="uk-UA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нормальної</a:t>
            </a:r>
            <a:r>
              <a:rPr lang="uk-UA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uk-UA" spc="-3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енергосистеми,</a:t>
            </a:r>
            <a:r>
              <a:rPr lang="uk-UA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хоча</a:t>
            </a:r>
            <a:r>
              <a:rPr lang="uk-UA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приводить</a:t>
            </a:r>
            <a:r>
              <a:rPr lang="uk-UA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2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погіршення</a:t>
            </a:r>
            <a:r>
              <a:rPr lang="uk-UA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економічних</a:t>
            </a:r>
            <a:r>
              <a:rPr lang="uk-UA" spc="2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показників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Зниження</a:t>
            </a:r>
            <a:r>
              <a:rPr lang="uk-UA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uk-UA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частоти</a:t>
            </a:r>
            <a:r>
              <a:rPr lang="uk-UA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більш</a:t>
            </a:r>
            <a:r>
              <a:rPr lang="uk-UA" spc="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ніж</a:t>
            </a:r>
            <a:r>
              <a:rPr lang="uk-UA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1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1-2</a:t>
            </a:r>
            <a:r>
              <a:rPr lang="uk-UA" spc="1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Гц</a:t>
            </a:r>
            <a:r>
              <a:rPr lang="uk-UA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становить</a:t>
            </a:r>
            <a:r>
              <a:rPr lang="uk-UA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серйозну</a:t>
            </a:r>
            <a:r>
              <a:rPr lang="uk-UA" spc="-3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небезпеку і може привести до повного розладу роботи енергосистеми.</a:t>
            </a:r>
            <a:r>
              <a:rPr lang="uk-UA" spc="-3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76772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143" y="69011"/>
            <a:ext cx="11241657" cy="6788989"/>
          </a:xfrm>
        </p:spPr>
        <p:txBody>
          <a:bodyPr>
            <a:normAutofit fontScale="85000" lnSpcReduction="20000"/>
          </a:bodyPr>
          <a:lstStyle/>
          <a:p>
            <a:pPr marL="649605" marR="73660" indent="-457200" algn="just">
              <a:lnSpc>
                <a:spcPct val="120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Аварійне</a:t>
            </a:r>
            <a:r>
              <a:rPr lang="uk-UA" spc="2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зниження</a:t>
            </a:r>
            <a:r>
              <a:rPr lang="uk-UA" spc="2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частоти</a:t>
            </a:r>
            <a:r>
              <a:rPr lang="uk-UA" spc="2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енергосистемі,</a:t>
            </a:r>
            <a:r>
              <a:rPr lang="uk-UA" spc="2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викликане</a:t>
            </a:r>
            <a:r>
              <a:rPr lang="uk-UA" spc="2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раптовим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виникненням значного дефіциту активної потужності, протікає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дуже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швидко,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протягом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декількох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секунд.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Черговий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персонал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встигає прийняти яких-небудь мір, тому ліквідація аварійного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режиму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повинна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покладатися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пристрої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автоматики.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відсутності</a:t>
            </a:r>
            <a:r>
              <a:rPr lang="uk-UA" spc="-3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обертового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резерву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потужності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єдино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можливим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способом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відновлення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частоти є відключення частини найменш відповідальних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споживачів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Це здійснюється за допомогою спеціальних пристроїв –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автоматів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частотного розвантаження (АЧР), що спрацьовують при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небезпечному</a:t>
            </a:r>
            <a:r>
              <a:rPr lang="uk-UA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зниженні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частоти.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49605" marR="74295" indent="-457200" algn="just">
              <a:lnSpc>
                <a:spcPct val="120000"/>
              </a:lnSpc>
              <a:spcBef>
                <a:spcPts val="5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Пристрої АЧР повинні встановлюватися там, де можливе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виникнення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значного дефіциту активної потужності у всій енергосистемі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або окремих її районах, а потужність споживачів, що відключаються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спрацьовуванні АЧР, повинна бути достатньої для запобігання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зниження частоти, що загрожує порушенням роботи механізмів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власних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потреб електростанцій, що може викликати лавину частоти.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Виконувати</a:t>
            </a:r>
            <a:r>
              <a:rPr lang="uk-UA" spc="26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пристрої</a:t>
            </a:r>
            <a:r>
              <a:rPr lang="uk-UA" spc="2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АЧР</a:t>
            </a:r>
            <a:r>
              <a:rPr lang="uk-UA" spc="2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потрібно</a:t>
            </a:r>
            <a:r>
              <a:rPr lang="uk-UA" spc="2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2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таким</a:t>
            </a:r>
            <a:r>
              <a:rPr lang="uk-UA" spc="2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розрахунком,</a:t>
            </a:r>
            <a:r>
              <a:rPr lang="uk-UA" spc="2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щоб</a:t>
            </a:r>
            <a:r>
              <a:rPr lang="uk-UA" spc="25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цілком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виключити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можливість короткочасного зменшення частоти нижче 45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Гц, а час робіт з частотою нижче 47 Гц не перевищував 20 с, а з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частотою</a:t>
            </a:r>
            <a:r>
              <a:rPr lang="uk-UA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48,5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Гц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60 с.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47262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7804" y="172528"/>
            <a:ext cx="11025996" cy="6512944"/>
          </a:xfrm>
        </p:spPr>
        <p:txBody>
          <a:bodyPr>
            <a:normAutofit lnSpcReduction="10000"/>
          </a:bodyPr>
          <a:lstStyle/>
          <a:p>
            <a:pPr marL="192405" marR="74930" indent="456565" algn="just">
              <a:lnSpc>
                <a:spcPct val="10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ізольовано працюючій енергосистемі для зменшення аварій-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них відключень споживачів слід "витягати" частоту хоча б до рівня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49-49,5 Гц, сподіваючись, що подальше підвищення частоти може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бути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забезпечено диспетчером енергосистеми мобілізацією наявних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резервів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В енергосистемі, що відокремилася від енергооб’єднання, вар-</a:t>
            </a:r>
            <a:r>
              <a:rPr lang="uk-UA" spc="-3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 піднімати частоту до рівня 50 Гц, розраховуючи на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ресинхронізацію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енергооб’єднанням.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відновлення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паралельної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роботи 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об'єднанням надійде допомога по лінії зв'язку і відключені споживачі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можуть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бути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знову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включені.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2405" marR="73025" indent="456565" algn="just">
              <a:lnSpc>
                <a:spcPct val="100000"/>
              </a:lnSpc>
              <a:spcBef>
                <a:spcPts val="5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Звичайно призначають кілька черг розвантаження,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забезпечуючи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"витягування" частоти до номінальної при всіляких аварійних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ситуаціях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Існує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два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способи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черг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аварійного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розвантаження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SzPts val="1600"/>
              <a:buFont typeface="Times New Roman" panose="02020603050405020304" pitchFamily="18" charset="0"/>
              <a:buChar char="-"/>
              <a:tabLst>
                <a:tab pos="76771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розвантаження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селективними</a:t>
            </a:r>
            <a:r>
              <a:rPr lang="uk-UA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чергами;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0"/>
              </a:spcAft>
              <a:buSzPts val="1600"/>
              <a:buFont typeface="Times New Roman" panose="02020603050405020304" pitchFamily="18" charset="0"/>
              <a:buChar char="-"/>
              <a:tabLst>
                <a:tab pos="76771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розвантаження</a:t>
            </a:r>
            <a:r>
              <a:rPr lang="uk-UA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великим</a:t>
            </a:r>
            <a:r>
              <a:rPr lang="uk-UA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числом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черг.</a:t>
            </a:r>
            <a:endParaRPr lang="en-US" sz="1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70627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891" y="94891"/>
            <a:ext cx="11258909" cy="3493698"/>
          </a:xfrm>
        </p:spPr>
        <p:txBody>
          <a:bodyPr/>
          <a:lstStyle/>
          <a:p>
            <a:pPr marL="192405" marR="74930" indent="45656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розвантаженні селективними чергами призначаються при-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ведені в таблиці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уставки розвантаження по частоті, потужність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черги,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 відключається,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витримка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часу.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40790" indent="0">
              <a:spcBef>
                <a:spcPts val="25"/>
              </a:spcBef>
              <a:spcAft>
                <a:spcPts val="0"/>
              </a:spcAft>
              <a:buNone/>
            </a:pP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Розвантаження</a:t>
            </a:r>
            <a:r>
              <a:rPr lang="uk-UA" sz="1600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uk-UA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частоті</a:t>
            </a:r>
            <a:r>
              <a:rPr lang="uk-UA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селективними</a:t>
            </a:r>
            <a:r>
              <a:rPr lang="uk-UA" sz="1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чергами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15"/>
              </a:spcBef>
              <a:spcAft>
                <a:spcPts val="0"/>
              </a:spcAft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374755"/>
              </p:ext>
            </p:extLst>
          </p:nvPr>
        </p:nvGraphicFramePr>
        <p:xfrm>
          <a:off x="810883" y="1544129"/>
          <a:ext cx="8652293" cy="175977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63746">
                  <a:extLst>
                    <a:ext uri="{9D8B030D-6E8A-4147-A177-3AD203B41FA5}">
                      <a16:colId xmlns:a16="http://schemas.microsoft.com/office/drawing/2014/main" val="831824077"/>
                    </a:ext>
                  </a:extLst>
                </a:gridCol>
                <a:gridCol w="2162849">
                  <a:extLst>
                    <a:ext uri="{9D8B030D-6E8A-4147-A177-3AD203B41FA5}">
                      <a16:colId xmlns:a16="http://schemas.microsoft.com/office/drawing/2014/main" val="613216328"/>
                    </a:ext>
                  </a:extLst>
                </a:gridCol>
                <a:gridCol w="2162849">
                  <a:extLst>
                    <a:ext uri="{9D8B030D-6E8A-4147-A177-3AD203B41FA5}">
                      <a16:colId xmlns:a16="http://schemas.microsoft.com/office/drawing/2014/main" val="4090642106"/>
                    </a:ext>
                  </a:extLst>
                </a:gridCol>
                <a:gridCol w="2162849">
                  <a:extLst>
                    <a:ext uri="{9D8B030D-6E8A-4147-A177-3AD203B41FA5}">
                      <a16:colId xmlns:a16="http://schemas.microsoft.com/office/drawing/2014/main" val="4057365657"/>
                    </a:ext>
                  </a:extLst>
                </a:gridCol>
              </a:tblGrid>
              <a:tr h="253654">
                <a:tc>
                  <a:txBody>
                    <a:bodyPr/>
                    <a:lstStyle/>
                    <a:p>
                      <a:pPr marL="236220" marR="22987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черги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1485" marR="44513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uk-UA" sz="1600" b="1" i="1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сер</a:t>
                      </a:r>
                      <a:r>
                        <a:rPr lang="uk-UA" sz="16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uk-UA" sz="1600" b="1" i="1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Гц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1485" marR="44640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Рвідкл</a:t>
                      </a:r>
                      <a:r>
                        <a:rPr lang="uk-UA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uk-UA" sz="1600" b="1" spc="-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1485" marR="44386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6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t,</a:t>
                      </a:r>
                      <a:r>
                        <a:rPr lang="uk-UA" sz="1600" b="1" i="1" spc="-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7543954"/>
                  </a:ext>
                </a:extLst>
              </a:tr>
              <a:tr h="253654">
                <a:tc>
                  <a:txBody>
                    <a:bodyPr/>
                    <a:lstStyle/>
                    <a:p>
                      <a:pPr marL="381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1485" marR="44513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48,0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1485" marR="44323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1485" marR="44323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0,3-0,5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706027"/>
                  </a:ext>
                </a:extLst>
              </a:tr>
              <a:tr h="237060">
                <a:tc>
                  <a:txBody>
                    <a:bodyPr/>
                    <a:lstStyle/>
                    <a:p>
                      <a:pPr marL="235585" marR="229870" algn="ctr">
                        <a:lnSpc>
                          <a:spcPts val="1515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1485" marR="445135" algn="ctr">
                        <a:lnSpc>
                          <a:spcPts val="1515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1485" marR="443230" algn="ctr">
                        <a:lnSpc>
                          <a:spcPts val="1515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1485" marR="443230" algn="ctr">
                        <a:lnSpc>
                          <a:spcPts val="1515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0,3-0,5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2988176"/>
                  </a:ext>
                </a:extLst>
              </a:tr>
              <a:tr h="253654">
                <a:tc>
                  <a:txBody>
                    <a:bodyPr/>
                    <a:lstStyle/>
                    <a:p>
                      <a:pPr marL="233680" marR="229870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1485" marR="445135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1485" marR="443230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1485" marR="443230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0,3-0,5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8900897"/>
                  </a:ext>
                </a:extLst>
              </a:tr>
              <a:tr h="253654">
                <a:tc>
                  <a:txBody>
                    <a:bodyPr/>
                    <a:lstStyle/>
                    <a:p>
                      <a:pPr marL="234315" marR="229870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1485" marR="445135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46,5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1485" marR="443230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1485" marR="443230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0,3-0,5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0077075"/>
                  </a:ext>
                </a:extLst>
              </a:tr>
              <a:tr h="253654">
                <a:tc>
                  <a:txBody>
                    <a:bodyPr/>
                    <a:lstStyle/>
                    <a:p>
                      <a:pPr marL="6350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1485" marR="445135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46,0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1485" marR="443230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1485" marR="443230" algn="ctr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0,3-0,5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7527163"/>
                  </a:ext>
                </a:extLst>
              </a:tr>
              <a:tr h="254444">
                <a:tc>
                  <a:txBody>
                    <a:bodyPr/>
                    <a:lstStyle/>
                    <a:p>
                      <a:pPr marL="236220" marR="229235" algn="ctr">
                        <a:lnSpc>
                          <a:spcPts val="1515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Додаткова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1485" marR="445135" algn="ctr">
                        <a:lnSpc>
                          <a:spcPts val="1515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515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1485" marR="442595" algn="ctr">
                        <a:lnSpc>
                          <a:spcPts val="1515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20-30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681143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81154" y="3303902"/>
            <a:ext cx="116542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2405" marR="74930" indent="456565" algn="just">
              <a:spcAft>
                <a:spcPts val="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Уставка спрацьовування по частоті суміжних черг відрізняється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0,5 Гц. Ця величина обрана з умови забезпечення селективної дії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черг, а сама уставка задається за допомогою реле частоти, у якого погрішність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спрацьовування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близько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±0,15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Гц.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Отже,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селективна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</a:t>
            </a:r>
            <a:r>
              <a:rPr lang="uk-UA" sz="2400" spc="-38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черг необхідно розраховувати на подвійну погрішність реле плюс де-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uk-UA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запас, у</a:t>
            </a:r>
            <a:r>
              <a:rPr lang="uk-UA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результаті</a:t>
            </a:r>
            <a:r>
              <a:rPr lang="uk-UA" sz="2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виходить</a:t>
            </a:r>
            <a:r>
              <a:rPr lang="uk-UA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0,5</a:t>
            </a:r>
            <a:r>
              <a:rPr lang="uk-UA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Гц.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2405" marR="79375" indent="456565" algn="just">
              <a:spcAft>
                <a:spcPts val="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Потужність споживачів кожної черги АЧР вибирається з умови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підйому</a:t>
            </a:r>
            <a:r>
              <a:rPr lang="uk-UA" sz="2400" spc="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частоти</a:t>
            </a:r>
            <a:r>
              <a:rPr lang="uk-UA" sz="2400" spc="2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z="2400" spc="20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49,0-49,5</a:t>
            </a:r>
            <a:r>
              <a:rPr lang="uk-UA" sz="2400" spc="20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Гц.</a:t>
            </a:r>
            <a:r>
              <a:rPr lang="uk-UA" sz="2400" spc="2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Прийнята</a:t>
            </a:r>
            <a:r>
              <a:rPr lang="uk-UA" sz="2400" spc="2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невелика</a:t>
            </a:r>
            <a:r>
              <a:rPr lang="uk-UA" sz="2400" spc="20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витримка</a:t>
            </a:r>
            <a:r>
              <a:rPr lang="uk-UA" sz="2400" spc="20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часу</a:t>
            </a:r>
            <a:b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дії черг АЧР, рівна 0,3-0,5 с, дозволяє усунути помилкову дію 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неправильне спрацьовування реле частоти при різких змінах напруги</a:t>
            </a:r>
            <a:r>
              <a:rPr lang="uk-UA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момент</a:t>
            </a:r>
            <a:r>
              <a:rPr lang="uk-UA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аварії.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826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7099" y="146649"/>
            <a:ext cx="6347603" cy="6599208"/>
          </a:xfrm>
        </p:spPr>
        <p:txBody>
          <a:bodyPr>
            <a:normAutofit/>
          </a:bodyPr>
          <a:lstStyle/>
          <a:p>
            <a:pPr marL="192405" marR="74930" indent="456565" algn="just">
              <a:lnSpc>
                <a:spcPct val="10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основу схем частотного розвантаження покладені реле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часто-ти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що фіксують зниження частоти, реле часу і проміжне реле.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Найбільш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проста схема АЧР, що забезпечує відключення однієї черги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споживачів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забороною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АПВ,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представлена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рис.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зниженні частоти до значення спрацьовування реле частоти (на схемі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 показано) замикає свої контакт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КF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 запускає реле часу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КТ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З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заданою</a:t>
            </a:r>
            <a:r>
              <a:rPr lang="uk-UA" spc="5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витримкою</a:t>
            </a:r>
            <a:r>
              <a:rPr lang="uk-UA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часу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проміжне</a:t>
            </a:r>
            <a:r>
              <a:rPr lang="uk-UA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реле</a:t>
            </a:r>
            <a:r>
              <a:rPr lang="uk-UA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KS</a:t>
            </a:r>
            <a:r>
              <a:rPr lang="uk-UA" i="1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подає</a:t>
            </a:r>
            <a:r>
              <a:rPr lang="uk-UA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сигнал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відключення</a:t>
            </a:r>
            <a:r>
              <a:rPr lang="uk-UA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споживачів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 на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заборону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дії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АПВ.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6009" y="359714"/>
            <a:ext cx="8163270" cy="557944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512815" y="6079841"/>
            <a:ext cx="57764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5250" marR="1101725" algn="ctr">
              <a:spcAft>
                <a:spcPts val="0"/>
              </a:spcAft>
            </a:pP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Схема</a:t>
            </a:r>
            <a:r>
              <a:rPr lang="uk-UA" b="1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АЧР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5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014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9781" y="258792"/>
            <a:ext cx="11164019" cy="1664899"/>
          </a:xfrm>
        </p:spPr>
        <p:txBody>
          <a:bodyPr>
            <a:normAutofit fontScale="70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6. АВТОМАТИЧНЕ</a:t>
            </a:r>
            <a:r>
              <a:rPr lang="uk-UA" b="1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РЕГУЛЮВАННЯ</a:t>
            </a:r>
            <a:r>
              <a:rPr lang="uk-UA" b="1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НАПРУГИ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2405" marR="80645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Відомо, що відхилення напруги від нормального значення убік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зниження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приводить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погіршення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умов</a:t>
            </a:r>
            <a:r>
              <a:rPr lang="uk-UA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зниженню продуктивності механізмів, скороченню терміну служби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електроустаткування, браку продукції і т.п. Напруга на шинах вищої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напруги прийомної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підстанції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визначається</a:t>
            </a:r>
            <a:r>
              <a:rPr lang="uk-UA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виразом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43509" t="43645" r="41491" b="48714"/>
          <a:stretch/>
        </p:blipFill>
        <p:spPr>
          <a:xfrm>
            <a:off x="3609474" y="1979838"/>
            <a:ext cx="2743200" cy="78606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65760" y="2902869"/>
            <a:ext cx="113385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2405" marR="72390" algn="just">
              <a:spcBef>
                <a:spcPts val="430"/>
              </a:spcBef>
              <a:spcAft>
                <a:spcPts val="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 </a:t>
            </a:r>
            <a:r>
              <a:rPr lang="uk-UA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uk-UA" sz="2000" i="1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uk-UA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напруга на шинах генераторів; </a:t>
            </a:r>
            <a:r>
              <a:rPr lang="uk-UA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R, Х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активний і реактивний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опори живильної лінії і трансформатора; </a:t>
            </a:r>
            <a:r>
              <a:rPr lang="uk-UA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P, Q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активна і реактивна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потужності, передані на шини підстанції; </a:t>
            </a:r>
            <a:r>
              <a:rPr lang="uk-UA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uk-UA" sz="2000" i="1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тн</a:t>
            </a:r>
            <a:r>
              <a:rPr lang="uk-UA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коефіцієнт трансформації</a:t>
            </a:r>
            <a:r>
              <a:rPr lang="uk-UA" sz="20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силового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трансформатора.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2405" marR="73660" indent="456565" algn="just">
              <a:spcAft>
                <a:spcPts val="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Регулювати напругу у споживача, як видно з </a:t>
            </a:r>
            <a:r>
              <a:rPr lang="uk-UA" sz="24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виразу ,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можна такими способами: 1) зміною напруги на шинах джерела; 2) зміною коефіцієнта трансформації силового трансформатора; 3) зміною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реактивної потужності </a:t>
            </a:r>
            <a:r>
              <a:rPr lang="uk-UA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переданої по лінії, що може здійснюватися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регулюванням порушення синхронних компенсаторів або електродвигунів, а також зміною сумарної потужності конденсаторів, установлених на підстанції. Автоматично регулювати напругу безпосередньо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споживача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(приймальня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підстанція)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можна,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використовуючи</a:t>
            </a:r>
            <a:r>
              <a:rPr lang="uk-UA" sz="2400" spc="-38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другий</a:t>
            </a:r>
            <a:r>
              <a:rPr lang="uk-UA" sz="2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третій із</a:t>
            </a:r>
            <a:r>
              <a:rPr lang="uk-UA" sz="2400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зазначених</a:t>
            </a:r>
            <a:r>
              <a:rPr lang="uk-UA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вище</a:t>
            </a:r>
            <a:r>
              <a:rPr lang="uk-UA" sz="2400" spc="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способів.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982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0312"/>
            <a:ext cx="10515600" cy="6455664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spcBef>
                <a:spcPts val="1320"/>
              </a:spcBef>
              <a:spcAft>
                <a:spcPts val="0"/>
              </a:spcAft>
              <a:buNone/>
            </a:pPr>
            <a:r>
              <a:rPr lang="uk-UA" sz="32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КОНТРОЛЬНІ</a:t>
            </a:r>
            <a:r>
              <a:rPr lang="uk-UA" sz="3200" b="1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ПИТАННЯ</a:t>
            </a:r>
            <a:r>
              <a:rPr lang="uk-UA" sz="3200" b="1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35"/>
              </a:spcBef>
              <a:spcAft>
                <a:spcPts val="0"/>
              </a:spcAft>
              <a:buNone/>
            </a:pPr>
            <a:r>
              <a:rPr lang="uk-UA" sz="32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marR="205740" lvl="0" indent="-514350">
              <a:lnSpc>
                <a:spcPct val="120000"/>
              </a:lnSpc>
              <a:spcAft>
                <a:spcPts val="0"/>
              </a:spcAft>
              <a:buSzPts val="1200"/>
              <a:buFont typeface="+mj-lt"/>
              <a:buAutoNum type="arabicPeriod"/>
              <a:tabLst>
                <a:tab pos="463550" algn="l"/>
                <a:tab pos="464185" algn="l"/>
              </a:tabLst>
            </a:pP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Перелічіть основні види системної автоматики, що застосовуються в системах електро-</a:t>
            </a:r>
            <a:r>
              <a:rPr lang="uk-UA" sz="3600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постачання</a:t>
            </a:r>
            <a:r>
              <a:rPr lang="uk-UA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промислових</a:t>
            </a:r>
            <a:r>
              <a:rPr lang="uk-UA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підприємств.</a:t>
            </a:r>
            <a:endParaRPr lang="en-US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Aft>
                <a:spcPts val="0"/>
              </a:spcAft>
              <a:buSzPts val="1200"/>
              <a:buFont typeface="+mj-lt"/>
              <a:buAutoNum type="arabicPeriod"/>
              <a:tabLst>
                <a:tab pos="463550" algn="l"/>
                <a:tab pos="464185" algn="l"/>
              </a:tabLst>
            </a:pP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Призначення</a:t>
            </a:r>
            <a:r>
              <a:rPr lang="uk-UA" sz="3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3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uk-UA" sz="3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вимоги</a:t>
            </a:r>
            <a:r>
              <a:rPr lang="uk-UA" sz="3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z="3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пристроїв</a:t>
            </a:r>
            <a:r>
              <a:rPr lang="uk-UA" sz="36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АВР.</a:t>
            </a:r>
            <a:endParaRPr lang="en-US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Aft>
                <a:spcPts val="0"/>
              </a:spcAft>
              <a:buSzPts val="1200"/>
              <a:buFont typeface="+mj-lt"/>
              <a:buAutoNum type="arabicPeriod"/>
              <a:tabLst>
                <a:tab pos="463550" algn="l"/>
                <a:tab pos="464185" algn="l"/>
              </a:tabLst>
            </a:pP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z="3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служить</a:t>
            </a:r>
            <a:r>
              <a:rPr lang="uk-UA" sz="3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пусковим</a:t>
            </a:r>
            <a:r>
              <a:rPr lang="uk-UA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органом</a:t>
            </a:r>
            <a:r>
              <a:rPr lang="uk-UA" sz="3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АВР?</a:t>
            </a:r>
            <a:endParaRPr lang="en-US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Aft>
                <a:spcPts val="0"/>
              </a:spcAft>
              <a:buSzPts val="1200"/>
              <a:buFont typeface="+mj-lt"/>
              <a:buAutoNum type="arabicPeriod"/>
              <a:tabLst>
                <a:tab pos="463550" algn="l"/>
                <a:tab pos="464185" algn="l"/>
              </a:tabLst>
            </a:pP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</a:t>
            </a:r>
            <a:r>
              <a:rPr lang="uk-UA" sz="3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вибирають</a:t>
            </a:r>
            <a:r>
              <a:rPr lang="uk-UA" sz="3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</a:t>
            </a:r>
            <a:r>
              <a:rPr lang="uk-UA" sz="3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спрацьовування</a:t>
            </a:r>
            <a:r>
              <a:rPr lang="uk-UA" sz="3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пристрою</a:t>
            </a:r>
            <a:r>
              <a:rPr lang="uk-UA" sz="36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АВР?</a:t>
            </a:r>
            <a:endParaRPr lang="en-US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Aft>
                <a:spcPts val="0"/>
              </a:spcAft>
              <a:buSzPts val="1200"/>
              <a:buFont typeface="+mj-lt"/>
              <a:buAutoNum type="arabicPeriod"/>
              <a:tabLst>
                <a:tab pos="463550" algn="l"/>
                <a:tab pos="464185" algn="l"/>
              </a:tabLst>
            </a:pP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Призначення</a:t>
            </a:r>
            <a:r>
              <a:rPr lang="uk-UA" sz="3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3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класифікація</a:t>
            </a:r>
            <a:r>
              <a:rPr lang="uk-UA" sz="3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пристроїв</a:t>
            </a:r>
            <a:r>
              <a:rPr lang="uk-UA" sz="3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АПВ.</a:t>
            </a:r>
            <a:endParaRPr lang="en-US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Aft>
                <a:spcPts val="0"/>
              </a:spcAft>
              <a:buSzPts val="1200"/>
              <a:buFont typeface="+mj-lt"/>
              <a:buAutoNum type="arabicPeriod"/>
              <a:tabLst>
                <a:tab pos="463550" algn="l"/>
                <a:tab pos="464185" algn="l"/>
              </a:tabLst>
            </a:pP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</a:t>
            </a:r>
            <a:r>
              <a:rPr lang="uk-UA" sz="3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забезпечується</a:t>
            </a:r>
            <a:r>
              <a:rPr lang="uk-UA" sz="3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одноразовість</a:t>
            </a:r>
            <a:r>
              <a:rPr lang="uk-UA" sz="3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дії</a:t>
            </a:r>
            <a:r>
              <a:rPr lang="uk-UA" sz="3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АПВ?</a:t>
            </a:r>
            <a:endParaRPr lang="en-US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Aft>
                <a:spcPts val="0"/>
              </a:spcAft>
              <a:buSzPts val="1200"/>
              <a:buFont typeface="+mj-lt"/>
              <a:buAutoNum type="arabicPeriod"/>
              <a:tabLst>
                <a:tab pos="463550" algn="l"/>
                <a:tab pos="464185" algn="l"/>
              </a:tabLst>
            </a:pP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чому</a:t>
            </a:r>
            <a:r>
              <a:rPr lang="uk-UA" sz="3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суть</a:t>
            </a:r>
            <a:r>
              <a:rPr lang="uk-UA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прискорення дії</a:t>
            </a:r>
            <a:r>
              <a:rPr lang="uk-UA" sz="3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захисту</a:t>
            </a:r>
            <a:r>
              <a:rPr lang="uk-UA" sz="3600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uk-UA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АПВ?</a:t>
            </a:r>
            <a:endParaRPr lang="en-US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Aft>
                <a:spcPts val="0"/>
              </a:spcAft>
              <a:buSzPts val="1200"/>
              <a:buFont typeface="+mj-lt"/>
              <a:buAutoNum type="arabicPeriod"/>
              <a:tabLst>
                <a:tab pos="463550" algn="l"/>
                <a:tab pos="464185" algn="l"/>
              </a:tabLst>
            </a:pP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3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чому</a:t>
            </a:r>
            <a:r>
              <a:rPr lang="uk-UA" sz="36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суть</a:t>
            </a:r>
            <a:r>
              <a:rPr lang="uk-UA" sz="3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частотного</a:t>
            </a:r>
            <a:r>
              <a:rPr lang="uk-UA" sz="3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розвантаження?</a:t>
            </a:r>
            <a:endParaRPr lang="en-US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Aft>
                <a:spcPts val="0"/>
              </a:spcAft>
              <a:buSzPts val="1200"/>
              <a:buFont typeface="+mj-lt"/>
              <a:buAutoNum type="arabicPeriod"/>
              <a:tabLst>
                <a:tab pos="463550" algn="l"/>
                <a:tab pos="464185" algn="l"/>
              </a:tabLst>
            </a:pP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uk-UA" sz="3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вимоги</a:t>
            </a:r>
            <a:r>
              <a:rPr lang="uk-UA" sz="3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пред'являються</a:t>
            </a:r>
            <a:r>
              <a:rPr lang="uk-UA" sz="3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z="3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пристрою</a:t>
            </a:r>
            <a:r>
              <a:rPr lang="uk-UA" sz="3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АПВ?</a:t>
            </a:r>
            <a:endParaRPr lang="en-US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Aft>
                <a:spcPts val="0"/>
              </a:spcAft>
              <a:buSzPts val="1200"/>
              <a:buFont typeface="+mj-lt"/>
              <a:buAutoNum type="arabicPeriod"/>
              <a:tabLst>
                <a:tab pos="464185" algn="l"/>
              </a:tabLst>
            </a:pP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z="3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чого</a:t>
            </a:r>
            <a:r>
              <a:rPr lang="uk-UA" sz="3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3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36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яких</a:t>
            </a:r>
            <a:r>
              <a:rPr lang="uk-UA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випадках</a:t>
            </a:r>
            <a:r>
              <a:rPr lang="uk-UA" sz="3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застосовується</a:t>
            </a:r>
            <a:r>
              <a:rPr lang="uk-UA" sz="3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АЧР?</a:t>
            </a:r>
            <a:endParaRPr lang="en-US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Aft>
                <a:spcPts val="0"/>
              </a:spcAft>
              <a:buSzPts val="1200"/>
              <a:buFont typeface="+mj-lt"/>
              <a:buAutoNum type="arabicPeriod"/>
              <a:tabLst>
                <a:tab pos="464185" algn="l"/>
              </a:tabLst>
            </a:pP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z="3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таке</a:t>
            </a:r>
            <a:r>
              <a:rPr lang="uk-UA" sz="3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самозапуск</a:t>
            </a:r>
            <a:r>
              <a:rPr lang="uk-UA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електродвигунів? Для</a:t>
            </a:r>
            <a:r>
              <a:rPr lang="uk-UA" sz="3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чого</a:t>
            </a:r>
            <a:r>
              <a:rPr lang="uk-UA" sz="3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він</a:t>
            </a:r>
            <a:r>
              <a:rPr lang="uk-UA" sz="3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потрібний?</a:t>
            </a:r>
            <a:endParaRPr lang="en-US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Aft>
                <a:spcPts val="0"/>
              </a:spcAft>
              <a:buSzPts val="1200"/>
              <a:buFont typeface="+mj-lt"/>
              <a:buAutoNum type="arabicPeriod"/>
              <a:tabLst>
                <a:tab pos="464185" algn="l"/>
              </a:tabLst>
            </a:pP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3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яких</a:t>
            </a:r>
            <a:r>
              <a:rPr lang="uk-UA" sz="3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випадках</a:t>
            </a:r>
            <a:r>
              <a:rPr lang="uk-UA" sz="3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</a:t>
            </a:r>
            <a:r>
              <a:rPr lang="uk-UA" sz="36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самозапуску</a:t>
            </a:r>
            <a:r>
              <a:rPr lang="uk-UA" sz="36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електродвигунів</a:t>
            </a:r>
            <a:r>
              <a:rPr lang="uk-UA" sz="3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неможливо?</a:t>
            </a:r>
            <a:endParaRPr lang="en-US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72657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7374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307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665" y="297874"/>
            <a:ext cx="10515600" cy="6314536"/>
          </a:xfrm>
        </p:spPr>
        <p:txBody>
          <a:bodyPr>
            <a:normAutofit/>
          </a:bodyPr>
          <a:lstStyle/>
          <a:p>
            <a:pPr marL="457200" lvl="1" indent="0">
              <a:spcBef>
                <a:spcPts val="310"/>
              </a:spcBef>
              <a:spcAft>
                <a:spcPts val="0"/>
              </a:spcAft>
              <a:buSzPts val="1600"/>
              <a:buNone/>
              <a:tabLst>
                <a:tab pos="1107440" algn="l"/>
              </a:tabLst>
            </a:pP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 ЗАГАЛЬНІ</a:t>
            </a:r>
            <a:r>
              <a:rPr lang="uk-UA" b="1" spc="-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ВІДОМОСТІ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2405" marR="73660" indent="456565" algn="just"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Під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автоматизацією енергосистем розуміють упровадження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пристроїв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 схем, що здійснюють керування режимами (процесами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передачі і розподілом електроенергії) у нормальних і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аварійних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умовах. У системах електропостачання промислових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знайшли застосування наступні основні види системної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автоматики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автоматичне включення резерву (АВР), автоматичне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повторне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включення (АПВ), автоматичне регулювання напруги (АРН) і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автоматичне</a:t>
            </a:r>
            <a:r>
              <a:rPr lang="uk-UA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частотне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розвантаження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(АЧР).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2405" marR="74930" indent="456565" algn="just">
              <a:spcBef>
                <a:spcPts val="10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Надійність живлення споживачів електричної енергії може бути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підвищена за рахунок резервування джерела живлення і живильних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ліній.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Швидке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резервного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пристроями</a:t>
            </a:r>
            <a:r>
              <a:rPr lang="uk-UA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АВР, успішність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складає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90 -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95 %.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30672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024" y="432371"/>
            <a:ext cx="10515600" cy="5935423"/>
          </a:xfrm>
        </p:spPr>
        <p:txBody>
          <a:bodyPr>
            <a:normAutofit/>
          </a:bodyPr>
          <a:lstStyle/>
          <a:p>
            <a:pPr marL="192405" marR="74295" indent="45656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Багаторічний досвід експлуатації електричних мереж показує,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 в більшості випадків на відключених повітряних лініях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електропередачі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КЗ самоліквідуються. Комплекс автоматики, що забезпечує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повторне включення ліній з метою відновлення нормальної роботи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мережі, називають пристроєм АПВ. Досвід експлуатації показує, 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</a:t>
            </a:r>
            <a:r>
              <a:rPr lang="uk-UA" spc="3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АПВ</a:t>
            </a:r>
            <a:r>
              <a:rPr lang="uk-UA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виправдане</a:t>
            </a:r>
            <a:r>
              <a:rPr lang="uk-UA" spc="3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3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кабельних</a:t>
            </a:r>
            <a:r>
              <a:rPr lang="uk-UA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лініях.</a:t>
            </a:r>
            <a:r>
              <a:rPr lang="uk-UA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Зв'язано</a:t>
            </a:r>
            <a:r>
              <a:rPr lang="uk-UA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uk-UA" spc="3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-3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тим, що КЗ можуть відбуватися як у самому кабелі, так і у споживача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або на збірних шинах, що входять у зону дії релейного захисту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кабельної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лінії. Крім того, АПВ відновлює живлення при неправильній дії</a:t>
            </a:r>
            <a:r>
              <a:rPr lang="uk-UA" spc="-3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релейного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захисту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або відключенні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внаслідок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перевантаження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лінії.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2405" marR="76200" indent="456565" algn="just">
              <a:spcBef>
                <a:spcPts val="5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Згідно ПУЕ застосування АПВ обов'язкове на всіх повітряних 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змішаних (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кабельно-повітряних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лініях напругою до 1000 В і вище.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Успішність дії АПВ досить висока й у мережах різної напруги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складає</a:t>
            </a:r>
            <a:r>
              <a:rPr lang="uk-UA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50 -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80%.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45887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879" y="179128"/>
            <a:ext cx="10515600" cy="6573329"/>
          </a:xfrm>
        </p:spPr>
        <p:txBody>
          <a:bodyPr>
            <a:noAutofit/>
          </a:bodyPr>
          <a:lstStyle/>
          <a:p>
            <a:pPr marL="192405" marR="73660" indent="456565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Відхилення напруги від номінальної як убік зниження, так і убік</a:t>
            </a:r>
            <a:r>
              <a:rPr lang="uk-UA" sz="2400" spc="-3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підвищення приводить до погіршення умов роботи: зниженню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продуктивності</a:t>
            </a:r>
            <a:r>
              <a:rPr lang="uk-UA" sz="24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механізмів,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скороченню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терміну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служби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електроустаткування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браку продукції й ін.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Змінити напругу у споживача в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загальному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випадку можна зміною напруги на шинах генератора, зміною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коефіцієнта трансформації силового трансформатора на підстанції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підприємства-споживача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або зміною режиму компенсації реактивних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навантажень, що передаються по ЛЕП. Природно, що зазначені зміни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будуть більш ефективні при автоматизації процесу, що і здійснюють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пристрої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АРН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Дія АЧР завжди зв'язана із певним народногосподарським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збитком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оскільки відключення ліній, що живлять електроенергією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промисловим</a:t>
            </a:r>
            <a:r>
              <a:rPr lang="uk-UA" sz="2400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підприємствам,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спричиняє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недовипуск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продукції,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появу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браку і т.п. Однак АЧР широко використовуються в енергосистемах,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 засіб запобігання значно великих збитків через повний розлад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роботи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енергосистеми, якщо не будуть прийняті термінові заходи для</a:t>
            </a:r>
            <a:r>
              <a:rPr lang="uk-UA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ліквідації</a:t>
            </a:r>
            <a:r>
              <a:rPr lang="uk-UA" sz="24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дефіциту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активної</a:t>
            </a:r>
            <a:r>
              <a:rPr lang="uk-UA" sz="24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потужності.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2405" marR="74295" indent="456565" algn="just">
              <a:spcBef>
                <a:spcPts val="10"/>
              </a:spcBef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останні роки в системах електропостачання великих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енергоємних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 знаходять усе більш широке застосування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автоматизовані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 керування електропостачанням (АСКЕ), тобто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системи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що здійснюють керування не тільки в аварійних, але й у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нормальних</a:t>
            </a:r>
            <a:r>
              <a:rPr lang="uk-UA" sz="2400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режимах.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642604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4002" y="353007"/>
            <a:ext cx="10515600" cy="6512944"/>
          </a:xfrm>
        </p:spPr>
        <p:txBody>
          <a:bodyPr>
            <a:normAutofit lnSpcReduction="10000"/>
          </a:bodyPr>
          <a:lstStyle/>
          <a:p>
            <a:pPr marL="457200" lvl="1" indent="0">
              <a:spcAft>
                <a:spcPts val="0"/>
              </a:spcAft>
              <a:buSzPts val="1600"/>
              <a:buNone/>
              <a:tabLst>
                <a:tab pos="650240" algn="l"/>
              </a:tabLst>
            </a:pP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АВТОМАТИЧНЕ</a:t>
            </a:r>
            <a:r>
              <a:rPr lang="uk-UA" b="1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ВКЛЮЧЕННЯ</a:t>
            </a:r>
            <a:r>
              <a:rPr lang="uk-UA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РЕЗЕРВУ</a:t>
            </a:r>
          </a:p>
          <a:p>
            <a:pPr marL="457200" lvl="1" indent="0">
              <a:spcAft>
                <a:spcPts val="0"/>
              </a:spcAft>
              <a:buSzPts val="1600"/>
              <a:buNone/>
              <a:tabLst>
                <a:tab pos="650240" algn="l"/>
              </a:tabLst>
            </a:pP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25"/>
              </a:spcBef>
              <a:spcAft>
                <a:spcPts val="0"/>
              </a:spcAft>
              <a:buNone/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-2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пристроїв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АВР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пред'являються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наступні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вимоги: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4930" lvl="1" algn="just">
              <a:spcAft>
                <a:spcPts val="0"/>
              </a:spcAft>
              <a:buSzPts val="1600"/>
              <a:buFont typeface="Wingdings" panose="05000000000000000000" pitchFamily="2" charset="2"/>
              <a:buChar char="Ø"/>
              <a:tabLst>
                <a:tab pos="77343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пристрої повинні приходити в дію у випадку зникнення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напруги</a:t>
            </a:r>
            <a:r>
              <a:rPr lang="uk-UA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шинах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підстанції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 будь-якої причини;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3025" lvl="1" algn="just">
              <a:spcAft>
                <a:spcPts val="0"/>
              </a:spcAft>
              <a:buSzPts val="1600"/>
              <a:buFont typeface="Wingdings" panose="05000000000000000000" pitchFamily="2" charset="2"/>
              <a:buChar char="Ø"/>
              <a:tabLst>
                <a:tab pos="77343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включення резервного джерела повинно здійснюватися відразу</a:t>
            </a:r>
            <a:r>
              <a:rPr lang="uk-UA" spc="-3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 після відключення робочого джерела з метою зменшення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тривалості</a:t>
            </a:r>
            <a:r>
              <a:rPr lang="uk-UA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перерви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живленні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споживачів;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80645" lvl="1" algn="just">
              <a:spcBef>
                <a:spcPts val="5"/>
              </a:spcBef>
              <a:spcAft>
                <a:spcPts val="0"/>
              </a:spcAft>
              <a:buSzPts val="1600"/>
              <a:buFont typeface="Wingdings" panose="05000000000000000000" pitchFamily="2" charset="2"/>
              <a:buChar char="Ø"/>
              <a:tabLst>
                <a:tab pos="79819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виключення багаторазових включень резервного джерела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 усунене КЗ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дія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АВР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повинна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бути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однократною;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7470" lvl="1" algn="just">
              <a:spcAft>
                <a:spcPts val="0"/>
              </a:spcAft>
              <a:buSzPts val="1600"/>
              <a:buFont typeface="Wingdings" panose="05000000000000000000" pitchFamily="2" charset="2"/>
              <a:buChar char="Ø"/>
              <a:tabLst>
                <a:tab pos="77851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схема АВР не повинна приходити в дію до відключення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вимикача</a:t>
            </a:r>
            <a:r>
              <a:rPr lang="uk-UA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робочого джерела;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76835" lvl="1" algn="just">
              <a:spcAft>
                <a:spcPts val="0"/>
              </a:spcAft>
              <a:buSzPts val="1600"/>
              <a:buFont typeface="Wingdings" panose="05000000000000000000" pitchFamily="2" charset="2"/>
              <a:buChar char="Ø"/>
              <a:tabLst>
                <a:tab pos="82677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повинне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передбачатися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прискорення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захисту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резервного</a:t>
            </a:r>
            <a:r>
              <a:rPr lang="uk-UA" spc="-3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джерела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АВР.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2405" marR="75565" indent="45656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Пристрої АВР повинні включати резервний елемент при цілком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визначених умовах. Точність вибору пускових параметрів АВР багато</a:t>
            </a:r>
            <a:r>
              <a:rPr lang="uk-UA" spc="-3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чому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визначає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успішність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автоматики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простоту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схем.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51241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Объект 5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2529" t="41705" r="50409" b="13293"/>
          <a:stretch/>
        </p:blipFill>
        <p:spPr>
          <a:xfrm>
            <a:off x="8005313" y="414067"/>
            <a:ext cx="3597215" cy="5960853"/>
          </a:xfrm>
          <a:prstGeom prst="rect">
            <a:avLst/>
          </a:prstGeom>
        </p:spPr>
      </p:pic>
      <p:sp>
        <p:nvSpPr>
          <p:cNvPr id="56" name="Прямоугольник 55"/>
          <p:cNvSpPr/>
          <p:nvPr/>
        </p:nvSpPr>
        <p:spPr>
          <a:xfrm>
            <a:off x="158151" y="252821"/>
            <a:ext cx="784716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2405" marR="74930" indent="456565" algn="just">
              <a:spcAft>
                <a:spcPts val="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Нехай на схемі рис.  лінія </a:t>
            </a:r>
            <a:r>
              <a:rPr lang="uk-UA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 робочою, а лінія </a:t>
            </a:r>
            <a:r>
              <a:rPr lang="uk-UA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резервною. Виходячи з призначення, пристрій АВР повинен приходити в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дію тільки в аварійних випадках на робочій лінії. Однак для цього потрібно мати досить вибіркові пускові органи, які б чітко фіксували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місце</a:t>
            </a:r>
            <a:r>
              <a:rPr lang="uk-UA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аварії.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2405" marR="74295" indent="456565" algn="just">
              <a:spcAft>
                <a:spcPts val="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Можливий інший підхід до вибору пускових параметрів схеми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АВР. Пристрій приходить у дію при аварії не тільки на робочій лінії,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але</a:t>
            </a:r>
            <a:r>
              <a:rPr lang="uk-UA" sz="2400" spc="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2400" spc="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</a:t>
            </a:r>
            <a:r>
              <a:rPr lang="uk-UA" sz="2400" spc="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аваріях</a:t>
            </a:r>
            <a:r>
              <a:rPr lang="uk-UA" sz="2400" spc="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2400" spc="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інших</a:t>
            </a:r>
            <a:r>
              <a:rPr lang="uk-UA" sz="2400" spc="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точках</a:t>
            </a:r>
            <a:r>
              <a:rPr lang="uk-UA" sz="2400" spc="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схеми</a:t>
            </a:r>
            <a:r>
              <a:rPr lang="uk-UA" sz="2400" spc="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електропостачання.</a:t>
            </a:r>
            <a:r>
              <a:rPr lang="uk-UA" sz="2400" spc="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uk-UA" sz="2400" spc="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аварія відбувається поза робочою лінією, схема блокується і перехід на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резервну лінію не відбувається. Перевагою такого підходу є простота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пускових органів пристроїв АВР, у якості яких широко застосовуються реле мінімальної напруги, що реагують на зниження напруги в</a:t>
            </a:r>
            <a:r>
              <a:rPr lang="uk-UA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аварійних</a:t>
            </a:r>
            <a:r>
              <a:rPr lang="uk-UA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режимах.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032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0385" t="36454" r="28218" b="23602"/>
          <a:stretch/>
        </p:blipFill>
        <p:spPr>
          <a:xfrm>
            <a:off x="236995" y="469127"/>
            <a:ext cx="10792064" cy="596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708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540" y="86264"/>
            <a:ext cx="11112260" cy="6633713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spcBef>
                <a:spcPts val="5"/>
              </a:spcBef>
              <a:spcAft>
                <a:spcPts val="0"/>
              </a:spcAft>
              <a:buSzPts val="1600"/>
              <a:buNone/>
              <a:tabLst>
                <a:tab pos="650240" algn="l"/>
              </a:tabLst>
            </a:pP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 АВТОМАТИЧНЕ</a:t>
            </a:r>
            <a:r>
              <a:rPr lang="uk-UA" b="1" spc="-2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ПОВТОРНЕ</a:t>
            </a:r>
            <a:r>
              <a:rPr lang="uk-UA" b="1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ВКЛЮЧЕННЯ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20"/>
              </a:spcBef>
              <a:spcAft>
                <a:spcPts val="0"/>
              </a:spcAft>
              <a:buNone/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92405" marR="73660" indent="456565" algn="just">
              <a:spcBef>
                <a:spcPts val="5"/>
              </a:spcBef>
              <a:spcAft>
                <a:spcPts val="0"/>
              </a:spcAft>
            </a:pP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Пристрої АПВ можуть бути однократної і багатократної дії. З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багатократних АПВ звичайно використовуються двократні та </a:t>
            </a:r>
            <a:r>
              <a:rPr lang="uk-UA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трьохкратні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АПВ, як правило, на лініях з однобічним живленням. </a:t>
            </a:r>
            <a:r>
              <a:rPr lang="uk-UA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Успішність</a:t>
            </a:r>
            <a:r>
              <a:rPr lang="uk-UA" sz="2600" spc="5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другого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циклу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АПВ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складає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%,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третього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2600" spc="-38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1,5¸3,0 %. Найбільше поширення одержало АПВ однократної дії. </a:t>
            </a:r>
            <a:r>
              <a:rPr lang="uk-UA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Подача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імпульсу на включення вимикача при однократному АПВ </a:t>
            </a:r>
            <a:r>
              <a:rPr lang="uk-UA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здійснюється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затримкою в 0,3¸0,5 с. Час другої затримки при дворазово-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 АПВ складає 10¸15 с, у випадку триразового АПВ час третьої </a:t>
            </a:r>
            <a:r>
              <a:rPr lang="uk-UA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паузи</a:t>
            </a:r>
            <a:r>
              <a:rPr lang="uk-UA" sz="2600" spc="-1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до 60¸120 с.</a:t>
            </a:r>
            <a:endParaRPr lang="en-US" sz="2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2405" marR="80010" indent="456565" algn="just">
              <a:spcAft>
                <a:spcPts val="0"/>
              </a:spcAft>
            </a:pP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Застосовувані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схеми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АПВ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</a:t>
            </a:r>
            <a:r>
              <a:rPr lang="uk-UA" sz="2600" spc="-38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можуть істотно відрізнятися одна від одної, однак усі вони повинні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задовольняти</a:t>
            </a:r>
            <a:r>
              <a:rPr lang="uk-UA" sz="26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наступним основним вимогам:</a:t>
            </a:r>
            <a:endParaRPr lang="en-US" sz="2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81280" lvl="1" algn="just">
              <a:spcAft>
                <a:spcPts val="0"/>
              </a:spcAft>
              <a:buSzPts val="1600"/>
              <a:buFont typeface="Wingdings" panose="05000000000000000000" pitchFamily="2" charset="2"/>
              <a:buChar char="Ø"/>
              <a:tabLst>
                <a:tab pos="810260" algn="l"/>
              </a:tabLst>
            </a:pP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приходити в дію при аварійному відключенні вимикача, що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uk-UA" sz="26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6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роботі;</a:t>
            </a:r>
            <a:endParaRPr lang="en-US" sz="2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73025" lvl="1" algn="just">
              <a:spcBef>
                <a:spcPts val="5"/>
              </a:spcBef>
              <a:spcAft>
                <a:spcPts val="0"/>
              </a:spcAft>
              <a:buSzPts val="1600"/>
              <a:buFont typeface="Wingdings" panose="05000000000000000000" pitchFamily="2" charset="2"/>
              <a:buChar char="Ø"/>
              <a:tabLst>
                <a:tab pos="793750" algn="l"/>
              </a:tabLst>
            </a:pP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приходити в дію при оперативному відключенні вимикача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персоналом, а також у випадках, коли вимикач відключається релей-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ним захистом відразу ж після його включення персоналом, тобто при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включенні</a:t>
            </a:r>
            <a:r>
              <a:rPr lang="uk-UA" sz="26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uk-UA" sz="26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стійке</a:t>
            </a:r>
            <a:r>
              <a:rPr lang="uk-UA" sz="2600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КЗ;</a:t>
            </a:r>
            <a:endParaRPr lang="en-US" sz="2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ts val="1840"/>
              </a:lnSpc>
              <a:spcAft>
                <a:spcPts val="0"/>
              </a:spcAft>
              <a:buSzPts val="1600"/>
              <a:buFont typeface="Wingdings" panose="05000000000000000000" pitchFamily="2" charset="2"/>
              <a:buChar char="Ø"/>
              <a:tabLst>
                <a:tab pos="767715" algn="l"/>
              </a:tabLst>
            </a:pP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uk-UA" sz="2600" spc="-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задану</a:t>
            </a:r>
            <a:r>
              <a:rPr lang="uk-UA" sz="26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кратність і</a:t>
            </a:r>
            <a:r>
              <a:rPr lang="uk-UA" sz="26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мінімально</a:t>
            </a:r>
            <a:r>
              <a:rPr lang="uk-UA" sz="26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можливий</a:t>
            </a:r>
            <a:r>
              <a:rPr lang="uk-UA" sz="26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</a:t>
            </a:r>
            <a:r>
              <a:rPr lang="uk-UA" sz="26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дії;</a:t>
            </a:r>
            <a:endParaRPr lang="en-US" sz="2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76835" lvl="1" algn="just">
              <a:spcAft>
                <a:spcPts val="0"/>
              </a:spcAft>
              <a:buSzPts val="1600"/>
              <a:buFont typeface="Wingdings" panose="05000000000000000000" pitchFamily="2" charset="2"/>
              <a:buChar char="Ø"/>
              <a:tabLst>
                <a:tab pos="779780" algn="l"/>
              </a:tabLst>
            </a:pP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автоматично підготовляти вимикач, на котрий діє пристрій, до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нової</a:t>
            </a:r>
            <a:r>
              <a:rPr lang="uk-UA" sz="26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дії після</a:t>
            </a:r>
            <a:r>
              <a:rPr lang="uk-UA" sz="26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uk-UA" sz="26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включення.</a:t>
            </a:r>
            <a:endParaRPr lang="en-US" sz="2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32680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649" y="69011"/>
            <a:ext cx="11181272" cy="6711351"/>
          </a:xfrm>
        </p:spPr>
        <p:txBody>
          <a:bodyPr>
            <a:noAutofit/>
          </a:bodyPr>
          <a:lstStyle/>
          <a:p>
            <a:pPr marL="192405" marR="74295" indent="0" algn="just">
              <a:spcBef>
                <a:spcPts val="325"/>
              </a:spcBef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розрахункових параметрів пристроїв АПВ відносяться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витримка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часу на повторне включення вимикача і час автоматичного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повернення АПВ у вихідне положення. Витримка часу АПВ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uk-UA" spc="-1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наступних умов.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marR="77470" lvl="2" indent="0" algn="just">
              <a:spcBef>
                <a:spcPts val="10"/>
              </a:spcBef>
              <a:buSzPts val="1600"/>
              <a:buNone/>
              <a:tabLst>
                <a:tab pos="868045" algn="l"/>
              </a:tabLst>
            </a:pP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Витримка часу повинна бути більше часу готовності привода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вимикача</a:t>
            </a:r>
            <a:r>
              <a:rPr lang="uk-UA" sz="2800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sz="2800" i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гп</a:t>
            </a:r>
            <a:endParaRPr lang="en-US" sz="28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0"/>
              </a:spcBef>
              <a:spcAft>
                <a:spcPts val="0"/>
              </a:spcAft>
              <a:buNone/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83815" indent="0">
              <a:spcBef>
                <a:spcPts val="435"/>
              </a:spcBef>
              <a:spcAft>
                <a:spcPts val="0"/>
              </a:spcAft>
              <a:buNone/>
              <a:tabLst>
                <a:tab pos="5814695" algn="l"/>
              </a:tabLst>
            </a:pPr>
            <a:r>
              <a:rPr lang="uk-UA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АПВ</a:t>
            </a:r>
            <a:r>
              <a:rPr lang="uk-UA" i="1" spc="26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³</a:t>
            </a:r>
            <a:r>
              <a:rPr lang="uk-UA" spc="-1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гп</a:t>
            </a:r>
            <a:r>
              <a:rPr lang="uk-UA" i="1" spc="2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uk-UA" spc="-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</a:t>
            </a:r>
            <a:r>
              <a:rPr lang="uk-UA" i="1" spc="-9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	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</a:t>
            </a:r>
            <a:r>
              <a:rPr lang="uk-UA" spc="4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</a:t>
            </a:r>
            <a:r>
              <a:rPr lang="uk-UA" i="1" spc="4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uk-UA" spc="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0,3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÷</a:t>
            </a:r>
            <a:r>
              <a:rPr lang="uk-UA" spc="4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0,5</a:t>
            </a:r>
            <a:r>
              <a:rPr lang="uk-UA" spc="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pc="5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</a:t>
            </a:r>
            <a:r>
              <a:rPr lang="uk-UA" spc="4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запасу,</a:t>
            </a:r>
            <a:r>
              <a:rPr lang="uk-UA" spc="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uk-UA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враховує</a:t>
            </a:r>
            <a:r>
              <a:rPr lang="uk-UA" spc="4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мінливість</a:t>
            </a:r>
            <a:r>
              <a:rPr lang="uk-UA" spc="5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pc="4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погрішність</a:t>
            </a:r>
            <a:r>
              <a:rPr lang="uk-UA" spc="-38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реле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часу,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lnSpc>
                <a:spcPts val="1835"/>
              </a:lnSpc>
              <a:buSzPts val="1600"/>
              <a:buNone/>
              <a:tabLst>
                <a:tab pos="852805" algn="l"/>
              </a:tabLst>
            </a:pP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Витримка</a:t>
            </a:r>
            <a:r>
              <a:rPr lang="uk-UA" sz="28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часу</a:t>
            </a:r>
            <a:r>
              <a:rPr lang="uk-UA" sz="2800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повинна</a:t>
            </a:r>
            <a:r>
              <a:rPr lang="uk-UA" sz="28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бути</a:t>
            </a:r>
            <a:r>
              <a:rPr lang="uk-UA" sz="28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uk-UA" sz="28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часу</a:t>
            </a:r>
            <a:r>
              <a:rPr lang="uk-UA" sz="28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деіонизації</a:t>
            </a:r>
            <a:r>
              <a:rPr lang="uk-UA" sz="28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endParaRPr lang="en-US" sz="2800" spc="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0"/>
              </a:spcBef>
              <a:spcAft>
                <a:spcPts val="0"/>
              </a:spcAft>
              <a:buNone/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83815" indent="0">
              <a:spcBef>
                <a:spcPts val="35"/>
              </a:spcBef>
              <a:spcAft>
                <a:spcPts val="0"/>
              </a:spcAft>
              <a:buNone/>
              <a:tabLst>
                <a:tab pos="5814695" algn="l"/>
              </a:tabLst>
            </a:pPr>
            <a:r>
              <a:rPr lang="uk-UA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АПВ</a:t>
            </a:r>
            <a:r>
              <a:rPr lang="uk-UA" i="1" spc="2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³</a:t>
            </a:r>
            <a:r>
              <a:rPr lang="uk-UA" spc="-1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i="1" spc="23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uk-UA" spc="-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</a:t>
            </a:r>
            <a:r>
              <a:rPr lang="uk-UA" i="1" spc="-6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30"/>
              </a:spcBef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2405" marR="76835" indent="0" algn="just">
              <a:spcBef>
                <a:spcPts val="425"/>
              </a:spcBef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Остаточно при виборі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i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1АПВ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приймають більше значення з 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отриманих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виразами (14.6) і (14.7). У деяких випадках для підвищення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успішності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АПВ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витримку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часу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підвищують до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2-3 с.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9254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1279</Words>
  <Application>Microsoft Office PowerPoint</Application>
  <PresentationFormat>Широкоэкранный</PresentationFormat>
  <Paragraphs>122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18</cp:revision>
  <dcterms:created xsi:type="dcterms:W3CDTF">2022-09-29T15:41:35Z</dcterms:created>
  <dcterms:modified xsi:type="dcterms:W3CDTF">2022-09-30T06:15:59Z</dcterms:modified>
</cp:coreProperties>
</file>