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89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5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561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869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11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0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86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30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422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90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92F8-1B15-41A1-B0F9-0C7B74724FD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CA83-0D78-4991-97DE-DB2170538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3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8224"/>
            <a:ext cx="9144000" cy="6303264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13-14</a:t>
            </a:r>
          </a:p>
          <a:p>
            <a:endParaRPr lang="uk-UA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ТЕХНІКО-ЕКОНОМІЧНІ 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ЕФЕКТИВНОСТІ</a:t>
            </a:r>
            <a:b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 ЗАГАЛЬНА ПОЛОЖЕННЯ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ВИЗНАЧЕННЯ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ПОТОЧНИХ ВИРОБНИЧИХ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ТЕРМІНУ ОКУПНОСТІ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3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113"/>
            <a:ext cx="10515600" cy="438912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ВИЗНАЧЕННЯ ПРИБУТКІВ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324" t="29625" r="23856" b="16209"/>
          <a:stretch/>
        </p:blipFill>
        <p:spPr>
          <a:xfrm>
            <a:off x="268224" y="573024"/>
            <a:ext cx="10863072" cy="62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1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3" t="21928" r="23063" b="74710"/>
          <a:stretch/>
        </p:blipFill>
        <p:spPr>
          <a:xfrm>
            <a:off x="134112" y="268223"/>
            <a:ext cx="11301984" cy="585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293" t="40792" r="23762" b="24375"/>
          <a:stretch/>
        </p:blipFill>
        <p:spPr>
          <a:xfrm>
            <a:off x="219456" y="707136"/>
            <a:ext cx="11497056" cy="5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37619" r="24008" b="14749"/>
          <a:stretch/>
        </p:blipFill>
        <p:spPr>
          <a:xfrm>
            <a:off x="170688" y="158495"/>
            <a:ext cx="11350752" cy="59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46304" r="23378" b="22875"/>
          <a:stretch/>
        </p:blipFill>
        <p:spPr>
          <a:xfrm>
            <a:off x="121920" y="256031"/>
            <a:ext cx="11362944" cy="43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5"/>
            <a:ext cx="10515600" cy="377952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ВИЗНАЧЕННЯ ПОТОЧНИХ ВИРОБНИЧИХ ВИТРАТ</a:t>
            </a:r>
          </a:p>
          <a:p>
            <a:pPr marL="0" indent="0">
              <a:buNone/>
            </a:pP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230" t="26791" r="23294" b="54542"/>
          <a:stretch/>
        </p:blipFill>
        <p:spPr>
          <a:xfrm>
            <a:off x="414528" y="463297"/>
            <a:ext cx="11497056" cy="24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30333" r="24008" b="27078"/>
          <a:stretch/>
        </p:blipFill>
        <p:spPr>
          <a:xfrm>
            <a:off x="121920" y="158495"/>
            <a:ext cx="11241024" cy="58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33695" r="24008" b="12228"/>
          <a:stretch/>
        </p:blipFill>
        <p:spPr>
          <a:xfrm>
            <a:off x="231648" y="134111"/>
            <a:ext cx="10582656" cy="6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3" t="30333" r="23378" b="28759"/>
          <a:stretch/>
        </p:blipFill>
        <p:spPr>
          <a:xfrm>
            <a:off x="170688" y="231647"/>
            <a:ext cx="11411712" cy="546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1" t="29213" r="23378" b="27078"/>
          <a:stretch/>
        </p:blipFill>
        <p:spPr>
          <a:xfrm>
            <a:off x="0" y="219455"/>
            <a:ext cx="11594592" cy="6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25570" r="24480" b="47532"/>
          <a:stretch/>
        </p:blipFill>
        <p:spPr>
          <a:xfrm>
            <a:off x="146304" y="97535"/>
            <a:ext cx="10899648" cy="3657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137" t="68792" r="25261" b="13875"/>
          <a:stretch/>
        </p:blipFill>
        <p:spPr>
          <a:xfrm>
            <a:off x="146304" y="3657600"/>
            <a:ext cx="1093622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7128" y="133457"/>
            <a:ext cx="9707880" cy="353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ЗАГАЛЬНА ПОЛОЖЕННЯ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368" y="487025"/>
            <a:ext cx="10695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найважливіших складових матеріально-технічних ресурсів сільського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 є енергетичні ресурси. Найбільшу питому вагу в структурі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енергоресурсів займають електроустановки систем електропостачання,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електродвигуни та світлотехнічне обладнання.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характеристики використання електроенергії використовуються наступні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показники: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електрозабезпеченість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це відношення кількості електроенергії спожитої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виробничі потреби до площі сільськогосподарських угідь;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електроозброєність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відношення тієї ж енергії до середньорічної кількості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працюючих.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 ефективність застосування електроенергії визначають за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наступних показників: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 праці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(скільки вироблено продукції на 1 робітника);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 виробництва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продукції;</a:t>
            </a:r>
            <a:b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строк (період) окупності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 капітальних вкладень в електроенергію (електроустановки).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5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6" t="23328" r="23692" b="18952"/>
          <a:stretch/>
        </p:blipFill>
        <p:spPr>
          <a:xfrm>
            <a:off x="256032" y="207263"/>
            <a:ext cx="11009376" cy="6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28092" r="24165" b="31281"/>
          <a:stretch/>
        </p:blipFill>
        <p:spPr>
          <a:xfrm>
            <a:off x="646176" y="121919"/>
            <a:ext cx="8485632" cy="3096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012" t="47459" r="24231" b="16875"/>
          <a:stretch/>
        </p:blipFill>
        <p:spPr>
          <a:xfrm>
            <a:off x="231648" y="3218688"/>
            <a:ext cx="8692896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2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37620" r="24165" b="20912"/>
          <a:stretch/>
        </p:blipFill>
        <p:spPr>
          <a:xfrm>
            <a:off x="316992" y="134111"/>
            <a:ext cx="10948416" cy="58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5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7"/>
            <a:ext cx="10515600" cy="475488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ВИЗНАЧЕННЯ ТЕРМІНУ ОКУПНОСТІ КАПІТАЛОВКЛАДЕНЬ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42" t="29792" r="24231" b="38375"/>
          <a:stretch/>
        </p:blipFill>
        <p:spPr>
          <a:xfrm>
            <a:off x="280416" y="487680"/>
            <a:ext cx="10814304" cy="4169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576" t="75292" r="24980" b="9208"/>
          <a:stretch/>
        </p:blipFill>
        <p:spPr>
          <a:xfrm>
            <a:off x="316992" y="4657344"/>
            <a:ext cx="1069238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4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51908" r="23535" b="11387"/>
          <a:stretch/>
        </p:blipFill>
        <p:spPr>
          <a:xfrm>
            <a:off x="353568" y="292607"/>
            <a:ext cx="10997184" cy="52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6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85" t="33514" r="24007" b="11948"/>
          <a:stretch/>
        </p:blipFill>
        <p:spPr>
          <a:xfrm>
            <a:off x="393700" y="203200"/>
            <a:ext cx="10713212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3" t="28933" r="22433" b="9426"/>
          <a:stretch/>
        </p:blipFill>
        <p:spPr>
          <a:xfrm>
            <a:off x="304800" y="109727"/>
            <a:ext cx="11106912" cy="66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0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25850" r="23535" b="6063"/>
          <a:stretch/>
        </p:blipFill>
        <p:spPr>
          <a:xfrm>
            <a:off x="219456" y="0"/>
            <a:ext cx="10655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24450" r="23692" b="43889"/>
          <a:stretch/>
        </p:blipFill>
        <p:spPr>
          <a:xfrm>
            <a:off x="0" y="365759"/>
            <a:ext cx="11106912" cy="40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4730" r="23377" b="61541"/>
          <a:stretch/>
        </p:blipFill>
        <p:spPr>
          <a:xfrm>
            <a:off x="316992" y="268223"/>
            <a:ext cx="10668000" cy="2109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480" t="57792" r="24419" b="13875"/>
          <a:stretch/>
        </p:blipFill>
        <p:spPr>
          <a:xfrm>
            <a:off x="85344" y="2377440"/>
            <a:ext cx="10899648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7"/>
            <a:ext cx="10515600" cy="377951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КАПІТАЛОВКЛАДЕНЬ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949" t="30124" r="23856" b="23542"/>
          <a:stretch/>
        </p:blipFill>
        <p:spPr>
          <a:xfrm>
            <a:off x="134112" y="536448"/>
            <a:ext cx="11484864" cy="61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0" t="30190" r="24165" b="35203"/>
          <a:stretch/>
        </p:blipFill>
        <p:spPr>
          <a:xfrm>
            <a:off x="329184" y="219456"/>
            <a:ext cx="11119104" cy="4840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042" t="80125" r="24138" b="9042"/>
          <a:stretch/>
        </p:blipFill>
        <p:spPr>
          <a:xfrm>
            <a:off x="329184" y="5059680"/>
            <a:ext cx="11119104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45183" r="23220" b="12508"/>
          <a:stretch/>
        </p:blipFill>
        <p:spPr>
          <a:xfrm>
            <a:off x="134112" y="170687"/>
            <a:ext cx="11436096" cy="59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4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</Words>
  <Application>Microsoft Office PowerPoint</Application>
  <PresentationFormat>Широкоэкранный</PresentationFormat>
  <Paragraphs>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2022-04-18T15:20:44Z</dcterms:created>
  <dcterms:modified xsi:type="dcterms:W3CDTF">2022-04-18T16:14:38Z</dcterms:modified>
</cp:coreProperties>
</file>