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2E728BED-C57D-4DA7-B513-F34FD0B23301}" type="datetimeFigureOut">
              <a:rPr lang="uk-UA" smtClean="0"/>
              <a:t>24.02.2022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2107590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E728BED-C57D-4DA7-B513-F34FD0B23301}" type="datetimeFigureOut">
              <a:rPr lang="uk-UA" smtClean="0"/>
              <a:t>24.02.2022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3539314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E728BED-C57D-4DA7-B513-F34FD0B23301}" type="datetimeFigureOut">
              <a:rPr lang="uk-UA" smtClean="0"/>
              <a:t>24.02.2022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1819131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E728BED-C57D-4DA7-B513-F34FD0B23301}" type="datetimeFigureOut">
              <a:rPr lang="uk-UA" smtClean="0"/>
              <a:t>24.02.2022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2652257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E728BED-C57D-4DA7-B513-F34FD0B23301}" type="datetimeFigureOut">
              <a:rPr lang="uk-UA" smtClean="0"/>
              <a:t>24.02.2022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155468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2E728BED-C57D-4DA7-B513-F34FD0B23301}" type="datetimeFigureOut">
              <a:rPr lang="uk-UA" smtClean="0"/>
              <a:t>24.02.2022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880345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2E728BED-C57D-4DA7-B513-F34FD0B23301}" type="datetimeFigureOut">
              <a:rPr lang="uk-UA" smtClean="0"/>
              <a:t>24.02.2022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1354994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2E728BED-C57D-4DA7-B513-F34FD0B23301}" type="datetimeFigureOut">
              <a:rPr lang="uk-UA" smtClean="0"/>
              <a:t>24.02.2022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174973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E728BED-C57D-4DA7-B513-F34FD0B23301}" type="datetimeFigureOut">
              <a:rPr lang="uk-UA" smtClean="0"/>
              <a:t>24.02.2022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689010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E728BED-C57D-4DA7-B513-F34FD0B23301}" type="datetimeFigureOut">
              <a:rPr lang="uk-UA" smtClean="0"/>
              <a:t>24.02.2022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4146427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E728BED-C57D-4DA7-B513-F34FD0B23301}" type="datetimeFigureOut">
              <a:rPr lang="uk-UA" smtClean="0"/>
              <a:t>24.02.2022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6755D47-F45A-4301-BA84-F4EAFB126C18}" type="slidenum">
              <a:rPr lang="uk-UA" smtClean="0"/>
              <a:t>‹#›</a:t>
            </a:fld>
            <a:endParaRPr lang="uk-UA"/>
          </a:p>
        </p:txBody>
      </p:sp>
    </p:spTree>
    <p:extLst>
      <p:ext uri="{BB962C8B-B14F-4D97-AF65-F5344CB8AC3E}">
        <p14:creationId xmlns:p14="http://schemas.microsoft.com/office/powerpoint/2010/main" val="886454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28BED-C57D-4DA7-B513-F34FD0B23301}" type="datetimeFigureOut">
              <a:rPr lang="uk-UA" smtClean="0"/>
              <a:t>24.02.2022</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55D47-F45A-4301-BA84-F4EAFB126C18}" type="slidenum">
              <a:rPr lang="uk-UA" smtClean="0"/>
              <a:t>‹#›</a:t>
            </a:fld>
            <a:endParaRPr lang="uk-UA"/>
          </a:p>
        </p:txBody>
      </p:sp>
    </p:spTree>
    <p:extLst>
      <p:ext uri="{BB962C8B-B14F-4D97-AF65-F5344CB8AC3E}">
        <p14:creationId xmlns:p14="http://schemas.microsoft.com/office/powerpoint/2010/main" val="293684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97408" y="487680"/>
            <a:ext cx="10619232" cy="5888736"/>
          </a:xfrm>
        </p:spPr>
        <p:txBody>
          <a:bodyPr>
            <a:normAutofit/>
          </a:bodyPr>
          <a:lstStyle/>
          <a:p>
            <a:r>
              <a:rPr lang="ru-RU" dirty="0" smtClean="0"/>
              <a:t>	</a:t>
            </a:r>
            <a:r>
              <a:rPr lang="uk-UA" dirty="0" smtClean="0"/>
              <a:t>ЛЕКЦІЯ 5</a:t>
            </a:r>
          </a:p>
          <a:p>
            <a:endParaRPr lang="uk-UA" dirty="0" smtClean="0"/>
          </a:p>
          <a:p>
            <a:r>
              <a:rPr lang="uk-UA" sz="3200" b="1" dirty="0" smtClean="0">
                <a:effectLst>
                  <a:outerShdw blurRad="38100" dist="38100" dir="2700000" algn="tl">
                    <a:srgbClr val="000000">
                      <a:alpha val="43137"/>
                    </a:srgbClr>
                  </a:outerShdw>
                </a:effectLst>
              </a:rPr>
              <a:t>ТЕМА.ПРОЕКТУВАННЯ ЕЛЕКТРИЧНОЇ ЧАСТИНИ ПІДСТАНЦІЙ</a:t>
            </a:r>
          </a:p>
          <a:p>
            <a:endParaRPr lang="uk-UA" sz="3200" b="1" dirty="0" smtClean="0">
              <a:effectLst>
                <a:outerShdw blurRad="38100" dist="38100" dir="2700000" algn="tl">
                  <a:srgbClr val="000000">
                    <a:alpha val="43137"/>
                  </a:srgbClr>
                </a:outerShdw>
              </a:effectLst>
            </a:endParaRPr>
          </a:p>
          <a:p>
            <a:r>
              <a:rPr lang="uk-UA" sz="3200" dirty="0" smtClean="0"/>
              <a:t>ПЛАН</a:t>
            </a:r>
          </a:p>
          <a:p>
            <a:r>
              <a:rPr lang="ru-RU" dirty="0" smtClean="0"/>
              <a:t>1.Вибір і </a:t>
            </a:r>
            <a:r>
              <a:rPr lang="ru-RU" dirty="0" err="1" smtClean="0"/>
              <a:t>побудова</a:t>
            </a:r>
            <a:r>
              <a:rPr lang="ru-RU" dirty="0" smtClean="0"/>
              <a:t> схем </a:t>
            </a:r>
            <a:r>
              <a:rPr lang="ru-RU" dirty="0" err="1" smtClean="0"/>
              <a:t>первинних</a:t>
            </a:r>
            <a:r>
              <a:rPr lang="ru-RU" dirty="0" smtClean="0"/>
              <a:t> </a:t>
            </a:r>
            <a:r>
              <a:rPr lang="ru-RU" dirty="0" err="1" smtClean="0"/>
              <a:t>кіл</a:t>
            </a:r>
            <a:r>
              <a:rPr lang="ru-RU" dirty="0" smtClean="0"/>
              <a:t> </a:t>
            </a:r>
            <a:r>
              <a:rPr lang="ru-RU" dirty="0" err="1" smtClean="0"/>
              <a:t>комутації</a:t>
            </a:r>
            <a:r>
              <a:rPr lang="ru-RU" dirty="0" smtClean="0"/>
              <a:t> </a:t>
            </a:r>
            <a:r>
              <a:rPr lang="ru-RU" dirty="0" err="1" smtClean="0"/>
              <a:t>підстанцій</a:t>
            </a:r>
            <a:endParaRPr lang="ru-RU" dirty="0" smtClean="0"/>
          </a:p>
          <a:p>
            <a:r>
              <a:rPr lang="ru-RU" dirty="0" smtClean="0"/>
              <a:t>2. </a:t>
            </a:r>
            <a:r>
              <a:rPr lang="ru-RU" dirty="0" err="1" smtClean="0"/>
              <a:t>Розрахунок</a:t>
            </a:r>
            <a:r>
              <a:rPr lang="ru-RU" dirty="0" smtClean="0"/>
              <a:t> </a:t>
            </a:r>
            <a:r>
              <a:rPr lang="ru-RU" dirty="0" err="1" smtClean="0"/>
              <a:t>струмів</a:t>
            </a:r>
            <a:r>
              <a:rPr lang="ru-RU" dirty="0" smtClean="0"/>
              <a:t> короткого </a:t>
            </a:r>
            <a:r>
              <a:rPr lang="ru-RU" dirty="0" err="1" smtClean="0"/>
              <a:t>замикання</a:t>
            </a:r>
            <a:r>
              <a:rPr lang="ru-RU" dirty="0" smtClean="0"/>
              <a:t> у мережах до 1 </a:t>
            </a:r>
            <a:r>
              <a:rPr lang="ru-RU" dirty="0" err="1" smtClean="0"/>
              <a:t>кВ</a:t>
            </a:r>
            <a:endParaRPr lang="uk-UA" dirty="0"/>
          </a:p>
        </p:txBody>
      </p:sp>
    </p:spTree>
    <p:extLst>
      <p:ext uri="{BB962C8B-B14F-4D97-AF65-F5344CB8AC3E}">
        <p14:creationId xmlns:p14="http://schemas.microsoft.com/office/powerpoint/2010/main" val="1438991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a:srcRect l="30466" t="47145" r="31411" b="11947"/>
          <a:stretch/>
        </p:blipFill>
        <p:spPr>
          <a:xfrm>
            <a:off x="841248" y="365759"/>
            <a:ext cx="10241280" cy="6132577"/>
          </a:xfrm>
          <a:prstGeom prst="rect">
            <a:avLst/>
          </a:prstGeom>
        </p:spPr>
      </p:pic>
    </p:spTree>
    <p:extLst>
      <p:ext uri="{BB962C8B-B14F-4D97-AF65-F5344CB8AC3E}">
        <p14:creationId xmlns:p14="http://schemas.microsoft.com/office/powerpoint/2010/main" val="12793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4800"/>
            <a:ext cx="10515600" cy="5872163"/>
          </a:xfrm>
        </p:spPr>
        <p:txBody>
          <a:bodyPr>
            <a:normAutofit/>
          </a:bodyPr>
          <a:lstStyle/>
          <a:p>
            <a:pPr marL="0" indent="0" algn="just">
              <a:buNone/>
            </a:pPr>
            <a:r>
              <a:rPr lang="uk-UA" dirty="0" smtClean="0"/>
              <a:t>	</a:t>
            </a:r>
            <a:r>
              <a:rPr lang="uk-UA" b="1" dirty="0" smtClean="0">
                <a:latin typeface="Times New Roman" panose="02020603050405020304" pitchFamily="18" charset="0"/>
                <a:cs typeface="Times New Roman" panose="02020603050405020304" pitchFamily="18" charset="0"/>
              </a:rPr>
              <a:t>Вибір і побудова схем первинних кіл комутації підстанцій</a:t>
            </a:r>
          </a:p>
          <a:p>
            <a:pPr marL="0" indent="0" algn="just">
              <a:buNone/>
            </a:pPr>
            <a:r>
              <a:rPr lang="uk-UA" dirty="0" smtClean="0">
                <a:latin typeface="Times New Roman" panose="02020603050405020304" pitchFamily="18" charset="0"/>
                <a:cs typeface="Times New Roman" panose="02020603050405020304" pitchFamily="18" charset="0"/>
              </a:rPr>
              <a:t>Підстанції   –    вузлові    точки    сільського    електропостачання,    і    від побудови схеми первинних кіл комутації (головної схеми з’єднань) залежить можливість живлення і розподілу електроенергії у відповідності з вимогами до потужності, якості і надійності. За основними функціями,   що виконуються, все обладнання підстанції можна поділити на функціонально самостійні    структурні    блоки    (ділянки,    вузли,    чарунки,    елементи),    що забезпечують	прийом,	перетворення електричної енергії. Сукупність тих чи інших функціонально самостійних структурних блоків визначається вимогами до схем первинних кіл комутації .</a:t>
            </a:r>
          </a:p>
          <a:p>
            <a:pPr marL="0" indent="0" algn="just">
              <a:buNone/>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2293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6008" y="256032"/>
            <a:ext cx="10515600" cy="6601968"/>
          </a:xfrm>
        </p:spPr>
        <p:txBody>
          <a:bodyPr>
            <a:normAutofit fontScale="85000" lnSpcReduction="20000"/>
          </a:bodyPr>
          <a:lstStyle/>
          <a:p>
            <a:pPr marL="0" indent="0" algn="just">
              <a:buNone/>
            </a:pPr>
            <a:r>
              <a:rPr lang="uk-UA" dirty="0" smtClean="0">
                <a:latin typeface="Times New Roman" panose="02020603050405020304" pitchFamily="18" charset="0"/>
                <a:cs typeface="Times New Roman" panose="02020603050405020304" pitchFamily="18" charset="0"/>
              </a:rPr>
              <a:t>Для реалізації цих вимог і правильного вибору і побудови даних схем рекомендується дотримуватися алгоритму.</a:t>
            </a:r>
          </a:p>
          <a:p>
            <a:pPr marL="0" indent="0" algn="just">
              <a:buNone/>
            </a:pPr>
            <a:r>
              <a:rPr lang="uk-UA" dirty="0" smtClean="0">
                <a:latin typeface="Times New Roman" panose="02020603050405020304" pitchFamily="18" charset="0"/>
                <a:cs typeface="Times New Roman" panose="02020603050405020304" pitchFamily="18" charset="0"/>
              </a:rPr>
              <a:t>1.Визначити функціональне призначення підстанції (районна трансформаторна підстанція, центральний розподільчий пункт, підстанція споживачів). </a:t>
            </a:r>
          </a:p>
          <a:p>
            <a:pPr marL="0" indent="0" algn="just">
              <a:buNone/>
            </a:pPr>
            <a:r>
              <a:rPr lang="uk-UA" dirty="0" smtClean="0">
                <a:latin typeface="Times New Roman" panose="02020603050405020304" pitchFamily="18" charset="0"/>
                <a:cs typeface="Times New Roman" panose="02020603050405020304" pitchFamily="18" charset="0"/>
              </a:rPr>
              <a:t>2.Визначити район кліматичних умов за швидкісним напором вітру і ожеледдю .</a:t>
            </a:r>
          </a:p>
          <a:p>
            <a:pPr marL="0" indent="0" algn="just">
              <a:buNone/>
            </a:pPr>
            <a:r>
              <a:rPr lang="uk-UA" dirty="0" smtClean="0">
                <a:latin typeface="Times New Roman" panose="02020603050405020304" pitchFamily="18" charset="0"/>
                <a:cs typeface="Times New Roman" panose="02020603050405020304" pitchFamily="18" charset="0"/>
              </a:rPr>
              <a:t>3.Потрібно вирішити питання   щодо   необхідності   транзиту потужності через </a:t>
            </a:r>
            <a:r>
              <a:rPr lang="uk-UA" dirty="0" smtClean="0">
                <a:latin typeface="Times New Roman" panose="02020603050405020304" pitchFamily="18" charset="0"/>
                <a:cs typeface="Times New Roman" panose="02020603050405020304" pitchFamily="18" charset="0"/>
              </a:rPr>
              <a:t>підстанцію (вихідні дані беруться з розділів.</a:t>
            </a:r>
            <a:endParaRPr lang="uk-UA" dirty="0" smtClean="0">
              <a:latin typeface="Times New Roman" panose="02020603050405020304" pitchFamily="18" charset="0"/>
              <a:cs typeface="Times New Roman" panose="02020603050405020304" pitchFamily="18" charset="0"/>
            </a:endParaRPr>
          </a:p>
          <a:p>
            <a:pPr marL="0" indent="0" algn="just">
              <a:buNone/>
            </a:pPr>
            <a:r>
              <a:rPr lang="uk-UA" dirty="0" smtClean="0">
                <a:latin typeface="Times New Roman" panose="02020603050405020304" pitchFamily="18" charset="0"/>
                <a:cs typeface="Times New Roman" panose="02020603050405020304" pitchFamily="18" charset="0"/>
              </a:rPr>
              <a:t>4.З урахуванням пунктів 1 і 3, а також місця знаходження визначити тип підстанції за способом приєднання до мережі ВН (тупикова, прохідна, вузлова).</a:t>
            </a:r>
          </a:p>
          <a:p>
            <a:pPr marL="0" indent="0" algn="just">
              <a:buNone/>
            </a:pPr>
            <a:r>
              <a:rPr lang="uk-UA" dirty="0" smtClean="0">
                <a:latin typeface="Times New Roman" panose="02020603050405020304" pitchFamily="18" charset="0"/>
                <a:cs typeface="Times New Roman" panose="02020603050405020304" pitchFamily="18" charset="0"/>
              </a:rPr>
              <a:t>5.Сформувати групи споживачів за виробничо-технологічним і територіальним критеріями, за рівнем напруги, потужності,   якістю електричної енергії (дані беремо з розділу.</a:t>
            </a:r>
          </a:p>
          <a:p>
            <a:pPr marL="0" indent="0" algn="just">
              <a:buNone/>
            </a:pPr>
            <a:r>
              <a:rPr lang="uk-UA" dirty="0" smtClean="0">
                <a:latin typeface="Times New Roman" panose="02020603050405020304" pitchFamily="18" charset="0"/>
                <a:cs typeface="Times New Roman" panose="02020603050405020304" pitchFamily="18" charset="0"/>
              </a:rPr>
              <a:t>6.Визначити число ступенів і рівнів напруги підстанції, тобто визначити різновид РП за класом напруги .</a:t>
            </a:r>
          </a:p>
          <a:p>
            <a:pPr marL="0" indent="0" algn="just">
              <a:buNone/>
            </a:pPr>
            <a:r>
              <a:rPr lang="uk-UA" dirty="0" smtClean="0">
                <a:latin typeface="Times New Roman" panose="02020603050405020304" pitchFamily="18" charset="0"/>
                <a:cs typeface="Times New Roman" panose="02020603050405020304" pitchFamily="18" charset="0"/>
              </a:rPr>
              <a:t>7.Визначити категорії сформованих груп споживачів за надійністю електропостачання.</a:t>
            </a:r>
          </a:p>
          <a:p>
            <a:pPr marL="0" indent="0" algn="just">
              <a:buNone/>
            </a:pPr>
            <a:r>
              <a:rPr lang="uk-UA" dirty="0" smtClean="0">
                <a:latin typeface="Times New Roman" panose="02020603050405020304" pitchFamily="18" charset="0"/>
                <a:cs typeface="Times New Roman" panose="02020603050405020304" pitchFamily="18" charset="0"/>
              </a:rPr>
              <a:t>8.З урахуванням пунктів 5-7 визначити кількість ліній, що відходять.</a:t>
            </a:r>
          </a:p>
          <a:p>
            <a:pPr marL="0" indent="0" algn="just">
              <a:buNone/>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7447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6008" y="512064"/>
            <a:ext cx="10515600" cy="6018467"/>
          </a:xfrm>
        </p:spPr>
        <p:txBody>
          <a:bodyPr>
            <a:normAutofit fontScale="92500" lnSpcReduction="20000"/>
          </a:bodyPr>
          <a:lstStyle/>
          <a:p>
            <a:pPr marL="0" indent="0" algn="just">
              <a:buNone/>
            </a:pPr>
            <a:r>
              <a:rPr lang="uk-UA" dirty="0" smtClean="0"/>
              <a:t>9</a:t>
            </a:r>
            <a:r>
              <a:rPr lang="uk-UA" dirty="0" smtClean="0">
                <a:latin typeface="Times New Roman" panose="02020603050405020304" pitchFamily="18" charset="0"/>
                <a:cs typeface="Times New Roman" panose="02020603050405020304" pitchFamily="18" charset="0"/>
              </a:rPr>
              <a:t>. На підставі пунктів 3, 5, 6, 7, 8 визначити:</a:t>
            </a:r>
          </a:p>
          <a:p>
            <a:pPr marL="0" indent="0" algn="just">
              <a:buNone/>
            </a:pPr>
            <a:r>
              <a:rPr lang="uk-UA" dirty="0" smtClean="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кількість і потужність силових трансформаторів </a:t>
            </a:r>
          </a:p>
          <a:p>
            <a:pPr marL="0" indent="0" algn="just">
              <a:buNone/>
            </a:pPr>
            <a:r>
              <a:rPr lang="uk-UA" dirty="0" smtClean="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конфігурацію	живильної	мережі:	однобічне	</a:t>
            </a:r>
            <a:r>
              <a:rPr lang="uk-UA" dirty="0" smtClean="0">
                <a:latin typeface="Times New Roman" panose="02020603050405020304" pitchFamily="18" charset="0"/>
                <a:cs typeface="Times New Roman" panose="02020603050405020304" pitchFamily="18" charset="0"/>
              </a:rPr>
              <a:t>чи двобічне </a:t>
            </a:r>
            <a:r>
              <a:rPr lang="uk-UA" dirty="0" smtClean="0">
                <a:latin typeface="Times New Roman" panose="02020603050405020304" pitchFamily="18" charset="0"/>
                <a:cs typeface="Times New Roman" panose="02020603050405020304" pitchFamily="18" charset="0"/>
              </a:rPr>
              <a:t>живлення і число приєднань на ВН </a:t>
            </a:r>
          </a:p>
          <a:p>
            <a:pPr marL="0" indent="0" algn="just">
              <a:buNone/>
            </a:pPr>
            <a:r>
              <a:rPr lang="uk-UA" dirty="0" smtClean="0">
                <a:latin typeface="Times New Roman" panose="02020603050405020304" pitchFamily="18" charset="0"/>
                <a:cs typeface="Times New Roman" panose="02020603050405020304" pitchFamily="18" charset="0"/>
              </a:rPr>
              <a:t>- необхідну кількість секцій і систем збірних шин</a:t>
            </a:r>
          </a:p>
          <a:p>
            <a:pPr marL="0" indent="0" algn="just">
              <a:buNone/>
            </a:pPr>
            <a:r>
              <a:rPr lang="uk-UA" dirty="0" smtClean="0">
                <a:latin typeface="Times New Roman" panose="02020603050405020304" pitchFamily="18" charset="0"/>
                <a:cs typeface="Times New Roman" panose="02020603050405020304" pitchFamily="18" charset="0"/>
              </a:rPr>
              <a:t>-необхідність секціонування шин і застосування АВР</a:t>
            </a:r>
          </a:p>
          <a:p>
            <a:pPr marL="0" indent="0" algn="just">
              <a:buNone/>
            </a:pPr>
            <a:r>
              <a:rPr lang="uk-UA" dirty="0" smtClean="0">
                <a:latin typeface="Times New Roman" panose="02020603050405020304" pitchFamily="18" charset="0"/>
                <a:cs typeface="Times New Roman" panose="02020603050405020304" pitchFamily="18" charset="0"/>
              </a:rPr>
              <a:t>10. Визначити наявність холодного режиму, тобто знаходження у резервному стані.</a:t>
            </a:r>
          </a:p>
          <a:p>
            <a:pPr marL="0" indent="0" algn="just">
              <a:buNone/>
            </a:pPr>
            <a:r>
              <a:rPr lang="uk-UA" dirty="0" smtClean="0">
                <a:latin typeface="Times New Roman" panose="02020603050405020304" pitchFamily="18" charset="0"/>
                <a:cs typeface="Times New Roman" panose="02020603050405020304" pitchFamily="18" charset="0"/>
              </a:rPr>
              <a:t>11. Забезпечити експлуатаційні зручності схеми, тобто забезпечити можливість проведення ревізій комутаційного та іншого обладнання без перерви в електропостачанні, уникнути недостатнього відпуску енергії і порушення транзиту потужності через збірні шини підстанції. Це досягається застосуванням і правильною   розстановкою   додаткової   комутаційної апаратури у схеми первинних кіл комутації.</a:t>
            </a:r>
          </a:p>
          <a:p>
            <a:pPr marL="0" indent="0" algn="just">
              <a:buNone/>
            </a:pPr>
            <a:r>
              <a:rPr lang="uk-UA" dirty="0" smtClean="0">
                <a:latin typeface="Times New Roman" panose="02020603050405020304" pitchFamily="18" charset="0"/>
                <a:cs typeface="Times New Roman" panose="02020603050405020304" pitchFamily="18" charset="0"/>
              </a:rPr>
              <a:t>12. З урахуванням пунктів 2, 7, 8, 9 визначити виконання вводів і приєднання (повітряні, кабельні) і конструктивне виконання підстанцій (закрита, відкрита).</a:t>
            </a:r>
          </a:p>
          <a:p>
            <a:pPr marL="0" indent="0">
              <a:buNone/>
            </a:pPr>
            <a:endParaRPr lang="uk-UA" dirty="0"/>
          </a:p>
        </p:txBody>
      </p:sp>
    </p:spTree>
    <p:extLst>
      <p:ext uri="{BB962C8B-B14F-4D97-AF65-F5344CB8AC3E}">
        <p14:creationId xmlns:p14="http://schemas.microsoft.com/office/powerpoint/2010/main" val="1014014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34112"/>
            <a:ext cx="10515600" cy="6723888"/>
          </a:xfrm>
        </p:spPr>
        <p:txBody>
          <a:bodyPr>
            <a:normAutofit/>
          </a:bodyPr>
          <a:lstStyle/>
          <a:p>
            <a:pPr marL="0" indent="0">
              <a:buNone/>
            </a:pPr>
            <a:r>
              <a:rPr lang="uk-UA" dirty="0" smtClean="0">
                <a:latin typeface="Times New Roman" panose="02020603050405020304" pitchFamily="18" charset="0"/>
                <a:cs typeface="Times New Roman" panose="02020603050405020304" pitchFamily="18" charset="0"/>
              </a:rPr>
              <a:t>13.	З урахуванням пунктів 3, 6, 7, 9, 10, 11 визначити необхідні типи комутаційної апаратури (вимикачі, </a:t>
            </a:r>
            <a:r>
              <a:rPr lang="uk-UA" dirty="0" err="1" smtClean="0">
                <a:latin typeface="Times New Roman" panose="02020603050405020304" pitchFamily="18" charset="0"/>
                <a:cs typeface="Times New Roman" panose="02020603050405020304" pitchFamily="18" charset="0"/>
              </a:rPr>
              <a:t>відокремлювачі</a:t>
            </a:r>
            <a:r>
              <a:rPr lang="uk-UA" dirty="0" smtClean="0">
                <a:latin typeface="Times New Roman" panose="02020603050405020304" pitchFamily="18" charset="0"/>
                <a:cs typeface="Times New Roman" panose="02020603050405020304" pitchFamily="18" charset="0"/>
              </a:rPr>
              <a:t>, короткозамикачі, роз’єднувачі, тощо).</a:t>
            </a:r>
          </a:p>
          <a:p>
            <a:pPr marL="0" indent="0">
              <a:buNone/>
            </a:pPr>
            <a:r>
              <a:rPr lang="uk-UA" dirty="0" smtClean="0">
                <a:latin typeface="Times New Roman" panose="02020603050405020304" pitchFamily="18" charset="0"/>
                <a:cs typeface="Times New Roman" panose="02020603050405020304" pitchFamily="18" charset="0"/>
              </a:rPr>
              <a:t>14.	Обрати за уніфікованою сіткою схем можливі до застосування схеми первинних кіл комутації необхідних РП 0,38-110 кВ.</a:t>
            </a:r>
          </a:p>
          <a:p>
            <a:pPr marL="0" indent="0">
              <a:buNone/>
            </a:pPr>
            <a:r>
              <a:rPr lang="uk-UA" dirty="0" smtClean="0">
                <a:latin typeface="Times New Roman" panose="02020603050405020304" pitchFamily="18" charset="0"/>
                <a:cs typeface="Times New Roman" panose="02020603050405020304" pitchFamily="18" charset="0"/>
              </a:rPr>
              <a:t>15.	Визначити	кількість	необхідних	збірних обладнання підстанцій одиниць</a:t>
            </a:r>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(модулів)</a:t>
            </a:r>
          </a:p>
          <a:p>
            <a:pPr marL="0" indent="0">
              <a:buNone/>
            </a:pPr>
            <a:r>
              <a:rPr lang="uk-UA" dirty="0" smtClean="0">
                <a:latin typeface="Times New Roman" panose="02020603050405020304" pitchFamily="18" charset="0"/>
                <a:cs typeface="Times New Roman" panose="02020603050405020304" pitchFamily="18" charset="0"/>
              </a:rPr>
              <a:t>16.	Обрати базову комплектну трансформаторну підстанцію (КТП)</a:t>
            </a:r>
          </a:p>
          <a:p>
            <a:pPr marL="0" indent="0">
              <a:buNone/>
            </a:pPr>
            <a:r>
              <a:rPr lang="uk-UA" dirty="0" smtClean="0">
                <a:latin typeface="Times New Roman" panose="02020603050405020304" pitchFamily="18" charset="0"/>
                <a:cs typeface="Times New Roman" panose="02020603050405020304" pitchFamily="18" charset="0"/>
              </a:rPr>
              <a:t>17.	Скласти можливі рівноцінні варіанти повних схем первинних кіл комутації підстанцій, що проектуються.</a:t>
            </a:r>
          </a:p>
          <a:p>
            <a:pPr marL="0" indent="0">
              <a:buNone/>
            </a:pPr>
            <a:r>
              <a:rPr lang="uk-UA" dirty="0" smtClean="0">
                <a:latin typeface="Times New Roman" panose="02020603050405020304" pitchFamily="18" charset="0"/>
                <a:cs typeface="Times New Roman" panose="02020603050405020304" pitchFamily="18" charset="0"/>
              </a:rPr>
              <a:t>18.	Навести	техніко-економічну	оцінку	варіантів	з	урахуванням забезпечення потрібного рівня надійності.</a:t>
            </a:r>
          </a:p>
          <a:p>
            <a:pPr marL="0" indent="0">
              <a:buNone/>
            </a:pPr>
            <a:endParaRPr lang="uk-UA" dirty="0" smtClean="0">
              <a:latin typeface="Times New Roman" panose="02020603050405020304" pitchFamily="18" charset="0"/>
              <a:cs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2452221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30808" y="216281"/>
            <a:ext cx="10515600" cy="685927"/>
          </a:xfrm>
        </p:spPr>
        <p:txBody>
          <a:bodyPr/>
          <a:lstStyle/>
          <a:p>
            <a:pPr marL="0" indent="0">
              <a:buNone/>
            </a:pPr>
            <a:r>
              <a:rPr lang="uk-UA" b="1" dirty="0" smtClean="0"/>
              <a:t>Розрахунок струмів короткого замикання у мережах до 1 кВ</a:t>
            </a:r>
            <a:endParaRPr lang="uk-UA" b="1" dirty="0"/>
          </a:p>
        </p:txBody>
      </p:sp>
      <p:pic>
        <p:nvPicPr>
          <p:cNvPr id="4" name="Рисунок 3"/>
          <p:cNvPicPr>
            <a:picLocks noChangeAspect="1"/>
          </p:cNvPicPr>
          <p:nvPr/>
        </p:nvPicPr>
        <p:blipFill rotWithShape="1">
          <a:blip r:embed="rId2"/>
          <a:srcRect l="29103" t="29292" r="31916" b="31042"/>
          <a:stretch/>
        </p:blipFill>
        <p:spPr>
          <a:xfrm>
            <a:off x="353568" y="902208"/>
            <a:ext cx="11061192" cy="5754624"/>
          </a:xfrm>
          <a:prstGeom prst="rect">
            <a:avLst/>
          </a:prstGeom>
        </p:spPr>
      </p:pic>
    </p:spTree>
    <p:extLst>
      <p:ext uri="{BB962C8B-B14F-4D97-AF65-F5344CB8AC3E}">
        <p14:creationId xmlns:p14="http://schemas.microsoft.com/office/powerpoint/2010/main" val="3348184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a:srcRect l="30939" t="17165" r="32199" b="26517"/>
          <a:stretch/>
        </p:blipFill>
        <p:spPr>
          <a:xfrm>
            <a:off x="853440" y="1"/>
            <a:ext cx="9119616" cy="6376416"/>
          </a:xfrm>
          <a:prstGeom prst="rect">
            <a:avLst/>
          </a:prstGeom>
        </p:spPr>
      </p:pic>
    </p:spTree>
    <p:extLst>
      <p:ext uri="{BB962C8B-B14F-4D97-AF65-F5344CB8AC3E}">
        <p14:creationId xmlns:p14="http://schemas.microsoft.com/office/powerpoint/2010/main" val="3029283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a:srcRect l="32829" t="32678" r="33775" b="33100"/>
          <a:stretch/>
        </p:blipFill>
        <p:spPr>
          <a:xfrm>
            <a:off x="646176" y="219456"/>
            <a:ext cx="9351264" cy="6010655"/>
          </a:xfrm>
          <a:prstGeom prst="rect">
            <a:avLst/>
          </a:prstGeom>
        </p:spPr>
      </p:pic>
    </p:spTree>
    <p:extLst>
      <p:ext uri="{BB962C8B-B14F-4D97-AF65-F5344CB8AC3E}">
        <p14:creationId xmlns:p14="http://schemas.microsoft.com/office/powerpoint/2010/main" val="3887246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a:srcRect l="31097" t="19686" r="32041" b="37164"/>
          <a:stretch/>
        </p:blipFill>
        <p:spPr>
          <a:xfrm>
            <a:off x="829056" y="329183"/>
            <a:ext cx="9619488" cy="5925313"/>
          </a:xfrm>
          <a:prstGeom prst="rect">
            <a:avLst/>
          </a:prstGeom>
        </p:spPr>
      </p:pic>
    </p:spTree>
    <p:extLst>
      <p:ext uri="{BB962C8B-B14F-4D97-AF65-F5344CB8AC3E}">
        <p14:creationId xmlns:p14="http://schemas.microsoft.com/office/powerpoint/2010/main" val="124520073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180</Words>
  <Application>Microsoft Office PowerPoint</Application>
  <PresentationFormat>Широкоэкранный</PresentationFormat>
  <Paragraphs>33</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6</cp:revision>
  <dcterms:created xsi:type="dcterms:W3CDTF">2022-02-23T10:54:15Z</dcterms:created>
  <dcterms:modified xsi:type="dcterms:W3CDTF">2022-02-24T04:37:18Z</dcterms:modified>
</cp:coreProperties>
</file>