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4EA3-1CC9-43E6-9273-919B3021724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430B-1201-4402-BD9F-28C1FF66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1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4EA3-1CC9-43E6-9273-919B3021724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430B-1201-4402-BD9F-28C1FF66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6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4EA3-1CC9-43E6-9273-919B3021724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430B-1201-4402-BD9F-28C1FF66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6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4EA3-1CC9-43E6-9273-919B3021724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430B-1201-4402-BD9F-28C1FF66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5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4EA3-1CC9-43E6-9273-919B3021724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430B-1201-4402-BD9F-28C1FF66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6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4EA3-1CC9-43E6-9273-919B3021724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430B-1201-4402-BD9F-28C1FF66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6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4EA3-1CC9-43E6-9273-919B3021724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430B-1201-4402-BD9F-28C1FF66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5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4EA3-1CC9-43E6-9273-919B3021724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430B-1201-4402-BD9F-28C1FF66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4EA3-1CC9-43E6-9273-919B3021724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430B-1201-4402-BD9F-28C1FF66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6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4EA3-1CC9-43E6-9273-919B3021724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430B-1201-4402-BD9F-28C1FF66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81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4EA3-1CC9-43E6-9273-919B3021724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430B-1201-4402-BD9F-28C1FF66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1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C4EA3-1CC9-43E6-9273-919B3021724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C430B-1201-4402-BD9F-28C1FF66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6157" y="507848"/>
            <a:ext cx="10601865" cy="54864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5. </a:t>
            </a:r>
          </a:p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Компенсатори реактивної потужності </a:t>
            </a:r>
          </a:p>
          <a:p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Основні терміни і визначення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Типи ДРП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Комбіновані ДРП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904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01" t="24211" r="24188" b="20698"/>
          <a:stretch/>
        </p:blipFill>
        <p:spPr>
          <a:xfrm>
            <a:off x="534838" y="146649"/>
            <a:ext cx="10912415" cy="653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216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21276"/>
            <a:ext cx="10369379" cy="585568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Реактори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Реактори використовують для регулювання напруги і компенсації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зарядної ємності у мережах 220 кВ і вище. Реактори мають позитивний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регулювальний ефект, тобто збільшують споживання реактивної потужності за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збільшення напруги, що сприяє її обмеженню. Встановлена потужність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реакторів може складати від 10 Мвар в розподільчих мережах до 150 Мвар в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мережах 750 кВ. Осердя реактора може бути як із зазором, так і без нього, одно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трифазної конструкції. Реактори працюють у лінійному режимі, тому не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 вищих гармонік струму. Втрати в реакторі складають 0,2-0,4 % від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номінальної потужності.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регулювання реактивної потужності також використовують реактори,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насичуються. Їх робоча точка знаходиться на межі області насичення і вони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 функцію параметричного пристрою для регулювання реактивної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потужності. За умови збільшення напруги, реактор входить у зону насичення,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 через нього зростає, що сприяє зростанню споживання реактивної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 і стабілізації напруги в точці підключення реактора.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4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540" y="148281"/>
            <a:ext cx="11697418" cy="65243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100" dirty="0" smtClean="0"/>
              <a:t>                          </a:t>
            </a:r>
            <a:r>
              <a:rPr lang="uk-UA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Комбіновані ДРП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Комбіновані ДРП, які отримали назву СТАТКОМ, застосовують у </a:t>
            </a: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необхідно забезпечити плавне регулювання реактивної </a:t>
            </a: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 </a:t>
            </a: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у режимі споживання, так і в режимі генерування. Такі ДРП є </a:t>
            </a: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СТК </a:t>
            </a: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реакторами і КБ. СТАТКОМ також виконує ряд додаткових функцій: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стабілізація </a:t>
            </a: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 лінії; </a:t>
            </a:r>
            <a:endParaRPr lang="uk-UA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перетоків реактивної потужності;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підвищення пропускної здатності ЛЕП із забезпеченням динамічної і </a:t>
            </a: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статичної </a:t>
            </a: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 системи;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обмеження комутаційних напруг;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компенсація несиметричних режимів роботи системи.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Вхідними даними для розрахунку СТАТКОМ є: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діапазон регулювання потужності (генерування-споживання реактивної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потужності);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тип керування (симетричний або пофазний);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діапазон зміни напруги мережі;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швидкодія;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обмеження на вищі гармоніки струму.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СТАТКОМ показано на рис. 5.9.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13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82" t="16443" r="23962" b="26543"/>
          <a:stretch/>
        </p:blipFill>
        <p:spPr>
          <a:xfrm>
            <a:off x="1198605" y="345989"/>
            <a:ext cx="9724768" cy="600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28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28" t="23984" r="24647" b="5685"/>
          <a:stretch/>
        </p:blipFill>
        <p:spPr>
          <a:xfrm>
            <a:off x="1037969" y="103517"/>
            <a:ext cx="9401432" cy="668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850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17" t="27051" r="26743" b="33760"/>
          <a:stretch/>
        </p:blipFill>
        <p:spPr>
          <a:xfrm>
            <a:off x="1791730" y="148281"/>
            <a:ext cx="8402594" cy="2990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063" t="39780" r="22252" b="11233"/>
          <a:stretch/>
        </p:blipFill>
        <p:spPr>
          <a:xfrm>
            <a:off x="1186249" y="3138615"/>
            <a:ext cx="9366421" cy="3583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094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351"/>
            <a:ext cx="10515600" cy="59916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Перерахуйте задачі, для вирішення яких використовують джерела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реактивної потужності.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Назвіть основні типи джерел реактивної потужності.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Вкажіть основний недолік конденсаторних батарей як джерела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реактивної потужності.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Назвіть основне призначення тиристорних ключів у конденсаторних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батареях і реакторних установках.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Назвіть можливий робочий діапазон регулювання реактивної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 у компенсаторах реактивної потужності типу СТАТКОМ.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Перерахуйте складові частини статичних компенсаторів СТК-1 і СТК-2.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Вкажіть принцип регулювання реактивної потужності у реакторних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установках.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Наведіть переваги побудови статичного компенсатора реактивної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 з використанням перетворювача напруги на повністю керованих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ключах з ШІМ.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95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9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276" y="358346"/>
            <a:ext cx="10515600" cy="6203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Основні терміни і визначення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– дросель з постійним індуктивним опором, ввімкнений у електричне коло послідовно. 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Конденсаторна батарея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електроустаткування, складене з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конденсаторів і допоміжного обладнання, призначене для компенсації реактивної потужності. 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СТАТКОМ (Статичний компенсатор)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перетворювач напруги на керованих вентилях або ключах, призначений для регулювання реактивної потужності та під’єднаний паралельно до лінії.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9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31" t="25572" r="24987" b="4227"/>
          <a:stretch/>
        </p:blipFill>
        <p:spPr>
          <a:xfrm>
            <a:off x="1908699" y="79900"/>
            <a:ext cx="8568664" cy="660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65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62" t="14840" r="23390" b="16438"/>
          <a:stretch/>
        </p:blipFill>
        <p:spPr>
          <a:xfrm>
            <a:off x="773346" y="69012"/>
            <a:ext cx="9798910" cy="6623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86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58" t="21939" r="24827" b="29501"/>
          <a:stretch/>
        </p:blipFill>
        <p:spPr>
          <a:xfrm>
            <a:off x="778476" y="163902"/>
            <a:ext cx="9489989" cy="495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283" t="65288" r="25149" b="22212"/>
          <a:stretch/>
        </p:blipFill>
        <p:spPr>
          <a:xfrm>
            <a:off x="778475" y="5115697"/>
            <a:ext cx="9489989" cy="134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33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58" t="23673" r="24028" b="24106"/>
          <a:stretch/>
        </p:blipFill>
        <p:spPr>
          <a:xfrm>
            <a:off x="905774" y="267419"/>
            <a:ext cx="10132073" cy="6271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33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7" t="21595" r="24188" b="17006"/>
          <a:stretch/>
        </p:blipFill>
        <p:spPr>
          <a:xfrm>
            <a:off x="1595887" y="552091"/>
            <a:ext cx="8750216" cy="5788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22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88" t="23064" r="25322" b="15450"/>
          <a:stretch/>
        </p:blipFill>
        <p:spPr>
          <a:xfrm>
            <a:off x="1406105" y="198407"/>
            <a:ext cx="9215809" cy="6564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42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18" t="28173" r="24282" b="21549"/>
          <a:stretch/>
        </p:blipFill>
        <p:spPr>
          <a:xfrm>
            <a:off x="914399" y="508000"/>
            <a:ext cx="10041147" cy="567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1704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492</Words>
  <Application>Microsoft Office PowerPoint</Application>
  <PresentationFormat>Широкоэкранный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ACER</cp:lastModifiedBy>
  <cp:revision>13</cp:revision>
  <dcterms:created xsi:type="dcterms:W3CDTF">2021-10-26T16:43:09Z</dcterms:created>
  <dcterms:modified xsi:type="dcterms:W3CDTF">2023-10-17T17:17:41Z</dcterms:modified>
</cp:coreProperties>
</file>