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6" r:id="rId14"/>
    <p:sldId id="257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627" y="259118"/>
            <a:ext cx="10176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,Bold"/>
              </a:rPr>
              <a:t>Практика 4</a:t>
            </a:r>
          </a:p>
          <a:p>
            <a:endParaRPr lang="ru-RU" dirty="0" smtClean="0">
              <a:latin typeface="Times New Roman,Bold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ТЕМА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,Bold"/>
              </a:rPr>
              <a:t>2. ЕЛЕМЕНТИ НАПІВПРОВІДНИКОВОЇ ЕЛЕКТРОНІКИ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627" y="2559553"/>
            <a:ext cx="8934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</a:rPr>
              <a:t>2.3. Будова та принцип дії біполярних </a:t>
            </a:r>
            <a:r>
              <a:rPr lang="ru-RU" sz="2400" dirty="0" smtClean="0">
                <a:latin typeface="Times New Roman" panose="02020603050405020304" pitchFamily="18" charset="0"/>
              </a:rPr>
              <a:t>тран</a:t>
            </a:r>
            <a:r>
              <a:rPr lang="uk-UA" sz="2400" dirty="0" smtClean="0">
                <a:latin typeface="Times New Roman" panose="02020603050405020304" pitchFamily="18" charset="0"/>
              </a:rPr>
              <a:t>зист</a:t>
            </a:r>
            <a:r>
              <a:rPr lang="ru-RU" sz="2400" dirty="0" smtClean="0">
                <a:latin typeface="Times New Roman" panose="02020603050405020304" pitchFamily="18" charset="0"/>
              </a:rPr>
              <a:t>орів </a:t>
            </a:r>
            <a:endParaRPr 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</a:rPr>
              <a:t>2.4. Статичні вольт-амперні характеристики біполярних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</a:rPr>
              <a:t>транзисторів</a:t>
            </a:r>
          </a:p>
          <a:p>
            <a:pPr>
              <a:lnSpc>
                <a:spcPct val="150000"/>
              </a:lnSpc>
            </a:pPr>
            <a:endParaRPr lang="uk-UA" sz="24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</a:rPr>
              <a:t>Задачі для самостійного розв’язання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13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1" y="74516"/>
            <a:ext cx="9088401" cy="51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1" y="5124091"/>
            <a:ext cx="9088401" cy="134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83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10" y="724450"/>
            <a:ext cx="10120952" cy="535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4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178480"/>
            <a:ext cx="9989388" cy="530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63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2" y="127500"/>
            <a:ext cx="9087459" cy="355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2" y="3890513"/>
            <a:ext cx="9087459" cy="281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6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6" y="111763"/>
            <a:ext cx="10007268" cy="61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9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0" y="167584"/>
            <a:ext cx="10290776" cy="461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3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7" y="943962"/>
            <a:ext cx="10484939" cy="460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2298" y="242342"/>
            <a:ext cx="528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для самостійного розв’язання</a:t>
            </a:r>
          </a:p>
        </p:txBody>
      </p:sp>
    </p:spTree>
    <p:extLst>
      <p:ext uri="{BB962C8B-B14F-4D97-AF65-F5344CB8AC3E}">
        <p14:creationId xmlns:p14="http://schemas.microsoft.com/office/powerpoint/2010/main" val="8648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1" y="206771"/>
            <a:ext cx="9974817" cy="547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0" y="310831"/>
            <a:ext cx="9493415" cy="53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308113"/>
            <a:ext cx="10118785" cy="503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2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899" y="0"/>
            <a:ext cx="99433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2.3. Будова та принцип дії біполярних транзисторів</a:t>
            </a:r>
            <a:r>
              <a:rPr lang="ru-RU" sz="2000" b="1" dirty="0" smtClean="0">
                <a:latin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</a:endParaRPr>
          </a:p>
          <a:p>
            <a:pPr marR="1060" algn="just"/>
            <a:r>
              <a:rPr lang="uk-UA" sz="2000" i="1" dirty="0">
                <a:latin typeface="Times New Roman" panose="02020603050405020304" pitchFamily="18" charset="0"/>
              </a:rPr>
              <a:t>Біполярним транзистором </a:t>
            </a:r>
            <a:r>
              <a:rPr lang="uk-UA" sz="2000" dirty="0">
                <a:latin typeface="Times New Roman" panose="02020603050405020304" pitchFamily="18" charset="0"/>
              </a:rPr>
              <a:t>називають напівпровідниковий прилад, що має два </a:t>
            </a:r>
            <a:r>
              <a:rPr lang="en-US" sz="2000" i="1" dirty="0">
                <a:latin typeface="Times New Roman" panose="02020603050405020304" pitchFamily="18" charset="0"/>
              </a:rPr>
              <a:t>p-n </a:t>
            </a:r>
            <a:r>
              <a:rPr lang="uk-UA" sz="2000" dirty="0">
                <a:latin typeface="Times New Roman" panose="02020603050405020304" pitchFamily="18" charset="0"/>
              </a:rPr>
              <a:t>переходи і три виводи та здатний підсилювати потужність сигналу. Біполярні транзистори дозволяють підсилювати, генерувати та перетворювати електричні коливання в широкому діапазоні частот і потужностей. Відповідно до цього їх можна розділити на низькочастотні (</a:t>
            </a:r>
            <a:r>
              <a:rPr lang="uk-UA" sz="2000" dirty="0" smtClean="0">
                <a:latin typeface="Times New Roman" panose="02020603050405020304" pitchFamily="18" charset="0"/>
              </a:rPr>
              <a:t>до 3 </a:t>
            </a:r>
            <a:r>
              <a:rPr lang="uk-UA" sz="2000" dirty="0">
                <a:latin typeface="Times New Roman" panose="02020603050405020304" pitchFamily="18" charset="0"/>
              </a:rPr>
              <a:t>МГц), середньочастотні (3-30 МГц), високочастотні (30-300 МГц), надвисокочастотні (більше 300 МГц). За потужністю їх можна розділити на малопотужні (не більше 0,3 Вт), середньої потужності (0,3-1,5 Вт) і великої потужності (більше 1,5 Вт).</a:t>
            </a:r>
          </a:p>
          <a:p>
            <a:pPr marR="1060" algn="just"/>
            <a:r>
              <a:rPr lang="uk-UA" sz="2000" dirty="0">
                <a:latin typeface="Times New Roman" panose="02020603050405020304" pitchFamily="18" charset="0"/>
              </a:rPr>
              <a:t>Основним елементом біполярного транзистора є кристал напівпровідника (германію чи кремнію), у  якому  створено три області з різною провідністю. Дві крайні області завжди мають провідність однакового типу, що є протилежною провідності в середній області. Схематична будова площинного біполярного транзистора наведена на рис. 2.7. Внутрішня область монокристала транзистора, яка розташована між </a:t>
            </a:r>
            <a:r>
              <a:rPr lang="en-US" sz="2000" i="1" dirty="0">
                <a:latin typeface="Times New Roman" panose="02020603050405020304" pitchFamily="18" charset="0"/>
              </a:rPr>
              <a:t>p-n </a:t>
            </a:r>
            <a:r>
              <a:rPr lang="uk-UA" sz="2000" dirty="0">
                <a:latin typeface="Times New Roman" panose="02020603050405020304" pitchFamily="18" charset="0"/>
              </a:rPr>
              <a:t>переходами називається </a:t>
            </a:r>
            <a:r>
              <a:rPr lang="uk-UA" sz="2000" i="1" dirty="0">
                <a:latin typeface="Times New Roman" panose="02020603050405020304" pitchFamily="18" charset="0"/>
              </a:rPr>
              <a:t>базою</a:t>
            </a:r>
            <a:r>
              <a:rPr lang="uk-UA" sz="2000" dirty="0">
                <a:latin typeface="Times New Roman" panose="02020603050405020304" pitchFamily="18" charset="0"/>
              </a:rPr>
              <a:t>. Зовнішня область, яка призначена для інжектування носіїв у базу, називається </a:t>
            </a:r>
            <a:r>
              <a:rPr lang="uk-UA" sz="2000" i="1" dirty="0">
                <a:latin typeface="Times New Roman" panose="02020603050405020304" pitchFamily="18" charset="0"/>
              </a:rPr>
              <a:t>емітером</a:t>
            </a:r>
            <a:r>
              <a:rPr lang="uk-UA" sz="2000" dirty="0">
                <a:latin typeface="Times New Roman" panose="02020603050405020304" pitchFamily="18" charset="0"/>
              </a:rPr>
              <a:t>. Інша область яка втягує носії з бази (екстракція носіїв), називається </a:t>
            </a:r>
            <a:r>
              <a:rPr lang="uk-UA" sz="2000" i="1" dirty="0">
                <a:latin typeface="Times New Roman" panose="02020603050405020304" pitchFamily="18" charset="0"/>
              </a:rPr>
              <a:t>колектором</a:t>
            </a:r>
            <a:r>
              <a:rPr lang="uk-UA" sz="2000" dirty="0">
                <a:latin typeface="Times New Roman" panose="02020603050405020304" pitchFamily="18" charset="0"/>
              </a:rPr>
              <a:t>. Перехід між емітером і базою називається емітерним переходом, а перехід між базою і колектором – колекторним. Існує два типи біполярних транзисторів: </a:t>
            </a:r>
            <a:r>
              <a:rPr lang="en-US" sz="2000" i="1" dirty="0">
                <a:latin typeface="Times New Roman" panose="02020603050405020304" pitchFamily="18" charset="0"/>
              </a:rPr>
              <a:t>n-p-n 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</a:rPr>
              <a:t>рис. 2.7а) та </a:t>
            </a:r>
            <a:r>
              <a:rPr lang="en-US" sz="2000" i="1" dirty="0">
                <a:latin typeface="Times New Roman" panose="02020603050405020304" pitchFamily="18" charset="0"/>
              </a:rPr>
              <a:t>p- n-p 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</a:rPr>
              <a:t>рис. 2.7б).</a:t>
            </a:r>
          </a:p>
        </p:txBody>
      </p:sp>
    </p:spTree>
    <p:extLst>
      <p:ext uri="{BB962C8B-B14F-4D97-AF65-F5344CB8AC3E}">
        <p14:creationId xmlns:p14="http://schemas.microsoft.com/office/powerpoint/2010/main" val="313867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6" y="382537"/>
            <a:ext cx="9683452" cy="551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9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6" y="94891"/>
            <a:ext cx="10150954" cy="644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7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9" y="0"/>
            <a:ext cx="7874761" cy="6650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93" y="0"/>
            <a:ext cx="7346101" cy="6659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2" y="539817"/>
            <a:ext cx="10739887" cy="4868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23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0" y="370935"/>
            <a:ext cx="9839865" cy="617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96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6" y="158368"/>
            <a:ext cx="8635410" cy="4077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" y="4235570"/>
            <a:ext cx="8747554" cy="262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2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" y="363579"/>
            <a:ext cx="10834778" cy="412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35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812" y="85072"/>
            <a:ext cx="95551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</a:rPr>
              <a:t>2.4.     Статичні     вольт-амперні     характеристики     біполярних</a:t>
            </a:r>
            <a:endParaRPr lang="ru-RU" sz="2400" dirty="0">
              <a:latin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</a:rPr>
              <a:t>транзисторів.</a:t>
            </a:r>
            <a:endParaRPr lang="uk-UA" sz="2400" dirty="0">
              <a:latin typeface="Times New Roman" panose="02020603050405020304" pitchFamily="18" charset="0"/>
            </a:endParaRPr>
          </a:p>
          <a:p>
            <a:pPr marR="1110" algn="just"/>
            <a:r>
              <a:rPr lang="uk-UA" sz="2400" dirty="0" smtClean="0">
                <a:latin typeface="Times New Roman" panose="02020603050405020304" pitchFamily="18" charset="0"/>
              </a:rPr>
              <a:t>Для розрахунку електричних кіл, що містять транзистори, необхідно знати залежності між струмами і напругами на їх входах та виходах.</a:t>
            </a:r>
          </a:p>
          <a:p>
            <a:pPr marR="1070" algn="just"/>
            <a:r>
              <a:rPr lang="uk-UA" sz="2400" dirty="0" smtClean="0">
                <a:latin typeface="Times New Roman" panose="02020603050405020304" pitchFamily="18" charset="0"/>
              </a:rPr>
              <a:t>Ці залежності є </a:t>
            </a:r>
            <a:r>
              <a:rPr lang="uk-UA" sz="2400" i="1" dirty="0" smtClean="0">
                <a:latin typeface="Times New Roman" panose="02020603050405020304" pitchFamily="18" charset="0"/>
              </a:rPr>
              <a:t>вольт-амперними характеристиками </a:t>
            </a:r>
            <a:r>
              <a:rPr lang="uk-UA" sz="2400" dirty="0" smtClean="0">
                <a:latin typeface="Times New Roman" panose="02020603050405020304" pitchFamily="18" charset="0"/>
              </a:rPr>
              <a:t>(ВАХ) транзистора. Вони можуть бути </a:t>
            </a:r>
            <a:r>
              <a:rPr lang="uk-UA" sz="2400" i="1" dirty="0" smtClean="0">
                <a:latin typeface="Times New Roman" panose="02020603050405020304" pitchFamily="18" charset="0"/>
              </a:rPr>
              <a:t>статичними </a:t>
            </a:r>
            <a:r>
              <a:rPr lang="uk-UA" sz="2400" dirty="0" smtClean="0">
                <a:latin typeface="Times New Roman" panose="02020603050405020304" pitchFamily="18" charset="0"/>
              </a:rPr>
              <a:t>і </a:t>
            </a:r>
            <a:r>
              <a:rPr lang="uk-UA" sz="2400" i="1" dirty="0" smtClean="0">
                <a:latin typeface="Times New Roman" panose="02020603050405020304" pitchFamily="18" charset="0"/>
              </a:rPr>
              <a:t>динамічними. Статичні </a:t>
            </a:r>
            <a:r>
              <a:rPr lang="uk-UA" sz="2400" dirty="0" smtClean="0">
                <a:latin typeface="Times New Roman" panose="02020603050405020304" pitchFamily="18" charset="0"/>
              </a:rPr>
              <a:t>характеристики визначаються при постійних напругах на електродах і за відсутності опору навантаження. </a:t>
            </a:r>
            <a:r>
              <a:rPr lang="uk-UA" sz="2400" i="1" dirty="0" smtClean="0">
                <a:latin typeface="Times New Roman" panose="02020603050405020304" pitchFamily="18" charset="0"/>
              </a:rPr>
              <a:t>Динамічні </a:t>
            </a:r>
            <a:r>
              <a:rPr lang="uk-UA" sz="2400" dirty="0" smtClean="0">
                <a:latin typeface="Times New Roman" panose="02020603050405020304" pitchFamily="18" charset="0"/>
              </a:rPr>
              <a:t>– при змінних напругах і за наявності опору навантаження.</a:t>
            </a:r>
          </a:p>
          <a:p>
            <a:pPr marR="1040" algn="just"/>
            <a:r>
              <a:rPr lang="uk-UA" sz="2400" dirty="0" smtClean="0">
                <a:latin typeface="Times New Roman" panose="02020603050405020304" pitchFamily="18" charset="0"/>
              </a:rPr>
              <a:t>ВАХ містять інформацію про властивості транзистора у всіх режимах роботи при великих і малих сигналах, у тому числі про зв’язки між параметрами. З вольт-амперних характеристик можна визначити ряд параметрів, що не наводяться в довідковій літературі, а також розрахувати кола зміщення, стабілізації режиму, оцінити роботу транзистора в широкому діапазоні імпульсних і постійних струмів, потужностей і напруг. В основному використовуються два сімейства статичних  вольт-амперних характеристик: вхідні та вихідні.</a:t>
            </a:r>
            <a:endParaRPr lang="uk-UA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8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4" y="177296"/>
            <a:ext cx="9245695" cy="290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9" y="3079630"/>
            <a:ext cx="9292044" cy="357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15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0" y="131144"/>
            <a:ext cx="9486722" cy="672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618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85</TotalTime>
  <Words>411</Words>
  <Application>Microsoft Office PowerPoint</Application>
  <PresentationFormat>Широкоэкранный</PresentationFormat>
  <Paragraphs>18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Times New Roman,Bold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2023-02-28T12:18:23Z</dcterms:created>
  <dcterms:modified xsi:type="dcterms:W3CDTF">2023-03-01T07:33:35Z</dcterms:modified>
</cp:coreProperties>
</file>