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60"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F6F24C8-CF86-4D1E-9CAA-E937B273A99D}" type="datetimeFigureOut">
              <a:rPr lang="uk-UA" smtClean="0"/>
              <a:t>17.10.2022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359179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F6F24C8-CF86-4D1E-9CAA-E937B273A99D}" type="datetimeFigureOut">
              <a:rPr lang="uk-UA" smtClean="0"/>
              <a:t>17.10.2022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402822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F6F24C8-CF86-4D1E-9CAA-E937B273A99D}" type="datetimeFigureOut">
              <a:rPr lang="uk-UA" smtClean="0"/>
              <a:t>17.10.2022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139204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F6F24C8-CF86-4D1E-9CAA-E937B273A99D}" type="datetimeFigureOut">
              <a:rPr lang="uk-UA" smtClean="0"/>
              <a:t>17.10.2022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48247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6F24C8-CF86-4D1E-9CAA-E937B273A99D}" type="datetimeFigureOut">
              <a:rPr lang="uk-UA" smtClean="0"/>
              <a:t>17.10.2022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144793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F6F24C8-CF86-4D1E-9CAA-E937B273A99D}" type="datetimeFigureOut">
              <a:rPr lang="uk-UA" smtClean="0"/>
              <a:t>17.10.2022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397073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F6F24C8-CF86-4D1E-9CAA-E937B273A99D}" type="datetimeFigureOut">
              <a:rPr lang="uk-UA" smtClean="0"/>
              <a:t>17.10.2022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317418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F6F24C8-CF86-4D1E-9CAA-E937B273A99D}" type="datetimeFigureOut">
              <a:rPr lang="uk-UA" smtClean="0"/>
              <a:t>17.10.2022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145244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6F24C8-CF86-4D1E-9CAA-E937B273A99D}" type="datetimeFigureOut">
              <a:rPr lang="uk-UA" smtClean="0"/>
              <a:t>17.10.2022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234868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6F24C8-CF86-4D1E-9CAA-E937B273A99D}" type="datetimeFigureOut">
              <a:rPr lang="uk-UA" smtClean="0"/>
              <a:t>17.10.2022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289587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6F24C8-CF86-4D1E-9CAA-E937B273A99D}" type="datetimeFigureOut">
              <a:rPr lang="uk-UA" smtClean="0"/>
              <a:t>17.10.2022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37224CE-3032-44F8-9702-968087BE498E}" type="slidenum">
              <a:rPr lang="uk-UA" smtClean="0"/>
              <a:t>‹#›</a:t>
            </a:fld>
            <a:endParaRPr lang="uk-UA"/>
          </a:p>
        </p:txBody>
      </p:sp>
    </p:spTree>
    <p:extLst>
      <p:ext uri="{BB962C8B-B14F-4D97-AF65-F5344CB8AC3E}">
        <p14:creationId xmlns:p14="http://schemas.microsoft.com/office/powerpoint/2010/main" val="6364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F24C8-CF86-4D1E-9CAA-E937B273A99D}" type="datetimeFigureOut">
              <a:rPr lang="uk-UA" smtClean="0"/>
              <a:t>17.10.2022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224CE-3032-44F8-9702-968087BE498E}" type="slidenum">
              <a:rPr lang="uk-UA" smtClean="0"/>
              <a:t>‹#›</a:t>
            </a:fld>
            <a:endParaRPr lang="uk-UA"/>
          </a:p>
        </p:txBody>
      </p:sp>
    </p:spTree>
    <p:extLst>
      <p:ext uri="{BB962C8B-B14F-4D97-AF65-F5344CB8AC3E}">
        <p14:creationId xmlns:p14="http://schemas.microsoft.com/office/powerpoint/2010/main" val="3623571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86264"/>
            <a:ext cx="9144000" cy="5171536"/>
          </a:xfrm>
        </p:spPr>
        <p:txBody>
          <a:bodyPr/>
          <a:lstStyle/>
          <a:p>
            <a:r>
              <a:rPr lang="uk-UA" dirty="0" smtClean="0">
                <a:latin typeface="Times New Roman" panose="02020603050405020304" pitchFamily="18" charset="0"/>
                <a:cs typeface="Times New Roman" panose="02020603050405020304" pitchFamily="18" charset="0"/>
              </a:rPr>
              <a:t>ЛЕКЦІЯ 10-11</a:t>
            </a:r>
          </a:p>
          <a:p>
            <a:r>
              <a:rPr lang="uk-UA"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Підсилювачі. </a:t>
            </a:r>
            <a:r>
              <a:rPr lang="ru-RU"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Елементи та </a:t>
            </a:r>
            <a:r>
              <a:rPr lang="uk-UA"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пристрої дискретної дії</a:t>
            </a:r>
          </a:p>
          <a:p>
            <a:r>
              <a:rPr lang="ru-RU" dirty="0" smtClean="0">
                <a:latin typeface="Times New Roman" panose="02020603050405020304" pitchFamily="18" charset="0"/>
                <a:cs typeface="Times New Roman" panose="02020603050405020304" pitchFamily="18" charset="0"/>
              </a:rPr>
              <a:t>ПЛАН</a:t>
            </a:r>
          </a:p>
          <a:p>
            <a:endParaRPr lang="ru-RU" dirty="0" smtClean="0">
              <a:latin typeface="Times New Roman" panose="02020603050405020304" pitchFamily="18" charset="0"/>
              <a:cs typeface="Times New Roman" panose="02020603050405020304" pitchFamily="18" charset="0"/>
            </a:endParaRPr>
          </a:p>
          <a:p>
            <a:pPr marL="457200" indent="-457200" algn="l">
              <a:buFont typeface="+mj-lt"/>
              <a:buAutoNum type="arabicPeriod"/>
            </a:pPr>
            <a:r>
              <a:rPr lang="uk-UA" dirty="0" smtClean="0">
                <a:latin typeface="Times New Roman" panose="02020603050405020304" pitchFamily="18" charset="0"/>
                <a:cs typeface="Times New Roman" panose="02020603050405020304" pitchFamily="18" charset="0"/>
              </a:rPr>
              <a:t>Підсилювачі</a:t>
            </a:r>
          </a:p>
          <a:p>
            <a:pPr marL="457200" indent="-457200" algn="l">
              <a:buFont typeface="+mj-lt"/>
              <a:buAutoNum type="arabicPeriod"/>
            </a:pPr>
            <a:r>
              <a:rPr lang="ru-RU" dirty="0" smtClean="0">
                <a:latin typeface="Times New Roman" panose="02020603050405020304" pitchFamily="18" charset="0"/>
                <a:cs typeface="Times New Roman" panose="02020603050405020304" pitchFamily="18" charset="0"/>
              </a:rPr>
              <a:t>Елементи та </a:t>
            </a:r>
            <a:r>
              <a:rPr lang="uk-UA" dirty="0" smtClean="0">
                <a:latin typeface="Times New Roman" panose="02020603050405020304" pitchFamily="18" charset="0"/>
                <a:cs typeface="Times New Roman" panose="02020603050405020304" pitchFamily="18" charset="0"/>
              </a:rPr>
              <a:t>пристрої дискретної дії. Електромеханічні пристрої</a:t>
            </a:r>
          </a:p>
          <a:p>
            <a:pPr marL="457200" indent="-457200" algn="l">
              <a:buFont typeface="+mj-lt"/>
              <a:buAutoNum type="arabicPeriod"/>
            </a:pPr>
            <a:r>
              <a:rPr lang="uk-UA" dirty="0" smtClean="0">
                <a:latin typeface="Times New Roman" panose="02020603050405020304" pitchFamily="18" charset="0"/>
                <a:cs typeface="Times New Roman" panose="02020603050405020304" pitchFamily="18" charset="0"/>
              </a:rPr>
              <a:t>Логічні пристрої (елементи)</a:t>
            </a:r>
          </a:p>
          <a:p>
            <a:pPr marL="457200" indent="-457200" algn="l">
              <a:buFont typeface="+mj-lt"/>
              <a:buAutoNum type="arabicPeriod"/>
            </a:pPr>
            <a:r>
              <a:rPr lang="uk-UA" dirty="0" smtClean="0">
                <a:latin typeface="Times New Roman" panose="02020603050405020304" pitchFamily="18" charset="0"/>
                <a:cs typeface="Times New Roman" panose="02020603050405020304" pitchFamily="18" charset="0"/>
              </a:rPr>
              <a:t>Принципи побудови схем</a:t>
            </a:r>
          </a:p>
          <a:p>
            <a:pPr marL="457200" indent="-457200" algn="l">
              <a:buFont typeface="+mj-lt"/>
              <a:buAutoNum type="arabicPeriod"/>
            </a:pPr>
            <a:endParaRPr lang="ru-RU" dirty="0" smtClean="0">
              <a:latin typeface="Times New Roman" panose="02020603050405020304" pitchFamily="18" charset="0"/>
              <a:cs typeface="Times New Roman" panose="02020603050405020304" pitchFamily="18" charset="0"/>
            </a:endParaRPr>
          </a:p>
          <a:p>
            <a:endParaRPr lang="uk-UA" dirty="0" smtClean="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29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3880" y="152273"/>
            <a:ext cx="10515600" cy="560959"/>
          </a:xfrm>
        </p:spPr>
        <p:txBody>
          <a:bodyPr/>
          <a:lstStyle/>
          <a:p>
            <a:pPr marL="0" lvl="0" indent="0">
              <a:buNone/>
            </a:pPr>
            <a:r>
              <a:rPr lang="ru-RU" sz="2400" b="1" dirty="0" smtClean="0">
                <a:solidFill>
                  <a:prstClr val="black"/>
                </a:solidFill>
                <a:latin typeface="Times New Roman" panose="02020603050405020304" pitchFamily="18" charset="0"/>
                <a:cs typeface="Times New Roman" panose="02020603050405020304" pitchFamily="18" charset="0"/>
              </a:rPr>
              <a:t>2. Елементи </a:t>
            </a:r>
            <a:r>
              <a:rPr lang="ru-RU" sz="2400" b="1" dirty="0">
                <a:solidFill>
                  <a:prstClr val="black"/>
                </a:solidFill>
                <a:latin typeface="Times New Roman" panose="02020603050405020304" pitchFamily="18" charset="0"/>
                <a:cs typeface="Times New Roman" panose="02020603050405020304" pitchFamily="18" charset="0"/>
              </a:rPr>
              <a:t>та </a:t>
            </a:r>
            <a:r>
              <a:rPr lang="uk-UA" sz="2400" b="1" dirty="0">
                <a:solidFill>
                  <a:prstClr val="black"/>
                </a:solidFill>
                <a:latin typeface="Times New Roman" panose="02020603050405020304" pitchFamily="18" charset="0"/>
                <a:cs typeface="Times New Roman" panose="02020603050405020304" pitchFamily="18" charset="0"/>
              </a:rPr>
              <a:t>пристрої дискретної дії. Електромеханічні пристрої</a:t>
            </a:r>
          </a:p>
          <a:p>
            <a:pPr marL="0" indent="0">
              <a:buNone/>
            </a:pPr>
            <a:endParaRPr lang="uk-UA" dirty="0"/>
          </a:p>
        </p:txBody>
      </p:sp>
      <p:sp>
        <p:nvSpPr>
          <p:cNvPr id="5" name="Прямоугольник 4"/>
          <p:cNvSpPr/>
          <p:nvPr/>
        </p:nvSpPr>
        <p:spPr>
          <a:xfrm>
            <a:off x="283464" y="713232"/>
            <a:ext cx="11219688" cy="6001643"/>
          </a:xfrm>
          <a:prstGeom prst="rect">
            <a:avLst/>
          </a:prstGeom>
        </p:spPr>
        <p:txBody>
          <a:bodyPr wrap="square">
            <a:spAutoFit/>
          </a:bodyPr>
          <a:lstStyle/>
          <a:p>
            <a:pPr marL="189865" marR="142875" indent="356235">
              <a:spcAft>
                <a:spcPts val="0"/>
              </a:spcAft>
            </a:pPr>
            <a:r>
              <a:rPr lang="uk-UA" sz="2400" dirty="0" smtClean="0">
                <a:effectLst/>
                <a:latin typeface="Times New Roman" panose="02020603050405020304" pitchFamily="18" charset="0"/>
                <a:ea typeface="Times New Roman" panose="02020603050405020304" pitchFamily="18" charset="0"/>
              </a:rPr>
              <a:t>Дискретні елементи – це пристрої, вихідний сигнал яких може приймати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декілька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фіксованих</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значень</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при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певній</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зміні</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стану</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вхідних</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сигналів.</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Залежність</a:t>
            </a:r>
            <a:r>
              <a:rPr lang="uk-UA" sz="2400" spc="-5" dirty="0" smtClean="0">
                <a:effectLst/>
                <a:latin typeface="Times New Roman" panose="02020603050405020304" pitchFamily="18" charset="0"/>
                <a:ea typeface="Times New Roman" panose="02020603050405020304" pitchFamily="18" charset="0"/>
              </a:rPr>
              <a:t> </a:t>
            </a:r>
            <a:r>
              <a:rPr lang="uk-UA" sz="2400" i="1" dirty="0" smtClean="0">
                <a:effectLst/>
                <a:latin typeface="Times New Roman" panose="02020603050405020304" pitchFamily="18" charset="0"/>
                <a:ea typeface="Times New Roman" panose="02020603050405020304" pitchFamily="18" charset="0"/>
              </a:rPr>
              <a:t>y</a:t>
            </a:r>
            <a:r>
              <a:rPr lang="uk-UA" sz="2400" i="1" spc="10" dirty="0" smtClean="0">
                <a:effectLst/>
                <a:latin typeface="Times New Roman" panose="02020603050405020304" pitchFamily="18" charset="0"/>
                <a:ea typeface="Times New Roman" panose="02020603050405020304" pitchFamily="18" charset="0"/>
              </a:rPr>
              <a:t> </a:t>
            </a:r>
            <a:r>
              <a:rPr lang="uk-UA" sz="2400" i="1" dirty="0" smtClean="0">
                <a:effectLst/>
                <a:latin typeface="Times New Roman" panose="02020603050405020304" pitchFamily="18" charset="0"/>
                <a:ea typeface="Times New Roman" panose="02020603050405020304" pitchFamily="18" charset="0"/>
              </a:rPr>
              <a:t>=f(x) –</a:t>
            </a:r>
            <a:r>
              <a:rPr lang="uk-UA" sz="2400" i="1" spc="1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нелінійна.</a:t>
            </a:r>
            <a:endParaRPr lang="en-US" sz="2400" dirty="0" smtClean="0">
              <a:effectLst/>
              <a:latin typeface="Times New Roman" panose="02020603050405020304" pitchFamily="18" charset="0"/>
              <a:ea typeface="Times New Roman" panose="02020603050405020304" pitchFamily="18" charset="0"/>
            </a:endParaRPr>
          </a:p>
          <a:p>
            <a:pPr marL="546100">
              <a:spcAft>
                <a:spcPts val="0"/>
              </a:spcAft>
            </a:pPr>
            <a:r>
              <a:rPr lang="uk-UA" sz="2400" dirty="0" smtClean="0">
                <a:effectLst/>
                <a:latin typeface="Times New Roman" panose="02020603050405020304" pitchFamily="18" charset="0"/>
                <a:ea typeface="Times New Roman" panose="02020603050405020304" pitchFamily="18" charset="0"/>
              </a:rPr>
              <a:t>Властивості</a:t>
            </a:r>
            <a:r>
              <a:rPr lang="uk-UA" sz="2400" spc="-3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дискретних</a:t>
            </a:r>
            <a:r>
              <a:rPr lang="uk-UA" sz="2400" spc="-2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елементів:</a:t>
            </a:r>
            <a:endParaRPr lang="en-US" sz="2400" dirty="0" smtClean="0">
              <a:effectLst/>
              <a:latin typeface="Times New Roman" panose="02020603050405020304" pitchFamily="18" charset="0"/>
              <a:ea typeface="Times New Roman" panose="02020603050405020304" pitchFamily="18" charset="0"/>
            </a:endParaRPr>
          </a:p>
          <a:p>
            <a:pPr marL="342900" lvl="0" indent="-342900">
              <a:spcAft>
                <a:spcPts val="0"/>
              </a:spcAft>
              <a:buSzPts val="1400"/>
              <a:buFont typeface="Arial" panose="020B0604020202020204" pitchFamily="34" charset="0"/>
              <a:buChar char="•"/>
              <a:tabLst>
                <a:tab pos="774700" algn="l"/>
                <a:tab pos="775335" algn="l"/>
              </a:tabLst>
            </a:pPr>
            <a:r>
              <a:rPr lang="uk-UA" sz="2400" dirty="0" smtClean="0">
                <a:effectLst/>
                <a:latin typeface="Times New Roman" panose="02020603050405020304" pitchFamily="18" charset="0"/>
                <a:ea typeface="Times New Roman" panose="02020603050405020304" pitchFamily="18" charset="0"/>
              </a:rPr>
              <a:t>передача</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сигналів</a:t>
            </a:r>
            <a:r>
              <a:rPr lang="uk-UA" sz="2400" spc="-1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тільки</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від</a:t>
            </a:r>
            <a:r>
              <a:rPr lang="uk-UA" sz="2400" spc="-1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входу</a:t>
            </a:r>
            <a:r>
              <a:rPr lang="uk-UA" sz="2400" spc="-3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до</a:t>
            </a:r>
            <a:r>
              <a:rPr lang="uk-UA" sz="2400" spc="-2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виходу;</a:t>
            </a:r>
            <a:endParaRPr lang="en-US" sz="2400" dirty="0" smtClean="0">
              <a:effectLst/>
              <a:latin typeface="Times New Roman" panose="02020603050405020304" pitchFamily="18" charset="0"/>
              <a:ea typeface="Times New Roman" panose="02020603050405020304" pitchFamily="18" charset="0"/>
            </a:endParaRPr>
          </a:p>
          <a:p>
            <a:pPr marL="342900" lvl="0" indent="-342900">
              <a:spcAft>
                <a:spcPts val="0"/>
              </a:spcAft>
              <a:buSzPts val="1400"/>
              <a:buFont typeface="Arial" panose="020B0604020202020204" pitchFamily="34" charset="0"/>
              <a:buChar char="•"/>
              <a:tabLst>
                <a:tab pos="774700" algn="l"/>
                <a:tab pos="775335" algn="l"/>
              </a:tabLst>
            </a:pPr>
            <a:r>
              <a:rPr lang="uk-UA" sz="2400" dirty="0" smtClean="0">
                <a:effectLst/>
                <a:latin typeface="Times New Roman" panose="02020603050405020304" pitchFamily="18" charset="0"/>
                <a:ea typeface="Times New Roman" panose="02020603050405020304" pitchFamily="18" charset="0"/>
              </a:rPr>
              <a:t>незалежність</a:t>
            </a:r>
            <a:r>
              <a:rPr lang="uk-UA" sz="2400" spc="-2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стану</a:t>
            </a:r>
            <a:r>
              <a:rPr lang="uk-UA" sz="2400" spc="-3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входів</a:t>
            </a:r>
            <a:r>
              <a:rPr lang="uk-UA" sz="2400" spc="-2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та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внутрішньому</a:t>
            </a:r>
            <a:r>
              <a:rPr lang="uk-UA" sz="2400" spc="-3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стану</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від</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вихідних</a:t>
            </a:r>
            <a:r>
              <a:rPr lang="uk-UA" sz="2400" spc="-3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сигналів;</a:t>
            </a:r>
            <a:endParaRPr lang="en-US" sz="2400" dirty="0" smtClean="0">
              <a:effectLst/>
              <a:latin typeface="Times New Roman" panose="02020603050405020304" pitchFamily="18" charset="0"/>
              <a:ea typeface="Times New Roman" panose="02020603050405020304" pitchFamily="18" charset="0"/>
            </a:endParaRPr>
          </a:p>
          <a:p>
            <a:pPr marL="342900" lvl="0" indent="-342900">
              <a:spcAft>
                <a:spcPts val="0"/>
              </a:spcAft>
              <a:buSzPts val="1400"/>
              <a:buFont typeface="Arial" panose="020B0604020202020204" pitchFamily="34" charset="0"/>
              <a:buChar char="•"/>
              <a:tabLst>
                <a:tab pos="774700" algn="l"/>
                <a:tab pos="775335" algn="l"/>
              </a:tabLst>
            </a:pPr>
            <a:r>
              <a:rPr lang="uk-UA" sz="2400" dirty="0" smtClean="0">
                <a:effectLst/>
                <a:latin typeface="Times New Roman" panose="02020603050405020304" pitchFamily="18" charset="0"/>
                <a:ea typeface="Times New Roman" panose="02020603050405020304" pitchFamily="18" charset="0"/>
              </a:rPr>
              <a:t>роздільність</a:t>
            </a:r>
            <a:r>
              <a:rPr lang="uk-UA" sz="2400" spc="-2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входу</a:t>
            </a:r>
            <a:r>
              <a:rPr lang="uk-UA" sz="2400" spc="-3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та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виходу.</a:t>
            </a:r>
            <a:endParaRPr lang="en-US" sz="2400" dirty="0" smtClean="0">
              <a:effectLst/>
              <a:latin typeface="Times New Roman" panose="02020603050405020304" pitchFamily="18" charset="0"/>
              <a:ea typeface="Times New Roman" panose="02020603050405020304" pitchFamily="18" charset="0"/>
            </a:endParaRPr>
          </a:p>
          <a:p>
            <a:pPr marL="546100">
              <a:spcAft>
                <a:spcPts val="0"/>
              </a:spcAft>
            </a:pPr>
            <a:r>
              <a:rPr lang="uk-UA" sz="2400" dirty="0" smtClean="0">
                <a:effectLst/>
                <a:latin typeface="Times New Roman" panose="02020603050405020304" pitchFamily="18" charset="0"/>
                <a:ea typeface="Times New Roman" panose="02020603050405020304" pitchFamily="18" charset="0"/>
              </a:rPr>
              <a:t>Дискретні</a:t>
            </a:r>
            <a:r>
              <a:rPr lang="uk-UA" sz="2400" spc="-4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елементи</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за</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своїми</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властивостями</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поділяються</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на:</a:t>
            </a:r>
            <a:endParaRPr lang="en-US" sz="2400" dirty="0" smtClean="0">
              <a:effectLst/>
              <a:latin typeface="Times New Roman" panose="02020603050405020304" pitchFamily="18" charset="0"/>
              <a:ea typeface="Times New Roman" panose="02020603050405020304" pitchFamily="18" charset="0"/>
            </a:endParaRPr>
          </a:p>
          <a:p>
            <a:pPr marL="342900" marR="142875" lvl="0" indent="-342900">
              <a:spcAft>
                <a:spcPts val="0"/>
              </a:spcAft>
              <a:buSzPts val="1400"/>
              <a:buFont typeface="Times New Roman" panose="02020603050405020304" pitchFamily="18" charset="0"/>
              <a:buAutoNum type="arabicPeriod"/>
              <a:tabLst>
                <a:tab pos="826770" algn="l"/>
              </a:tabLst>
            </a:pPr>
            <a:r>
              <a:rPr lang="uk-UA" sz="2400" dirty="0" smtClean="0">
                <a:effectLst/>
                <a:latin typeface="Times New Roman" panose="02020603050405020304" pitchFamily="18" charset="0"/>
                <a:ea typeface="Times New Roman" panose="02020603050405020304" pitchFamily="18" charset="0"/>
              </a:rPr>
              <a:t>Контактні</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елементи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вихідний</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сигнал</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утворюється</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рахунок</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замикання</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механічних</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контактів</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(до</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них</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відносять</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сукупність</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електромеханічних</a:t>
            </a:r>
            <a:r>
              <a:rPr lang="uk-UA" sz="2400" spc="-2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пристроїв).</a:t>
            </a:r>
            <a:endParaRPr lang="en-US" sz="2400" dirty="0" smtClean="0">
              <a:effectLst/>
              <a:latin typeface="Times New Roman" panose="02020603050405020304" pitchFamily="18" charset="0"/>
              <a:ea typeface="Times New Roman" panose="02020603050405020304" pitchFamily="18" charset="0"/>
            </a:endParaRPr>
          </a:p>
          <a:p>
            <a:pPr marL="342900" marR="141605" lvl="0" indent="-342900">
              <a:spcBef>
                <a:spcPts val="20"/>
              </a:spcBef>
              <a:spcAft>
                <a:spcPts val="0"/>
              </a:spcAft>
              <a:buSzPts val="1400"/>
              <a:buFont typeface="Times New Roman" panose="02020603050405020304" pitchFamily="18" charset="0"/>
              <a:buAutoNum type="arabicPeriod"/>
              <a:tabLst>
                <a:tab pos="772160" algn="l"/>
              </a:tabLst>
            </a:pPr>
            <a:r>
              <a:rPr lang="uk-UA" sz="2400" dirty="0" smtClean="0">
                <a:effectLst/>
                <a:latin typeface="Times New Roman" panose="02020603050405020304" pitchFamily="18" charset="0"/>
                <a:ea typeface="Times New Roman" panose="02020603050405020304" pitchFamily="18" charset="0"/>
              </a:rPr>
              <a:t>Безконтактні елементи  – вихідний сигнал формується за рахунок зміни</a:t>
            </a:r>
            <a:r>
              <a:rPr lang="uk-UA" sz="2400" spc="-33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параметрів самого елемента (опору, ємності, внутрішнього стану. До них</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відносять</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напівпровідникові,</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інтегральні,</a:t>
            </a:r>
            <a:r>
              <a:rPr lang="uk-UA" sz="2400" spc="1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логічні</a:t>
            </a:r>
            <a:r>
              <a:rPr lang="uk-UA" sz="2400" spc="-2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пристрої).</a:t>
            </a:r>
            <a:endParaRPr lang="en-US" sz="2400" dirty="0" smtClean="0">
              <a:effectLst/>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AutoNum type="arabicPeriod"/>
              <a:tabLst>
                <a:tab pos="826770" algn="l"/>
              </a:tabLst>
            </a:pPr>
            <a:r>
              <a:rPr lang="uk-UA" sz="2400" dirty="0" smtClean="0">
                <a:effectLst/>
                <a:latin typeface="Times New Roman" panose="02020603050405020304" pitchFamily="18" charset="0"/>
                <a:ea typeface="Times New Roman" panose="02020603050405020304" pitchFamily="18" charset="0"/>
              </a:rPr>
              <a:t>Двохпозиційні</a:t>
            </a:r>
            <a:r>
              <a:rPr lang="uk-UA" sz="2400" spc="17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елементи</a:t>
            </a:r>
            <a:r>
              <a:rPr lang="uk-UA" sz="2400" spc="20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a:t>
            </a:r>
            <a:r>
              <a:rPr lang="uk-UA" sz="2400" spc="20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мають</a:t>
            </a:r>
            <a:r>
              <a:rPr lang="uk-UA" sz="2400" spc="19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два</a:t>
            </a:r>
            <a:r>
              <a:rPr lang="uk-UA" sz="2400" spc="21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внутрішніх</a:t>
            </a:r>
            <a:r>
              <a:rPr lang="uk-UA" sz="2400" spc="18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стану:</a:t>
            </a:r>
            <a:r>
              <a:rPr lang="uk-UA" sz="2400" spc="20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відсутність</a:t>
            </a:r>
            <a:r>
              <a:rPr lang="uk-UA" sz="2400" spc="20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marL="665480">
              <a:spcAft>
                <a:spcPts val="0"/>
              </a:spcAft>
            </a:pPr>
            <a:r>
              <a:rPr lang="uk-UA" sz="2400" dirty="0" smtClean="0">
                <a:effectLst/>
                <a:latin typeface="Times New Roman" panose="02020603050405020304" pitchFamily="18" charset="0"/>
                <a:ea typeface="Times New Roman" panose="02020603050405020304" pitchFamily="18" charset="0"/>
              </a:rPr>
              <a:t>„0”,</a:t>
            </a:r>
            <a:r>
              <a:rPr lang="uk-UA" sz="2400" spc="-3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наявність</a:t>
            </a:r>
            <a:r>
              <a:rPr lang="uk-UA" sz="2400" spc="-2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„1”</a:t>
            </a:r>
            <a:r>
              <a:rPr lang="uk-UA" sz="2400" spc="-1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(реле,</a:t>
            </a:r>
            <a:r>
              <a:rPr lang="uk-UA" sz="2400" spc="-3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діоди, транзистори).</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865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3464" y="164592"/>
            <a:ext cx="11070336" cy="6629400"/>
          </a:xfrm>
        </p:spPr>
        <p:txBody>
          <a:bodyPr>
            <a:normAutofit fontScale="85000" lnSpcReduction="20000"/>
          </a:bodyPr>
          <a:lstStyle/>
          <a:p>
            <a:pPr marL="0" indent="0">
              <a:lnSpc>
                <a:spcPct val="120000"/>
              </a:lnSpc>
              <a:buNone/>
            </a:pPr>
            <a:r>
              <a:rPr lang="uk-UA" dirty="0" smtClean="0">
                <a:latin typeface="Times New Roman" panose="02020603050405020304" pitchFamily="18" charset="0"/>
                <a:cs typeface="Times New Roman" panose="02020603050405020304" pitchFamily="18" charset="0"/>
              </a:rPr>
              <a:t>4.	Багато позиційні елементи – наявність більше двох стійких станів. Послідовність переходу від одного стану до іншого визначає послідовність надходження сигналів на його входи (трьох позиційні реле, багато позиційний перемикач, крокові шукачі).</a:t>
            </a:r>
          </a:p>
          <a:p>
            <a:pPr marL="0" indent="0">
              <a:lnSpc>
                <a:spcPct val="120000"/>
              </a:lnSpc>
              <a:buNone/>
            </a:pPr>
            <a:r>
              <a:rPr lang="uk-UA" dirty="0" smtClean="0">
                <a:latin typeface="Times New Roman" panose="02020603050405020304" pitchFamily="18" charset="0"/>
                <a:cs typeface="Times New Roman" panose="02020603050405020304" pitchFamily="18" charset="0"/>
              </a:rPr>
              <a:t>5.	Логічні елементи – після припинення дії вхідних сигналів їх вихідний сигнал приймає початковий стан (не запам’ятовує вхідну дію. До них відносять нейтральні реле, діоди, транзистори, інтегральні мікросхеми).</a:t>
            </a:r>
          </a:p>
          <a:p>
            <a:pPr marL="0" indent="0">
              <a:lnSpc>
                <a:spcPct val="120000"/>
              </a:lnSpc>
              <a:buNone/>
            </a:pPr>
            <a:r>
              <a:rPr lang="uk-UA" dirty="0" smtClean="0">
                <a:latin typeface="Times New Roman" panose="02020603050405020304" pitchFamily="18" charset="0"/>
                <a:cs typeface="Times New Roman" panose="02020603050405020304" pitchFamily="18" charset="0"/>
              </a:rPr>
              <a:t>6.	Елементи пам’яті – зберігають свій внутрішній стан після припинення вхідної дії (поляризоване реле, тригери, лічильники, крокові шукачі, розподільники імпульсів).</a:t>
            </a:r>
          </a:p>
          <a:p>
            <a:pPr marL="0" indent="0">
              <a:lnSpc>
                <a:spcPct val="120000"/>
              </a:lnSpc>
              <a:buNone/>
            </a:pPr>
            <a:r>
              <a:rPr lang="uk-UA" dirty="0" smtClean="0">
                <a:latin typeface="Times New Roman" panose="02020603050405020304" pitchFamily="18" charset="0"/>
                <a:cs typeface="Times New Roman" panose="02020603050405020304" pitchFamily="18" charset="0"/>
              </a:rPr>
              <a:t>7.	Активні елементи – формують вихідний сигнал за рахунок зовнішнього джерела енергії, а їх вхідний сигнал служить тільки для керування елементами (транзистори, електромагнітні реле, інтегральні мікросхеми).</a:t>
            </a:r>
          </a:p>
          <a:p>
            <a:pPr marL="0" indent="0">
              <a:lnSpc>
                <a:spcPct val="120000"/>
              </a:lnSpc>
              <a:buNone/>
            </a:pPr>
            <a:r>
              <a:rPr lang="uk-UA" dirty="0" smtClean="0">
                <a:latin typeface="Times New Roman" panose="02020603050405020304" pitchFamily="18" charset="0"/>
                <a:cs typeface="Times New Roman" panose="02020603050405020304" pitchFamily="18" charset="0"/>
              </a:rPr>
              <a:t>8.	Пасивні елементи – формують вихідний сигнал за рахунок енергії вхідного сигналу (без зовнішнього джерела живлення. До них відносять напівпровідникові діоди, електромагнітні реле максимального струму).</a:t>
            </a:r>
          </a:p>
          <a:p>
            <a:pPr marL="0" indent="0">
              <a:lnSpc>
                <a:spcPct val="120000"/>
              </a:lnSpc>
              <a:buNone/>
            </a:pPr>
            <a:endParaRPr lang="uk-UA" dirty="0" smtClean="0">
              <a:latin typeface="Times New Roman" panose="02020603050405020304" pitchFamily="18"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335056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6888" y="274320"/>
            <a:ext cx="11106912" cy="5902643"/>
          </a:xfrm>
        </p:spPr>
        <p:txBody>
          <a:bodyPr>
            <a:normAutofit fontScale="92500"/>
          </a:bodyPr>
          <a:lstStyle/>
          <a:p>
            <a:pPr marL="0" indent="0">
              <a:buNone/>
            </a:pPr>
            <a:r>
              <a:rPr lang="ru-RU" dirty="0" smtClean="0"/>
              <a:t>	</a:t>
            </a:r>
            <a:r>
              <a:rPr lang="uk-UA" b="1" dirty="0" smtClean="0">
                <a:latin typeface="Times New Roman" panose="02020603050405020304" pitchFamily="18" charset="0"/>
                <a:cs typeface="Times New Roman" panose="02020603050405020304" pitchFamily="18" charset="0"/>
              </a:rPr>
              <a:t>Електромеханічні пристрої</a:t>
            </a:r>
          </a:p>
          <a:p>
            <a:pPr marL="0" indent="0">
              <a:buNone/>
            </a:pPr>
            <a:r>
              <a:rPr lang="uk-UA" dirty="0" smtClean="0">
                <a:latin typeface="Times New Roman" panose="02020603050405020304" pitchFamily="18" charset="0"/>
                <a:cs typeface="Times New Roman" panose="02020603050405020304" pitchFamily="18" charset="0"/>
              </a:rPr>
              <a:t>В сільськогосподарських системах автоматики є основним елементом, так як порівняно з безконтактними елементами мають ряд переваг:</a:t>
            </a:r>
          </a:p>
          <a:p>
            <a:pPr>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	повна відсутність гальванічного зв’язку між вхідним і вихідним колами;</a:t>
            </a:r>
          </a:p>
          <a:p>
            <a:pPr>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	можливість комутації в колах як постійного так і змінного струму;</a:t>
            </a:r>
          </a:p>
          <a:p>
            <a:pPr>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	допустимість значних перевантажень в колах контакті за струмом та напругою;</a:t>
            </a:r>
          </a:p>
          <a:p>
            <a:pPr>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	малі втрати потужності в контактному переході;</a:t>
            </a:r>
          </a:p>
          <a:p>
            <a:pPr>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	незалежність від впливу електричних і магнітних полів;</a:t>
            </a:r>
          </a:p>
          <a:p>
            <a:pPr>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	нечутливість до температурних перевантажень;</a:t>
            </a:r>
          </a:p>
          <a:p>
            <a:pPr>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	висока електроміцність;</a:t>
            </a:r>
          </a:p>
          <a:p>
            <a:pPr>
              <a:buFont typeface="Wingdings" panose="05000000000000000000" pitchFamily="2" charset="2"/>
              <a:buChar char="q"/>
            </a:pPr>
            <a:r>
              <a:rPr lang="uk-UA" dirty="0" smtClean="0">
                <a:latin typeface="Times New Roman" panose="02020603050405020304" pitchFamily="18" charset="0"/>
                <a:cs typeface="Times New Roman" panose="02020603050405020304" pitchFamily="18" charset="0"/>
              </a:rPr>
              <a:t>-	простота в обслуговуванні.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31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74320"/>
            <a:ext cx="10515600" cy="6455664"/>
          </a:xfrm>
        </p:spPr>
        <p:txBody>
          <a:bodyPr>
            <a:normAutofit fontScale="85000" lnSpcReduction="20000"/>
          </a:bodyPr>
          <a:lstStyle/>
          <a:p>
            <a:pPr marL="0" indent="0">
              <a:buNone/>
            </a:pPr>
            <a:r>
              <a:rPr lang="uk-UA" dirty="0" smtClean="0">
                <a:latin typeface="Times New Roman" panose="02020603050405020304" pitchFamily="18" charset="0"/>
                <a:cs typeface="Times New Roman" panose="02020603050405020304" pitchFamily="18" charset="0"/>
              </a:rPr>
              <a:t>Реле поділяються:</a:t>
            </a:r>
          </a:p>
          <a:p>
            <a:pPr marL="0" indent="0">
              <a:buNone/>
            </a:pPr>
            <a:r>
              <a:rPr lang="uk-UA" dirty="0" smtClean="0">
                <a:latin typeface="Times New Roman" panose="02020603050405020304" pitchFamily="18" charset="0"/>
                <a:cs typeface="Times New Roman" panose="02020603050405020304" pitchFamily="18" charset="0"/>
              </a:rPr>
              <a:t>1.	За часом спрацювання:</a:t>
            </a:r>
          </a:p>
          <a:p>
            <a:pPr marL="0" indent="0">
              <a:buNone/>
            </a:pPr>
            <a:r>
              <a:rPr lang="uk-UA" dirty="0" smtClean="0">
                <a:latin typeface="Times New Roman" panose="02020603050405020304" pitchFamily="18" charset="0"/>
                <a:cs typeface="Times New Roman" panose="02020603050405020304" pitchFamily="18" charset="0"/>
              </a:rPr>
              <a:t>-	безінерційні (&lt; 10-3с);</a:t>
            </a:r>
          </a:p>
          <a:p>
            <a:pPr marL="0" indent="0">
              <a:buNone/>
            </a:pPr>
            <a:r>
              <a:rPr lang="uk-UA" dirty="0" smtClean="0">
                <a:latin typeface="Times New Roman" panose="02020603050405020304" pitchFamily="18" charset="0"/>
                <a:cs typeface="Times New Roman" panose="02020603050405020304" pitchFamily="18" charset="0"/>
              </a:rPr>
              <a:t>-	швидкодіючі (&lt; 0,05с);</a:t>
            </a:r>
          </a:p>
          <a:p>
            <a:pPr marL="0" indent="0">
              <a:buNone/>
            </a:pPr>
            <a:r>
              <a:rPr lang="uk-UA" dirty="0" smtClean="0">
                <a:latin typeface="Times New Roman" panose="02020603050405020304" pitchFamily="18" charset="0"/>
                <a:cs typeface="Times New Roman" panose="02020603050405020304" pitchFamily="18" charset="0"/>
              </a:rPr>
              <a:t>-	нормальні (0,05с&lt; </a:t>
            </a:r>
            <a:r>
              <a:rPr lang="en-US" dirty="0" smtClean="0">
                <a:latin typeface="Times New Roman" panose="02020603050405020304" pitchFamily="18" charset="0"/>
                <a:cs typeface="Times New Roman" panose="02020603050405020304" pitchFamily="18" charset="0"/>
              </a:rPr>
              <a:t>t&lt; 0,15</a:t>
            </a:r>
            <a:r>
              <a:rPr lang="uk-UA" dirty="0" smtClean="0">
                <a:latin typeface="Times New Roman" panose="02020603050405020304" pitchFamily="18" charset="0"/>
                <a:cs typeface="Times New Roman" panose="02020603050405020304" pitchFamily="18" charset="0"/>
              </a:rPr>
              <a:t>с);</a:t>
            </a:r>
          </a:p>
          <a:p>
            <a:pPr marL="0" indent="0">
              <a:buNone/>
            </a:pPr>
            <a:r>
              <a:rPr lang="uk-UA" dirty="0" smtClean="0">
                <a:latin typeface="Times New Roman" panose="02020603050405020304" pitchFamily="18" charset="0"/>
                <a:cs typeface="Times New Roman" panose="02020603050405020304" pitchFamily="18" charset="0"/>
              </a:rPr>
              <a:t>-	уповільнені (0,15с&lt; </a:t>
            </a:r>
            <a:r>
              <a:rPr lang="en-US" dirty="0" smtClean="0">
                <a:latin typeface="Times New Roman" panose="02020603050405020304" pitchFamily="18" charset="0"/>
                <a:cs typeface="Times New Roman" panose="02020603050405020304" pitchFamily="18" charset="0"/>
              </a:rPr>
              <a:t>t&lt; 1</a:t>
            </a:r>
            <a:r>
              <a:rPr lang="uk-UA" dirty="0" smtClean="0">
                <a:latin typeface="Times New Roman" panose="02020603050405020304" pitchFamily="18" charset="0"/>
                <a:cs typeface="Times New Roman" panose="02020603050405020304" pitchFamily="18" charset="0"/>
              </a:rPr>
              <a:t>с);</a:t>
            </a:r>
          </a:p>
          <a:p>
            <a:pPr marL="0" indent="0">
              <a:buNone/>
            </a:pPr>
            <a:r>
              <a:rPr lang="uk-UA" dirty="0" smtClean="0">
                <a:latin typeface="Times New Roman" panose="02020603050405020304" pitchFamily="18" charset="0"/>
                <a:cs typeface="Times New Roman" panose="02020603050405020304" pitchFamily="18" charset="0"/>
              </a:rPr>
              <a:t>-	реле часу (</a:t>
            </a:r>
            <a:r>
              <a:rPr lang="en-US" dirty="0" smtClean="0">
                <a:latin typeface="Times New Roman" panose="02020603050405020304" pitchFamily="18" charset="0"/>
                <a:cs typeface="Times New Roman" panose="02020603050405020304" pitchFamily="18" charset="0"/>
              </a:rPr>
              <a:t>t&gt; 1</a:t>
            </a:r>
            <a:r>
              <a:rPr lang="uk-UA" dirty="0" smtClean="0">
                <a:latin typeface="Times New Roman" panose="02020603050405020304" pitchFamily="18" charset="0"/>
                <a:cs typeface="Times New Roman" panose="02020603050405020304" pitchFamily="18" charset="0"/>
              </a:rPr>
              <a:t>с).</a:t>
            </a:r>
          </a:p>
          <a:p>
            <a:pPr marL="0" indent="0">
              <a:buNone/>
            </a:pPr>
            <a:r>
              <a:rPr lang="uk-UA" dirty="0" smtClean="0">
                <a:latin typeface="Times New Roman" panose="02020603050405020304" pitchFamily="18" charset="0"/>
                <a:cs typeface="Times New Roman" panose="02020603050405020304" pitchFamily="18" charset="0"/>
              </a:rPr>
              <a:t>2.	За видом фізичної величини, на яку реагують:</a:t>
            </a:r>
          </a:p>
          <a:p>
            <a:pPr marL="0" indent="0">
              <a:buNone/>
            </a:pPr>
            <a:r>
              <a:rPr lang="uk-UA" dirty="0" smtClean="0">
                <a:latin typeface="Times New Roman" panose="02020603050405020304" pitchFamily="18" charset="0"/>
                <a:cs typeface="Times New Roman" panose="02020603050405020304" pitchFamily="18" charset="0"/>
              </a:rPr>
              <a:t>-	електромагнітні;</a:t>
            </a:r>
          </a:p>
          <a:p>
            <a:pPr marL="0" indent="0">
              <a:buNone/>
            </a:pPr>
            <a:r>
              <a:rPr lang="uk-UA" dirty="0" smtClean="0">
                <a:latin typeface="Times New Roman" panose="02020603050405020304" pitchFamily="18" charset="0"/>
                <a:cs typeface="Times New Roman" panose="02020603050405020304" pitchFamily="18" charset="0"/>
              </a:rPr>
              <a:t>-	магнітоелектричні;</a:t>
            </a:r>
          </a:p>
          <a:p>
            <a:pPr marL="0" indent="0">
              <a:buNone/>
            </a:pPr>
            <a:r>
              <a:rPr lang="uk-UA" dirty="0" smtClean="0">
                <a:latin typeface="Times New Roman" panose="02020603050405020304" pitchFamily="18" charset="0"/>
                <a:cs typeface="Times New Roman" panose="02020603050405020304" pitchFamily="18" charset="0"/>
              </a:rPr>
              <a:t>-	електродинамічні;</a:t>
            </a:r>
          </a:p>
          <a:p>
            <a:pPr marL="0" indent="0">
              <a:buNone/>
            </a:pPr>
            <a:r>
              <a:rPr lang="uk-UA" dirty="0" smtClean="0">
                <a:latin typeface="Times New Roman" panose="02020603050405020304" pitchFamily="18" charset="0"/>
                <a:cs typeface="Times New Roman" panose="02020603050405020304" pitchFamily="18" charset="0"/>
              </a:rPr>
              <a:t>-	індукціонні;</a:t>
            </a:r>
          </a:p>
          <a:p>
            <a:pPr marL="0" indent="0">
              <a:buNone/>
            </a:pPr>
            <a:r>
              <a:rPr lang="uk-UA" dirty="0" smtClean="0">
                <a:latin typeface="Times New Roman" panose="02020603050405020304" pitchFamily="18" charset="0"/>
                <a:cs typeface="Times New Roman" panose="02020603050405020304" pitchFamily="18" charset="0"/>
              </a:rPr>
              <a:t>-	феромагнітні;</a:t>
            </a:r>
          </a:p>
          <a:p>
            <a:pPr marL="0" indent="0">
              <a:buNone/>
            </a:pPr>
            <a:r>
              <a:rPr lang="uk-UA" dirty="0" smtClean="0">
                <a:latin typeface="Times New Roman" panose="02020603050405020304" pitchFamily="18" charset="0"/>
                <a:cs typeface="Times New Roman" panose="02020603050405020304" pitchFamily="18" charset="0"/>
              </a:rPr>
              <a:t>-	електронні та іонні;</a:t>
            </a:r>
          </a:p>
          <a:p>
            <a:pPr marL="0" indent="0">
              <a:buNone/>
            </a:pPr>
            <a:r>
              <a:rPr lang="uk-UA" dirty="0" smtClean="0">
                <a:latin typeface="Times New Roman" panose="02020603050405020304" pitchFamily="18" charset="0"/>
                <a:cs typeface="Times New Roman" panose="02020603050405020304" pitchFamily="18" charset="0"/>
              </a:rPr>
              <a:t>-	електротеплові;</a:t>
            </a:r>
          </a:p>
          <a:p>
            <a:pPr marL="0" indent="0">
              <a:buNone/>
            </a:pPr>
            <a:r>
              <a:rPr lang="uk-UA" dirty="0" smtClean="0">
                <a:latin typeface="Times New Roman" panose="02020603050405020304" pitchFamily="18" charset="0"/>
                <a:cs typeface="Times New Roman" panose="02020603050405020304" pitchFamily="18" charset="0"/>
              </a:rPr>
              <a:t>-	резонансні.</a:t>
            </a:r>
          </a:p>
          <a:p>
            <a:pPr marL="0" indent="0">
              <a:buNone/>
            </a:pPr>
            <a:endParaRPr lang="uk-UA" dirty="0"/>
          </a:p>
        </p:txBody>
      </p:sp>
    </p:spTree>
    <p:extLst>
      <p:ext uri="{BB962C8B-B14F-4D97-AF65-F5344CB8AC3E}">
        <p14:creationId xmlns:p14="http://schemas.microsoft.com/office/powerpoint/2010/main" val="251303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728" y="82296"/>
            <a:ext cx="11244072" cy="6547104"/>
          </a:xfrm>
        </p:spPr>
        <p:txBody>
          <a:bodyPr>
            <a:normAutofit fontScale="92500"/>
          </a:bodyPr>
          <a:lstStyle/>
          <a:p>
            <a:pPr marL="317500" indent="0">
              <a:lnSpc>
                <a:spcPts val="1610"/>
              </a:lnSpc>
              <a:spcAft>
                <a:spcPts val="0"/>
              </a:spcAft>
              <a:buNone/>
            </a:pPr>
            <a:r>
              <a:rPr lang="uk-UA" dirty="0">
                <a:latin typeface="Times New Roman" panose="02020603050405020304" pitchFamily="18" charset="0"/>
                <a:ea typeface="Times New Roman" panose="02020603050405020304" pitchFamily="18" charset="0"/>
              </a:rPr>
              <a:t>а)</a:t>
            </a:r>
            <a:r>
              <a:rPr lang="uk-UA" spc="-5" dirty="0">
                <a:latin typeface="Times New Roman" panose="02020603050405020304" pitchFamily="18" charset="0"/>
                <a:ea typeface="Times New Roman" panose="02020603050405020304" pitchFamily="18" charset="0"/>
              </a:rPr>
              <a:t> </a:t>
            </a:r>
            <a:r>
              <a:rPr lang="uk-UA" u="sng" dirty="0">
                <a:latin typeface="Times New Roman" panose="02020603050405020304" pitchFamily="18" charset="0"/>
                <a:ea typeface="Times New Roman" panose="02020603050405020304" pitchFamily="18" charset="0"/>
              </a:rPr>
              <a:t>електромагнітні</a:t>
            </a:r>
            <a:r>
              <a:rPr lang="uk-UA" u="sng" spc="-25" dirty="0">
                <a:latin typeface="Times New Roman" panose="02020603050405020304" pitchFamily="18" charset="0"/>
                <a:ea typeface="Times New Roman" panose="02020603050405020304" pitchFamily="18" charset="0"/>
              </a:rPr>
              <a:t> </a:t>
            </a:r>
            <a:r>
              <a:rPr lang="uk-UA" u="sng" dirty="0">
                <a:latin typeface="Times New Roman" panose="02020603050405020304" pitchFamily="18" charset="0"/>
                <a:ea typeface="Times New Roman" panose="02020603050405020304" pitchFamily="18" charset="0"/>
              </a:rPr>
              <a:t>реле</a:t>
            </a:r>
            <a:r>
              <a:rPr lang="uk-UA"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R="142240" lvl="0" algn="just">
              <a:spcAft>
                <a:spcPts val="0"/>
              </a:spcAft>
              <a:buSzPts val="1400"/>
              <a:buFont typeface="Wingdings" panose="05000000000000000000" pitchFamily="2" charset="2"/>
              <a:buChar char="§"/>
              <a:tabLst>
                <a:tab pos="662940" algn="l"/>
              </a:tabLst>
            </a:pPr>
            <a:r>
              <a:rPr lang="uk-UA" dirty="0">
                <a:latin typeface="Times New Roman" panose="02020603050405020304" pitchFamily="18" charset="0"/>
                <a:ea typeface="Times New Roman" panose="02020603050405020304" pitchFamily="18" charset="0"/>
              </a:rPr>
              <a:t>постійного струму: </a:t>
            </a:r>
            <a:r>
              <a:rPr lang="uk-UA" i="1" dirty="0">
                <a:latin typeface="Times New Roman" panose="02020603050405020304" pitchFamily="18" charset="0"/>
                <a:ea typeface="Times New Roman" panose="02020603050405020304" pitchFamily="18" charset="0"/>
              </a:rPr>
              <a:t>нейтральні </a:t>
            </a:r>
            <a:r>
              <a:rPr lang="uk-UA" dirty="0">
                <a:latin typeface="Times New Roman" panose="02020603050405020304" pitchFamily="18" charset="0"/>
                <a:ea typeface="Times New Roman" panose="02020603050405020304" pitchFamily="18" charset="0"/>
              </a:rPr>
              <a:t>(однаково реагують на напрямок струму)</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та</a:t>
            </a:r>
            <a:r>
              <a:rPr lang="uk-UA" spc="5" dirty="0">
                <a:latin typeface="Times New Roman" panose="02020603050405020304" pitchFamily="18" charset="0"/>
                <a:ea typeface="Times New Roman" panose="02020603050405020304" pitchFamily="18" charset="0"/>
              </a:rPr>
              <a:t> </a:t>
            </a:r>
            <a:r>
              <a:rPr lang="uk-UA" i="1" dirty="0">
                <a:latin typeface="Times New Roman" panose="02020603050405020304" pitchFamily="18" charset="0"/>
                <a:ea typeface="Times New Roman" panose="02020603050405020304" pitchFamily="18" charset="0"/>
              </a:rPr>
              <a:t>поляризовані</a:t>
            </a:r>
            <a:r>
              <a:rPr lang="uk-UA" i="1"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напрямок</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переміщення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якоря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залежить</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від</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напрямку</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струму</a:t>
            </a:r>
            <a:r>
              <a:rPr lang="uk-UA" spc="-4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обмотці;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характерна</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висока</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чутливість,</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малий</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час</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спрацювання).</a:t>
            </a:r>
            <a:endParaRPr lang="en-US" sz="2000" dirty="0" smtClean="0">
              <a:effectLst/>
              <a:latin typeface="Times New Roman" panose="02020603050405020304" pitchFamily="18" charset="0"/>
              <a:ea typeface="Times New Roman" panose="02020603050405020304" pitchFamily="18" charset="0"/>
            </a:endParaRPr>
          </a:p>
          <a:p>
            <a:pPr marR="141605" lvl="0" algn="just">
              <a:spcAft>
                <a:spcPts val="0"/>
              </a:spcAft>
              <a:buSzPts val="1400"/>
              <a:buFont typeface="Wingdings" panose="05000000000000000000" pitchFamily="2" charset="2"/>
              <a:buChar char="§"/>
              <a:tabLst>
                <a:tab pos="653415" algn="l"/>
              </a:tabLst>
            </a:pPr>
            <a:r>
              <a:rPr lang="uk-UA" dirty="0">
                <a:latin typeface="Times New Roman" panose="02020603050405020304" pitchFamily="18" charset="0"/>
                <a:ea typeface="Times New Roman" panose="02020603050405020304" pitchFamily="18" charset="0"/>
              </a:rPr>
              <a:t>змінного струму – спрацьовують при живленні обмотки змінним струмом</a:t>
            </a:r>
            <a:r>
              <a:rPr lang="uk-UA" spc="-3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певної</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частоти і конструктивно відрізняються від реле постійного струму</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виконанням якоря та осердя – із листової сталі (зменшуються витрати на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гістерезис</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струми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Фуко),</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наявністю</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кільця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міді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для</a:t>
            </a:r>
            <a:r>
              <a:rPr lang="uk-UA" spc="35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усунення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вібрації</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полюсів).</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Керують</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навантаженням</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0,1...10</a:t>
            </a:r>
            <a:r>
              <a:rPr lang="uk-UA" baseline="30000" dirty="0">
                <a:latin typeface="Times New Roman" panose="02020603050405020304" pitchFamily="18" charset="0"/>
                <a:ea typeface="Times New Roman" panose="02020603050405020304" pitchFamily="18" charset="0"/>
              </a:rPr>
              <a:t>4</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Вт.</a:t>
            </a:r>
            <a:endParaRPr lang="en-US" sz="2000" dirty="0" smtClean="0">
              <a:effectLst/>
              <a:latin typeface="Times New Roman" panose="02020603050405020304" pitchFamily="18" charset="0"/>
              <a:ea typeface="Times New Roman" panose="02020603050405020304" pitchFamily="18" charset="0"/>
            </a:endParaRPr>
          </a:p>
          <a:p>
            <a:pPr marL="317500" marR="141605" indent="0" algn="just">
              <a:spcBef>
                <a:spcPts val="10"/>
              </a:spcBef>
              <a:spcAft>
                <a:spcPts val="0"/>
              </a:spcAft>
              <a:buNone/>
            </a:pPr>
            <a:r>
              <a:rPr lang="uk-UA" dirty="0">
                <a:latin typeface="Times New Roman" panose="02020603050405020304" pitchFamily="18" charset="0"/>
                <a:ea typeface="Times New Roman" panose="02020603050405020304" pitchFamily="18" charset="0"/>
              </a:rPr>
              <a:t>б) </a:t>
            </a:r>
            <a:r>
              <a:rPr lang="uk-UA" u="sng" dirty="0">
                <a:latin typeface="Times New Roman" panose="02020603050405020304" pitchFamily="18" charset="0"/>
                <a:ea typeface="Times New Roman" panose="02020603050405020304" pitchFamily="18" charset="0"/>
              </a:rPr>
              <a:t>магнітоелектричні реле</a:t>
            </a:r>
            <a:r>
              <a:rPr lang="uk-UA" dirty="0">
                <a:latin typeface="Times New Roman" panose="02020603050405020304" pitchFamily="18" charset="0"/>
                <a:ea typeface="Times New Roman" panose="02020603050405020304" pitchFamily="18" charset="0"/>
              </a:rPr>
              <a:t> – замість покажчика (стрілки) використовують</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якір</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 у</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вигляді рамки) з</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контактами.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Цей</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тип</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належить до</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найбільш</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чутливих</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реле.</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Керують</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навантаженням</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малої</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потужності</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0,1...0,2</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Вт.</a:t>
            </a:r>
            <a:endParaRPr lang="en-US" dirty="0">
              <a:latin typeface="Times New Roman" panose="02020603050405020304" pitchFamily="18" charset="0"/>
              <a:ea typeface="Times New Roman" panose="02020603050405020304" pitchFamily="18" charset="0"/>
            </a:endParaRPr>
          </a:p>
          <a:p>
            <a:pPr marL="317500" marR="142875" indent="0" algn="just">
              <a:spcAft>
                <a:spcPts val="0"/>
              </a:spcAft>
              <a:buNone/>
            </a:pPr>
            <a:r>
              <a:rPr lang="uk-UA" dirty="0">
                <a:latin typeface="Times New Roman" panose="02020603050405020304" pitchFamily="18" charset="0"/>
                <a:ea typeface="Times New Roman" panose="02020603050405020304" pitchFamily="18" charset="0"/>
              </a:rPr>
              <a:t>в)</a:t>
            </a:r>
            <a:r>
              <a:rPr lang="uk-UA" spc="5" dirty="0">
                <a:latin typeface="Times New Roman" panose="02020603050405020304" pitchFamily="18" charset="0"/>
                <a:ea typeface="Times New Roman" panose="02020603050405020304" pitchFamily="18" charset="0"/>
              </a:rPr>
              <a:t> </a:t>
            </a:r>
            <a:r>
              <a:rPr lang="uk-UA" u="sng" dirty="0">
                <a:latin typeface="Times New Roman" panose="02020603050405020304" pitchFamily="18" charset="0"/>
                <a:ea typeface="Times New Roman" panose="02020603050405020304" pitchFamily="18" charset="0"/>
              </a:rPr>
              <a:t>електродинамічні</a:t>
            </a:r>
            <a:r>
              <a:rPr lang="uk-UA" u="sng" spc="5" dirty="0">
                <a:latin typeface="Times New Roman" panose="02020603050405020304" pitchFamily="18" charset="0"/>
                <a:ea typeface="Times New Roman" panose="02020603050405020304" pitchFamily="18" charset="0"/>
              </a:rPr>
              <a:t> </a:t>
            </a:r>
            <a:r>
              <a:rPr lang="uk-UA" u="sng" dirty="0">
                <a:latin typeface="Times New Roman" panose="02020603050405020304" pitchFamily="18" charset="0"/>
                <a:ea typeface="Times New Roman" panose="02020603050405020304" pitchFamily="18" charset="0"/>
              </a:rPr>
              <a:t>реле</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принципом</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дії</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подібні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до</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магнітоелектричних,</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але</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них</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магнітне</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поле</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утворюється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спеціальною</a:t>
            </a:r>
            <a:r>
              <a:rPr lang="uk-UA" spc="-3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обмоткою</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збудження,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що</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розміщена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магнітопроводі.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Працює</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як</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постійному так і на змінному струмі. Використовують як реле зсуву фаз</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(спрацьовують</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певному</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куту</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між</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фазами).</a:t>
            </a:r>
            <a:endParaRPr lang="en-US" dirty="0">
              <a:latin typeface="Times New Roman" panose="02020603050405020304" pitchFamily="18" charset="0"/>
              <a:ea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96131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0896" y="82296"/>
            <a:ext cx="11042904" cy="6665976"/>
          </a:xfrm>
        </p:spPr>
        <p:txBody>
          <a:bodyPr>
            <a:normAutofit fontScale="62500" lnSpcReduction="20000"/>
          </a:bodyPr>
          <a:lstStyle/>
          <a:p>
            <a:pPr marL="0" indent="0" algn="just">
              <a:lnSpc>
                <a:spcPct val="120000"/>
              </a:lnSpc>
              <a:buNone/>
            </a:pPr>
            <a:r>
              <a:rPr lang="uk-UA" dirty="0"/>
              <a:t>г</a:t>
            </a:r>
            <a:r>
              <a:rPr lang="uk-UA" dirty="0">
                <a:latin typeface="Times New Roman" panose="02020603050405020304" pitchFamily="18" charset="0"/>
                <a:cs typeface="Times New Roman" panose="02020603050405020304" pitchFamily="18" charset="0"/>
              </a:rPr>
              <a:t>) </a:t>
            </a:r>
            <a:r>
              <a:rPr lang="uk-UA" u="sng" dirty="0">
                <a:latin typeface="Times New Roman" panose="02020603050405020304" pitchFamily="18" charset="0"/>
                <a:cs typeface="Times New Roman" panose="02020603050405020304" pitchFamily="18" charset="0"/>
              </a:rPr>
              <a:t>індукційне реле</a:t>
            </a:r>
            <a:r>
              <a:rPr lang="uk-UA" dirty="0">
                <a:latin typeface="Times New Roman" panose="02020603050405020304" pitchFamily="18" charset="0"/>
                <a:cs typeface="Times New Roman" panose="02020603050405020304" pitchFamily="18" charset="0"/>
              </a:rPr>
              <a:t> – використовує явище взаємодії зміни магнітного потоку, що створюється обмоткою реле, та струму, індукується в рухомому диску, циліндрі або короткозамкненій рамці. Працюють тільки на змінному струмі. Мають одну або дві обмотки на які подають вхідні сигнали. Під дією вхідного сигналу утворюють зусилля </a:t>
            </a:r>
            <a:r>
              <a:rPr lang="uk-UA" dirty="0" smtClean="0">
                <a:latin typeface="Times New Roman" panose="02020603050405020304" pitchFamily="18" charset="0"/>
                <a:cs typeface="Times New Roman" panose="02020603050405020304" pitchFamily="18" charset="0"/>
              </a:rPr>
              <a:t>обертання</a:t>
            </a:r>
            <a:endParaRPr lang="en-US" dirty="0" smtClean="0">
              <a:latin typeface="Times New Roman" panose="02020603050405020304" pitchFamily="18" charset="0"/>
              <a:cs typeface="Times New Roman" panose="02020603050405020304" pitchFamily="18" charset="0"/>
            </a:endParaRPr>
          </a:p>
          <a:p>
            <a:pPr marL="0" indent="0" algn="just">
              <a:lnSpc>
                <a:spcPct val="120000"/>
              </a:lnSpc>
              <a:buNone/>
            </a:pPr>
            <a:r>
              <a:rPr lang="uk-UA" dirty="0" smtClean="0">
                <a:latin typeface="Times New Roman" panose="02020603050405020304" pitchFamily="18" charset="0"/>
                <a:cs typeface="Times New Roman" panose="02020603050405020304" pitchFamily="18" charset="0"/>
              </a:rPr>
              <a:t>(</a:t>
            </a:r>
            <a:r>
              <a:rPr lang="uk-UA" i="1" dirty="0">
                <a:latin typeface="Times New Roman" panose="02020603050405020304" pitchFamily="18" charset="0"/>
                <a:cs typeface="Times New Roman" panose="02020603050405020304" pitchFamily="18" charset="0"/>
              </a:rPr>
              <a:t>F=kI</a:t>
            </a:r>
            <a:r>
              <a:rPr lang="uk-UA" i="1" baseline="-25000" dirty="0">
                <a:latin typeface="Times New Roman" panose="02020603050405020304" pitchFamily="18" charset="0"/>
                <a:cs typeface="Times New Roman" panose="02020603050405020304" pitchFamily="18" charset="0"/>
              </a:rPr>
              <a:t>1</a:t>
            </a:r>
            <a:r>
              <a:rPr lang="uk-UA" i="1" dirty="0">
                <a:latin typeface="Times New Roman" panose="02020603050405020304" pitchFamily="18" charset="0"/>
                <a:cs typeface="Times New Roman" panose="02020603050405020304" pitchFamily="18" charset="0"/>
              </a:rPr>
              <a:t>I</a:t>
            </a:r>
            <a:r>
              <a:rPr lang="uk-UA" i="1" baseline="-25000" dirty="0">
                <a:latin typeface="Times New Roman" panose="02020603050405020304" pitchFamily="18" charset="0"/>
                <a:cs typeface="Times New Roman" panose="02020603050405020304" pitchFamily="18" charset="0"/>
              </a:rPr>
              <a:t>2</a:t>
            </a:r>
            <a:r>
              <a:rPr lang="uk-UA" i="1" dirty="0">
                <a:latin typeface="Times New Roman" panose="02020603050405020304" pitchFamily="18" charset="0"/>
                <a:cs typeface="Times New Roman" panose="02020603050405020304" pitchFamily="18" charset="0"/>
              </a:rPr>
              <a:t>cos</a:t>
            </a:r>
            <a:r>
              <a:rPr lang="uk-UA" dirty="0">
                <a:latin typeface="Times New Roman" panose="02020603050405020304" pitchFamily="18" charset="0"/>
                <a:cs typeface="Times New Roman" panose="02020603050405020304" pitchFamily="18" charset="0"/>
              </a:rPr>
              <a:t>ϕ). Знаходять широке застосування в пристроях автоматичного захисту електроустановок як реле потужності, фази, струму, частоти.</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uk-UA" dirty="0">
                <a:latin typeface="Times New Roman" panose="02020603050405020304" pitchFamily="18" charset="0"/>
                <a:cs typeface="Times New Roman" panose="02020603050405020304" pitchFamily="18" charset="0"/>
              </a:rPr>
              <a:t>д) </a:t>
            </a:r>
            <a:r>
              <a:rPr lang="uk-UA" u="sng" dirty="0">
                <a:latin typeface="Times New Roman" panose="02020603050405020304" pitchFamily="18" charset="0"/>
                <a:cs typeface="Times New Roman" panose="02020603050405020304" pitchFamily="18" charset="0"/>
              </a:rPr>
              <a:t>феромагнітні реле</a:t>
            </a:r>
            <a:r>
              <a:rPr lang="uk-UA" dirty="0">
                <a:latin typeface="Times New Roman" panose="02020603050405020304" pitchFamily="18" charset="0"/>
                <a:cs typeface="Times New Roman" panose="02020603050405020304" pitchFamily="18" charset="0"/>
              </a:rPr>
              <a:t> – реагують на зміну магнітної величини (магнітного потоку, напруженості магнітного потоку) або магнітних характеристик феромагнітних матеріалів (магнітної проникливості, залишкової індукції). є) </a:t>
            </a:r>
            <a:r>
              <a:rPr lang="uk-UA" u="sng" dirty="0">
                <a:latin typeface="Times New Roman" panose="02020603050405020304" pitchFamily="18" charset="0"/>
                <a:cs typeface="Times New Roman" panose="02020603050405020304" pitchFamily="18" charset="0"/>
              </a:rPr>
              <a:t>електронні та іонні реле</a:t>
            </a:r>
            <a:r>
              <a:rPr lang="uk-UA" dirty="0">
                <a:latin typeface="Times New Roman" panose="02020603050405020304" pitchFamily="18" charset="0"/>
                <a:cs typeface="Times New Roman" panose="02020603050405020304" pitchFamily="18" charset="0"/>
              </a:rPr>
              <a:t> реагують безпосередньо на силу струму, напруги, під дією яких проходить стрибкоподібна	зміна провідності електричних, напівпровідникових або іонних приладів.</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uk-UA" dirty="0">
                <a:latin typeface="Times New Roman" panose="02020603050405020304" pitchFamily="18" charset="0"/>
                <a:cs typeface="Times New Roman" panose="02020603050405020304" pitchFamily="18" charset="0"/>
              </a:rPr>
              <a:t>ж) </a:t>
            </a:r>
            <a:r>
              <a:rPr lang="uk-UA" u="sng" dirty="0">
                <a:latin typeface="Times New Roman" panose="02020603050405020304" pitchFamily="18" charset="0"/>
                <a:cs typeface="Times New Roman" panose="02020603050405020304" pitchFamily="18" charset="0"/>
              </a:rPr>
              <a:t>електротеплові реле</a:t>
            </a:r>
            <a:r>
              <a:rPr lang="uk-UA" dirty="0">
                <a:latin typeface="Times New Roman" panose="02020603050405020304" pitchFamily="18" charset="0"/>
                <a:cs typeface="Times New Roman" panose="02020603050405020304" pitchFamily="18" charset="0"/>
              </a:rPr>
              <a:t> – основані на зміні лінійних, об’ємних величин, перехід агрегатного стану, зміну питомого опору або діелектричної проникності під дією температури.</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uk-UA" dirty="0">
                <a:latin typeface="Times New Roman" panose="02020603050405020304" pitchFamily="18" charset="0"/>
                <a:cs typeface="Times New Roman" panose="02020603050405020304" pitchFamily="18" charset="0"/>
              </a:rPr>
              <a:t>з) </a:t>
            </a:r>
            <a:r>
              <a:rPr lang="uk-UA" u="sng" dirty="0">
                <a:latin typeface="Times New Roman" panose="02020603050405020304" pitchFamily="18" charset="0"/>
                <a:cs typeface="Times New Roman" panose="02020603050405020304" pitchFamily="18" charset="0"/>
              </a:rPr>
              <a:t>резонансні реле</a:t>
            </a:r>
            <a:r>
              <a:rPr lang="uk-UA" dirty="0">
                <a:latin typeface="Times New Roman" panose="02020603050405020304" pitchFamily="18" charset="0"/>
                <a:cs typeface="Times New Roman" panose="02020603050405020304" pitchFamily="18" charset="0"/>
              </a:rPr>
              <a:t> – використовують явище резонансу в електричних коливальних системах (застосовують в частотних пристроях захисту та телемеханіки).</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uk-UA" dirty="0">
                <a:latin typeface="Times New Roman" panose="02020603050405020304" pitchFamily="18" charset="0"/>
                <a:cs typeface="Times New Roman" panose="02020603050405020304" pitchFamily="18" charset="0"/>
              </a:rPr>
              <a:t>і) </a:t>
            </a:r>
            <a:r>
              <a:rPr lang="uk-UA" u="sng" dirty="0">
                <a:latin typeface="Times New Roman" panose="02020603050405020304" pitchFamily="18" charset="0"/>
                <a:cs typeface="Times New Roman" panose="02020603050405020304" pitchFamily="18" charset="0"/>
              </a:rPr>
              <a:t>магніто керовані контакти</a:t>
            </a:r>
            <a:r>
              <a:rPr lang="uk-UA" dirty="0">
                <a:latin typeface="Times New Roman" panose="02020603050405020304" pitchFamily="18" charset="0"/>
                <a:cs typeface="Times New Roman" panose="02020603050405020304" pitchFamily="18" charset="0"/>
              </a:rPr>
              <a:t> – геркони, герконові реле.</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uk-UA" dirty="0">
                <a:latin typeface="Times New Roman" panose="02020603050405020304" pitchFamily="18" charset="0"/>
                <a:cs typeface="Times New Roman" panose="02020603050405020304" pitchFamily="18" charset="0"/>
              </a:rPr>
              <a:t>к) </a:t>
            </a:r>
            <a:r>
              <a:rPr lang="uk-UA" u="sng" dirty="0">
                <a:latin typeface="Times New Roman" panose="02020603050405020304" pitchFamily="18" charset="0"/>
                <a:cs typeface="Times New Roman" panose="02020603050405020304" pitchFamily="18" charset="0"/>
              </a:rPr>
              <a:t>реле витримки часу</a:t>
            </a:r>
            <a:r>
              <a:rPr lang="uk-UA" dirty="0">
                <a:latin typeface="Times New Roman" panose="02020603050405020304" pitchFamily="18" charset="0"/>
                <a:cs typeface="Times New Roman" panose="02020603050405020304" pitchFamily="18" charset="0"/>
              </a:rPr>
              <a:t> – виконують з пристроями уповільнення – електричними, механічними, пневматичними, гідравлічними. Для малих витримок часу (0,5 с) застосовують схемне рішення з </a:t>
            </a:r>
            <a:r>
              <a:rPr lang="uk-UA" i="1" dirty="0">
                <a:latin typeface="Times New Roman" panose="02020603050405020304" pitchFamily="18" charset="0"/>
                <a:cs typeface="Times New Roman" panose="02020603050405020304" pitchFamily="18" charset="0"/>
              </a:rPr>
              <a:t>R-C-L-</a:t>
            </a:r>
            <a:r>
              <a:rPr lang="uk-UA" dirty="0">
                <a:latin typeface="Times New Roman" panose="02020603050405020304" pitchFamily="18" charset="0"/>
                <a:cs typeface="Times New Roman" panose="02020603050405020304" pitchFamily="18" charset="0"/>
              </a:rPr>
              <a:t>ланцюгами.</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uk-UA" dirty="0">
                <a:latin typeface="Times New Roman" panose="02020603050405020304" pitchFamily="18" charset="0"/>
                <a:cs typeface="Times New Roman" panose="02020603050405020304" pitchFamily="18" charset="0"/>
              </a:rPr>
              <a:t>л) </a:t>
            </a:r>
            <a:r>
              <a:rPr lang="uk-UA" u="sng" dirty="0">
                <a:latin typeface="Times New Roman" panose="02020603050405020304" pitchFamily="18" charset="0"/>
                <a:cs typeface="Times New Roman" panose="02020603050405020304" pitchFamily="18" charset="0"/>
              </a:rPr>
              <a:t>крокові шукачі</a:t>
            </a:r>
            <a:r>
              <a:rPr lang="uk-UA" dirty="0">
                <a:latin typeface="Times New Roman" panose="02020603050405020304" pitchFamily="18" charset="0"/>
                <a:cs typeface="Times New Roman" panose="02020603050405020304" pitchFamily="18" charset="0"/>
              </a:rPr>
              <a:t> – багато позиційні перемикачі, що замінюють велику кількість реле (мають до 500 контактів).</a:t>
            </a:r>
            <a:endParaRPr lang="en-US" dirty="0">
              <a:latin typeface="Times New Roman" panose="02020603050405020304" pitchFamily="18"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379213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5176" y="91440"/>
            <a:ext cx="11088624" cy="6766560"/>
          </a:xfrm>
        </p:spPr>
        <p:txBody>
          <a:bodyPr>
            <a:normAutofit fontScale="85000" lnSpcReduction="20000"/>
          </a:bodyPr>
          <a:lstStyle/>
          <a:p>
            <a:pPr marL="914400" lvl="2" indent="0">
              <a:lnSpc>
                <a:spcPct val="120000"/>
              </a:lnSpc>
              <a:buNone/>
            </a:pPr>
            <a:r>
              <a:rPr lang="uk-UA" sz="3000" b="1" dirty="0" smtClean="0">
                <a:latin typeface="Times New Roman" panose="02020603050405020304" pitchFamily="18" charset="0"/>
                <a:cs typeface="Times New Roman" panose="02020603050405020304" pitchFamily="18" charset="0"/>
              </a:rPr>
              <a:t>3. Логічні </a:t>
            </a:r>
            <a:r>
              <a:rPr lang="uk-UA" sz="3000" b="1" dirty="0">
                <a:latin typeface="Times New Roman" panose="02020603050405020304" pitchFamily="18" charset="0"/>
                <a:cs typeface="Times New Roman" panose="02020603050405020304" pitchFamily="18" charset="0"/>
              </a:rPr>
              <a:t>пристрої (елементи).</a:t>
            </a:r>
            <a:endParaRPr lang="en-US" sz="3000" b="1" dirty="0">
              <a:latin typeface="Times New Roman" panose="02020603050405020304" pitchFamily="18" charset="0"/>
              <a:cs typeface="Times New Roman" panose="02020603050405020304" pitchFamily="18" charset="0"/>
            </a:endParaRPr>
          </a:p>
          <a:p>
            <a:pPr marL="0" indent="0" algn="just">
              <a:lnSpc>
                <a:spcPct val="120000"/>
              </a:lnSpc>
              <a:buNone/>
            </a:pPr>
            <a:r>
              <a:rPr lang="uk-UA" dirty="0">
                <a:latin typeface="Times New Roman" panose="02020603050405020304" pitchFamily="18" charset="0"/>
                <a:cs typeface="Times New Roman" panose="02020603050405020304" pitchFamily="18" charset="0"/>
              </a:rPr>
              <a:t>Електромеханічні пристрої мають відносно малу надійність, швидкодію, великі малогабаритні показники, погано працюють в умовах підвищеної вологи, запиленості, вібрації, що характерні для умов сільськогосподарського виробництва.</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uk-UA" dirty="0">
                <a:latin typeface="Times New Roman" panose="02020603050405020304" pitchFamily="18" charset="0"/>
                <a:cs typeface="Times New Roman" panose="02020603050405020304" pitchFamily="18" charset="0"/>
              </a:rPr>
              <a:t>Інтенсивність відмов контактів апаратів складає 10</a:t>
            </a:r>
            <a:r>
              <a:rPr lang="uk-UA" baseline="30000" dirty="0">
                <a:latin typeface="Times New Roman" panose="02020603050405020304" pitchFamily="18" charset="0"/>
                <a:cs typeface="Times New Roman" panose="02020603050405020304" pitchFamily="18" charset="0"/>
              </a:rPr>
              <a:t>-5</a:t>
            </a:r>
            <a:r>
              <a:rPr lang="uk-UA" dirty="0">
                <a:latin typeface="Times New Roman" panose="02020603050405020304" pitchFamily="18" charset="0"/>
                <a:cs typeface="Times New Roman" panose="02020603050405020304" pitchFamily="18" charset="0"/>
              </a:rPr>
              <a:t> 1/год ( 1 на 10</a:t>
            </a:r>
            <a:r>
              <a:rPr lang="uk-UA" baseline="30000" dirty="0">
                <a:latin typeface="Times New Roman" panose="02020603050405020304" pitchFamily="18" charset="0"/>
                <a:cs typeface="Times New Roman" panose="02020603050405020304" pitchFamily="18" charset="0"/>
              </a:rPr>
              <a:t>5</a:t>
            </a:r>
            <a:r>
              <a:rPr lang="uk-UA" dirty="0">
                <a:latin typeface="Times New Roman" panose="02020603050405020304" pitchFamily="18" charset="0"/>
                <a:cs typeface="Times New Roman" panose="02020603050405020304" pitchFamily="18" charset="0"/>
              </a:rPr>
              <a:t> спрацювань). Автоматичні системи керування сільськогосподарського виробництва інколи мають від 40 до 2000 електротехнічних елементів, число спрацювань яких досягає декілька сотень на годину. Досвід експлуатації показує, що через 20000 спрацювань контактів треба зупиняти лінію для профілактичного обслуговування та ремонту. Практика показує, що складні системи релейної автоматики (потокові лінії в тваринництві) безвідмовно працюють не більше декілька десятків годин.</a:t>
            </a: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r>
              <a:rPr lang="uk-UA" dirty="0">
                <a:latin typeface="Times New Roman" panose="02020603050405020304" pitchFamily="18" charset="0"/>
                <a:cs typeface="Times New Roman" panose="02020603050405020304" pitchFamily="18" charset="0"/>
              </a:rPr>
              <a:t>Заміна електромеханічних пристроїв на безконтактну апаратуру доцільна як захід підвищення швидкодії та надійності систем автоматики. Безконтактні пристрої виконуються на логічних елементах складених з транзисторів, інтегральних мікросхем. На вхід логічного елементу подаються електросигнали від датчиків, стандартизованих за рівнем струму та напруги, а на виході під’єднуються електромеханічні пристрої автоматики та інші виконавчі елементи.</a:t>
            </a:r>
            <a:endParaRPr lang="en-US" dirty="0">
              <a:latin typeface="Times New Roman" panose="02020603050405020304" pitchFamily="18" charset="0"/>
              <a:cs typeface="Times New Roman" panose="02020603050405020304" pitchFamily="18" charset="0"/>
            </a:endParaRPr>
          </a:p>
          <a:p>
            <a:pPr marL="0" indent="0">
              <a:lnSpc>
                <a:spcPct val="120000"/>
              </a:lnSpc>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07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Объект 22"/>
          <p:cNvPicPr>
            <a:picLocks noGrp="1" noChangeAspect="1"/>
          </p:cNvPicPr>
          <p:nvPr>
            <p:ph idx="1"/>
          </p:nvPr>
        </p:nvPicPr>
        <p:blipFill rotWithShape="1">
          <a:blip r:embed="rId2"/>
          <a:srcRect l="29117" t="30333" r="28802" b="64624"/>
          <a:stretch/>
        </p:blipFill>
        <p:spPr>
          <a:xfrm>
            <a:off x="338328" y="228599"/>
            <a:ext cx="10826496" cy="731521"/>
          </a:xfrm>
          <a:prstGeom prst="rect">
            <a:avLst/>
          </a:prstGeom>
        </p:spPr>
      </p:pic>
      <p:pic>
        <p:nvPicPr>
          <p:cNvPr id="24" name="Рисунок 23"/>
          <p:cNvPicPr>
            <a:picLocks noChangeAspect="1"/>
          </p:cNvPicPr>
          <p:nvPr/>
        </p:nvPicPr>
        <p:blipFill rotWithShape="1">
          <a:blip r:embed="rId3"/>
          <a:srcRect l="29444" t="44938" r="29653" b="13951"/>
          <a:stretch/>
        </p:blipFill>
        <p:spPr>
          <a:xfrm>
            <a:off x="338328" y="859536"/>
            <a:ext cx="10826496" cy="5453380"/>
          </a:xfrm>
          <a:prstGeom prst="rect">
            <a:avLst/>
          </a:prstGeom>
        </p:spPr>
      </p:pic>
    </p:spTree>
    <p:extLst>
      <p:ext uri="{BB962C8B-B14F-4D97-AF65-F5344CB8AC3E}">
        <p14:creationId xmlns:p14="http://schemas.microsoft.com/office/powerpoint/2010/main" val="270542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7817" t="21507" r="28683" b="17341"/>
          <a:stretch/>
        </p:blipFill>
        <p:spPr>
          <a:xfrm>
            <a:off x="182880" y="173735"/>
            <a:ext cx="10259568" cy="6611113"/>
          </a:xfrm>
          <a:prstGeom prst="rect">
            <a:avLst/>
          </a:prstGeom>
        </p:spPr>
      </p:pic>
    </p:spTree>
    <p:extLst>
      <p:ext uri="{BB962C8B-B14F-4D97-AF65-F5344CB8AC3E}">
        <p14:creationId xmlns:p14="http://schemas.microsoft.com/office/powerpoint/2010/main" val="2753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7698" t="36007" r="28565" b="27428"/>
          <a:stretch/>
        </p:blipFill>
        <p:spPr>
          <a:xfrm>
            <a:off x="466344" y="283463"/>
            <a:ext cx="10186416" cy="4690873"/>
          </a:xfrm>
          <a:prstGeom prst="rect">
            <a:avLst/>
          </a:prstGeom>
        </p:spPr>
      </p:pic>
    </p:spTree>
    <p:extLst>
      <p:ext uri="{BB962C8B-B14F-4D97-AF65-F5344CB8AC3E}">
        <p14:creationId xmlns:p14="http://schemas.microsoft.com/office/powerpoint/2010/main" val="334537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36631448"/>
              </p:ext>
            </p:extLst>
          </p:nvPr>
        </p:nvGraphicFramePr>
        <p:xfrm>
          <a:off x="2017585" y="4678941"/>
          <a:ext cx="6057900" cy="1764255"/>
        </p:xfrm>
        <a:graphic>
          <a:graphicData uri="http://schemas.openxmlformats.org/drawingml/2006/table">
            <a:tbl>
              <a:tblPr firstRow="1" firstCol="1" lastRow="1" lastCol="1" bandRow="1" bandCol="1">
                <a:tableStyleId>{5C22544A-7EE6-4342-B048-85BDC9FD1C3A}</a:tableStyleId>
              </a:tblPr>
              <a:tblGrid>
                <a:gridCol w="2018030">
                  <a:extLst>
                    <a:ext uri="{9D8B030D-6E8A-4147-A177-3AD203B41FA5}">
                      <a16:colId xmlns:a16="http://schemas.microsoft.com/office/drawing/2014/main" val="1623744081"/>
                    </a:ext>
                  </a:extLst>
                </a:gridCol>
                <a:gridCol w="2085340">
                  <a:extLst>
                    <a:ext uri="{9D8B030D-6E8A-4147-A177-3AD203B41FA5}">
                      <a16:colId xmlns:a16="http://schemas.microsoft.com/office/drawing/2014/main" val="3596458359"/>
                    </a:ext>
                  </a:extLst>
                </a:gridCol>
                <a:gridCol w="1954530">
                  <a:extLst>
                    <a:ext uri="{9D8B030D-6E8A-4147-A177-3AD203B41FA5}">
                      <a16:colId xmlns:a16="http://schemas.microsoft.com/office/drawing/2014/main" val="4045544078"/>
                    </a:ext>
                  </a:extLst>
                </a:gridCol>
              </a:tblGrid>
              <a:tr h="474756">
                <a:tc>
                  <a:txBody>
                    <a:bodyPr/>
                    <a:lstStyle/>
                    <a:p>
                      <a:pPr marL="578485">
                        <a:lnSpc>
                          <a:spcPts val="1575"/>
                        </a:lnSpc>
                        <a:spcAft>
                          <a:spcPts val="0"/>
                        </a:spcAft>
                      </a:pPr>
                      <a:r>
                        <a:rPr lang="uk-UA" sz="1400" dirty="0">
                          <a:effectLst/>
                        </a:rPr>
                        <a:t>Електричні</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60325" algn="ctr">
                        <a:lnSpc>
                          <a:spcPts val="1575"/>
                        </a:lnSpc>
                        <a:spcAft>
                          <a:spcPts val="0"/>
                        </a:spcAft>
                      </a:pPr>
                      <a:r>
                        <a:rPr lang="uk-UA" sz="1400">
                          <a:effectLst/>
                        </a:rPr>
                        <a:t>Коефіцієнт</a:t>
                      </a:r>
                      <a:r>
                        <a:rPr lang="uk-UA" sz="1400" spc="-30">
                          <a:effectLst/>
                        </a:rPr>
                        <a:t> </a:t>
                      </a:r>
                      <a:r>
                        <a:rPr lang="uk-UA" sz="1400">
                          <a:effectLst/>
                        </a:rPr>
                        <a:t>підсилення</a:t>
                      </a:r>
                      <a:r>
                        <a:rPr lang="uk-UA" sz="1400" spc="-15">
                          <a:effectLst/>
                        </a:rPr>
                        <a:t> </a:t>
                      </a:r>
                      <a:r>
                        <a:rPr lang="uk-UA" sz="1400">
                          <a:effectLst/>
                        </a:rPr>
                        <a:t>за</a:t>
                      </a:r>
                      <a:endParaRPr lang="en-US" sz="1400">
                        <a:effectLst/>
                      </a:endParaRPr>
                    </a:p>
                    <a:p>
                      <a:pPr marL="62865" marR="60325" algn="ctr">
                        <a:lnSpc>
                          <a:spcPts val="1565"/>
                        </a:lnSpc>
                        <a:spcAft>
                          <a:spcPts val="0"/>
                        </a:spcAft>
                      </a:pPr>
                      <a:r>
                        <a:rPr lang="uk-UA" sz="1400">
                          <a:effectLst/>
                        </a:rPr>
                        <a:t>потужністю</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52450" marR="546100" algn="ctr">
                        <a:lnSpc>
                          <a:spcPts val="1575"/>
                        </a:lnSpc>
                        <a:spcAft>
                          <a:spcPts val="0"/>
                        </a:spcAft>
                      </a:pPr>
                      <a:r>
                        <a:rPr lang="uk-UA" sz="1400">
                          <a:effectLst/>
                        </a:rPr>
                        <a:t>Стала часу</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48881141"/>
                  </a:ext>
                </a:extLst>
              </a:tr>
              <a:tr h="582869">
                <a:tc>
                  <a:txBody>
                    <a:bodyPr/>
                    <a:lstStyle/>
                    <a:p>
                      <a:pPr marL="69850">
                        <a:lnSpc>
                          <a:spcPts val="1505"/>
                        </a:lnSpc>
                        <a:spcAft>
                          <a:spcPts val="0"/>
                        </a:spcAft>
                      </a:pPr>
                      <a:r>
                        <a:rPr lang="uk-UA" sz="1400" dirty="0">
                          <a:effectLst/>
                        </a:rPr>
                        <a:t>-</a:t>
                      </a:r>
                      <a:r>
                        <a:rPr lang="uk-UA" sz="1400" spc="-10" dirty="0">
                          <a:effectLst/>
                        </a:rPr>
                        <a:t> </a:t>
                      </a:r>
                      <a:r>
                        <a:rPr lang="uk-UA" sz="1400" dirty="0">
                          <a:effectLst/>
                        </a:rPr>
                        <a:t>магнітні</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59055" algn="ctr">
                        <a:lnSpc>
                          <a:spcPts val="1505"/>
                        </a:lnSpc>
                        <a:spcAft>
                          <a:spcPts val="0"/>
                        </a:spcAft>
                      </a:pPr>
                      <a:r>
                        <a:rPr lang="uk-UA" sz="1400" dirty="0">
                          <a:effectLst/>
                        </a:rPr>
                        <a:t>10</a:t>
                      </a:r>
                      <a:r>
                        <a:rPr lang="uk-UA" sz="1400" baseline="30000" dirty="0">
                          <a:effectLst/>
                        </a:rPr>
                        <a:t>3</a:t>
                      </a:r>
                      <a:r>
                        <a:rPr lang="uk-UA" sz="1400" dirty="0">
                          <a:effectLst/>
                        </a:rPr>
                        <a:t>...10</a:t>
                      </a:r>
                      <a:r>
                        <a:rPr lang="uk-UA" sz="1400" baseline="30000" dirty="0">
                          <a:effectLst/>
                        </a:rPr>
                        <a:t>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52450" marR="542925" algn="ctr">
                        <a:lnSpc>
                          <a:spcPts val="1505"/>
                        </a:lnSpc>
                        <a:spcAft>
                          <a:spcPts val="0"/>
                        </a:spcAft>
                      </a:pPr>
                      <a:r>
                        <a:rPr lang="uk-UA" sz="1400">
                          <a:effectLst/>
                        </a:rPr>
                        <a:t>1...10</a:t>
                      </a:r>
                      <a:r>
                        <a:rPr lang="uk-UA" sz="1400" baseline="30000">
                          <a:effectLst/>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7240631"/>
                  </a:ext>
                </a:extLst>
              </a:tr>
              <a:tr h="235543">
                <a:tc>
                  <a:txBody>
                    <a:bodyPr/>
                    <a:lstStyle/>
                    <a:p>
                      <a:pPr marL="69850">
                        <a:lnSpc>
                          <a:spcPts val="1505"/>
                        </a:lnSpc>
                        <a:spcAft>
                          <a:spcPts val="0"/>
                        </a:spcAft>
                      </a:pPr>
                      <a:r>
                        <a:rPr lang="uk-UA" sz="1400">
                          <a:effectLst/>
                        </a:rPr>
                        <a:t>-</a:t>
                      </a:r>
                      <a:r>
                        <a:rPr lang="uk-UA" sz="1400" spc="-20">
                          <a:effectLst/>
                        </a:rPr>
                        <a:t> </a:t>
                      </a:r>
                      <a:r>
                        <a:rPr lang="uk-UA" sz="1400">
                          <a:effectLst/>
                        </a:rPr>
                        <a:t>електромашинні</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59055" algn="ctr">
                        <a:lnSpc>
                          <a:spcPts val="1505"/>
                        </a:lnSpc>
                        <a:spcAft>
                          <a:spcPts val="0"/>
                        </a:spcAft>
                      </a:pPr>
                      <a:r>
                        <a:rPr lang="uk-UA" sz="1400" dirty="0">
                          <a:effectLst/>
                        </a:rPr>
                        <a:t>10</a:t>
                      </a:r>
                      <a:r>
                        <a:rPr lang="uk-UA" sz="1400" baseline="30000" dirty="0">
                          <a:effectLst/>
                        </a:rPr>
                        <a:t>3</a:t>
                      </a:r>
                      <a:r>
                        <a:rPr lang="uk-UA" sz="1400" dirty="0">
                          <a:effectLst/>
                        </a:rPr>
                        <a:t>...10</a:t>
                      </a:r>
                      <a:r>
                        <a:rPr lang="uk-UA" sz="1400" baseline="30000" dirty="0">
                          <a:effectLst/>
                        </a:rPr>
                        <a:t>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52450" marR="542925" algn="ctr">
                        <a:lnSpc>
                          <a:spcPts val="1505"/>
                        </a:lnSpc>
                        <a:spcAft>
                          <a:spcPts val="0"/>
                        </a:spcAft>
                      </a:pPr>
                      <a:r>
                        <a:rPr lang="uk-UA" sz="1400">
                          <a:effectLst/>
                        </a:rPr>
                        <a:t>1...10</a:t>
                      </a:r>
                      <a:r>
                        <a:rPr lang="uk-UA" sz="1400" baseline="30000">
                          <a:effectLst/>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28061619"/>
                  </a:ext>
                </a:extLst>
              </a:tr>
              <a:tr h="471087">
                <a:tc>
                  <a:txBody>
                    <a:bodyPr/>
                    <a:lstStyle/>
                    <a:p>
                      <a:pPr marL="69850">
                        <a:lnSpc>
                          <a:spcPts val="1575"/>
                        </a:lnSpc>
                        <a:spcAft>
                          <a:spcPts val="0"/>
                        </a:spcAft>
                      </a:pPr>
                      <a:r>
                        <a:rPr lang="uk-UA" sz="1400" dirty="0">
                          <a:effectLst/>
                        </a:rPr>
                        <a:t>-</a:t>
                      </a:r>
                      <a:r>
                        <a:rPr lang="uk-UA" sz="1400" spc="85" dirty="0">
                          <a:effectLst/>
                        </a:rPr>
                        <a:t> </a:t>
                      </a:r>
                      <a:r>
                        <a:rPr lang="uk-UA" sz="1400" dirty="0">
                          <a:effectLst/>
                        </a:rPr>
                        <a:t>електронні</a:t>
                      </a:r>
                      <a:r>
                        <a:rPr lang="uk-UA" sz="1400" spc="430" dirty="0">
                          <a:effectLst/>
                        </a:rPr>
                        <a:t> </a:t>
                      </a:r>
                      <a:r>
                        <a:rPr lang="uk-UA" sz="1400" dirty="0">
                          <a:effectLst/>
                        </a:rPr>
                        <a:t>(вакуумні,</a:t>
                      </a:r>
                      <a:endParaRPr lang="en-US" sz="1400" dirty="0">
                        <a:effectLst/>
                      </a:endParaRPr>
                    </a:p>
                    <a:p>
                      <a:pPr marL="69850">
                        <a:lnSpc>
                          <a:spcPts val="1540"/>
                        </a:lnSpc>
                        <a:spcAft>
                          <a:spcPts val="0"/>
                        </a:spcAft>
                      </a:pPr>
                      <a:r>
                        <a:rPr lang="uk-UA" sz="1400" dirty="0">
                          <a:effectLst/>
                        </a:rPr>
                        <a:t>напівпровідникові)</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505"/>
                        </a:lnSpc>
                        <a:spcBef>
                          <a:spcPts val="15"/>
                        </a:spcBef>
                        <a:spcAft>
                          <a:spcPts val="0"/>
                        </a:spcAft>
                      </a:pPr>
                      <a:r>
                        <a:rPr lang="uk-UA" sz="1400" dirty="0">
                          <a:effectLst/>
                        </a:rPr>
                        <a:t> </a:t>
                      </a:r>
                      <a:endParaRPr lang="en-US" sz="1400" dirty="0">
                        <a:effectLst/>
                      </a:endParaRPr>
                    </a:p>
                    <a:p>
                      <a:pPr marL="66675" marR="55880" algn="ctr">
                        <a:lnSpc>
                          <a:spcPts val="1540"/>
                        </a:lnSpc>
                        <a:spcBef>
                          <a:spcPts val="5"/>
                        </a:spcBef>
                        <a:spcAft>
                          <a:spcPts val="0"/>
                        </a:spcAft>
                      </a:pPr>
                      <a:r>
                        <a:rPr lang="uk-UA" sz="1400" dirty="0">
                          <a:effectLst/>
                        </a:rPr>
                        <a:t>10</a:t>
                      </a:r>
                      <a:r>
                        <a:rPr lang="uk-UA" sz="1400" baseline="30000" dirty="0">
                          <a:effectLst/>
                        </a:rPr>
                        <a:t>2</a:t>
                      </a:r>
                      <a:r>
                        <a:rPr lang="uk-UA" sz="1400" dirty="0">
                          <a:effectLst/>
                        </a:rPr>
                        <a:t>...10</a:t>
                      </a:r>
                      <a:r>
                        <a:rPr lang="uk-UA" sz="1400" baseline="30000" dirty="0">
                          <a:effectLst/>
                        </a:rPr>
                        <a:t>12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ts val="1505"/>
                        </a:lnSpc>
                        <a:spcBef>
                          <a:spcPts val="15"/>
                        </a:spcBef>
                        <a:spcAft>
                          <a:spcPts val="0"/>
                        </a:spcAft>
                      </a:pPr>
                      <a:r>
                        <a:rPr lang="uk-UA" sz="1400" dirty="0">
                          <a:effectLst/>
                        </a:rPr>
                        <a:t> </a:t>
                      </a:r>
                      <a:endParaRPr lang="en-US" sz="1400" dirty="0">
                        <a:effectLst/>
                      </a:endParaRPr>
                    </a:p>
                    <a:p>
                      <a:pPr marL="549275" marR="546100" algn="ctr">
                        <a:lnSpc>
                          <a:spcPts val="1540"/>
                        </a:lnSpc>
                        <a:spcBef>
                          <a:spcPts val="5"/>
                        </a:spcBef>
                        <a:spcAft>
                          <a:spcPts val="0"/>
                        </a:spcAft>
                      </a:pPr>
                      <a:r>
                        <a:rPr lang="uk-UA" sz="1400" dirty="0">
                          <a:effectLst/>
                        </a:rPr>
                        <a:t>10</a:t>
                      </a:r>
                      <a:r>
                        <a:rPr lang="uk-UA" sz="1400" baseline="30000" dirty="0">
                          <a:effectLst/>
                        </a:rPr>
                        <a:t>-4</a:t>
                      </a:r>
                      <a:r>
                        <a:rPr lang="uk-UA" sz="1400" dirty="0">
                          <a:effectLst/>
                        </a:rPr>
                        <a:t>...10</a:t>
                      </a:r>
                      <a:r>
                        <a:rPr lang="uk-UA" sz="1400" baseline="30000" dirty="0">
                          <a:effectLst/>
                        </a:rPr>
                        <a:t>-8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49933608"/>
                  </a:ext>
                </a:extLst>
              </a:tr>
            </a:tbl>
          </a:graphicData>
        </a:graphic>
      </p:graphicFrame>
      <p:sp>
        <p:nvSpPr>
          <p:cNvPr id="5" name="Rectangle 1"/>
          <p:cNvSpPr>
            <a:spLocks noChangeArrowheads="1"/>
          </p:cNvSpPr>
          <p:nvPr/>
        </p:nvSpPr>
        <p:spPr bwMode="auto">
          <a:xfrm>
            <a:off x="220433" y="246958"/>
            <a:ext cx="11399348"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5600" eaLnBrk="0" fontAlgn="base" hangingPunct="0">
              <a:spcBef>
                <a:spcPct val="0"/>
              </a:spcBef>
              <a:spcAft>
                <a:spcPct val="0"/>
              </a:spcAft>
              <a:tabLst>
                <a:tab pos="650875" algn="l"/>
              </a:tabLst>
              <a:defRPr>
                <a:solidFill>
                  <a:schemeClr val="tx1"/>
                </a:solidFill>
                <a:latin typeface="Arial" panose="020B0604020202020204" pitchFamily="34" charset="0"/>
              </a:defRPr>
            </a:lvl1pPr>
            <a:lvl2pPr eaLnBrk="0" fontAlgn="base" hangingPunct="0">
              <a:spcBef>
                <a:spcPct val="0"/>
              </a:spcBef>
              <a:spcAft>
                <a:spcPct val="0"/>
              </a:spcAft>
              <a:tabLst>
                <a:tab pos="650875" algn="l"/>
              </a:tabLst>
              <a:defRPr>
                <a:solidFill>
                  <a:schemeClr val="tx1"/>
                </a:solidFill>
                <a:latin typeface="Arial" panose="020B0604020202020204" pitchFamily="34" charset="0"/>
              </a:defRPr>
            </a:lvl2pPr>
            <a:lvl3pPr eaLnBrk="0" fontAlgn="base" hangingPunct="0">
              <a:spcBef>
                <a:spcPct val="0"/>
              </a:spcBef>
              <a:spcAft>
                <a:spcPct val="0"/>
              </a:spcAft>
              <a:tabLst>
                <a:tab pos="650875" algn="l"/>
              </a:tabLst>
              <a:defRPr>
                <a:solidFill>
                  <a:schemeClr val="tx1"/>
                </a:solidFill>
                <a:latin typeface="Arial" panose="020B0604020202020204" pitchFamily="34" charset="0"/>
              </a:defRPr>
            </a:lvl3pPr>
            <a:lvl4pPr eaLnBrk="0" fontAlgn="base" hangingPunct="0">
              <a:spcBef>
                <a:spcPct val="0"/>
              </a:spcBef>
              <a:spcAft>
                <a:spcPct val="0"/>
              </a:spcAft>
              <a:tabLst>
                <a:tab pos="650875" algn="l"/>
              </a:tabLst>
              <a:defRPr>
                <a:solidFill>
                  <a:schemeClr val="tx1"/>
                </a:solidFill>
                <a:latin typeface="Arial" panose="020B0604020202020204" pitchFamily="34" charset="0"/>
              </a:defRPr>
            </a:lvl4pPr>
            <a:lvl5pPr eaLnBrk="0" fontAlgn="base" hangingPunct="0">
              <a:spcBef>
                <a:spcPct val="0"/>
              </a:spcBef>
              <a:spcAft>
                <a:spcPct val="0"/>
              </a:spcAft>
              <a:tabLst>
                <a:tab pos="650875" algn="l"/>
              </a:tabLst>
              <a:defRPr>
                <a:solidFill>
                  <a:schemeClr val="tx1"/>
                </a:solidFill>
                <a:latin typeface="Arial" panose="020B0604020202020204" pitchFamily="34" charset="0"/>
              </a:defRPr>
            </a:lvl5pPr>
            <a:lvl6pPr eaLnBrk="0" fontAlgn="base" hangingPunct="0">
              <a:spcBef>
                <a:spcPct val="0"/>
              </a:spcBef>
              <a:spcAft>
                <a:spcPct val="0"/>
              </a:spcAft>
              <a:tabLst>
                <a:tab pos="650875" algn="l"/>
              </a:tabLst>
              <a:defRPr>
                <a:solidFill>
                  <a:schemeClr val="tx1"/>
                </a:solidFill>
                <a:latin typeface="Arial" panose="020B0604020202020204" pitchFamily="34" charset="0"/>
              </a:defRPr>
            </a:lvl6pPr>
            <a:lvl7pPr eaLnBrk="0" fontAlgn="base" hangingPunct="0">
              <a:spcBef>
                <a:spcPct val="0"/>
              </a:spcBef>
              <a:spcAft>
                <a:spcPct val="0"/>
              </a:spcAft>
              <a:tabLst>
                <a:tab pos="650875" algn="l"/>
              </a:tabLst>
              <a:defRPr>
                <a:solidFill>
                  <a:schemeClr val="tx1"/>
                </a:solidFill>
                <a:latin typeface="Arial" panose="020B0604020202020204" pitchFamily="34" charset="0"/>
              </a:defRPr>
            </a:lvl7pPr>
            <a:lvl8pPr eaLnBrk="0" fontAlgn="base" hangingPunct="0">
              <a:spcBef>
                <a:spcPct val="0"/>
              </a:spcBef>
              <a:spcAft>
                <a:spcPct val="0"/>
              </a:spcAft>
              <a:tabLst>
                <a:tab pos="650875" algn="l"/>
              </a:tabLst>
              <a:defRPr>
                <a:solidFill>
                  <a:schemeClr val="tx1"/>
                </a:solidFill>
                <a:latin typeface="Arial" panose="020B0604020202020204" pitchFamily="34" charset="0"/>
              </a:defRPr>
            </a:lvl8pPr>
            <a:lvl9pPr eaLnBrk="0" fontAlgn="base" hangingPunct="0">
              <a:spcBef>
                <a:spcPct val="0"/>
              </a:spcBef>
              <a:spcAft>
                <a:spcPct val="0"/>
              </a:spcAft>
              <a:tabLst>
                <a:tab pos="650875"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Tx/>
              <a:buAutoNum type="arabicPeriod"/>
              <a:tabLst>
                <a:tab pos="650875" algn="l"/>
              </a:tabLst>
            </a:pPr>
            <a:r>
              <a:rPr kumimoji="0" lang="uk-UA" altLang="en-US" sz="2400" b="1" i="0"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Підсилювачі</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650875" algn="l"/>
              </a:tabLst>
            </a:pPr>
            <a:r>
              <a:rPr kumimoji="0" lang="uk-UA"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Пристрої для підсилення потужності сигналу за рахунок додаткового джерела.</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650875" algn="l"/>
              </a:tabLst>
            </a:pPr>
            <a:r>
              <a:rPr kumimoji="0" lang="uk-UA"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 видом використання енергії поділяються:</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Char char="•"/>
              <a:tabLst>
                <a:tab pos="650875" algn="l"/>
              </a:tabLst>
            </a:pPr>
            <a:r>
              <a:rPr kumimoji="0" lang="uk-UA" alt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електричні;</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Char char="•"/>
              <a:tabLst>
                <a:tab pos="650875" algn="l"/>
              </a:tabLst>
            </a:pPr>
            <a:r>
              <a:rPr kumimoji="0" lang="uk-UA" alt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гідравлічні;</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Char char="•"/>
              <a:tabLst>
                <a:tab pos="650875" algn="l"/>
              </a:tabLst>
            </a:pPr>
            <a:r>
              <a:rPr kumimoji="0" lang="uk-UA" alt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пневматичні;</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Char char="•"/>
              <a:tabLst>
                <a:tab pos="650875" algn="l"/>
              </a:tabLst>
            </a:pPr>
            <a:r>
              <a:rPr kumimoji="0" lang="uk-UA" altLang="en-US" sz="24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механічні.</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650875" algn="l"/>
              </a:tabLst>
            </a:pPr>
            <a:r>
              <a:rPr kumimoji="0" lang="uk-UA"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Гідравлічні та пневматичні підсилювачі призначені для підсилення вхідної величини за потужністю та тиском (серводвигуни).</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650875" algn="l"/>
              </a:tabLst>
            </a:pPr>
            <a:r>
              <a:rPr kumimoji="0" lang="uk-UA"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Механічні підсилювачі – муфти, редуктори, гальма ( являють собою механічні трасформатори для перетворення зусиль, частоти обертання та крутного моменту).</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650875"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719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8881" t="20667" r="28920" b="20494"/>
          <a:stretch/>
        </p:blipFill>
        <p:spPr>
          <a:xfrm>
            <a:off x="146304" y="118871"/>
            <a:ext cx="9729216" cy="6574537"/>
          </a:xfrm>
          <a:prstGeom prst="rect">
            <a:avLst/>
          </a:prstGeom>
        </p:spPr>
      </p:pic>
    </p:spTree>
    <p:extLst>
      <p:ext uri="{BB962C8B-B14F-4D97-AF65-F5344CB8AC3E}">
        <p14:creationId xmlns:p14="http://schemas.microsoft.com/office/powerpoint/2010/main" val="65425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4152" y="124841"/>
            <a:ext cx="10515600" cy="1740535"/>
          </a:xfrm>
        </p:spPr>
        <p:txBody>
          <a:bodyPr/>
          <a:lstStyle/>
          <a:p>
            <a:pPr marL="0" indent="0">
              <a:buNone/>
            </a:pPr>
            <a:r>
              <a:rPr lang="uk-UA" dirty="0" smtClean="0">
                <a:latin typeface="Times New Roman" panose="02020603050405020304" pitchFamily="18" charset="0"/>
                <a:cs typeface="Times New Roman" panose="02020603050405020304" pitchFamily="18" charset="0"/>
              </a:rPr>
              <a:t>Від звичайної алгебри алгебра логіка відрізняється розподільним законом відносно множення та законом інверсії. При аналізі та спрощенні формул дискретних пристроїв користуються не тільки законами алгебри логіки, але й наслідками цих законів: </a:t>
            </a: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31042" t="55432" r="42708" b="28395"/>
          <a:stretch/>
        </p:blipFill>
        <p:spPr>
          <a:xfrm>
            <a:off x="454152" y="1865376"/>
            <a:ext cx="10477500" cy="3454400"/>
          </a:xfrm>
          <a:prstGeom prst="rect">
            <a:avLst/>
          </a:prstGeom>
        </p:spPr>
      </p:pic>
    </p:spTree>
    <p:extLst>
      <p:ext uri="{BB962C8B-B14F-4D97-AF65-F5344CB8AC3E}">
        <p14:creationId xmlns:p14="http://schemas.microsoft.com/office/powerpoint/2010/main" val="161736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6176" y="179705"/>
            <a:ext cx="10515600" cy="570103"/>
          </a:xfrm>
        </p:spPr>
        <p:txBody>
          <a:bodyPr/>
          <a:lstStyle/>
          <a:p>
            <a:pPr marL="0" lvl="0" indent="0">
              <a:buNone/>
            </a:pPr>
            <a:r>
              <a:rPr lang="uk-UA" sz="2400" b="1" dirty="0" smtClean="0">
                <a:solidFill>
                  <a:prstClr val="black"/>
                </a:solidFill>
                <a:latin typeface="Times New Roman" panose="02020603050405020304" pitchFamily="18" charset="0"/>
                <a:cs typeface="Times New Roman" panose="02020603050405020304" pitchFamily="18" charset="0"/>
              </a:rPr>
              <a:t>4. Принципи </a:t>
            </a:r>
            <a:r>
              <a:rPr lang="uk-UA" sz="2400" b="1" dirty="0">
                <a:solidFill>
                  <a:prstClr val="black"/>
                </a:solidFill>
                <a:latin typeface="Times New Roman" panose="02020603050405020304" pitchFamily="18" charset="0"/>
                <a:cs typeface="Times New Roman" panose="02020603050405020304" pitchFamily="18" charset="0"/>
              </a:rPr>
              <a:t>побудови схем</a:t>
            </a:r>
          </a:p>
          <a:p>
            <a:pPr marL="457200" lvl="0" indent="-457200">
              <a:buFont typeface="+mj-lt"/>
              <a:buAutoNum type="arabicPeriod"/>
            </a:pPr>
            <a:endParaRPr lang="ru-RU" sz="2400" dirty="0">
              <a:solidFill>
                <a:prstClr val="black"/>
              </a:solidFill>
              <a:latin typeface="Times New Roman" panose="02020603050405020304" pitchFamily="18" charset="0"/>
              <a:cs typeface="Times New Roman" panose="02020603050405020304" pitchFamily="18" charset="0"/>
            </a:endParaRPr>
          </a:p>
          <a:p>
            <a:pPr marL="0" indent="0">
              <a:buNone/>
            </a:pPr>
            <a:endParaRPr lang="uk-UA" dirty="0"/>
          </a:p>
        </p:txBody>
      </p:sp>
      <p:pic>
        <p:nvPicPr>
          <p:cNvPr id="4" name="Рисунок 3"/>
          <p:cNvPicPr>
            <a:picLocks noChangeAspect="1"/>
          </p:cNvPicPr>
          <p:nvPr/>
        </p:nvPicPr>
        <p:blipFill rotWithShape="1">
          <a:blip r:embed="rId2"/>
          <a:srcRect l="29167" t="28271" r="20694" b="12840"/>
          <a:stretch/>
        </p:blipFill>
        <p:spPr>
          <a:xfrm>
            <a:off x="237744" y="630936"/>
            <a:ext cx="9169400" cy="6057900"/>
          </a:xfrm>
          <a:prstGeom prst="rect">
            <a:avLst/>
          </a:prstGeom>
        </p:spPr>
      </p:pic>
    </p:spTree>
    <p:extLst>
      <p:ext uri="{BB962C8B-B14F-4D97-AF65-F5344CB8AC3E}">
        <p14:creationId xmlns:p14="http://schemas.microsoft.com/office/powerpoint/2010/main" val="135952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8880" t="28862" r="28802" b="34153"/>
          <a:stretch/>
        </p:blipFill>
        <p:spPr>
          <a:xfrm>
            <a:off x="0" y="146303"/>
            <a:ext cx="11868912" cy="5952745"/>
          </a:xfrm>
          <a:prstGeom prst="rect">
            <a:avLst/>
          </a:prstGeom>
        </p:spPr>
      </p:pic>
    </p:spTree>
    <p:extLst>
      <p:ext uri="{BB962C8B-B14F-4D97-AF65-F5344CB8AC3E}">
        <p14:creationId xmlns:p14="http://schemas.microsoft.com/office/powerpoint/2010/main" val="2310095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0063" t="46725" r="29275" b="18182"/>
          <a:stretch/>
        </p:blipFill>
        <p:spPr>
          <a:xfrm>
            <a:off x="320040" y="274319"/>
            <a:ext cx="11411712" cy="5696713"/>
          </a:xfrm>
          <a:prstGeom prst="rect">
            <a:avLst/>
          </a:prstGeom>
        </p:spPr>
      </p:pic>
    </p:spTree>
    <p:extLst>
      <p:ext uri="{BB962C8B-B14F-4D97-AF65-F5344CB8AC3E}">
        <p14:creationId xmlns:p14="http://schemas.microsoft.com/office/powerpoint/2010/main" val="2994321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6398" t="29703" r="29039" b="46341"/>
          <a:stretch/>
        </p:blipFill>
        <p:spPr>
          <a:xfrm>
            <a:off x="91440" y="219455"/>
            <a:ext cx="11539728" cy="3767329"/>
          </a:xfrm>
          <a:prstGeom prst="rect">
            <a:avLst/>
          </a:prstGeom>
        </p:spPr>
      </p:pic>
    </p:spTree>
    <p:extLst>
      <p:ext uri="{BB962C8B-B14F-4D97-AF65-F5344CB8AC3E}">
        <p14:creationId xmlns:p14="http://schemas.microsoft.com/office/powerpoint/2010/main" val="3596368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8171" t="40000" r="37431" b="17761"/>
          <a:stretch/>
        </p:blipFill>
        <p:spPr>
          <a:xfrm>
            <a:off x="539496" y="219455"/>
            <a:ext cx="10396728" cy="6382513"/>
          </a:xfrm>
          <a:prstGeom prst="rect">
            <a:avLst/>
          </a:prstGeom>
        </p:spPr>
      </p:pic>
    </p:spTree>
    <p:extLst>
      <p:ext uri="{BB962C8B-B14F-4D97-AF65-F5344CB8AC3E}">
        <p14:creationId xmlns:p14="http://schemas.microsoft.com/office/powerpoint/2010/main" val="3369151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3776" y="402336"/>
            <a:ext cx="10860024" cy="5774627"/>
          </a:xfrm>
        </p:spPr>
        <p:txBody>
          <a:bodyPr>
            <a:normAutofit/>
          </a:bodyPr>
          <a:lstStyle/>
          <a:p>
            <a:pPr marL="0" indent="0">
              <a:buNone/>
            </a:pPr>
            <a:r>
              <a:rPr lang="uk-UA" dirty="0" smtClean="0">
                <a:latin typeface="Times New Roman" panose="02020603050405020304" pitchFamily="18" charset="0"/>
                <a:cs typeface="Times New Roman" panose="02020603050405020304" pitchFamily="18" charset="0"/>
              </a:rPr>
              <a:t>б) при графоаналітичному способі застосовують мінімізуючи карти </a:t>
            </a:r>
          </a:p>
          <a:p>
            <a:pPr marL="0" indent="0">
              <a:buNone/>
            </a:pPr>
            <a:r>
              <a:rPr lang="uk-UA" dirty="0" smtClean="0">
                <a:latin typeface="Times New Roman" panose="02020603050405020304" pitchFamily="18" charset="0"/>
                <a:cs typeface="Times New Roman" panose="02020603050405020304" pitchFamily="18" charset="0"/>
              </a:rPr>
              <a:t>(таблиці), що містять комбінацію станів схеми.</a:t>
            </a:r>
          </a:p>
          <a:p>
            <a:pPr marL="0" indent="0">
              <a:buNone/>
            </a:pPr>
            <a:r>
              <a:rPr lang="uk-UA" dirty="0" smtClean="0">
                <a:latin typeface="Times New Roman" panose="02020603050405020304" pitchFamily="18" charset="0"/>
                <a:cs typeface="Times New Roman" panose="02020603050405020304" pitchFamily="18" charset="0"/>
              </a:rPr>
              <a:t>в) табличний спосіб – застосовують при наявності багато контактних схем. </a:t>
            </a:r>
          </a:p>
          <a:p>
            <a:pPr marL="0" indent="0">
              <a:buNone/>
            </a:pPr>
            <a:r>
              <a:rPr lang="uk-UA" dirty="0" smtClean="0">
                <a:latin typeface="Times New Roman" panose="02020603050405020304" pitchFamily="18" charset="0"/>
                <a:cs typeface="Times New Roman" panose="02020603050405020304" pitchFamily="18" charset="0"/>
              </a:rPr>
              <a:t>В таблиці послідовно записують зміну стану схеми при різних тактах вмикання.</a:t>
            </a:r>
          </a:p>
          <a:p>
            <a:pPr marL="0" indent="0">
              <a:buNone/>
            </a:pPr>
            <a:r>
              <a:rPr lang="uk-UA" dirty="0" smtClean="0">
                <a:latin typeface="Times New Roman" panose="02020603050405020304" pitchFamily="18" charset="0"/>
                <a:cs typeface="Times New Roman" panose="02020603050405020304" pitchFamily="18" charset="0"/>
              </a:rPr>
              <a:t>Дані способи розповсюджуються на схеми, що мають будь-яку кількість входів і один вихід. У випадку , коли схема має декілька виходів, її розбивають на комбінацію кінцевого числа пристроїв з одним виходом, проводять аналіз кожної схеми, а потім об’єднують в одну загальну схему.</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33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2593" y="60384"/>
            <a:ext cx="11523452" cy="6340415"/>
          </a:xfrm>
        </p:spPr>
        <p:txBody>
          <a:bodyPr>
            <a:normAutofit/>
          </a:bodyPr>
          <a:lstStyle/>
          <a:p>
            <a:pPr marL="0" indent="0">
              <a:buNone/>
            </a:pPr>
            <a:r>
              <a:rPr lang="uk-UA" dirty="0" smtClean="0">
                <a:latin typeface="Times New Roman" panose="02020603050405020304" pitchFamily="18" charset="0"/>
                <a:cs typeface="Times New Roman" panose="02020603050405020304" pitchFamily="18" charset="0"/>
              </a:rPr>
              <a:t>Вимоги до підсилювачів систем автоматики:</a:t>
            </a:r>
          </a:p>
          <a:p>
            <a:pPr marL="0" indent="0">
              <a:buNone/>
            </a:pPr>
            <a:r>
              <a:rPr lang="uk-UA" dirty="0" smtClean="0">
                <a:latin typeface="Times New Roman" panose="02020603050405020304" pitchFamily="18" charset="0"/>
                <a:cs typeface="Times New Roman" panose="02020603050405020304" pitchFamily="18" charset="0"/>
              </a:rPr>
              <a:t>- підсилювачі повинні мати потрібний коефіцієнт підсилення за </a:t>
            </a:r>
          </a:p>
          <a:p>
            <a:pPr marL="0" indent="0">
              <a:buNone/>
            </a:pPr>
            <a:r>
              <a:rPr lang="uk-UA" dirty="0" smtClean="0">
                <a:latin typeface="Times New Roman" panose="02020603050405020304" pitchFamily="18" charset="0"/>
                <a:cs typeface="Times New Roman" panose="02020603050405020304" pitchFamily="18" charset="0"/>
              </a:rPr>
              <a:t>потужністю;</a:t>
            </a:r>
          </a:p>
          <a:p>
            <a:pPr marL="0" indent="0">
              <a:buNone/>
            </a:pPr>
            <a:r>
              <a:rPr lang="uk-UA" dirty="0" smtClean="0">
                <a:latin typeface="Times New Roman" panose="02020603050405020304" pitchFamily="18" charset="0"/>
                <a:cs typeface="Times New Roman" panose="02020603050405020304" pitchFamily="18" charset="0"/>
              </a:rPr>
              <a:t>- стала часу (швидкодія) повинна бути меншою ніж в інших елементів </a:t>
            </a:r>
          </a:p>
          <a:p>
            <a:pPr marL="0" indent="0">
              <a:buNone/>
            </a:pPr>
            <a:r>
              <a:rPr lang="uk-UA" dirty="0" smtClean="0">
                <a:latin typeface="Times New Roman" panose="02020603050405020304" pitchFamily="18" charset="0"/>
                <a:cs typeface="Times New Roman" panose="02020603050405020304" pitchFamily="18" charset="0"/>
              </a:rPr>
              <a:t>системи;</a:t>
            </a:r>
          </a:p>
          <a:p>
            <a:pPr marL="0" indent="0">
              <a:buNone/>
            </a:pPr>
            <a:r>
              <a:rPr lang="uk-UA" dirty="0" smtClean="0">
                <a:latin typeface="Times New Roman" panose="02020603050405020304" pitchFamily="18" charset="0"/>
                <a:cs typeface="Times New Roman" panose="02020603050405020304" pitchFamily="18" charset="0"/>
              </a:rPr>
              <a:t>- статична характеристика в робочій зоні повинна бути лінійною;</a:t>
            </a:r>
          </a:p>
          <a:p>
            <a:pPr marL="0" indent="0">
              <a:buNone/>
            </a:pPr>
            <a:r>
              <a:rPr lang="uk-UA" dirty="0" smtClean="0">
                <a:latin typeface="Times New Roman" panose="02020603050405020304" pitchFamily="18" charset="0"/>
                <a:cs typeface="Times New Roman" panose="02020603050405020304" pitchFamily="18" charset="0"/>
              </a:rPr>
              <a:t>- межа чутливості повинна бути мінімальною і не перевищувати </a:t>
            </a:r>
          </a:p>
          <a:p>
            <a:pPr marL="0" indent="0">
              <a:buNone/>
            </a:pPr>
            <a:r>
              <a:rPr lang="uk-UA" dirty="0" smtClean="0">
                <a:latin typeface="Times New Roman" panose="02020603050405020304" pitchFamily="18" charset="0"/>
                <a:cs typeface="Times New Roman" panose="02020603050405020304" pitchFamily="18" charset="0"/>
              </a:rPr>
              <a:t>допустимого значення.</a:t>
            </a:r>
          </a:p>
          <a:p>
            <a:pPr marL="0" indent="0">
              <a:buNone/>
            </a:pPr>
            <a:r>
              <a:rPr lang="uk-UA" dirty="0" smtClean="0">
                <a:latin typeface="Times New Roman" panose="02020603050405020304" pitchFamily="18" charset="0"/>
                <a:cs typeface="Times New Roman" panose="02020603050405020304" pitchFamily="18" charset="0"/>
              </a:rPr>
              <a:t>а) магнітні підсилювачі</a:t>
            </a:r>
          </a:p>
          <a:p>
            <a:pPr marL="0" indent="0">
              <a:buNone/>
            </a:pPr>
            <a:r>
              <a:rPr lang="uk-UA" dirty="0" smtClean="0">
                <a:latin typeface="Times New Roman" panose="02020603050405020304" pitchFamily="18" charset="0"/>
                <a:cs typeface="Times New Roman" panose="02020603050405020304" pitchFamily="18" charset="0"/>
              </a:rPr>
              <a:t>Конструктивно є два однакових трансформатора з загальними </a:t>
            </a:r>
          </a:p>
          <a:p>
            <a:pPr marL="0" indent="0">
              <a:buNone/>
            </a:pPr>
            <a:r>
              <a:rPr lang="uk-UA" dirty="0" smtClean="0">
                <a:latin typeface="Times New Roman" panose="02020603050405020304" pitchFamily="18" charset="0"/>
                <a:cs typeface="Times New Roman" panose="02020603050405020304" pitchFamily="18" charset="0"/>
              </a:rPr>
              <a:t>феромагнітними осердями, що підмагнічуються постійним струмом.</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71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1860" t="32189" r="31898" b="47392"/>
          <a:stretch/>
        </p:blipFill>
        <p:spPr>
          <a:xfrm>
            <a:off x="992038" y="-146649"/>
            <a:ext cx="8289985" cy="2346385"/>
          </a:xfrm>
          <a:prstGeom prst="rect">
            <a:avLst/>
          </a:prstGeom>
        </p:spPr>
      </p:pic>
      <p:sp>
        <p:nvSpPr>
          <p:cNvPr id="6" name="Прямоугольник 5"/>
          <p:cNvSpPr/>
          <p:nvPr/>
        </p:nvSpPr>
        <p:spPr>
          <a:xfrm>
            <a:off x="0" y="2346384"/>
            <a:ext cx="11421374" cy="2893100"/>
          </a:xfrm>
          <a:prstGeom prst="rect">
            <a:avLst/>
          </a:prstGeom>
        </p:spPr>
        <p:txBody>
          <a:bodyPr wrap="square">
            <a:spAutoFit/>
          </a:bodyPr>
          <a:lstStyle/>
          <a:p>
            <a:pPr marL="189865" marR="140335" indent="356235" algn="just">
              <a:spcBef>
                <a:spcPts val="435"/>
              </a:spcBef>
              <a:spcAft>
                <a:spcPts val="0"/>
              </a:spcAft>
            </a:pPr>
            <a:r>
              <a:rPr lang="uk-UA" dirty="0">
                <a:latin typeface="Times New Roman" panose="02020603050405020304" pitchFamily="18" charset="0"/>
                <a:ea typeface="Times New Roman" panose="02020603050405020304" pitchFamily="18" charset="0"/>
              </a:rPr>
              <a:t>Вторинні обмотки трансформаторів ввімкнуті послідовно з навантаженням</a:t>
            </a:r>
            <a:r>
              <a:rPr lang="uk-UA" spc="-335" dirty="0">
                <a:latin typeface="Times New Roman" panose="02020603050405020304" pitchFamily="18" charset="0"/>
                <a:ea typeface="Times New Roman" panose="02020603050405020304" pitchFamily="18" charset="0"/>
              </a:rPr>
              <a:t> </a:t>
            </a:r>
            <a:r>
              <a:rPr lang="uk-UA" i="1" dirty="0" err="1">
                <a:latin typeface="Times New Roman" panose="02020603050405020304" pitchFamily="18" charset="0"/>
                <a:ea typeface="Times New Roman" panose="02020603050405020304" pitchFamily="18" charset="0"/>
              </a:rPr>
              <a:t>R</a:t>
            </a:r>
            <a:r>
              <a:rPr lang="uk-UA" i="1" baseline="-25000" dirty="0" err="1">
                <a:latin typeface="Times New Roman" panose="02020603050405020304" pitchFamily="18" charset="0"/>
                <a:ea typeface="Times New Roman" panose="02020603050405020304" pitchFamily="18" charset="0"/>
              </a:rPr>
              <a:t>н</a:t>
            </a:r>
            <a:r>
              <a:rPr lang="uk-UA" i="1"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мережу</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змінної</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вихідної</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напруги.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Первинні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обмотки</a:t>
            </a:r>
            <a:r>
              <a:rPr lang="uk-UA" spc="5" dirty="0">
                <a:latin typeface="Times New Roman" panose="02020603050405020304" pitchFamily="18" charset="0"/>
                <a:ea typeface="Times New Roman" panose="02020603050405020304" pitchFamily="18" charset="0"/>
              </a:rPr>
              <a:t> </a:t>
            </a:r>
            <a:r>
              <a:rPr lang="uk-UA" i="1" dirty="0">
                <a:latin typeface="Times New Roman" panose="02020603050405020304" pitchFamily="18" charset="0"/>
                <a:ea typeface="Times New Roman" panose="02020603050405020304" pitchFamily="18" charset="0"/>
              </a:rPr>
              <a:t>W</a:t>
            </a:r>
            <a:r>
              <a:rPr lang="uk-UA" i="1" baseline="-25000" dirty="0">
                <a:latin typeface="Times New Roman" panose="02020603050405020304" pitchFamily="18" charset="0"/>
                <a:ea typeface="Times New Roman" panose="02020603050405020304" pitchFamily="18" charset="0"/>
              </a:rPr>
              <a:t>1</a:t>
            </a:r>
            <a:r>
              <a:rPr lang="uk-UA" i="1"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називаються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керуючими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з’єднані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послідовно</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зустрічно,</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щоб</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них</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не</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індуктується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змінний струм. Вхідна величина підсилювача є струм в обмотці </a:t>
            </a:r>
            <a:r>
              <a:rPr lang="uk-UA" i="1" dirty="0">
                <a:latin typeface="Times New Roman" panose="02020603050405020304" pitchFamily="18" charset="0"/>
                <a:ea typeface="Times New Roman" panose="02020603050405020304" pitchFamily="18" charset="0"/>
              </a:rPr>
              <a:t>W</a:t>
            </a:r>
            <a:r>
              <a:rPr lang="uk-UA" i="1" baseline="-25000" dirty="0">
                <a:latin typeface="Times New Roman" panose="02020603050405020304" pitchFamily="18" charset="0"/>
                <a:ea typeface="Times New Roman" panose="02020603050405020304" pitchFamily="18" charset="0"/>
              </a:rPr>
              <a:t>1</a:t>
            </a:r>
            <a:r>
              <a:rPr lang="uk-UA" i="1"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вихідна –</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змінний</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струм</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обмотці</a:t>
            </a:r>
            <a:r>
              <a:rPr lang="uk-UA" spc="5" dirty="0">
                <a:latin typeface="Times New Roman" panose="02020603050405020304" pitchFamily="18" charset="0"/>
                <a:ea typeface="Times New Roman" panose="02020603050405020304" pitchFamily="18" charset="0"/>
              </a:rPr>
              <a:t> </a:t>
            </a:r>
            <a:r>
              <a:rPr lang="uk-UA" i="1" dirty="0">
                <a:latin typeface="Times New Roman" panose="02020603050405020304" pitchFamily="18" charset="0"/>
                <a:ea typeface="Times New Roman" panose="02020603050405020304" pitchFamily="18" charset="0"/>
              </a:rPr>
              <a:t>W</a:t>
            </a:r>
            <a:r>
              <a:rPr lang="uk-UA" i="1" baseline="-25000" dirty="0">
                <a:latin typeface="Times New Roman" panose="02020603050405020304" pitchFamily="18" charset="0"/>
                <a:ea typeface="Times New Roman" panose="02020603050405020304" pitchFamily="18" charset="0"/>
              </a:rPr>
              <a:t>2</a:t>
            </a:r>
            <a:r>
              <a:rPr lang="uk-UA" i="1"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a:t>
            </a:r>
            <a:r>
              <a:rPr lang="uk-UA" spc="5" dirty="0">
                <a:latin typeface="Times New Roman" panose="02020603050405020304" pitchFamily="18" charset="0"/>
                <a:ea typeface="Times New Roman" panose="02020603050405020304" pitchFamily="18" charset="0"/>
              </a:rPr>
              <a:t> </a:t>
            </a:r>
            <a:r>
              <a:rPr lang="uk-UA" i="1" dirty="0" err="1">
                <a:latin typeface="Times New Roman" panose="02020603050405020304" pitchFamily="18" charset="0"/>
                <a:ea typeface="Times New Roman" panose="02020603050405020304" pitchFamily="18" charset="0"/>
              </a:rPr>
              <a:t>R</a:t>
            </a:r>
            <a:r>
              <a:rPr lang="uk-UA" i="1" baseline="-25000" dirty="0" err="1">
                <a:latin typeface="Times New Roman" panose="02020603050405020304" pitchFamily="18" charset="0"/>
                <a:ea typeface="Times New Roman" panose="02020603050405020304" pitchFamily="18" charset="0"/>
              </a:rPr>
              <a:t>н</a:t>
            </a:r>
            <a:r>
              <a:rPr lang="uk-UA" i="1" dirty="0">
                <a:latin typeface="Times New Roman" panose="02020603050405020304" pitchFamily="18" charset="0"/>
                <a:ea typeface="Times New Roman" panose="02020603050405020304" pitchFamily="18" charset="0"/>
              </a:rPr>
              <a:t>.</a:t>
            </a:r>
            <a:r>
              <a:rPr lang="uk-UA" i="1"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При</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зростанні</a:t>
            </a:r>
            <a:r>
              <a:rPr lang="uk-UA" spc="5" dirty="0">
                <a:latin typeface="Times New Roman" panose="02020603050405020304" pitchFamily="18" charset="0"/>
                <a:ea typeface="Times New Roman" panose="02020603050405020304" pitchFamily="18" charset="0"/>
              </a:rPr>
              <a:t> </a:t>
            </a:r>
            <a:r>
              <a:rPr lang="uk-UA" i="1" dirty="0">
                <a:latin typeface="Times New Roman" panose="02020603050405020304" pitchFamily="18" charset="0"/>
                <a:ea typeface="Times New Roman" panose="02020603050405020304" pitchFamily="18" charset="0"/>
              </a:rPr>
              <a:t>I</a:t>
            </a:r>
            <a:r>
              <a:rPr lang="uk-UA" i="1" baseline="-25000" dirty="0">
                <a:latin typeface="Times New Roman" panose="02020603050405020304" pitchFamily="18" charset="0"/>
                <a:ea typeface="Times New Roman" panose="02020603050405020304" pitchFamily="18" charset="0"/>
              </a:rPr>
              <a:t>1</a:t>
            </a:r>
            <a:r>
              <a:rPr lang="uk-UA" i="1"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насичення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осердь</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збільшується, а індуктивне опір зменшується, в результаті</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чого сила струму</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вихідній ланці</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зростає.</a:t>
            </a:r>
            <a:endParaRPr lang="en-US" dirty="0">
              <a:latin typeface="Times New Roman" panose="02020603050405020304" pitchFamily="18" charset="0"/>
              <a:ea typeface="Times New Roman" panose="02020603050405020304" pitchFamily="18" charset="0"/>
            </a:endParaRPr>
          </a:p>
          <a:p>
            <a:pPr marL="546100" algn="just">
              <a:spcBef>
                <a:spcPts val="10"/>
              </a:spcBef>
              <a:spcAft>
                <a:spcPts val="0"/>
              </a:spcAft>
            </a:pPr>
            <a:r>
              <a:rPr lang="uk-UA" dirty="0">
                <a:latin typeface="Times New Roman" panose="02020603050405020304" pitchFamily="18" charset="0"/>
                <a:ea typeface="Times New Roman" panose="02020603050405020304" pitchFamily="18" charset="0"/>
              </a:rPr>
              <a:t>Коефіцієнт  </a:t>
            </a:r>
            <a:r>
              <a:rPr lang="uk-UA" spc="5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підсилення  </a:t>
            </a:r>
            <a:r>
              <a:rPr lang="uk-UA" spc="4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  </a:t>
            </a:r>
            <a:r>
              <a:rPr lang="uk-UA" spc="4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струмом  </a:t>
            </a:r>
            <a:r>
              <a:rPr lang="uk-UA" spc="75" dirty="0">
                <a:latin typeface="Times New Roman" panose="02020603050405020304" pitchFamily="18" charset="0"/>
                <a:ea typeface="Times New Roman" panose="02020603050405020304" pitchFamily="18" charset="0"/>
              </a:rPr>
              <a:t> </a:t>
            </a:r>
            <a:r>
              <a:rPr lang="uk-UA" i="1" dirty="0">
                <a:latin typeface="Times New Roman" panose="02020603050405020304" pitchFamily="18" charset="0"/>
                <a:ea typeface="Times New Roman" panose="02020603050405020304" pitchFamily="18" charset="0"/>
              </a:rPr>
              <a:t>k  </a:t>
            </a:r>
            <a:r>
              <a:rPr lang="uk-UA" i="1" spc="50" dirty="0">
                <a:latin typeface="Times New Roman" panose="02020603050405020304" pitchFamily="18" charset="0"/>
                <a:ea typeface="Times New Roman" panose="02020603050405020304" pitchFamily="18" charset="0"/>
              </a:rPr>
              <a:t> </a:t>
            </a:r>
            <a:r>
              <a:rPr lang="uk-UA" i="1" dirty="0">
                <a:latin typeface="Times New Roman" panose="02020603050405020304" pitchFamily="18" charset="0"/>
                <a:ea typeface="Times New Roman" panose="02020603050405020304" pitchFamily="18" charset="0"/>
              </a:rPr>
              <a:t>=  </a:t>
            </a:r>
            <a:r>
              <a:rPr lang="uk-UA" i="1" spc="35" dirty="0">
                <a:latin typeface="Times New Roman" panose="02020603050405020304" pitchFamily="18" charset="0"/>
                <a:ea typeface="Times New Roman" panose="02020603050405020304" pitchFamily="18" charset="0"/>
              </a:rPr>
              <a:t> </a:t>
            </a:r>
            <a:r>
              <a:rPr lang="uk-UA" i="1" dirty="0">
                <a:latin typeface="Times New Roman" panose="02020603050405020304" pitchFamily="18" charset="0"/>
                <a:ea typeface="Times New Roman" panose="02020603050405020304" pitchFamily="18" charset="0"/>
              </a:rPr>
              <a:t>I</a:t>
            </a:r>
            <a:r>
              <a:rPr lang="uk-UA" i="1" baseline="-25000" dirty="0">
                <a:latin typeface="Times New Roman" panose="02020603050405020304" pitchFamily="18" charset="0"/>
                <a:ea typeface="Times New Roman" panose="02020603050405020304" pitchFamily="18" charset="0"/>
              </a:rPr>
              <a:t>2</a:t>
            </a:r>
            <a:r>
              <a:rPr lang="uk-UA" i="1" dirty="0">
                <a:latin typeface="Times New Roman" panose="02020603050405020304" pitchFamily="18" charset="0"/>
                <a:ea typeface="Times New Roman" panose="02020603050405020304" pitchFamily="18" charset="0"/>
              </a:rPr>
              <a:t>/I</a:t>
            </a:r>
            <a:r>
              <a:rPr lang="uk-UA" i="1" baseline="-25000" dirty="0">
                <a:latin typeface="Times New Roman" panose="02020603050405020304" pitchFamily="18" charset="0"/>
                <a:ea typeface="Times New Roman" panose="02020603050405020304" pitchFamily="18" charset="0"/>
              </a:rPr>
              <a:t>1</a:t>
            </a:r>
            <a:r>
              <a:rPr lang="uk-UA" i="1" dirty="0">
                <a:latin typeface="Times New Roman" panose="02020603050405020304" pitchFamily="18" charset="0"/>
                <a:ea typeface="Times New Roman" panose="02020603050405020304" pitchFamily="18" charset="0"/>
              </a:rPr>
              <a:t>,  </a:t>
            </a:r>
            <a:r>
              <a:rPr lang="uk-UA" i="1" spc="5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  </a:t>
            </a:r>
            <a:r>
              <a:rPr lang="uk-UA" spc="5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потужністю  </a:t>
            </a:r>
            <a:r>
              <a:rPr lang="uk-UA" spc="5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    </a:t>
            </a:r>
            <a:r>
              <a:rPr lang="uk-UA" spc="95" dirty="0">
                <a:latin typeface="Times New Roman" panose="02020603050405020304" pitchFamily="18" charset="0"/>
                <a:ea typeface="Times New Roman" panose="02020603050405020304" pitchFamily="18" charset="0"/>
              </a:rPr>
              <a:t> </a:t>
            </a:r>
            <a:r>
              <a:rPr lang="uk-UA" i="1" dirty="0" smtClean="0">
                <a:latin typeface="Times New Roman" panose="02020603050405020304" pitchFamily="18" charset="0"/>
                <a:ea typeface="Times New Roman" panose="02020603050405020304" pitchFamily="18" charset="0"/>
              </a:rPr>
              <a:t>k=</a:t>
            </a:r>
            <a:r>
              <a:rPr lang="uk-UA" sz="2000" dirty="0" smtClean="0">
                <a:effectLst/>
                <a:latin typeface="Cambria" panose="02040503050406030204" pitchFamily="18" charset="0"/>
                <a:ea typeface="Times New Roman" panose="02020603050405020304" pitchFamily="18" charset="0"/>
              </a:rPr>
              <a:t>Δ</a:t>
            </a:r>
            <a:r>
              <a:rPr lang="uk-UA" i="1" dirty="0" smtClean="0">
                <a:latin typeface="Times New Roman" panose="02020603050405020304" pitchFamily="18" charset="0"/>
                <a:ea typeface="Times New Roman" panose="02020603050405020304" pitchFamily="18" charset="0"/>
              </a:rPr>
              <a:t>P</a:t>
            </a:r>
            <a:r>
              <a:rPr lang="uk-UA" sz="1050" i="1" dirty="0" smtClean="0">
                <a:effectLst/>
                <a:latin typeface="Times New Roman" panose="02020603050405020304" pitchFamily="18" charset="0"/>
                <a:ea typeface="Times New Roman" panose="02020603050405020304" pitchFamily="18" charset="0"/>
              </a:rPr>
              <a:t>наван</a:t>
            </a:r>
            <a:r>
              <a:rPr lang="uk-UA" i="1" dirty="0" smtClean="0">
                <a:latin typeface="Times New Roman" panose="02020603050405020304" pitchFamily="18" charset="0"/>
                <a:ea typeface="Times New Roman" panose="02020603050405020304" pitchFamily="18" charset="0"/>
              </a:rPr>
              <a:t>/</a:t>
            </a:r>
            <a:r>
              <a:rPr lang="uk-UA" sz="2000" dirty="0" smtClean="0">
                <a:effectLst/>
                <a:latin typeface="Cambria" panose="02040503050406030204" pitchFamily="18" charset="0"/>
                <a:ea typeface="Times New Roman" panose="02020603050405020304" pitchFamily="18" charset="0"/>
              </a:rPr>
              <a:t>Δ</a:t>
            </a:r>
            <a:r>
              <a:rPr lang="uk-UA" i="1" dirty="0" smtClean="0">
                <a:latin typeface="Times New Roman" panose="02020603050405020304" pitchFamily="18" charset="0"/>
                <a:ea typeface="Times New Roman" panose="02020603050405020304" pitchFamily="18" charset="0"/>
              </a:rPr>
              <a:t>P</a:t>
            </a:r>
            <a:r>
              <a:rPr lang="uk-UA" sz="1050" i="1" dirty="0" smtClean="0">
                <a:effectLst/>
                <a:latin typeface="Times New Roman" panose="02020603050405020304" pitchFamily="18" charset="0"/>
                <a:ea typeface="Times New Roman" panose="02020603050405020304" pitchFamily="18" charset="0"/>
              </a:rPr>
              <a:t>керув</a:t>
            </a:r>
            <a:r>
              <a:rPr lang="uk-UA" i="1" dirty="0">
                <a:latin typeface="Times New Roman" panose="02020603050405020304" pitchFamily="18" charset="0"/>
                <a:ea typeface="Times New Roman" panose="02020603050405020304" pitchFamily="18" charset="0"/>
              </a:rPr>
              <a:t>.</a:t>
            </a:r>
            <a:endParaRPr lang="en-US" sz="1400" dirty="0" smtClean="0">
              <a:effectLst/>
              <a:latin typeface="Times New Roman" panose="02020603050405020304" pitchFamily="18" charset="0"/>
              <a:ea typeface="Times New Roman" panose="02020603050405020304" pitchFamily="18" charset="0"/>
            </a:endParaRPr>
          </a:p>
          <a:p>
            <a:pPr marL="189865" indent="356235">
              <a:spcAft>
                <a:spcPts val="0"/>
              </a:spcAft>
            </a:pPr>
            <a:r>
              <a:rPr lang="uk-UA" dirty="0">
                <a:latin typeface="Times New Roman" panose="02020603050405020304" pitchFamily="18" charset="0"/>
                <a:ea typeface="Times New Roman" panose="02020603050405020304" pitchFamily="18" charset="0"/>
              </a:rPr>
              <a:t>Використовуються</a:t>
            </a:r>
            <a:r>
              <a:rPr lang="uk-UA" spc="1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для</a:t>
            </a:r>
            <a:r>
              <a:rPr lang="uk-UA" spc="1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керування</a:t>
            </a:r>
            <a:r>
              <a:rPr lang="uk-UA" spc="1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швидкістю</a:t>
            </a:r>
            <a:r>
              <a:rPr lang="uk-UA" spc="14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двигунів</a:t>
            </a:r>
            <a:r>
              <a:rPr lang="uk-UA" spc="1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змінного</a:t>
            </a:r>
            <a:r>
              <a:rPr lang="uk-UA" spc="1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струму,</a:t>
            </a:r>
            <a:r>
              <a:rPr lang="uk-UA" spc="16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a:t>
            </a:r>
            <a:r>
              <a:rPr lang="uk-UA" spc="-3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регуляторах</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напруги,</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частоти,</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температури.</a:t>
            </a:r>
            <a:endParaRPr lang="en-US" dirty="0">
              <a:latin typeface="Times New Roman" panose="02020603050405020304" pitchFamily="18" charset="0"/>
              <a:ea typeface="Times New Roman" panose="02020603050405020304" pitchFamily="18" charset="0"/>
            </a:endParaRPr>
          </a:p>
          <a:p>
            <a:pPr marL="546100">
              <a:spcAft>
                <a:spcPts val="0"/>
              </a:spcAft>
            </a:pPr>
            <a:r>
              <a:rPr lang="uk-UA" dirty="0">
                <a:latin typeface="Times New Roman" panose="02020603050405020304" pitchFamily="18" charset="0"/>
                <a:ea typeface="Times New Roman" panose="02020603050405020304" pitchFamily="18" charset="0"/>
              </a:rPr>
              <a:t>Недоліком</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є</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мала</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швидкодія,</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великі</a:t>
            </a:r>
            <a:r>
              <a:rPr lang="uk-UA" spc="-4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малогабаритні</a:t>
            </a:r>
            <a:r>
              <a:rPr lang="uk-UA" spc="-4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показники,</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вартість.</a:t>
            </a:r>
            <a:r>
              <a:rPr lang="uk-UA" spc="-3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Передаточна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функція</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магнітного</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підсилювача:</a:t>
            </a:r>
            <a:endParaRPr lang="en-US" dirty="0">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rotWithShape="1">
          <a:blip r:embed="rId3"/>
          <a:srcRect l="42569" t="49382" r="40764" b="45186"/>
          <a:stretch/>
        </p:blipFill>
        <p:spPr>
          <a:xfrm>
            <a:off x="2954662" y="5386132"/>
            <a:ext cx="4579994" cy="813844"/>
          </a:xfrm>
          <a:prstGeom prst="rect">
            <a:avLst/>
          </a:prstGeom>
        </p:spPr>
      </p:pic>
    </p:spTree>
    <p:extLst>
      <p:ext uri="{BB962C8B-B14F-4D97-AF65-F5344CB8AC3E}">
        <p14:creationId xmlns:p14="http://schemas.microsoft.com/office/powerpoint/2010/main" val="275896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4424" y="118872"/>
            <a:ext cx="11222736" cy="6739128"/>
          </a:xfrm>
        </p:spPr>
        <p:txBody>
          <a:bodyPr>
            <a:normAutofit fontScale="70000" lnSpcReduction="20000"/>
          </a:bodyPr>
          <a:lstStyle/>
          <a:p>
            <a:pPr marL="0" indent="0">
              <a:lnSpc>
                <a:spcPct val="120000"/>
              </a:lnSpc>
              <a:buNone/>
            </a:pPr>
            <a:r>
              <a:rPr lang="uk-UA" dirty="0" smtClean="0">
                <a:latin typeface="Times New Roman" panose="02020603050405020304" pitchFamily="18" charset="0"/>
                <a:cs typeface="Times New Roman" panose="02020603050405020304" pitchFamily="18" charset="0"/>
              </a:rPr>
              <a:t>б) електромагнітні підсилювачі</a:t>
            </a:r>
          </a:p>
          <a:p>
            <a:pPr marL="0" indent="0">
              <a:lnSpc>
                <a:spcPct val="120000"/>
              </a:lnSpc>
              <a:buNone/>
            </a:pPr>
            <a:r>
              <a:rPr lang="uk-UA" dirty="0" smtClean="0">
                <a:latin typeface="Times New Roman" panose="02020603050405020304" pitchFamily="18" charset="0"/>
                <a:cs typeface="Times New Roman" panose="02020603050405020304" pitchFamily="18" charset="0"/>
              </a:rPr>
              <a:t>Робота основана на ефекті підсилення електричного сигналу в генераторах за рахунок механічної енергії приводного двигуна. Це машина постійного струму, в якій механічна енергія приводного двигуна перетворюється в енергію вихідного сигналу.</a:t>
            </a:r>
          </a:p>
          <a:p>
            <a:pPr marL="0" indent="0">
              <a:lnSpc>
                <a:spcPct val="120000"/>
              </a:lnSpc>
              <a:buNone/>
            </a:pPr>
            <a:r>
              <a:rPr lang="uk-UA" dirty="0" smtClean="0">
                <a:latin typeface="Times New Roman" panose="02020603050405020304" pitchFamily="18" charset="0"/>
                <a:cs typeface="Times New Roman" panose="02020603050405020304" pitchFamily="18" charset="0"/>
              </a:rPr>
              <a:t>в) електронні підсилювачі</a:t>
            </a:r>
          </a:p>
          <a:p>
            <a:pPr marL="0" indent="0">
              <a:lnSpc>
                <a:spcPct val="120000"/>
              </a:lnSpc>
              <a:buNone/>
            </a:pPr>
            <a:r>
              <a:rPr lang="uk-UA" dirty="0" smtClean="0">
                <a:latin typeface="Times New Roman" panose="02020603050405020304" pitchFamily="18" charset="0"/>
                <a:cs typeface="Times New Roman" panose="02020603050405020304" pitchFamily="18" charset="0"/>
              </a:rPr>
              <a:t>Поділяються на:</a:t>
            </a:r>
          </a:p>
          <a:p>
            <a:pPr>
              <a:lnSpc>
                <a:spcPct val="120000"/>
              </a:lnSpc>
              <a:buFont typeface="Wingdings" panose="05000000000000000000" pitchFamily="2" charset="2"/>
              <a:buChar char="§"/>
            </a:pPr>
            <a:r>
              <a:rPr lang="uk-UA" dirty="0" smtClean="0">
                <a:latin typeface="Times New Roman" panose="02020603050405020304" pitchFamily="18" charset="0"/>
                <a:cs typeface="Times New Roman" panose="02020603050405020304" pitchFamily="18" charset="0"/>
              </a:rPr>
              <a:t>	вакуумні;</a:t>
            </a:r>
          </a:p>
          <a:p>
            <a:pPr>
              <a:lnSpc>
                <a:spcPct val="120000"/>
              </a:lnSpc>
              <a:buFont typeface="Wingdings" panose="05000000000000000000" pitchFamily="2" charset="2"/>
              <a:buChar char="§"/>
            </a:pPr>
            <a:r>
              <a:rPr lang="uk-UA" dirty="0" smtClean="0">
                <a:latin typeface="Times New Roman" panose="02020603050405020304" pitchFamily="18" charset="0"/>
                <a:cs typeface="Times New Roman" panose="02020603050405020304" pitchFamily="18" charset="0"/>
              </a:rPr>
              <a:t>	напівпровідникові (транзисторні, тиристорні, діелектричні).</a:t>
            </a:r>
          </a:p>
          <a:p>
            <a:pPr marL="0" indent="0">
              <a:lnSpc>
                <a:spcPct val="120000"/>
              </a:lnSpc>
              <a:buNone/>
            </a:pPr>
            <a:r>
              <a:rPr lang="uk-UA" dirty="0" smtClean="0">
                <a:latin typeface="Times New Roman" panose="02020603050405020304" pitchFamily="18" charset="0"/>
                <a:cs typeface="Times New Roman" panose="02020603050405020304" pitchFamily="18" charset="0"/>
              </a:rPr>
              <a:t>1.	Вакуумні (лампові) – мають високе значення коефіцієнта підсилення, малу вхідну потужність, безінерційні. Недоліки: низький К.К.Д., мала вихідна потужність (100...200 Вт), низька вібростійкість, надійність, строк служби.</a:t>
            </a:r>
          </a:p>
          <a:p>
            <a:pPr marL="0" indent="0">
              <a:lnSpc>
                <a:spcPct val="120000"/>
              </a:lnSpc>
              <a:buNone/>
            </a:pPr>
            <a:r>
              <a:rPr lang="uk-UA" dirty="0" smtClean="0">
                <a:latin typeface="Times New Roman" panose="02020603050405020304" pitchFamily="18" charset="0"/>
                <a:cs typeface="Times New Roman" panose="02020603050405020304" pitchFamily="18" charset="0"/>
              </a:rPr>
              <a:t>2.	Іонні (відносяться до електричних) – мають більшу вихідну потужність ніж лампові (декілька кВт). Будуються на тиратронах. Недолік: не можливо керувати за допомогою сітки після запалювання.</a:t>
            </a:r>
          </a:p>
          <a:p>
            <a:pPr marL="0" indent="0">
              <a:lnSpc>
                <a:spcPct val="120000"/>
              </a:lnSpc>
              <a:buNone/>
            </a:pPr>
            <a:r>
              <a:rPr lang="uk-UA" dirty="0" smtClean="0">
                <a:latin typeface="Times New Roman" panose="02020603050405020304" pitchFamily="18" charset="0"/>
                <a:cs typeface="Times New Roman" panose="02020603050405020304" pitchFamily="18" charset="0"/>
              </a:rPr>
              <a:t>3.	Діелектричні – діють за принципом залежності параметрів деяких діелектриків від напруженості електричного поля. Параметри цих підсилювачів залежать від температури та вологості. ( Варікап - напівпровідниковий діод, що змінює ємність в залежності від напруги; вариконд – сегнетокерамічний конденсатор з різкою залежністю ємності від напруги)</a:t>
            </a:r>
          </a:p>
          <a:p>
            <a:pPr marL="0" indent="0">
              <a:buNone/>
            </a:pPr>
            <a:endParaRPr lang="uk-UA" dirty="0"/>
          </a:p>
        </p:txBody>
      </p:sp>
    </p:spTree>
    <p:extLst>
      <p:ext uri="{BB962C8B-B14F-4D97-AF65-F5344CB8AC3E}">
        <p14:creationId xmlns:p14="http://schemas.microsoft.com/office/powerpoint/2010/main" val="165824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rotWithShape="1">
          <a:blip r:embed="rId2"/>
          <a:srcRect l="22852" t="28022" r="29275" b="16291"/>
          <a:stretch/>
        </p:blipFill>
        <p:spPr>
          <a:xfrm>
            <a:off x="82296" y="164592"/>
            <a:ext cx="10524744" cy="6547103"/>
          </a:xfrm>
          <a:prstGeom prst="rect">
            <a:avLst/>
          </a:prstGeom>
        </p:spPr>
      </p:pic>
    </p:spTree>
    <p:extLst>
      <p:ext uri="{BB962C8B-B14F-4D97-AF65-F5344CB8AC3E}">
        <p14:creationId xmlns:p14="http://schemas.microsoft.com/office/powerpoint/2010/main" val="3529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1718" t="28862" r="29510" b="52435"/>
          <a:stretch/>
        </p:blipFill>
        <p:spPr>
          <a:xfrm>
            <a:off x="500932" y="177710"/>
            <a:ext cx="9829800" cy="2487169"/>
          </a:xfrm>
          <a:prstGeom prst="rect">
            <a:avLst/>
          </a:prstGeom>
        </p:spPr>
      </p:pic>
      <p:sp>
        <p:nvSpPr>
          <p:cNvPr id="5" name="Прямоугольник 4"/>
          <p:cNvSpPr/>
          <p:nvPr/>
        </p:nvSpPr>
        <p:spPr>
          <a:xfrm>
            <a:off x="429768" y="3212878"/>
            <a:ext cx="11128248" cy="3416320"/>
          </a:xfrm>
          <a:prstGeom prst="rect">
            <a:avLst/>
          </a:prstGeom>
        </p:spPr>
        <p:txBody>
          <a:bodyPr wrap="square">
            <a:spAutoFit/>
          </a:bodyPr>
          <a:lstStyle/>
          <a:p>
            <a:pPr marL="3395980" marR="144780" algn="just">
              <a:spcBef>
                <a:spcPts val="435"/>
              </a:spcBef>
              <a:spcAft>
                <a:spcPts val="0"/>
              </a:spcAft>
            </a:pPr>
            <a:r>
              <a:rPr lang="uk-UA" sz="2400" dirty="0" smtClean="0">
                <a:effectLst/>
                <a:latin typeface="Times New Roman" panose="02020603050405020304" pitchFamily="18" charset="0"/>
                <a:ea typeface="Times New Roman" panose="02020603050405020304" pitchFamily="18" charset="0"/>
              </a:rPr>
              <a:t>Підсилення за потужністю найменше</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ніж</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a:t>
            </a:r>
            <a:r>
              <a:rPr lang="uk-UA" sz="2400" spc="-1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схемах</a:t>
            </a:r>
            <a:r>
              <a:rPr lang="uk-UA" sz="2400" spc="-2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 зальним</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емітером</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та</a:t>
            </a:r>
            <a:endParaRPr lang="en-US" sz="2400" dirty="0" smtClean="0">
              <a:effectLst/>
              <a:latin typeface="Times New Roman" panose="02020603050405020304" pitchFamily="18" charset="0"/>
              <a:ea typeface="Times New Roman" panose="02020603050405020304" pitchFamily="18" charset="0"/>
            </a:endParaRPr>
          </a:p>
          <a:p>
            <a:pPr marL="189865" marR="142875" indent="45720" algn="just">
              <a:spcBef>
                <a:spcPts val="20"/>
              </a:spcBef>
              <a:spcAft>
                <a:spcPts val="0"/>
              </a:spcAft>
            </a:pPr>
            <a:r>
              <a:rPr lang="uk-UA" sz="2400" dirty="0" smtClean="0">
                <a:effectLst/>
                <a:latin typeface="Times New Roman" panose="02020603050405020304" pitchFamily="18" charset="0"/>
                <a:ea typeface="Times New Roman" panose="02020603050405020304" pitchFamily="18" charset="0"/>
              </a:rPr>
              <a:t>базою.</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Вихідна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напруга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співпадає</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фазою</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вхідною.</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Застосовується</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як</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первинний</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каскад</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для</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вмикання</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високоомними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датчиками,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також</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як</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вихідний каскад</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при роботі</a:t>
            </a:r>
            <a:r>
              <a:rPr lang="uk-UA" sz="2400" spc="-2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низькоомним</a:t>
            </a:r>
            <a:r>
              <a:rPr lang="uk-UA" sz="2400" spc="10"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навантаженням.</a:t>
            </a:r>
            <a:endParaRPr lang="en-US" sz="2400" dirty="0" smtClean="0">
              <a:effectLst/>
              <a:latin typeface="Times New Roman" panose="02020603050405020304" pitchFamily="18" charset="0"/>
              <a:ea typeface="Times New Roman" panose="02020603050405020304" pitchFamily="18" charset="0"/>
            </a:endParaRPr>
          </a:p>
          <a:p>
            <a:pPr marL="189865" marR="141605" indent="356235" algn="just">
              <a:spcAft>
                <a:spcPts val="0"/>
              </a:spcAft>
            </a:pPr>
            <a:r>
              <a:rPr lang="uk-UA" sz="2400" dirty="0" smtClean="0">
                <a:effectLst/>
                <a:latin typeface="Times New Roman" panose="02020603050405020304" pitchFamily="18" charset="0"/>
                <a:ea typeface="Times New Roman" panose="02020603050405020304" pitchFamily="18" charset="0"/>
              </a:rPr>
              <a:t>Для транзисторних підсилювачів характерна висока надійність, великий</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строк</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служби,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незначна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споживана</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потужність,</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швидкодія</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малогабаритні</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параметри.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Недоліки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обумовлені</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фізичними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властивостями</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транзисторів</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залежністю</a:t>
            </a:r>
            <a:r>
              <a:rPr lang="uk-UA" sz="2400" spc="-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параметрів</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від</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температури,</a:t>
            </a:r>
            <a:r>
              <a:rPr lang="uk-UA" sz="2400" spc="15" dirty="0" smtClean="0">
                <a:effectLst/>
                <a:latin typeface="Times New Roman" panose="02020603050405020304" pitchFamily="18" charset="0"/>
                <a:ea typeface="Times New Roman" panose="02020603050405020304" pitchFamily="18" charset="0"/>
              </a:rPr>
              <a:t> </a:t>
            </a:r>
            <a:r>
              <a:rPr lang="uk-UA" sz="2400" dirty="0" smtClean="0">
                <a:effectLst/>
                <a:latin typeface="Times New Roman" panose="02020603050405020304" pitchFamily="18" charset="0"/>
                <a:ea typeface="Times New Roman" panose="02020603050405020304" pitchFamily="18" charset="0"/>
              </a:rPr>
              <a:t>перенапружень.</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005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38912" y="82296"/>
            <a:ext cx="10259568" cy="6620256"/>
          </a:xfrm>
          <a:prstGeom prst="rect">
            <a:avLst/>
          </a:prstGeom>
        </p:spPr>
      </p:pic>
    </p:spTree>
    <p:extLst>
      <p:ext uri="{BB962C8B-B14F-4D97-AF65-F5344CB8AC3E}">
        <p14:creationId xmlns:p14="http://schemas.microsoft.com/office/powerpoint/2010/main" val="2724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9117" t="37478" r="29156" b="34783"/>
          <a:stretch/>
        </p:blipFill>
        <p:spPr>
          <a:xfrm>
            <a:off x="475488" y="274319"/>
            <a:ext cx="10680192" cy="4206241"/>
          </a:xfrm>
          <a:prstGeom prst="rect">
            <a:avLst/>
          </a:prstGeom>
        </p:spPr>
      </p:pic>
    </p:spTree>
    <p:extLst>
      <p:ext uri="{BB962C8B-B14F-4D97-AF65-F5344CB8AC3E}">
        <p14:creationId xmlns:p14="http://schemas.microsoft.com/office/powerpoint/2010/main" val="25141905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1186</Words>
  <Application>Microsoft Office PowerPoint</Application>
  <PresentationFormat>Широкоэкранный</PresentationFormat>
  <Paragraphs>127</Paragraphs>
  <Slides>27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Calibri</vt:lpstr>
      <vt:lpstr>Calibri Light</vt:lpstr>
      <vt:lpstr>Cambria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14</cp:revision>
  <dcterms:created xsi:type="dcterms:W3CDTF">2022-10-16T14:49:18Z</dcterms:created>
  <dcterms:modified xsi:type="dcterms:W3CDTF">2022-10-17T07:46:58Z</dcterms:modified>
</cp:coreProperties>
</file>