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79" r:id="rId5"/>
    <p:sldId id="281" r:id="rId6"/>
    <p:sldId id="278" r:id="rId7"/>
    <p:sldId id="259" r:id="rId8"/>
    <p:sldId id="286" r:id="rId9"/>
    <p:sldId id="287" r:id="rId10"/>
    <p:sldId id="288" r:id="rId11"/>
    <p:sldId id="289" r:id="rId12"/>
    <p:sldId id="290" r:id="rId13"/>
    <p:sldId id="291" r:id="rId14"/>
    <p:sldId id="292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63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33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48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72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65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77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46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48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18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51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96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58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32310" y="818866"/>
            <a:ext cx="23248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ТЕМА:</a:t>
            </a:r>
            <a:endParaRPr lang="ru-RU" sz="4400" b="1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665927" y="2272101"/>
            <a:ext cx="8474299" cy="18491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b="1" dirty="0"/>
              <a:t>Вступ. Українська мова – державна мова України, національна мова українського народу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145905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1831" y="38637"/>
            <a:ext cx="100584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b="1" i="1" dirty="0" err="1"/>
              <a:t>Мовна</a:t>
            </a:r>
            <a:r>
              <a:rPr lang="uk-UA" sz="3200" b="1" i="1" dirty="0"/>
              <a:t> політика </a:t>
            </a:r>
            <a:r>
              <a:rPr lang="uk-UA" sz="3200" i="1" dirty="0"/>
              <a:t>– це сукупність ідеологічних постулатів та практичних дій, спрямовані на врегулювання </a:t>
            </a:r>
            <a:r>
              <a:rPr lang="uk-UA" sz="3200" i="1" dirty="0" err="1"/>
              <a:t>мовних</a:t>
            </a:r>
            <a:r>
              <a:rPr lang="uk-UA" sz="3200" i="1" dirty="0"/>
              <a:t> відносин у країні</a:t>
            </a:r>
            <a:r>
              <a:rPr lang="uk-UA" sz="3200" dirty="0" smtClean="0"/>
              <a:t>.</a:t>
            </a:r>
          </a:p>
          <a:p>
            <a:pPr algn="just"/>
            <a:r>
              <a:rPr lang="uk-UA" sz="3200" i="1" dirty="0" smtClean="0"/>
              <a:t>Негативна </a:t>
            </a:r>
            <a:r>
              <a:rPr lang="uk-UA" sz="3200" i="1" dirty="0" err="1"/>
              <a:t>мовна</a:t>
            </a:r>
            <a:r>
              <a:rPr lang="uk-UA" sz="3200" i="1" dirty="0"/>
              <a:t> політика, спрямована на знищення певної мови як головної ознаки етносу, називається </a:t>
            </a:r>
            <a:r>
              <a:rPr lang="uk-UA" sz="3200" b="1" i="1" dirty="0" err="1"/>
              <a:t>лінгвоцидом</a:t>
            </a:r>
            <a:r>
              <a:rPr lang="uk-UA" sz="3200" dirty="0" smtClean="0"/>
              <a:t>.</a:t>
            </a:r>
          </a:p>
          <a:p>
            <a:pPr algn="just"/>
            <a:endParaRPr lang="uk-UA" sz="3200" dirty="0"/>
          </a:p>
          <a:p>
            <a:pPr algn="just"/>
            <a:r>
              <a:rPr lang="uk-UA" sz="3200" b="1" i="1" dirty="0"/>
              <a:t>Мовно-комунікативна компетенція </a:t>
            </a:r>
            <a:r>
              <a:rPr lang="uk-UA" sz="3200" i="1" dirty="0"/>
              <a:t>– це вміння здійснювати мовленнєвий акт, у якому реалізується комунікативно-мовленнєва поведінка на основі фонологічних, лексико-граматичних та соціолінгвістичних знань, умінь і навичок відповідно до мети і ситуації спілкування</a:t>
            </a:r>
            <a:r>
              <a:rPr lang="uk-UA" sz="3200" dirty="0"/>
              <a:t>.</a:t>
            </a:r>
            <a:endParaRPr lang="ru-RU" sz="3200" dirty="0"/>
          </a:p>
        </p:txBody>
      </p:sp>
      <p:pic>
        <p:nvPicPr>
          <p:cNvPr id="33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018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1831" y="38637"/>
            <a:ext cx="10058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b="1" i="1" dirty="0"/>
              <a:t>Державна мова </a:t>
            </a:r>
            <a:r>
              <a:rPr lang="uk-UA" sz="3200" i="1" dirty="0"/>
              <a:t>– це офіційно проголошена законодавчою владою мова сфери офіційного спілкування</a:t>
            </a:r>
            <a:r>
              <a:rPr lang="uk-UA" sz="3200" dirty="0"/>
              <a:t>. </a:t>
            </a:r>
            <a:endParaRPr lang="ru-RU" sz="3200" dirty="0"/>
          </a:p>
        </p:txBody>
      </p:sp>
      <p:pic>
        <p:nvPicPr>
          <p:cNvPr id="33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931831" y="1513091"/>
            <a:ext cx="10058399" cy="4989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3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Стаття </a:t>
            </a:r>
            <a:r>
              <a:rPr lang="uk-UA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10 Конституції </a:t>
            </a:r>
            <a:r>
              <a:rPr lang="uk-UA" sz="3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України: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uk-UA" sz="28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Державною </a:t>
            </a:r>
            <a:r>
              <a:rPr lang="uk-UA" sz="2800" i="1" dirty="0">
                <a:ea typeface="Calibri" panose="020F0502020204030204" pitchFamily="34" charset="0"/>
                <a:cs typeface="Times New Roman" panose="02020603050405020304" pitchFamily="18" charset="0"/>
              </a:rPr>
              <a:t>мовою в Україні є українська мова.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800" i="1" dirty="0">
                <a:ea typeface="Calibri" panose="020F0502020204030204" pitchFamily="34" charset="0"/>
                <a:cs typeface="Times New Roman" panose="02020603050405020304" pitchFamily="18" charset="0"/>
              </a:rPr>
              <a:t>Держава забезпечує всебічний розвиток і функціонування української мови в усіх сферах суспільного життя на всій території України.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800" i="1" dirty="0">
                <a:ea typeface="Calibri" panose="020F0502020204030204" pitchFamily="34" charset="0"/>
                <a:cs typeface="Times New Roman" panose="02020603050405020304" pitchFamily="18" charset="0"/>
              </a:rPr>
              <a:t>В Україні гарантується вільний розвиток, використання і захист російської, інших мов національних меншин України.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800" i="1" dirty="0">
                <a:ea typeface="Calibri" panose="020F0502020204030204" pitchFamily="34" charset="0"/>
                <a:cs typeface="Times New Roman" panose="02020603050405020304" pitchFamily="18" charset="0"/>
              </a:rPr>
              <a:t>Держава сприяє вивченню мов міжнародного спілкування.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800" i="1" dirty="0">
                <a:ea typeface="Calibri" panose="020F0502020204030204" pitchFamily="34" charset="0"/>
              </a:rPr>
              <a:t>Застосування мов в Україні гарантується Конституцією України та визначається законом</a:t>
            </a:r>
            <a:r>
              <a:rPr lang="uk-UA" sz="2800" dirty="0">
                <a:ea typeface="Calibri" panose="020F0502020204030204" pitchFamily="34" charset="0"/>
              </a:rPr>
              <a:t>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492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18196" y="334851"/>
            <a:ext cx="959476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b="1" i="1" dirty="0" smtClean="0"/>
              <a:t>Функції мови: </a:t>
            </a:r>
            <a:r>
              <a:rPr lang="uk-UA" sz="3200" i="1" dirty="0" smtClean="0"/>
              <a:t> </a:t>
            </a:r>
          </a:p>
          <a:p>
            <a:pPr algn="just"/>
            <a:r>
              <a:rPr lang="uk-UA" sz="3200" i="1" dirty="0" smtClean="0"/>
              <a:t>Комунікативна;</a:t>
            </a:r>
          </a:p>
          <a:p>
            <a:pPr algn="just"/>
            <a:r>
              <a:rPr lang="uk-UA" sz="3200" i="1" dirty="0" smtClean="0"/>
              <a:t>Демонстративна;</a:t>
            </a:r>
          </a:p>
          <a:p>
            <a:pPr algn="just"/>
            <a:r>
              <a:rPr lang="uk-UA" sz="3200" i="1" dirty="0" smtClean="0"/>
              <a:t>Ідентифікаційна;</a:t>
            </a:r>
          </a:p>
          <a:p>
            <a:pPr algn="just"/>
            <a:r>
              <a:rPr lang="uk-UA" sz="3200" i="1" dirty="0" smtClean="0"/>
              <a:t>Експресивна;</a:t>
            </a:r>
          </a:p>
          <a:p>
            <a:pPr algn="just"/>
            <a:r>
              <a:rPr lang="uk-UA" sz="3200" i="1" dirty="0" smtClean="0"/>
              <a:t>Гносеологічна;</a:t>
            </a:r>
          </a:p>
          <a:p>
            <a:pPr algn="just"/>
            <a:r>
              <a:rPr lang="uk-UA" sz="3200" i="1" dirty="0" err="1" smtClean="0"/>
              <a:t>Мислетворча</a:t>
            </a:r>
            <a:r>
              <a:rPr lang="uk-UA" sz="3200" i="1" dirty="0" smtClean="0"/>
              <a:t>;</a:t>
            </a:r>
          </a:p>
          <a:p>
            <a:pPr algn="just"/>
            <a:r>
              <a:rPr lang="uk-UA" sz="3200" i="1" dirty="0" err="1" smtClean="0"/>
              <a:t>Культуроносна</a:t>
            </a:r>
            <a:r>
              <a:rPr lang="uk-UA" sz="3200" i="1" dirty="0" smtClean="0"/>
              <a:t> (естетична);</a:t>
            </a:r>
          </a:p>
          <a:p>
            <a:pPr algn="just"/>
            <a:r>
              <a:rPr lang="uk-UA" sz="3200" i="1" dirty="0" smtClean="0"/>
              <a:t>Номінативна;</a:t>
            </a:r>
          </a:p>
          <a:p>
            <a:pPr algn="just"/>
            <a:r>
              <a:rPr lang="uk-UA" sz="3200" i="1" dirty="0" err="1" smtClean="0"/>
              <a:t>Фатична</a:t>
            </a:r>
            <a:r>
              <a:rPr lang="uk-UA" sz="3200" i="1" dirty="0" smtClean="0"/>
              <a:t>;</a:t>
            </a:r>
          </a:p>
          <a:p>
            <a:pPr algn="just"/>
            <a:r>
              <a:rPr lang="uk-UA" sz="3200" i="1" dirty="0" smtClean="0"/>
              <a:t>Емотивна.</a:t>
            </a:r>
          </a:p>
          <a:p>
            <a:pPr algn="just"/>
            <a:endParaRPr lang="ru-RU" sz="3200" dirty="0"/>
          </a:p>
        </p:txBody>
      </p:sp>
      <p:pic>
        <p:nvPicPr>
          <p:cNvPr id="33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00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828970" y="0"/>
            <a:ext cx="10251413" cy="688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uk-UA" sz="3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Місце української мови серед інших мов світу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uk-UA" sz="3200" dirty="0">
                <a:ea typeface="Calibri" panose="020F0502020204030204" pitchFamily="34" charset="0"/>
                <a:cs typeface="Times New Roman" panose="02020603050405020304" pitchFamily="18" charset="0"/>
              </a:rPr>
              <a:t>світі існує близько 5–7 тис. мов. За кількістю мовців українська мова займає 21 місце після китайської, іспанської, англійської тощо. Нею розмовляє 40–50 млн осіб у світі. </a:t>
            </a:r>
            <a:endParaRPr lang="ru-RU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3200" dirty="0">
                <a:ea typeface="Calibri" panose="020F0502020204030204" pitchFamily="34" charset="0"/>
                <a:cs typeface="Times New Roman" panose="02020603050405020304" pitchFamily="18" charset="0"/>
              </a:rPr>
              <a:t>За давністю писемності українська мова належить до </a:t>
            </a:r>
            <a:r>
              <a:rPr lang="uk-UA" sz="3200" dirty="0" err="1">
                <a:ea typeface="Calibri" panose="020F0502020204030204" pitchFamily="34" charset="0"/>
                <a:cs typeface="Times New Roman" panose="02020603050405020304" pitchFamily="18" charset="0"/>
              </a:rPr>
              <a:t>давньописемних</a:t>
            </a:r>
            <a:r>
              <a:rPr lang="uk-UA" sz="3200" dirty="0">
                <a:ea typeface="Calibri" panose="020F0502020204030204" pitchFamily="34" charset="0"/>
                <a:cs typeface="Times New Roman" panose="02020603050405020304" pitchFamily="18" charset="0"/>
              </a:rPr>
              <a:t> мов (їй більше 1000 років</a:t>
            </a:r>
            <a:r>
              <a:rPr lang="uk-UA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3200" dirty="0" smtClean="0">
                <a:ea typeface="Calibri" panose="020F0502020204030204" pitchFamily="34" charset="0"/>
              </a:rPr>
              <a:t>Українська </a:t>
            </a:r>
            <a:r>
              <a:rPr lang="uk-UA" sz="3200" dirty="0">
                <a:ea typeface="Calibri" panose="020F0502020204030204" pitchFamily="34" charset="0"/>
              </a:rPr>
              <a:t>мова належить до флективних синтетичних мов, у яких значення виражається </a:t>
            </a:r>
            <a:r>
              <a:rPr lang="uk-UA" sz="3200" dirty="0" smtClean="0">
                <a:ea typeface="Calibri" panose="020F0502020204030204" pitchFamily="34" charset="0"/>
              </a:rPr>
              <a:t>закінченням.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3200" dirty="0"/>
              <a:t>За милозвучністю українська мова посідає друге місце після італійської за принципом співвідношення голосних і приголосних у словах</a:t>
            </a:r>
            <a:r>
              <a:rPr lang="uk-UA" sz="3200" dirty="0" smtClean="0"/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3195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828970" y="181957"/>
            <a:ext cx="10251413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/>
              <a:t>За генеалогічною класифікацією </a:t>
            </a:r>
            <a:r>
              <a:rPr lang="uk-UA" sz="3200" dirty="0" smtClean="0"/>
              <a:t>українська </a:t>
            </a:r>
            <a:r>
              <a:rPr lang="uk-UA" sz="3200" dirty="0"/>
              <a:t>мова належить до східної підгрупи слов’янської групи індоєвропейської сім’ї мов. </a:t>
            </a:r>
            <a:endParaRPr lang="uk-UA" sz="3200" dirty="0" smtClean="0"/>
          </a:p>
          <a:p>
            <a:pPr algn="just"/>
            <a:endParaRPr lang="ru-RU" sz="3200" dirty="0"/>
          </a:p>
          <a:p>
            <a:pPr algn="ctr"/>
            <a:r>
              <a:rPr lang="uk-UA" sz="3200" b="1" i="1" dirty="0"/>
              <a:t>Періодизація розвитку української мови</a:t>
            </a:r>
            <a:r>
              <a:rPr lang="uk-UA" sz="3200" b="1" dirty="0"/>
              <a:t>:</a:t>
            </a:r>
            <a:endParaRPr lang="ru-RU" sz="3200" b="1" dirty="0"/>
          </a:p>
          <a:p>
            <a:pPr marL="514350" lvl="0" indent="-514350">
              <a:buAutoNum type="arabicPeriod"/>
            </a:pPr>
            <a:r>
              <a:rPr lang="uk-UA" sz="3200" dirty="0" smtClean="0"/>
              <a:t>Спільнослов’янська </a:t>
            </a:r>
            <a:r>
              <a:rPr lang="uk-UA" sz="3200" dirty="0"/>
              <a:t>мова (ІІІ тис. до н. е. – VI ст. н. е</a:t>
            </a:r>
            <a:r>
              <a:rPr lang="uk-UA" sz="3200" dirty="0" smtClean="0"/>
              <a:t>.)</a:t>
            </a:r>
          </a:p>
          <a:p>
            <a:pPr marL="514350" lvl="0" indent="-514350">
              <a:buAutoNum type="arabicPeriod"/>
            </a:pPr>
            <a:r>
              <a:rPr lang="uk-UA" sz="3200" dirty="0" smtClean="0"/>
              <a:t>Давньоруська </a:t>
            </a:r>
            <a:r>
              <a:rPr lang="uk-UA" sz="3200" dirty="0"/>
              <a:t>мова. Становлення усної форми (VII ст. – Х ст</a:t>
            </a:r>
            <a:r>
              <a:rPr lang="uk-UA" sz="3200" dirty="0" smtClean="0"/>
              <a:t>.)</a:t>
            </a:r>
          </a:p>
          <a:p>
            <a:pPr marL="514350" lvl="0" indent="-514350">
              <a:buAutoNum type="arabicPeriod"/>
            </a:pPr>
            <a:r>
              <a:rPr lang="uk-UA" sz="3200" dirty="0" smtClean="0"/>
              <a:t>Давньоруська </a:t>
            </a:r>
            <a:r>
              <a:rPr lang="uk-UA" sz="3200" dirty="0"/>
              <a:t>мова. Становлення писемної форми (ХІ ст. – ХІІІ ст.). </a:t>
            </a:r>
            <a:endParaRPr lang="uk-UA" sz="3200" dirty="0" smtClean="0"/>
          </a:p>
          <a:p>
            <a:pPr marL="514350" lvl="0" indent="-514350">
              <a:buAutoNum type="arabicPeriod"/>
            </a:pPr>
            <a:r>
              <a:rPr lang="uk-UA" sz="3200" dirty="0" smtClean="0"/>
              <a:t>Староукраїнська </a:t>
            </a:r>
            <a:r>
              <a:rPr lang="uk-UA" sz="3200" dirty="0"/>
              <a:t>мова (XIII ст. – XVIII ст.). </a:t>
            </a:r>
            <a:endParaRPr lang="uk-UA" sz="3200" dirty="0" smtClean="0"/>
          </a:p>
          <a:p>
            <a:pPr marL="514350" lvl="0" indent="-514350">
              <a:buAutoNum type="arabicPeriod"/>
            </a:pPr>
            <a:r>
              <a:rPr lang="uk-UA" sz="3200" dirty="0" smtClean="0"/>
              <a:t>Сучасна </a:t>
            </a:r>
            <a:r>
              <a:rPr lang="uk-UA" sz="3200" dirty="0"/>
              <a:t>українська літературна мова (XIX ст. – наш час).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0446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47910" y="335845"/>
            <a:ext cx="99294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/>
              <a:t>План:</a:t>
            </a:r>
          </a:p>
          <a:p>
            <a:pPr lvl="0"/>
            <a:r>
              <a:rPr lang="uk-UA" sz="3600" dirty="0" smtClean="0"/>
              <a:t>1. Роль </a:t>
            </a:r>
            <a:r>
              <a:rPr lang="uk-UA" sz="3600" dirty="0"/>
              <a:t>мови в житті суспільства.</a:t>
            </a:r>
            <a:endParaRPr lang="ru-RU" sz="3600" dirty="0"/>
          </a:p>
          <a:p>
            <a:pPr lvl="0"/>
            <a:r>
              <a:rPr lang="uk-UA" sz="3600" dirty="0" smtClean="0"/>
              <a:t>2. Поняття </a:t>
            </a:r>
            <a:r>
              <a:rPr lang="uk-UA" sz="3600" dirty="0"/>
              <a:t>національної та літературної мови.</a:t>
            </a:r>
            <a:endParaRPr lang="ru-RU" sz="3600" dirty="0"/>
          </a:p>
          <a:p>
            <a:pPr lvl="0"/>
            <a:r>
              <a:rPr lang="uk-UA" sz="3600" dirty="0" smtClean="0"/>
              <a:t>3. Українська </a:t>
            </a:r>
            <a:r>
              <a:rPr lang="uk-UA" sz="3600" dirty="0"/>
              <a:t>мова – державна мова України.</a:t>
            </a:r>
            <a:endParaRPr lang="ru-RU" sz="3600" dirty="0"/>
          </a:p>
          <a:p>
            <a:pPr lvl="0"/>
            <a:r>
              <a:rPr lang="uk-UA" sz="3600" dirty="0" smtClean="0"/>
              <a:t>4. Функції </a:t>
            </a:r>
            <a:r>
              <a:rPr lang="uk-UA" sz="3600" dirty="0"/>
              <a:t>мови.</a:t>
            </a:r>
            <a:endParaRPr lang="ru-RU" sz="3600" dirty="0"/>
          </a:p>
          <a:p>
            <a:pPr lvl="0"/>
            <a:r>
              <a:rPr lang="uk-UA" sz="3600" dirty="0" smtClean="0"/>
              <a:t>5. Місце </a:t>
            </a:r>
            <a:r>
              <a:rPr lang="uk-UA" sz="3600" dirty="0"/>
              <a:t>української мови серед інших мов світу.</a:t>
            </a:r>
            <a:endParaRPr lang="ru-RU" sz="3600" dirty="0"/>
          </a:p>
          <a:p>
            <a:pPr lvl="0"/>
            <a:r>
              <a:rPr lang="uk-UA" sz="3600" dirty="0" smtClean="0"/>
              <a:t>6. Етимологія </a:t>
            </a:r>
            <a:r>
              <a:rPr lang="uk-UA" sz="3600" dirty="0"/>
              <a:t>української мови. Періодизація розвитку і теорії походження української мови</a:t>
            </a:r>
            <a:r>
              <a:rPr lang="uk-UA" sz="3600" dirty="0" smtClean="0"/>
              <a:t>.</a:t>
            </a:r>
            <a:endParaRPr lang="uk-UA" sz="3600" dirty="0" smtClean="0"/>
          </a:p>
        </p:txBody>
      </p:sp>
    </p:spTree>
    <p:extLst>
      <p:ext uri="{BB962C8B-B14F-4D97-AF65-F5344CB8AC3E}">
        <p14:creationId xmlns:p14="http://schemas.microsoft.com/office/powerpoint/2010/main" val="12104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1146220"/>
            <a:ext cx="98521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uk-UA" sz="3200" b="1" i="1" dirty="0"/>
              <a:t>Мова</a:t>
            </a:r>
            <a:r>
              <a:rPr lang="uk-UA" sz="3200" i="1" dirty="0"/>
              <a:t> – це характерний для людського суспільства, специфічний вид знакової діяльності, який поєднує систему артикуляційно-звукових актів, притаманних певній етнічній спільноті, на позначення явищ та сигналів об’єктивної дійсності, спрямований на обмін інформацією між представниками цієї спільноти</a:t>
            </a:r>
            <a:r>
              <a:rPr lang="uk-UA" sz="3200" dirty="0" smtClean="0"/>
              <a:t>.</a:t>
            </a:r>
          </a:p>
          <a:p>
            <a:pPr algn="just"/>
            <a:endParaRPr lang="uk-UA" sz="3200" dirty="0" smtClean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uk-UA" sz="3200" i="1" dirty="0"/>
              <a:t>Процес і результат спілкування, який існує в усній або писемній формі, називається </a:t>
            </a:r>
            <a:r>
              <a:rPr lang="uk-UA" sz="3200" b="1" i="1" dirty="0"/>
              <a:t>мовленням</a:t>
            </a:r>
            <a:r>
              <a:rPr lang="uk-UA" sz="3200" dirty="0"/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910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523616"/>
              </p:ext>
            </p:extLst>
          </p:nvPr>
        </p:nvGraphicFramePr>
        <p:xfrm>
          <a:off x="2395471" y="521027"/>
          <a:ext cx="9066726" cy="53693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33363"/>
                <a:gridCol w="4533363"/>
              </a:tblGrid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</a:rPr>
                        <a:t>МОВА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solidFill>
                            <a:schemeClr val="tx1"/>
                          </a:solidFill>
                          <a:effectLst/>
                        </a:rPr>
                        <a:t>МОВЛЕННЯ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  <a:effectLst/>
                        </a:rPr>
                        <a:t>1. Абстрактне </a:t>
                      </a:r>
                      <a:r>
                        <a:rPr lang="uk-UA" sz="2400" b="0" dirty="0">
                          <a:solidFill>
                            <a:schemeClr val="tx1"/>
                          </a:solidFill>
                          <a:effectLst/>
                        </a:rPr>
                        <a:t>поняття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</a:rPr>
                        <a:t>1. Конкретне </a:t>
                      </a: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</a:rPr>
                        <a:t>поняття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  <a:effectLst/>
                        </a:rPr>
                        <a:t>2. Українська</a:t>
                      </a:r>
                      <a:r>
                        <a:rPr lang="uk-UA" sz="2400" b="0" dirty="0">
                          <a:solidFill>
                            <a:schemeClr val="tx1"/>
                          </a:solidFill>
                          <a:effectLst/>
                        </a:rPr>
                        <a:t>, англійська, польська, арабська, німецька, французька, італійська, латинська тощо. Існують також штучні мови. Найпоширеніша з них – есперанто. 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</a:rPr>
                        <a:t>2. Усне </a:t>
                      </a: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</a:rPr>
                        <a:t>/ писемне.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  <a:effectLst/>
                        </a:rPr>
                        <a:t>3. Мова </a:t>
                      </a:r>
                      <a:r>
                        <a:rPr lang="uk-UA" sz="2400" b="0" dirty="0">
                          <a:solidFill>
                            <a:schemeClr val="tx1"/>
                          </a:solidFill>
                          <a:effectLst/>
                        </a:rPr>
                        <a:t>існує на інтуїтивному рівні й узагальнено об’єднує людей за національністю.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</a:rPr>
                        <a:t>3. Мовлення </a:t>
                      </a: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</a:rPr>
                        <a:t>має індивідуальні особливості в кожної людини: скільки мовців, стільки й відмінностей у мовленні. 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19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70638" y="363915"/>
            <a:ext cx="1001959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/>
              <a:t>Національна мова властива конкретній етнічній спільноті й закріплена за її етнічною територією. Національною мовою українського народу є українська</a:t>
            </a:r>
            <a:r>
              <a:rPr lang="uk-UA" sz="3200" dirty="0" smtClean="0"/>
              <a:t>.</a:t>
            </a:r>
          </a:p>
          <a:p>
            <a:pPr algn="just"/>
            <a:endParaRPr lang="uk-UA" sz="3200" dirty="0" smtClean="0"/>
          </a:p>
          <a:p>
            <a:r>
              <a:rPr lang="uk-UA" sz="3200" dirty="0"/>
              <a:t>Н</a:t>
            </a:r>
            <a:r>
              <a:rPr lang="uk-UA" sz="3200" dirty="0" smtClean="0"/>
              <a:t>аціональна </a:t>
            </a:r>
            <a:r>
              <a:rPr lang="uk-UA" sz="3200" dirty="0"/>
              <a:t>мова України виражена у двох формах:</a:t>
            </a:r>
            <a:endParaRPr lang="ru-RU" sz="3200" dirty="0"/>
          </a:p>
          <a:p>
            <a:r>
              <a:rPr lang="uk-UA" sz="3200" dirty="0"/>
              <a:t>а) вища форма – літературна мова;</a:t>
            </a:r>
            <a:endParaRPr lang="ru-RU" sz="3200" dirty="0"/>
          </a:p>
          <a:p>
            <a:r>
              <a:rPr lang="uk-UA" sz="3200" dirty="0"/>
              <a:t>б) нижча форма – діалекти</a:t>
            </a:r>
            <a:r>
              <a:rPr lang="uk-UA" sz="3200" dirty="0" smtClean="0"/>
              <a:t>.</a:t>
            </a:r>
          </a:p>
          <a:p>
            <a:endParaRPr lang="ru-RU" sz="3200" dirty="0"/>
          </a:p>
          <a:p>
            <a:r>
              <a:rPr lang="uk-UA" sz="3200" dirty="0"/>
              <a:t>Сучасна українська літературна мова (СУЛМ) сформувалася на основі полтавсько-наддніпрянських говірок середньонаддніпрянського діалекту південно-східного наріччя кінця ХVIII ст.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350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Users\User\Desktop\Горобець Алла\підручник\карта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878"/>
            <a:ext cx="12192000" cy="638792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419399" y="6237217"/>
            <a:ext cx="9353201" cy="625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uk-UA" sz="3200" i="1" dirty="0">
                <a:ea typeface="Calibri" panose="020F0502020204030204" pitchFamily="34" charset="0"/>
                <a:cs typeface="Times New Roman" panose="02020603050405020304" pitchFamily="18" charset="0"/>
              </a:rPr>
              <a:t>Карта етнічного розселення українців у XVIII ст.</a:t>
            </a:r>
            <a:endParaRPr lang="ru-RU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45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60620" y="475169"/>
            <a:ext cx="95561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b="1" i="1" dirty="0">
                <a:ea typeface="Calibri" panose="020F0502020204030204" pitchFamily="34" charset="0"/>
              </a:rPr>
              <a:t>Літературна мова </a:t>
            </a:r>
            <a:r>
              <a:rPr lang="uk-UA" sz="3200" i="1" dirty="0">
                <a:ea typeface="Calibri" panose="020F0502020204030204" pitchFamily="34" charset="0"/>
              </a:rPr>
              <a:t>– це унормована, відшліфована форма загальнонародної (національної) мови, яка обслуговує найрізноманітніші сфери суспільної діяльності людей</a:t>
            </a:r>
            <a:r>
              <a:rPr lang="uk-UA" sz="3200" dirty="0">
                <a:ea typeface="Calibri" panose="020F0502020204030204" pitchFamily="34" charset="0"/>
              </a:rPr>
              <a:t>. Початок сучасної української літературної мови пов’язують із виходом поеми «Енеїда» І. Котляревського у 1798 </a:t>
            </a:r>
            <a:r>
              <a:rPr lang="uk-UA" sz="3200" dirty="0" smtClean="0">
                <a:ea typeface="Calibri" panose="020F0502020204030204" pitchFamily="34" charset="0"/>
              </a:rPr>
              <a:t>році.</a:t>
            </a:r>
          </a:p>
          <a:p>
            <a:pPr algn="just"/>
            <a:endParaRPr lang="uk-UA" sz="3200" dirty="0"/>
          </a:p>
          <a:p>
            <a:pPr algn="just"/>
            <a:r>
              <a:rPr lang="uk-UA" sz="3200" dirty="0" smtClean="0"/>
              <a:t>Зачинатель СУЛМ – І. Котляревський</a:t>
            </a:r>
          </a:p>
          <a:p>
            <a:pPr algn="just"/>
            <a:r>
              <a:rPr lang="uk-UA" sz="3200" dirty="0" smtClean="0"/>
              <a:t>Основоположник – Т. Шевченко</a:t>
            </a:r>
            <a:endParaRPr lang="ru-RU" sz="3200" dirty="0"/>
          </a:p>
        </p:txBody>
      </p:sp>
      <p:pic>
        <p:nvPicPr>
          <p:cNvPr id="33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34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47741" y="141668"/>
            <a:ext cx="9569003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/>
              <a:t>Нижча форма національної мови вміщує територіальні й соціальні діалекти. </a:t>
            </a:r>
            <a:endParaRPr lang="uk-UA" sz="3200" dirty="0" smtClean="0"/>
          </a:p>
          <a:p>
            <a:pPr algn="just"/>
            <a:endParaRPr lang="uk-UA" sz="3200" dirty="0" smtClean="0"/>
          </a:p>
          <a:p>
            <a:pPr algn="just"/>
            <a:r>
              <a:rPr lang="uk-UA" sz="3200" b="1" i="1" dirty="0" smtClean="0"/>
              <a:t>Діалекти</a:t>
            </a:r>
            <a:r>
              <a:rPr lang="uk-UA" sz="3200" i="1" dirty="0" smtClean="0"/>
              <a:t> </a:t>
            </a:r>
            <a:r>
              <a:rPr lang="uk-UA" sz="3200" i="1" dirty="0"/>
              <a:t>– великий підрозділ мови, який об’єднує групу говірок, пов’язаних між собою низкою спільних явищ, не відомих або не властивих іншим говіркам</a:t>
            </a:r>
            <a:r>
              <a:rPr lang="uk-UA" sz="3200" dirty="0"/>
              <a:t>. </a:t>
            </a:r>
            <a:endParaRPr lang="uk-UA" sz="3200" dirty="0" smtClean="0"/>
          </a:p>
          <a:p>
            <a:pPr algn="just"/>
            <a:endParaRPr lang="uk-UA" sz="3200" dirty="0"/>
          </a:p>
          <a:p>
            <a:pPr algn="just"/>
            <a:r>
              <a:rPr lang="uk-UA" sz="3200" dirty="0" smtClean="0"/>
              <a:t>Українська </a:t>
            </a:r>
            <a:r>
              <a:rPr lang="uk-UA" sz="3200" dirty="0"/>
              <a:t>мова об’єднує три наріччя: північне, південно-західне та південно-східне, кожне з яких містить </a:t>
            </a:r>
            <a:r>
              <a:rPr lang="uk-UA" sz="3200" b="1" i="1" dirty="0"/>
              <a:t>територіальні діалекти </a:t>
            </a:r>
            <a:r>
              <a:rPr lang="uk-UA" sz="3200" i="1" dirty="0"/>
              <a:t>– варіанти національної мови, що вживаються як засіб спілкування особами, які належать до однієї територіальної </a:t>
            </a:r>
            <a:r>
              <a:rPr lang="uk-UA" sz="3200" i="1" dirty="0" smtClean="0"/>
              <a:t>спільноти.</a:t>
            </a:r>
            <a:endParaRPr lang="ru-RU" sz="3200" dirty="0"/>
          </a:p>
        </p:txBody>
      </p:sp>
      <p:pic>
        <p:nvPicPr>
          <p:cNvPr id="33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233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9256" y="428178"/>
            <a:ext cx="956900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b="1" i="1" dirty="0"/>
              <a:t>Соціальний діалект </a:t>
            </a:r>
            <a:r>
              <a:rPr lang="uk-UA" sz="3200" i="1" dirty="0"/>
              <a:t>– характеристика певних соціальних груп, що складається зі слів, словосполучень, фразеологізмів, висловів (часто запозичених з інших мов), якими користується певна група людей, об’єднана за різними соціальними критеріями</a:t>
            </a:r>
            <a:r>
              <a:rPr lang="uk-UA" sz="3200" dirty="0"/>
              <a:t>. </a:t>
            </a:r>
            <a:endParaRPr lang="uk-UA" sz="3200" dirty="0" smtClean="0"/>
          </a:p>
          <a:p>
            <a:endParaRPr lang="uk-UA" sz="3200" dirty="0"/>
          </a:p>
          <a:p>
            <a:pPr algn="just"/>
            <a:r>
              <a:rPr lang="uk-UA" sz="3200" dirty="0" smtClean="0"/>
              <a:t>До </a:t>
            </a:r>
            <a:r>
              <a:rPr lang="uk-UA" sz="3200" dirty="0"/>
              <a:t>соціальних діалектів </a:t>
            </a:r>
            <a:r>
              <a:rPr lang="uk-UA" sz="3200" dirty="0" smtClean="0"/>
              <a:t>належать:</a:t>
            </a:r>
          </a:p>
          <a:p>
            <a:pPr algn="just"/>
            <a:r>
              <a:rPr lang="uk-UA" sz="3200" dirty="0" smtClean="0"/>
              <a:t> </a:t>
            </a:r>
            <a:r>
              <a:rPr lang="uk-UA" sz="3200" dirty="0"/>
              <a:t>жаргонізми (секретні слова</a:t>
            </a:r>
            <a:r>
              <a:rPr lang="uk-UA" sz="3200" dirty="0" smtClean="0"/>
              <a:t>);</a:t>
            </a:r>
          </a:p>
          <a:p>
            <a:pPr algn="just"/>
            <a:r>
              <a:rPr lang="uk-UA" sz="3200" dirty="0" smtClean="0"/>
              <a:t>арготизми </a:t>
            </a:r>
            <a:r>
              <a:rPr lang="uk-UA" sz="3200" dirty="0"/>
              <a:t>(згрубілі слова</a:t>
            </a:r>
            <a:r>
              <a:rPr lang="uk-UA" sz="3200" dirty="0" smtClean="0"/>
              <a:t>);</a:t>
            </a:r>
          </a:p>
          <a:p>
            <a:pPr algn="just"/>
            <a:r>
              <a:rPr lang="uk-UA" sz="3200" dirty="0" err="1" smtClean="0"/>
              <a:t>сленгізми</a:t>
            </a:r>
            <a:r>
              <a:rPr lang="uk-UA" sz="3200" dirty="0" smtClean="0"/>
              <a:t> </a:t>
            </a:r>
            <a:r>
              <a:rPr lang="uk-UA" sz="3200" dirty="0"/>
              <a:t>(лексика молодіжної </a:t>
            </a:r>
            <a:r>
              <a:rPr lang="uk-UA" sz="3200" dirty="0" smtClean="0"/>
              <a:t>спільноти);</a:t>
            </a:r>
          </a:p>
          <a:p>
            <a:pPr algn="just"/>
            <a:r>
              <a:rPr lang="uk-UA" sz="3200" dirty="0" smtClean="0"/>
              <a:t>просторіччя </a:t>
            </a:r>
            <a:r>
              <a:rPr lang="uk-UA" sz="3200" dirty="0"/>
              <a:t>та професійні діалекти.</a:t>
            </a:r>
            <a:endParaRPr lang="ru-RU" sz="3200" dirty="0"/>
          </a:p>
        </p:txBody>
      </p:sp>
      <p:pic>
        <p:nvPicPr>
          <p:cNvPr id="33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904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659</Words>
  <Application>Microsoft Office PowerPoint</Application>
  <PresentationFormat>Широкоэкранный</PresentationFormat>
  <Paragraphs>79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105</cp:revision>
  <dcterms:created xsi:type="dcterms:W3CDTF">2019-11-18T14:22:59Z</dcterms:created>
  <dcterms:modified xsi:type="dcterms:W3CDTF">2020-08-11T12:02:55Z</dcterms:modified>
</cp:coreProperties>
</file>