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 id="271" r:id="rId9"/>
    <p:sldId id="272" r:id="rId10"/>
    <p:sldId id="273" r:id="rId11"/>
    <p:sldId id="274" r:id="rId12"/>
    <p:sldId id="263" r:id="rId13"/>
    <p:sldId id="276" r:id="rId14"/>
    <p:sldId id="275" r:id="rId15"/>
    <p:sldId id="265" r:id="rId16"/>
    <p:sldId id="264"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309463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256433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3326483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4141720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3698658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281934B-8CFB-4B18-A231-2C4AD46EEE7E}" type="datetimeFigureOut">
              <a:rPr lang="ru-RU" smtClean="0"/>
              <a:t>15.08.2020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578772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281934B-8CFB-4B18-A231-2C4AD46EEE7E}" type="datetimeFigureOut">
              <a:rPr lang="ru-RU" smtClean="0"/>
              <a:t>15.08.2020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1153464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281934B-8CFB-4B18-A231-2C4AD46EEE7E}" type="datetimeFigureOut">
              <a:rPr lang="ru-RU" smtClean="0"/>
              <a:t>15.08.2020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498482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281934B-8CFB-4B18-A231-2C4AD46EEE7E}" type="datetimeFigureOut">
              <a:rPr lang="ru-RU" smtClean="0"/>
              <a:t>15.08.2020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2279186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281934B-8CFB-4B18-A231-2C4AD46EEE7E}" type="datetimeFigureOut">
              <a:rPr lang="ru-RU" smtClean="0"/>
              <a:t>15.08.2020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264551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281934B-8CFB-4B18-A231-2C4AD46EEE7E}" type="datetimeFigureOut">
              <a:rPr lang="ru-RU" smtClean="0"/>
              <a:t>15.08.2020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E3CF2D-40C6-4903-8411-154F61D69C94}" type="slidenum">
              <a:rPr lang="ru-RU" smtClean="0"/>
              <a:t>‹#›</a:t>
            </a:fld>
            <a:endParaRPr lang="ru-RU"/>
          </a:p>
        </p:txBody>
      </p:sp>
    </p:spTree>
    <p:extLst>
      <p:ext uri="{BB962C8B-B14F-4D97-AF65-F5344CB8AC3E}">
        <p14:creationId xmlns:p14="http://schemas.microsoft.com/office/powerpoint/2010/main" val="2185967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1934B-8CFB-4B18-A231-2C4AD46EEE7E}" type="datetimeFigureOut">
              <a:rPr lang="ru-RU" smtClean="0"/>
              <a:t>15.08.2020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3CF2D-40C6-4903-8411-154F61D69C94}" type="slidenum">
              <a:rPr lang="ru-RU" smtClean="0"/>
              <a:t>‹#›</a:t>
            </a:fld>
            <a:endParaRPr lang="ru-RU"/>
          </a:p>
        </p:txBody>
      </p:sp>
    </p:spTree>
    <p:extLst>
      <p:ext uri="{BB962C8B-B14F-4D97-AF65-F5344CB8AC3E}">
        <p14:creationId xmlns:p14="http://schemas.microsoft.com/office/powerpoint/2010/main" val="3492589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934270" y="2006222"/>
            <a:ext cx="7728719" cy="2308324"/>
          </a:xfrm>
          <a:prstGeom prst="rect">
            <a:avLst/>
          </a:prstGeom>
          <a:noFill/>
        </p:spPr>
        <p:txBody>
          <a:bodyPr wrap="none" rtlCol="0">
            <a:spAutoFit/>
          </a:bodyPr>
          <a:lstStyle/>
          <a:p>
            <a:pPr algn="ctr"/>
            <a:r>
              <a:rPr lang="uk-UA" sz="3600" dirty="0" smtClean="0"/>
              <a:t>Особливості використання </a:t>
            </a:r>
          </a:p>
          <a:p>
            <a:pPr algn="ctr"/>
            <a:r>
              <a:rPr lang="uk-UA" sz="3600" dirty="0" smtClean="0"/>
              <a:t>граматичних категорій прикметника </a:t>
            </a:r>
          </a:p>
          <a:p>
            <a:pPr algn="ctr"/>
            <a:r>
              <a:rPr lang="uk-UA" sz="3600" dirty="0" smtClean="0"/>
              <a:t>в офіційно-діловому стилі. </a:t>
            </a:r>
          </a:p>
          <a:p>
            <a:pPr algn="ctr"/>
            <a:r>
              <a:rPr lang="uk-UA" sz="3600" dirty="0" smtClean="0"/>
              <a:t>Етикет службового листування. </a:t>
            </a:r>
            <a:r>
              <a:rPr lang="uk-UA" sz="3600" i="1" dirty="0" smtClean="0"/>
              <a:t>Листи</a:t>
            </a:r>
            <a:endParaRPr lang="ru-RU" sz="3600" i="1" dirty="0"/>
          </a:p>
        </p:txBody>
      </p:sp>
      <p:sp>
        <p:nvSpPr>
          <p:cNvPr id="6" name="TextBox 5"/>
          <p:cNvSpPr txBox="1"/>
          <p:nvPr/>
        </p:nvSpPr>
        <p:spPr>
          <a:xfrm>
            <a:off x="6032310" y="818866"/>
            <a:ext cx="2324895" cy="769441"/>
          </a:xfrm>
          <a:prstGeom prst="rect">
            <a:avLst/>
          </a:prstGeom>
          <a:noFill/>
        </p:spPr>
        <p:txBody>
          <a:bodyPr wrap="square" rtlCol="0">
            <a:spAutoFit/>
          </a:bodyPr>
          <a:lstStyle/>
          <a:p>
            <a:r>
              <a:rPr lang="uk-UA" sz="4400" b="1" dirty="0" smtClean="0"/>
              <a:t>ТЕМА:</a:t>
            </a:r>
            <a:endParaRPr lang="ru-RU" sz="4400" b="1" dirty="0"/>
          </a:p>
        </p:txBody>
      </p:sp>
    </p:spTree>
    <p:extLst>
      <p:ext uri="{BB962C8B-B14F-4D97-AF65-F5344CB8AC3E}">
        <p14:creationId xmlns:p14="http://schemas.microsoft.com/office/powerpoint/2010/main" val="1459052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1716066" y="0"/>
            <a:ext cx="10384076" cy="6801862"/>
          </a:xfrm>
          <a:prstGeom prst="rect">
            <a:avLst/>
          </a:prstGeom>
        </p:spPr>
        <p:txBody>
          <a:bodyPr wrap="square">
            <a:spAutoFit/>
          </a:bodyPr>
          <a:lstStyle/>
          <a:p>
            <a:pPr algn="ctr"/>
            <a:r>
              <a:rPr lang="ru-RU" sz="2800" b="1" i="1" dirty="0" err="1" smtClean="0">
                <a:latin typeface="Times New Roman" panose="02020603050405020304" pitchFamily="18" charset="0"/>
                <a:cs typeface="Times New Roman" panose="02020603050405020304" pitchFamily="18" charset="0"/>
              </a:rPr>
              <a:t>Складні</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випадки</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написання</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прикметників</a:t>
            </a:r>
            <a:endParaRPr lang="ru-RU" sz="2800" b="1" i="1" dirty="0" smtClean="0">
              <a:latin typeface="Times New Roman" panose="02020603050405020304" pitchFamily="18" charset="0"/>
              <a:cs typeface="Times New Roman" panose="02020603050405020304" pitchFamily="18" charset="0"/>
            </a:endParaRPr>
          </a:p>
          <a:p>
            <a:pPr algn="ctr"/>
            <a:r>
              <a:rPr lang="ru-RU" sz="2800" dirty="0" smtClean="0">
                <a:solidFill>
                  <a:srgbClr val="C00000"/>
                </a:solidFill>
              </a:rPr>
              <a:t>Через </a:t>
            </a:r>
            <a:r>
              <a:rPr lang="ru-RU" sz="2800" dirty="0" err="1" smtClean="0">
                <a:solidFill>
                  <a:srgbClr val="C00000"/>
                </a:solidFill>
              </a:rPr>
              <a:t>дефіс</a:t>
            </a:r>
            <a:r>
              <a:rPr lang="ru-RU" sz="2800" dirty="0" smtClean="0">
                <a:solidFill>
                  <a:srgbClr val="C00000"/>
                </a:solidFill>
              </a:rPr>
              <a:t> </a:t>
            </a:r>
            <a:r>
              <a:rPr lang="ru-RU" sz="2800" dirty="0" err="1">
                <a:solidFill>
                  <a:srgbClr val="C00000"/>
                </a:solidFill>
              </a:rPr>
              <a:t>пишемо</a:t>
            </a:r>
            <a:r>
              <a:rPr lang="ru-RU" sz="2800" dirty="0">
                <a:solidFill>
                  <a:srgbClr val="C00000"/>
                </a:solidFill>
              </a:rPr>
              <a:t>:</a:t>
            </a:r>
          </a:p>
          <a:p>
            <a:pPr algn="just"/>
            <a:r>
              <a:rPr lang="uk-UA" sz="2800" u="sng" dirty="0"/>
              <a:t>ґ) складні прикметники, в яких перша частина не має прикметникового суфікса, але яка за змістом є однорідною з другою частиною й приєднана до неї за допомогою сполучного звука </a:t>
            </a:r>
            <a:r>
              <a:rPr lang="uk-UA" sz="2800" b="1" u="sng" dirty="0"/>
              <a:t>о</a:t>
            </a:r>
            <a:r>
              <a:rPr lang="uk-UA" sz="2800" u="sng" dirty="0"/>
              <a:t> або </a:t>
            </a:r>
            <a:r>
              <a:rPr lang="uk-UA" sz="2800" b="1" u="sng" dirty="0"/>
              <a:t>е</a:t>
            </a:r>
            <a:r>
              <a:rPr lang="uk-UA" sz="2800" u="sng" dirty="0" smtClean="0"/>
              <a:t>:</a:t>
            </a:r>
            <a:r>
              <a:rPr lang="uk-UA" sz="2800" i="1" u="sng" dirty="0" smtClean="0"/>
              <a:t> </a:t>
            </a:r>
            <a:r>
              <a:rPr lang="uk-UA" sz="2800" i="1" dirty="0" err="1"/>
              <a:t>м’я́со-во́вня́ний</a:t>
            </a:r>
            <a:r>
              <a:rPr lang="uk-UA" sz="2800" i="1" dirty="0"/>
              <a:t>, </a:t>
            </a:r>
            <a:r>
              <a:rPr lang="uk-UA" sz="2800" i="1" dirty="0" err="1"/>
              <a:t>м’я́со-моло́чний</a:t>
            </a:r>
            <a:r>
              <a:rPr lang="uk-UA" sz="2800" i="1" dirty="0"/>
              <a:t>, </a:t>
            </a:r>
            <a:r>
              <a:rPr lang="uk-UA" sz="2800" i="1" dirty="0" err="1"/>
              <a:t>крохма́ле-па́токовий</a:t>
            </a:r>
            <a:r>
              <a:rPr lang="uk-UA" sz="2800" i="1" dirty="0"/>
              <a:t>.</a:t>
            </a:r>
            <a:endParaRPr lang="ru-RU" sz="2800" dirty="0"/>
          </a:p>
          <a:p>
            <a:r>
              <a:rPr lang="uk-UA" sz="2400" b="1" u="sng" dirty="0"/>
              <a:t>Примітка. </a:t>
            </a:r>
            <a:r>
              <a:rPr lang="uk-UA" sz="2400" u="sng" dirty="0"/>
              <a:t>Складні прикметники цього типу, що </a:t>
            </a:r>
            <a:r>
              <a:rPr lang="uk-UA" sz="2400" u="sng" dirty="0" smtClean="0"/>
              <a:t>належать до нових наукових термінів, </a:t>
            </a:r>
            <a:r>
              <a:rPr lang="uk-UA" sz="2400" u="sng" dirty="0"/>
              <a:t>пишемо разом: </a:t>
            </a:r>
            <a:r>
              <a:rPr lang="uk-UA" sz="2400" i="1" u="sng" dirty="0" err="1"/>
              <a:t>головоно́гі</a:t>
            </a:r>
            <a:r>
              <a:rPr lang="uk-UA" sz="2400" i="1" u="sng" dirty="0"/>
              <a:t>, </a:t>
            </a:r>
            <a:r>
              <a:rPr lang="uk-UA" sz="2400" i="1" u="sng" dirty="0" smtClean="0"/>
              <a:t>грудочеревна́</a:t>
            </a:r>
            <a:r>
              <a:rPr lang="uk-UA" sz="2400" u="sng" dirty="0"/>
              <a:t> </a:t>
            </a:r>
            <a:r>
              <a:rPr lang="uk-UA" sz="2400" u="sng" dirty="0" smtClean="0"/>
              <a:t>(перепона);</a:t>
            </a:r>
          </a:p>
          <a:p>
            <a:endParaRPr lang="ru-RU" sz="2400" u="sng" dirty="0"/>
          </a:p>
          <a:p>
            <a:r>
              <a:rPr lang="uk-UA" sz="2800" u="sng" dirty="0"/>
              <a:t>д) складні прикметники, утворені з двох або кількох основ, які означають якість із додатковим відтінком, відтінки кольорів або поєднання кількох кольорів в одному предметі</a:t>
            </a:r>
            <a:r>
              <a:rPr lang="uk-UA" sz="2800" dirty="0"/>
              <a:t>: </a:t>
            </a:r>
            <a:r>
              <a:rPr lang="uk-UA" sz="2800" i="1" dirty="0" err="1"/>
              <a:t>блаки́тно-си́ній</a:t>
            </a:r>
            <a:r>
              <a:rPr lang="uk-UA" sz="2800" i="1" dirty="0"/>
              <a:t>, </a:t>
            </a:r>
            <a:r>
              <a:rPr lang="uk-UA" sz="2800" i="1" dirty="0" err="1"/>
              <a:t>гіркува́то-соло́ний</a:t>
            </a:r>
            <a:r>
              <a:rPr lang="uk-UA" sz="2800" i="1" dirty="0"/>
              <a:t>, </a:t>
            </a:r>
            <a:r>
              <a:rPr lang="uk-UA" sz="2800" i="1" dirty="0" err="1"/>
              <a:t>ки́сло-соло́дкий</a:t>
            </a:r>
            <a:r>
              <a:rPr lang="uk-UA" sz="2800" i="1" dirty="0"/>
              <a:t>, </a:t>
            </a:r>
            <a:r>
              <a:rPr lang="uk-UA" sz="2800" i="1" dirty="0" err="1"/>
              <a:t>моло́чно-бі́лий</a:t>
            </a:r>
            <a:r>
              <a:rPr lang="uk-UA" sz="2800" i="1" dirty="0"/>
              <a:t>, </a:t>
            </a:r>
            <a:r>
              <a:rPr lang="uk-UA" sz="2800" i="1" dirty="0" err="1"/>
              <a:t>сі́ро-голуби́й</a:t>
            </a:r>
            <a:r>
              <a:rPr lang="uk-UA" sz="2800" i="1" dirty="0"/>
              <a:t>, </a:t>
            </a:r>
            <a:r>
              <a:rPr lang="uk-UA" sz="2800" i="1" dirty="0" err="1"/>
              <a:t>те́мно-зеле́ний</a:t>
            </a:r>
            <a:r>
              <a:rPr lang="uk-UA" sz="2800" i="1" dirty="0"/>
              <a:t>, </a:t>
            </a:r>
            <a:r>
              <a:rPr lang="uk-UA" sz="2800" i="1" dirty="0" err="1"/>
              <a:t>черво́но-зеле́но-си́ній</a:t>
            </a:r>
            <a:r>
              <a:rPr lang="uk-UA" sz="2800" i="1" dirty="0"/>
              <a:t>,</a:t>
            </a:r>
            <a:r>
              <a:rPr lang="uk-UA" sz="2800" dirty="0"/>
              <a:t> </a:t>
            </a:r>
            <a:r>
              <a:rPr lang="uk-UA" sz="2800" b="1" dirty="0"/>
              <a:t>але</a:t>
            </a:r>
            <a:r>
              <a:rPr lang="uk-UA" sz="2800" dirty="0"/>
              <a:t> </a:t>
            </a:r>
            <a:r>
              <a:rPr lang="uk-UA" sz="2800" i="1" dirty="0" err="1"/>
              <a:t>жовтогаря́чий</a:t>
            </a:r>
            <a:r>
              <a:rPr lang="uk-UA" sz="2800" i="1" dirty="0"/>
              <a:t>, </a:t>
            </a:r>
            <a:r>
              <a:rPr lang="uk-UA" sz="2800" i="1" dirty="0" err="1" smtClean="0"/>
              <a:t>червоногаря́чий</a:t>
            </a:r>
            <a:r>
              <a:rPr lang="uk-UA" sz="2800" dirty="0" smtClean="0"/>
              <a:t>;</a:t>
            </a:r>
            <a:endParaRPr lang="ru-RU" sz="2800" dirty="0"/>
          </a:p>
        </p:txBody>
      </p:sp>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69684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983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2066794" y="0"/>
            <a:ext cx="9231683" cy="3108543"/>
          </a:xfrm>
          <a:prstGeom prst="rect">
            <a:avLst/>
          </a:prstGeom>
        </p:spPr>
        <p:txBody>
          <a:bodyPr wrap="square">
            <a:spAutoFit/>
          </a:bodyPr>
          <a:lstStyle/>
          <a:p>
            <a:pPr algn="ctr"/>
            <a:r>
              <a:rPr lang="ru-RU" sz="2800" b="1" i="1" dirty="0" err="1" smtClean="0">
                <a:latin typeface="Times New Roman" panose="02020603050405020304" pitchFamily="18" charset="0"/>
                <a:cs typeface="Times New Roman" panose="02020603050405020304" pitchFamily="18" charset="0"/>
              </a:rPr>
              <a:t>Складні</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випадки</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написання</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прикметників</a:t>
            </a:r>
            <a:endParaRPr lang="ru-RU" sz="2800" b="1" i="1" dirty="0" smtClean="0">
              <a:latin typeface="Times New Roman" panose="02020603050405020304" pitchFamily="18" charset="0"/>
              <a:cs typeface="Times New Roman" panose="02020603050405020304" pitchFamily="18" charset="0"/>
            </a:endParaRPr>
          </a:p>
          <a:p>
            <a:pPr algn="ctr"/>
            <a:r>
              <a:rPr lang="ru-RU" sz="2800" dirty="0" smtClean="0">
                <a:solidFill>
                  <a:srgbClr val="C00000"/>
                </a:solidFill>
              </a:rPr>
              <a:t>Через </a:t>
            </a:r>
            <a:r>
              <a:rPr lang="ru-RU" sz="2800" dirty="0" err="1" smtClean="0">
                <a:solidFill>
                  <a:srgbClr val="C00000"/>
                </a:solidFill>
              </a:rPr>
              <a:t>дефіс</a:t>
            </a:r>
            <a:r>
              <a:rPr lang="ru-RU" sz="2800" dirty="0" smtClean="0">
                <a:solidFill>
                  <a:srgbClr val="C00000"/>
                </a:solidFill>
              </a:rPr>
              <a:t> </a:t>
            </a:r>
            <a:r>
              <a:rPr lang="ru-RU" sz="2800" dirty="0" err="1">
                <a:solidFill>
                  <a:srgbClr val="C00000"/>
                </a:solidFill>
              </a:rPr>
              <a:t>пишемо</a:t>
            </a:r>
            <a:r>
              <a:rPr lang="ru-RU" sz="2800" dirty="0">
                <a:solidFill>
                  <a:srgbClr val="C00000"/>
                </a:solidFill>
              </a:rPr>
              <a:t>:</a:t>
            </a:r>
          </a:p>
          <a:p>
            <a:pPr algn="just"/>
            <a:r>
              <a:rPr lang="uk-UA" sz="2800" dirty="0"/>
              <a:t>е) складні назви проміжних сторін світу: </a:t>
            </a:r>
            <a:r>
              <a:rPr lang="uk-UA" sz="2800" i="1" dirty="0" err="1"/>
              <a:t>півде́нно-схі́дний</a:t>
            </a:r>
            <a:r>
              <a:rPr lang="uk-UA" sz="2800" i="1" dirty="0"/>
              <a:t>, </a:t>
            </a:r>
            <a:r>
              <a:rPr lang="uk-UA" sz="2800" i="1" dirty="0" err="1"/>
              <a:t>півні́чно-за́хідний</a:t>
            </a:r>
            <a:r>
              <a:rPr lang="uk-UA" sz="2800" i="1" dirty="0"/>
              <a:t>; </a:t>
            </a:r>
            <a:r>
              <a:rPr lang="uk-UA" sz="2800" i="1" dirty="0" err="1"/>
              <a:t>норд-о́стівський</a:t>
            </a:r>
            <a:r>
              <a:rPr lang="uk-UA" sz="2800" i="1" dirty="0"/>
              <a:t>;</a:t>
            </a:r>
            <a:endParaRPr lang="ru-RU" sz="2800" dirty="0"/>
          </a:p>
          <a:p>
            <a:pPr algn="just"/>
            <a:r>
              <a:rPr lang="uk-UA" sz="2800" dirty="0"/>
              <a:t>є) складні прикметники, першим компонентом яких є числівник, написаний цифрами: </a:t>
            </a:r>
            <a:r>
              <a:rPr lang="uk-UA" sz="2800" i="1" dirty="0"/>
              <a:t>20-рі́чний, </a:t>
            </a:r>
            <a:r>
              <a:rPr lang="uk-UA" sz="2800" i="1" dirty="0" smtClean="0"/>
              <a:t>10-поверхо́вий, 26-кілограмовий.</a:t>
            </a:r>
          </a:p>
        </p:txBody>
      </p:sp>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696846"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Ð ÐµÐ·ÑÐ»ÑÑÐ°Ñ Ð¿Ð¾ÑÑÐºÑ Ð·Ð¾Ð±ÑÐ°Ð¶ÐµÐ½Ñ Ð·Ð° Ð·Ð°Ð¿Ð¸ÑÐ¾Ð¼ &quot;ÐÐÐÐÐÐ ÐÐÐ&quo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38525" y="3366370"/>
            <a:ext cx="3573463" cy="3105150"/>
          </a:xfrm>
          <a:prstGeom prst="rect">
            <a:avLst/>
          </a:prstGeom>
          <a:noFill/>
          <a:ln>
            <a:noFill/>
          </a:ln>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549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Прямоугольник 9"/>
          <p:cNvSpPr/>
          <p:nvPr/>
        </p:nvSpPr>
        <p:spPr>
          <a:xfrm>
            <a:off x="1941535" y="174466"/>
            <a:ext cx="9795354" cy="5693866"/>
          </a:xfrm>
          <a:prstGeom prst="rect">
            <a:avLst/>
          </a:prstGeom>
        </p:spPr>
        <p:txBody>
          <a:bodyPr wrap="square">
            <a:spAutoFit/>
          </a:bodyPr>
          <a:lstStyle/>
          <a:p>
            <a:pPr marL="180340" indent="270510" algn="ctr">
              <a:lnSpc>
                <a:spcPct val="150000"/>
              </a:lnSpc>
            </a:pPr>
            <a:r>
              <a:rPr lang="uk-UA" sz="2800" dirty="0" smtClean="0">
                <a:latin typeface="Times New Roman" panose="02020603050405020304" pitchFamily="18" charset="0"/>
                <a:cs typeface="Times New Roman" panose="02020603050405020304" pitchFamily="18" charset="0"/>
              </a:rPr>
              <a:t>Самостійна робота</a:t>
            </a:r>
          </a:p>
          <a:p>
            <a:pPr marL="180340" indent="270510" algn="ctr">
              <a:lnSpc>
                <a:spcPct val="150000"/>
              </a:lnSpc>
            </a:pPr>
            <a:r>
              <a:rPr lang="uk-UA" sz="2800" dirty="0" smtClean="0">
                <a:latin typeface="Times New Roman" panose="02020603050405020304" pitchFamily="18" charset="0"/>
                <a:cs typeface="Times New Roman" panose="02020603050405020304" pitchFamily="18" charset="0"/>
              </a:rPr>
              <a:t>Запишіть прикметники</a:t>
            </a:r>
          </a:p>
          <a:p>
            <a:pPr marL="180340" indent="270510"/>
            <a:r>
              <a:rPr lang="uk-UA" sz="2800" i="1" dirty="0" smtClean="0">
                <a:cs typeface="Times New Roman" panose="02020603050405020304" pitchFamily="18" charset="0"/>
              </a:rPr>
              <a:t>Мікро/біологічний;                     </a:t>
            </a:r>
            <a:r>
              <a:rPr lang="uk-UA" sz="2800" i="1" dirty="0" err="1" smtClean="0"/>
              <a:t>електро</a:t>
            </a:r>
            <a:r>
              <a:rPr lang="uk-UA" sz="2800" i="1" dirty="0" smtClean="0"/>
              <a:t>/</a:t>
            </a:r>
            <a:r>
              <a:rPr lang="uk-UA" sz="2800" i="1" dirty="0" err="1" smtClean="0"/>
              <a:t>кардіо</a:t>
            </a:r>
            <a:r>
              <a:rPr lang="uk-UA" sz="2800" i="1" dirty="0" smtClean="0"/>
              <a:t>/логічний;</a:t>
            </a:r>
            <a:endParaRPr lang="uk-UA" sz="2800" i="1" dirty="0" smtClean="0">
              <a:cs typeface="Times New Roman" panose="02020603050405020304" pitchFamily="18" charset="0"/>
            </a:endParaRPr>
          </a:p>
          <a:p>
            <a:pPr marL="180340" indent="270510"/>
            <a:r>
              <a:rPr lang="uk-UA" sz="2800" i="1" dirty="0" smtClean="0">
                <a:cs typeface="Times New Roman" panose="02020603050405020304" pitchFamily="18" charset="0"/>
              </a:rPr>
              <a:t>віце/президентський;               </a:t>
            </a:r>
            <a:r>
              <a:rPr lang="uk-UA" sz="2800" i="1" dirty="0" smtClean="0"/>
              <a:t>аграрно/сировинний;</a:t>
            </a:r>
            <a:endParaRPr lang="uk-UA" sz="2800" i="1" dirty="0" smtClean="0">
              <a:cs typeface="Times New Roman" panose="02020603050405020304" pitchFamily="18" charset="0"/>
            </a:endParaRPr>
          </a:p>
          <a:p>
            <a:pPr marL="180340" indent="270510"/>
            <a:r>
              <a:rPr lang="uk-UA" sz="2800" i="1" dirty="0" smtClean="0">
                <a:cs typeface="Times New Roman" panose="02020603050405020304" pitchFamily="18" charset="0"/>
              </a:rPr>
              <a:t>м</a:t>
            </a:r>
            <a:r>
              <a:rPr lang="en-US" sz="2800" i="1" dirty="0" smtClean="0">
                <a:cs typeface="Times New Roman" panose="02020603050405020304" pitchFamily="18" charset="0"/>
              </a:rPr>
              <a:t>’</a:t>
            </a:r>
            <a:r>
              <a:rPr lang="uk-UA" sz="2800" i="1" dirty="0" smtClean="0">
                <a:cs typeface="Times New Roman" panose="02020603050405020304" pitchFamily="18" charset="0"/>
              </a:rPr>
              <a:t>ясо/молочний;                         </a:t>
            </a:r>
            <a:r>
              <a:rPr lang="uk-UA" sz="2800" i="1" dirty="0" smtClean="0"/>
              <a:t>вельми/шановний;</a:t>
            </a:r>
            <a:endParaRPr lang="uk-UA" sz="2800" i="1" dirty="0" smtClean="0">
              <a:cs typeface="Times New Roman" panose="02020603050405020304" pitchFamily="18" charset="0"/>
            </a:endParaRPr>
          </a:p>
          <a:p>
            <a:pPr marL="180340" indent="270510"/>
            <a:r>
              <a:rPr lang="uk-UA" sz="2800" i="1" dirty="0" smtClean="0"/>
              <a:t>м’ясо/заготівельний;                контрольно/вимірювальний;</a:t>
            </a:r>
          </a:p>
          <a:p>
            <a:pPr marL="180340" indent="270510"/>
            <a:r>
              <a:rPr lang="uk-UA" sz="2800" i="1" smtClean="0"/>
              <a:t>Історико/культурний</a:t>
            </a:r>
            <a:r>
              <a:rPr lang="uk-UA" sz="2800" i="1" dirty="0" smtClean="0"/>
              <a:t>;              глибоко/поважний;</a:t>
            </a:r>
          </a:p>
          <a:p>
            <a:pPr marL="180340" indent="270510"/>
            <a:r>
              <a:rPr lang="uk-UA" sz="2800" i="1" dirty="0" smtClean="0"/>
              <a:t>тепло/обмінний;                        округло/яйце/подібний;</a:t>
            </a:r>
          </a:p>
          <a:p>
            <a:pPr marL="180340" indent="270510"/>
            <a:r>
              <a:rPr lang="uk-UA" sz="2800" i="1" dirty="0" smtClean="0"/>
              <a:t>25/річний;                                      суспільно/корисний;</a:t>
            </a:r>
          </a:p>
          <a:p>
            <a:pPr marL="180340" indent="270510"/>
            <a:r>
              <a:rPr lang="uk-UA" sz="2800" i="1" dirty="0" smtClean="0"/>
              <a:t>чорно/земний;                              грудо/черевний;</a:t>
            </a:r>
          </a:p>
          <a:p>
            <a:pPr marL="180340" indent="270510"/>
            <a:r>
              <a:rPr lang="uk-UA" sz="2800" i="1" dirty="0" err="1" smtClean="0"/>
              <a:t>сільсько</a:t>
            </a:r>
            <a:r>
              <a:rPr lang="uk-UA" sz="2800" i="1" dirty="0" smtClean="0"/>
              <a:t>/господарський;            </a:t>
            </a:r>
            <a:r>
              <a:rPr lang="uk-UA" sz="2800" i="1" dirty="0" err="1" smtClean="0"/>
              <a:t>дво</a:t>
            </a:r>
            <a:r>
              <a:rPr lang="uk-UA" sz="2800" i="1" dirty="0" smtClean="0"/>
              <a:t>/вугле/кислий;</a:t>
            </a:r>
          </a:p>
          <a:p>
            <a:pPr marL="180340" indent="270510"/>
            <a:r>
              <a:rPr lang="uk-UA" sz="2800" i="1" dirty="0" smtClean="0"/>
              <a:t>радіо/хірургічний;                        сто/відсотковий.</a:t>
            </a:r>
            <a:endParaRPr lang="uk-UA" sz="2800" i="1" dirty="0" smtClean="0">
              <a:cs typeface="Times New Roman" panose="02020603050405020304" pitchFamily="18" charset="0"/>
            </a:endParaRPr>
          </a:p>
        </p:txBody>
      </p:sp>
    </p:spTree>
    <p:extLst>
      <p:ext uri="{BB962C8B-B14F-4D97-AF65-F5344CB8AC3E}">
        <p14:creationId xmlns:p14="http://schemas.microsoft.com/office/powerpoint/2010/main" val="2975405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Прямоугольник 9"/>
          <p:cNvSpPr/>
          <p:nvPr/>
        </p:nvSpPr>
        <p:spPr>
          <a:xfrm>
            <a:off x="1941535" y="303256"/>
            <a:ext cx="9795354" cy="5262979"/>
          </a:xfrm>
          <a:prstGeom prst="rect">
            <a:avLst/>
          </a:prstGeom>
        </p:spPr>
        <p:txBody>
          <a:bodyPr wrap="square">
            <a:spAutoFit/>
          </a:bodyPr>
          <a:lstStyle/>
          <a:p>
            <a:r>
              <a:rPr lang="uk-UA" sz="2800" b="1" dirty="0" smtClean="0">
                <a:latin typeface="Times New Roman" panose="02020603050405020304" pitchFamily="18" charset="0"/>
                <a:cs typeface="Times New Roman" panose="02020603050405020304" pitchFamily="18" charset="0"/>
              </a:rPr>
              <a:t>Вправа 1. </a:t>
            </a:r>
            <a:r>
              <a:rPr lang="uk-UA" sz="2800" dirty="0">
                <a:latin typeface="Times New Roman" panose="02020603050405020304" pitchFamily="18" charset="0"/>
                <a:cs typeface="Times New Roman" panose="02020603050405020304" pitchFamily="18" charset="0"/>
              </a:rPr>
              <a:t>До слів, поданих у першій частині, доберіть слова з частини другої, поставивши їх у кличному відмінку. Які з утворених словосполучень-звертань варто використовувати в службових листах</a:t>
            </a:r>
            <a:r>
              <a:rPr lang="uk-UA" sz="2800" dirty="0" smtClean="0">
                <a:latin typeface="Times New Roman" panose="02020603050405020304" pitchFamily="18" charset="0"/>
                <a:cs typeface="Times New Roman" panose="02020603050405020304" pitchFamily="18" charset="0"/>
              </a:rPr>
              <a:t>?</a:t>
            </a:r>
          </a:p>
          <a:p>
            <a:endParaRPr lang="ru-RU" sz="2800" dirty="0">
              <a:latin typeface="Times New Roman" panose="02020603050405020304" pitchFamily="18" charset="0"/>
              <a:cs typeface="Times New Roman" panose="02020603050405020304" pitchFamily="18" charset="0"/>
            </a:endParaRPr>
          </a:p>
          <a:p>
            <a:r>
              <a:rPr lang="uk-UA" sz="2800" dirty="0">
                <a:latin typeface="Times New Roman" panose="02020603050405020304" pitchFamily="18" charset="0"/>
                <a:cs typeface="Times New Roman" panose="02020603050405020304" pitchFamily="18" charset="0"/>
              </a:rPr>
              <a:t>І. Дорогий, шановний, </a:t>
            </a:r>
            <a:r>
              <a:rPr lang="uk-UA" sz="2800" dirty="0" err="1">
                <a:latin typeface="Times New Roman" panose="02020603050405020304" pitchFamily="18" charset="0"/>
                <a:cs typeface="Times New Roman" panose="02020603050405020304" pitchFamily="18" charset="0"/>
              </a:rPr>
              <a:t>всечесніший</a:t>
            </a:r>
            <a:r>
              <a:rPr lang="uk-UA" sz="2800" dirty="0">
                <a:latin typeface="Times New Roman" panose="02020603050405020304" pitchFamily="18" charset="0"/>
                <a:cs typeface="Times New Roman" panose="02020603050405020304" pitchFamily="18" charset="0"/>
              </a:rPr>
              <a:t>, високоповажний, рідний, вельмишановний, рідненький, милий, </a:t>
            </a:r>
            <a:r>
              <a:rPr lang="uk-UA" sz="2800" dirty="0" err="1">
                <a:latin typeface="Times New Roman" panose="02020603050405020304" pitchFamily="18" charset="0"/>
                <a:cs typeface="Times New Roman" panose="02020603050405020304" pitchFamily="18" charset="0"/>
              </a:rPr>
              <a:t>глибокошановний</a:t>
            </a:r>
            <a:r>
              <a:rPr lang="uk-UA" sz="2800" dirty="0">
                <a:latin typeface="Times New Roman" panose="02020603050405020304" pitchFamily="18" charset="0"/>
                <a:cs typeface="Times New Roman" panose="02020603050405020304" pitchFamily="18" charset="0"/>
              </a:rPr>
              <a:t>, </a:t>
            </a:r>
            <a:r>
              <a:rPr lang="uk-UA" sz="2800" dirty="0" err="1">
                <a:latin typeface="Times New Roman" panose="02020603050405020304" pitchFamily="18" charset="0"/>
                <a:cs typeface="Times New Roman" panose="02020603050405020304" pitchFamily="18" charset="0"/>
              </a:rPr>
              <a:t>високопреподобний</a:t>
            </a:r>
            <a:r>
              <a:rPr lang="uk-UA" sz="2800" dirty="0">
                <a:latin typeface="Times New Roman" panose="02020603050405020304" pitchFamily="18" charset="0"/>
                <a:cs typeface="Times New Roman" panose="02020603050405020304" pitchFamily="18" charset="0"/>
              </a:rPr>
              <a:t>, </a:t>
            </a:r>
            <a:r>
              <a:rPr lang="uk-UA" sz="2800" dirty="0" err="1">
                <a:latin typeface="Times New Roman" panose="02020603050405020304" pitchFamily="18" charset="0"/>
                <a:cs typeface="Times New Roman" panose="02020603050405020304" pitchFamily="18" charset="0"/>
              </a:rPr>
              <a:t>блаженніший</a:t>
            </a:r>
            <a:r>
              <a:rPr lang="uk-UA" sz="2800" dirty="0">
                <a:latin typeface="Times New Roman" panose="02020603050405020304" pitchFamily="18" charset="0"/>
                <a:cs typeface="Times New Roman" panose="02020603050405020304" pitchFamily="18" charset="0"/>
              </a:rPr>
              <a:t>, святий</a:t>
            </a:r>
            <a:r>
              <a:rPr lang="uk-UA" sz="2800" dirty="0" smtClean="0">
                <a:latin typeface="Times New Roman" panose="02020603050405020304" pitchFamily="18" charset="0"/>
                <a:cs typeface="Times New Roman" panose="02020603050405020304" pitchFamily="18" charset="0"/>
              </a:rPr>
              <a:t>.</a:t>
            </a:r>
          </a:p>
          <a:p>
            <a:endParaRPr lang="ru-RU" sz="2800" dirty="0">
              <a:latin typeface="Times New Roman" panose="02020603050405020304" pitchFamily="18" charset="0"/>
              <a:cs typeface="Times New Roman" panose="02020603050405020304" pitchFamily="18" charset="0"/>
            </a:endParaRPr>
          </a:p>
          <a:p>
            <a:r>
              <a:rPr lang="uk-UA" sz="2800" dirty="0">
                <a:latin typeface="Times New Roman" panose="02020603050405020304" pitchFamily="18" charset="0"/>
                <a:cs typeface="Times New Roman" panose="02020603050405020304" pitchFamily="18" charset="0"/>
              </a:rPr>
              <a:t>ІІ. Професор, президент, міністр, пан прем’єр, пані, панове, генерал, друг, лікар, отець, митрополит, директор, добродій, брат.</a:t>
            </a:r>
            <a:endParaRPr lang="uk-UA" sz="28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4230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Прямоугольник 8"/>
          <p:cNvSpPr/>
          <p:nvPr/>
        </p:nvSpPr>
        <p:spPr>
          <a:xfrm>
            <a:off x="2228044" y="450763"/>
            <a:ext cx="9478851" cy="3323987"/>
          </a:xfrm>
          <a:prstGeom prst="rect">
            <a:avLst/>
          </a:prstGeom>
        </p:spPr>
        <p:txBody>
          <a:bodyPr wrap="square">
            <a:spAutoFit/>
          </a:bodyPr>
          <a:lstStyle/>
          <a:p>
            <a:pPr algn="just">
              <a:lnSpc>
                <a:spcPct val="150000"/>
              </a:lnSpc>
            </a:pPr>
            <a:r>
              <a:rPr lang="uk-UA" sz="2800" b="1" dirty="0">
                <a:latin typeface="Times New Roman" panose="02020603050405020304" pitchFamily="18" charset="0"/>
                <a:cs typeface="Times New Roman" panose="02020603050405020304" pitchFamily="18" charset="0"/>
              </a:rPr>
              <a:t>Вправа </a:t>
            </a:r>
            <a:r>
              <a:rPr lang="en-US" sz="2800" b="1" dirty="0" smtClean="0">
                <a:latin typeface="Times New Roman" panose="02020603050405020304" pitchFamily="18" charset="0"/>
                <a:cs typeface="Times New Roman" panose="02020603050405020304" pitchFamily="18" charset="0"/>
              </a:rPr>
              <a:t>2</a:t>
            </a:r>
            <a:r>
              <a:rPr lang="uk-UA" sz="2800" b="1" dirty="0" smtClean="0">
                <a:latin typeface="Times New Roman" panose="02020603050405020304" pitchFamily="18" charset="0"/>
                <a:cs typeface="Times New Roman" panose="02020603050405020304" pitchFamily="18" charset="0"/>
              </a:rPr>
              <a:t>. </a:t>
            </a:r>
            <a:r>
              <a:rPr lang="uk-UA" sz="2800" dirty="0" smtClean="0">
                <a:latin typeface="Times New Roman" panose="02020603050405020304" pitchFamily="18" charset="0"/>
                <a:cs typeface="Times New Roman" panose="02020603050405020304" pitchFamily="18" charset="0"/>
              </a:rPr>
              <a:t>Продовжте </a:t>
            </a:r>
            <a:r>
              <a:rPr lang="uk-UA" sz="2800" dirty="0">
                <a:latin typeface="Times New Roman" panose="02020603050405020304" pitchFamily="18" charset="0"/>
                <a:cs typeface="Times New Roman" panose="02020603050405020304" pitchFamily="18" charset="0"/>
              </a:rPr>
              <a:t>текст листа. Визначте тип листа за такими ознаками</a:t>
            </a:r>
            <a:r>
              <a:rPr lang="uk-UA" sz="2800" dirty="0" smtClean="0">
                <a:latin typeface="Times New Roman" panose="02020603050405020304" pitchFamily="18" charset="0"/>
                <a:cs typeface="Times New Roman" panose="02020603050405020304" pitchFamily="18" charset="0"/>
              </a:rPr>
              <a:t>:</a:t>
            </a:r>
          </a:p>
          <a:p>
            <a:pPr marL="457200" indent="-457200" algn="just">
              <a:lnSpc>
                <a:spcPct val="150000"/>
              </a:lnSpc>
              <a:buFont typeface="Wingdings" panose="05000000000000000000" pitchFamily="2" charset="2"/>
              <a:buChar char="ü"/>
            </a:pPr>
            <a:r>
              <a:rPr lang="uk-UA" sz="2800" dirty="0" smtClean="0">
                <a:latin typeface="Times New Roman" panose="02020603050405020304" pitchFamily="18" charset="0"/>
                <a:cs typeface="Times New Roman" panose="02020603050405020304" pitchFamily="18" charset="0"/>
              </a:rPr>
              <a:t>за </a:t>
            </a:r>
            <a:r>
              <a:rPr lang="uk-UA" sz="2800" dirty="0">
                <a:latin typeface="Times New Roman" panose="02020603050405020304" pitchFamily="18" charset="0"/>
                <a:cs typeface="Times New Roman" panose="02020603050405020304" pitchFamily="18" charset="0"/>
              </a:rPr>
              <a:t>найменуванням; </a:t>
            </a:r>
          </a:p>
          <a:p>
            <a:pPr marL="457200" indent="-457200" algn="just">
              <a:lnSpc>
                <a:spcPct val="150000"/>
              </a:lnSpc>
              <a:buFont typeface="Wingdings" panose="05000000000000000000" pitchFamily="2" charset="2"/>
              <a:buChar char="ü"/>
            </a:pPr>
            <a:r>
              <a:rPr lang="uk-UA" sz="2800" dirty="0" smtClean="0">
                <a:latin typeface="Times New Roman" panose="02020603050405020304" pitchFamily="18" charset="0"/>
                <a:cs typeface="Times New Roman" panose="02020603050405020304" pitchFamily="18" charset="0"/>
              </a:rPr>
              <a:t>за метою складання; </a:t>
            </a:r>
            <a:endParaRPr lang="uk-UA" sz="2800" dirty="0">
              <a:latin typeface="Times New Roman" panose="02020603050405020304" pitchFamily="18" charset="0"/>
              <a:cs typeface="Times New Roman" panose="02020603050405020304" pitchFamily="18" charset="0"/>
            </a:endParaRPr>
          </a:p>
          <a:p>
            <a:pPr marL="457200" indent="-457200" algn="just">
              <a:lnSpc>
                <a:spcPct val="150000"/>
              </a:lnSpc>
              <a:buFont typeface="Wingdings" panose="05000000000000000000" pitchFamily="2" charset="2"/>
              <a:buChar char="ü"/>
            </a:pPr>
            <a:r>
              <a:rPr lang="uk-UA" sz="2800" dirty="0" smtClean="0">
                <a:latin typeface="Times New Roman" panose="02020603050405020304" pitchFamily="18" charset="0"/>
                <a:cs typeface="Times New Roman" panose="02020603050405020304" pitchFamily="18" charset="0"/>
              </a:rPr>
              <a:t>за ступенем формалізації.</a:t>
            </a:r>
            <a:endParaRPr lang="ru-RU" sz="2800" dirty="0">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3047999" y="3957319"/>
            <a:ext cx="8092225" cy="2031325"/>
          </a:xfrm>
          <a:prstGeom prst="rect">
            <a:avLst/>
          </a:prstGeom>
        </p:spPr>
        <p:txBody>
          <a:bodyPr wrap="square">
            <a:spAutoFit/>
          </a:bodyPr>
          <a:lstStyle/>
          <a:p>
            <a:pPr marL="180340" indent="270510" algn="ctr">
              <a:lnSpc>
                <a:spcPct val="150000"/>
              </a:lnSpc>
            </a:pPr>
            <a:r>
              <a:rPr lang="uk-UA" sz="2800" dirty="0">
                <a:latin typeface="Times New Roman" panose="02020603050405020304" pitchFamily="18" charset="0"/>
                <a:cs typeface="Times New Roman" panose="02020603050405020304" pitchFamily="18" charset="0"/>
              </a:rPr>
              <a:t>Шановні панове!</a:t>
            </a:r>
            <a:endParaRPr lang="ru-RU" sz="2800" dirty="0">
              <a:latin typeface="Times New Roman" panose="02020603050405020304" pitchFamily="18" charset="0"/>
              <a:cs typeface="Times New Roman" panose="02020603050405020304" pitchFamily="18" charset="0"/>
            </a:endParaRPr>
          </a:p>
          <a:p>
            <a:pPr algn="just"/>
            <a:r>
              <a:rPr lang="uk-UA" sz="2800" dirty="0">
                <a:latin typeface="Times New Roman" panose="02020603050405020304" pitchFamily="18" charset="0"/>
                <a:ea typeface="Calibri" panose="020F0502020204030204" pitchFamily="34" charset="0"/>
                <a:cs typeface="Times New Roman" panose="02020603050405020304" pitchFamily="18" charset="0"/>
              </a:rPr>
              <a:t>Підтверджуємо отримання Вашого листа від </a:t>
            </a:r>
            <a:r>
              <a:rPr lang="uk-UA" sz="2800" dirty="0" smtClean="0">
                <a:latin typeface="Times New Roman" panose="02020603050405020304" pitchFamily="18" charset="0"/>
                <a:ea typeface="Calibri" panose="020F0502020204030204" pitchFamily="34" charset="0"/>
                <a:cs typeface="Times New Roman" panose="02020603050405020304" pitchFamily="18" charset="0"/>
              </a:rPr>
              <a:t>26.11.2019 р</a:t>
            </a:r>
            <a:r>
              <a:rPr lang="uk-UA" sz="2800" dirty="0">
                <a:latin typeface="Times New Roman" panose="02020603050405020304" pitchFamily="18" charset="0"/>
                <a:ea typeface="Calibri" panose="020F0502020204030204" pitchFamily="34" charset="0"/>
                <a:cs typeface="Times New Roman" panose="02020603050405020304" pitchFamily="18" charset="0"/>
              </a:rPr>
              <a:t>. на постачання 5 тис. примірників посібника «Усне спілкування». </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7172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15166" y="300790"/>
            <a:ext cx="9234152" cy="5078313"/>
          </a:xfrm>
          <a:prstGeom prst="rect">
            <a:avLst/>
          </a:prstGeom>
        </p:spPr>
        <p:txBody>
          <a:bodyPr wrap="square">
            <a:spAutoFit/>
          </a:bodyPr>
          <a:lstStyle/>
          <a:p>
            <a:pPr>
              <a:lnSpc>
                <a:spcPct val="150000"/>
              </a:lnSpc>
            </a:pPr>
            <a:r>
              <a:rPr lang="uk-UA" sz="2400" b="1" dirty="0">
                <a:latin typeface="Times New Roman" panose="02020603050405020304" pitchFamily="18" charset="0"/>
                <a:cs typeface="Times New Roman" panose="02020603050405020304" pitchFamily="18" charset="0"/>
              </a:rPr>
              <a:t>Вправа </a:t>
            </a:r>
            <a:r>
              <a:rPr lang="en-US" sz="2400" b="1" dirty="0">
                <a:latin typeface="Times New Roman" panose="02020603050405020304" pitchFamily="18" charset="0"/>
                <a:cs typeface="Times New Roman" panose="02020603050405020304" pitchFamily="18" charset="0"/>
              </a:rPr>
              <a:t>3</a:t>
            </a:r>
            <a:r>
              <a:rPr lang="uk-UA" sz="2400" b="1" dirty="0" smtClean="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Продовжте текст листа. Назвіть типові </a:t>
            </a:r>
            <a:r>
              <a:rPr lang="uk-UA" sz="2400" dirty="0" err="1">
                <a:latin typeface="Times New Roman" panose="02020603050405020304" pitchFamily="18" charset="0"/>
                <a:cs typeface="Times New Roman" panose="02020603050405020304" pitchFamily="18" charset="0"/>
              </a:rPr>
              <a:t>мовні</a:t>
            </a:r>
            <a:r>
              <a:rPr lang="uk-UA" sz="2400" dirty="0">
                <a:latin typeface="Times New Roman" panose="02020603050405020304" pitchFamily="18" charset="0"/>
                <a:cs typeface="Times New Roman" panose="02020603050405020304" pitchFamily="18" charset="0"/>
              </a:rPr>
              <a:t> звороти, які можна використовувати в листах такого типу.</a:t>
            </a:r>
            <a:endParaRPr lang="ru-RU" sz="2400" dirty="0">
              <a:latin typeface="Times New Roman" panose="02020603050405020304" pitchFamily="18" charset="0"/>
              <a:cs typeface="Times New Roman" panose="02020603050405020304" pitchFamily="18" charset="0"/>
            </a:endParaRPr>
          </a:p>
          <a:p>
            <a:pPr algn="ctr">
              <a:lnSpc>
                <a:spcPct val="150000"/>
              </a:lnSpc>
            </a:pPr>
            <a:endParaRPr lang="uk-UA" sz="2400" dirty="0" smtClean="0">
              <a:latin typeface="Times New Roman" panose="02020603050405020304" pitchFamily="18" charset="0"/>
              <a:cs typeface="Times New Roman" panose="02020603050405020304" pitchFamily="18" charset="0"/>
            </a:endParaRPr>
          </a:p>
          <a:p>
            <a:pPr algn="ctr"/>
            <a:r>
              <a:rPr lang="uk-UA" sz="2400" dirty="0" smtClean="0">
                <a:latin typeface="Times New Roman" panose="02020603050405020304" pitchFamily="18" charset="0"/>
                <a:cs typeface="Times New Roman" panose="02020603050405020304" pitchFamily="18" charset="0"/>
              </a:rPr>
              <a:t>Вельмишановний </a:t>
            </a:r>
            <a:r>
              <a:rPr lang="uk-UA" sz="2400" dirty="0">
                <a:latin typeface="Times New Roman" panose="02020603050405020304" pitchFamily="18" charset="0"/>
                <a:cs typeface="Times New Roman" panose="02020603050405020304" pitchFamily="18" charset="0"/>
              </a:rPr>
              <a:t>пане...!</a:t>
            </a:r>
            <a:endParaRPr lang="ru-RU" sz="2400" dirty="0">
              <a:latin typeface="Times New Roman" panose="02020603050405020304" pitchFamily="18" charset="0"/>
              <a:cs typeface="Times New Roman" panose="02020603050405020304" pitchFamily="18" charset="0"/>
            </a:endParaRPr>
          </a:p>
          <a:p>
            <a:pPr algn="just"/>
            <a:r>
              <a:rPr lang="uk-UA" sz="2400" dirty="0">
                <a:latin typeface="Times New Roman" panose="02020603050405020304" pitchFamily="18" charset="0"/>
                <a:cs typeface="Times New Roman" panose="02020603050405020304" pitchFamily="18" charset="0"/>
              </a:rPr>
              <a:t>Один із найголовніших принципів роботи нашої </a:t>
            </a:r>
            <a:r>
              <a:rPr lang="uk-UA" sz="2400" dirty="0" smtClean="0">
                <a:latin typeface="Times New Roman" panose="02020603050405020304" pitchFamily="18" charset="0"/>
                <a:cs typeface="Times New Roman" panose="02020603050405020304" pitchFamily="18" charset="0"/>
              </a:rPr>
              <a:t>агрофірми – </a:t>
            </a:r>
            <a:r>
              <a:rPr lang="uk-UA" sz="2400" dirty="0">
                <a:latin typeface="Times New Roman" panose="02020603050405020304" pitchFamily="18" charset="0"/>
                <a:cs typeface="Times New Roman" panose="02020603050405020304" pitchFamily="18" charset="0"/>
              </a:rPr>
              <a:t>цінувати своїх клієнтів. До Вас ми ставимося з особливою повагою, адже впродовж нашої співпраці в нас не виникало серйозних непорозумінь</a:t>
            </a:r>
            <a:r>
              <a:rPr lang="uk-UA" sz="2400" dirty="0" smtClean="0">
                <a:latin typeface="Times New Roman" panose="02020603050405020304" pitchFamily="18" charset="0"/>
                <a:cs typeface="Times New Roman" panose="02020603050405020304" pitchFamily="18" charset="0"/>
              </a:rPr>
              <a:t>.</a:t>
            </a:r>
          </a:p>
          <a:p>
            <a:pPr algn="just"/>
            <a:r>
              <a:rPr lang="uk-UA" sz="2400" dirty="0" smtClean="0">
                <a:latin typeface="Times New Roman" panose="02020603050405020304" pitchFamily="18" charset="0"/>
                <a:cs typeface="Times New Roman" panose="02020603050405020304" pitchFamily="18" charset="0"/>
              </a:rPr>
              <a:t>Із прикрістю змушені повідомити Вам, що термін оплати за сорти винограду Аркадія та Юпітер минув. Розуміємо Ваші фінансові труднощі, але ми більше не можемо нехтувати інтересами нашого колективу. Будемо щиро вдячні, якщо…</a:t>
            </a:r>
            <a:endParaRPr lang="ru-RU" sz="2400" dirty="0">
              <a:latin typeface="Times New Roman" panose="02020603050405020304" pitchFamily="18" charset="0"/>
              <a:cs typeface="Times New Roman" panose="02020603050405020304" pitchFamily="18" charset="0"/>
            </a:endParaRPr>
          </a:p>
        </p:txBody>
      </p:sp>
      <p:pic>
        <p:nvPicPr>
          <p:cNvPr id="3"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43336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рямоугольник 4"/>
          <p:cNvSpPr/>
          <p:nvPr/>
        </p:nvSpPr>
        <p:spPr>
          <a:xfrm>
            <a:off x="2395473" y="1437918"/>
            <a:ext cx="9028088" cy="3539430"/>
          </a:xfrm>
          <a:prstGeom prst="rect">
            <a:avLst/>
          </a:prstGeom>
        </p:spPr>
        <p:txBody>
          <a:bodyPr wrap="square">
            <a:spAutoFit/>
          </a:bodyPr>
          <a:lstStyle/>
          <a:p>
            <a:pPr algn="just"/>
            <a:r>
              <a:rPr lang="uk-UA" sz="2800" b="1" dirty="0" smtClean="0">
                <a:latin typeface="Times New Roman" panose="02020603050405020304" pitchFamily="18" charset="0"/>
                <a:ea typeface="Calibri" panose="020F0502020204030204" pitchFamily="34" charset="0"/>
              </a:rPr>
              <a:t>Робота в групах.</a:t>
            </a:r>
          </a:p>
          <a:p>
            <a:pPr algn="just"/>
            <a:r>
              <a:rPr lang="uk-UA" sz="2800" dirty="0" smtClean="0">
                <a:latin typeface="Times New Roman" panose="02020603050405020304" pitchFamily="18" charset="0"/>
                <a:ea typeface="Calibri" panose="020F0502020204030204" pitchFamily="34" charset="0"/>
              </a:rPr>
              <a:t>Завдання 1. Напишіть </a:t>
            </a:r>
            <a:r>
              <a:rPr lang="uk-UA" sz="2800" dirty="0">
                <a:latin typeface="Times New Roman" panose="02020603050405020304" pitchFamily="18" charset="0"/>
                <a:ea typeface="Calibri" panose="020F0502020204030204" pitchFamily="34" charset="0"/>
              </a:rPr>
              <a:t>лист, у якому Ви </a:t>
            </a:r>
            <a:r>
              <a:rPr lang="uk-UA" sz="2800" dirty="0" smtClean="0">
                <a:latin typeface="Times New Roman" panose="02020603050405020304" pitchFamily="18" charset="0"/>
                <a:ea typeface="Calibri" panose="020F0502020204030204" pitchFamily="34" charset="0"/>
              </a:rPr>
              <a:t>висловлюєте претензію до ветеринарної клініки щодо неякісного надання ветеринарних послуг. </a:t>
            </a:r>
          </a:p>
          <a:p>
            <a:pPr algn="just"/>
            <a:endParaRPr lang="uk-UA" sz="2800" dirty="0" smtClean="0">
              <a:latin typeface="Times New Roman" panose="02020603050405020304" pitchFamily="18" charset="0"/>
              <a:ea typeface="Calibri" panose="020F0502020204030204" pitchFamily="34" charset="0"/>
            </a:endParaRPr>
          </a:p>
          <a:p>
            <a:pPr algn="just"/>
            <a:r>
              <a:rPr lang="uk-UA" sz="2800" dirty="0" smtClean="0">
                <a:latin typeface="Times New Roman" panose="02020603050405020304" pitchFamily="18" charset="0"/>
                <a:ea typeface="Calibri" panose="020F0502020204030204" pitchFamily="34" charset="0"/>
              </a:rPr>
              <a:t>Завдання 2. Напишіть лист-відповідь на отриманий лист-претензію, дотримуючись основних правил етикету листування.</a:t>
            </a:r>
            <a:endParaRPr lang="uk-UA" sz="2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74378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047910" y="335845"/>
            <a:ext cx="9929441" cy="4524315"/>
          </a:xfrm>
          <a:prstGeom prst="rect">
            <a:avLst/>
          </a:prstGeom>
          <a:noFill/>
        </p:spPr>
        <p:txBody>
          <a:bodyPr wrap="square" rtlCol="0">
            <a:spAutoFit/>
          </a:bodyPr>
          <a:lstStyle/>
          <a:p>
            <a:pPr algn="ctr"/>
            <a:r>
              <a:rPr lang="uk-UA" sz="3600" dirty="0" smtClean="0"/>
              <a:t>План:</a:t>
            </a:r>
          </a:p>
          <a:p>
            <a:pPr marL="742950" indent="-742950" algn="just">
              <a:buFont typeface="+mj-lt"/>
              <a:buAutoNum type="arabicPeriod"/>
            </a:pPr>
            <a:r>
              <a:rPr lang="uk-UA" sz="3600" dirty="0" smtClean="0"/>
              <a:t>Службове листування як вид довідково-інформаційної документації.</a:t>
            </a:r>
          </a:p>
          <a:p>
            <a:pPr marL="742950" indent="-742950" algn="just">
              <a:buFont typeface="+mj-lt"/>
              <a:buAutoNum type="arabicPeriod"/>
            </a:pPr>
            <a:r>
              <a:rPr lang="uk-UA" sz="3600" dirty="0" smtClean="0"/>
              <a:t>Класифікація листів. Різні типи листів.</a:t>
            </a:r>
          </a:p>
          <a:p>
            <a:pPr marL="742950" indent="-742950" algn="just">
              <a:buFont typeface="+mj-lt"/>
              <a:buAutoNum type="arabicPeriod"/>
            </a:pPr>
            <a:r>
              <a:rPr lang="uk-UA" sz="3600" dirty="0" smtClean="0"/>
              <a:t>Реквізити листа та їх оформлення.</a:t>
            </a:r>
          </a:p>
          <a:p>
            <a:pPr marL="742950" indent="-742950" algn="just">
              <a:buFont typeface="+mj-lt"/>
              <a:buAutoNum type="arabicPeriod"/>
            </a:pPr>
            <a:r>
              <a:rPr lang="uk-UA" sz="3600" dirty="0" smtClean="0"/>
              <a:t>Етикет ділового листування.</a:t>
            </a:r>
          </a:p>
          <a:p>
            <a:pPr marL="742950" indent="-742950" algn="just">
              <a:buFont typeface="+mj-lt"/>
              <a:buAutoNum type="arabicPeriod"/>
            </a:pPr>
            <a:r>
              <a:rPr lang="uk-UA" sz="3600" dirty="0" smtClean="0"/>
              <a:t>Складні випадки написання прикметників.</a:t>
            </a:r>
          </a:p>
          <a:p>
            <a:pPr marL="742950" indent="-742950" algn="just">
              <a:buFont typeface="+mj-lt"/>
              <a:buAutoNum type="arabicPeriod"/>
            </a:pPr>
            <a:r>
              <a:rPr lang="uk-UA" sz="3600" dirty="0" smtClean="0"/>
              <a:t>Оформлення листа.</a:t>
            </a:r>
            <a:endParaRPr lang="ru-RU" sz="3600" dirty="0"/>
          </a:p>
        </p:txBody>
      </p:sp>
    </p:spTree>
    <p:extLst>
      <p:ext uri="{BB962C8B-B14F-4D97-AF65-F5344CB8AC3E}">
        <p14:creationId xmlns:p14="http://schemas.microsoft.com/office/powerpoint/2010/main" val="121049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047910" y="335845"/>
            <a:ext cx="9414287" cy="2862322"/>
          </a:xfrm>
          <a:prstGeom prst="rect">
            <a:avLst/>
          </a:prstGeom>
          <a:noFill/>
        </p:spPr>
        <p:txBody>
          <a:bodyPr wrap="square" rtlCol="0">
            <a:spAutoFit/>
          </a:bodyPr>
          <a:lstStyle/>
          <a:p>
            <a:pPr algn="just"/>
            <a:r>
              <a:rPr lang="uk-UA" sz="3600" b="1" dirty="0" smtClean="0"/>
              <a:t>Лист</a:t>
            </a:r>
            <a:r>
              <a:rPr lang="uk-UA" sz="3600" dirty="0" smtClean="0"/>
              <a:t> – це поширений вид довідково-інформаційної документації, один із способів обміну інформацією й формою оперативного управління діяльністю установ, організацій, підприємств.</a:t>
            </a:r>
            <a:endParaRPr lang="ru-RU" sz="3600" dirty="0"/>
          </a:p>
        </p:txBody>
      </p:sp>
      <p:pic>
        <p:nvPicPr>
          <p:cNvPr id="1026" name="Picture 2" descr="Картинки по запросу ли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5005" y="3030539"/>
            <a:ext cx="55245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081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Заголовок 1"/>
          <p:cNvSpPr txBox="1">
            <a:spLocks/>
          </p:cNvSpPr>
          <p:nvPr/>
        </p:nvSpPr>
        <p:spPr>
          <a:xfrm>
            <a:off x="3734242" y="129122"/>
            <a:ext cx="6594615" cy="83679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uk-UA" sz="2800" dirty="0" smtClean="0">
                <a:latin typeface="Times New Roman" panose="02020603050405020304" pitchFamily="18" charset="0"/>
                <a:cs typeface="Times New Roman" panose="02020603050405020304" pitchFamily="18" charset="0"/>
              </a:rPr>
              <a:t>КЛАСИФІКАЦІЯ ДІЛОВИХ ЛИСТІВ</a:t>
            </a:r>
            <a:endParaRPr lang="ru-RU" sz="2800"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5258799" y="1054927"/>
            <a:ext cx="3540649" cy="523220"/>
          </a:xfrm>
          <a:prstGeom prst="rect">
            <a:avLst/>
          </a:prstGeom>
        </p:spPr>
        <p:txBody>
          <a:bodyPr wrap="none">
            <a:spAutoFit/>
          </a:bodyPr>
          <a:lstStyle/>
          <a:p>
            <a:r>
              <a:rPr lang="ru-RU" sz="2800" b="1" dirty="0">
                <a:solidFill>
                  <a:srgbClr val="000000"/>
                </a:solidFill>
                <a:latin typeface="Times New Roman" panose="02020603050405020304" pitchFamily="18" charset="0"/>
                <a:ea typeface="Calibri" panose="020F0502020204030204" pitchFamily="34" charset="0"/>
              </a:rPr>
              <a:t>за метою </a:t>
            </a:r>
            <a:r>
              <a:rPr lang="ru-RU" sz="2800" b="1" dirty="0" err="1">
                <a:solidFill>
                  <a:srgbClr val="000000"/>
                </a:solidFill>
                <a:latin typeface="Times New Roman" panose="02020603050405020304" pitchFamily="18" charset="0"/>
                <a:ea typeface="Calibri" panose="020F0502020204030204" pitchFamily="34" charset="0"/>
              </a:rPr>
              <a:t>складання</a:t>
            </a:r>
            <a:r>
              <a:rPr lang="ru-RU" sz="2800" dirty="0">
                <a:solidFill>
                  <a:srgbClr val="000000"/>
                </a:solidFill>
                <a:latin typeface="Times New Roman" panose="02020603050405020304" pitchFamily="18" charset="0"/>
                <a:ea typeface="Calibri" panose="020F0502020204030204" pitchFamily="34" charset="0"/>
              </a:rPr>
              <a:t> </a:t>
            </a:r>
            <a:endParaRPr lang="ru-RU" sz="2800" dirty="0"/>
          </a:p>
        </p:txBody>
      </p:sp>
      <p:sp>
        <p:nvSpPr>
          <p:cNvPr id="8" name="Прямоугольник 7"/>
          <p:cNvSpPr/>
          <p:nvPr/>
        </p:nvSpPr>
        <p:spPr>
          <a:xfrm>
            <a:off x="1953295" y="1833440"/>
            <a:ext cx="9869511" cy="4044056"/>
          </a:xfrm>
          <a:prstGeom prst="rect">
            <a:avLst/>
          </a:prstGeom>
        </p:spPr>
        <p:txBody>
          <a:bodyPr wrap="square">
            <a:spAutoFit/>
          </a:bodyPr>
          <a:lstStyle/>
          <a:p>
            <a:pPr marL="342900" indent="-342900" algn="just">
              <a:lnSpc>
                <a:spcPct val="107000"/>
              </a:lnSpc>
              <a:spcAft>
                <a:spcPts val="0"/>
              </a:spcAft>
              <a:buFont typeface="Wingdings" panose="05000000000000000000" pitchFamily="2" charset="2"/>
              <a:buChar char="ü"/>
            </a:pP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відповіді</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про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виконання</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завдань</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визначених</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в актах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органів</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державної</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влади</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дорученнях</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вищих</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посадових</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осіб</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ü"/>
            </a:pP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відповіді</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запити</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звернення</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а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також</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кореспонденція</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Верховної</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Ради </a:t>
            </a: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України</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ü"/>
            </a:pP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відповіді</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виконання</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доручень</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установ</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вищого</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рівня</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ü"/>
            </a:pP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відповіді</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запити</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інших</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установ</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ü"/>
            </a:pP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відповіді</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звернення</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громадян</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ü"/>
            </a:pP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відповіді</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запити</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на </a:t>
            </a: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інформацію</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ü"/>
            </a:pP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ініціативні</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листи</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0"/>
              </a:spcAft>
              <a:buFont typeface="Wingdings" panose="05000000000000000000" pitchFamily="2" charset="2"/>
              <a:buChar char="ü"/>
            </a:pPr>
            <a:r>
              <a:rPr lang="ru-RU" sz="2400"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супровідні</a:t>
            </a:r>
            <a:r>
              <a:rPr lang="ru-RU"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листи</a:t>
            </a:r>
            <a:r>
              <a:rPr lang="ru-RU"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6174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Заголовок 1"/>
          <p:cNvSpPr txBox="1">
            <a:spLocks/>
          </p:cNvSpPr>
          <p:nvPr/>
        </p:nvSpPr>
        <p:spPr>
          <a:xfrm>
            <a:off x="3734242" y="129122"/>
            <a:ext cx="6594615" cy="83679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uk-UA" sz="2800" dirty="0" smtClean="0">
                <a:latin typeface="Times New Roman" panose="02020603050405020304" pitchFamily="18" charset="0"/>
                <a:cs typeface="Times New Roman" panose="02020603050405020304" pitchFamily="18" charset="0"/>
              </a:rPr>
              <a:t>КЛАСИФІКАЦІЯ ДІЛОВИХ ЛИСТІВ</a:t>
            </a:r>
            <a:endParaRPr lang="ru-RU" sz="28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4486066" y="1224184"/>
            <a:ext cx="4337021" cy="523220"/>
          </a:xfrm>
          <a:prstGeom prst="rect">
            <a:avLst/>
          </a:prstGeom>
        </p:spPr>
        <p:txBody>
          <a:bodyPr wrap="none">
            <a:spAutoFit/>
          </a:bodyPr>
          <a:lstStyle/>
          <a:p>
            <a:r>
              <a:rPr lang="ru-RU" sz="2800" b="1" dirty="0"/>
              <a:t>За </a:t>
            </a:r>
            <a:r>
              <a:rPr lang="ru-RU" sz="2800" b="1" dirty="0" err="1"/>
              <a:t>ступенем</a:t>
            </a:r>
            <a:r>
              <a:rPr lang="ru-RU" sz="2800" b="1" dirty="0"/>
              <a:t> </a:t>
            </a:r>
            <a:r>
              <a:rPr lang="ru-RU" sz="2800" b="1" dirty="0" err="1"/>
              <a:t>формалізації</a:t>
            </a:r>
            <a:r>
              <a:rPr lang="ru-RU" sz="2800" b="1" dirty="0"/>
              <a:t> </a:t>
            </a:r>
            <a:endParaRPr lang="ru-RU" sz="2800" dirty="0"/>
          </a:p>
        </p:txBody>
      </p:sp>
      <p:sp>
        <p:nvSpPr>
          <p:cNvPr id="7" name="Прямоугольник 6"/>
          <p:cNvSpPr/>
          <p:nvPr/>
        </p:nvSpPr>
        <p:spPr>
          <a:xfrm>
            <a:off x="2017695" y="2425866"/>
            <a:ext cx="9392987" cy="3539430"/>
          </a:xfrm>
          <a:prstGeom prst="rect">
            <a:avLst/>
          </a:prstGeom>
        </p:spPr>
        <p:txBody>
          <a:bodyPr wrap="square">
            <a:spAutoFit/>
          </a:bodyPr>
          <a:lstStyle/>
          <a:p>
            <a:pPr algn="just"/>
            <a:r>
              <a:rPr lang="ru-RU" sz="2800" b="1" i="1" dirty="0" err="1">
                <a:latin typeface="Times New Roman" panose="02020603050405020304" pitchFamily="18" charset="0"/>
                <a:cs typeface="Times New Roman" panose="02020603050405020304" pitchFamily="18" charset="0"/>
              </a:rPr>
              <a:t>Формальні</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листи</a:t>
            </a:r>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це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листи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підготовлені</a:t>
            </a:r>
            <a:r>
              <a:rPr lang="ru-RU" sz="2800" dirty="0">
                <a:latin typeface="Times New Roman" panose="02020603050405020304" pitchFamily="18" charset="0"/>
                <a:cs typeface="Times New Roman" panose="02020603050405020304" pitchFamily="18" charset="0"/>
              </a:rPr>
              <a:t> одним </a:t>
            </a:r>
            <a:r>
              <a:rPr lang="ru-RU" sz="2800" dirty="0" err="1">
                <a:latin typeface="Times New Roman" panose="02020603050405020304" pitchFamily="18" charset="0"/>
                <a:cs typeface="Times New Roman" panose="02020603050405020304" pitchFamily="18" charset="0"/>
              </a:rPr>
              <a:t>підприємством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організацією</a:t>
            </a:r>
            <a:r>
              <a:rPr lang="ru-RU" sz="2800" dirty="0">
                <a:latin typeface="Times New Roman" panose="02020603050405020304" pitchFamily="18" charset="0"/>
                <a:cs typeface="Times New Roman" panose="02020603050405020304" pitchFamily="18" charset="0"/>
              </a:rPr>
              <a:t>) до </a:t>
            </a:r>
            <a:r>
              <a:rPr lang="ru-RU" sz="2800" dirty="0" err="1">
                <a:latin typeface="Times New Roman" panose="02020603050405020304" pitchFamily="18" charset="0"/>
                <a:cs typeface="Times New Roman" panose="02020603050405020304" pitchFamily="18" charset="0"/>
              </a:rPr>
              <a:t>іншого</a:t>
            </a:r>
            <a:r>
              <a:rPr lang="ru-RU" sz="2800" dirty="0" smtClean="0">
                <a:latin typeface="Times New Roman" panose="02020603050405020304" pitchFamily="18" charset="0"/>
                <a:cs typeface="Times New Roman" panose="02020603050405020304" pitchFamily="18" charset="0"/>
              </a:rPr>
              <a:t>.</a:t>
            </a:r>
          </a:p>
          <a:p>
            <a:pPr algn="just"/>
            <a:endParaRPr lang="ru-RU" sz="2800" dirty="0">
              <a:latin typeface="Times New Roman" panose="02020603050405020304" pitchFamily="18" charset="0"/>
              <a:cs typeface="Times New Roman" panose="02020603050405020304" pitchFamily="18" charset="0"/>
            </a:endParaRPr>
          </a:p>
          <a:p>
            <a:pPr algn="just"/>
            <a:r>
              <a:rPr lang="ru-RU" sz="2800" b="1" i="1" dirty="0" err="1">
                <a:latin typeface="Times New Roman" panose="02020603050405020304" pitchFamily="18" charset="0"/>
                <a:cs typeface="Times New Roman" panose="02020603050405020304" pitchFamily="18" charset="0"/>
              </a:rPr>
              <a:t>Неформальні</a:t>
            </a:r>
            <a:r>
              <a:rPr lang="ru-RU" sz="2800" b="1" i="1"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листи</a:t>
            </a:r>
            <a:r>
              <a:rPr lang="ru-RU" sz="2800" b="1"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складають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працівники</a:t>
            </a:r>
            <a:r>
              <a:rPr lang="ru-RU" sz="2800" dirty="0">
                <a:latin typeface="Times New Roman" panose="02020603050405020304" pitchFamily="18" charset="0"/>
                <a:cs typeface="Times New Roman" panose="02020603050405020304" pitchFamily="18" charset="0"/>
              </a:rPr>
              <a:t> одного </a:t>
            </a:r>
            <a:r>
              <a:rPr lang="ru-RU" sz="2800" dirty="0" err="1">
                <a:latin typeface="Times New Roman" panose="02020603050405020304" pitchFamily="18" charset="0"/>
                <a:cs typeface="Times New Roman" panose="02020603050405020304" pitchFamily="18" charset="0"/>
              </a:rPr>
              <a:t>рівня</a:t>
            </a:r>
            <a:r>
              <a:rPr lang="ru-RU" sz="2800" dirty="0">
                <a:latin typeface="Times New Roman" panose="02020603050405020304" pitchFamily="18"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a:t>
            </a:r>
            <a:r>
              <a:rPr lang="ru-RU" sz="2800" i="1" dirty="0" err="1">
                <a:latin typeface="Times New Roman" panose="02020603050405020304" pitchFamily="18" charset="0"/>
                <a:cs typeface="Times New Roman" panose="02020603050405020304" pitchFamily="18" charset="0"/>
              </a:rPr>
              <a:t>скажімо</a:t>
            </a:r>
            <a:r>
              <a:rPr lang="ru-RU" sz="2800" i="1" dirty="0">
                <a:latin typeface="Times New Roman" panose="02020603050405020304" pitchFamily="18" charset="0"/>
                <a:cs typeface="Times New Roman" panose="02020603050405020304" pitchFamily="18" charset="0"/>
              </a:rPr>
              <a:t>, менеджер </a:t>
            </a:r>
            <a:r>
              <a:rPr lang="ru-RU" sz="2800" i="1" dirty="0" err="1">
                <a:latin typeface="Times New Roman" panose="02020603050405020304" pitchFamily="18" charset="0"/>
                <a:cs typeface="Times New Roman" panose="02020603050405020304" pitchFamily="18" charset="0"/>
              </a:rPr>
              <a:t>кадрової</a:t>
            </a:r>
            <a:r>
              <a:rPr lang="ru-RU" sz="2800" i="1" dirty="0">
                <a:latin typeface="Times New Roman" panose="02020603050405020304" pitchFamily="18" charset="0"/>
                <a:cs typeface="Times New Roman" panose="02020603050405020304" pitchFamily="18" charset="0"/>
              </a:rPr>
              <a:t> </a:t>
            </a:r>
            <a:r>
              <a:rPr lang="ru-RU" sz="2800" i="1" dirty="0" err="1">
                <a:latin typeface="Times New Roman" panose="02020603050405020304" pitchFamily="18" charset="0"/>
                <a:cs typeface="Times New Roman" panose="02020603050405020304" pitchFamily="18" charset="0"/>
              </a:rPr>
              <a:t>служби</a:t>
            </a:r>
            <a:r>
              <a:rPr lang="ru-RU" sz="2800" i="1" dirty="0">
                <a:latin typeface="Times New Roman" panose="02020603050405020304" pitchFamily="18" charset="0"/>
                <a:cs typeface="Times New Roman" panose="02020603050405020304" pitchFamily="18" charset="0"/>
              </a:rPr>
              <a:t> </a:t>
            </a:r>
            <a:r>
              <a:rPr lang="ru-RU" sz="2800" i="1" dirty="0" err="1">
                <a:latin typeface="Times New Roman" panose="02020603050405020304" pitchFamily="18" charset="0"/>
                <a:cs typeface="Times New Roman" panose="02020603050405020304" pitchFamily="18" charset="0"/>
              </a:rPr>
              <a:t>однієї</a:t>
            </a:r>
            <a:r>
              <a:rPr lang="ru-RU" sz="2800" i="1" dirty="0">
                <a:latin typeface="Times New Roman" panose="02020603050405020304" pitchFamily="18" charset="0"/>
                <a:cs typeface="Times New Roman" panose="02020603050405020304" pitchFamily="18" charset="0"/>
              </a:rPr>
              <a:t> </a:t>
            </a:r>
            <a:r>
              <a:rPr lang="ru-RU" sz="2800" i="1" dirty="0" err="1" smtClean="0">
                <a:latin typeface="Times New Roman" panose="02020603050405020304" pitchFamily="18" charset="0"/>
                <a:cs typeface="Times New Roman" panose="02020603050405020304" pitchFamily="18" charset="0"/>
              </a:rPr>
              <a:t>ветклініки</a:t>
            </a:r>
            <a:r>
              <a:rPr lang="ru-RU" sz="2800" i="1" dirty="0" smtClean="0">
                <a:latin typeface="Times New Roman" panose="02020603050405020304" pitchFamily="18" charset="0"/>
                <a:cs typeface="Times New Roman" panose="02020603050405020304" pitchFamily="18" charset="0"/>
              </a:rPr>
              <a:t> менеджеру </a:t>
            </a:r>
            <a:r>
              <a:rPr lang="ru-RU" sz="2800" i="1" dirty="0" err="1">
                <a:latin typeface="Times New Roman" panose="02020603050405020304" pitchFamily="18" charset="0"/>
                <a:cs typeface="Times New Roman" panose="02020603050405020304" pitchFamily="18" charset="0"/>
              </a:rPr>
              <a:t>кадрової</a:t>
            </a:r>
            <a:r>
              <a:rPr lang="ru-RU" sz="2800" i="1" dirty="0">
                <a:latin typeface="Times New Roman" panose="02020603050405020304" pitchFamily="18" charset="0"/>
                <a:cs typeface="Times New Roman" panose="02020603050405020304" pitchFamily="18" charset="0"/>
              </a:rPr>
              <a:t> </a:t>
            </a:r>
            <a:r>
              <a:rPr lang="ru-RU" sz="2800" i="1" dirty="0" err="1">
                <a:latin typeface="Times New Roman" panose="02020603050405020304" pitchFamily="18" charset="0"/>
                <a:cs typeface="Times New Roman" panose="02020603050405020304" pitchFamily="18" charset="0"/>
              </a:rPr>
              <a:t>служби</a:t>
            </a:r>
            <a:r>
              <a:rPr lang="ru-RU" sz="2800" i="1" dirty="0">
                <a:latin typeface="Times New Roman" panose="02020603050405020304" pitchFamily="18" charset="0"/>
                <a:cs typeface="Times New Roman" panose="02020603050405020304" pitchFamily="18" charset="0"/>
              </a:rPr>
              <a:t> </a:t>
            </a:r>
            <a:r>
              <a:rPr lang="ru-RU" sz="2800" i="1" dirty="0" err="1">
                <a:latin typeface="Times New Roman" panose="02020603050405020304" pitchFamily="18" charset="0"/>
                <a:cs typeface="Times New Roman" panose="02020603050405020304" pitchFamily="18" charset="0"/>
              </a:rPr>
              <a:t>іншої</a:t>
            </a:r>
            <a:r>
              <a:rPr lang="ru-RU" sz="2800" i="1"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пропозицією</a:t>
            </a:r>
            <a:r>
              <a:rPr lang="ru-RU" sz="2800" dirty="0">
                <a:latin typeface="Times New Roman" panose="02020603050405020304" pitchFamily="18" charset="0"/>
                <a:cs typeface="Times New Roman" panose="02020603050405020304" pitchFamily="18" charset="0"/>
              </a:rPr>
              <a:t> про </a:t>
            </a:r>
            <a:r>
              <a:rPr lang="ru-RU" sz="2800" dirty="0" err="1">
                <a:latin typeface="Times New Roman" panose="02020603050405020304" pitchFamily="18" charset="0"/>
                <a:cs typeface="Times New Roman" panose="02020603050405020304" pitchFamily="18" charset="0"/>
              </a:rPr>
              <a:t>особисту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зустріч</a:t>
            </a:r>
            <a:r>
              <a:rPr lang="ru-RU" sz="2800" dirty="0">
                <a:latin typeface="Times New Roman" panose="02020603050405020304" pitchFamily="18" charset="0"/>
                <a:cs typeface="Times New Roman" panose="02020603050405020304" pitchFamily="18" charset="0"/>
              </a:rPr>
              <a:t> з метою </a:t>
            </a:r>
            <a:r>
              <a:rPr lang="ru-RU" sz="2800" dirty="0" err="1">
                <a:latin typeface="Times New Roman" panose="02020603050405020304" pitchFamily="18" charset="0"/>
                <a:cs typeface="Times New Roman" panose="02020603050405020304" pitchFamily="18" charset="0"/>
              </a:rPr>
              <a:t>обговорення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деяких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питань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обміну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інформаційними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матеріалами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тощо</a:t>
            </a:r>
            <a:r>
              <a:rPr lang="ru-RU"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6343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Заголовок 1"/>
          <p:cNvSpPr txBox="1">
            <a:spLocks/>
          </p:cNvSpPr>
          <p:nvPr/>
        </p:nvSpPr>
        <p:spPr>
          <a:xfrm>
            <a:off x="3734242" y="129122"/>
            <a:ext cx="6594615" cy="83679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uk-UA" sz="2800" dirty="0" smtClean="0">
                <a:latin typeface="Times New Roman" panose="02020603050405020304" pitchFamily="18" charset="0"/>
                <a:cs typeface="Times New Roman" panose="02020603050405020304" pitchFamily="18" charset="0"/>
              </a:rPr>
              <a:t>КЛАСИФІКАЦІЯ ДІЛОВИХ ЛИСТІВ</a:t>
            </a:r>
            <a:endParaRPr lang="ru-RU" sz="28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4185610" y="674093"/>
            <a:ext cx="4858125" cy="523220"/>
          </a:xfrm>
          <a:prstGeom prst="rect">
            <a:avLst/>
          </a:prstGeom>
        </p:spPr>
        <p:txBody>
          <a:bodyPr wrap="none">
            <a:spAutoFit/>
          </a:bodyPr>
          <a:lstStyle/>
          <a:p>
            <a:r>
              <a:rPr lang="ru-RU" sz="2800" b="1" dirty="0">
                <a:latin typeface="Times New Roman" panose="02020603050405020304" pitchFamily="18" charset="0"/>
                <a:cs typeface="Times New Roman" panose="02020603050405020304" pitchFamily="18" charset="0"/>
              </a:rPr>
              <a:t>За </a:t>
            </a:r>
            <a:r>
              <a:rPr lang="ru-RU" sz="2800" b="1" dirty="0" err="1">
                <a:latin typeface="Times New Roman" panose="02020603050405020304" pitchFamily="18" charset="0"/>
                <a:cs typeface="Times New Roman" panose="02020603050405020304" pitchFamily="18" charset="0"/>
              </a:rPr>
              <a:t>функціональною</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ознакою</a:t>
            </a:r>
            <a:endParaRPr lang="ru-RU" sz="2800"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2112112" y="1218658"/>
            <a:ext cx="3812170" cy="3108543"/>
          </a:xfrm>
          <a:prstGeom prst="rect">
            <a:avLst/>
          </a:prstGeom>
        </p:spPr>
        <p:txBody>
          <a:bodyPr wrap="square">
            <a:spAutoFit/>
          </a:bodyPr>
          <a:lstStyle/>
          <a:p>
            <a:r>
              <a:rPr lang="ru-RU" sz="2800" b="1" i="1" dirty="0" err="1" smtClean="0">
                <a:latin typeface="Times New Roman" panose="02020603050405020304" pitchFamily="18" charset="0"/>
                <a:cs typeface="Times New Roman" panose="02020603050405020304" pitchFamily="18" charset="0"/>
              </a:rPr>
              <a:t>Листи</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які</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потребують</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відповіді</a:t>
            </a:r>
            <a:r>
              <a:rPr lang="ru-RU" sz="2800" b="1" i="1" dirty="0" smtClean="0">
                <a:latin typeface="Times New Roman" panose="02020603050405020304" pitchFamily="18" charset="0"/>
                <a:cs typeface="Times New Roman" panose="02020603050405020304" pitchFamily="18" charset="0"/>
              </a:rPr>
              <a:t>:</a:t>
            </a: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прохання</a:t>
            </a:r>
            <a:r>
              <a:rPr lang="ru-RU" sz="2800" dirty="0" smtClean="0">
                <a:latin typeface="Times New Roman" panose="02020603050405020304" pitchFamily="18" charset="0"/>
                <a:cs typeface="Times New Roman" panose="02020603050405020304" pitchFamily="18" charset="0"/>
              </a:rPr>
              <a:t> </a:t>
            </a: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вимога</a:t>
            </a:r>
            <a:r>
              <a:rPr lang="ru-RU" sz="2800" dirty="0" smtClean="0">
                <a:latin typeface="Times New Roman" panose="02020603050405020304" pitchFamily="18" charset="0"/>
                <a:cs typeface="Times New Roman" panose="02020603050405020304" pitchFamily="18" charset="0"/>
              </a:rPr>
              <a:t> </a:t>
            </a: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звернення</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лист-запит</a:t>
            </a:r>
          </a:p>
          <a:p>
            <a:pPr marL="457200" indent="-457200" algn="just">
              <a:buFont typeface="Wingdings" panose="05000000000000000000" pitchFamily="2" charset="2"/>
              <a:buChar char="ü"/>
            </a:pPr>
            <a:r>
              <a:rPr lang="uk-UA" sz="2800" dirty="0">
                <a:latin typeface="Times New Roman" panose="02020603050405020304" pitchFamily="18" charset="0"/>
                <a:cs typeface="Times New Roman" panose="02020603050405020304" pitchFamily="18" charset="0"/>
              </a:rPr>
              <a:t>л</a:t>
            </a:r>
            <a:r>
              <a:rPr lang="uk-UA" sz="2800" dirty="0" smtClean="0">
                <a:latin typeface="Times New Roman" panose="02020603050405020304" pitchFamily="18" charset="0"/>
                <a:cs typeface="Times New Roman" panose="02020603050405020304" pitchFamily="18" charset="0"/>
              </a:rPr>
              <a:t>ист-пропозиція</a:t>
            </a:r>
          </a:p>
        </p:txBody>
      </p:sp>
      <p:sp>
        <p:nvSpPr>
          <p:cNvPr id="8" name="Прямоугольник 7"/>
          <p:cNvSpPr/>
          <p:nvPr/>
        </p:nvSpPr>
        <p:spPr>
          <a:xfrm>
            <a:off x="7167091" y="1141768"/>
            <a:ext cx="4745867" cy="5693866"/>
          </a:xfrm>
          <a:prstGeom prst="rect">
            <a:avLst/>
          </a:prstGeom>
        </p:spPr>
        <p:txBody>
          <a:bodyPr wrap="square">
            <a:spAutoFit/>
          </a:bodyPr>
          <a:lstStyle/>
          <a:p>
            <a:r>
              <a:rPr lang="ru-RU" sz="2800" b="1" i="1" dirty="0" err="1" smtClean="0">
                <a:latin typeface="Times New Roman" panose="02020603050405020304" pitchFamily="18" charset="0"/>
                <a:cs typeface="Times New Roman" panose="02020603050405020304" pitchFamily="18" charset="0"/>
              </a:rPr>
              <a:t>Листи</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які</a:t>
            </a:r>
            <a:r>
              <a:rPr lang="ru-RU" sz="2800" b="1" i="1" dirty="0" smtClean="0">
                <a:latin typeface="Times New Roman" panose="02020603050405020304" pitchFamily="18" charset="0"/>
                <a:cs typeface="Times New Roman" panose="02020603050405020304" pitchFamily="18" charset="0"/>
              </a:rPr>
              <a:t> не </a:t>
            </a:r>
            <a:r>
              <a:rPr lang="ru-RU" sz="2800" b="1" i="1" dirty="0" err="1" smtClean="0">
                <a:latin typeface="Times New Roman" panose="02020603050405020304" pitchFamily="18" charset="0"/>
                <a:cs typeface="Times New Roman" panose="02020603050405020304" pitchFamily="18" charset="0"/>
              </a:rPr>
              <a:t>потребують</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відповіді</a:t>
            </a:r>
            <a:r>
              <a:rPr lang="ru-RU" sz="2800" b="1" i="1" dirty="0" smtClean="0">
                <a:latin typeface="Times New Roman" panose="02020603050405020304" pitchFamily="18" charset="0"/>
                <a:cs typeface="Times New Roman" panose="02020603050405020304" pitchFamily="18" charset="0"/>
              </a:rPr>
              <a:t>:</a:t>
            </a: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попередження</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відмова</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нагадування</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повідомлення</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подяка</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uk-UA" sz="2800" dirty="0">
                <a:latin typeface="Times New Roman" panose="02020603050405020304" pitchFamily="18" charset="0"/>
                <a:cs typeface="Times New Roman" panose="02020603050405020304" pitchFamily="18" charset="0"/>
              </a:rPr>
              <a:t>г</a:t>
            </a:r>
            <a:r>
              <a:rPr lang="uk-UA" sz="2800" dirty="0" smtClean="0">
                <a:latin typeface="Times New Roman" panose="02020603050405020304" pitchFamily="18" charset="0"/>
                <a:cs typeface="Times New Roman" panose="02020603050405020304" pitchFamily="18" charset="0"/>
              </a:rPr>
              <a:t>арантійний лист</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оповіщення</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підтвердження</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ru-RU" sz="2800" dirty="0" smtClean="0">
                <a:latin typeface="Times New Roman" panose="02020603050405020304" pitchFamily="18" charset="0"/>
                <a:cs typeface="Times New Roman" panose="02020603050405020304" pitchFamily="18" charset="0"/>
              </a:rPr>
              <a:t>лист-</a:t>
            </a:r>
            <a:r>
              <a:rPr lang="ru-RU" sz="2800" dirty="0" err="1" smtClean="0">
                <a:latin typeface="Times New Roman" panose="02020603050405020304" pitchFamily="18" charset="0"/>
                <a:cs typeface="Times New Roman" panose="02020603050405020304" pitchFamily="18" charset="0"/>
              </a:rPr>
              <a:t>розпорядження</a:t>
            </a:r>
            <a:endParaRPr lang="ru-RU" sz="2800" dirty="0" smtClean="0">
              <a:latin typeface="Times New Roman" panose="02020603050405020304" pitchFamily="18" charset="0"/>
              <a:cs typeface="Times New Roman" panose="02020603050405020304" pitchFamily="18" charset="0"/>
            </a:endParaRPr>
          </a:p>
          <a:p>
            <a:pPr marL="457200" indent="-457200" algn="just">
              <a:buFont typeface="Wingdings" panose="05000000000000000000" pitchFamily="2" charset="2"/>
              <a:buChar char="ü"/>
            </a:pPr>
            <a:r>
              <a:rPr lang="ru-RU" sz="2800" dirty="0" err="1" smtClean="0">
                <a:latin typeface="Times New Roman" panose="02020603050405020304" pitchFamily="18" charset="0"/>
                <a:cs typeface="Times New Roman" panose="02020603050405020304" pitchFamily="18" charset="0"/>
              </a:rPr>
              <a:t>інформаційний</a:t>
            </a:r>
            <a:r>
              <a:rPr lang="ru-RU" sz="2800" dirty="0" smtClean="0">
                <a:latin typeface="Times New Roman" panose="02020603050405020304" pitchFamily="18" charset="0"/>
                <a:cs typeface="Times New Roman" panose="02020603050405020304" pitchFamily="18" charset="0"/>
              </a:rPr>
              <a:t> лист</a:t>
            </a:r>
          </a:p>
          <a:p>
            <a:pPr marL="457200" indent="-457200" algn="just">
              <a:buFont typeface="Wingdings" panose="05000000000000000000" pitchFamily="2" charset="2"/>
              <a:buChar char="ü"/>
            </a:pPr>
            <a:r>
              <a:rPr lang="ru-RU" sz="2800" dirty="0" err="1" smtClean="0">
                <a:latin typeface="Times New Roman" panose="02020603050405020304" pitchFamily="18" charset="0"/>
                <a:cs typeface="Times New Roman" panose="02020603050405020304" pitchFamily="18" charset="0"/>
              </a:rPr>
              <a:t>супровідний</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лист</a:t>
            </a:r>
            <a:endParaRPr lang="ru-RU"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1504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Заголовок 1"/>
          <p:cNvSpPr txBox="1">
            <a:spLocks/>
          </p:cNvSpPr>
          <p:nvPr/>
        </p:nvSpPr>
        <p:spPr>
          <a:xfrm>
            <a:off x="3154691" y="129122"/>
            <a:ext cx="6594615" cy="83679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uk-UA" sz="2800" dirty="0" smtClean="0">
                <a:latin typeface="Times New Roman" panose="02020603050405020304" pitchFamily="18" charset="0"/>
                <a:cs typeface="Times New Roman" panose="02020603050405020304" pitchFamily="18" charset="0"/>
              </a:rPr>
              <a:t>КЛАСИФІКАЦІЯ ДІЛОВИХ ЛИСТІВ</a:t>
            </a:r>
            <a:endParaRPr lang="ru-RU" sz="28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963065" y="738579"/>
            <a:ext cx="8068106" cy="954107"/>
          </a:xfrm>
          <a:prstGeom prst="rect">
            <a:avLst/>
          </a:prstGeom>
        </p:spPr>
        <p:txBody>
          <a:bodyPr wrap="none">
            <a:spAutoFit/>
          </a:bodyPr>
          <a:lstStyle/>
          <a:p>
            <a:pPr algn="ctr"/>
            <a:r>
              <a:rPr lang="ru-RU" sz="2800" b="1" dirty="0">
                <a:latin typeface="Times New Roman" panose="02020603050405020304" pitchFamily="18" charset="0"/>
                <a:cs typeface="Times New Roman" panose="02020603050405020304" pitchFamily="18" charset="0"/>
              </a:rPr>
              <a:t>За </a:t>
            </a:r>
            <a:r>
              <a:rPr lang="ru-RU" sz="2800" b="1" dirty="0" err="1" smtClean="0">
                <a:latin typeface="Times New Roman" panose="02020603050405020304" pitchFamily="18" charset="0"/>
                <a:cs typeface="Times New Roman" panose="02020603050405020304" pitchFamily="18" charset="0"/>
              </a:rPr>
              <a:t>кількістю</a:t>
            </a:r>
            <a:r>
              <a:rPr lang="ru-RU" sz="2800" b="1" dirty="0" smtClean="0">
                <a:latin typeface="Times New Roman" panose="02020603050405020304" pitchFamily="18" charset="0"/>
                <a:cs typeface="Times New Roman" panose="02020603050405020304" pitchFamily="18" charset="0"/>
              </a:rPr>
              <a:t> </a:t>
            </a:r>
            <a:r>
              <a:rPr lang="ru-RU" sz="2800" b="1" dirty="0" err="1" smtClean="0">
                <a:latin typeface="Times New Roman" panose="02020603050405020304" pitchFamily="18" charset="0"/>
                <a:cs typeface="Times New Roman" panose="02020603050405020304" pitchFamily="18" charset="0"/>
              </a:rPr>
              <a:t>адресатів</a:t>
            </a:r>
            <a:r>
              <a:rPr lang="ru-RU" sz="2800" b="1" dirty="0" smtClean="0">
                <a:latin typeface="Times New Roman" panose="02020603050405020304" pitchFamily="18" charset="0"/>
                <a:cs typeface="Times New Roman" panose="02020603050405020304" pitchFamily="18" charset="0"/>
              </a:rPr>
              <a:t>: </a:t>
            </a:r>
          </a:p>
          <a:p>
            <a:r>
              <a:rPr lang="ru-RU" sz="2800" b="1" i="1" dirty="0" err="1" smtClean="0">
                <a:latin typeface="Times New Roman" panose="02020603050405020304" pitchFamily="18" charset="0"/>
                <a:cs typeface="Times New Roman" panose="02020603050405020304" pitchFamily="18" charset="0"/>
              </a:rPr>
              <a:t>Звичайні</a:t>
            </a:r>
            <a:r>
              <a:rPr lang="ru-RU" sz="2800" b="1" dirty="0" smtClean="0">
                <a:latin typeface="Times New Roman" panose="02020603050405020304" pitchFamily="18" charset="0"/>
                <a:cs typeface="Times New Roman" panose="02020603050405020304" pitchFamily="18" charset="0"/>
              </a:rPr>
              <a:t> – </a:t>
            </a:r>
            <a:r>
              <a:rPr lang="ru-RU" sz="2800" dirty="0" err="1" smtClean="0">
                <a:latin typeface="Times New Roman" panose="02020603050405020304" pitchFamily="18" charset="0"/>
                <a:cs typeface="Times New Roman" panose="02020603050405020304" pitchFamily="18" charset="0"/>
              </a:rPr>
              <a:t>надсилаються</a:t>
            </a:r>
            <a:r>
              <a:rPr lang="ru-RU" sz="2800" dirty="0" smtClean="0">
                <a:latin typeface="Times New Roman" panose="02020603050405020304" pitchFamily="18" charset="0"/>
                <a:cs typeface="Times New Roman" panose="02020603050405020304" pitchFamily="18" charset="0"/>
              </a:rPr>
              <a:t> на адресу </a:t>
            </a:r>
            <a:r>
              <a:rPr lang="ru-RU" sz="2800" dirty="0" err="1" smtClean="0">
                <a:latin typeface="Times New Roman" panose="02020603050405020304" pitchFamily="18" charset="0"/>
                <a:cs typeface="Times New Roman" panose="02020603050405020304" pitchFamily="18" charset="0"/>
              </a:rPr>
              <a:t>однієї</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інстанції</a:t>
            </a:r>
            <a:endParaRPr lang="ru-RU" sz="2800"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918926" y="1892863"/>
            <a:ext cx="4649300" cy="4832092"/>
          </a:xfrm>
          <a:prstGeom prst="rect">
            <a:avLst/>
          </a:prstGeom>
        </p:spPr>
        <p:txBody>
          <a:bodyPr wrap="square">
            <a:spAutoFit/>
          </a:bodyPr>
          <a:lstStyle/>
          <a:p>
            <a:pPr algn="ctr"/>
            <a:r>
              <a:rPr lang="ru-RU" sz="2800" b="1" i="1" dirty="0" err="1" smtClean="0">
                <a:latin typeface="Times New Roman" panose="02020603050405020304" pitchFamily="18" charset="0"/>
                <a:cs typeface="Times New Roman" panose="02020603050405020304" pitchFamily="18" charset="0"/>
              </a:rPr>
              <a:t>Циркулярні</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листи</a:t>
            </a:r>
            <a:endParaRPr lang="ru-RU" sz="2800" b="1" i="1" dirty="0" smtClean="0">
              <a:latin typeface="Times New Roman" panose="02020603050405020304" pitchFamily="18" charset="0"/>
              <a:cs typeface="Times New Roman" panose="02020603050405020304" pitchFamily="18" charset="0"/>
            </a:endParaRPr>
          </a:p>
          <a:p>
            <a:pPr algn="just"/>
            <a:r>
              <a:rPr lang="ru-RU" sz="2800" dirty="0" err="1" smtClean="0">
                <a:latin typeface="Times New Roman" panose="02020603050405020304" pitchFamily="18" charset="0"/>
                <a:cs typeface="Times New Roman" panose="02020603050405020304" pitchFamily="18" charset="0"/>
              </a:rPr>
              <a:t>Надсилаються</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кільком</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підпорядкованим</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установам</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одним адресатом. </a:t>
            </a:r>
            <a:r>
              <a:rPr lang="ru-RU" sz="2800" dirty="0" err="1">
                <a:latin typeface="Times New Roman" panose="02020603050405020304" pitchFamily="18" charset="0"/>
                <a:cs typeface="Times New Roman" panose="02020603050405020304" pitchFamily="18" charset="0"/>
              </a:rPr>
              <a:t>Джерелом</a:t>
            </a:r>
            <a:r>
              <a:rPr lang="ru-RU" sz="2800" dirty="0">
                <a:latin typeface="Times New Roman" panose="02020603050405020304" pitchFamily="18" charset="0"/>
                <a:cs typeface="Times New Roman" panose="02020603050405020304" pitchFamily="18" charset="0"/>
              </a:rPr>
              <a:t> циркулярного листа є, як правило, </a:t>
            </a:r>
            <a:r>
              <a:rPr lang="ru-RU" sz="2800" dirty="0" err="1">
                <a:latin typeface="Times New Roman" panose="02020603050405020304" pitchFamily="18" charset="0"/>
                <a:cs typeface="Times New Roman" panose="02020603050405020304" pitchFamily="18" charset="0"/>
              </a:rPr>
              <a:t>вища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організація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міністерство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корпорація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що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інформує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свої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підрозділи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або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дочірні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фірми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щодо</a:t>
            </a:r>
            <a:r>
              <a:rPr lang="ru-RU" sz="2800" dirty="0">
                <a:latin typeface="Times New Roman" panose="02020603050405020304" pitchFamily="18" charset="0"/>
                <a:cs typeface="Times New Roman" panose="02020603050405020304" pitchFamily="18" charset="0"/>
              </a:rPr>
              <a:t> того </a:t>
            </a:r>
            <a:r>
              <a:rPr lang="ru-RU" sz="2800" dirty="0" err="1">
                <a:latin typeface="Times New Roman" panose="02020603050405020304" pitchFamily="18" charset="0"/>
                <a:cs typeface="Times New Roman" panose="02020603050405020304" pitchFamily="18" charset="0"/>
              </a:rPr>
              <a:t>чи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іншого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питання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або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дає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вказівки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розпорядження</a:t>
            </a:r>
            <a:r>
              <a:rPr lang="ru-RU" sz="2800" dirty="0">
                <a:latin typeface="Times New Roman" panose="02020603050405020304" pitchFamily="18" charset="0"/>
                <a:cs typeface="Times New Roman" panose="02020603050405020304" pitchFamily="18" charset="0"/>
              </a:rPr>
              <a:t>.</a:t>
            </a:r>
            <a:endParaRPr lang="ru-RU" sz="2800" dirty="0" smtClean="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7134894" y="1944377"/>
            <a:ext cx="4785110" cy="4832092"/>
          </a:xfrm>
          <a:prstGeom prst="rect">
            <a:avLst/>
          </a:prstGeom>
        </p:spPr>
        <p:txBody>
          <a:bodyPr wrap="square">
            <a:spAutoFit/>
          </a:bodyPr>
          <a:lstStyle/>
          <a:p>
            <a:pPr algn="ctr"/>
            <a:r>
              <a:rPr lang="ru-RU" sz="2800" b="1" i="1" dirty="0" err="1" smtClean="0">
                <a:latin typeface="Times New Roman" panose="02020603050405020304" pitchFamily="18" charset="0"/>
                <a:cs typeface="Times New Roman" panose="02020603050405020304" pitchFamily="18" charset="0"/>
              </a:rPr>
              <a:t>Колективні</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листи</a:t>
            </a:r>
            <a:endParaRPr lang="ru-RU" sz="2800" b="1" i="1" dirty="0" smtClean="0">
              <a:latin typeface="Times New Roman" panose="02020603050405020304" pitchFamily="18" charset="0"/>
              <a:cs typeface="Times New Roman" panose="02020603050405020304" pitchFamily="18" charset="0"/>
            </a:endParaRPr>
          </a:p>
          <a:p>
            <a:pPr algn="just"/>
            <a:r>
              <a:rPr lang="ru-RU" sz="2800" dirty="0" err="1" smtClean="0">
                <a:latin typeface="Times New Roman" panose="02020603050405020304" pitchFamily="18" charset="0"/>
                <a:cs typeface="Times New Roman" panose="02020603050405020304" pitchFamily="18" charset="0"/>
              </a:rPr>
              <a:t>складаються</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імені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певної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кількості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осіб</a:t>
            </a:r>
            <a:r>
              <a:rPr lang="ru-RU" sz="2800" dirty="0">
                <a:latin typeface="Times New Roman" panose="02020603050405020304" pitchFamily="18" charset="0"/>
                <a:cs typeface="Times New Roman" panose="02020603050405020304" pitchFamily="18" charset="0"/>
              </a:rPr>
              <a:t> та </a:t>
            </a:r>
            <a:r>
              <a:rPr lang="ru-RU" sz="2800" dirty="0" err="1" smtClean="0">
                <a:latin typeface="Times New Roman" panose="02020603050405020304" pitchFamily="18" charset="0"/>
                <a:cs typeface="Times New Roman" panose="02020603050405020304" pitchFamily="18" charset="0"/>
              </a:rPr>
              <a:t>надсилаються</a:t>
            </a:r>
            <a:r>
              <a:rPr lang="ru-RU" sz="2800" dirty="0" smtClean="0">
                <a:latin typeface="Times New Roman" panose="02020603050405020304" pitchFamily="18" charset="0"/>
                <a:cs typeface="Times New Roman" panose="02020603050405020304" pitchFamily="18" charset="0"/>
              </a:rPr>
              <a:t> на одну адресу. </a:t>
            </a:r>
          </a:p>
          <a:p>
            <a:pPr algn="just"/>
            <a:r>
              <a:rPr lang="ru-RU" sz="2800" dirty="0" smtClean="0">
                <a:latin typeface="Times New Roman" panose="02020603050405020304" pitchFamily="18" charset="0"/>
                <a:cs typeface="Times New Roman" panose="02020603050405020304" pitchFamily="18" charset="0"/>
              </a:rPr>
              <a:t>До </a:t>
            </a:r>
            <a:r>
              <a:rPr lang="ru-RU" sz="2800" dirty="0">
                <a:latin typeface="Times New Roman" panose="02020603050405020304" pitchFamily="18" charset="0"/>
                <a:cs typeface="Times New Roman" panose="02020603050405020304" pitchFamily="18" charset="0"/>
              </a:rPr>
              <a:t>таких </a:t>
            </a:r>
            <a:r>
              <a:rPr lang="ru-RU" sz="2800" dirty="0" err="1">
                <a:latin typeface="Times New Roman" panose="02020603050405020304" pitchFamily="18" charset="0"/>
                <a:cs typeface="Times New Roman" panose="02020603050405020304" pitchFamily="18" charset="0"/>
              </a:rPr>
              <a:t>листів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можна</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віднести</a:t>
            </a:r>
            <a:r>
              <a:rPr lang="ru-RU" sz="2800"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скарги</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претензії</a:t>
            </a:r>
            <a:r>
              <a:rPr lang="ru-RU" sz="2800" b="1" i="1" dirty="0" smtClean="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прохання</a:t>
            </a:r>
            <a:r>
              <a:rPr lang="ru-RU" sz="2800" b="1" i="1" dirty="0">
                <a:latin typeface="Times New Roman" panose="02020603050405020304" pitchFamily="18" charset="0"/>
                <a:cs typeface="Times New Roman" panose="02020603050405020304" pitchFamily="18" charset="0"/>
              </a:rPr>
              <a:t> та </a:t>
            </a:r>
            <a:r>
              <a:rPr lang="ru-RU" sz="2800" b="1" i="1" dirty="0" err="1">
                <a:latin typeface="Times New Roman" panose="02020603050405020304" pitchFamily="18" charset="0"/>
                <a:cs typeface="Times New Roman" panose="02020603050405020304" pitchFamily="18" charset="0"/>
              </a:rPr>
              <a:t>звернення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що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підписані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групами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осіб</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які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усвідомлюють</a:t>
            </a:r>
            <a:r>
              <a:rPr lang="ru-RU" sz="2800" dirty="0">
                <a:latin typeface="Times New Roman" panose="02020603050405020304" pitchFamily="18" charset="0"/>
                <a:cs typeface="Times New Roman" panose="02020603050405020304" pitchFamily="18" charset="0"/>
              </a:rPr>
              <a:t> свою </a:t>
            </a:r>
            <a:r>
              <a:rPr lang="ru-RU" sz="2800" dirty="0" err="1">
                <a:latin typeface="Times New Roman" panose="02020603050405020304" pitchFamily="18" charset="0"/>
                <a:cs typeface="Times New Roman" panose="02020603050405020304" pitchFamily="18" charset="0"/>
              </a:rPr>
              <a:t>спільність</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розв’язанні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питань</a:t>
            </a:r>
            <a:r>
              <a:rPr lang="ru-RU" sz="2800" dirty="0">
                <a:latin typeface="Times New Roman" panose="02020603050405020304" pitchFamily="18" charset="0"/>
                <a:cs typeface="Times New Roman" panose="02020603050405020304" pitchFamily="18" charset="0"/>
              </a:rPr>
              <a:t>.</a:t>
            </a:r>
            <a:endParaRPr lang="ru-RU"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0092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0975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Прямоугольник 7"/>
          <p:cNvSpPr/>
          <p:nvPr/>
        </p:nvSpPr>
        <p:spPr>
          <a:xfrm>
            <a:off x="1996225" y="141667"/>
            <a:ext cx="9749307" cy="6555641"/>
          </a:xfrm>
          <a:prstGeom prst="rect">
            <a:avLst/>
          </a:prstGeom>
        </p:spPr>
        <p:txBody>
          <a:bodyPr wrap="square">
            <a:spAutoFit/>
          </a:bodyPr>
          <a:lstStyle/>
          <a:p>
            <a:pPr algn="ctr"/>
            <a:r>
              <a:rPr lang="ru-RU" sz="2800" b="1" i="1" dirty="0" err="1" smtClean="0">
                <a:latin typeface="Times New Roman" panose="02020603050405020304" pitchFamily="18" charset="0"/>
                <a:cs typeface="Times New Roman" panose="02020603050405020304" pitchFamily="18" charset="0"/>
              </a:rPr>
              <a:t>Складні</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випадки</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написання</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прикметників</a:t>
            </a:r>
            <a:endParaRPr lang="ru-RU" sz="2800" b="1" i="1" dirty="0" smtClean="0">
              <a:latin typeface="Times New Roman" panose="02020603050405020304" pitchFamily="18" charset="0"/>
              <a:cs typeface="Times New Roman" panose="02020603050405020304" pitchFamily="18" charset="0"/>
            </a:endParaRPr>
          </a:p>
          <a:p>
            <a:pPr algn="ctr"/>
            <a:r>
              <a:rPr lang="ru-RU" sz="2800" dirty="0" smtClean="0">
                <a:solidFill>
                  <a:srgbClr val="C00000"/>
                </a:solidFill>
              </a:rPr>
              <a:t>Через </a:t>
            </a:r>
            <a:r>
              <a:rPr lang="ru-RU" sz="2800" dirty="0" err="1" smtClean="0">
                <a:solidFill>
                  <a:srgbClr val="C00000"/>
                </a:solidFill>
              </a:rPr>
              <a:t>дефіс</a:t>
            </a:r>
            <a:r>
              <a:rPr lang="ru-RU" sz="2800" dirty="0" smtClean="0">
                <a:solidFill>
                  <a:srgbClr val="C00000"/>
                </a:solidFill>
              </a:rPr>
              <a:t> </a:t>
            </a:r>
            <a:r>
              <a:rPr lang="ru-RU" sz="2800" dirty="0" err="1">
                <a:solidFill>
                  <a:srgbClr val="C00000"/>
                </a:solidFill>
              </a:rPr>
              <a:t>пишемо</a:t>
            </a:r>
            <a:r>
              <a:rPr lang="ru-RU" sz="2800" dirty="0">
                <a:solidFill>
                  <a:srgbClr val="C00000"/>
                </a:solidFill>
              </a:rPr>
              <a:t>:</a:t>
            </a:r>
          </a:p>
          <a:p>
            <a:pPr algn="just"/>
            <a:r>
              <a:rPr lang="uk-UA" sz="2800" u="sng" dirty="0" smtClean="0"/>
              <a:t>а</a:t>
            </a:r>
            <a:r>
              <a:rPr lang="uk-UA" sz="2800" u="sng" dirty="0"/>
              <a:t>) складні прикметники, утворені від складних іменників, писаних із </a:t>
            </a:r>
            <a:r>
              <a:rPr lang="uk-UA" sz="2800" u="sng" dirty="0" err="1" smtClean="0"/>
              <a:t>дефісом:</a:t>
            </a:r>
            <a:r>
              <a:rPr lang="uk-UA" sz="2800" i="1" dirty="0" err="1" smtClean="0"/>
              <a:t>соція́л-демократи́чний</a:t>
            </a:r>
            <a:r>
              <a:rPr lang="uk-UA" sz="2800" dirty="0" smtClean="0"/>
              <a:t> (</a:t>
            </a:r>
            <a:r>
              <a:rPr lang="uk-UA" sz="2800" dirty="0" err="1" smtClean="0"/>
              <a:t>соція́л-демокра́т</a:t>
            </a:r>
            <a:r>
              <a:rPr lang="uk-UA" sz="2800" dirty="0"/>
              <a:t>), </a:t>
            </a:r>
            <a:r>
              <a:rPr lang="uk-UA" sz="2800" i="1" dirty="0" err="1" smtClean="0"/>
              <a:t>у́нтер-офіце́рський</a:t>
            </a:r>
            <a:r>
              <a:rPr lang="uk-UA" sz="2800" i="1" dirty="0" smtClean="0"/>
              <a:t> </a:t>
            </a:r>
            <a:r>
              <a:rPr lang="uk-UA" sz="2800" dirty="0" smtClean="0"/>
              <a:t>(</a:t>
            </a:r>
            <a:r>
              <a:rPr lang="uk-UA" sz="2800" dirty="0" err="1" smtClean="0"/>
              <a:t>у́нтер-офіце́р</a:t>
            </a:r>
            <a:r>
              <a:rPr lang="uk-UA" sz="2800" dirty="0" smtClean="0"/>
              <a:t>),</a:t>
            </a:r>
            <a:r>
              <a:rPr lang="uk-UA" sz="2800" i="1" dirty="0" err="1" smtClean="0"/>
              <a:t>член-кореспонде́нтський</a:t>
            </a:r>
            <a:r>
              <a:rPr lang="uk-UA" sz="2800" dirty="0"/>
              <a:t> (</a:t>
            </a:r>
            <a:r>
              <a:rPr lang="uk-UA" sz="2800" dirty="0" err="1"/>
              <a:t>член-кореспонде́нт</a:t>
            </a:r>
            <a:r>
              <a:rPr lang="uk-UA" sz="2800" dirty="0" smtClean="0"/>
              <a:t>).</a:t>
            </a:r>
          </a:p>
          <a:p>
            <a:pPr algn="just"/>
            <a:endParaRPr lang="uk-UA" sz="2800" dirty="0" smtClean="0"/>
          </a:p>
          <a:p>
            <a:pPr algn="just"/>
            <a:r>
              <a:rPr lang="uk-UA" sz="2800" u="sng" dirty="0"/>
              <a:t>б) складні прикметники, утворені з двох чи більше прикметникових основ, якщо названі цими основами поняття не підпорядковані одне одному:</a:t>
            </a:r>
            <a:r>
              <a:rPr lang="uk-UA" sz="2800" i="1" dirty="0"/>
              <a:t> </a:t>
            </a:r>
            <a:r>
              <a:rPr lang="uk-UA" sz="2800" i="1" dirty="0" err="1" smtClean="0"/>
              <a:t>держа́вно-монополісти́чний</a:t>
            </a:r>
            <a:r>
              <a:rPr lang="uk-UA" sz="2800" i="1" dirty="0"/>
              <a:t>,</a:t>
            </a:r>
            <a:r>
              <a:rPr lang="uk-UA" sz="2800" i="1" dirty="0" smtClean="0"/>
              <a:t> </a:t>
            </a:r>
            <a:r>
              <a:rPr lang="uk-UA" sz="2800" i="1" dirty="0" err="1" smtClean="0"/>
              <a:t>ма́сово-політи́чний</a:t>
            </a:r>
            <a:r>
              <a:rPr lang="uk-UA" sz="2800" i="1" dirty="0"/>
              <a:t>, </a:t>
            </a:r>
            <a:r>
              <a:rPr lang="uk-UA" sz="2800" i="1" dirty="0" err="1"/>
              <a:t>мо́вно-літерату́рний</a:t>
            </a:r>
            <a:r>
              <a:rPr lang="uk-UA" sz="2800" i="1" dirty="0"/>
              <a:t>, </a:t>
            </a:r>
            <a:r>
              <a:rPr lang="uk-UA" sz="2800" i="1" dirty="0" err="1" smtClean="0"/>
              <a:t>навча́льно-виховни́й</a:t>
            </a:r>
            <a:r>
              <a:rPr lang="uk-UA" sz="2800" i="1" dirty="0" smtClean="0"/>
              <a:t>, </a:t>
            </a:r>
            <a:r>
              <a:rPr lang="uk-UA" sz="2800" i="1" dirty="0" err="1"/>
              <a:t>озе́рно-лісови́й</a:t>
            </a:r>
            <a:r>
              <a:rPr lang="uk-UA" sz="2800" i="1" dirty="0"/>
              <a:t>, </a:t>
            </a:r>
            <a:r>
              <a:rPr lang="uk-UA" sz="2800" i="1" dirty="0" err="1"/>
              <a:t>пло́ско-опу́клий</a:t>
            </a:r>
            <a:r>
              <a:rPr lang="uk-UA" sz="2800" i="1" dirty="0" smtClean="0"/>
              <a:t>, </a:t>
            </a:r>
            <a:r>
              <a:rPr lang="uk-UA" sz="2800" i="1" dirty="0" err="1" smtClean="0"/>
              <a:t>суспі́льно-політи́чний</a:t>
            </a:r>
            <a:r>
              <a:rPr lang="uk-UA" sz="2800" dirty="0" smtClean="0"/>
              <a:t>; </a:t>
            </a:r>
            <a:r>
              <a:rPr lang="uk-UA" sz="2800" dirty="0"/>
              <a:t>а також </a:t>
            </a:r>
            <a:r>
              <a:rPr lang="uk-UA" sz="2800" dirty="0" smtClean="0"/>
              <a:t>узвичаєні:</a:t>
            </a:r>
            <a:r>
              <a:rPr lang="uk-UA" sz="2800" i="1" dirty="0"/>
              <a:t> </a:t>
            </a:r>
            <a:r>
              <a:rPr lang="uk-UA" sz="2800" i="1" dirty="0" err="1" smtClean="0"/>
              <a:t>всесві́тньо-істори́чний</a:t>
            </a:r>
            <a:r>
              <a:rPr lang="uk-UA" sz="2800" i="1" dirty="0"/>
              <a:t>, </a:t>
            </a:r>
            <a:r>
              <a:rPr lang="uk-UA" sz="2800" i="1" dirty="0" err="1"/>
              <a:t>літерату́рно-мисте́цький</a:t>
            </a:r>
            <a:r>
              <a:rPr lang="uk-UA" sz="2800" i="1" dirty="0"/>
              <a:t>, </a:t>
            </a:r>
            <a:r>
              <a:rPr lang="uk-UA" sz="2800" i="1" dirty="0" err="1"/>
              <a:t>наро́дно-ви́звольний</a:t>
            </a:r>
            <a:r>
              <a:rPr lang="uk-UA" sz="2800" i="1" dirty="0"/>
              <a:t>, </a:t>
            </a:r>
            <a:r>
              <a:rPr lang="uk-UA" sz="2800" i="1" dirty="0" err="1"/>
              <a:t>підзо́листо-боло́тний</a:t>
            </a:r>
            <a:r>
              <a:rPr lang="uk-UA" sz="2800" i="1" dirty="0"/>
              <a:t> </a:t>
            </a:r>
            <a:r>
              <a:rPr lang="uk-UA" sz="2800" dirty="0"/>
              <a:t>тощо</a:t>
            </a:r>
            <a:r>
              <a:rPr lang="uk-UA" sz="2800" dirty="0" smtClean="0"/>
              <a:t>;</a:t>
            </a:r>
            <a:endParaRPr lang="ru-RU" sz="2800" dirty="0"/>
          </a:p>
        </p:txBody>
      </p:sp>
    </p:spTree>
    <p:extLst>
      <p:ext uri="{BB962C8B-B14F-4D97-AF65-F5344CB8AC3E}">
        <p14:creationId xmlns:p14="http://schemas.microsoft.com/office/powerpoint/2010/main" val="3412232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220" y="0"/>
            <a:ext cx="184715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Прямоугольник 7"/>
          <p:cNvSpPr/>
          <p:nvPr/>
        </p:nvSpPr>
        <p:spPr>
          <a:xfrm>
            <a:off x="2204579" y="141667"/>
            <a:ext cx="9632515" cy="5262979"/>
          </a:xfrm>
          <a:prstGeom prst="rect">
            <a:avLst/>
          </a:prstGeom>
        </p:spPr>
        <p:txBody>
          <a:bodyPr wrap="square">
            <a:spAutoFit/>
          </a:bodyPr>
          <a:lstStyle/>
          <a:p>
            <a:pPr algn="ctr"/>
            <a:r>
              <a:rPr lang="ru-RU" sz="2800" b="1" i="1" dirty="0" err="1" smtClean="0">
                <a:latin typeface="Times New Roman" panose="02020603050405020304" pitchFamily="18" charset="0"/>
                <a:cs typeface="Times New Roman" panose="02020603050405020304" pitchFamily="18" charset="0"/>
              </a:rPr>
              <a:t>Складні</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випадки</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написання</a:t>
            </a:r>
            <a:r>
              <a:rPr lang="ru-RU" sz="2800" b="1" i="1" dirty="0" smtClean="0">
                <a:latin typeface="Times New Roman" panose="02020603050405020304" pitchFamily="18" charset="0"/>
                <a:cs typeface="Times New Roman" panose="02020603050405020304" pitchFamily="18" charset="0"/>
              </a:rPr>
              <a:t> </a:t>
            </a:r>
            <a:r>
              <a:rPr lang="ru-RU" sz="2800" b="1" i="1" dirty="0" err="1" smtClean="0">
                <a:latin typeface="Times New Roman" panose="02020603050405020304" pitchFamily="18" charset="0"/>
                <a:cs typeface="Times New Roman" panose="02020603050405020304" pitchFamily="18" charset="0"/>
              </a:rPr>
              <a:t>прикметників</a:t>
            </a:r>
            <a:endParaRPr lang="ru-RU" sz="2800" b="1" i="1" dirty="0" smtClean="0">
              <a:latin typeface="Times New Roman" panose="02020603050405020304" pitchFamily="18" charset="0"/>
              <a:cs typeface="Times New Roman" panose="02020603050405020304" pitchFamily="18" charset="0"/>
            </a:endParaRPr>
          </a:p>
          <a:p>
            <a:pPr algn="ctr"/>
            <a:r>
              <a:rPr lang="ru-RU" sz="2800" dirty="0" smtClean="0">
                <a:solidFill>
                  <a:srgbClr val="C00000"/>
                </a:solidFill>
              </a:rPr>
              <a:t>Через </a:t>
            </a:r>
            <a:r>
              <a:rPr lang="ru-RU" sz="2800" dirty="0" err="1" smtClean="0">
                <a:solidFill>
                  <a:srgbClr val="C00000"/>
                </a:solidFill>
              </a:rPr>
              <a:t>дефіс</a:t>
            </a:r>
            <a:r>
              <a:rPr lang="ru-RU" sz="2800" dirty="0" smtClean="0">
                <a:solidFill>
                  <a:srgbClr val="C00000"/>
                </a:solidFill>
              </a:rPr>
              <a:t> </a:t>
            </a:r>
            <a:r>
              <a:rPr lang="ru-RU" sz="2800" dirty="0" err="1">
                <a:solidFill>
                  <a:srgbClr val="C00000"/>
                </a:solidFill>
              </a:rPr>
              <a:t>пишемо</a:t>
            </a:r>
            <a:r>
              <a:rPr lang="ru-RU" sz="2800" dirty="0">
                <a:solidFill>
                  <a:srgbClr val="C00000"/>
                </a:solidFill>
              </a:rPr>
              <a:t>:</a:t>
            </a:r>
          </a:p>
          <a:p>
            <a:pPr algn="just"/>
            <a:r>
              <a:rPr lang="uk-UA" sz="2800" u="sng" dirty="0"/>
              <a:t>в) складні прикметники, першу частину яких закінчують </a:t>
            </a:r>
            <a:r>
              <a:rPr lang="uk-UA" sz="2800" b="1" u="sng" dirty="0"/>
              <a:t>-</a:t>
            </a:r>
            <a:r>
              <a:rPr lang="uk-UA" sz="2800" b="1" u="sng" dirty="0" err="1"/>
              <a:t>ико</a:t>
            </a:r>
            <a:r>
              <a:rPr lang="uk-UA" sz="2800" b="1" u="sng" dirty="0"/>
              <a:t> (-</a:t>
            </a:r>
            <a:r>
              <a:rPr lang="uk-UA" sz="2800" b="1" u="sng" dirty="0" err="1"/>
              <a:t>іко</a:t>
            </a:r>
            <a:r>
              <a:rPr lang="uk-UA" sz="2800" b="1" u="sng" dirty="0"/>
              <a:t>, -</a:t>
            </a:r>
            <a:r>
              <a:rPr lang="uk-UA" sz="2800" b="1" u="sng" dirty="0" err="1"/>
              <a:t>їко</a:t>
            </a:r>
            <a:r>
              <a:rPr lang="uk-UA" sz="2800" b="1" u="sng" dirty="0"/>
              <a:t>)</a:t>
            </a:r>
            <a:r>
              <a:rPr lang="uk-UA" sz="2800" u="sng" dirty="0"/>
              <a:t>:</a:t>
            </a:r>
            <a:r>
              <a:rPr lang="uk-UA" sz="2800" dirty="0"/>
              <a:t> </a:t>
            </a:r>
            <a:r>
              <a:rPr lang="uk-UA" sz="2800" i="1" dirty="0" err="1"/>
              <a:t>геро́їко-романти́чний</a:t>
            </a:r>
            <a:r>
              <a:rPr lang="uk-UA" sz="2800" i="1" dirty="0"/>
              <a:t>, </a:t>
            </a:r>
            <a:r>
              <a:rPr lang="uk-UA" sz="2800" i="1" dirty="0" err="1"/>
              <a:t>істор</a:t>
            </a:r>
            <a:r>
              <a:rPr lang="uk-UA" sz="2800" i="1" u="sng" dirty="0" err="1"/>
              <a:t>и́ко</a:t>
            </a:r>
            <a:r>
              <a:rPr lang="uk-UA" sz="2800" i="1" dirty="0" err="1"/>
              <a:t>-культу́рний</a:t>
            </a:r>
            <a:r>
              <a:rPr lang="uk-UA" sz="2800" i="1" dirty="0"/>
              <a:t>, </a:t>
            </a:r>
            <a:r>
              <a:rPr lang="uk-UA" sz="2800" i="1" dirty="0" err="1"/>
              <a:t>меха́н</a:t>
            </a:r>
            <a:r>
              <a:rPr lang="uk-UA" sz="2800" i="1" u="sng" dirty="0" err="1"/>
              <a:t>іко</a:t>
            </a:r>
            <a:r>
              <a:rPr lang="uk-UA" sz="2800" i="1" dirty="0" err="1"/>
              <a:t>-математи́чний</a:t>
            </a:r>
            <a:r>
              <a:rPr lang="uk-UA" sz="2800" i="1" dirty="0"/>
              <a:t>, </a:t>
            </a:r>
            <a:r>
              <a:rPr lang="uk-UA" sz="2800" i="1" dirty="0" err="1"/>
              <a:t>полі́т</a:t>
            </a:r>
            <a:r>
              <a:rPr lang="uk-UA" sz="2800" i="1" u="sng" dirty="0" err="1"/>
              <a:t>ико</a:t>
            </a:r>
            <a:r>
              <a:rPr lang="uk-UA" sz="2800" i="1" dirty="0" err="1"/>
              <a:t>-економі́чний</a:t>
            </a:r>
            <a:r>
              <a:rPr lang="uk-UA" sz="2800" i="1" dirty="0"/>
              <a:t>, </a:t>
            </a:r>
            <a:r>
              <a:rPr lang="uk-UA" sz="2800" i="1" dirty="0" err="1"/>
              <a:t>фі́з</a:t>
            </a:r>
            <a:r>
              <a:rPr lang="uk-UA" sz="2800" i="1" u="sng" dirty="0" err="1"/>
              <a:t>ико</a:t>
            </a:r>
            <a:r>
              <a:rPr lang="uk-UA" sz="2800" i="1" dirty="0" err="1"/>
              <a:t>-географі́чний</a:t>
            </a:r>
            <a:r>
              <a:rPr lang="uk-UA" sz="2800" i="1" dirty="0"/>
              <a:t>;</a:t>
            </a:r>
            <a:endParaRPr lang="ru-RU" sz="2800" dirty="0"/>
          </a:p>
          <a:p>
            <a:pPr algn="just"/>
            <a:r>
              <a:rPr lang="uk-UA" sz="2800" u="sng" dirty="0"/>
              <a:t>г) складні прикметники з першою частиною </a:t>
            </a:r>
            <a:r>
              <a:rPr lang="uk-UA" sz="2800" b="1" u="sng" dirty="0"/>
              <a:t>військово-, воєнно</a:t>
            </a:r>
            <a:r>
              <a:rPr lang="uk-UA" sz="2800" u="sng" dirty="0"/>
              <a:t>-</a:t>
            </a:r>
            <a:r>
              <a:rPr lang="uk-UA" sz="2800" dirty="0"/>
              <a:t>:</a:t>
            </a:r>
            <a:r>
              <a:rPr lang="uk-UA" sz="2800" i="1" dirty="0"/>
              <a:t> </a:t>
            </a:r>
            <a:r>
              <a:rPr lang="uk-UA" sz="2800" i="1" dirty="0" err="1"/>
              <a:t>військо́во-морськи́й</a:t>
            </a:r>
            <a:r>
              <a:rPr lang="uk-UA" sz="2800" i="1" dirty="0"/>
              <a:t>, </a:t>
            </a:r>
            <a:r>
              <a:rPr lang="uk-UA" sz="2800" i="1" dirty="0" err="1"/>
              <a:t>військо́во-спорти́вний</a:t>
            </a:r>
            <a:r>
              <a:rPr lang="uk-UA" sz="2800" i="1" dirty="0"/>
              <a:t>, </a:t>
            </a:r>
            <a:r>
              <a:rPr lang="uk-UA" sz="2800" i="1" dirty="0" err="1"/>
              <a:t>воє́нно-істори́чний</a:t>
            </a:r>
            <a:r>
              <a:rPr lang="uk-UA" sz="2800" i="1" dirty="0"/>
              <a:t>, </a:t>
            </a:r>
            <a:r>
              <a:rPr lang="uk-UA" sz="2800" i="1" dirty="0" err="1"/>
              <a:t>воє́нно-стратегі́чний</a:t>
            </a:r>
            <a:r>
              <a:rPr lang="uk-UA" sz="2800" i="1" dirty="0" smtClean="0"/>
              <a:t>.</a:t>
            </a:r>
          </a:p>
          <a:p>
            <a:pPr algn="just"/>
            <a:endParaRPr lang="ru-RU" sz="2800" dirty="0"/>
          </a:p>
          <a:p>
            <a:pPr algn="just"/>
            <a:r>
              <a:rPr lang="uk-UA" sz="2800" b="1" u="sng" dirty="0"/>
              <a:t>Примітка. </a:t>
            </a:r>
            <a:r>
              <a:rPr lang="uk-UA" sz="2800" u="sng" dirty="0"/>
              <a:t>Складні субстантивовані </a:t>
            </a:r>
            <a:r>
              <a:rPr lang="uk-UA" sz="2800" u="sng" dirty="0" smtClean="0"/>
              <a:t>прикметники</a:t>
            </a:r>
            <a:r>
              <a:rPr lang="uk-UA" sz="2800" dirty="0" smtClean="0"/>
              <a:t>: </a:t>
            </a:r>
            <a:r>
              <a:rPr lang="uk-UA" sz="2800" i="1" dirty="0" err="1" smtClean="0"/>
              <a:t>військовозобов’я́заний</a:t>
            </a:r>
            <a:r>
              <a:rPr lang="uk-UA" sz="2800" i="1" dirty="0" smtClean="0"/>
              <a:t>, </a:t>
            </a:r>
            <a:r>
              <a:rPr lang="uk-UA" sz="2800" i="1" dirty="0" err="1" smtClean="0"/>
              <a:t>військовополоне́ний</a:t>
            </a:r>
            <a:r>
              <a:rPr lang="uk-UA" sz="2800" dirty="0"/>
              <a:t> пишемо разом</a:t>
            </a:r>
            <a:r>
              <a:rPr lang="uk-UA" sz="2800" dirty="0" smtClean="0"/>
              <a:t>;</a:t>
            </a:r>
          </a:p>
        </p:txBody>
      </p:sp>
    </p:spTree>
    <p:extLst>
      <p:ext uri="{BB962C8B-B14F-4D97-AF65-F5344CB8AC3E}">
        <p14:creationId xmlns:p14="http://schemas.microsoft.com/office/powerpoint/2010/main" val="3258973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TotalTime>
  <Words>741</Words>
  <Application>Microsoft Office PowerPoint</Application>
  <PresentationFormat>Широкоэкранный</PresentationFormat>
  <Paragraphs>109</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42</cp:revision>
  <dcterms:created xsi:type="dcterms:W3CDTF">2019-11-18T14:22:59Z</dcterms:created>
  <dcterms:modified xsi:type="dcterms:W3CDTF">2020-08-15T13:29:40Z</dcterms:modified>
</cp:coreProperties>
</file>