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79" r:id="rId5"/>
    <p:sldId id="281" r:id="rId6"/>
    <p:sldId id="259" r:id="rId7"/>
    <p:sldId id="278" r:id="rId8"/>
    <p:sldId id="258" r:id="rId9"/>
    <p:sldId id="280" r:id="rId10"/>
    <p:sldId id="282" r:id="rId11"/>
    <p:sldId id="283" r:id="rId12"/>
    <p:sldId id="284" r:id="rId13"/>
    <p:sldId id="285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8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7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8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8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6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934B-8CFB-4B18-A231-2C4AD46EEE7E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8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362304" y="2006222"/>
            <a:ext cx="687265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dirty="0" smtClean="0"/>
              <a:t>Особливості використання </a:t>
            </a:r>
          </a:p>
          <a:p>
            <a:pPr algn="ctr"/>
            <a:r>
              <a:rPr lang="uk-UA" sz="3600" dirty="0" smtClean="0"/>
              <a:t>граматичних категорій числівника</a:t>
            </a:r>
          </a:p>
          <a:p>
            <a:pPr algn="ctr"/>
            <a:r>
              <a:rPr lang="uk-UA" sz="3600" dirty="0" smtClean="0"/>
              <a:t>в офіційно-діловому стилі. </a:t>
            </a:r>
          </a:p>
          <a:p>
            <a:pPr algn="ctr"/>
            <a:r>
              <a:rPr lang="uk-UA" sz="3600" i="1" dirty="0" smtClean="0"/>
              <a:t>Звіт</a:t>
            </a:r>
            <a:endParaRPr lang="ru-RU" sz="3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32310" y="818866"/>
            <a:ext cx="2324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ТЕМА: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4590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034862" y="129122"/>
            <a:ext cx="9865217" cy="8239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НАПИСАННЯ СКЛАДНИХ І СКЛАДЕНИХ ЧИСЛІВНИКІВ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44710" y="1184855"/>
            <a:ext cx="9762186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200" dirty="0" smtClean="0"/>
              <a:t>- Багатозначні числа розбиваються на класи по три цифри справа наліво і відокремлюються одна від одної проміжком в один знак. Чотиризначні числа не поділяються на класи. Наприклад: </a:t>
            </a:r>
            <a:r>
              <a:rPr lang="uk-UA" sz="2200" i="1" dirty="0" smtClean="0"/>
              <a:t>10 513; 1997.</a:t>
            </a:r>
            <a:endParaRPr lang="uk-UA" sz="2200" dirty="0" smtClean="0"/>
          </a:p>
          <a:p>
            <a:pPr algn="just"/>
            <a:r>
              <a:rPr lang="uk-UA" sz="2200" dirty="0" smtClean="0"/>
              <a:t>- Цифри, як арабські, так і римські, відокремлюються від слів проміжком. Винятком є букви, що входять до складу словесно-цифрових позначень, які пишуться разом або через дефіс. Наприклад: </a:t>
            </a:r>
            <a:r>
              <a:rPr lang="uk-UA" sz="2200" i="1" dirty="0" smtClean="0"/>
              <a:t>будинок 7б; до справи 34б; стереопрогравач “Діана П406С”.</a:t>
            </a:r>
            <a:endParaRPr lang="uk-UA" sz="2200" dirty="0" smtClean="0"/>
          </a:p>
          <a:p>
            <a:pPr algn="just"/>
            <a:r>
              <a:rPr lang="uk-UA" sz="2200" dirty="0" smtClean="0"/>
              <a:t>- Порядкові числівники мають відмінкові закінчення, які пишуться через дефіс. Наприклад: </a:t>
            </a:r>
            <a:r>
              <a:rPr lang="uk-UA" sz="2200" i="1" dirty="0" smtClean="0"/>
              <a:t>1-ша лінія; 3-тє видання.</a:t>
            </a:r>
            <a:endParaRPr lang="uk-UA" sz="2200" dirty="0" smtClean="0"/>
          </a:p>
          <a:p>
            <a:pPr algn="just"/>
            <a:r>
              <a:rPr lang="uk-UA" sz="2200" dirty="0" smtClean="0"/>
              <a:t>- Якщо записаний цілий ряд порядкових числівників, то відмінкове закінчення ставлять тільки після останньої цифри. Наприклад: </a:t>
            </a:r>
            <a:r>
              <a:rPr lang="uk-UA" sz="2200" i="1" dirty="0" smtClean="0"/>
              <a:t>1.2 і 3-й томи.</a:t>
            </a:r>
            <a:endParaRPr lang="uk-UA" sz="2200" dirty="0" smtClean="0"/>
          </a:p>
          <a:p>
            <a:pPr marL="342900" indent="-342900" algn="just">
              <a:buFontTx/>
              <a:buChar char="-"/>
            </a:pPr>
            <a:r>
              <a:rPr lang="uk-UA" sz="2200" dirty="0" smtClean="0"/>
              <a:t>Порядкові числівники, що позначаються римськими цифрами, пишуться без відмінкових закінчень. Наприклад: </a:t>
            </a:r>
            <a:r>
              <a:rPr lang="uk-UA" sz="2200" i="1" dirty="0" smtClean="0"/>
              <a:t>II ґатунок; I курс.</a:t>
            </a:r>
          </a:p>
          <a:p>
            <a:pPr marL="342900" indent="-342900" algn="just">
              <a:buFontTx/>
              <a:buChar char="-"/>
            </a:pPr>
            <a:r>
              <a:rPr lang="uk-UA" sz="2400" dirty="0"/>
              <a:t>Складні прикметники, першою частиною яких є числівник, що позначається цифрою, пишуть без відмінкових закінчень через дефіс. Наприклад:</a:t>
            </a:r>
            <a:r>
              <a:rPr lang="uk-UA" sz="2400" i="1" dirty="0"/>
              <a:t>2-ступеневий; 5-поверховий.</a:t>
            </a:r>
            <a:endParaRPr lang="uk-UA" sz="2200" dirty="0"/>
          </a:p>
        </p:txBody>
      </p:sp>
    </p:spTree>
    <p:extLst>
      <p:ext uri="{BB962C8B-B14F-4D97-AF65-F5344CB8AC3E}">
        <p14:creationId xmlns:p14="http://schemas.microsoft.com/office/powerpoint/2010/main" val="155385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034862" y="129122"/>
            <a:ext cx="9865217" cy="8239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НАПИСАННЯ СКЛАДНИХ І СКЛАДЕНИХ ЧИСЛІВНИКІВ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944710" y="1184855"/>
            <a:ext cx="976218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- Числа </a:t>
            </a:r>
            <a:r>
              <a:rPr lang="ru-RU" sz="2400" dirty="0"/>
              <a:t>десяти </a:t>
            </a:r>
            <a:r>
              <a:rPr lang="ru-RU" sz="2400" dirty="0" err="1"/>
              <a:t>рекомендується</a:t>
            </a:r>
            <a:r>
              <a:rPr lang="ru-RU" sz="2400" dirty="0"/>
              <a:t> в текстах </a:t>
            </a:r>
            <a:r>
              <a:rPr lang="ru-RU" sz="2400" dirty="0" err="1"/>
              <a:t>писати</a:t>
            </a:r>
            <a:r>
              <a:rPr lang="ru-RU" sz="2400" dirty="0"/>
              <a:t> словами, а </a:t>
            </a:r>
            <a:r>
              <a:rPr lang="ru-RU" sz="2400" dirty="0" err="1"/>
              <a:t>після</a:t>
            </a:r>
            <a:r>
              <a:rPr lang="ru-RU" sz="2400" dirty="0"/>
              <a:t> десяти – цифрами: </a:t>
            </a:r>
            <a:r>
              <a:rPr lang="ru-RU" sz="2400" i="1" dirty="0" err="1"/>
              <a:t>п’ять</a:t>
            </a:r>
            <a:r>
              <a:rPr lang="ru-RU" sz="2400" i="1" dirty="0"/>
              <a:t> </a:t>
            </a:r>
            <a:r>
              <a:rPr lang="ru-RU" sz="2400" i="1" dirty="0" err="1"/>
              <a:t>комп’ютерів</a:t>
            </a:r>
            <a:r>
              <a:rPr lang="ru-RU" sz="2400" i="1" dirty="0"/>
              <a:t>; 156 </a:t>
            </a:r>
            <a:r>
              <a:rPr lang="ru-RU" sz="2400" i="1" dirty="0" err="1"/>
              <a:t>студентів</a:t>
            </a:r>
            <a:r>
              <a:rPr lang="ru-RU" sz="2400" i="1" dirty="0"/>
              <a:t>.</a:t>
            </a:r>
            <a:endParaRPr lang="ru-RU" sz="2400" dirty="0"/>
          </a:p>
          <a:p>
            <a:pPr algn="just"/>
            <a:r>
              <a:rPr lang="ru-RU" sz="2400" dirty="0" smtClean="0"/>
              <a:t>- </a:t>
            </a:r>
            <a:r>
              <a:rPr lang="ru-RU" sz="2400" dirty="0" err="1" smtClean="0"/>
              <a:t>Десяткові</a:t>
            </a:r>
            <a:r>
              <a:rPr lang="ru-RU" sz="2400" dirty="0" smtClean="0"/>
              <a:t> </a:t>
            </a:r>
            <a:r>
              <a:rPr lang="ru-RU" sz="2400" dirty="0"/>
              <a:t>дроби </a:t>
            </a:r>
            <a:r>
              <a:rPr lang="ru-RU" sz="2400" dirty="0" err="1"/>
              <a:t>відокремлюються</a:t>
            </a:r>
            <a:r>
              <a:rPr lang="ru-RU" sz="2400" dirty="0"/>
              <a:t> комою. </a:t>
            </a:r>
            <a:r>
              <a:rPr lang="ru-RU" sz="2400" dirty="0" err="1"/>
              <a:t>Наприклад</a:t>
            </a:r>
            <a:r>
              <a:rPr lang="ru-RU" sz="2400" dirty="0"/>
              <a:t> : </a:t>
            </a:r>
            <a:r>
              <a:rPr lang="ru-RU" sz="2400" i="1" dirty="0"/>
              <a:t>2.5; 3.2.</a:t>
            </a:r>
            <a:endParaRPr lang="ru-RU" sz="2400" dirty="0"/>
          </a:p>
          <a:p>
            <a:pPr algn="just"/>
            <a:r>
              <a:rPr lang="ru-RU" sz="2400" dirty="0" smtClean="0"/>
              <a:t>- </a:t>
            </a:r>
            <a:r>
              <a:rPr lang="ru-RU" sz="2400" dirty="0" err="1" smtClean="0"/>
              <a:t>Прості</a:t>
            </a:r>
            <a:r>
              <a:rPr lang="ru-RU" sz="2400" dirty="0" smtClean="0"/>
              <a:t> </a:t>
            </a:r>
            <a:r>
              <a:rPr lang="ru-RU" sz="2400" dirty="0"/>
              <a:t>дроби </a:t>
            </a:r>
            <a:r>
              <a:rPr lang="ru-RU" sz="2400" dirty="0" err="1"/>
              <a:t>пишуться</a:t>
            </a:r>
            <a:r>
              <a:rPr lang="ru-RU" sz="2400" dirty="0"/>
              <a:t> </a:t>
            </a:r>
            <a:r>
              <a:rPr lang="ru-RU" sz="2400" dirty="0" err="1"/>
              <a:t>двома</a:t>
            </a:r>
            <a:r>
              <a:rPr lang="ru-RU" sz="2400" dirty="0"/>
              <a:t> способами:</a:t>
            </a:r>
          </a:p>
          <a:p>
            <a:pPr algn="just"/>
            <a:r>
              <a:rPr lang="ru-RU" sz="2400" dirty="0"/>
              <a:t>1. Через косу риску. </a:t>
            </a:r>
            <a:r>
              <a:rPr lang="ru-RU" sz="2400" dirty="0" err="1"/>
              <a:t>Проміжки</a:t>
            </a:r>
            <a:r>
              <a:rPr lang="ru-RU" sz="2400" dirty="0"/>
              <a:t>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чисельником</a:t>
            </a:r>
            <a:r>
              <a:rPr lang="ru-RU" sz="2400" dirty="0"/>
              <a:t> і </a:t>
            </a:r>
            <a:r>
              <a:rPr lang="ru-RU" sz="2400" dirty="0" err="1"/>
              <a:t>знаменником</a:t>
            </a:r>
            <a:r>
              <a:rPr lang="ru-RU" sz="2400" dirty="0"/>
              <a:t> не </a:t>
            </a:r>
            <a:r>
              <a:rPr lang="ru-RU" sz="2400" dirty="0" err="1"/>
              <a:t>роблять</a:t>
            </a:r>
            <a:r>
              <a:rPr lang="ru-RU" sz="2400" dirty="0"/>
              <a:t>. </a:t>
            </a:r>
            <a:r>
              <a:rPr lang="ru-RU" sz="2400" dirty="0" err="1"/>
              <a:t>Наприклад</a:t>
            </a:r>
            <a:r>
              <a:rPr lang="ru-RU" sz="2400" dirty="0"/>
              <a:t>: </a:t>
            </a:r>
            <a:r>
              <a:rPr lang="ru-RU" sz="2400" i="1" dirty="0"/>
              <a:t>4/5; 2/3; ¼.</a:t>
            </a:r>
            <a:endParaRPr lang="ru-RU" sz="2400" dirty="0"/>
          </a:p>
          <a:p>
            <a:pPr algn="just"/>
            <a:r>
              <a:rPr lang="ru-RU" sz="2400" dirty="0"/>
              <a:t>2. </a:t>
            </a:r>
            <a:r>
              <a:rPr lang="ru-RU" sz="2400" dirty="0" err="1"/>
              <a:t>Чисельник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знаменника</a:t>
            </a:r>
            <a:r>
              <a:rPr lang="ru-RU" sz="2400" dirty="0"/>
              <a:t> </a:t>
            </a:r>
            <a:r>
              <a:rPr lang="ru-RU" sz="2400" dirty="0" err="1"/>
              <a:t>відділяється</a:t>
            </a:r>
            <a:r>
              <a:rPr lang="ru-RU" sz="2400" dirty="0"/>
              <a:t> горизонтальною </a:t>
            </a:r>
            <a:r>
              <a:rPr lang="ru-RU" sz="2400" dirty="0" err="1"/>
              <a:t>рискою</a:t>
            </a:r>
            <a:r>
              <a:rPr lang="ru-RU" sz="2400" dirty="0"/>
              <a:t>. </a:t>
            </a:r>
            <a:r>
              <a:rPr lang="ru-RU" sz="2400" dirty="0" err="1"/>
              <a:t>Наприклад</a:t>
            </a:r>
            <a:r>
              <a:rPr lang="ru-RU" sz="2400" dirty="0"/>
              <a:t>: </a:t>
            </a:r>
            <a:r>
              <a:rPr lang="ru-RU" sz="2400" u="sng" dirty="0" smtClean="0"/>
              <a:t>4</a:t>
            </a:r>
            <a:r>
              <a:rPr lang="ru-RU" sz="2400" dirty="0" smtClean="0"/>
              <a:t>;</a:t>
            </a:r>
            <a:r>
              <a:rPr lang="ru-RU" sz="2400" u="sng" dirty="0" smtClean="0"/>
              <a:t>2</a:t>
            </a:r>
            <a:r>
              <a:rPr lang="ru-RU" sz="2400" dirty="0" smtClean="0"/>
              <a:t>;</a:t>
            </a:r>
            <a:r>
              <a:rPr lang="ru-RU" sz="2400" u="sng" dirty="0" smtClean="0"/>
              <a:t>1</a:t>
            </a:r>
            <a:r>
              <a:rPr lang="ru-RU" sz="2400" dirty="0" smtClean="0"/>
              <a:t>.</a:t>
            </a:r>
            <a:endParaRPr lang="ru-RU" sz="2400" dirty="0"/>
          </a:p>
          <a:p>
            <a:pPr algn="just"/>
            <a:r>
              <a:rPr lang="ru-RU" sz="2400" dirty="0" smtClean="0"/>
              <a:t>- У </a:t>
            </a:r>
            <a:r>
              <a:rPr lang="ru-RU" sz="2400" dirty="0" err="1"/>
              <a:t>змішаних</a:t>
            </a:r>
            <a:r>
              <a:rPr lang="ru-RU" sz="2400" dirty="0"/>
              <a:t> </a:t>
            </a:r>
            <a:r>
              <a:rPr lang="ru-RU" sz="2400" dirty="0" err="1"/>
              <a:t>дробах</a:t>
            </a:r>
            <a:r>
              <a:rPr lang="ru-RU" sz="2400" dirty="0"/>
              <a:t> </a:t>
            </a:r>
            <a:r>
              <a:rPr lang="ru-RU" sz="2400" dirty="0" err="1"/>
              <a:t>ціле</a:t>
            </a:r>
            <a:r>
              <a:rPr lang="ru-RU" sz="2400" dirty="0"/>
              <a:t> число </a:t>
            </a:r>
            <a:r>
              <a:rPr lang="ru-RU" sz="2400" dirty="0" err="1"/>
              <a:t>відділяють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дробової</a:t>
            </a:r>
            <a:r>
              <a:rPr lang="ru-RU" sz="2400" dirty="0"/>
              <a:t> </a:t>
            </a:r>
            <a:r>
              <a:rPr lang="ru-RU" sz="2400" dirty="0" err="1"/>
              <a:t>частини</a:t>
            </a:r>
            <a:r>
              <a:rPr lang="ru-RU" sz="2400" dirty="0"/>
              <a:t> </a:t>
            </a:r>
            <a:r>
              <a:rPr lang="ru-RU" sz="2400" dirty="0" err="1"/>
              <a:t>інтервалом</a:t>
            </a:r>
            <a:r>
              <a:rPr lang="ru-RU" sz="2400" dirty="0"/>
              <a:t> в один знак. </a:t>
            </a:r>
            <a:r>
              <a:rPr lang="ru-RU" sz="2400" dirty="0" err="1"/>
              <a:t>Наприклад</a:t>
            </a:r>
            <a:r>
              <a:rPr lang="ru-RU" sz="2400" dirty="0"/>
              <a:t>: 1 2/3</a:t>
            </a:r>
            <a:r>
              <a:rPr lang="ru-RU" sz="2400" dirty="0" smtClean="0"/>
              <a:t>;</a:t>
            </a:r>
            <a:endParaRPr lang="ru-RU" sz="2400" dirty="0"/>
          </a:p>
          <a:p>
            <a:pPr algn="just"/>
            <a:r>
              <a:rPr lang="ru-RU" sz="2400" dirty="0" smtClean="0"/>
              <a:t>- </a:t>
            </a:r>
            <a:r>
              <a:rPr lang="ru-RU" sz="2400" dirty="0" err="1" smtClean="0"/>
              <a:t>Римські</a:t>
            </a:r>
            <a:r>
              <a:rPr lang="ru-RU" sz="2400" dirty="0" smtClean="0"/>
              <a:t> </a:t>
            </a:r>
            <a:r>
              <a:rPr lang="ru-RU" sz="2400" dirty="0" err="1"/>
              <a:t>цифри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слів</a:t>
            </a:r>
            <a:r>
              <a:rPr lang="ru-RU" sz="2400" dirty="0"/>
              <a:t> </a:t>
            </a:r>
            <a:r>
              <a:rPr lang="ru-RU" sz="2400" dirty="0" err="1"/>
              <a:t>відокремлюють</a:t>
            </a:r>
            <a:r>
              <a:rPr lang="ru-RU" sz="2400" dirty="0"/>
              <a:t> </a:t>
            </a:r>
            <a:r>
              <a:rPr lang="ru-RU" sz="2400" dirty="0" err="1"/>
              <a:t>проміжком</a:t>
            </a:r>
            <a:r>
              <a:rPr lang="ru-RU" sz="2400" dirty="0"/>
              <a:t>. </a:t>
            </a:r>
            <a:r>
              <a:rPr lang="ru-RU" sz="2400" dirty="0" err="1"/>
              <a:t>Наприклад</a:t>
            </a:r>
            <a:r>
              <a:rPr lang="ru-RU" sz="2400" dirty="0"/>
              <a:t>: </a:t>
            </a:r>
            <a:r>
              <a:rPr lang="ru-RU" sz="2400" i="1" dirty="0"/>
              <a:t>ХХ </a:t>
            </a:r>
            <a:r>
              <a:rPr lang="ru-RU" sz="2400" i="1" dirty="0" err="1"/>
              <a:t>століття</a:t>
            </a:r>
            <a:r>
              <a:rPr lang="ru-RU" sz="2400" i="1" dirty="0"/>
              <a:t>.</a:t>
            </a:r>
            <a:endParaRPr lang="ru-RU" sz="2400" dirty="0"/>
          </a:p>
          <a:p>
            <a:pPr algn="just"/>
            <a:r>
              <a:rPr lang="ru-RU" sz="2400" dirty="0" smtClean="0"/>
              <a:t>- Знаки </a:t>
            </a:r>
            <a:r>
              <a:rPr lang="ru-RU" sz="2400" dirty="0"/>
              <a:t>“номер” (№); “параграф” (§) і “градус” (°) </a:t>
            </a:r>
            <a:r>
              <a:rPr lang="ru-RU" sz="2400" dirty="0" err="1"/>
              <a:t>відокремлюють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цифри</a:t>
            </a:r>
            <a:r>
              <a:rPr lang="ru-RU" sz="2400" dirty="0"/>
              <a:t> </a:t>
            </a:r>
            <a:r>
              <a:rPr lang="ru-RU" sz="2400" dirty="0" err="1"/>
              <a:t>інтервалом</a:t>
            </a:r>
            <a:r>
              <a:rPr lang="ru-RU" sz="2400" dirty="0"/>
              <a:t>: № 25; §17; 45°. </a:t>
            </a:r>
            <a:r>
              <a:rPr lang="ru-RU" sz="2400" dirty="0" err="1"/>
              <a:t>Проте</a:t>
            </a:r>
            <a:r>
              <a:rPr lang="ru-RU" sz="2400" dirty="0"/>
              <a:t> знак “за </a:t>
            </a:r>
            <a:r>
              <a:rPr lang="ru-RU" sz="2400" dirty="0" err="1"/>
              <a:t>Цельсієм</a:t>
            </a:r>
            <a:r>
              <a:rPr lang="ru-RU" sz="2400" dirty="0"/>
              <a:t>” (С) </a:t>
            </a:r>
            <a:r>
              <a:rPr lang="ru-RU" sz="2400" dirty="0" err="1"/>
              <a:t>пишеться</a:t>
            </a:r>
            <a:r>
              <a:rPr lang="ru-RU" sz="2400" dirty="0"/>
              <a:t> разом </a:t>
            </a:r>
            <a:r>
              <a:rPr lang="ru-RU" sz="2400" dirty="0" err="1"/>
              <a:t>із</a:t>
            </a:r>
            <a:r>
              <a:rPr lang="ru-RU" sz="2400" dirty="0"/>
              <a:t> знаком “градус”: 36,6 °С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8320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2034862" y="129122"/>
            <a:ext cx="9865217" cy="8239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НАПИСАННЯ СКЛАДНИХ І СКЛАДЕНИХ ЧИСЛІВНИКІВ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8970" y="875759"/>
            <a:ext cx="1026429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err="1"/>
              <a:t>Символи</a:t>
            </a:r>
            <a:r>
              <a:rPr lang="ru-RU" sz="2400" dirty="0"/>
              <a:t> “процент” (%), “</a:t>
            </a:r>
            <a:r>
              <a:rPr lang="ru-RU" sz="2400" dirty="0" err="1"/>
              <a:t>хвилина</a:t>
            </a:r>
            <a:r>
              <a:rPr lang="ru-RU" sz="2400" dirty="0"/>
              <a:t>” (´), “секунда” (") </a:t>
            </a:r>
            <a:r>
              <a:rPr lang="ru-RU" sz="2400" dirty="0" err="1"/>
              <a:t>пишуться</a:t>
            </a:r>
            <a:r>
              <a:rPr lang="ru-RU" sz="2400" dirty="0"/>
              <a:t> разом </a:t>
            </a:r>
            <a:r>
              <a:rPr lang="ru-RU" sz="2400" dirty="0" err="1"/>
              <a:t>із</a:t>
            </a:r>
            <a:r>
              <a:rPr lang="ru-RU" sz="2400" dirty="0"/>
              <a:t> цифрою: 110 % ; 30'; 30'20'.</a:t>
            </a:r>
          </a:p>
          <a:p>
            <a:pPr algn="just"/>
            <a:r>
              <a:rPr lang="ru-RU" sz="2400" dirty="0"/>
              <a:t>Знаки “номер”, “параграф”, “процент”, “градус” у </a:t>
            </a:r>
            <a:r>
              <a:rPr lang="ru-RU" sz="2400" dirty="0" err="1"/>
              <a:t>множині</a:t>
            </a:r>
            <a:r>
              <a:rPr lang="ru-RU" sz="2400" dirty="0"/>
              <a:t> не </a:t>
            </a:r>
            <a:r>
              <a:rPr lang="ru-RU" sz="2400" dirty="0" err="1"/>
              <a:t>подвоюються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err="1"/>
              <a:t>Арифметичні</a:t>
            </a:r>
            <a:r>
              <a:rPr lang="ru-RU" sz="2400" dirty="0"/>
              <a:t> знаки “плюс” (+), “</a:t>
            </a:r>
            <a:r>
              <a:rPr lang="ru-RU" sz="2400" dirty="0" err="1"/>
              <a:t>мінус</a:t>
            </a:r>
            <a:r>
              <a:rPr lang="ru-RU" sz="2400" dirty="0"/>
              <a:t>” (-), “</a:t>
            </a:r>
            <a:r>
              <a:rPr lang="ru-RU" sz="2400" dirty="0" err="1"/>
              <a:t>множення</a:t>
            </a:r>
            <a:r>
              <a:rPr lang="ru-RU" sz="2400" dirty="0"/>
              <a:t>” (х), “</a:t>
            </a:r>
            <a:r>
              <a:rPr lang="ru-RU" sz="2400" dirty="0" err="1"/>
              <a:t>ділення</a:t>
            </a:r>
            <a:r>
              <a:rPr lang="ru-RU" sz="2400" dirty="0"/>
              <a:t>” (:), знак “</a:t>
            </a:r>
            <a:r>
              <a:rPr lang="ru-RU" sz="2400" dirty="0" err="1"/>
              <a:t>дорівнює</a:t>
            </a:r>
            <a:r>
              <a:rPr lang="ru-RU" sz="2400" dirty="0"/>
              <a:t>” (=) </a:t>
            </a:r>
            <a:r>
              <a:rPr lang="ru-RU" sz="2400" dirty="0" err="1"/>
              <a:t>відокремлюються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цифри</a:t>
            </a:r>
            <a:r>
              <a:rPr lang="ru-RU" sz="2400" dirty="0"/>
              <a:t> </a:t>
            </a:r>
            <a:r>
              <a:rPr lang="ru-RU" sz="2400" dirty="0" err="1"/>
              <a:t>проміжком</a:t>
            </a:r>
            <a:r>
              <a:rPr lang="ru-RU" sz="2400" dirty="0"/>
              <a:t> в один знак. Вони </a:t>
            </a:r>
            <a:r>
              <a:rPr lang="ru-RU" sz="2400" dirty="0" err="1"/>
              <a:t>записуються</a:t>
            </a:r>
            <a:r>
              <a:rPr lang="ru-RU" sz="2400" dirty="0"/>
              <a:t> </a:t>
            </a:r>
            <a:r>
              <a:rPr lang="ru-RU" sz="2400" dirty="0" err="1"/>
              <a:t>тільки</a:t>
            </a:r>
            <a:r>
              <a:rPr lang="ru-RU" sz="2400" dirty="0"/>
              <a:t> з цифрами, у </a:t>
            </a:r>
            <a:r>
              <a:rPr lang="ru-RU" sz="2400" dirty="0" err="1"/>
              <a:t>тексті</a:t>
            </a:r>
            <a:r>
              <a:rPr lang="ru-RU" sz="2400" dirty="0"/>
              <a:t> – словами.</a:t>
            </a:r>
          </a:p>
          <a:p>
            <a:pPr algn="just"/>
            <a:r>
              <a:rPr lang="ru-RU" sz="2400" dirty="0"/>
              <a:t>Знак граничного </a:t>
            </a:r>
            <a:r>
              <a:rPr lang="ru-RU" sz="2400" dirty="0" err="1"/>
              <a:t>відхилення</a:t>
            </a:r>
            <a:r>
              <a:rPr lang="ru-RU" sz="2400" dirty="0"/>
              <a:t> (</a:t>
            </a:r>
            <a:r>
              <a:rPr lang="ru-RU" sz="2400" u="sng" dirty="0"/>
              <a:t>+</a:t>
            </a:r>
            <a:r>
              <a:rPr lang="ru-RU" sz="2400" dirty="0"/>
              <a:t>) </a:t>
            </a:r>
            <a:r>
              <a:rPr lang="ru-RU" sz="2400" dirty="0" err="1"/>
              <a:t>пишуть</a:t>
            </a:r>
            <a:r>
              <a:rPr lang="ru-RU" sz="2400" dirty="0"/>
              <a:t> </a:t>
            </a:r>
            <a:r>
              <a:rPr lang="ru-RU" sz="2400" dirty="0" err="1"/>
              <a:t>із</a:t>
            </a:r>
            <a:r>
              <a:rPr lang="ru-RU" sz="2400" dirty="0"/>
              <a:t> цифрою разом:</a:t>
            </a:r>
            <a:r>
              <a:rPr lang="ru-RU" sz="2400" u="sng" dirty="0"/>
              <a:t>+ </a:t>
            </a:r>
            <a:r>
              <a:rPr lang="ru-RU" sz="2400" dirty="0"/>
              <a:t>0,43.</a:t>
            </a:r>
          </a:p>
          <a:p>
            <a:pPr algn="just"/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від’ємними</a:t>
            </a:r>
            <a:r>
              <a:rPr lang="ru-RU" sz="2400" dirty="0"/>
              <a:t> та </a:t>
            </a:r>
            <a:r>
              <a:rPr lang="ru-RU" sz="2400" dirty="0" err="1"/>
              <a:t>додатними</a:t>
            </a:r>
            <a:r>
              <a:rPr lang="ru-RU" sz="2400" dirty="0"/>
              <a:t> величинами, </a:t>
            </a:r>
            <a:r>
              <a:rPr lang="ru-RU" sz="2400" dirty="0" err="1"/>
              <a:t>які</a:t>
            </a:r>
            <a:r>
              <a:rPr lang="ru-RU" sz="2400" dirty="0"/>
              <a:t> </a:t>
            </a:r>
            <a:r>
              <a:rPr lang="ru-RU" sz="2400" dirty="0" err="1"/>
              <a:t>означають</a:t>
            </a:r>
            <a:r>
              <a:rPr lang="ru-RU" sz="2400" dirty="0"/>
              <a:t> </a:t>
            </a:r>
            <a:r>
              <a:rPr lang="ru-RU" sz="2400" dirty="0" err="1"/>
              <a:t>крайні</a:t>
            </a:r>
            <a:r>
              <a:rPr lang="ru-RU" sz="2400" dirty="0"/>
              <a:t> </a:t>
            </a:r>
            <a:r>
              <a:rPr lang="ru-RU" sz="2400" dirty="0" err="1"/>
              <a:t>межі</a:t>
            </a:r>
            <a:r>
              <a:rPr lang="ru-RU" sz="2400" dirty="0"/>
              <a:t>, знак “тире” не ставиться. У </a:t>
            </a:r>
            <a:r>
              <a:rPr lang="ru-RU" sz="2400" dirty="0" err="1"/>
              <a:t>цьому</a:t>
            </a:r>
            <a:r>
              <a:rPr lang="ru-RU" sz="2400" dirty="0"/>
              <a:t> </a:t>
            </a:r>
            <a:r>
              <a:rPr lang="ru-RU" sz="2400" dirty="0" err="1"/>
              <a:t>разі</a:t>
            </a:r>
            <a:r>
              <a:rPr lang="ru-RU" sz="2400" dirty="0"/>
              <a:t> </a:t>
            </a:r>
            <a:r>
              <a:rPr lang="ru-RU" sz="2400" dirty="0" err="1"/>
              <a:t>пишуть</a:t>
            </a:r>
            <a:r>
              <a:rPr lang="ru-RU" sz="2400" dirty="0"/>
              <a:t> </a:t>
            </a:r>
            <a:r>
              <a:rPr lang="ru-RU" sz="2400" dirty="0" err="1"/>
              <a:t>прийменники</a:t>
            </a:r>
            <a:r>
              <a:rPr lang="ru-RU" sz="2400" dirty="0"/>
              <a:t> “</a:t>
            </a:r>
            <a:r>
              <a:rPr lang="ru-RU" sz="2400" dirty="0" err="1"/>
              <a:t>від</a:t>
            </a:r>
            <a:r>
              <a:rPr lang="ru-RU" sz="2400" dirty="0"/>
              <a:t>” і “до”. </a:t>
            </a:r>
            <a:r>
              <a:rPr lang="ru-RU" sz="2400" dirty="0" err="1"/>
              <a:t>Наприклад,</a:t>
            </a:r>
            <a:r>
              <a:rPr lang="ru-RU" sz="2400" i="1" dirty="0" err="1"/>
              <a:t>температура</a:t>
            </a:r>
            <a:r>
              <a:rPr lang="ru-RU" sz="2400" i="1" dirty="0"/>
              <a:t> </a:t>
            </a:r>
            <a:r>
              <a:rPr lang="ru-RU" sz="2400" i="1" dirty="0" err="1"/>
              <a:t>повітря</a:t>
            </a:r>
            <a:r>
              <a:rPr lang="ru-RU" sz="2400" i="1" dirty="0"/>
              <a:t> </a:t>
            </a:r>
            <a:r>
              <a:rPr lang="ru-RU" sz="2400" i="1" dirty="0" err="1"/>
              <a:t>піднялася</a:t>
            </a:r>
            <a:r>
              <a:rPr lang="ru-RU" sz="2400" i="1" dirty="0"/>
              <a:t> </a:t>
            </a:r>
            <a:r>
              <a:rPr lang="ru-RU" sz="2400" i="1" dirty="0" err="1"/>
              <a:t>від</a:t>
            </a:r>
            <a:r>
              <a:rPr lang="ru-RU" sz="2400" i="1" dirty="0"/>
              <a:t> –5 до +10 °С.</a:t>
            </a:r>
            <a:endParaRPr lang="ru-RU" sz="2400" dirty="0"/>
          </a:p>
          <a:p>
            <a:pPr algn="just"/>
            <a:r>
              <a:rPr lang="ru-RU" sz="2400" dirty="0" err="1"/>
              <a:t>Показники</a:t>
            </a:r>
            <a:r>
              <a:rPr lang="ru-RU" sz="2400" dirty="0"/>
              <a:t> </a:t>
            </a:r>
            <a:r>
              <a:rPr lang="ru-RU" sz="2400" dirty="0" err="1"/>
              <a:t>степеня</a:t>
            </a:r>
            <a:r>
              <a:rPr lang="ru-RU" sz="2400" dirty="0"/>
              <a:t> та </a:t>
            </a:r>
            <a:r>
              <a:rPr lang="ru-RU" sz="2400" dirty="0" err="1"/>
              <a:t>індекси</a:t>
            </a:r>
            <a:r>
              <a:rPr lang="ru-RU" sz="2400" dirty="0"/>
              <a:t> </a:t>
            </a:r>
            <a:r>
              <a:rPr lang="ru-RU" sz="2400" dirty="0" err="1"/>
              <a:t>пишуть</a:t>
            </a:r>
            <a:r>
              <a:rPr lang="ru-RU" sz="2400" dirty="0"/>
              <a:t> разом </a:t>
            </a:r>
            <a:r>
              <a:rPr lang="ru-RU" sz="2400" dirty="0" err="1"/>
              <a:t>із</a:t>
            </a:r>
            <a:r>
              <a:rPr lang="ru-RU" sz="2400" dirty="0"/>
              <a:t> цифрою: 10</a:t>
            </a:r>
            <a:r>
              <a:rPr lang="ru-RU" sz="2400" baseline="30000" dirty="0"/>
              <a:t>2</a:t>
            </a:r>
            <a:r>
              <a:rPr lang="ru-RU" sz="2400" dirty="0"/>
              <a:t>; 25</a:t>
            </a:r>
            <a:r>
              <a:rPr lang="ru-RU" sz="2400" baseline="30000" dirty="0"/>
              <a:t>5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err="1"/>
              <a:t>Географічні</a:t>
            </a:r>
            <a:r>
              <a:rPr lang="ru-RU" sz="2400" dirty="0"/>
              <a:t> та </a:t>
            </a:r>
            <a:r>
              <a:rPr lang="ru-RU" sz="2400" dirty="0" err="1"/>
              <a:t>математичні</a:t>
            </a:r>
            <a:r>
              <a:rPr lang="ru-RU" sz="2400" dirty="0"/>
              <a:t> </a:t>
            </a:r>
            <a:r>
              <a:rPr lang="ru-RU" sz="2400" dirty="0" err="1"/>
              <a:t>позначення</a:t>
            </a:r>
            <a:r>
              <a:rPr lang="ru-RU" sz="2400" dirty="0"/>
              <a:t> </a:t>
            </a:r>
            <a:r>
              <a:rPr lang="ru-RU" sz="2400" dirty="0" err="1"/>
              <a:t>пишуть</a:t>
            </a:r>
            <a:r>
              <a:rPr lang="ru-RU" sz="2400" dirty="0"/>
              <a:t> </a:t>
            </a:r>
            <a:r>
              <a:rPr lang="ru-RU" sz="2400" dirty="0" err="1"/>
              <a:t>скорочено</a:t>
            </a:r>
            <a:r>
              <a:rPr lang="ru-RU" sz="2400" dirty="0"/>
              <a:t>.</a:t>
            </a:r>
          </a:p>
          <a:p>
            <a:pPr algn="just"/>
            <a:r>
              <a:rPr lang="ru-RU" sz="2400" dirty="0" err="1"/>
              <a:t>Міри</a:t>
            </a:r>
            <a:r>
              <a:rPr lang="ru-RU" sz="2400" dirty="0"/>
              <a:t> </a:t>
            </a:r>
            <a:r>
              <a:rPr lang="ru-RU" sz="2400" dirty="0" err="1"/>
              <a:t>довжини</a:t>
            </a:r>
            <a:r>
              <a:rPr lang="ru-RU" sz="2400" dirty="0"/>
              <a:t> і ваги </a:t>
            </a:r>
            <a:r>
              <a:rPr lang="ru-RU" sz="2400" dirty="0" err="1"/>
              <a:t>позначають</a:t>
            </a:r>
            <a:r>
              <a:rPr lang="ru-RU" sz="2400" dirty="0"/>
              <a:t> </a:t>
            </a:r>
            <a:r>
              <a:rPr lang="ru-RU" sz="2400" dirty="0" err="1"/>
              <a:t>відповідно</a:t>
            </a:r>
            <a:r>
              <a:rPr lang="ru-RU" sz="2400" dirty="0"/>
              <a:t> до </a:t>
            </a:r>
            <a:r>
              <a:rPr lang="ru-RU" sz="2400" dirty="0" err="1"/>
              <a:t>метричної</a:t>
            </a:r>
            <a:r>
              <a:rPr lang="ru-RU" sz="2400" dirty="0"/>
              <a:t> </a:t>
            </a:r>
            <a:r>
              <a:rPr lang="ru-RU" sz="2400" dirty="0" err="1"/>
              <a:t>системи</a:t>
            </a:r>
            <a:r>
              <a:rPr lang="ru-RU" sz="2400" dirty="0"/>
              <a:t> </a:t>
            </a:r>
            <a:r>
              <a:rPr lang="ru-RU" sz="2400" dirty="0" err="1"/>
              <a:t>мір</a:t>
            </a:r>
            <a:r>
              <a:rPr lang="ru-RU" sz="2400" dirty="0"/>
              <a:t>: км (</a:t>
            </a:r>
            <a:r>
              <a:rPr lang="ru-RU" sz="2400" dirty="0" err="1"/>
              <a:t>кілометр</a:t>
            </a:r>
            <a:r>
              <a:rPr lang="ru-RU" sz="2400" dirty="0"/>
              <a:t>), м (метр), </a:t>
            </a:r>
            <a:r>
              <a:rPr lang="ru-RU" sz="2400" dirty="0" err="1"/>
              <a:t>дм</a:t>
            </a:r>
            <a:r>
              <a:rPr lang="ru-RU" sz="2400" dirty="0"/>
              <a:t> (дециметр), см (сантиметр), мм (</a:t>
            </a:r>
            <a:r>
              <a:rPr lang="ru-RU" sz="2400" dirty="0" err="1"/>
              <a:t>міліметр</a:t>
            </a:r>
            <a:r>
              <a:rPr lang="ru-RU" sz="2400" dirty="0"/>
              <a:t>), т (тонна), ц (центнер), кг (</a:t>
            </a:r>
            <a:r>
              <a:rPr lang="ru-RU" sz="2400" dirty="0" err="1"/>
              <a:t>кілограм</a:t>
            </a:r>
            <a:r>
              <a:rPr lang="ru-RU" sz="2400" dirty="0"/>
              <a:t>), г (</a:t>
            </a:r>
            <a:r>
              <a:rPr lang="ru-RU" sz="2400" dirty="0" err="1"/>
              <a:t>грам</a:t>
            </a:r>
            <a:r>
              <a:rPr lang="ru-RU" sz="2400" dirty="0"/>
              <a:t>), мг (</a:t>
            </a:r>
            <a:r>
              <a:rPr lang="ru-RU" sz="2400" dirty="0" err="1"/>
              <a:t>міліграм</a:t>
            </a:r>
            <a:r>
              <a:rPr lang="ru-RU" sz="2400" dirty="0"/>
              <a:t>), млрд. (</a:t>
            </a:r>
            <a:r>
              <a:rPr lang="ru-RU" sz="2400" dirty="0" err="1"/>
              <a:t>мільярд</a:t>
            </a:r>
            <a:r>
              <a:rPr lang="ru-RU" sz="2400" dirty="0"/>
              <a:t>), млн. (</a:t>
            </a:r>
            <a:r>
              <a:rPr lang="ru-RU" sz="2400" dirty="0" err="1"/>
              <a:t>мільйон</a:t>
            </a:r>
            <a:r>
              <a:rPr lang="ru-RU" sz="2400" dirty="0"/>
              <a:t>), тис. (</a:t>
            </a:r>
            <a:r>
              <a:rPr lang="ru-RU" sz="2400" dirty="0" err="1"/>
              <a:t>тисяча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3739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996226" y="129123"/>
            <a:ext cx="9903854" cy="6436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ЗВІТ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28970" y="798485"/>
            <a:ext cx="102642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/>
              <a:t>ЗВІТ</a:t>
            </a:r>
            <a:r>
              <a:rPr lang="ru-RU" sz="2400" dirty="0" smtClean="0"/>
              <a:t> – </a:t>
            </a:r>
            <a:r>
              <a:rPr lang="uk-UA" sz="2400" dirty="0" smtClean="0"/>
              <a:t>це </a:t>
            </a:r>
            <a:r>
              <a:rPr lang="uk-UA" sz="2400" dirty="0"/>
              <a:t>письмове повідомлення про виконання певної роботи (завдань, доручень за певний проміжок часу).</a:t>
            </a:r>
            <a:endParaRPr lang="ru-RU" sz="2400" dirty="0"/>
          </a:p>
          <a:p>
            <a:pPr algn="just"/>
            <a:r>
              <a:rPr lang="uk-UA" sz="2400" dirty="0"/>
              <a:t>Звіти бувають статистичні (цифрові) й текстові. </a:t>
            </a:r>
            <a:endParaRPr lang="uk-UA" sz="2400" dirty="0" smtClean="0"/>
          </a:p>
          <a:p>
            <a:pPr algn="just"/>
            <a:endParaRPr lang="ru-RU" sz="2400" dirty="0"/>
          </a:p>
          <a:p>
            <a:pPr algn="just"/>
            <a:r>
              <a:rPr lang="uk-UA" sz="2400" b="1" i="1" dirty="0"/>
              <a:t>Реквізити:</a:t>
            </a:r>
            <a:endParaRPr lang="ru-RU" sz="2400" b="1" i="1" dirty="0"/>
          </a:p>
          <a:p>
            <a:pPr algn="just"/>
            <a:r>
              <a:rPr lang="uk-UA" sz="2400" dirty="0"/>
              <a:t>1. Назва виду документа.</a:t>
            </a:r>
            <a:endParaRPr lang="ru-RU" sz="2400" dirty="0"/>
          </a:p>
          <a:p>
            <a:pPr algn="just"/>
            <a:r>
              <a:rPr lang="uk-UA" sz="2400" dirty="0"/>
              <a:t>2. Заголовок (вказують установу, напрям діяльності, звітний період).</a:t>
            </a:r>
            <a:endParaRPr lang="ru-RU" sz="2400" dirty="0"/>
          </a:p>
          <a:p>
            <a:pPr algn="just"/>
            <a:r>
              <a:rPr lang="uk-UA" sz="2400" dirty="0"/>
              <a:t>3. Текст, який має такі частини: вступ (вказують коло завдань, які були поставлені перед установою (особою) за звітний період); основна частина (опис та аналіз виконаної роботи); висновки (пропозиції, зауваження, </a:t>
            </a:r>
            <a:r>
              <a:rPr lang="uk-UA" sz="2400" dirty="0" smtClean="0"/>
              <a:t>перспективи).</a:t>
            </a:r>
            <a:endParaRPr lang="ru-RU" sz="2400" dirty="0"/>
          </a:p>
          <a:p>
            <a:pPr algn="just"/>
            <a:r>
              <a:rPr lang="uk-UA" sz="2400" dirty="0"/>
              <a:t>4. Підпис керівника установи або особи, відповідальної за складання звіту.</a:t>
            </a:r>
            <a:endParaRPr lang="ru-RU" sz="2400" dirty="0"/>
          </a:p>
          <a:p>
            <a:pPr algn="just"/>
            <a:r>
              <a:rPr lang="uk-UA" sz="2400" dirty="0"/>
              <a:t>5. Дата.</a:t>
            </a:r>
            <a:endParaRPr lang="ru-RU" sz="2400" dirty="0"/>
          </a:p>
          <a:p>
            <a:pPr algn="just"/>
            <a:r>
              <a:rPr lang="uk-UA" sz="2400" dirty="0"/>
              <a:t>6. Печатка.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8128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47910" y="335845"/>
            <a:ext cx="992944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/>
              <a:t>План:</a:t>
            </a:r>
          </a:p>
          <a:p>
            <a:pPr marL="742950" indent="-742950" algn="just">
              <a:buAutoNum type="arabicPeriod"/>
            </a:pPr>
            <a:r>
              <a:rPr lang="uk-UA" sz="3600" dirty="0" smtClean="0"/>
              <a:t>Особливості використання числівників у діловому мовленні.</a:t>
            </a:r>
          </a:p>
          <a:p>
            <a:pPr marL="742950" indent="-742950" algn="just">
              <a:buFontTx/>
              <a:buAutoNum type="arabicPeriod"/>
            </a:pPr>
            <a:r>
              <a:rPr lang="uk-UA" sz="3600" dirty="0"/>
              <a:t>Написання складних і складених числівників</a:t>
            </a:r>
          </a:p>
          <a:p>
            <a:pPr marL="742950" indent="-742950" algn="just">
              <a:buFontTx/>
              <a:buAutoNum type="arabicPeriod"/>
            </a:pPr>
            <a:r>
              <a:rPr lang="uk-UA" sz="3600" dirty="0" smtClean="0"/>
              <a:t>Відмінювання </a:t>
            </a:r>
            <a:r>
              <a:rPr lang="uk-UA" sz="3600" dirty="0"/>
              <a:t>кількісних і порядкових </a:t>
            </a:r>
            <a:r>
              <a:rPr lang="uk-UA" sz="3600" dirty="0" smtClean="0"/>
              <a:t>числівників </a:t>
            </a:r>
            <a:endParaRPr lang="uk-UA" sz="3600" dirty="0"/>
          </a:p>
          <a:p>
            <a:pPr marL="742950" indent="-742950" algn="just">
              <a:buFontTx/>
              <a:buAutoNum type="arabicPeriod"/>
            </a:pPr>
            <a:r>
              <a:rPr lang="uk-UA" sz="3600" dirty="0" smtClean="0"/>
              <a:t>Зв</a:t>
            </a:r>
            <a:r>
              <a:rPr lang="en-US" sz="3600" dirty="0"/>
              <a:t>’</a:t>
            </a:r>
            <a:r>
              <a:rPr lang="uk-UA" sz="3600" dirty="0" err="1"/>
              <a:t>язок</a:t>
            </a:r>
            <a:r>
              <a:rPr lang="uk-UA" sz="3600" dirty="0"/>
              <a:t> числівників з іменниками</a:t>
            </a:r>
          </a:p>
          <a:p>
            <a:pPr marL="742950" indent="-742950" algn="just">
              <a:buAutoNum type="arabicPeriod"/>
            </a:pPr>
            <a:r>
              <a:rPr lang="uk-UA" sz="3600" dirty="0" smtClean="0"/>
              <a:t>Правила написання цифр та символів у документах</a:t>
            </a:r>
          </a:p>
          <a:p>
            <a:pPr marL="742950" indent="-742950" algn="just">
              <a:buAutoNum type="arabicPeriod"/>
            </a:pPr>
            <a:r>
              <a:rPr lang="uk-UA" sz="3600" dirty="0" smtClean="0"/>
              <a:t>Звіт</a:t>
            </a:r>
          </a:p>
          <a:p>
            <a:pPr marL="742950" indent="-742950" algn="just">
              <a:buAutoNum type="arabicPeriod"/>
            </a:pPr>
            <a:endParaRPr lang="uk-UA" sz="3600" dirty="0" smtClean="0"/>
          </a:p>
          <a:p>
            <a:pPr marL="742950" indent="-742950" algn="just">
              <a:buAutoNum type="arabicPeriod"/>
            </a:pPr>
            <a:endParaRPr lang="uk-UA" sz="3600" dirty="0" smtClean="0"/>
          </a:p>
        </p:txBody>
      </p:sp>
    </p:spTree>
    <p:extLst>
      <p:ext uri="{BB962C8B-B14F-4D97-AF65-F5344CB8AC3E}">
        <p14:creationId xmlns:p14="http://schemas.microsoft.com/office/powerpoint/2010/main" val="1210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ru-RU" sz="3000" dirty="0" err="1"/>
              <a:t>О</a:t>
            </a:r>
            <a:r>
              <a:rPr lang="ru-RU" sz="3000" dirty="0" err="1" smtClean="0"/>
              <a:t>днозначні</a:t>
            </a:r>
            <a:r>
              <a:rPr lang="ru-RU" sz="3000" dirty="0" smtClean="0"/>
              <a:t> </a:t>
            </a:r>
            <a:r>
              <a:rPr lang="ru-RU" sz="3000" dirty="0"/>
              <a:t>числа, </a:t>
            </a:r>
            <a:r>
              <a:rPr lang="ru-RU" sz="3000" dirty="0" err="1" smtClean="0"/>
              <a:t>які</a:t>
            </a:r>
            <a:r>
              <a:rPr lang="ru-RU" sz="3000" dirty="0" smtClean="0"/>
              <a:t> не </a:t>
            </a:r>
            <a:r>
              <a:rPr lang="ru-RU" sz="3000" dirty="0" err="1"/>
              <a:t>мають</a:t>
            </a:r>
            <a:r>
              <a:rPr lang="ru-RU" sz="3000" dirty="0"/>
              <a:t> </a:t>
            </a:r>
            <a:r>
              <a:rPr lang="ru-RU" sz="3000" dirty="0" err="1" smtClean="0"/>
              <a:t>посилань</a:t>
            </a:r>
            <a:r>
              <a:rPr lang="ru-RU" sz="3000" dirty="0" smtClean="0"/>
              <a:t> </a:t>
            </a:r>
            <a:r>
              <a:rPr lang="ru-RU" sz="3000" dirty="0"/>
              <a:t>на </a:t>
            </a:r>
            <a:r>
              <a:rPr lang="ru-RU" sz="3000" dirty="0" err="1"/>
              <a:t>одиниці</a:t>
            </a:r>
            <a:r>
              <a:rPr lang="ru-RU" sz="3000" dirty="0"/>
              <a:t> </a:t>
            </a:r>
            <a:r>
              <a:rPr lang="ru-RU" sz="3000" dirty="0" err="1"/>
              <a:t>виміру</a:t>
            </a:r>
            <a:r>
              <a:rPr lang="ru-RU" sz="3000" dirty="0"/>
              <a:t>, </a:t>
            </a:r>
            <a:r>
              <a:rPr lang="ru-RU" sz="3000" dirty="0" smtClean="0"/>
              <a:t>у </a:t>
            </a:r>
            <a:r>
              <a:rPr lang="ru-RU" sz="3000" dirty="0" err="1" smtClean="0"/>
              <a:t>ділових</a:t>
            </a:r>
            <a:r>
              <a:rPr lang="ru-RU" sz="3000" dirty="0" smtClean="0"/>
              <a:t> </a:t>
            </a:r>
            <a:r>
              <a:rPr lang="ru-RU" sz="3000" dirty="0" err="1" smtClean="0"/>
              <a:t>паперах</a:t>
            </a:r>
            <a:r>
              <a:rPr lang="ru-RU" sz="3000" dirty="0" smtClean="0"/>
              <a:t> </a:t>
            </a:r>
            <a:r>
              <a:rPr lang="ru-RU" sz="3000" dirty="0" err="1"/>
              <a:t>записуються</a:t>
            </a:r>
            <a:r>
              <a:rPr lang="ru-RU" sz="3000" dirty="0"/>
              <a:t> </a:t>
            </a:r>
            <a:r>
              <a:rPr lang="ru-RU" sz="3000" dirty="0" smtClean="0"/>
              <a:t>словами: </a:t>
            </a:r>
            <a:r>
              <a:rPr lang="ru-RU" sz="3000" i="1" dirty="0" err="1" smtClean="0">
                <a:solidFill>
                  <a:schemeClr val="accent1"/>
                </a:solidFill>
              </a:rPr>
              <a:t>Компанія</a:t>
            </a:r>
            <a:r>
              <a:rPr lang="ru-RU" sz="3000" i="1" dirty="0" smtClean="0">
                <a:solidFill>
                  <a:schemeClr val="accent1"/>
                </a:solidFill>
              </a:rPr>
              <a:t> </a:t>
            </a:r>
            <a:r>
              <a:rPr lang="ru-RU" sz="3000" i="1" dirty="0" err="1" smtClean="0">
                <a:solidFill>
                  <a:schemeClr val="accent1"/>
                </a:solidFill>
              </a:rPr>
              <a:t>планує</a:t>
            </a:r>
            <a:r>
              <a:rPr lang="ru-RU" sz="3000" i="1" dirty="0" smtClean="0">
                <a:solidFill>
                  <a:schemeClr val="accent1"/>
                </a:solidFill>
              </a:rPr>
              <a:t> </a:t>
            </a:r>
            <a:r>
              <a:rPr lang="ru-RU" sz="3000" i="1" dirty="0" err="1" smtClean="0">
                <a:solidFill>
                  <a:schemeClr val="accent1"/>
                </a:solidFill>
              </a:rPr>
              <a:t>закупити</a:t>
            </a:r>
            <a:r>
              <a:rPr lang="ru-RU" sz="3000" i="1" dirty="0" smtClean="0">
                <a:solidFill>
                  <a:schemeClr val="accent1"/>
                </a:solidFill>
              </a:rPr>
              <a:t> сорок </a:t>
            </a:r>
            <a:r>
              <a:rPr lang="ru-RU" sz="3000" i="1" dirty="0" err="1" smtClean="0">
                <a:solidFill>
                  <a:schemeClr val="accent1"/>
                </a:solidFill>
              </a:rPr>
              <a:t>тисяч</a:t>
            </a:r>
            <a:r>
              <a:rPr lang="ru-RU" sz="3000" i="1" dirty="0" smtClean="0">
                <a:solidFill>
                  <a:schemeClr val="accent1"/>
                </a:solidFill>
              </a:rPr>
              <a:t> </a:t>
            </a:r>
            <a:r>
              <a:rPr lang="ru-RU" sz="3000" i="1" dirty="0" err="1" smtClean="0">
                <a:solidFill>
                  <a:schemeClr val="accent1"/>
                </a:solidFill>
              </a:rPr>
              <a:t>саджанців</a:t>
            </a:r>
            <a:r>
              <a:rPr lang="ru-RU" sz="3000" i="1" dirty="0" smtClean="0">
                <a:solidFill>
                  <a:schemeClr val="accent1"/>
                </a:solidFill>
              </a:rPr>
              <a:t> винограду сорту </a:t>
            </a:r>
            <a:r>
              <a:rPr lang="ru-RU" sz="3000" i="1" dirty="0" err="1" smtClean="0">
                <a:solidFill>
                  <a:schemeClr val="accent1"/>
                </a:solidFill>
              </a:rPr>
              <a:t>Юпітер</a:t>
            </a:r>
            <a:r>
              <a:rPr lang="ru-RU" sz="3000" dirty="0" smtClean="0">
                <a:solidFill>
                  <a:schemeClr val="accent1"/>
                </a:solidFill>
              </a:rPr>
              <a:t>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uk-UA" sz="3000" dirty="0" smtClean="0"/>
              <a:t>Якщо число супроводжують назви одиниць виміру, воно записується цифрами, а в дужках словами: </a:t>
            </a:r>
            <a:r>
              <a:rPr lang="uk-UA" sz="3000" i="1" dirty="0" smtClean="0">
                <a:solidFill>
                  <a:schemeClr val="accent1"/>
                </a:solidFill>
              </a:rPr>
              <a:t>Нещодавно надійшов багаж зі 150 кг (ста п</a:t>
            </a:r>
            <a:r>
              <a:rPr lang="en-US" sz="3000" i="1" dirty="0" smtClean="0">
                <a:solidFill>
                  <a:schemeClr val="accent1"/>
                </a:solidFill>
              </a:rPr>
              <a:t>’</a:t>
            </a:r>
            <a:r>
              <a:rPr lang="uk-UA" sz="3000" i="1" dirty="0" err="1" smtClean="0">
                <a:solidFill>
                  <a:schemeClr val="accent1"/>
                </a:solidFill>
              </a:rPr>
              <a:t>ятдесятьма</a:t>
            </a:r>
            <a:r>
              <a:rPr lang="uk-UA" sz="3000" i="1" dirty="0" smtClean="0">
                <a:solidFill>
                  <a:schemeClr val="accent1"/>
                </a:solidFill>
              </a:rPr>
              <a:t> кілограмами) гербіцидів </a:t>
            </a:r>
            <a:r>
              <a:rPr lang="uk-UA" sz="3000" i="1" dirty="0" err="1" smtClean="0">
                <a:solidFill>
                  <a:schemeClr val="accent1"/>
                </a:solidFill>
              </a:rPr>
              <a:t>Аксіал</a:t>
            </a:r>
            <a:r>
              <a:rPr lang="uk-UA" sz="3000" i="1" dirty="0" smtClean="0">
                <a:solidFill>
                  <a:schemeClr val="accent1"/>
                </a:solidFill>
              </a:rPr>
              <a:t> Крос.</a:t>
            </a:r>
          </a:p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uk-UA" sz="3000" dirty="0" smtClean="0"/>
              <a:t>Якщо у реченні є слова типу: більшість, меншість, решта, частина, низка, група, багато, мало, безліч, то рекомендується вживати присудок у формі однини: </a:t>
            </a:r>
            <a:r>
              <a:rPr lang="uk-UA" sz="3000" i="1" dirty="0" smtClean="0">
                <a:solidFill>
                  <a:schemeClr val="accent1"/>
                </a:solidFill>
              </a:rPr>
              <a:t>Більшість спеціалістів прибула на об</a:t>
            </a:r>
            <a:r>
              <a:rPr lang="en-US" sz="3000" i="1" dirty="0" smtClean="0">
                <a:solidFill>
                  <a:schemeClr val="accent1"/>
                </a:solidFill>
              </a:rPr>
              <a:t>’</a:t>
            </a:r>
            <a:r>
              <a:rPr lang="uk-UA" sz="3000" i="1" dirty="0" err="1" smtClean="0">
                <a:solidFill>
                  <a:schemeClr val="accent1"/>
                </a:solidFill>
              </a:rPr>
              <a:t>єкт</a:t>
            </a:r>
            <a:r>
              <a:rPr lang="uk-UA" sz="3000" i="1" dirty="0" smtClean="0">
                <a:solidFill>
                  <a:schemeClr val="accent1"/>
                </a:solidFill>
              </a:rPr>
              <a:t> вчасно. Чотириста вісімдесят підприємців прибуло на виставку засобів захисту рослин.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910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uk-UA" sz="3000" dirty="0" smtClean="0"/>
              <a:t>Завдання:</a:t>
            </a:r>
          </a:p>
          <a:p>
            <a:pPr algn="just"/>
            <a:endParaRPr lang="uk-UA" sz="3200" dirty="0" smtClean="0"/>
          </a:p>
          <a:p>
            <a:pPr algn="just"/>
            <a:r>
              <a:rPr lang="uk-UA" sz="3200" dirty="0" smtClean="0"/>
              <a:t>РОЗКРИЙТЕ ДУЖКИ</a:t>
            </a:r>
          </a:p>
          <a:p>
            <a:pPr algn="just"/>
            <a:endParaRPr lang="uk-UA" sz="3200" dirty="0"/>
          </a:p>
          <a:p>
            <a:pPr marL="514350" indent="-514350" algn="just">
              <a:buAutoNum type="arabicPeriod"/>
            </a:pPr>
            <a:r>
              <a:rPr lang="uk-UA" sz="3200" dirty="0" smtClean="0"/>
              <a:t>Група студентів (брати) участь у </a:t>
            </a:r>
            <a:r>
              <a:rPr lang="uk-UA" sz="3200" dirty="0" err="1" smtClean="0"/>
              <a:t>стартапі</a:t>
            </a:r>
            <a:r>
              <a:rPr lang="uk-UA" sz="3200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uk-UA" sz="3200" dirty="0" smtClean="0"/>
              <a:t>Меншість працівників (підтримати) нововведення.</a:t>
            </a:r>
          </a:p>
          <a:p>
            <a:pPr marL="514350" indent="-514350" algn="just">
              <a:buAutoNum type="arabicPeriod"/>
            </a:pPr>
            <a:r>
              <a:rPr lang="uk-UA" sz="3200" dirty="0" smtClean="0"/>
              <a:t>Низка заходів (пройти) в Експоцентрі.</a:t>
            </a:r>
          </a:p>
          <a:p>
            <a:pPr marL="514350" indent="-514350" algn="just">
              <a:buAutoNum type="arabicPeriod"/>
            </a:pPr>
            <a:r>
              <a:rPr lang="uk-UA" sz="3200" dirty="0" smtClean="0"/>
              <a:t>Багато фахівців (працювати) над розробкою вакцини.</a:t>
            </a:r>
          </a:p>
          <a:p>
            <a:pPr marL="514350" indent="-514350" algn="just">
              <a:buAutoNum type="arabicPeriod"/>
            </a:pPr>
            <a:r>
              <a:rPr lang="uk-UA" sz="3200" dirty="0" smtClean="0"/>
              <a:t>Більшість колег (пройти) атестацію.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55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uk-UA" sz="3000" dirty="0" smtClean="0"/>
              <a:t>Завдання:</a:t>
            </a:r>
          </a:p>
          <a:p>
            <a:pPr algn="just"/>
            <a:endParaRPr lang="uk-UA" sz="3200" dirty="0" smtClean="0"/>
          </a:p>
          <a:p>
            <a:pPr algn="just"/>
            <a:r>
              <a:rPr lang="uk-UA" sz="3200" dirty="0" smtClean="0"/>
              <a:t>ЗАПИШІТЬ ПОДАНІ ЧИСЛА СЛОВАМИ. ПРОВІДМІНЯЙТЕ ЧИСЛІВНИКИ</a:t>
            </a:r>
          </a:p>
          <a:p>
            <a:pPr algn="just"/>
            <a:endParaRPr lang="uk-UA" sz="3200" dirty="0"/>
          </a:p>
          <a:p>
            <a:pPr algn="just"/>
            <a:r>
              <a:rPr lang="uk-UA" sz="3200" dirty="0" smtClean="0"/>
              <a:t>550; 248; 496; 16023; 824; 2/5; 1/8; 3/4; 7/223; 1.25; 9.433; 5.5; 1-а; 23-я; 50-ий; 44-е.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0350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734242" y="129122"/>
            <a:ext cx="6594615" cy="836793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СЕМАНТИЧНІ ГРУПИ ЧИСЛІВНИКІВ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" name="Прямая со стрелкой 2"/>
          <p:cNvCxnSpPr/>
          <p:nvPr/>
        </p:nvCxnSpPr>
        <p:spPr>
          <a:xfrm flipH="1">
            <a:off x="3513785" y="927308"/>
            <a:ext cx="736243" cy="3799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8796270" y="977714"/>
            <a:ext cx="682581" cy="2908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996079" y="1313656"/>
            <a:ext cx="1970467" cy="4636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кількісні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828970" y="3183226"/>
            <a:ext cx="1970467" cy="4636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цілі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964547" y="3189661"/>
            <a:ext cx="1970467" cy="4636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дробові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244108" y="3189661"/>
            <a:ext cx="1970467" cy="4636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збірні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291037" y="1291842"/>
            <a:ext cx="2075639" cy="4636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порядкові</a:t>
            </a:r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2412372" y="2665935"/>
            <a:ext cx="10954" cy="4754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3780481" y="2602604"/>
            <a:ext cx="469547" cy="5613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254580" y="2597233"/>
            <a:ext cx="1275009" cy="5666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2147997" y="3688724"/>
            <a:ext cx="2459" cy="4657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2720278" y="3688724"/>
            <a:ext cx="2459" cy="4657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3292559" y="3688724"/>
            <a:ext cx="2459" cy="4657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6780587" y="3691931"/>
            <a:ext cx="2459" cy="4657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7903232" y="3698371"/>
            <a:ext cx="2459" cy="4657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1944710" y="4164157"/>
            <a:ext cx="425003" cy="21980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прості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471755" y="4164156"/>
            <a:ext cx="425003" cy="219800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складні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3088782" y="4174887"/>
            <a:ext cx="425003" cy="21872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складені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529589" y="4174888"/>
            <a:ext cx="425003" cy="21872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прості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7454894" y="4154510"/>
            <a:ext cx="952138" cy="22076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с</a:t>
            </a:r>
            <a:r>
              <a:rPr lang="uk-UA" sz="3200" dirty="0" smtClean="0">
                <a:solidFill>
                  <a:schemeClr val="tx1"/>
                </a:solidFill>
              </a:rPr>
              <a:t>кладні </a:t>
            </a:r>
          </a:p>
          <a:p>
            <a:pPr algn="ctr"/>
            <a:r>
              <a:rPr lang="uk-UA" sz="3200" dirty="0" smtClean="0">
                <a:solidFill>
                  <a:schemeClr val="tx1"/>
                </a:solidFill>
              </a:rPr>
              <a:t>на -</a:t>
            </a:r>
            <a:r>
              <a:rPr lang="uk-UA" sz="3200" dirty="0" err="1" smtClean="0">
                <a:solidFill>
                  <a:schemeClr val="tx1"/>
                </a:solidFill>
              </a:rPr>
              <a:t>дцятеро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798780" y="2146478"/>
            <a:ext cx="3701916" cy="4636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о</a:t>
            </a:r>
            <a:r>
              <a:rPr lang="uk-UA" sz="3200" dirty="0" smtClean="0">
                <a:solidFill>
                  <a:schemeClr val="tx1"/>
                </a:solidFill>
              </a:rPr>
              <a:t>значено-кількісні</a:t>
            </a:r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45" name="Прямая со стрелкой 44"/>
          <p:cNvCxnSpPr/>
          <p:nvPr/>
        </p:nvCxnSpPr>
        <p:spPr>
          <a:xfrm>
            <a:off x="2891232" y="1786942"/>
            <a:ext cx="1714" cy="32090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Скругленный прямоугольник 47"/>
          <p:cNvSpPr/>
          <p:nvPr/>
        </p:nvSpPr>
        <p:spPr>
          <a:xfrm>
            <a:off x="5673174" y="2120718"/>
            <a:ext cx="3983834" cy="46364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dirty="0" err="1" smtClean="0">
                <a:solidFill>
                  <a:schemeClr val="tx1"/>
                </a:solidFill>
              </a:rPr>
              <a:t>неозначено</a:t>
            </a:r>
            <a:r>
              <a:rPr lang="uk-UA" sz="3200" dirty="0" smtClean="0">
                <a:solidFill>
                  <a:schemeClr val="tx1"/>
                </a:solidFill>
              </a:rPr>
              <a:t>-кількісні</a:t>
            </a:r>
            <a:endParaRPr lang="ru-RU" sz="3200" dirty="0">
              <a:solidFill>
                <a:schemeClr val="tx1"/>
              </a:solidFill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>
            <a:off x="3964547" y="1545487"/>
            <a:ext cx="1970467" cy="54303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4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uk-UA" sz="3000" dirty="0" smtClean="0"/>
              <a:t>Завдання:</a:t>
            </a:r>
          </a:p>
          <a:p>
            <a:pPr algn="just"/>
            <a:endParaRPr lang="uk-UA" sz="3200" dirty="0" smtClean="0"/>
          </a:p>
          <a:p>
            <a:pPr algn="just"/>
            <a:r>
              <a:rPr lang="uk-UA" sz="3200" dirty="0" smtClean="0"/>
              <a:t>РОЗПОДІЛІТЬ ЧИСЛІВНИКИ ВІДПОВІДНО ДО ЇХНІХ СЕМАНТИЧНИХ ГРУП</a:t>
            </a:r>
          </a:p>
          <a:p>
            <a:pPr algn="just"/>
            <a:endParaRPr lang="uk-UA" sz="3200" dirty="0"/>
          </a:p>
          <a:p>
            <a:pPr algn="just"/>
            <a:r>
              <a:rPr lang="uk-UA" sz="3200" dirty="0" smtClean="0"/>
              <a:t>Один, одинадцять, двадцять, сорок, вісім, п</a:t>
            </a:r>
            <a:r>
              <a:rPr lang="en-US" sz="3200" dirty="0" smtClean="0"/>
              <a:t>’</a:t>
            </a:r>
            <a:r>
              <a:rPr lang="uk-UA" sz="3200" dirty="0" err="1" smtClean="0"/>
              <a:t>ятеро</a:t>
            </a:r>
            <a:r>
              <a:rPr lang="uk-UA" sz="3200" dirty="0" smtClean="0"/>
              <a:t>, троє, дві третіх, багато, мало, четвертий, сто двадцять сьомий, кількадесят, триста, два, </a:t>
            </a:r>
            <a:r>
              <a:rPr lang="uk-UA" sz="3200" dirty="0" err="1" smtClean="0"/>
              <a:t>дев</a:t>
            </a:r>
            <a:r>
              <a:rPr lang="en-US" sz="3200" dirty="0" smtClean="0"/>
              <a:t>’</a:t>
            </a:r>
            <a:r>
              <a:rPr lang="uk-UA" sz="3200" dirty="0" err="1" smtClean="0"/>
              <a:t>ятнадцять</a:t>
            </a:r>
            <a:r>
              <a:rPr lang="uk-UA" sz="3200" dirty="0" smtClean="0"/>
              <a:t>, тридцять, п</a:t>
            </a:r>
            <a:r>
              <a:rPr lang="en-US" sz="3200" dirty="0" smtClean="0"/>
              <a:t>’</a:t>
            </a:r>
            <a:r>
              <a:rPr lang="uk-UA" sz="3200" dirty="0" err="1" smtClean="0"/>
              <a:t>ятдесят</a:t>
            </a:r>
            <a:r>
              <a:rPr lang="uk-UA" sz="3200" dirty="0" smtClean="0"/>
              <a:t> один, </a:t>
            </a:r>
            <a:r>
              <a:rPr lang="uk-UA" sz="3200" dirty="0" err="1" smtClean="0"/>
              <a:t>дев</a:t>
            </a:r>
            <a:r>
              <a:rPr lang="en-US" sz="3200" dirty="0" smtClean="0"/>
              <a:t>’</a:t>
            </a:r>
            <a:r>
              <a:rPr lang="uk-UA" sz="3200" dirty="0" err="1" smtClean="0"/>
              <a:t>ятеро</a:t>
            </a:r>
            <a:r>
              <a:rPr lang="uk-UA" sz="3200" dirty="0" smtClean="0"/>
              <a:t>, двоє, п</a:t>
            </a:r>
            <a:r>
              <a:rPr lang="en-US" sz="3200" dirty="0" smtClean="0"/>
              <a:t>’</a:t>
            </a:r>
            <a:r>
              <a:rPr lang="uk-UA" sz="3200" dirty="0" smtClean="0"/>
              <a:t>ять шостих, безліч,  більшість, меншість, восьмий, двісті </a:t>
            </a:r>
            <a:r>
              <a:rPr lang="uk-UA" sz="3200" smtClean="0"/>
              <a:t>вісімдесят </a:t>
            </a:r>
            <a:r>
              <a:rPr lang="uk-UA" sz="3200" smtClean="0"/>
              <a:t>чотири</a:t>
            </a:r>
            <a:r>
              <a:rPr lang="uk-UA" sz="3200" dirty="0" smtClean="0"/>
              <a:t>, двадцятеро, кільканадцять, чотириста, десятий.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5245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996225" y="129122"/>
            <a:ext cx="9594761" cy="1261796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СЛОВОСПОЛУЧЕННЯ КІЛЬКІСНОГО ЧИСЛІВНИКА </a:t>
            </a:r>
          </a:p>
          <a:p>
            <a:pPr algn="ctr">
              <a:lnSpc>
                <a:spcPct val="150000"/>
              </a:lnSpc>
            </a:pP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ІМЕННИКОМ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93366" y="2838181"/>
            <a:ext cx="1983176" cy="146336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Іменник у формі </a:t>
            </a:r>
            <a:r>
              <a:rPr lang="uk-UA" sz="2000" dirty="0" err="1" smtClean="0">
                <a:solidFill>
                  <a:schemeClr val="tx1"/>
                </a:solidFill>
              </a:rPr>
              <a:t>р.в</a:t>
            </a:r>
            <a:r>
              <a:rPr lang="uk-UA" sz="2000" dirty="0" smtClean="0">
                <a:solidFill>
                  <a:schemeClr val="tx1"/>
                </a:solidFill>
              </a:rPr>
              <a:t>. </a:t>
            </a:r>
            <a:r>
              <a:rPr lang="uk-UA" sz="2000" dirty="0" err="1" smtClean="0">
                <a:solidFill>
                  <a:schemeClr val="tx1"/>
                </a:solidFill>
              </a:rPr>
              <a:t>одн</a:t>
            </a:r>
            <a:r>
              <a:rPr lang="uk-UA" sz="2000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uk-UA" sz="2000" i="1" u="sng" dirty="0" smtClean="0">
                <a:solidFill>
                  <a:schemeClr val="tx1"/>
                </a:solidFill>
              </a:rPr>
              <a:t>Одна друга гектара</a:t>
            </a:r>
            <a:endParaRPr lang="ru-RU" sz="2000" i="1" u="sng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013657" y="1493950"/>
            <a:ext cx="1872349" cy="7598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1. Числівник дробовий</a:t>
            </a:r>
            <a:endParaRPr lang="ru-RU" sz="2400" dirty="0">
              <a:solidFill>
                <a:schemeClr val="tx1"/>
              </a:solidFill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2176530" y="2163651"/>
            <a:ext cx="837127" cy="67453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 rot="19308730">
            <a:off x="2231880" y="2087143"/>
            <a:ext cx="578660" cy="40512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так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4915889" y="2123066"/>
            <a:ext cx="837126" cy="58598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Скругленный прямоугольник 16"/>
          <p:cNvSpPr/>
          <p:nvPr/>
        </p:nvSpPr>
        <p:spPr>
          <a:xfrm rot="2106901">
            <a:off x="5056917" y="1954837"/>
            <a:ext cx="663293" cy="44432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ні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235261" y="2694717"/>
            <a:ext cx="1940247" cy="81236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chemeClr val="tx1"/>
                </a:solidFill>
              </a:rPr>
              <a:t>2. </a:t>
            </a:r>
            <a:r>
              <a:rPr lang="uk-UA" sz="2400" dirty="0">
                <a:solidFill>
                  <a:schemeClr val="tx1"/>
                </a:solidFill>
              </a:rPr>
              <a:t>Числівник </a:t>
            </a:r>
            <a:r>
              <a:rPr lang="uk-UA" sz="2400" dirty="0" smtClean="0">
                <a:solidFill>
                  <a:schemeClr val="tx1"/>
                </a:solidFill>
              </a:rPr>
              <a:t>збірний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 rot="19391158">
            <a:off x="4884665" y="3631135"/>
            <a:ext cx="663293" cy="44432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так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flipH="1">
            <a:off x="4915889" y="3540263"/>
            <a:ext cx="958867" cy="71181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Скругленный прямоугольник 21"/>
          <p:cNvSpPr/>
          <p:nvPr/>
        </p:nvSpPr>
        <p:spPr>
          <a:xfrm>
            <a:off x="3593290" y="4314424"/>
            <a:ext cx="1860828" cy="137420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Іменник у формі </a:t>
            </a:r>
            <a:r>
              <a:rPr lang="uk-UA" sz="2000" dirty="0" err="1" smtClean="0">
                <a:solidFill>
                  <a:schemeClr val="tx1"/>
                </a:solidFill>
              </a:rPr>
              <a:t>р.в</a:t>
            </a:r>
            <a:r>
              <a:rPr lang="uk-UA" sz="2000" dirty="0" smtClean="0">
                <a:solidFill>
                  <a:schemeClr val="tx1"/>
                </a:solidFill>
              </a:rPr>
              <a:t>. мн.</a:t>
            </a:r>
          </a:p>
          <a:p>
            <a:pPr algn="ctr"/>
            <a:r>
              <a:rPr lang="uk-UA" sz="2000" i="1" u="sng" dirty="0" smtClean="0">
                <a:solidFill>
                  <a:schemeClr val="tx1"/>
                </a:solidFill>
              </a:rPr>
              <a:t>Четверо курчат</a:t>
            </a:r>
            <a:endParaRPr lang="ru-RU" sz="2000" i="1" u="sng" dirty="0">
              <a:solidFill>
                <a:schemeClr val="tx1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 rot="2106901">
            <a:off x="7242940" y="2936764"/>
            <a:ext cx="663293" cy="44432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ні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10073543" y="4540717"/>
            <a:ext cx="566506" cy="3925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7480639" y="3569905"/>
            <a:ext cx="2573799" cy="9028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>
                <a:solidFill>
                  <a:schemeClr val="tx1"/>
                </a:solidFill>
              </a:rPr>
              <a:t>3</a:t>
            </a:r>
            <a:r>
              <a:rPr lang="uk-UA" sz="2400" dirty="0" smtClean="0">
                <a:solidFill>
                  <a:schemeClr val="tx1"/>
                </a:solidFill>
              </a:rPr>
              <a:t>. Останнє слово числівника 2,3,4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 rot="19391158">
            <a:off x="6886790" y="4435299"/>
            <a:ext cx="663293" cy="44432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так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 rot="2106901">
            <a:off x="10145110" y="4281902"/>
            <a:ext cx="663293" cy="45870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tx1"/>
                </a:solidFill>
              </a:rPr>
              <a:t>ні</a:t>
            </a:r>
            <a:endParaRPr lang="ru-RU" sz="2000" b="1" dirty="0">
              <a:solidFill>
                <a:schemeClr val="tx1"/>
              </a:solidFill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7272287" y="4511252"/>
            <a:ext cx="556225" cy="42196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7197386" y="3138917"/>
            <a:ext cx="566506" cy="39250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5688226" y="5001525"/>
            <a:ext cx="1923188" cy="15654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Іменник у формі </a:t>
            </a:r>
            <a:r>
              <a:rPr lang="uk-UA" sz="2000" dirty="0" err="1" smtClean="0">
                <a:solidFill>
                  <a:schemeClr val="tx1"/>
                </a:solidFill>
              </a:rPr>
              <a:t>н.в</a:t>
            </a:r>
            <a:r>
              <a:rPr lang="uk-UA" sz="2000" dirty="0" smtClean="0">
                <a:solidFill>
                  <a:schemeClr val="tx1"/>
                </a:solidFill>
              </a:rPr>
              <a:t>. мн.</a:t>
            </a:r>
          </a:p>
          <a:p>
            <a:pPr algn="ctr"/>
            <a:r>
              <a:rPr lang="uk-UA" sz="2000" i="1" u="sng" dirty="0" smtClean="0">
                <a:solidFill>
                  <a:schemeClr val="tx1"/>
                </a:solidFill>
              </a:rPr>
              <a:t>Чотири зошити</a:t>
            </a:r>
            <a:endParaRPr lang="ru-RU" sz="2000" i="1" u="sng" dirty="0">
              <a:solidFill>
                <a:schemeClr val="tx1"/>
              </a:solidFill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9609588" y="5001525"/>
            <a:ext cx="1861082" cy="156544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dirty="0" smtClean="0">
                <a:solidFill>
                  <a:schemeClr val="tx1"/>
                </a:solidFill>
              </a:rPr>
              <a:t>Іменник у формі </a:t>
            </a:r>
            <a:r>
              <a:rPr lang="uk-UA" sz="2000" dirty="0" err="1" smtClean="0">
                <a:solidFill>
                  <a:schemeClr val="tx1"/>
                </a:solidFill>
              </a:rPr>
              <a:t>р.в</a:t>
            </a:r>
            <a:r>
              <a:rPr lang="uk-UA" sz="2000" dirty="0" smtClean="0">
                <a:solidFill>
                  <a:schemeClr val="tx1"/>
                </a:solidFill>
              </a:rPr>
              <a:t>. мн.</a:t>
            </a:r>
          </a:p>
          <a:p>
            <a:pPr algn="ctr"/>
            <a:r>
              <a:rPr lang="uk-UA" sz="2000" i="1" u="sng" dirty="0" smtClean="0">
                <a:solidFill>
                  <a:schemeClr val="tx1"/>
                </a:solidFill>
              </a:rPr>
              <a:t>Вісім років</a:t>
            </a:r>
            <a:endParaRPr lang="ru-RU" sz="2000" i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17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83346" y="12879"/>
            <a:ext cx="9916733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anose="020B0604020202020204" pitchFamily="34" charset="0"/>
              <a:buChar char="•"/>
            </a:pPr>
            <a:r>
              <a:rPr lang="uk-UA" sz="3000" dirty="0" smtClean="0"/>
              <a:t>Завдання:</a:t>
            </a:r>
          </a:p>
          <a:p>
            <a:pPr algn="just"/>
            <a:endParaRPr lang="uk-UA" sz="3200" dirty="0" smtClean="0"/>
          </a:p>
          <a:p>
            <a:pPr algn="just"/>
            <a:r>
              <a:rPr lang="uk-UA" sz="3200" dirty="0" smtClean="0"/>
              <a:t>ЗАПИШІТЬ СЛОВОСПОЛУЧЕННЯ, ВЖИВАЮЧИ ІМЕННИК У ПРАВИЛЬНІЙ ФОРМІ</a:t>
            </a:r>
          </a:p>
          <a:p>
            <a:pPr algn="just"/>
            <a:endParaRPr lang="uk-UA" sz="3000" dirty="0" smtClean="0"/>
          </a:p>
          <a:p>
            <a:pPr algn="just"/>
            <a:r>
              <a:rPr lang="uk-UA" sz="3000" dirty="0" smtClean="0"/>
              <a:t>2/5 літр</a:t>
            </a:r>
          </a:p>
          <a:p>
            <a:pPr algn="just"/>
            <a:r>
              <a:rPr lang="uk-UA" sz="3000" dirty="0" smtClean="0"/>
              <a:t>216 кілограм</a:t>
            </a:r>
          </a:p>
          <a:p>
            <a:pPr algn="just"/>
            <a:r>
              <a:rPr lang="uk-UA" sz="3000" dirty="0" smtClean="0"/>
              <a:t>92 сантиметр</a:t>
            </a:r>
          </a:p>
          <a:p>
            <a:pPr algn="just"/>
            <a:r>
              <a:rPr lang="uk-UA" sz="3000" dirty="0" smtClean="0"/>
              <a:t>4 бідон</a:t>
            </a:r>
          </a:p>
          <a:p>
            <a:pPr algn="just"/>
            <a:r>
              <a:rPr lang="uk-UA" sz="3000" dirty="0" smtClean="0"/>
              <a:t>2,5 центнер</a:t>
            </a:r>
          </a:p>
          <a:p>
            <a:pPr algn="just"/>
            <a:r>
              <a:rPr lang="uk-UA" sz="3000" dirty="0" smtClean="0"/>
              <a:t>Два з половиною центнер</a:t>
            </a:r>
          </a:p>
          <a:p>
            <a:pPr algn="just"/>
            <a:r>
              <a:rPr lang="uk-UA" sz="3000" dirty="0" smtClean="0"/>
              <a:t>Троє діти</a:t>
            </a:r>
          </a:p>
          <a:p>
            <a:pPr algn="just"/>
            <a:r>
              <a:rPr lang="uk-UA" sz="3000" dirty="0" smtClean="0"/>
              <a:t>Дванадцятеро студенти</a:t>
            </a:r>
          </a:p>
          <a:p>
            <a:pPr algn="just"/>
            <a:r>
              <a:rPr lang="uk-UA" sz="3000" dirty="0" smtClean="0"/>
              <a:t>102 година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78602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711</Words>
  <Application>Microsoft Office PowerPoint</Application>
  <PresentationFormat>Широкоэкранный</PresentationFormat>
  <Paragraphs>116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84</cp:revision>
  <dcterms:created xsi:type="dcterms:W3CDTF">2019-11-18T14:22:59Z</dcterms:created>
  <dcterms:modified xsi:type="dcterms:W3CDTF">2020-05-17T21:53:39Z</dcterms:modified>
</cp:coreProperties>
</file>