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79" r:id="rId5"/>
    <p:sldId id="281" r:id="rId6"/>
    <p:sldId id="286" r:id="rId7"/>
    <p:sldId id="287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63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33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483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720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65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77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46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48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18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51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96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58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460352" y="1954706"/>
            <a:ext cx="837941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3200" b="1" dirty="0" smtClean="0"/>
              <a:t>ФУНКЦІОНАЛЬНІ СТИЛІ </a:t>
            </a:r>
          </a:p>
          <a:p>
            <a:pPr algn="ctr"/>
            <a:r>
              <a:rPr lang="uk-UA" sz="3200" b="1" dirty="0" smtClean="0"/>
              <a:t>СУЧАСНОЇ УКРАЇНСЬКОЇ ЛІТЕРАТУРНОЇ МОВИ. </a:t>
            </a:r>
          </a:p>
          <a:p>
            <a:pPr algn="ctr"/>
            <a:r>
              <a:rPr lang="uk-UA" sz="3200" b="1" dirty="0" smtClean="0"/>
              <a:t>ТРУДОВА КНИЖКА. ТРУДОВИЙ ДОГОВІР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032310" y="818866"/>
            <a:ext cx="23248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ТЕМА: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45905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47910" y="335845"/>
            <a:ext cx="992944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/>
              <a:t>План</a:t>
            </a:r>
          </a:p>
          <a:p>
            <a:pPr algn="ctr"/>
            <a:endParaRPr lang="ru-RU" sz="3600" dirty="0"/>
          </a:p>
          <a:p>
            <a:pPr lvl="0" algn="just"/>
            <a:r>
              <a:rPr lang="uk-UA" sz="3600" dirty="0" smtClean="0"/>
              <a:t>1. Функціональні </a:t>
            </a:r>
            <a:r>
              <a:rPr lang="uk-UA" sz="3600" dirty="0"/>
              <a:t>стилі СУЛМ. Їхні основні ознаки, призначення та сфера використання.</a:t>
            </a:r>
            <a:endParaRPr lang="ru-RU" sz="3600" dirty="0"/>
          </a:p>
          <a:p>
            <a:pPr lvl="0" algn="just"/>
            <a:r>
              <a:rPr lang="uk-UA" sz="3600" dirty="0" smtClean="0"/>
              <a:t>2. Трудова </a:t>
            </a:r>
            <a:r>
              <a:rPr lang="uk-UA" sz="3600" dirty="0"/>
              <a:t>книжка і трудовий договір – документація з </a:t>
            </a:r>
            <a:r>
              <a:rPr lang="uk-UA" sz="3600" dirty="0" err="1"/>
              <a:t>кадрово</a:t>
            </a:r>
            <a:r>
              <a:rPr lang="uk-UA" sz="3600" dirty="0"/>
              <a:t>-контрактних питань</a:t>
            </a:r>
            <a:r>
              <a:rPr lang="uk-UA" sz="3600" dirty="0" smtClean="0"/>
              <a:t>.</a:t>
            </a:r>
            <a:endParaRPr lang="uk-UA" sz="3600" dirty="0" smtClean="0"/>
          </a:p>
        </p:txBody>
      </p:sp>
    </p:spTree>
    <p:extLst>
      <p:ext uri="{BB962C8B-B14F-4D97-AF65-F5344CB8AC3E}">
        <p14:creationId xmlns:p14="http://schemas.microsoft.com/office/powerpoint/2010/main" val="12104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09104" y="180306"/>
            <a:ext cx="9839459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b="1" i="1" dirty="0"/>
              <a:t>Стиль літературної мови </a:t>
            </a:r>
            <a:r>
              <a:rPr lang="uk-UA" sz="3200" i="1" dirty="0"/>
              <a:t>– це сукупність </a:t>
            </a:r>
            <a:r>
              <a:rPr lang="uk-UA" sz="3200" i="1" dirty="0" err="1"/>
              <a:t>мовних</a:t>
            </a:r>
            <a:r>
              <a:rPr lang="uk-UA" sz="3200" i="1" dirty="0"/>
              <a:t> засобів вираження, зумовлених змістом і метою висловлювання</a:t>
            </a:r>
            <a:r>
              <a:rPr lang="uk-UA" sz="3200" dirty="0"/>
              <a:t>. </a:t>
            </a:r>
            <a:endParaRPr lang="uk-UA" sz="3200" dirty="0" smtClean="0"/>
          </a:p>
          <a:p>
            <a:pPr algn="just"/>
            <a:r>
              <a:rPr lang="uk-UA" sz="3200" dirty="0" smtClean="0"/>
              <a:t>     Є </a:t>
            </a:r>
            <a:r>
              <a:rPr lang="uk-UA" sz="3200" dirty="0"/>
              <a:t>такі стилі сучасної української літературної мови</a:t>
            </a:r>
            <a:r>
              <a:rPr lang="uk-UA" sz="3200" dirty="0" smtClean="0"/>
              <a:t>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dirty="0" smtClean="0"/>
              <a:t>офіційно-діловий;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dirty="0"/>
              <a:t>н</a:t>
            </a:r>
            <a:r>
              <a:rPr lang="uk-UA" sz="3200" dirty="0" smtClean="0"/>
              <a:t>ауковий;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dirty="0" err="1" smtClean="0"/>
              <a:t>розмовно</a:t>
            </a:r>
            <a:r>
              <a:rPr lang="uk-UA" sz="3200" dirty="0" smtClean="0"/>
              <a:t>-побутовий;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dirty="0"/>
              <a:t>х</a:t>
            </a:r>
            <a:r>
              <a:rPr lang="uk-UA" sz="3200" dirty="0" smtClean="0"/>
              <a:t>удожній;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dirty="0"/>
              <a:t>п</a:t>
            </a:r>
            <a:r>
              <a:rPr lang="uk-UA" sz="3200" dirty="0" smtClean="0"/>
              <a:t>убліцистичний;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dirty="0"/>
              <a:t>к</a:t>
            </a:r>
            <a:r>
              <a:rPr lang="uk-UA" sz="3200" dirty="0" smtClean="0"/>
              <a:t>онфесійний;</a:t>
            </a:r>
            <a:endParaRPr lang="uk-UA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dirty="0" smtClean="0"/>
              <a:t>епістолярний.</a:t>
            </a:r>
          </a:p>
          <a:p>
            <a:pPr algn="just"/>
            <a:r>
              <a:rPr lang="uk-UA" sz="3200" dirty="0" smtClean="0"/>
              <a:t>Кожен </a:t>
            </a:r>
            <a:r>
              <a:rPr lang="uk-UA" sz="3200" dirty="0"/>
              <a:t>з них має свої </a:t>
            </a:r>
            <a:r>
              <a:rPr lang="uk-UA" sz="3200" dirty="0" err="1"/>
              <a:t>мовні</a:t>
            </a:r>
            <a:r>
              <a:rPr lang="uk-UA" sz="3200" dirty="0"/>
              <a:t> особливості, стильові риси, призначення і сферу використання.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9108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06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25770" y="0"/>
            <a:ext cx="10122794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000" b="1" i="1" dirty="0"/>
              <a:t>Трудова книжка</a:t>
            </a:r>
            <a:r>
              <a:rPr lang="uk-UA" sz="3000" i="1" dirty="0"/>
              <a:t> – це документ установленого зразка, що підтверджує трудову діяльність особи і служить для встановлення загального, безперервного й спеціального </a:t>
            </a:r>
            <a:r>
              <a:rPr lang="uk-UA" sz="3000" i="1" dirty="0" smtClean="0"/>
              <a:t>стажу</a:t>
            </a:r>
            <a:r>
              <a:rPr lang="uk-UA" sz="3000" dirty="0" smtClean="0"/>
              <a:t>. </a:t>
            </a:r>
            <a:r>
              <a:rPr lang="uk-UA" sz="2900" dirty="0" smtClean="0"/>
              <a:t>Працівник </a:t>
            </a:r>
            <a:r>
              <a:rPr lang="uk-UA" sz="2900" dirty="0"/>
              <a:t>відділу кадрів </a:t>
            </a:r>
            <a:r>
              <a:rPr lang="uk-UA" sz="2900" dirty="0" smtClean="0"/>
              <a:t>заносить </a:t>
            </a:r>
            <a:r>
              <a:rPr lang="uk-UA" sz="2900" dirty="0"/>
              <a:t>до неї таку інформацію:</a:t>
            </a:r>
            <a:endParaRPr lang="ru-RU" sz="2900" dirty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900" dirty="0"/>
              <a:t>відомості про працівника записують на першій сторінці трудової книжки: прізвище, ім'я та по батькові, дату народження вказують на підставі паспорта або свідоцтва про народження;</a:t>
            </a:r>
            <a:endParaRPr lang="ru-RU" sz="2900" dirty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900" dirty="0"/>
              <a:t>відомості про прийняття його на роботу, звільнення, переміщення;</a:t>
            </a:r>
            <a:endParaRPr lang="ru-RU" sz="2900" dirty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900" dirty="0"/>
              <a:t>відомості про нагородження і заохочення: про нагородження державними нагородами та відзнаками України;</a:t>
            </a:r>
            <a:endParaRPr lang="ru-RU" sz="2900" dirty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900" dirty="0"/>
              <a:t>відомості про відкриття, на які видані дипломи тощо. 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385519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0"/>
            <a:ext cx="1001959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b="1" i="1" dirty="0"/>
              <a:t>Трудовий договір </a:t>
            </a:r>
            <a:r>
              <a:rPr lang="uk-UA" sz="3200" i="1" dirty="0"/>
              <a:t>– це угода між працівником і власником підприємства, установи, організації або уповноваженим органом (далі Власник), за якою працівник зобов'язується виконувати роботу, визначену цією угодою з підпорядкуванням внутрішньому трудовому розпорядку, а власник – виплачувати працівникові заробітну плату і забезпечувати умови праці, необхідні для виконання роботи, передбачені законодавством про працю, колективним договором та угодою сторін.</a:t>
            </a:r>
            <a:endParaRPr lang="ru-RU" sz="3200" i="1" dirty="0"/>
          </a:p>
          <a:p>
            <a:pPr algn="just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350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0"/>
            <a:ext cx="100195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/>
              <a:t>Трудовий договір може бути:</a:t>
            </a:r>
            <a:endParaRPr lang="ru-RU" sz="3200" dirty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3200" dirty="0"/>
              <a:t> безстроковим – тобто таким, що укладається на невизначений термін;</a:t>
            </a:r>
            <a:endParaRPr lang="ru-RU" sz="3200" dirty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3200" dirty="0"/>
              <a:t> строковим, якщо трудові відносини не можуть бути встановлені на невизначений термін з урахуванням характеру наступної роботи, або умов її виконання, або інтересів працівника та в інших випадках, передбачених законодавчими актами;</a:t>
            </a:r>
            <a:endParaRPr lang="ru-RU" sz="3200" dirty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3200" dirty="0"/>
              <a:t> може укладатися на час виконання певної роботи.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6536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12879"/>
            <a:ext cx="1017414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900" i="1" dirty="0"/>
              <a:t>Припинення трудового договору – це юридичний факт, що є підставою для розірвання трудових правовідносин. </a:t>
            </a:r>
            <a:endParaRPr lang="uk-UA" sz="2900" i="1" dirty="0" smtClean="0"/>
          </a:p>
          <a:p>
            <a:endParaRPr lang="uk-UA" sz="2900" i="1" dirty="0"/>
          </a:p>
          <a:p>
            <a:r>
              <a:rPr lang="uk-UA" sz="2700" dirty="0" smtClean="0"/>
              <a:t>Підставами </a:t>
            </a:r>
            <a:r>
              <a:rPr lang="uk-UA" sz="2700" dirty="0"/>
              <a:t>припинення трудового договору є: </a:t>
            </a:r>
            <a:endParaRPr lang="uk-UA" sz="2700" dirty="0" smtClean="0"/>
          </a:p>
          <a:p>
            <a:pPr marL="514350" indent="-514350">
              <a:buAutoNum type="arabicParenR"/>
            </a:pPr>
            <a:r>
              <a:rPr lang="uk-UA" sz="2700" dirty="0" smtClean="0"/>
              <a:t>згода </a:t>
            </a:r>
            <a:r>
              <a:rPr lang="uk-UA" sz="2700" dirty="0"/>
              <a:t>сторін; </a:t>
            </a:r>
            <a:endParaRPr lang="uk-UA" sz="2700" dirty="0" smtClean="0"/>
          </a:p>
          <a:p>
            <a:pPr marL="514350" indent="-514350">
              <a:buAutoNum type="arabicParenR"/>
            </a:pPr>
            <a:r>
              <a:rPr lang="uk-UA" sz="2700" dirty="0" smtClean="0"/>
              <a:t>закінчення </a:t>
            </a:r>
            <a:r>
              <a:rPr lang="uk-UA" sz="2700" dirty="0"/>
              <a:t>терміну трудового договору, крім випадків, коли трудові відносини фактично тривають і жодна зі сторін не поставила вимогу про їх припинення; </a:t>
            </a:r>
            <a:endParaRPr lang="uk-UA" sz="2700" dirty="0"/>
          </a:p>
          <a:p>
            <a:pPr marL="514350" indent="-514350">
              <a:buAutoNum type="arabicParenR"/>
            </a:pPr>
            <a:r>
              <a:rPr lang="uk-UA" sz="2700" dirty="0" smtClean="0"/>
              <a:t>призов </a:t>
            </a:r>
            <a:r>
              <a:rPr lang="uk-UA" sz="2700" dirty="0"/>
              <a:t>або вступ працівника на військову службу, направлення на альтернативну (невійськову) службу; </a:t>
            </a:r>
            <a:endParaRPr lang="uk-UA" sz="2700" dirty="0"/>
          </a:p>
          <a:p>
            <a:pPr marL="514350" indent="-514350">
              <a:buAutoNum type="arabicParenR"/>
            </a:pPr>
            <a:r>
              <a:rPr lang="uk-UA" sz="2700" dirty="0" smtClean="0"/>
              <a:t>розірвання </a:t>
            </a:r>
            <a:r>
              <a:rPr lang="uk-UA" sz="2700" dirty="0"/>
              <a:t>трудового договору з ініціативи працівника, з ініціативи власника або уповноваженого ним органу, або на вимогу профспілкового чи іншого уповноваженого на представництво трудовим колективом органу; </a:t>
            </a:r>
            <a:endParaRPr lang="uk-UA" sz="2700" dirty="0"/>
          </a:p>
          <a:p>
            <a:pPr marL="514350" indent="-514350" algn="just">
              <a:buAutoNum type="arabicParenR"/>
            </a:pPr>
            <a:r>
              <a:rPr lang="uk-UA" sz="2700" dirty="0" smtClean="0"/>
              <a:t>переведення </a:t>
            </a:r>
            <a:r>
              <a:rPr lang="uk-UA" sz="2700" dirty="0"/>
              <a:t>працівника за його згодою на інше підприємство, в установу, організацію або перехід на виборну посаду.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335366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376</Words>
  <Application>Microsoft Office PowerPoint</Application>
  <PresentationFormat>Широкоэкранный</PresentationFormat>
  <Paragraphs>36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94</cp:revision>
  <dcterms:created xsi:type="dcterms:W3CDTF">2019-11-18T14:22:59Z</dcterms:created>
  <dcterms:modified xsi:type="dcterms:W3CDTF">2020-08-11T14:33:17Z</dcterms:modified>
</cp:coreProperties>
</file>