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79" r:id="rId5"/>
    <p:sldId id="281" r:id="rId6"/>
    <p:sldId id="286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63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33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48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72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65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77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46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48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18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51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96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1934B-8CFB-4B18-A231-2C4AD46EEE7E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58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96156" y="2006222"/>
            <a:ext cx="940494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3600" b="1" dirty="0" smtClean="0"/>
              <a:t>ОФІЦІЙНО-ДІЛОВИЙ СТИЛЬ </a:t>
            </a:r>
          </a:p>
          <a:p>
            <a:pPr algn="ctr"/>
            <a:r>
              <a:rPr lang="uk-UA" sz="3600" b="1" dirty="0" smtClean="0"/>
              <a:t>СУЧАСНОЇ УКРАЇНСЬКОЇ ЛІТЕРАТУРНОЇ МОВИ. </a:t>
            </a:r>
          </a:p>
          <a:p>
            <a:pPr algn="ctr"/>
            <a:r>
              <a:rPr lang="uk-UA" sz="3600" b="1" dirty="0" smtClean="0"/>
              <a:t>КОНТРАКТ. ТРУДОВА УГОДА</a:t>
            </a:r>
            <a:endParaRPr lang="ru-RU" sz="36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32310" y="818866"/>
            <a:ext cx="23248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ТЕМА: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45905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47911" y="335845"/>
            <a:ext cx="933701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/>
              <a:t>План</a:t>
            </a:r>
            <a:endParaRPr lang="ru-RU" sz="3600" dirty="0"/>
          </a:p>
          <a:p>
            <a:pPr marL="742950" lvl="0" indent="-742950" algn="just">
              <a:buAutoNum type="arabicPeriod"/>
            </a:pPr>
            <a:r>
              <a:rPr lang="uk-UA" sz="3600" dirty="0" smtClean="0"/>
              <a:t>Офіційно-діловий </a:t>
            </a:r>
            <a:r>
              <a:rPr lang="uk-UA" sz="3600" dirty="0"/>
              <a:t>стиль (ОДС) </a:t>
            </a:r>
            <a:r>
              <a:rPr lang="uk-UA" sz="3600" dirty="0" smtClean="0"/>
              <a:t>як функціональний </a:t>
            </a:r>
            <a:r>
              <a:rPr lang="uk-UA" sz="3600" dirty="0"/>
              <a:t>різновид СУЛМ. </a:t>
            </a:r>
            <a:endParaRPr lang="uk-UA" sz="3600" dirty="0" smtClean="0"/>
          </a:p>
          <a:p>
            <a:pPr marL="742950" lvl="0" indent="-742950" algn="just">
              <a:buAutoNum type="arabicPeriod"/>
            </a:pPr>
            <a:r>
              <a:rPr lang="uk-UA" sz="3600" dirty="0" smtClean="0"/>
              <a:t>Основне </a:t>
            </a:r>
            <a:r>
              <a:rPr lang="uk-UA" sz="3600" dirty="0"/>
              <a:t>призначення та сфера використання </a:t>
            </a:r>
            <a:r>
              <a:rPr lang="uk-UA" sz="3600" dirty="0" smtClean="0"/>
              <a:t>ОДС.</a:t>
            </a:r>
          </a:p>
          <a:p>
            <a:pPr marL="742950" lvl="0" indent="-742950" algn="just">
              <a:buAutoNum type="arabicPeriod"/>
            </a:pPr>
            <a:r>
              <a:rPr lang="uk-UA" sz="3600" dirty="0" err="1" smtClean="0"/>
              <a:t>Мовні</a:t>
            </a:r>
            <a:r>
              <a:rPr lang="uk-UA" sz="3600" dirty="0" smtClean="0"/>
              <a:t> </a:t>
            </a:r>
            <a:r>
              <a:rPr lang="uk-UA" sz="3600" dirty="0"/>
              <a:t>засоби та способи викладу змісту </a:t>
            </a:r>
            <a:r>
              <a:rPr lang="uk-UA" sz="3600" dirty="0" smtClean="0"/>
              <a:t>ОДС.</a:t>
            </a:r>
          </a:p>
          <a:p>
            <a:pPr marL="742950" lvl="0" indent="-742950" algn="just">
              <a:buAutoNum type="arabicPeriod"/>
            </a:pPr>
            <a:r>
              <a:rPr lang="uk-UA" sz="3600" dirty="0" smtClean="0"/>
              <a:t>Контракт.</a:t>
            </a:r>
          </a:p>
          <a:p>
            <a:pPr marL="742950" lvl="0" indent="-742950" algn="just">
              <a:buAutoNum type="arabicPeriod"/>
            </a:pPr>
            <a:r>
              <a:rPr lang="uk-UA" sz="3600" dirty="0" smtClean="0"/>
              <a:t>Трудова </a:t>
            </a:r>
            <a:r>
              <a:rPr lang="uk-UA" sz="3600" dirty="0"/>
              <a:t>угода</a:t>
            </a:r>
            <a:r>
              <a:rPr lang="uk-UA" sz="3600" dirty="0" smtClean="0"/>
              <a:t>.</a:t>
            </a:r>
            <a:endParaRPr lang="uk-UA" sz="3600" dirty="0" smtClean="0"/>
          </a:p>
        </p:txBody>
      </p:sp>
    </p:spTree>
    <p:extLst>
      <p:ext uri="{BB962C8B-B14F-4D97-AF65-F5344CB8AC3E}">
        <p14:creationId xmlns:p14="http://schemas.microsoft.com/office/powerpoint/2010/main" val="12104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44880" y="167425"/>
            <a:ext cx="100195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b="1" i="1" dirty="0"/>
              <a:t>Офіційно-діловий стиль (ОДС) </a:t>
            </a:r>
            <a:r>
              <a:rPr lang="uk-UA" sz="3200" i="1" dirty="0"/>
              <a:t>– функціональний різновид мови, який служить для спілкування в державно-політичному, громадському й економічному житті, законодавстві, у сфері управління адміністративно-господарською діяльністю. </a:t>
            </a:r>
            <a:endParaRPr lang="uk-UA" sz="3200" i="1" dirty="0" smtClean="0"/>
          </a:p>
          <a:p>
            <a:pPr algn="just"/>
            <a:endParaRPr lang="uk-UA" sz="3200" dirty="0"/>
          </a:p>
          <a:p>
            <a:pPr algn="just"/>
            <a:r>
              <a:rPr lang="uk-UA" sz="3200" b="1" dirty="0" smtClean="0"/>
              <a:t>Основне </a:t>
            </a:r>
            <a:r>
              <a:rPr lang="uk-UA" sz="3200" b="1" dirty="0"/>
              <a:t>призначення </a:t>
            </a:r>
            <a:r>
              <a:rPr lang="uk-UA" sz="3200" dirty="0"/>
              <a:t>– регулювати ділові стосунки в зазначених вище сферах та обслуговувати громадянські потреби людей у типових ситуаціях.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9108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09276" y="283336"/>
            <a:ext cx="986504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/>
              <a:t>Офіційно-діловий стиль має такі функціональні </a:t>
            </a:r>
            <a:r>
              <a:rPr lang="uk-UA" sz="3200" dirty="0" err="1"/>
              <a:t>підстилі</a:t>
            </a:r>
            <a:r>
              <a:rPr lang="uk-UA" sz="3200" dirty="0"/>
              <a:t>:</a:t>
            </a:r>
            <a:endParaRPr lang="ru-RU" sz="3200" dirty="0"/>
          </a:p>
          <a:p>
            <a:pPr algn="just"/>
            <a:r>
              <a:rPr lang="uk-UA" sz="3200" dirty="0"/>
              <a:t>• </a:t>
            </a:r>
            <a:r>
              <a:rPr lang="uk-UA" sz="3200" dirty="0" smtClean="0"/>
              <a:t>законодавчий. Реалізується </a:t>
            </a:r>
            <a:r>
              <a:rPr lang="uk-UA" sz="3200" dirty="0"/>
              <a:t>в Конституції, законах, статутах, постановах та ін.;</a:t>
            </a:r>
            <a:endParaRPr lang="ru-RU" sz="3200" dirty="0"/>
          </a:p>
          <a:p>
            <a:pPr algn="just"/>
            <a:r>
              <a:rPr lang="uk-UA" sz="3200" dirty="0"/>
              <a:t>• </a:t>
            </a:r>
            <a:r>
              <a:rPr lang="uk-UA" sz="3200" dirty="0" smtClean="0"/>
              <a:t>дипломатичний. Реалізується </a:t>
            </a:r>
            <a:r>
              <a:rPr lang="uk-UA" sz="3200" dirty="0"/>
              <a:t>в конвенціях, комюніке, протоколах, меморандумах, ультиматумах;</a:t>
            </a:r>
            <a:endParaRPr lang="ru-RU" sz="3200" dirty="0"/>
          </a:p>
          <a:p>
            <a:pPr algn="just"/>
            <a:r>
              <a:rPr lang="uk-UA" sz="3200" dirty="0"/>
              <a:t>• </a:t>
            </a:r>
            <a:r>
              <a:rPr lang="uk-UA" sz="3200" dirty="0" smtClean="0"/>
              <a:t>юридичний. </a:t>
            </a:r>
            <a:r>
              <a:rPr lang="uk-UA" sz="3200" dirty="0"/>
              <a:t>Реалізується в актах, позовних заявах, постановах, запитах, повідомленнях;</a:t>
            </a:r>
            <a:endParaRPr lang="ru-RU" sz="3200" dirty="0"/>
          </a:p>
          <a:p>
            <a:pPr algn="just"/>
            <a:r>
              <a:rPr lang="uk-UA" sz="3200" dirty="0"/>
              <a:t>• </a:t>
            </a:r>
            <a:r>
              <a:rPr lang="uk-UA" sz="3200" dirty="0" smtClean="0"/>
              <a:t>адміністративно-канцелярський. Використовується </a:t>
            </a:r>
            <a:r>
              <a:rPr lang="uk-UA" sz="3200" dirty="0"/>
              <a:t>у </a:t>
            </a:r>
            <a:r>
              <a:rPr lang="uk-UA" sz="3200" dirty="0" err="1"/>
              <a:t>професійно</a:t>
            </a:r>
            <a:r>
              <a:rPr lang="uk-UA" sz="3200" dirty="0"/>
              <a:t>-виробничій сфері, правових відносинах і діловодстві.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5519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80486" y="77274"/>
            <a:ext cx="1001959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b="1" i="1" dirty="0"/>
              <a:t>Контракт</a:t>
            </a:r>
            <a:r>
              <a:rPr lang="uk-UA" sz="3200" i="1" dirty="0"/>
              <a:t> (від лат. </a:t>
            </a:r>
            <a:r>
              <a:rPr lang="uk-UA" sz="3200" i="1" dirty="0" err="1"/>
              <a:t>contractus</a:t>
            </a:r>
            <a:r>
              <a:rPr lang="uk-UA" sz="3200" i="1" dirty="0"/>
              <a:t> – угода) – це правовий документ, що засвідчує певну домовленість між підприємством, організацією чи установою й працівником про умови спільної виробничої й творчої діяльності, </a:t>
            </a:r>
            <a:r>
              <a:rPr lang="uk-UA" sz="3200" i="1" dirty="0"/>
              <a:t>з</a:t>
            </a:r>
            <a:r>
              <a:rPr lang="uk-UA" sz="3200" i="1" dirty="0" smtClean="0"/>
              <a:t>умовлену </a:t>
            </a:r>
            <a:r>
              <a:rPr lang="uk-UA" sz="3200" i="1" dirty="0"/>
              <a:t>певним терміном.</a:t>
            </a:r>
            <a:endParaRPr lang="ru-RU" sz="3200" i="1" dirty="0"/>
          </a:p>
          <a:p>
            <a:pPr algn="just"/>
            <a:r>
              <a:rPr lang="uk-UA" sz="3200" b="1" dirty="0"/>
              <a:t>Реквізити</a:t>
            </a:r>
            <a:r>
              <a:rPr lang="uk-UA" sz="3200" dirty="0"/>
              <a:t>:</a:t>
            </a:r>
            <a:endParaRPr lang="ru-RU" sz="3200" dirty="0"/>
          </a:p>
          <a:p>
            <a:pPr algn="just"/>
            <a:r>
              <a:rPr lang="uk-UA" sz="3200" dirty="0"/>
              <a:t>1. Назва виду документа.</a:t>
            </a:r>
            <a:endParaRPr lang="ru-RU" sz="3200" dirty="0"/>
          </a:p>
          <a:p>
            <a:pPr algn="just"/>
            <a:r>
              <a:rPr lang="uk-UA" sz="3200" dirty="0"/>
              <a:t>2. Дата й місце укладання.</a:t>
            </a:r>
            <a:endParaRPr lang="ru-RU" sz="3200" dirty="0"/>
          </a:p>
          <a:p>
            <a:pPr algn="just"/>
            <a:r>
              <a:rPr lang="uk-UA" sz="3200" dirty="0"/>
              <a:t>3. Текст.</a:t>
            </a:r>
            <a:endParaRPr lang="ru-RU" sz="3200" dirty="0"/>
          </a:p>
          <a:p>
            <a:pPr algn="just"/>
            <a:r>
              <a:rPr lang="uk-UA" sz="3200" dirty="0"/>
              <a:t>4. Юридичні адреси сторін.</a:t>
            </a:r>
            <a:endParaRPr lang="ru-RU" sz="3200" dirty="0"/>
          </a:p>
          <a:p>
            <a:pPr algn="just"/>
            <a:r>
              <a:rPr lang="uk-UA" sz="3200" dirty="0"/>
              <a:t>5. Підписи сторін – укладачів контракту.</a:t>
            </a:r>
            <a:endParaRPr lang="ru-RU" sz="3200" dirty="0"/>
          </a:p>
          <a:p>
            <a:pPr algn="just"/>
            <a:r>
              <a:rPr lang="uk-UA" sz="3200" dirty="0"/>
              <a:t>6. Печатка, що засвідчує підпис роботодавця</a:t>
            </a:r>
            <a:r>
              <a:rPr lang="uk-UA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350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80486" y="77274"/>
            <a:ext cx="1001959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b="1" i="1" dirty="0"/>
              <a:t>Трудова угода </a:t>
            </a:r>
            <a:r>
              <a:rPr lang="uk-UA" sz="3200" i="1" dirty="0"/>
              <a:t>– це документ, яким регламентуються відносини між установою і позаштатним працівником, коли в організації бракує фахівців з певної галузі.</a:t>
            </a:r>
            <a:endParaRPr lang="ru-RU" sz="3200" i="1" dirty="0"/>
          </a:p>
          <a:p>
            <a:pPr algn="just"/>
            <a:r>
              <a:rPr lang="uk-UA" sz="3200" dirty="0" smtClean="0"/>
              <a:t>Реквізити</a:t>
            </a:r>
            <a:r>
              <a:rPr lang="uk-UA" sz="3200" dirty="0"/>
              <a:t>:</a:t>
            </a:r>
            <a:endParaRPr lang="ru-RU" sz="3200" dirty="0"/>
          </a:p>
          <a:p>
            <a:pPr algn="just"/>
            <a:r>
              <a:rPr lang="uk-UA" sz="3200" dirty="0"/>
              <a:t>1. Назва виду документа.</a:t>
            </a:r>
            <a:endParaRPr lang="ru-RU" sz="3200" dirty="0"/>
          </a:p>
          <a:p>
            <a:pPr algn="just"/>
            <a:r>
              <a:rPr lang="uk-UA" sz="3200" dirty="0"/>
              <a:t>2. Заголовок.</a:t>
            </a:r>
            <a:endParaRPr lang="ru-RU" sz="3200" dirty="0"/>
          </a:p>
          <a:p>
            <a:pPr algn="just"/>
            <a:r>
              <a:rPr lang="uk-UA" sz="3200" dirty="0"/>
              <a:t>3. Місце укладання.</a:t>
            </a:r>
            <a:endParaRPr lang="ru-RU" sz="3200" dirty="0"/>
          </a:p>
          <a:p>
            <a:pPr algn="just"/>
            <a:r>
              <a:rPr lang="uk-UA" sz="3200" dirty="0"/>
              <a:t>4. Дата.</a:t>
            </a:r>
            <a:endParaRPr lang="ru-RU" sz="3200" dirty="0"/>
          </a:p>
          <a:p>
            <a:pPr algn="just"/>
            <a:r>
              <a:rPr lang="uk-UA" sz="3200" dirty="0"/>
              <a:t>5. Текст з переліком повноважень і зобов’язань сторін.</a:t>
            </a:r>
            <a:endParaRPr lang="ru-RU" sz="3200" dirty="0"/>
          </a:p>
          <a:p>
            <a:pPr algn="just"/>
            <a:r>
              <a:rPr lang="uk-UA" sz="3200" dirty="0"/>
              <a:t>6. Юридичні адреси сторін.</a:t>
            </a:r>
            <a:endParaRPr lang="ru-RU" sz="3200" dirty="0"/>
          </a:p>
          <a:p>
            <a:pPr algn="just"/>
            <a:r>
              <a:rPr lang="uk-UA" sz="3200" dirty="0"/>
              <a:t>7. Підписи.</a:t>
            </a:r>
            <a:endParaRPr lang="ru-RU" sz="3200" dirty="0"/>
          </a:p>
          <a:p>
            <a:pPr algn="just"/>
            <a:r>
              <a:rPr lang="uk-UA" sz="3200" dirty="0"/>
              <a:t>8. Печатка установи.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032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234</Words>
  <Application>Microsoft Office PowerPoint</Application>
  <PresentationFormat>Широкоэкранный</PresentationFormat>
  <Paragraphs>36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87</cp:revision>
  <dcterms:created xsi:type="dcterms:W3CDTF">2019-11-18T14:22:59Z</dcterms:created>
  <dcterms:modified xsi:type="dcterms:W3CDTF">2020-08-11T14:50:46Z</dcterms:modified>
</cp:coreProperties>
</file>