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62" r:id="rId5"/>
    <p:sldId id="279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81" r:id="rId14"/>
    <p:sldId id="294" r:id="rId15"/>
    <p:sldId id="295" r:id="rId16"/>
    <p:sldId id="296" r:id="rId17"/>
    <p:sldId id="297" r:id="rId18"/>
    <p:sldId id="298" r:id="rId19"/>
    <p:sldId id="299" r:id="rId20"/>
    <p:sldId id="300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62304" y="2006222"/>
            <a:ext cx="74113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/>
              <a:t>ПИСЕМНЕ МОВЛЕННЯ І ДОКУМЕНТ. </a:t>
            </a:r>
            <a:endParaRPr lang="ru-RU" sz="3600" dirty="0" smtClean="0"/>
          </a:p>
          <a:p>
            <a:r>
              <a:rPr lang="uk-UA" sz="3600" b="1" dirty="0" smtClean="0"/>
              <a:t>ПРОТОКОЛ. ВИТЯГ З ПРОТОКОЛУ</a:t>
            </a:r>
            <a:endParaRPr lang="ru-RU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0333" y="38637"/>
            <a:ext cx="10363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Управлінська документація включає такі підсистеми: планову, бухгалтерську, матеріально-технічного постачання, організаційно-розпорядчу, службову, інформаційну, з особистого складу. Кожна підсистема включає певні види документів:</a:t>
            </a:r>
            <a:endParaRPr lang="ru-RU" sz="2800" dirty="0"/>
          </a:p>
          <a:p>
            <a:pPr algn="just"/>
            <a:r>
              <a:rPr lang="uk-UA" sz="2800" dirty="0"/>
              <a:t>а)  із загальних і адміністративних питань: накази і рішення вищого органу про утворення підприємства, листи, запити, телеграми, накази з особистого складу та ін.;</a:t>
            </a:r>
            <a:endParaRPr lang="ru-RU" sz="2800" dirty="0"/>
          </a:p>
          <a:p>
            <a:pPr algn="just"/>
            <a:r>
              <a:rPr lang="uk-UA" sz="2800" dirty="0"/>
              <a:t>б)  з оформлення майна і засобів підприємства - листи-подання вищому органу про встановлення розміру (нормативу) власних оборотних засобів підприємства, листи-рішення вищої організації про вилучення у підприємства зайвих оборотних коштів тощо</a:t>
            </a:r>
            <a:r>
              <a:rPr lang="uk-UA" sz="2800" dirty="0" smtClean="0"/>
              <a:t>;</a:t>
            </a:r>
          </a:p>
          <a:p>
            <a:pPr algn="just"/>
            <a:r>
              <a:rPr lang="uk-UA" sz="2800" dirty="0"/>
              <a:t>в)  з питань виробничо-фінансової діяльності підприємства – наказ про організацію роботи відділу (служби), про використання засобів транспорту, документів, якими оформляють роботу винахідників і раціоналізаторів підприємства і т. ін</a:t>
            </a:r>
            <a:r>
              <a:rPr lang="uk-UA" sz="2800" dirty="0" smtClean="0"/>
              <a:t>.;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3766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0333" y="38637"/>
            <a:ext cx="1036303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г)   з оформлення прав підприємства в галузі планування, капітального будівництва і капітального ремонту, зовнішньоекономічної діяльності, постачання, збуту і т. ін.;</a:t>
            </a:r>
            <a:endParaRPr lang="ru-RU" sz="2800" dirty="0"/>
          </a:p>
          <a:p>
            <a:pPr algn="just"/>
            <a:r>
              <a:rPr lang="uk-UA" sz="2800" dirty="0"/>
              <a:t>д)  з питань управління, організації і ліквідації підприємства – накази про призначення і зміну керівництва підприємства, положення про структурні підрозділи. Документи щодо особового складу.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6961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" y="0"/>
            <a:ext cx="128154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00767" y="38637"/>
            <a:ext cx="1085259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Документ має бути достовірним, переконливим, належним чином відредагованим й оформленим, мати офіційний характер, бути адресним, тематично обмеженим, максимально точним і придатним до тривалого зберігання. Кожен документ складається з окремих складових частин – </a:t>
            </a:r>
            <a:r>
              <a:rPr lang="uk-UA" sz="2800" b="1" i="1" dirty="0"/>
              <a:t>реквізитів</a:t>
            </a:r>
            <a:r>
              <a:rPr lang="uk-UA" sz="2800" dirty="0" smtClean="0"/>
              <a:t>. Сукупність </a:t>
            </a:r>
            <a:r>
              <a:rPr lang="uk-UA" sz="2800" dirty="0"/>
              <a:t>розміщених у певній послідовності реквізитів документа називається </a:t>
            </a:r>
            <a:r>
              <a:rPr lang="uk-UA" sz="2800" b="1" i="1" dirty="0"/>
              <a:t>формуляром</a:t>
            </a:r>
            <a:r>
              <a:rPr lang="uk-UA" sz="2800" dirty="0"/>
              <a:t>. Формуляр документа повинен мати всі необхідні для оперативної роботи реквізити. Закріплення за ними постійних місць дозволяє стандартизувати документи, робить їх зручними для зорового сприймання та роботи з ними. Типові формуляри є базою для </a:t>
            </a:r>
            <a:r>
              <a:rPr lang="uk-UA" sz="2800" dirty="0" err="1"/>
              <a:t>проєктування</a:t>
            </a:r>
            <a:r>
              <a:rPr lang="uk-UA" sz="2800" dirty="0"/>
              <a:t> бланків окремих документів</a:t>
            </a:r>
            <a:r>
              <a:rPr lang="uk-UA" sz="2800" dirty="0" smtClean="0"/>
              <a:t>. </a:t>
            </a:r>
            <a:endParaRPr lang="ru-RU" sz="2800" dirty="0"/>
          </a:p>
          <a:p>
            <a:pPr algn="just"/>
            <a:r>
              <a:rPr lang="uk-UA" sz="2800" b="1" i="1" dirty="0"/>
              <a:t>Бланк</a:t>
            </a:r>
            <a:r>
              <a:rPr lang="uk-UA" sz="2800" dirty="0"/>
              <a:t> – це аркуш паперу з частково відтвореними на ньому реквізитами, які містять постійну інформацію. Бланками користуються при здійсненні однотипних операцій, виконання яких пов’язане із заповненням однакових за формою й змістом документів.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7545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"/>
            <a:ext cx="1019989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i="1" dirty="0"/>
              <a:t>Оформлення реквізитів документів:</a:t>
            </a:r>
            <a:endParaRPr lang="ru-RU" sz="2800" dirty="0"/>
          </a:p>
          <a:p>
            <a:pPr algn="just"/>
            <a:r>
              <a:rPr lang="uk-UA" sz="2800" dirty="0"/>
              <a:t>Назва організації відтворюється на бланку в повному розгорнутому найменуванні. Скорочену назву організації зазначають тоді, коли її офіційно зафіксовано в статусі.</a:t>
            </a:r>
            <a:endParaRPr lang="ru-RU" sz="2800" dirty="0"/>
          </a:p>
          <a:p>
            <a:pPr algn="just"/>
            <a:r>
              <a:rPr lang="uk-UA" sz="2800" dirty="0"/>
              <a:t>Назва виду документа – обов’язковий реквізит будь-якого документа, крім листів. Назва є на бланку або вдруковується угорі ліворуч. Залежно від виду документа, визначається перелік необхідних для його оформлювання реквізитів, побудова тексту й ступінь обов’язковості виконання його положень</a:t>
            </a:r>
            <a:r>
              <a:rPr lang="uk-UA" sz="2800" dirty="0" smtClean="0"/>
              <a:t>. Для </a:t>
            </a:r>
            <a:r>
              <a:rPr lang="uk-UA" sz="2800" dirty="0"/>
              <a:t>здійснення розрахунково-грошових операцій у бланках вказується номер розрахункового рахунку у відділенні банку.</a:t>
            </a:r>
            <a:endParaRPr lang="ru-RU" sz="2800" dirty="0"/>
          </a:p>
          <a:p>
            <a:pPr algn="just"/>
            <a:r>
              <a:rPr lang="uk-UA" sz="2200" dirty="0">
                <a:solidFill>
                  <a:schemeClr val="accent1">
                    <a:lumMod val="75000"/>
                  </a:schemeClr>
                </a:solidFill>
              </a:rPr>
              <a:t>Одержувач: Вінницький національний аграрний університет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2200" dirty="0"/>
              <a:t>Наприклад: </a:t>
            </a:r>
            <a:endParaRPr lang="ru-RU" sz="2200" dirty="0"/>
          </a:p>
          <a:p>
            <a:pPr algn="just"/>
            <a:r>
              <a:rPr lang="uk-UA" sz="2200" dirty="0">
                <a:solidFill>
                  <a:schemeClr val="accent1">
                    <a:lumMod val="75000"/>
                  </a:schemeClr>
                </a:solidFill>
              </a:rPr>
              <a:t>Розрахунковий рахунок UA438201720313231001201007224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2200" dirty="0">
                <a:solidFill>
                  <a:schemeClr val="accent1">
                    <a:lumMod val="75000"/>
                  </a:schemeClr>
                </a:solidFill>
              </a:rPr>
              <a:t>Банк: Державна казначейська служба України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2200" dirty="0">
                <a:solidFill>
                  <a:schemeClr val="accent1">
                    <a:lumMod val="75000"/>
                  </a:schemeClr>
                </a:solidFill>
              </a:rPr>
              <a:t>МФО 322034</a:t>
            </a:r>
            <a:r>
              <a:rPr lang="uk-UA" sz="22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0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"/>
            <a:ext cx="1019989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2800" b="1" dirty="0"/>
              <a:t>Текст документа та його складові частини</a:t>
            </a:r>
            <a:endParaRPr lang="ru-RU" sz="2800" dirty="0"/>
          </a:p>
          <a:p>
            <a:pPr algn="just"/>
            <a:r>
              <a:rPr lang="uk-UA" sz="2800" dirty="0"/>
              <a:t>Основою </a:t>
            </a:r>
            <a:r>
              <a:rPr lang="uk-UA" sz="2800" dirty="0" smtClean="0"/>
              <a:t>службового документа є текст, який має чітко й переконливо відображати причину і мету його написання, розкривати суть конкретної справи, містити докази, висновки.</a:t>
            </a:r>
            <a:endParaRPr lang="ru-RU" sz="2800" dirty="0" smtClean="0"/>
          </a:p>
          <a:p>
            <a:pPr algn="just"/>
            <a:r>
              <a:rPr lang="uk-UA" sz="2800" dirty="0" smtClean="0"/>
              <a:t>Текст поділяється на взаємозумовлені логічні елементи: вступ, основну частину (доказ), закінчення (висновки). У вступі зазначається причина написання документа. В основній частині викладається суть питання, наводяться докази, пояснення, міркування. У закінченні вказують мету документа та підсумовують зазначене, надають рекомендації й пропозиції.</a:t>
            </a:r>
            <a:endParaRPr lang="ru-RU" sz="2800" dirty="0" smtClean="0"/>
          </a:p>
          <a:p>
            <a:pPr algn="just"/>
            <a:r>
              <a:rPr lang="uk-UA" sz="2800" dirty="0" smtClean="0"/>
              <a:t>Складаючи текст документа, треба дотримуватися таких правил:</a:t>
            </a:r>
            <a:endParaRPr lang="ru-RU" sz="2800" dirty="0" smtClean="0"/>
          </a:p>
          <a:p>
            <a:pPr algn="just"/>
            <a:r>
              <a:rPr lang="uk-UA" sz="2800" dirty="0" smtClean="0"/>
              <a:t>1</a:t>
            </a:r>
            <a:r>
              <a:rPr lang="uk-UA" sz="2800" dirty="0"/>
              <a:t>) текст потрібно викладати від третьої особи. Наприклад:</a:t>
            </a:r>
            <a:endParaRPr lang="ru-RU" sz="2800" dirty="0"/>
          </a:p>
          <a:p>
            <a:pPr algn="just"/>
            <a:r>
              <a:rPr lang="uk-UA" sz="2800" dirty="0" smtClean="0"/>
              <a:t>Комісія ухвалила...; Університет просить..; Ректорат клопочеться...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520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"/>
            <a:ext cx="1019989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uk-UA" sz="2800" b="1" dirty="0"/>
              <a:t>Текст документа та його складові частини</a:t>
            </a:r>
            <a:endParaRPr lang="ru-RU" sz="2800" dirty="0"/>
          </a:p>
          <a:p>
            <a:pPr algn="just"/>
            <a:r>
              <a:rPr lang="uk-UA" sz="2800" dirty="0"/>
              <a:t>Від першої особи пишуться заяви, автобіографії, доповідні й пояснювальні записки, накази;</a:t>
            </a:r>
            <a:endParaRPr lang="ru-RU" sz="2800" dirty="0"/>
          </a:p>
          <a:p>
            <a:pPr algn="just"/>
            <a:r>
              <a:rPr lang="uk-UA" sz="2800" dirty="0"/>
              <a:t>2) не вживати образних висловів, </a:t>
            </a:r>
            <a:r>
              <a:rPr lang="uk-UA" sz="2800" dirty="0" err="1"/>
              <a:t>емоційно</a:t>
            </a:r>
            <a:r>
              <a:rPr lang="uk-UA" sz="2800" dirty="0"/>
              <a:t> забарвлених слів і синтаксичних конструкцій;</a:t>
            </a:r>
            <a:endParaRPr lang="ru-RU" sz="2800" dirty="0"/>
          </a:p>
          <a:p>
            <a:pPr algn="just"/>
            <a:r>
              <a:rPr lang="uk-UA" sz="2800" dirty="0"/>
              <a:t>3) уживати стійкі (стандартизовані) сполучення: відповідно до, у зв’язку з, згідно з, з метою, необхідний для і под.;</a:t>
            </a:r>
            <a:endParaRPr lang="ru-RU" sz="2800" dirty="0"/>
          </a:p>
          <a:p>
            <a:pPr algn="just"/>
            <a:r>
              <a:rPr lang="uk-UA" sz="2800" dirty="0"/>
              <a:t>4) використовувати синтаксичні конструкції на кшталт: Доводимо до Вашого відома, що...; Нагадуємо вам, що...; Підтверджуємо з вдячністю...; У порядку надання матеріальної допомоги...; У порядку обміну досвідом...; У зв’язку із вказівкою...; Відповідно до попередньої домовленості...; На Ваше прохання...;</a:t>
            </a:r>
            <a:endParaRPr lang="ru-RU" sz="2800" dirty="0"/>
          </a:p>
          <a:p>
            <a:pPr algn="just"/>
            <a:r>
              <a:rPr lang="uk-UA" sz="2800" dirty="0"/>
              <a:t>5) дієприслівникові звороти вживати на початку речення: враховуючи...; беручи до уваги...; розглянувши...; вважаючи</a:t>
            </a:r>
            <a:r>
              <a:rPr lang="uk-UA" sz="2800" dirty="0" smtClean="0"/>
              <a:t>...;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48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"/>
            <a:ext cx="1019989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uk-UA" sz="2800" b="1" dirty="0"/>
              <a:t>Текст документа та його складові частини</a:t>
            </a:r>
            <a:endParaRPr lang="ru-RU" sz="2800" dirty="0"/>
          </a:p>
          <a:p>
            <a:pPr algn="just"/>
            <a:r>
              <a:rPr lang="uk-UA" sz="2800" dirty="0"/>
              <a:t>6) використовувати </a:t>
            </a:r>
            <a:r>
              <a:rPr lang="uk-UA" sz="2800" dirty="0" err="1"/>
              <a:t>мовні</a:t>
            </a:r>
            <a:r>
              <a:rPr lang="uk-UA" sz="2800" dirty="0"/>
              <a:t> засоби, які відповідають нормам літературної мови й зрозумілі для широкого кола читачів;</a:t>
            </a:r>
            <a:endParaRPr lang="ru-RU" sz="2800" dirty="0"/>
          </a:p>
          <a:p>
            <a:pPr algn="just"/>
            <a:r>
              <a:rPr lang="uk-UA" sz="2800" dirty="0"/>
              <a:t>7) у реченнях застосовувати прямий порядок слів (підмет перед присудком; означення перед означуваними словами; додатки після слова, від якого вони залежать; вставні слова – на початку речення);</a:t>
            </a:r>
            <a:endParaRPr lang="ru-RU" sz="2800" dirty="0"/>
          </a:p>
          <a:p>
            <a:pPr algn="just"/>
            <a:r>
              <a:rPr lang="uk-UA" sz="2800" dirty="0"/>
              <a:t>8) щоб не спричинити загострення взаємин із партнером, активну форму дієслів бажано замінювати на пасивну. Наприклад: Ви ще не висловили своїх пропозицій – Вами ще не висловлені пропозиції... .</a:t>
            </a:r>
            <a:endParaRPr lang="ru-RU" sz="2800" dirty="0"/>
          </a:p>
          <a:p>
            <a:pPr algn="just"/>
            <a:r>
              <a:rPr lang="uk-UA" sz="2800" dirty="0"/>
              <a:t>Активну форму треба вживати лише у випадках, коли важливо вказати на конкретного виконавця: Університет не гарантує...;</a:t>
            </a:r>
            <a:endParaRPr lang="ru-RU" sz="2800" dirty="0"/>
          </a:p>
          <a:p>
            <a:pPr algn="just"/>
            <a:r>
              <a:rPr lang="uk-UA" sz="2800" dirty="0"/>
              <a:t>9) використовувати інфінітивні конструкції: створити комісію...; відкликати працівників</a:t>
            </a:r>
            <a:r>
              <a:rPr lang="uk-UA" sz="2800" dirty="0" smtClean="0"/>
              <a:t>...;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454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"/>
            <a:ext cx="1019989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uk-UA" sz="2800" b="1" dirty="0"/>
              <a:t>Текст документа та його складові частини</a:t>
            </a:r>
            <a:endParaRPr lang="ru-RU" sz="2800" dirty="0"/>
          </a:p>
          <a:p>
            <a:pPr algn="just"/>
            <a:r>
              <a:rPr lang="uk-UA" sz="2800" dirty="0"/>
              <a:t>10) у розпорядчих документах дієслівні конструкції бажано вживати в особовій і в неозначеній формі: Наказую...; Пропоную...; Взяти до уваги…; Врахувати…; Виконати…;</a:t>
            </a:r>
            <a:endParaRPr lang="ru-RU" sz="2800" dirty="0"/>
          </a:p>
          <a:p>
            <a:pPr algn="just"/>
            <a:r>
              <a:rPr lang="uk-UA" sz="2800" dirty="0"/>
              <a:t>11) використовувати скорочення слів, складноскорочені слова й абревіатури, які в діловодстві пишуться за загальними правилами: р-н, обл., км, напр., </a:t>
            </a:r>
            <a:r>
              <a:rPr lang="uk-UA" sz="2800" dirty="0" err="1"/>
              <a:t>філол</a:t>
            </a:r>
            <a:r>
              <a:rPr lang="uk-UA" sz="2800" dirty="0"/>
              <a:t>. наук;</a:t>
            </a:r>
            <a:endParaRPr lang="ru-RU" sz="2800" dirty="0"/>
          </a:p>
          <a:p>
            <a:pPr algn="just"/>
            <a:r>
              <a:rPr lang="uk-UA" sz="2800" dirty="0"/>
              <a:t>12) віддавати перевагу простим реченням, використовувати форми ввічливості: шановний; високошановний; вельмишановний; високоповажний та ін</a:t>
            </a:r>
            <a:r>
              <a:rPr lang="uk-UA" sz="2800" dirty="0" smtClean="0"/>
              <a:t>.</a:t>
            </a:r>
          </a:p>
          <a:p>
            <a:pPr algn="just"/>
            <a:r>
              <a:rPr lang="uk-UA" sz="2800" dirty="0"/>
              <a:t>Документи оформлюють на папері формату А4 (210*294 мм) та А5 (210*146 мм). Для зручності з обох боків сторінки залишають вільні береги: лівий – 30 мм, правий – 10 мм, верхній та нижній – по 20 мм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910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"/>
            <a:ext cx="101998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Текст документів, оформлених на папері формату А4, треба друкувати через 1,5 міжрядкового інтервалу, а формату А5 – через 1 – 1,5 міжрядкового інтервалу.</a:t>
            </a:r>
            <a:endParaRPr lang="ru-RU" sz="2800" dirty="0"/>
          </a:p>
          <a:p>
            <a:pPr algn="just"/>
            <a:r>
              <a:rPr lang="uk-UA" sz="2800" dirty="0"/>
              <a:t>Реквізити документа (крім тексту), що складаються з кількох рядків, друкують через 1 міжрядковий інтервал. Складові частини реквізити «Адресат», «Гриф затвердження», «Гриф погодження» відокремлюють одну від одної 1,5 – 2 міжрядковими інтервалами.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6520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"/>
            <a:ext cx="1019989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700" b="1" i="1" dirty="0"/>
              <a:t>Протокол</a:t>
            </a:r>
            <a:r>
              <a:rPr lang="uk-UA" sz="2700" dirty="0"/>
              <a:t> – це документ, у якому фіксується хід об­говорення питань і рішення, прийняті колегіальними органами на зборах, нарадах, конференціях тощо.</a:t>
            </a:r>
            <a:endParaRPr lang="ru-RU" sz="2700" dirty="0"/>
          </a:p>
          <a:p>
            <a:pPr algn="just"/>
            <a:r>
              <a:rPr lang="uk-UA" sz="2700" dirty="0"/>
              <a:t>Це первинний офіційний документ, на підставі якого керівництво має право вимагати від підлеглих виконання доручених їм завдань, видавати розпорядчі документи.</a:t>
            </a:r>
            <a:endParaRPr lang="ru-RU" sz="2700" dirty="0"/>
          </a:p>
          <a:p>
            <a:pPr algn="just"/>
            <a:r>
              <a:rPr lang="uk-UA" sz="2700" dirty="0"/>
              <a:t>Протокол веде технічний секретар чи обрана особа.</a:t>
            </a:r>
            <a:endParaRPr lang="ru-RU" sz="2700" dirty="0"/>
          </a:p>
          <a:p>
            <a:pPr algn="just"/>
            <a:r>
              <a:rPr lang="uk-UA" sz="2700" dirty="0"/>
              <a:t> За обсягом протоколи можуть бути:</a:t>
            </a:r>
            <a:endParaRPr lang="ru-RU" sz="2700" dirty="0"/>
          </a:p>
          <a:p>
            <a:pPr algn="just"/>
            <a:r>
              <a:rPr lang="uk-UA" sz="2700" dirty="0"/>
              <a:t>- </a:t>
            </a:r>
            <a:r>
              <a:rPr lang="uk-UA" sz="2700" i="1" dirty="0"/>
              <a:t>стислими</a:t>
            </a:r>
            <a:r>
              <a:rPr lang="uk-UA" sz="2700" dirty="0"/>
              <a:t> – містять лише назви обговорених пи­тань та рішення з цих питань; рубрики «СЛУХАЛИ» та «УХВАЛИЛИ»;</a:t>
            </a:r>
            <a:endParaRPr lang="ru-RU" sz="2700" dirty="0"/>
          </a:p>
          <a:p>
            <a:pPr algn="just"/>
            <a:r>
              <a:rPr lang="uk-UA" sz="2700" dirty="0"/>
              <a:t>- </a:t>
            </a:r>
            <a:r>
              <a:rPr lang="uk-UA" sz="2700" i="1" dirty="0"/>
              <a:t>повними</a:t>
            </a:r>
            <a:r>
              <a:rPr lang="uk-UA" sz="2700" dirty="0"/>
              <a:t> – назви обговорених питань, стислий виклад виступів та питань, які ставилися доповіда­чам і тим, хто виступав, рішення з обговорених питань; рубрики «СЛУХАЛИ», «ВИСТУПИЛИ», «УХВАЛИЛИ</a:t>
            </a:r>
            <a:r>
              <a:rPr lang="uk-UA" sz="2700" dirty="0" smtClean="0"/>
              <a:t>»;</a:t>
            </a:r>
          </a:p>
          <a:p>
            <a:pPr algn="just"/>
            <a:r>
              <a:rPr lang="uk-UA" sz="2700" dirty="0"/>
              <a:t>- </a:t>
            </a:r>
            <a:r>
              <a:rPr lang="uk-UA" sz="2700" i="1" dirty="0"/>
              <a:t>стенографічними</a:t>
            </a:r>
            <a:r>
              <a:rPr lang="uk-UA" sz="2700" dirty="0"/>
              <a:t> – дослівно фіксуються виступи, запитання, зауваження, рішення, пропозиції тощо.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422498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7910" y="335845"/>
            <a:ext cx="992944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План:</a:t>
            </a:r>
          </a:p>
          <a:p>
            <a:pPr marL="742950" lvl="0" indent="-742950">
              <a:buAutoNum type="arabicPeriod"/>
            </a:pPr>
            <a:r>
              <a:rPr lang="uk-UA" sz="3600" dirty="0" smtClean="0"/>
              <a:t>Специфіка </a:t>
            </a:r>
            <a:r>
              <a:rPr lang="uk-UA" sz="3600" dirty="0"/>
              <a:t>та особливості писемного мовлення. Вимоги до культури діловодства. </a:t>
            </a:r>
            <a:endParaRPr lang="uk-UA" sz="3600" dirty="0" smtClean="0"/>
          </a:p>
          <a:p>
            <a:pPr marL="742950" lvl="0" indent="-742950">
              <a:buAutoNum type="arabicPeriod"/>
            </a:pPr>
            <a:r>
              <a:rPr lang="uk-UA" sz="3600" dirty="0" smtClean="0"/>
              <a:t>Поняття </a:t>
            </a:r>
            <a:r>
              <a:rPr lang="uk-UA" sz="3600" dirty="0"/>
              <a:t>про документ. Класифікація </a:t>
            </a:r>
            <a:r>
              <a:rPr lang="uk-UA" sz="3600" dirty="0" smtClean="0"/>
              <a:t>документів.</a:t>
            </a:r>
          </a:p>
          <a:p>
            <a:pPr marL="742950" lvl="0" indent="-742950">
              <a:buAutoNum type="arabicPeriod"/>
            </a:pPr>
            <a:r>
              <a:rPr lang="uk-UA" sz="3600" dirty="0" smtClean="0"/>
              <a:t>Бланк</a:t>
            </a:r>
            <a:r>
              <a:rPr lang="uk-UA" sz="3600" dirty="0"/>
              <a:t>. Реквізити. </a:t>
            </a:r>
            <a:endParaRPr lang="uk-UA" sz="3600" dirty="0" smtClean="0"/>
          </a:p>
          <a:p>
            <a:pPr marL="742950" lvl="0" indent="-742950">
              <a:buAutoNum type="arabicPeriod"/>
            </a:pPr>
            <a:r>
              <a:rPr lang="uk-UA" sz="3600" dirty="0" smtClean="0"/>
              <a:t>Текст </a:t>
            </a:r>
            <a:r>
              <a:rPr lang="uk-UA" sz="3600" dirty="0"/>
              <a:t>документа та його складові </a:t>
            </a:r>
            <a:r>
              <a:rPr lang="uk-UA" sz="3600" dirty="0" smtClean="0"/>
              <a:t>частини.</a:t>
            </a:r>
          </a:p>
          <a:p>
            <a:pPr marL="742950" lvl="0" indent="-742950">
              <a:buAutoNum type="arabicPeriod"/>
            </a:pPr>
            <a:r>
              <a:rPr lang="uk-UA" sz="3600" dirty="0" smtClean="0"/>
              <a:t>Оформлення сторінки.</a:t>
            </a:r>
          </a:p>
          <a:p>
            <a:pPr marL="742950" lvl="0" indent="-742950">
              <a:buAutoNum type="arabicPeriod"/>
            </a:pPr>
            <a:r>
              <a:rPr lang="uk-UA" sz="3600" dirty="0" smtClean="0"/>
              <a:t>Протокол</a:t>
            </a:r>
            <a:r>
              <a:rPr lang="uk-UA" sz="3600" dirty="0"/>
              <a:t>. Витяг з протоколу.</a:t>
            </a:r>
            <a:endParaRPr lang="uk-UA" sz="3600" dirty="0" smtClean="0"/>
          </a:p>
          <a:p>
            <a:pPr marL="742950" indent="-742950" algn="just">
              <a:buAutoNum type="arabicPeriod"/>
            </a:pP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"/>
            <a:ext cx="10363030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/>
              <a:t>Реквізити</a:t>
            </a:r>
            <a:r>
              <a:rPr lang="uk-UA" sz="2800" i="1" dirty="0"/>
              <a:t>:</a:t>
            </a:r>
            <a:endParaRPr lang="ru-RU" sz="2800" dirty="0"/>
          </a:p>
          <a:p>
            <a:pPr algn="just"/>
            <a:r>
              <a:rPr lang="uk-UA" sz="2400" dirty="0"/>
              <a:t>1. Назва документа.</a:t>
            </a:r>
            <a:endParaRPr lang="ru-RU" sz="2400" dirty="0"/>
          </a:p>
          <a:p>
            <a:pPr algn="just"/>
            <a:r>
              <a:rPr lang="uk-UA" sz="2400" dirty="0"/>
              <a:t>2. Номер.</a:t>
            </a:r>
            <a:endParaRPr lang="ru-RU" sz="2400" dirty="0"/>
          </a:p>
          <a:p>
            <a:pPr algn="just"/>
            <a:r>
              <a:rPr lang="uk-UA" sz="2400" dirty="0"/>
              <a:t>3. Назва колегіального органу із зазначенням харак­теру його </a:t>
            </a:r>
            <a:r>
              <a:rPr lang="uk-UA" sz="2400" dirty="0" smtClean="0"/>
              <a:t>роботи.</a:t>
            </a:r>
            <a:endParaRPr lang="ru-RU" sz="2400" dirty="0"/>
          </a:p>
          <a:p>
            <a:pPr algn="just"/>
            <a:r>
              <a:rPr lang="uk-UA" sz="2400" dirty="0"/>
              <a:t>4. Назва підприємства, організації.</a:t>
            </a:r>
            <a:endParaRPr lang="ru-RU" sz="2400" dirty="0"/>
          </a:p>
          <a:p>
            <a:pPr algn="just"/>
            <a:r>
              <a:rPr lang="uk-UA" sz="2400" dirty="0"/>
              <a:t>5. Дата й місце проведення зборів.</a:t>
            </a:r>
            <a:endParaRPr lang="ru-RU" sz="2400" dirty="0"/>
          </a:p>
          <a:p>
            <a:pPr algn="just"/>
            <a:r>
              <a:rPr lang="uk-UA" sz="2400" dirty="0"/>
              <a:t>6. Кількісний склад учасників (якщо учасників бага­то, то вказується кількість присутніх і до протоколу додається реєстраційний лист).</a:t>
            </a:r>
            <a:endParaRPr lang="ru-RU" sz="2400" dirty="0"/>
          </a:p>
          <a:p>
            <a:pPr algn="just"/>
            <a:r>
              <a:rPr lang="uk-UA" sz="2400" dirty="0"/>
              <a:t>7. Посади, прізвища й ініціали керівників зборів, на­ради </a:t>
            </a:r>
            <a:r>
              <a:rPr lang="uk-UA" sz="2400" dirty="0" smtClean="0"/>
              <a:t>тощо.</a:t>
            </a:r>
            <a:endParaRPr lang="ru-RU" sz="2400" dirty="0"/>
          </a:p>
          <a:p>
            <a:pPr algn="just"/>
            <a:r>
              <a:rPr lang="uk-UA" sz="2400" dirty="0"/>
              <a:t>8. Порядок денний (питання можуть </a:t>
            </a:r>
            <a:r>
              <a:rPr lang="uk-UA" sz="2400" dirty="0" err="1"/>
              <a:t>формулюватися</a:t>
            </a:r>
            <a:r>
              <a:rPr lang="uk-UA" sz="2400" dirty="0"/>
              <a:t> в називному відмінку).</a:t>
            </a:r>
            <a:endParaRPr lang="ru-RU" sz="2400" dirty="0"/>
          </a:p>
          <a:p>
            <a:pPr algn="just"/>
            <a:r>
              <a:rPr lang="uk-UA" sz="2400" dirty="0"/>
              <a:t>9. Текст.</a:t>
            </a:r>
            <a:endParaRPr lang="ru-RU" sz="2400" dirty="0"/>
          </a:p>
          <a:p>
            <a:pPr algn="just"/>
            <a:r>
              <a:rPr lang="uk-UA" sz="2400" dirty="0"/>
              <a:t>10. Перелік додатків до протоколу із зазначенням кіль­кості сторінок (якщо такі є).</a:t>
            </a:r>
            <a:endParaRPr lang="ru-RU" sz="2400" dirty="0"/>
          </a:p>
          <a:p>
            <a:pPr algn="just"/>
            <a:r>
              <a:rPr lang="uk-UA" sz="2400" dirty="0"/>
              <a:t>11. Підписи керівників зборів, наради (голови й секре­таря).</a:t>
            </a:r>
            <a:endParaRPr lang="ru-RU" sz="2400" dirty="0"/>
          </a:p>
          <a:p>
            <a:pPr algn="just"/>
            <a:r>
              <a:rPr lang="uk-UA" sz="2800" b="1" i="1" dirty="0"/>
              <a:t>Витяг з протоколу</a:t>
            </a:r>
            <a:r>
              <a:rPr lang="uk-UA" sz="2800" b="1" dirty="0"/>
              <a:t> </a:t>
            </a:r>
            <a:r>
              <a:rPr lang="uk-UA" sz="2500" dirty="0"/>
              <a:t>стосується одного чи кількох питань порядку денного, які розглядались на зборах. 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09135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7910" y="129781"/>
            <a:ext cx="992944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i="1" dirty="0"/>
              <a:t>Писемне мовлення</a:t>
            </a:r>
            <a:r>
              <a:rPr lang="uk-UA" sz="2800" dirty="0"/>
              <a:t> – це універсальний засіб спілкування. Воно переважно монологічне, має свої лексичні й стилістичні особливості, відповідну граматичну будову</a:t>
            </a:r>
            <a:r>
              <a:rPr lang="uk-UA" sz="2800" dirty="0" smtClean="0"/>
              <a:t>.</a:t>
            </a:r>
          </a:p>
          <a:p>
            <a:pPr algn="just"/>
            <a:r>
              <a:rPr lang="uk-UA" sz="2800" dirty="0"/>
              <a:t>У писемному мовленні точніший добір лексики. Тут вживаються різні терміни, професійна й загальновживана лексика тощо. Не вживаються нелітературні слова, лайливі, територіальні. З діалектної лексики добираються лише найцінніші </a:t>
            </a:r>
            <a:r>
              <a:rPr lang="uk-UA" sz="2800" dirty="0" err="1"/>
              <a:t>життєво</a:t>
            </a:r>
            <a:r>
              <a:rPr lang="uk-UA" sz="2800" dirty="0"/>
              <a:t> необхідні слова і граматичні форми.</a:t>
            </a:r>
            <a:endParaRPr lang="ru-RU" sz="2800" dirty="0"/>
          </a:p>
          <a:p>
            <a:pPr algn="just"/>
            <a:r>
              <a:rPr lang="uk-UA" sz="2800" dirty="0"/>
              <a:t>У писемному мовленні використовуються складні речення, різні форми сурядності й підрядності, відокремлення, вставні слова тощо.</a:t>
            </a:r>
            <a:endParaRPr lang="ru-RU" sz="2800" dirty="0"/>
          </a:p>
          <a:p>
            <a:pPr algn="just"/>
            <a:r>
              <a:rPr lang="uk-UA" sz="2800" dirty="0"/>
              <a:t>Одиницею писемного мовлення є текст. Його поділяють на абзаци, що </a:t>
            </a:r>
            <a:r>
              <a:rPr lang="uk-UA" sz="2800" dirty="0" err="1"/>
              <a:t>логічно</a:t>
            </a:r>
            <a:r>
              <a:rPr lang="uk-UA" sz="2800" dirty="0"/>
              <a:t> пов’язані один з одним.</a:t>
            </a:r>
            <a:endParaRPr lang="ru-RU" sz="2800" dirty="0"/>
          </a:p>
          <a:p>
            <a:pPr algn="just"/>
            <a:r>
              <a:rPr lang="uk-UA" sz="2800" dirty="0"/>
              <a:t>Писемне мовлення передається не лише словами й літерами, а й графічними знаками, схемами, таблицями, малюнками тощо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5083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67607" y="64395"/>
            <a:ext cx="1001959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000" dirty="0"/>
              <a:t>О</a:t>
            </a:r>
            <a:r>
              <a:rPr lang="uk-UA" sz="3000" dirty="0" smtClean="0"/>
              <a:t>сновним </a:t>
            </a:r>
            <a:r>
              <a:rPr lang="uk-UA" sz="3000" dirty="0"/>
              <a:t>видом текстів офіційно-ділового стилю є документи. Вони класифікуються за формою донесення до адресатів і за жанрами </a:t>
            </a:r>
            <a:r>
              <a:rPr lang="uk-UA" sz="3000" dirty="0" err="1"/>
              <a:t>підстилів</a:t>
            </a:r>
            <a:r>
              <a:rPr lang="uk-UA" sz="3000" dirty="0"/>
              <a:t> – законодавчого, дипломатичного, юридичного й адміністративно-канцелярського. Слово </a:t>
            </a:r>
            <a:r>
              <a:rPr lang="uk-UA" sz="3000" b="1" dirty="0"/>
              <a:t>документ</a:t>
            </a:r>
            <a:r>
              <a:rPr lang="uk-UA" sz="3000" dirty="0"/>
              <a:t> (від лат. повчальний приклад, взірець, доказ) у сучасній мові має такі значення: 1) діловий папір, який засвідчує певний юридичний факт, підтверджує право на що-небудь, служить доказом чого-небудь; 2) письмове свідоцтво, що офіційно підтверджує особу; 3) письмовий твір, грамота і т. ін. як свідчення про щось історичне, важливе</a:t>
            </a:r>
            <a:r>
              <a:rPr lang="uk-UA" sz="3000" dirty="0" smtClean="0"/>
              <a:t>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За формою донесення до адресатів виділяють документи, що повинні мати письмове підкріплення (квитанції, накладні) де переважає цифрова інформація і які мають призначення доказовості.</a:t>
            </a:r>
            <a:endParaRPr lang="ru-RU" sz="3200" dirty="0"/>
          </a:p>
          <a:p>
            <a:pPr algn="just"/>
            <a:r>
              <a:rPr lang="uk-UA" sz="3200" dirty="0"/>
              <a:t>Тексти інших жанрів фіксуються на письмі, та розраховані на усне оголошення на зборах, прес-конференціях: заяви, рішення, ухвали, оголошення.</a:t>
            </a:r>
            <a:endParaRPr lang="ru-RU" sz="3200" dirty="0"/>
          </a:p>
          <a:p>
            <a:pPr algn="just"/>
            <a:r>
              <a:rPr lang="uk-UA" sz="3200" dirty="0"/>
              <a:t>За призначенням документи є директивні (орієнтир кому адресуються), нормативні (правила поведінки осіб, колективу).</a:t>
            </a:r>
            <a:endParaRPr lang="ru-RU" sz="3200" dirty="0"/>
          </a:p>
          <a:p>
            <a:pPr algn="just"/>
            <a:r>
              <a:rPr lang="uk-UA" sz="3200" dirty="0"/>
              <a:t>За рівнем стандартизації виділяють документи з низьким рівнем стандартизації та високим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Документ – основний вид ділового мовлення, що містить у зафіксованому вигляді інформацію, підтверджує її достовірність та об’єктивність, оформлений у встановленому порядку і має відповідно до чинного законодавства юридичну силу.</a:t>
            </a:r>
            <a:endParaRPr lang="ru-RU" sz="3200" dirty="0"/>
          </a:p>
          <a:p>
            <a:pPr algn="just"/>
            <a:r>
              <a:rPr lang="uk-UA" sz="3200" dirty="0"/>
              <a:t>Документи виконують офіційну, ділову й оперативну функції, оскільки вони – писемний доказ, джерело відомостей довідкового характеру. Оформляють їх на папері, фотоплівці, магнітній та перфострічці, дискеті, перфокарті</a:t>
            </a:r>
            <a:r>
              <a:rPr lang="uk-UA" sz="3200" dirty="0" smtClean="0"/>
              <a:t>. </a:t>
            </a:r>
            <a:r>
              <a:rPr lang="uk-UA" sz="3200" dirty="0"/>
              <a:t>У практичній діяльності установ, організацій і підприємств найпоширеніші текстові документи, інформація яких фіксується рукописним, машинописним або друкарським способом.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020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363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000" dirty="0"/>
              <a:t>За видами виділяють 7 груп документів:</a:t>
            </a:r>
            <a:endParaRPr lang="ru-RU" sz="3000" dirty="0"/>
          </a:p>
          <a:p>
            <a:pPr algn="just"/>
            <a:r>
              <a:rPr lang="uk-UA" sz="3000" dirty="0"/>
              <a:t>1)  інформаційні документи і документи колегіальних органів управління:</a:t>
            </a:r>
            <a:endParaRPr lang="ru-RU" sz="3000" dirty="0"/>
          </a:p>
          <a:p>
            <a:pPr algn="just"/>
            <a:r>
              <a:rPr lang="uk-UA" sz="3000" dirty="0"/>
              <a:t>а)  службові листи, службові телеграми, телефонограми, довідки, доповідні, пояснювальні та службові записки;</a:t>
            </a:r>
            <a:endParaRPr lang="ru-RU" sz="3000" dirty="0"/>
          </a:p>
          <a:p>
            <a:pPr algn="just"/>
            <a:r>
              <a:rPr lang="uk-UA" sz="3000" dirty="0"/>
              <a:t>б)  протоколи, стенограми;</a:t>
            </a:r>
            <a:endParaRPr lang="ru-RU" sz="3000" dirty="0"/>
          </a:p>
          <a:p>
            <a:pPr algn="just"/>
            <a:r>
              <a:rPr lang="uk-UA" sz="3000" dirty="0"/>
              <a:t>2)  організаційно-розпорядчі (адміністративні або ділові) – застосовуються в процесі здійснення організаційно-розпорядчих функцій управління:</a:t>
            </a:r>
            <a:endParaRPr lang="ru-RU" sz="3000" dirty="0"/>
          </a:p>
          <a:p>
            <a:pPr algn="just"/>
            <a:r>
              <a:rPr lang="uk-UA" sz="3000" dirty="0"/>
              <a:t>а)  організаційні – статути, положення, інструкції, правила внутрішнього розпорядку, загальний алгоритм управління та ін.;</a:t>
            </a:r>
            <a:endParaRPr lang="ru-RU" sz="3000" dirty="0"/>
          </a:p>
          <a:p>
            <a:pPr algn="just"/>
            <a:r>
              <a:rPr lang="uk-UA" sz="3000" dirty="0"/>
              <a:t>б)  розпорядчі – рішення, розпорядження, накази, постанови, ухвали</a:t>
            </a:r>
            <a:r>
              <a:rPr lang="uk-UA" sz="3000" dirty="0" smtClean="0"/>
              <a:t>;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28761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38637"/>
            <a:ext cx="101741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700" dirty="0"/>
              <a:t>3)  обліково-фінансові документи – оформлення відкриття розрахунків у банку, заяви, зобов'язання, відмови від акцепту, акти, трудові угоди, доручення;</a:t>
            </a:r>
            <a:endParaRPr lang="ru-RU" sz="2700" dirty="0"/>
          </a:p>
          <a:p>
            <a:pPr algn="just"/>
            <a:r>
              <a:rPr lang="uk-UA" sz="2700" dirty="0"/>
              <a:t>4)  документи з особового складу кадрів - документи про прийняття на роботу, підготовку і перепідготовку персоналу у зв'язку з розвитком виробництва: заяви про прийом на роботу, характеристики, накази по особовому складу, документи-контракти;</a:t>
            </a:r>
            <a:endParaRPr lang="ru-RU" sz="2700" dirty="0"/>
          </a:p>
          <a:p>
            <a:pPr algn="just"/>
            <a:r>
              <a:rPr lang="uk-UA" sz="2700" dirty="0"/>
              <a:t>5)  документи з господарсько-договірної діяльності – договори на поставки, підряди, про майнову відповідальність матеріально-відповідальних осіб, господарські договори в науковій діяльності, у взаємовідносинах підприємств і банку, в попередній діяльності по створенню нових форм господарювання;</a:t>
            </a:r>
            <a:endParaRPr lang="ru-RU" sz="2700" dirty="0"/>
          </a:p>
          <a:p>
            <a:pPr algn="just"/>
            <a:r>
              <a:rPr lang="uk-UA" sz="2700" dirty="0"/>
              <a:t>6)  документи з господарсько-протекційної діяльності – протоколи розбіжностей до угод, комерційні акти, претензійні листи, позовні заяви</a:t>
            </a:r>
            <a:r>
              <a:rPr lang="uk-UA" sz="2700" dirty="0" smtClean="0"/>
              <a:t>;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1964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38637"/>
            <a:ext cx="101741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/>
              <a:t>7)  документи з зовнішньоекономічної діяльності – документи з організації зовнішньоекономічних зв'язків, документи щодо створення спільних зв'язків, документи по створенню спеціальних підприємств</a:t>
            </a:r>
            <a:r>
              <a:rPr lang="uk-UA" sz="2800" dirty="0" smtClean="0"/>
              <a:t>.</a:t>
            </a:r>
          </a:p>
          <a:p>
            <a:endParaRPr lang="ru-RU" sz="2800" dirty="0"/>
          </a:p>
          <a:p>
            <a:r>
              <a:rPr lang="uk-UA" sz="2800" dirty="0"/>
              <a:t>Розрізняють також документи за походженням – офіційні, особисті; за місцем виконання – внутрішні, зовнішні; за змістом – прості, складні; за видом діяльності – адміністративні, трудові; розрахункові – фінансові, постачальницькі.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6492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1421</Words>
  <Application>Microsoft Office PowerPoint</Application>
  <PresentationFormat>Широкоэкранный</PresentationFormat>
  <Paragraphs>97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104</cp:revision>
  <dcterms:created xsi:type="dcterms:W3CDTF">2019-11-18T14:22:59Z</dcterms:created>
  <dcterms:modified xsi:type="dcterms:W3CDTF">2020-08-12T12:08:11Z</dcterms:modified>
</cp:coreProperties>
</file>