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27425" y="2006222"/>
            <a:ext cx="654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dirty="0" smtClean="0"/>
              <a:t>Українська морфологія. </a:t>
            </a:r>
          </a:p>
          <a:p>
            <a:pPr algn="ctr"/>
            <a:r>
              <a:rPr lang="uk-UA" sz="3600" dirty="0" smtClean="0"/>
              <a:t>Особливості використання </a:t>
            </a:r>
          </a:p>
          <a:p>
            <a:pPr algn="ctr"/>
            <a:r>
              <a:rPr lang="uk-UA" sz="3600" dirty="0" smtClean="0"/>
              <a:t>граматичних категорій іменника</a:t>
            </a:r>
          </a:p>
          <a:p>
            <a:pPr algn="ctr"/>
            <a:r>
              <a:rPr lang="uk-UA" sz="3600" dirty="0" smtClean="0"/>
              <a:t>в офіційно-діловому стилі. </a:t>
            </a:r>
          </a:p>
          <a:p>
            <a:pPr algn="ctr"/>
            <a:r>
              <a:rPr lang="ru-RU" sz="3600" dirty="0" err="1" smtClean="0"/>
              <a:t>Граматичні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форми</a:t>
            </a:r>
            <a:r>
              <a:rPr lang="ru-RU" sz="3600" dirty="0" smtClean="0"/>
              <a:t> </a:t>
            </a:r>
            <a:r>
              <a:rPr lang="ru-RU" sz="3600" dirty="0" err="1" smtClean="0"/>
              <a:t>власних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назв</a:t>
            </a:r>
            <a:endParaRPr lang="uk-UA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2688" y="115910"/>
            <a:ext cx="10436180" cy="428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Закінчення багатозначних іменників та омонімів відрізняються залежно від семантики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5213350" algn="l"/>
              </a:tabLs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Алжира (місто) – Алжиру (країна);	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аметиста (окремий камінець) – аметисту (мінерал);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буфета (меблі) – буфету (заклад харчування);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Кизила (місто) – кизилу (кущ);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листопада (місяць) – листопаду (процес опадання листя);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пояса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(ремінь) – поясу (просторове поняття);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соняшника (окрема рослина) – соняшнику (збірне поняття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 err="1" smtClean="0">
                <a:ea typeface="Calibri" panose="020F0502020204030204" pitchFamily="34" charset="0"/>
              </a:rPr>
              <a:t>Талана</a:t>
            </a:r>
            <a:r>
              <a:rPr lang="uk-UA" sz="2400" dirty="0" smtClean="0">
                <a:ea typeface="Calibri" panose="020F0502020204030204" pitchFamily="34" charset="0"/>
              </a:rPr>
              <a:t> </a:t>
            </a:r>
            <a:r>
              <a:rPr lang="uk-UA" sz="2400" dirty="0">
                <a:ea typeface="Calibri" panose="020F0502020204030204" pitchFamily="34" charset="0"/>
              </a:rPr>
              <a:t>(прізвище) – талану (абстрактне поняття – доля).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844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2688" y="115910"/>
            <a:ext cx="104361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b="1" dirty="0"/>
              <a:t>Узгодження географічних назв з означуваним словом</a:t>
            </a:r>
            <a:endParaRPr lang="ru-RU" sz="2600" dirty="0"/>
          </a:p>
          <a:p>
            <a:pPr algn="just"/>
            <a:r>
              <a:rPr lang="uk-UA" sz="2600" dirty="0"/>
              <a:t>Якщо поряд із географічною назвою стоїть означуване слово, то географічна назва вживається у називному відмінку:</a:t>
            </a:r>
            <a:endParaRPr lang="ru-RU" sz="2600" dirty="0"/>
          </a:p>
          <a:p>
            <a:pPr algn="just"/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Я проживаю у місті Вінниця – я проживаю у Вінниці;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Вийшли на станції Хрещатик – вийшли на Хрещатику;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За селищем міського типу </a:t>
            </a:r>
            <a:r>
              <a:rPr lang="uk-UA" sz="2600" i="1" dirty="0" err="1">
                <a:solidFill>
                  <a:schemeClr val="accent1">
                    <a:lumMod val="75000"/>
                  </a:schemeClr>
                </a:solidFill>
              </a:rPr>
              <a:t>Стрижавка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 – за </a:t>
            </a:r>
            <a:r>
              <a:rPr lang="uk-UA" sz="2600" i="1" dirty="0" err="1">
                <a:solidFill>
                  <a:schemeClr val="accent1">
                    <a:lumMod val="75000"/>
                  </a:schemeClr>
                </a:solidFill>
              </a:rPr>
              <a:t>Стрижавкою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Народився в селі </a:t>
            </a:r>
            <a:r>
              <a:rPr lang="uk-UA" sz="2600" i="1" dirty="0" err="1">
                <a:solidFill>
                  <a:schemeClr val="accent1">
                    <a:lumMod val="75000"/>
                  </a:schemeClr>
                </a:solidFill>
              </a:rPr>
              <a:t>Писарівка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 – народився в </a:t>
            </a:r>
            <a:r>
              <a:rPr lang="uk-UA" sz="2600" i="1" dirty="0" err="1">
                <a:solidFill>
                  <a:schemeClr val="accent1">
                    <a:lumMod val="75000"/>
                  </a:schemeClr>
                </a:solidFill>
              </a:rPr>
              <a:t>Писарівці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Зупинилися табором на горі Говерла – зупинилися табором на Говерлі.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dirty="0"/>
              <a:t>Не узгоджуються також:</a:t>
            </a:r>
            <a:endParaRPr lang="ru-RU" sz="2600" dirty="0"/>
          </a:p>
          <a:p>
            <a:pPr lvl="0" algn="just"/>
            <a:r>
              <a:rPr lang="uk-UA" sz="2600" dirty="0"/>
              <a:t>перша частина складних географічних назв при творенні прикметникових форм: 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Кам’янець-Подільський – Кам’янець-Подільського району</a:t>
            </a:r>
            <a:r>
              <a:rPr lang="uk-UA" sz="2600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uk-UA" sz="2600" dirty="0"/>
              <a:t>якщо друга частина є числівником: 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Знам’янка Друга – </a:t>
            </a:r>
            <a:r>
              <a:rPr lang="uk-UA" sz="2600" i="1" dirty="0" err="1">
                <a:solidFill>
                  <a:schemeClr val="accent1">
                    <a:lumMod val="75000"/>
                  </a:schemeClr>
                </a:solidFill>
              </a:rPr>
              <a:t>Знам’янкодругий</a:t>
            </a:r>
            <a:r>
              <a:rPr lang="uk-UA" sz="2600" dirty="0"/>
              <a:t>;</a:t>
            </a:r>
            <a:endParaRPr lang="ru-RU" sz="2600" dirty="0"/>
          </a:p>
          <a:p>
            <a:pPr lvl="0" algn="just"/>
            <a:r>
              <a:rPr lang="uk-UA" sz="2600" dirty="0"/>
              <a:t>друга частина є іменником: 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Кривий Ріг – Криворізький</a:t>
            </a:r>
            <a:r>
              <a:rPr lang="uk-UA" sz="2600" dirty="0"/>
              <a:t>;</a:t>
            </a:r>
            <a:endParaRPr lang="ru-RU" sz="2600" dirty="0"/>
          </a:p>
          <a:p>
            <a:pPr lvl="0" algn="just"/>
            <a:r>
              <a:rPr lang="uk-UA" sz="2600" dirty="0"/>
              <a:t>складні географічні назви, які мають у своєму складі прийменники: </a:t>
            </a:r>
            <a:r>
              <a:rPr lang="uk-UA" sz="2600" i="1" dirty="0">
                <a:solidFill>
                  <a:schemeClr val="accent1">
                    <a:lumMod val="75000"/>
                  </a:schemeClr>
                </a:solidFill>
              </a:rPr>
              <a:t>Франкфурт-на-Майні – Франкфуртський-на-Майні</a:t>
            </a:r>
            <a:r>
              <a:rPr lang="uk-UA" sz="2600" dirty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755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2688" y="77273"/>
            <a:ext cx="104361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/>
              <a:t>Довідка</a:t>
            </a:r>
            <a:r>
              <a:rPr lang="uk-UA" sz="2800" b="1" dirty="0"/>
              <a:t> – це документ інформаційного характеру, що містить опис та підтвердження біографічних і юридичних фактів, діяльності окремих осіб чи обставин діяльності закладів, установ.</a:t>
            </a:r>
            <a:endParaRPr lang="ru-RU" sz="2800" b="1" dirty="0"/>
          </a:p>
          <a:p>
            <a:pPr algn="just"/>
            <a:r>
              <a:rPr lang="uk-UA" sz="2800" b="1" dirty="0"/>
              <a:t>Довідки поділяються на особисті та службові.</a:t>
            </a:r>
            <a:endParaRPr lang="ru-RU" sz="2800" dirty="0"/>
          </a:p>
          <a:p>
            <a:pPr algn="just"/>
            <a:r>
              <a:rPr lang="uk-UA" sz="2800" b="1" dirty="0"/>
              <a:t>Особисті</a:t>
            </a:r>
            <a:r>
              <a:rPr lang="uk-UA" sz="2800" dirty="0"/>
              <a:t> підтверджують той чи інший біографічний або юридичний факт конкретної особи.</a:t>
            </a:r>
            <a:endParaRPr lang="ru-RU" sz="2800" dirty="0"/>
          </a:p>
          <a:p>
            <a:pPr algn="just"/>
            <a:r>
              <a:rPr lang="uk-UA" sz="2800" b="1" dirty="0"/>
              <a:t>Службові</a:t>
            </a:r>
            <a:r>
              <a:rPr lang="uk-UA" sz="2800" dirty="0"/>
              <a:t> повинні об'єктивно відображати стан справ конкретного підрозділу, дільниці чи всього підприємства. Укладання службової довідки потребує ретельного відбору та перевірки відомостей, зіставлення і ґрунтовного аналізу отриманих даних про факти й події службового характеру. У ній можуть наводитися таблиці, графіки, приєднуватися додатки. Якщо довідка охоплює відомості з декількох питань, її текст може складатися з розділів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45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2688" y="38636"/>
            <a:ext cx="104361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Реквізити:</a:t>
            </a:r>
            <a:r>
              <a:rPr lang="ru-RU" sz="2400" dirty="0"/>
              <a:t>     </a:t>
            </a:r>
          </a:p>
          <a:p>
            <a:pPr algn="just"/>
            <a:r>
              <a:rPr lang="uk-UA" sz="2400" b="1" dirty="0"/>
              <a:t>1.</a:t>
            </a:r>
            <a:r>
              <a:rPr lang="uk-UA" sz="2400" dirty="0"/>
              <a:t> Назва міністерства, якому підпорядкована організація, (для державних).</a:t>
            </a:r>
            <a:endParaRPr lang="ru-RU" sz="2400" dirty="0"/>
          </a:p>
          <a:p>
            <a:pPr algn="just"/>
            <a:r>
              <a:rPr lang="uk-UA" sz="2400" b="1" dirty="0"/>
              <a:t>2.</a:t>
            </a:r>
            <a:r>
              <a:rPr lang="uk-UA" sz="2400" dirty="0"/>
              <a:t> Повна назва організації, установи, що видає довідку.</a:t>
            </a:r>
            <a:endParaRPr lang="ru-RU" sz="2400" dirty="0"/>
          </a:p>
          <a:p>
            <a:pPr algn="just"/>
            <a:r>
              <a:rPr lang="uk-UA" sz="2400" b="1" dirty="0"/>
              <a:t>3.</a:t>
            </a:r>
            <a:r>
              <a:rPr lang="uk-UA" sz="2400" dirty="0"/>
              <a:t> Адресат – посада, назва установи, прізвище та ініціали (для службових).</a:t>
            </a:r>
            <a:endParaRPr lang="ru-RU" sz="2400" dirty="0"/>
          </a:p>
          <a:p>
            <a:pPr algn="just"/>
            <a:r>
              <a:rPr lang="uk-UA" sz="2400" b="1" dirty="0"/>
              <a:t>4.</a:t>
            </a:r>
            <a:r>
              <a:rPr lang="uk-UA" sz="2400" dirty="0"/>
              <a:t> Дата видачі</a:t>
            </a:r>
            <a:endParaRPr lang="ru-RU" sz="2400" dirty="0"/>
          </a:p>
          <a:p>
            <a:pPr algn="just"/>
            <a:r>
              <a:rPr lang="uk-UA" sz="2400" b="1" dirty="0"/>
              <a:t>5.</a:t>
            </a:r>
            <a:r>
              <a:rPr lang="uk-UA" sz="2400" dirty="0"/>
              <a:t> Місце укладання.</a:t>
            </a:r>
            <a:endParaRPr lang="ru-RU" sz="2400" dirty="0"/>
          </a:p>
          <a:p>
            <a:pPr algn="just"/>
            <a:r>
              <a:rPr lang="uk-UA" sz="2400" b="1" dirty="0"/>
              <a:t>6.</a:t>
            </a:r>
            <a:r>
              <a:rPr lang="uk-UA" sz="2400" dirty="0"/>
              <a:t> Назва документа та його номер (посередині).</a:t>
            </a:r>
            <a:endParaRPr lang="ru-RU" sz="2400" dirty="0"/>
          </a:p>
          <a:p>
            <a:pPr algn="just"/>
            <a:r>
              <a:rPr lang="uk-UA" sz="2400" b="1" dirty="0"/>
              <a:t>7.</a:t>
            </a:r>
            <a:r>
              <a:rPr lang="uk-UA" sz="2400" dirty="0"/>
              <a:t> Заголовок до тексту (для службових).</a:t>
            </a:r>
            <a:endParaRPr lang="ru-RU" sz="2400" dirty="0"/>
          </a:p>
          <a:p>
            <a:pPr algn="just"/>
            <a:r>
              <a:rPr lang="uk-UA" sz="2400" b="1" dirty="0"/>
              <a:t>8.</a:t>
            </a:r>
            <a:r>
              <a:rPr lang="uk-UA" sz="2400" dirty="0"/>
              <a:t> Текст:</a:t>
            </a:r>
            <a:endParaRPr lang="ru-RU" sz="2400" dirty="0"/>
          </a:p>
          <a:p>
            <a:pPr algn="just"/>
            <a:r>
              <a:rPr lang="uk-UA" sz="2400" dirty="0"/>
              <a:t>Прізвище, ім’я та по батькові особи, якій видається довідка (у називному відмінку).</a:t>
            </a:r>
            <a:endParaRPr lang="ru-RU" sz="2400" dirty="0"/>
          </a:p>
          <a:p>
            <a:pPr algn="just"/>
            <a:r>
              <a:rPr lang="uk-UA" sz="2400" dirty="0"/>
              <a:t>Назва установи, закладу, до яких подається довідка. (У тексті бажано уникати архаїчних зворотів типу: «Цим повідомляємо...», «Пред'явник цього...», «...дійсно проживає...», «...справді працює...», «...зараз навчається...» та ін.).</a:t>
            </a:r>
            <a:endParaRPr lang="ru-RU" sz="2400" dirty="0"/>
          </a:p>
          <a:p>
            <a:pPr algn="just"/>
            <a:r>
              <a:rPr lang="uk-UA" sz="2400" b="1" dirty="0"/>
              <a:t>9.</a:t>
            </a:r>
            <a:r>
              <a:rPr lang="uk-UA" sz="2400" dirty="0"/>
              <a:t> Посада укладача, керівника (ліворуч), ініціали та прізвище.</a:t>
            </a:r>
            <a:endParaRPr lang="ru-RU" sz="2400" dirty="0"/>
          </a:p>
          <a:p>
            <a:pPr algn="just"/>
            <a:r>
              <a:rPr lang="uk-UA" sz="2400" b="1" dirty="0"/>
              <a:t>10.</a:t>
            </a:r>
            <a:r>
              <a:rPr lang="uk-UA" sz="2400" dirty="0"/>
              <a:t> Печатка.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23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55820" y="231818"/>
            <a:ext cx="104361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Розписка </a:t>
            </a:r>
            <a:r>
              <a:rPr lang="uk-UA" sz="2800" dirty="0"/>
              <a:t>– це документ, який підтверджує передачу й одержання грошей, матеріальних цінностей, доку­ментів тощо від установи чи приватної особи</a:t>
            </a:r>
            <a:r>
              <a:rPr lang="uk-UA" sz="28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uk-UA" sz="2800" dirty="0"/>
              <a:t>Розписки можуть бути приватними й службовими та повинні містити такі </a:t>
            </a:r>
            <a:r>
              <a:rPr lang="uk-UA" sz="2800" b="1" dirty="0"/>
              <a:t>реквізити</a:t>
            </a:r>
            <a:r>
              <a:rPr lang="uk-UA" sz="2800" dirty="0"/>
              <a:t>:</a:t>
            </a:r>
            <a:endParaRPr lang="ru-RU" sz="2800" dirty="0"/>
          </a:p>
          <a:p>
            <a:pPr algn="just"/>
            <a:r>
              <a:rPr lang="uk-UA" sz="2800" dirty="0"/>
              <a:t>1. Назва документа.</a:t>
            </a:r>
            <a:endParaRPr lang="ru-RU" sz="2800" dirty="0"/>
          </a:p>
          <a:p>
            <a:pPr algn="just"/>
            <a:r>
              <a:rPr lang="uk-UA" sz="2800" dirty="0"/>
              <a:t>2. Текст.</a:t>
            </a:r>
            <a:endParaRPr lang="ru-RU" sz="2800" dirty="0"/>
          </a:p>
          <a:p>
            <a:pPr algn="just"/>
            <a:r>
              <a:rPr lang="uk-UA" sz="2800" dirty="0"/>
              <a:t>3. Дата.</a:t>
            </a:r>
            <a:endParaRPr lang="ru-RU" sz="2800" dirty="0"/>
          </a:p>
          <a:p>
            <a:pPr algn="just"/>
            <a:r>
              <a:rPr lang="uk-UA" sz="2800" dirty="0"/>
              <a:t>4. Підпис.</a:t>
            </a:r>
            <a:endParaRPr lang="ru-RU" sz="2800" dirty="0"/>
          </a:p>
          <a:p>
            <a:pPr algn="just"/>
            <a:r>
              <a:rPr lang="uk-UA" sz="2800" dirty="0"/>
              <a:t>5. Засвідчення (за необхідності).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57758" y="168419"/>
            <a:ext cx="992944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/>
              <a:t>План</a:t>
            </a:r>
            <a:endParaRPr lang="ru-RU" sz="3200" b="1" dirty="0"/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Морфологія </a:t>
            </a:r>
            <a:r>
              <a:rPr lang="uk-UA" sz="3000" dirty="0"/>
              <a:t>як наука. Застосування і роль морфологічних засобів у професійному </a:t>
            </a:r>
            <a:r>
              <a:rPr lang="uk-UA" sz="3000" dirty="0" smtClean="0"/>
              <a:t>спілкуванні.</a:t>
            </a:r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Відмінкові </a:t>
            </a:r>
            <a:r>
              <a:rPr lang="uk-UA" sz="3000" dirty="0"/>
              <a:t>закінчення іменників ІІ відміни чоловічого роду в родовому відмінку. </a:t>
            </a:r>
            <a:endParaRPr lang="uk-UA" sz="3000" dirty="0" smtClean="0"/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Правопис </a:t>
            </a:r>
            <a:r>
              <a:rPr lang="uk-UA" sz="3000" dirty="0"/>
              <a:t>складних іменників. </a:t>
            </a:r>
            <a:endParaRPr lang="uk-UA" sz="3000" dirty="0" smtClean="0"/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Складні </a:t>
            </a:r>
            <a:r>
              <a:rPr lang="uk-UA" sz="3000" dirty="0"/>
              <a:t>випадки написання прізвищ. </a:t>
            </a:r>
            <a:endParaRPr lang="uk-UA" sz="3000" dirty="0" smtClean="0"/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Особливості </a:t>
            </a:r>
            <a:r>
              <a:rPr lang="uk-UA" sz="3000" dirty="0"/>
              <a:t>творення імен по </a:t>
            </a:r>
            <a:r>
              <a:rPr lang="uk-UA" sz="3000" dirty="0" smtClean="0"/>
              <a:t>батькові.</a:t>
            </a:r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Кличний </a:t>
            </a:r>
            <a:r>
              <a:rPr lang="uk-UA" sz="3000" dirty="0"/>
              <a:t>відмінок як форма звертання. </a:t>
            </a:r>
            <a:endParaRPr lang="uk-UA" sz="3000" dirty="0" smtClean="0"/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Узгодження </a:t>
            </a:r>
            <a:r>
              <a:rPr lang="uk-UA" sz="3000" dirty="0"/>
              <a:t>географічних назв з означуваним </a:t>
            </a:r>
            <a:r>
              <a:rPr lang="uk-UA" sz="3000" dirty="0" smtClean="0"/>
              <a:t>словом.</a:t>
            </a:r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Складні </a:t>
            </a:r>
            <a:r>
              <a:rPr lang="uk-UA" sz="3000" dirty="0"/>
              <a:t>випадки відмінювання українських </a:t>
            </a:r>
            <a:r>
              <a:rPr lang="uk-UA" sz="3000" dirty="0" smtClean="0"/>
              <a:t>прізвищ.</a:t>
            </a:r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Довідка.</a:t>
            </a:r>
          </a:p>
          <a:p>
            <a:pPr marL="514350" lvl="0" indent="-514350" algn="just">
              <a:buAutoNum type="arabicPeriod"/>
            </a:pPr>
            <a:r>
              <a:rPr lang="uk-UA" sz="3000" dirty="0" smtClean="0"/>
              <a:t> </a:t>
            </a:r>
            <a:r>
              <a:rPr lang="uk-UA" sz="3000" dirty="0"/>
              <a:t>Розписка</a:t>
            </a:r>
            <a:r>
              <a:rPr lang="uk-UA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Морфологічні засоби, характерні для офіційно-ділового стилю:</a:t>
            </a:r>
            <a:endParaRPr lang="ru-RU" sz="3200" dirty="0"/>
          </a:p>
          <a:p>
            <a:pPr algn="just"/>
            <a:r>
              <a:rPr lang="uk-UA" sz="3200" dirty="0"/>
              <a:t>1. Перевага іменних частин мови над дієслівними;</a:t>
            </a:r>
            <a:endParaRPr lang="ru-RU" sz="3200" dirty="0"/>
          </a:p>
          <a:p>
            <a:pPr algn="just"/>
            <a:r>
              <a:rPr lang="uk-UA" sz="3200" dirty="0"/>
              <a:t>2. Широке використання віддієслівних іменників;</a:t>
            </a:r>
            <a:endParaRPr lang="ru-RU" sz="3200" dirty="0"/>
          </a:p>
          <a:p>
            <a:pPr algn="just"/>
            <a:r>
              <a:rPr lang="uk-UA" sz="3200" dirty="0"/>
              <a:t>3. Перевага наказового способу дієслова над іншими категоріями дієслів в усному мовлені ОДС;</a:t>
            </a:r>
            <a:endParaRPr lang="ru-RU" sz="3200" dirty="0"/>
          </a:p>
          <a:p>
            <a:pPr algn="just"/>
            <a:r>
              <a:rPr lang="uk-UA" sz="3200" dirty="0"/>
              <a:t>4. Часте використання відіменних прийменників у реалізації стандарту;</a:t>
            </a:r>
            <a:endParaRPr lang="ru-RU" sz="3200" dirty="0"/>
          </a:p>
          <a:p>
            <a:pPr algn="just"/>
            <a:r>
              <a:rPr lang="uk-UA" sz="3200" dirty="0"/>
              <a:t>5. Мінімальне вживання прислівників, особових займенників, часток, відсутність вигуків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62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25983"/>
              </p:ext>
            </p:extLst>
          </p:nvPr>
        </p:nvGraphicFramePr>
        <p:xfrm>
          <a:off x="1532584" y="1082356"/>
          <a:ext cx="10595191" cy="4782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2335"/>
                <a:gridCol w="3051415"/>
                <a:gridCol w="2731441"/>
              </a:tblGrid>
              <a:tr h="8754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Закінчення -а (-я) мають: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Приклади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Винятки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3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1. Назви осіб, імена, прізвища, назви міфічних істот, персоніфікованих явищ природи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громадянина, агронома, технолога, механіка, Івана, Ангела, лісовика, Діда Мороза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2. Назви органів, частин тіла людей і тварин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хребта, тулуба, зуба, ліктя, мізинця, шлунка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мозку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3. Назви тварин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верблюда, кота, слона, індика, коня, півня, карася, сома, вужа.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26088" y="46166"/>
            <a:ext cx="90785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Відмінкові закінчення іменників ІІ відміни чоловічого роду в родовому відмінку</a:t>
            </a:r>
            <a:endParaRPr kumimoji="0" lang="uk-UA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553757"/>
              </p:ext>
            </p:extLst>
          </p:nvPr>
        </p:nvGraphicFramePr>
        <p:xfrm>
          <a:off x="1720897" y="149309"/>
          <a:ext cx="10216252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0221"/>
                <a:gridCol w="2942281"/>
                <a:gridCol w="2633750"/>
              </a:tblGrid>
              <a:tr h="15439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4. Назви мір довжини, площі, об’єму, маси, часу, грошових одиниць, а також числові назви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метра, гектара, літра, грама, тижня, місяця, дня, вечора, долара, динара, лева, десятка, відсотка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ранку, року, віку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5. Назви машин і їхніх деталей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двигуна, поршня, капота, кузова, карбюратора, фільтра, трактора, комбайна, бульдозера, автобуса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59781"/>
              </p:ext>
            </p:extLst>
          </p:nvPr>
        </p:nvGraphicFramePr>
        <p:xfrm>
          <a:off x="1720897" y="3654511"/>
          <a:ext cx="10216252" cy="3073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0221"/>
                <a:gridCol w="2942281"/>
                <a:gridCol w="2633750"/>
              </a:tblGrid>
              <a:tr h="1897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6. Назви термінів іншомовного походження на позначення конкретних предметів, геометричних фігур та їхніх частин, українські за походженням суфіксальні слова-терміни, назви елементів будови певних предметів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атома, конуса, ромба, </a:t>
                      </a:r>
                      <a:r>
                        <a:rPr lang="uk-UA" sz="2000" dirty="0" err="1">
                          <a:effectLst/>
                        </a:rPr>
                        <a:t>вектора</a:t>
                      </a:r>
                      <a:r>
                        <a:rPr lang="uk-UA" sz="2000" dirty="0">
                          <a:effectLst/>
                        </a:rPr>
                        <a:t>, графіка, інтеграла, сегмента, відрізка, відмінка, іменника, додатка, сектора (частина кола)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виду, роду, способу, стану, синтаксису, складу, сектору (галузь)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7. Назви дерев і квітів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effectLst/>
                        </a:rPr>
                        <a:t>дуба</a:t>
                      </a:r>
                      <a:r>
                        <a:rPr lang="uk-UA" sz="2000" dirty="0" smtClean="0">
                          <a:effectLst/>
                        </a:rPr>
                        <a:t>, абрикоса, </a:t>
                      </a:r>
                      <a:r>
                        <a:rPr lang="uk-UA" sz="2000" dirty="0">
                          <a:effectLst/>
                        </a:rPr>
                        <a:t>едельвейса</a:t>
                      </a:r>
                      <a:r>
                        <a:rPr lang="uk-UA" sz="2000" dirty="0" smtClean="0">
                          <a:effectLst/>
                        </a:rPr>
                        <a:t>, </a:t>
                      </a:r>
                      <a:r>
                        <a:rPr lang="uk-UA" sz="2000" dirty="0">
                          <a:effectLst/>
                        </a:rPr>
                        <a:t>гладіолуса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86414"/>
              </p:ext>
            </p:extLst>
          </p:nvPr>
        </p:nvGraphicFramePr>
        <p:xfrm>
          <a:off x="1585174" y="165107"/>
          <a:ext cx="10515600" cy="3814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35173"/>
                <a:gridCol w="4080427"/>
              </a:tblGrid>
              <a:tr h="1121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8. Назви конкретних предметів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барабана, пульта, телевізора, холодильника, дивана, ноутбука, комп’ютера, телефона (апарат), стола (і столу) – паралельні форми.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8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9. Назви населених пунктів, а також інші географічні назви, які мають присвійні суфікси (</a:t>
                      </a:r>
                      <a:r>
                        <a:rPr lang="uk-UA" sz="2000" dirty="0" err="1">
                          <a:effectLst/>
                        </a:rPr>
                        <a:t>ов</a:t>
                      </a:r>
                      <a:r>
                        <a:rPr lang="uk-UA" sz="2000" dirty="0">
                          <a:effectLst/>
                        </a:rPr>
                        <a:t>, </a:t>
                      </a:r>
                      <a:r>
                        <a:rPr lang="uk-UA" sz="2000" dirty="0" err="1">
                          <a:effectLst/>
                        </a:rPr>
                        <a:t>ев</a:t>
                      </a:r>
                      <a:r>
                        <a:rPr lang="uk-UA" sz="2000" dirty="0">
                          <a:effectLst/>
                        </a:rPr>
                        <a:t>, </a:t>
                      </a:r>
                      <a:r>
                        <a:rPr lang="uk-UA" sz="2000" dirty="0" err="1">
                          <a:effectLst/>
                        </a:rPr>
                        <a:t>єв</a:t>
                      </a:r>
                      <a:r>
                        <a:rPr lang="uk-UA" sz="2000" dirty="0">
                          <a:effectLst/>
                        </a:rPr>
                        <a:t>, </a:t>
                      </a:r>
                      <a:r>
                        <a:rPr lang="uk-UA" sz="2000" dirty="0" err="1">
                          <a:effectLst/>
                        </a:rPr>
                        <a:t>ин</a:t>
                      </a:r>
                      <a:r>
                        <a:rPr lang="uk-UA" sz="2000" dirty="0">
                          <a:effectLst/>
                        </a:rPr>
                        <a:t>, </a:t>
                      </a:r>
                      <a:r>
                        <a:rPr lang="uk-UA" sz="2000" dirty="0" err="1">
                          <a:effectLst/>
                        </a:rPr>
                        <a:t>їн</a:t>
                      </a:r>
                      <a:r>
                        <a:rPr lang="uk-UA" sz="2000" dirty="0">
                          <a:effectLst/>
                        </a:rPr>
                        <a:t>) або наголошене закінчення у родовому відмінку</a:t>
                      </a:r>
                      <a:r>
                        <a:rPr lang="uk-UA" sz="20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u="sng" dirty="0" smtClean="0">
                          <a:effectLst/>
                        </a:rPr>
                        <a:t>10. Назви </a:t>
                      </a:r>
                      <a:r>
                        <a:rPr lang="uk-UA" sz="2000" u="sng" dirty="0">
                          <a:effectLst/>
                        </a:rPr>
                        <a:t>населених пунктів, які складаються з двох слів, зберігають закінчення, властиве загальній назві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Харкова, Києва, Тернополя, Луцька,  Дрездена, Марселя, Парижа,  Дністра, Тетерева, Збруча, Прута 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Кам’яного Броду, Старого Криму, Кривого Рогу, Білого Колодязя, Зеленого Клину.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40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05578"/>
              </p:ext>
            </p:extLst>
          </p:nvPr>
        </p:nvGraphicFramePr>
        <p:xfrm>
          <a:off x="1559417" y="121775"/>
          <a:ext cx="10515600" cy="4123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6185"/>
                <a:gridCol w="3028493"/>
                <a:gridCol w="2710922"/>
              </a:tblGrid>
              <a:tr h="2908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Закінчення -у, -ю мають: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2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1. Назви установ, організацій, закладів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комітету, деканату, університету, банку, театру, магазину, супермаркету, ресторану, клубу, факультету, РАГСу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гастронома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2. Назви явищ природи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Вітру, снігопаду, морозу, буревію, шторму, дощу, землетрусу, шквалу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4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3. Назви ігор і танців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волейболу, баскетболу, тенісу, вальсу, твісту, фокстроту, танцю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гопака, квача, тропака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12735"/>
              </p:ext>
            </p:extLst>
          </p:nvPr>
        </p:nvGraphicFramePr>
        <p:xfrm>
          <a:off x="1559416" y="4245719"/>
          <a:ext cx="10515601" cy="2082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6186"/>
                <a:gridCol w="3028493"/>
                <a:gridCol w="2710922"/>
              </a:tblGrid>
              <a:tr h="1121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4. Збірні поняття (назви істот, об’єктів неживої природи, сортів плодових дерев), назви кущових і трав’янистих рослин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ансамблю, екіпажу, оркестру, курсу, товару, класу, каталогу, аґрусу, березняку, кропу, щавлю, гаю, </a:t>
                      </a:r>
                      <a:r>
                        <a:rPr lang="uk-UA" sz="2000" dirty="0" err="1">
                          <a:effectLst/>
                        </a:rPr>
                        <a:t>кальвію</a:t>
                      </a:r>
                      <a:r>
                        <a:rPr lang="uk-UA" sz="2000" dirty="0">
                          <a:effectLst/>
                        </a:rPr>
                        <a:t>, дюшесу, юпітеру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табуна, вівса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7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72941"/>
              </p:ext>
            </p:extLst>
          </p:nvPr>
        </p:nvGraphicFramePr>
        <p:xfrm>
          <a:off x="1571223" y="80518"/>
          <a:ext cx="10515600" cy="5196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6185"/>
                <a:gridCol w="3028493"/>
                <a:gridCol w="2710922"/>
              </a:tblGrid>
              <a:tr h="841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5. Назви речовин, матеріалу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кагору, рису, газу, водню, меду, бульйону, трикотажу, кисню, жиру, кефіру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хліба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6. Назви абстрактних понять (почуттів, станів, властивостей, процесів), назви явищ суспільного життя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сорому, сміху, болю, жалю, відчаю, подиву, грипу, контролю, інтелекту, бюджету, гуманізму, модернізму, референдуму, успіху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ривка, стрибка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7. Назви будівель, споруд і їхніх частин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будинку, палацу, хмарочосу, готелю, фундаменту, поверху, даху, бордюру, ґанку, двору, мосту (моста)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балкона, гаража, бліндажа, куреня, млина, хліва, карниза, еркера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2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4489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599146"/>
              </p:ext>
            </p:extLst>
          </p:nvPr>
        </p:nvGraphicFramePr>
        <p:xfrm>
          <a:off x="1585175" y="152228"/>
          <a:ext cx="10515600" cy="4515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6185"/>
                <a:gridCol w="3028493"/>
                <a:gridCol w="2710922"/>
              </a:tblGrid>
              <a:tr h="1121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8. Іншомовні терміни на позначення фізичних або хімічних процесів, а також літературознавчі терміни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Аналізу, синтезу, електролізу, імпульсу, магнетизму, каталізу, епізоду, жанру, стилю, епосу, роману, сценарію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9. Географічні назви, крім назв населених пунктів, які не мають присвійних суфіксів і наголошеного закінчення в родовому відмінку, а також назви на позначення просторових об’єктів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Алжиру, Китаю, Єгипту, Донбасу, Криму, Байкалу, Сибіру, Іраку, Світязю, Алтаю, Дунаю, Дону; косогору, саду, бульвару, валу, лиману, баштану, лану, світу, степу, лісу, сходу, океану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ліска, майданчика, ярка, берега, горба, пагорба, провулка, острова, пустиря, </a:t>
                      </a:r>
                      <a:r>
                        <a:rPr lang="uk-UA" sz="2000" dirty="0" err="1">
                          <a:effectLst/>
                        </a:rPr>
                        <a:t>хутора</a:t>
                      </a:r>
                      <a:r>
                        <a:rPr lang="uk-UA" sz="2000" dirty="0">
                          <a:effectLst/>
                        </a:rPr>
                        <a:t>, хребта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8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1215</Words>
  <Application>Microsoft Office PowerPoint</Application>
  <PresentationFormat>Широкоэкранный</PresentationFormat>
  <Paragraphs>131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103</cp:revision>
  <dcterms:created xsi:type="dcterms:W3CDTF">2019-11-18T14:22:59Z</dcterms:created>
  <dcterms:modified xsi:type="dcterms:W3CDTF">2020-08-15T13:27:24Z</dcterms:modified>
</cp:coreProperties>
</file>