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-32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637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73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4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5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01674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43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5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53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9505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05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6350227-E024-4517-A277-957D6D55C1C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752EFD5-C9F9-436B-A807-3915F1C8FD8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292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Менеджмент сер</a:t>
            </a:r>
            <a:r>
              <a:rPr lang="uk-UA" dirty="0" smtClean="0"/>
              <a:t>вісних організацій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343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615" y="587831"/>
            <a:ext cx="10178322" cy="1998616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000000"/>
                </a:solidFill>
                <a:latin typeface="Open Sans"/>
              </a:rPr>
              <a:t>Усі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функції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Open Sans"/>
              </a:rPr>
              <a:t>сервісного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 менеджменту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взаємопов'язані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взаємно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інтегровані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Тому,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планування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організують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мотивують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регулюють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контролюють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Контролювання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планують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організують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регулюють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мотивують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Мотивування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планують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організують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регулюють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контролюють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тощо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Зв'язок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між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функціями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 smtClean="0">
                <a:solidFill>
                  <a:srgbClr val="000000"/>
                </a:solidFill>
                <a:latin typeface="Open Sans"/>
              </a:rPr>
              <a:t>сервісного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 менеджменту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забезпечує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інформаційний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обмін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між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носіями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0" y="2586447"/>
            <a:ext cx="8571591" cy="36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7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сервісним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977" y="2122711"/>
            <a:ext cx="10541724" cy="395151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Усі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структурні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частини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менеджменту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сервісного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підприємства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синтезуються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у </a:t>
            </a:r>
            <a:r>
              <a:rPr lang="ru-RU" i="1" dirty="0" err="1" smtClean="0">
                <a:solidFill>
                  <a:srgbClr val="000000"/>
                </a:solidFill>
                <a:latin typeface="Open Sans"/>
              </a:rPr>
              <a:t>механізмі</a:t>
            </a:r>
            <a:r>
              <a:rPr lang="ru-RU" i="1" dirty="0" smtClean="0">
                <a:solidFill>
                  <a:srgbClr val="000000"/>
                </a:solidFill>
                <a:latin typeface="Open Sans"/>
              </a:rPr>
              <a:t>,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відсутність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в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складі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хоча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б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однієї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із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складових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робить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неефективним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увесь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процес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менеджменту.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Механізм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менеджменту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утворюють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керуюча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керована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підсистеми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Зовнішні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важелі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механізму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менеджменту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забезпечують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функціонування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керуючої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підсистеми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управління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ними, як правило, є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ринкові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регулятори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(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ціни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конкуренція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попит і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пропозиція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тощо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),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державне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регулювання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зв'язки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іншими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господарюючими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суб'єктами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власні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цілі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організації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Внутрішніми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важелями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які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зумовлюють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рух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керованої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системи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є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методи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інструменти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управління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0" indent="0" algn="ctr">
              <a:buNone/>
            </a:pPr>
            <a:r>
              <a:rPr lang="ru-RU" b="1" i="1" dirty="0" err="1" smtClean="0">
                <a:solidFill>
                  <a:srgbClr val="000000"/>
                </a:solidFill>
                <a:latin typeface="Open Sans"/>
              </a:rPr>
              <a:t>Методи</a:t>
            </a:r>
            <a:r>
              <a:rPr lang="ru-RU" b="1" i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latin typeface="Open Sans"/>
              </a:rPr>
              <a:t>управління</a:t>
            </a:r>
            <a:r>
              <a:rPr lang="ru-RU" b="1" dirty="0" smtClean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-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це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способи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цілеспрямованого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впливу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окремих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працівників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їх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групи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функціонують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у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складі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Open Sans"/>
              </a:rPr>
              <a:t>організації</a:t>
            </a:r>
            <a:r>
              <a:rPr lang="ru-RU" dirty="0" smtClean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34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542093"/>
              </p:ext>
            </p:extLst>
          </p:nvPr>
        </p:nvGraphicFramePr>
        <p:xfrm>
          <a:off x="1123406" y="600889"/>
          <a:ext cx="10541724" cy="594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825">
                  <a:extLst>
                    <a:ext uri="{9D8B030D-6E8A-4147-A177-3AD203B41FA5}">
                      <a16:colId xmlns:a16="http://schemas.microsoft.com/office/drawing/2014/main" xmlns="" val="80782349"/>
                    </a:ext>
                  </a:extLst>
                </a:gridCol>
                <a:gridCol w="8350899">
                  <a:extLst>
                    <a:ext uri="{9D8B030D-6E8A-4147-A177-3AD203B41FA5}">
                      <a16:colId xmlns:a16="http://schemas.microsoft.com/office/drawing/2014/main" xmlns="" val="1506943031"/>
                    </a:ext>
                  </a:extLst>
                </a:gridCol>
              </a:tblGrid>
              <a:tr h="54220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Метод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Визначення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8778447"/>
                  </a:ext>
                </a:extLst>
              </a:tr>
              <a:tr h="140973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Організаційно-розпорядчі</a:t>
                      </a:r>
                      <a:r>
                        <a:rPr lang="ru-RU" dirty="0" smtClean="0"/>
                        <a:t> (</a:t>
                      </a:r>
                      <a:r>
                        <a:rPr lang="ru-RU" dirty="0" err="1" smtClean="0"/>
                        <a:t>адміністративні</a:t>
                      </a:r>
                      <a:r>
                        <a:rPr lang="ru-RU" dirty="0" smtClean="0"/>
                        <a:t>) </a:t>
                      </a:r>
                      <a:r>
                        <a:rPr lang="ru-RU" dirty="0" err="1" smtClean="0"/>
                        <a:t>методи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способи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об'єкт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управління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базуються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владі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підпорядкованості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дисципліні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передбачають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тільки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однозначне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сприйняття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підкорення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3720249"/>
                  </a:ext>
                </a:extLst>
              </a:tr>
              <a:tr h="140973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Економічні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методи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способи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керовану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підсистему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базуються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використання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економічних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законів</a:t>
                      </a:r>
                      <a:r>
                        <a:rPr lang="ru-RU" dirty="0" smtClean="0"/>
                        <a:t>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30525314"/>
                  </a:ext>
                </a:extLst>
              </a:tr>
              <a:tr h="1409733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Соціальні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методи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способи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формування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розвиток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колективу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базуються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оптимальній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згуртованості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його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членів</a:t>
                      </a:r>
                      <a:r>
                        <a:rPr lang="ru-RU" dirty="0" smtClean="0"/>
                        <a:t> у </a:t>
                      </a:r>
                      <a:r>
                        <a:rPr lang="ru-RU" dirty="0" err="1" smtClean="0"/>
                        <a:t>процесі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праці</a:t>
                      </a:r>
                      <a:r>
                        <a:rPr lang="ru-RU" dirty="0" smtClean="0"/>
                        <a:t> шляхом </a:t>
                      </a:r>
                      <a:r>
                        <a:rPr lang="ru-RU" dirty="0" err="1" smtClean="0"/>
                        <a:t>забезпечення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єдності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інтересів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соціальної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справедливості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ініціативи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відповідальності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робітників</a:t>
                      </a:r>
                      <a:r>
                        <a:rPr lang="ru-RU" dirty="0" smtClean="0"/>
                        <a:t> за </a:t>
                      </a:r>
                      <a:r>
                        <a:rPr lang="ru-RU" dirty="0" err="1" smtClean="0"/>
                        <a:t>результати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їх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праці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043894"/>
                  </a:ext>
                </a:extLst>
              </a:tr>
              <a:tr h="1172196">
                <a:tc>
                  <a:txBody>
                    <a:bodyPr/>
                    <a:lstStyle/>
                    <a:p>
                      <a:r>
                        <a:rPr lang="uk-UA" dirty="0" smtClean="0"/>
                        <a:t>Психологічні методи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способи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впливу</a:t>
                      </a:r>
                      <a:r>
                        <a:rPr lang="ru-RU" dirty="0" smtClean="0"/>
                        <a:t> на </a:t>
                      </a:r>
                      <a:r>
                        <a:rPr lang="ru-RU" dirty="0" err="1" smtClean="0"/>
                        <a:t>психіку</a:t>
                      </a:r>
                      <a:r>
                        <a:rPr lang="ru-RU" dirty="0" smtClean="0"/>
                        <a:t> і </a:t>
                      </a:r>
                      <a:r>
                        <a:rPr lang="ru-RU" dirty="0" err="1" smtClean="0"/>
                        <a:t>настрій</a:t>
                      </a:r>
                      <a:r>
                        <a:rPr lang="ru-RU" dirty="0" smtClean="0"/>
                        <a:t> людей, </a:t>
                      </a:r>
                      <a:r>
                        <a:rPr lang="ru-RU" dirty="0" err="1" smtClean="0"/>
                        <a:t>що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дозволяють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регулювати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взаємозв'язки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керівника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робітників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членів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колективу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між</a:t>
                      </a:r>
                      <a:r>
                        <a:rPr lang="ru-RU" dirty="0" smtClean="0"/>
                        <a:t> собою.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4864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76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5028" y="4506686"/>
            <a:ext cx="10633166" cy="190717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err="1">
                <a:solidFill>
                  <a:srgbClr val="000000"/>
                </a:solidFill>
                <a:latin typeface="Open Sans"/>
              </a:rPr>
              <a:t>Інструментами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 менеджменту 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є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стратегічний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оперативний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менеджмент.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Стратегічний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зосереджений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розробці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цілей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прогнозуванні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довгостроковому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плануванню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 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Оперативний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 -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реалізує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плани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стратегічного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менеджменту шляхом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організації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керівництва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та контролю за поточною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848" y="194280"/>
            <a:ext cx="7523526" cy="43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307" y="2119745"/>
            <a:ext cx="10178322" cy="1492132"/>
          </a:xfrm>
        </p:spPr>
        <p:txBody>
          <a:bodyPr/>
          <a:lstStyle/>
          <a:p>
            <a:pPr algn="ctr"/>
            <a:r>
              <a:rPr lang="uk-UA" dirty="0" smtClean="0"/>
              <a:t>Дякую за увагу!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45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1861" y="470263"/>
            <a:ext cx="10178322" cy="359359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«</a:t>
            </a:r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" як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поняття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є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значно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ширшою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категорією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ніж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поняття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"менеджмент", так як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застосовується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різних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сферах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людської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(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наприклад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автомобілем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регіоном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біосистемах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тощо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).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Поняття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менеджменту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застосовується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лише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до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соціально-економічними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процесами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рівні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підприємства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діючого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ринкових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умовах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господарювання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з метою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отримати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прибуток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незалежно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характеру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4961" y="2936994"/>
            <a:ext cx="5552121" cy="369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3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5627" y="1031967"/>
            <a:ext cx="6318915" cy="423367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1966" y="1031967"/>
            <a:ext cx="5551715" cy="4794067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Поняття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"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сервісний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менеджмент" 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було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введено в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науковий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практичний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лексикон на початку 80-х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рр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</a:rPr>
              <a:t>XX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ст. у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Швеції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Великобританії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Поступово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воно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стало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загальноприйнятим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визначаючи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принципову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спрямованість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управлінської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на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обслуговування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 У рамках таких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дисциплін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як маркетинг,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управління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людськими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ресурсами й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операційний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менеджмент,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подібна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орієнтація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однак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почала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проявлятися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набагато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раніше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введення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відповідного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терміна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65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9531" y="382385"/>
            <a:ext cx="10280469" cy="1394164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Визначення сервісного менеджменту у літературі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2103866"/>
              </p:ext>
            </p:extLst>
          </p:nvPr>
        </p:nvGraphicFramePr>
        <p:xfrm>
          <a:off x="1250950" y="2286000"/>
          <a:ext cx="10179050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7827">
                  <a:extLst>
                    <a:ext uri="{9D8B030D-6E8A-4147-A177-3AD203B41FA5}">
                      <a16:colId xmlns:a16="http://schemas.microsoft.com/office/drawing/2014/main" xmlns="" val="2788143754"/>
                    </a:ext>
                  </a:extLst>
                </a:gridCol>
                <a:gridCol w="8151223">
                  <a:extLst>
                    <a:ext uri="{9D8B030D-6E8A-4147-A177-3AD203B41FA5}">
                      <a16:colId xmlns:a16="http://schemas.microsoft.com/office/drawing/2014/main" xmlns="" val="32552577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Науковець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 smtClean="0"/>
                        <a:t>Обгрунтування</a:t>
                      </a:r>
                      <a:r>
                        <a:rPr lang="uk-UA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779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К. Альбрехт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сервісний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менеджмент 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це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тотальний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організаційний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підхід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робить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якість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послуги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головною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рушійною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силою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бізнес-діяльності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сервісного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підприємства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5114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Б. </a:t>
                      </a:r>
                      <a:r>
                        <a:rPr lang="ru-RU" b="0" i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Чернишов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сервісний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менеджмент 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являє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собою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філософію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якої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система менеджменту повинна бути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принципово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орієнтованою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по-перше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максимально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можливе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задоволення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специфічних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потреб конкретного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клієнта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шляхом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йому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сервісного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продукту,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володіє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певним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ефектом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корисності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якістю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оцінюваною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споживачем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по-друге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створення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можливостей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та умов для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відповідного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продукту;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по-третє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на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погоджування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цілей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інтересів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вигоди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всіх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залучених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процес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надання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послуги</a:t>
                      </a:r>
                      <a:r>
                        <a:rPr lang="ru-RU" sz="1800" b="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сторін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9651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79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5552" y="1214849"/>
            <a:ext cx="10178322" cy="1750421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З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наведених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визначень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можна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зробити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висновок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що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головний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фактор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успіху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сервісного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підприємства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здатність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задовольняти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вимоги</a:t>
            </a:r>
            <a:r>
              <a:rPr lang="ru-RU" b="1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клієнта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Саме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тому,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його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стратегічна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орієнтація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повинна бути направлена на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споживача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2" y="2965270"/>
            <a:ext cx="10306254" cy="28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2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 </a:t>
            </a:r>
            <a:r>
              <a:rPr lang="ru-RU" dirty="0" err="1" smtClean="0"/>
              <a:t>завдання</a:t>
            </a:r>
            <a:r>
              <a:rPr lang="ru-RU" dirty="0" smtClean="0"/>
              <a:t> </a:t>
            </a:r>
            <a:r>
              <a:rPr lang="ru-RU" dirty="0"/>
              <a:t>менеджменту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1154" y="2286001"/>
            <a:ext cx="10358846" cy="4284616"/>
          </a:xfrm>
        </p:spPr>
        <p:txBody>
          <a:bodyPr>
            <a:normAutofit/>
          </a:bodyPr>
          <a:lstStyle/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встановлення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цілей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розробка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планів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їх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досягнення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об'єднання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людей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навколо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загальних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цілей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організація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процесів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розробки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надання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послуг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високої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якості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обслуговування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постійна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підготовка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розвиток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персоналу;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забезпечення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ефективності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комунікацій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між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персоналом та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клієнтом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розробка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застосування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різних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способів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оцінки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діяльності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працівників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підприємства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в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цілому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;</a:t>
            </a:r>
          </a:p>
          <a:p>
            <a:r>
              <a:rPr lang="ru-RU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створення</a:t>
            </a:r>
            <a:r>
              <a:rPr lang="ru-RU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своїх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власних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традицій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використання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набутого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Arial" panose="020B0604020202020204" pitchFamily="34" charset="0"/>
              </a:rPr>
              <a:t>досвіду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10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менеджменту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619" y="2011680"/>
            <a:ext cx="9710439" cy="38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91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1" y="444137"/>
            <a:ext cx="10515600" cy="3745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1" i="1" dirty="0" err="1" smtClean="0">
                <a:solidFill>
                  <a:srgbClr val="000000"/>
                </a:solidFill>
                <a:latin typeface="Open Sans"/>
              </a:rPr>
              <a:t>Процес</a:t>
            </a:r>
            <a:r>
              <a:rPr lang="ru-RU" b="1" i="1" dirty="0" smtClean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менеджменту </a:t>
            </a:r>
            <a:r>
              <a:rPr lang="ru-RU" b="1" i="1" dirty="0" err="1">
                <a:solidFill>
                  <a:srgbClr val="000000"/>
                </a:solidFill>
                <a:latin typeface="Open Sans"/>
              </a:rPr>
              <a:t>сервісного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b="1" i="1" dirty="0" err="1">
                <a:solidFill>
                  <a:srgbClr val="000000"/>
                </a:solidFill>
                <a:latin typeface="Open Sans"/>
              </a:rPr>
              <a:t>підприємства</a:t>
            </a:r>
            <a:r>
              <a:rPr lang="ru-RU" b="1" i="1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-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послідовне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взаємопов'язане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здійснення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функцій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менеджменту.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Процес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управління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повинен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чітко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визначений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зміст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певну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структуру і </a:t>
            </a:r>
            <a:r>
              <a:rPr lang="ru-RU" dirty="0" err="1">
                <a:solidFill>
                  <a:srgbClr val="000000"/>
                </a:solidFill>
                <a:latin typeface="Open Sans"/>
              </a:rPr>
              <a:t>технологію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just"/>
            <a:r>
              <a:rPr lang="ru-RU" b="1" i="1" dirty="0" err="1" smtClean="0">
                <a:solidFill>
                  <a:srgbClr val="242424"/>
                </a:solidFill>
                <a:latin typeface="Open Sans"/>
              </a:rPr>
              <a:t>зміст</a:t>
            </a:r>
            <a:r>
              <a:rPr lang="ru-RU" i="1" dirty="0" smtClean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242424"/>
                </a:solidFill>
                <a:latin typeface="Open Sans"/>
              </a:rPr>
              <a:t>процесу</a:t>
            </a:r>
            <a:r>
              <a:rPr lang="ru-RU" i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242424"/>
                </a:solidFill>
                <a:latin typeface="Open Sans"/>
              </a:rPr>
              <a:t>управління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відповідає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запитання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дії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функції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здійснюються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в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його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межах;</a:t>
            </a:r>
          </a:p>
          <a:p>
            <a:pPr algn="just"/>
            <a:r>
              <a:rPr lang="ru-RU" b="1" i="1" dirty="0" smtClean="0">
                <a:solidFill>
                  <a:srgbClr val="242424"/>
                </a:solidFill>
                <a:latin typeface="Open Sans"/>
              </a:rPr>
              <a:t>структура</a:t>
            </a:r>
            <a:r>
              <a:rPr lang="ru-RU" i="1" dirty="0" smtClean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242424"/>
                </a:solidFill>
                <a:latin typeface="Open Sans"/>
              </a:rPr>
              <a:t>процесу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управління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відповідає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запитання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як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або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яким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чином формально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пов'язані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між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собою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дії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функції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які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складають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цей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процес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;</a:t>
            </a:r>
          </a:p>
          <a:p>
            <a:pPr algn="just"/>
            <a:r>
              <a:rPr lang="ru-RU" b="1" i="1" dirty="0" err="1" smtClean="0">
                <a:solidFill>
                  <a:srgbClr val="242424"/>
                </a:solidFill>
                <a:latin typeface="Open Sans"/>
              </a:rPr>
              <a:t>технологія</a:t>
            </a:r>
            <a:r>
              <a:rPr lang="ru-RU" i="1" dirty="0" smtClean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242424"/>
                </a:solidFill>
                <a:latin typeface="Open Sans"/>
              </a:rPr>
              <a:t>процесу</a:t>
            </a:r>
            <a:r>
              <a:rPr lang="ru-RU" i="1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242424"/>
                </a:solidFill>
                <a:latin typeface="Open Sans"/>
              </a:rPr>
              <a:t>управління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 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відповідає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запитання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якою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є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логічна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послідовність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дій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в межах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функції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функцій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в межах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процесу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що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і за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чим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 повинно </a:t>
            </a:r>
            <a:r>
              <a:rPr lang="ru-RU" dirty="0" err="1">
                <a:solidFill>
                  <a:srgbClr val="242424"/>
                </a:solidFill>
                <a:latin typeface="Open Sans"/>
              </a:rPr>
              <a:t>слідувати</a:t>
            </a:r>
            <a:r>
              <a:rPr lang="ru-RU" dirty="0">
                <a:solidFill>
                  <a:srgbClr val="242424"/>
                </a:solidFill>
                <a:latin typeface="Open Sans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723" y="4189259"/>
            <a:ext cx="4294142" cy="257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7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0002">
            <a:off x="562437" y="3340746"/>
            <a:ext cx="4562730" cy="3093531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2916" y="666205"/>
            <a:ext cx="6374674" cy="5303520"/>
          </a:xfrm>
        </p:spPr>
        <p:txBody>
          <a:bodyPr/>
          <a:lstStyle/>
          <a:p>
            <a:pPr marL="0" indent="0" algn="ctr">
              <a:buNone/>
            </a:pPr>
            <a:r>
              <a:rPr lang="ru-RU" i="1" dirty="0">
                <a:solidFill>
                  <a:srgbClr val="000000"/>
                </a:solidFill>
                <a:latin typeface="Open Sans"/>
              </a:rPr>
              <a:t>Таким чином,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процес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менеджменту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сервісного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підприємства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розпочинається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визначення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цілей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які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є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підставою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для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розроблення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системи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заходів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щодо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їх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досягнення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та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матеріального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фінансового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і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соціального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забезпечення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, за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що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відповідає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планування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Для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втілення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планів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у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життя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необхідно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мати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певну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організацію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- структуру, яка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виконуватиме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плани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. Так,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наступною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функцією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менеджменту є "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організування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". Для того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щоб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працівники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працювали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з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певною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віддачею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необхідно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застосовувати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"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мотивування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".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Завершальною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стадією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управлінського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циклу є 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функція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 "</a:t>
            </a:r>
            <a:r>
              <a:rPr lang="ru-RU" i="1" dirty="0" err="1">
                <a:solidFill>
                  <a:srgbClr val="000000"/>
                </a:solidFill>
                <a:latin typeface="Open Sans"/>
              </a:rPr>
              <a:t>контролювання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". </a:t>
            </a:r>
            <a:endParaRPr lang="ru-RU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8484">
            <a:off x="570911" y="405307"/>
            <a:ext cx="4261476" cy="308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3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Эмблема</Template>
  <TotalTime>102</TotalTime>
  <Words>450</Words>
  <Application>Microsoft Office PowerPoint</Application>
  <PresentationFormat>Произвольный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Badge</vt:lpstr>
      <vt:lpstr>Менеджмент сервісних організацій</vt:lpstr>
      <vt:lpstr>Презентация PowerPoint</vt:lpstr>
      <vt:lpstr>Презентация PowerPoint</vt:lpstr>
      <vt:lpstr>Визначення сервісного менеджменту у літературі</vt:lpstr>
      <vt:lpstr>Презентация PowerPoint</vt:lpstr>
      <vt:lpstr> завдання менеджменту у сфері послуг </vt:lpstr>
      <vt:lpstr>Основні функції менеджменту у сфері послуг</vt:lpstr>
      <vt:lpstr>Презентация PowerPoint</vt:lpstr>
      <vt:lpstr>Презентация PowerPoint</vt:lpstr>
      <vt:lpstr>Презентация PowerPoint</vt:lpstr>
      <vt:lpstr>Методи управління сервісним підприємством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сервісних організацій</dc:title>
  <dc:creator>Asus</dc:creator>
  <cp:lastModifiedBy>Admin</cp:lastModifiedBy>
  <cp:revision>11</cp:revision>
  <dcterms:created xsi:type="dcterms:W3CDTF">2019-09-27T11:28:56Z</dcterms:created>
  <dcterms:modified xsi:type="dcterms:W3CDTF">2019-10-15T08:58:23Z</dcterms:modified>
</cp:coreProperties>
</file>