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09890ff1fd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09890ff1fd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09890ff1fd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09890ff1fd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309890ff1fd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309890ff1fd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https://www.youtube.com/@CodeSharePaul</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309890ff1fd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309890ff1fd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09890ff1fd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09890ff1fd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09890ff1f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09890ff1f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09890ff1fd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09890ff1fd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09890ff1f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09890ff1f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09890ff1fd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09890ff1fd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09890ff1fd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09890ff1fd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09890ff1fd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09890ff1fd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09890ff1fd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09890ff1fd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09890ff1fd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09890ff1fd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CMS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Управління користувачами та правами доступу</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Більшість CMS підтримують багаторівневу систему доступу для різних типів користувачів.</a:t>
            </a:r>
            <a:endParaRPr/>
          </a:p>
          <a:p>
            <a:pPr indent="0" lvl="0" marL="0" rtl="0" algn="l">
              <a:spcBef>
                <a:spcPts val="1200"/>
              </a:spcBef>
              <a:spcAft>
                <a:spcPts val="0"/>
              </a:spcAft>
              <a:buClr>
                <a:schemeClr val="dk1"/>
              </a:buClr>
              <a:buSzPts val="1100"/>
              <a:buFont typeface="Arial"/>
              <a:buNone/>
            </a:pPr>
            <a:r>
              <a:rPr lang="en"/>
              <a:t>Приклади ролей у CMS:</a:t>
            </a:r>
            <a:endParaRPr/>
          </a:p>
          <a:p>
            <a:pPr indent="-342900" lvl="0" marL="457200" rtl="0" algn="l">
              <a:spcBef>
                <a:spcPts val="1200"/>
              </a:spcBef>
              <a:spcAft>
                <a:spcPts val="0"/>
              </a:spcAft>
              <a:buSzPts val="1800"/>
              <a:buChar char="●"/>
            </a:pPr>
            <a:r>
              <a:rPr lang="en"/>
              <a:t>Адміністратор – повний доступ до всіх функцій.</a:t>
            </a:r>
            <a:endParaRPr/>
          </a:p>
          <a:p>
            <a:pPr indent="-342900" lvl="0" marL="457200" rtl="0" algn="l">
              <a:spcBef>
                <a:spcPts val="0"/>
              </a:spcBef>
              <a:spcAft>
                <a:spcPts val="0"/>
              </a:spcAft>
              <a:buSzPts val="1800"/>
              <a:buChar char="●"/>
            </a:pPr>
            <a:r>
              <a:rPr lang="en"/>
              <a:t>Редактор – можливість додавати та редагувати контент.</a:t>
            </a:r>
            <a:endParaRPr/>
          </a:p>
          <a:p>
            <a:pPr indent="-342900" lvl="0" marL="457200" rtl="0" algn="l">
              <a:spcBef>
                <a:spcPts val="0"/>
              </a:spcBef>
              <a:spcAft>
                <a:spcPts val="0"/>
              </a:spcAft>
              <a:buSzPts val="1800"/>
              <a:buChar char="●"/>
            </a:pPr>
            <a:r>
              <a:rPr lang="en"/>
              <a:t>Автор – можливість створювати власний контент.</a:t>
            </a:r>
            <a:endParaRPr/>
          </a:p>
          <a:p>
            <a:pPr indent="-342900" lvl="0" marL="457200" rtl="0" algn="l">
              <a:spcBef>
                <a:spcPts val="0"/>
              </a:spcBef>
              <a:spcAft>
                <a:spcPts val="0"/>
              </a:spcAft>
              <a:buSzPts val="1800"/>
              <a:buChar char="●"/>
            </a:pPr>
            <a:r>
              <a:rPr lang="en"/>
              <a:t>Користувач – тільки перегляд контенту без можливості його редагування.</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Ризики та виклики використання CMS</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Безпека: типові вразливості CMS</a:t>
            </a:r>
            <a:br>
              <a:rPr lang="en"/>
            </a:br>
            <a:r>
              <a:rPr lang="en"/>
              <a:t>Одним із найбільших викликів при використанні CMS є безпека. Багато систем управління контентом мають велику кількість плагінів і розширень, які можуть мати вразливості.</a:t>
            </a:r>
            <a:endParaRPr/>
          </a:p>
          <a:p>
            <a:pPr indent="0" lvl="0" marL="0" rtl="0" algn="l">
              <a:spcBef>
                <a:spcPts val="1200"/>
              </a:spcBef>
              <a:spcAft>
                <a:spcPts val="0"/>
              </a:spcAft>
              <a:buNone/>
            </a:pPr>
            <a:r>
              <a:rPr lang="en"/>
              <a:t>Продуктивність та масштабованість при великих навантаженнях</a:t>
            </a:r>
            <a:endParaRPr/>
          </a:p>
          <a:p>
            <a:pPr indent="0" lvl="0" marL="0" rtl="0" algn="l">
              <a:spcBef>
                <a:spcPts val="1200"/>
              </a:spcBef>
              <a:spcAft>
                <a:spcPts val="0"/>
              </a:spcAft>
              <a:buNone/>
            </a:pPr>
            <a:r>
              <a:rPr lang="en"/>
              <a:t>Обмеження налаштувань та кастомізації</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Umbraco CMS</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Встановлення:</a:t>
            </a:r>
            <a:endParaRPr/>
          </a:p>
          <a:p>
            <a:pPr indent="0" lvl="0" marL="0" rtl="0" algn="l">
              <a:spcBef>
                <a:spcPts val="1200"/>
              </a:spcBef>
              <a:spcAft>
                <a:spcPts val="0"/>
              </a:spcAft>
              <a:buNone/>
            </a:pPr>
            <a:r>
              <a:rPr lang="en" sz="1050">
                <a:solidFill>
                  <a:schemeClr val="dk1"/>
                </a:solidFill>
                <a:latin typeface="Courier New"/>
                <a:ea typeface="Courier New"/>
                <a:cs typeface="Courier New"/>
                <a:sym typeface="Courier New"/>
              </a:rPr>
              <a:t>dotnet new install Umbraco.Templates</a:t>
            </a:r>
            <a:endParaRPr sz="1050">
              <a:solidFill>
                <a:schemeClr val="dk1"/>
              </a:solidFill>
              <a:latin typeface="Courier New"/>
              <a:ea typeface="Courier New"/>
              <a:cs typeface="Courier New"/>
              <a:sym typeface="Courier New"/>
            </a:endParaRPr>
          </a:p>
          <a:p>
            <a:pPr indent="0" lvl="0" marL="0" rtl="0" algn="l">
              <a:spcBef>
                <a:spcPts val="1200"/>
              </a:spcBef>
              <a:spcAft>
                <a:spcPts val="0"/>
              </a:spcAft>
              <a:buNone/>
            </a:pPr>
            <a:r>
              <a:rPr lang="en" sz="1050">
                <a:solidFill>
                  <a:schemeClr val="dk1"/>
                </a:solidFill>
                <a:latin typeface="Courier New"/>
                <a:ea typeface="Courier New"/>
                <a:cs typeface="Courier New"/>
                <a:sym typeface="Courier New"/>
              </a:rPr>
              <a:t>dotnet new umbraco --name MyProject</a:t>
            </a:r>
            <a:endParaRPr sz="1050">
              <a:solidFill>
                <a:schemeClr val="dk1"/>
              </a:solidFill>
              <a:latin typeface="Courier New"/>
              <a:ea typeface="Courier New"/>
              <a:cs typeface="Courier New"/>
              <a:sym typeface="Courier New"/>
            </a:endParaRPr>
          </a:p>
          <a:p>
            <a:pPr indent="0" lvl="0" marL="0" rtl="0" algn="l">
              <a:spcBef>
                <a:spcPts val="1200"/>
              </a:spcBef>
              <a:spcAft>
                <a:spcPts val="0"/>
              </a:spcAft>
              <a:buNone/>
            </a:pPr>
            <a:r>
              <a:rPr lang="en" sz="1050">
                <a:solidFill>
                  <a:schemeClr val="dk1"/>
                </a:solidFill>
                <a:latin typeface="Courier New"/>
                <a:ea typeface="Courier New"/>
                <a:cs typeface="Courier New"/>
                <a:sym typeface="Courier New"/>
              </a:rPr>
              <a:t>cd MyProject</a:t>
            </a:r>
            <a:endParaRPr sz="1050">
              <a:solidFill>
                <a:schemeClr val="dk1"/>
              </a:solidFill>
              <a:latin typeface="Courier New"/>
              <a:ea typeface="Courier New"/>
              <a:cs typeface="Courier New"/>
              <a:sym typeface="Courier New"/>
            </a:endParaRPr>
          </a:p>
          <a:p>
            <a:pPr indent="0" lvl="0" marL="0" rtl="0" algn="l">
              <a:spcBef>
                <a:spcPts val="1200"/>
              </a:spcBef>
              <a:spcAft>
                <a:spcPts val="1200"/>
              </a:spcAft>
              <a:buNone/>
            </a:pPr>
            <a:r>
              <a:rPr lang="en" sz="1050">
                <a:solidFill>
                  <a:schemeClr val="dk1"/>
                </a:solidFill>
                <a:latin typeface="Courier New"/>
                <a:ea typeface="Courier New"/>
                <a:cs typeface="Courier New"/>
                <a:sym typeface="Courier New"/>
              </a:rPr>
              <a:t>dotnet run</a:t>
            </a:r>
            <a:endParaRPr sz="1050">
              <a:solidFill>
                <a:schemeClr val="dk1"/>
              </a:solidFill>
              <a:latin typeface="Courier New"/>
              <a:ea typeface="Courier New"/>
              <a:cs typeface="Courier New"/>
              <a:sym typeface="Courier New"/>
            </a:endParaRPr>
          </a:p>
        </p:txBody>
      </p:sp>
      <p:pic>
        <p:nvPicPr>
          <p:cNvPr id="122" name="Google Shape;122;p24"/>
          <p:cNvPicPr preferRelativeResize="0"/>
          <p:nvPr/>
        </p:nvPicPr>
        <p:blipFill>
          <a:blip r:embed="rId3">
            <a:alphaModFix/>
          </a:blip>
          <a:stretch>
            <a:fillRect/>
          </a:stretch>
        </p:blipFill>
        <p:spPr>
          <a:xfrm>
            <a:off x="3390725" y="1838345"/>
            <a:ext cx="5197174" cy="27305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a:t>
            </a:r>
            <a:r>
              <a:rPr lang="en"/>
              <a:t>trapi CMS</a:t>
            </a:r>
            <a:endParaRPr/>
          </a:p>
        </p:txBody>
      </p:sp>
      <p:sp>
        <p:nvSpPr>
          <p:cNvPr id="128" name="Google Shape;128;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29" name="Google Shape;129;p25"/>
          <p:cNvPicPr preferRelativeResize="0"/>
          <p:nvPr/>
        </p:nvPicPr>
        <p:blipFill>
          <a:blip r:embed="rId3">
            <a:alphaModFix/>
          </a:blip>
          <a:stretch>
            <a:fillRect/>
          </a:stretch>
        </p:blipFill>
        <p:spPr>
          <a:xfrm>
            <a:off x="2648773" y="737800"/>
            <a:ext cx="6283550" cy="4245751"/>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Start screen</a:t>
            </a:r>
            <a:endParaRPr/>
          </a:p>
        </p:txBody>
      </p:sp>
      <p:sp>
        <p:nvSpPr>
          <p:cNvPr id="135" name="Google Shape;135;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36" name="Google Shape;136;p26"/>
          <p:cNvPicPr preferRelativeResize="0"/>
          <p:nvPr/>
        </p:nvPicPr>
        <p:blipFill>
          <a:blip r:embed="rId3">
            <a:alphaModFix/>
          </a:blip>
          <a:stretch>
            <a:fillRect/>
          </a:stretch>
        </p:blipFill>
        <p:spPr>
          <a:xfrm>
            <a:off x="4977839" y="0"/>
            <a:ext cx="4166172" cy="51434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CMS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Система управління контентом (Content Management System, CMS) – це програмне забезпечення, яке дозволяє користувачам створювати, редагувати, публікувати та управляти контентом вебсайтів без необхідності в детальних знаннях програмування. </a:t>
            </a:r>
            <a:endParaRPr/>
          </a:p>
          <a:p>
            <a:pPr indent="0" lvl="0" marL="0" rtl="0" algn="l">
              <a:spcBef>
                <a:spcPts val="1200"/>
              </a:spcBef>
              <a:spcAft>
                <a:spcPts val="1200"/>
              </a:spcAft>
              <a:buNone/>
            </a:pPr>
            <a:r>
              <a:rPr lang="en"/>
              <a:t>Основна мета CMS – спростити процес створення і підтримки веб-ресурсів, надаючи інтуїтивно зрозумілий інтерфейс для взаємодії з вмістом.</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Основні компоненти CMS</a:t>
            </a:r>
            <a:endParaRPr/>
          </a:p>
        </p:txBody>
      </p:sp>
      <p:pic>
        <p:nvPicPr>
          <p:cNvPr id="67" name="Google Shape;67;p15"/>
          <p:cNvPicPr preferRelativeResize="0"/>
          <p:nvPr/>
        </p:nvPicPr>
        <p:blipFill>
          <a:blip r:embed="rId3">
            <a:alphaModFix/>
          </a:blip>
          <a:stretch>
            <a:fillRect/>
          </a:stretch>
        </p:blipFill>
        <p:spPr>
          <a:xfrm>
            <a:off x="1051200" y="1094876"/>
            <a:ext cx="7191001" cy="37326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Модульність та розширюваність CMS</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Сучасні CMS підтримують модульну архітектуру, що дозволяє розширювати функціонал без необхідності змінювати основний код системи. Це досягається за допомогою модулів або плагінів, які можна підключати для додавання нових можливостей. Наприклад, плагін для SEO-оптимізації, система коментарів, або інструменти для аналітики.</a:t>
            </a:r>
            <a:endParaRPr/>
          </a:p>
          <a:p>
            <a:pPr indent="0" lvl="0" marL="0" rtl="0" algn="l">
              <a:spcBef>
                <a:spcPts val="1200"/>
              </a:spcBef>
              <a:spcAft>
                <a:spcPts val="0"/>
              </a:spcAft>
              <a:buClr>
                <a:schemeClr val="dk1"/>
              </a:buClr>
              <a:buSzPts val="1100"/>
              <a:buFont typeface="Arial"/>
              <a:buNone/>
            </a:pPr>
            <a:r>
              <a:rPr lang="en"/>
              <a:t>Переваги модульної архітектури CMS:</a:t>
            </a:r>
            <a:endParaRPr/>
          </a:p>
          <a:p>
            <a:pPr indent="-342900" lvl="0" marL="457200" rtl="0" algn="l">
              <a:spcBef>
                <a:spcPts val="1200"/>
              </a:spcBef>
              <a:spcAft>
                <a:spcPts val="0"/>
              </a:spcAft>
              <a:buSzPts val="1800"/>
              <a:buChar char="●"/>
            </a:pPr>
            <a:r>
              <a:rPr lang="en"/>
              <a:t>Спрощена інтеграція нових функцій</a:t>
            </a:r>
            <a:endParaRPr/>
          </a:p>
          <a:p>
            <a:pPr indent="-342900" lvl="0" marL="457200" rtl="0" algn="l">
              <a:spcBef>
                <a:spcPts val="0"/>
              </a:spcBef>
              <a:spcAft>
                <a:spcPts val="0"/>
              </a:spcAft>
              <a:buSzPts val="1800"/>
              <a:buChar char="●"/>
            </a:pPr>
            <a:r>
              <a:rPr lang="en"/>
              <a:t>Легка адаптація системи під конкретні потреби бізнесу</a:t>
            </a:r>
            <a:endParaRPr/>
          </a:p>
          <a:p>
            <a:pPr indent="-342900" lvl="0" marL="457200" rtl="0" algn="l">
              <a:spcBef>
                <a:spcPts val="0"/>
              </a:spcBef>
              <a:spcAft>
                <a:spcPts val="0"/>
              </a:spcAft>
              <a:buSzPts val="1800"/>
              <a:buChar char="●"/>
            </a:pPr>
            <a:r>
              <a:rPr lang="en"/>
              <a:t>Можливість кастомізації без порушення основної структури системи</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Плагіни та теми</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Плагіни</a:t>
            </a:r>
            <a:r>
              <a:rPr lang="en"/>
              <a:t> – це додаткові компоненти, які додають нові функції або розширюють наявні можливості CMS. Наприклад, для WordPress існують тисячі плагінів, що дозволяють додавати контактні форми, галереї зображень, e-commerce функції та інші корисні інструменти.</a:t>
            </a:r>
            <a:endParaRPr/>
          </a:p>
          <a:p>
            <a:pPr indent="0" lvl="0" marL="0" rtl="0" algn="l">
              <a:spcBef>
                <a:spcPts val="1200"/>
              </a:spcBef>
              <a:spcAft>
                <a:spcPts val="1200"/>
              </a:spcAft>
              <a:buNone/>
            </a:pPr>
            <a:r>
              <a:rPr b="1" lang="en"/>
              <a:t>Теми </a:t>
            </a:r>
            <a:r>
              <a:rPr lang="en"/>
              <a:t>– це набори файлів, які визначають зовнішній вигляд вебсайту. Теми дозволяють змінювати дизайн та структуру сторінок без необхідності втручання в базовий код системи. Для кожної CMS існує велика кількість безкоштовних і платних тем, що допомагають адаптувати сайт під вимоги конкретного проєкту.</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Типи CMS</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SaaS CMS</a:t>
            </a:r>
            <a:r>
              <a:rPr lang="en"/>
              <a:t> (Software as a Service)</a:t>
            </a:r>
            <a:br>
              <a:rPr lang="en"/>
            </a:br>
            <a:r>
              <a:rPr lang="en"/>
              <a:t>Переваги: простота використання, швидке впровадження, масштабованість</a:t>
            </a:r>
            <a:br>
              <a:rPr lang="en"/>
            </a:br>
            <a:r>
              <a:rPr lang="en"/>
              <a:t>Недоліки: обмежена кастомізація, відсутність доступу до серверу, залежність від провайдера</a:t>
            </a:r>
            <a:endParaRPr/>
          </a:p>
          <a:p>
            <a:pPr indent="0" lvl="0" marL="0" rtl="0" algn="l">
              <a:spcBef>
                <a:spcPts val="1200"/>
              </a:spcBef>
              <a:spcAft>
                <a:spcPts val="1200"/>
              </a:spcAft>
              <a:buNone/>
            </a:pPr>
            <a:r>
              <a:rPr b="1" lang="en"/>
              <a:t>Open-source CMS</a:t>
            </a:r>
            <a:br>
              <a:rPr lang="en"/>
            </a:br>
            <a:r>
              <a:rPr lang="en"/>
              <a:t>Переваги: повна кастомізація, велика кількість плагінів, відсутність плати</a:t>
            </a:r>
            <a:br>
              <a:rPr lang="en"/>
            </a:br>
            <a:r>
              <a:rPr lang="en"/>
              <a:t>Недоліки: необхідність технічних знань для налаштування та підтримки, відповідальність за безпеку та оновлення</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Функціональні можливості сучасних CMS</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Основною функцією будь-якої CMS є управління контентом. Це включає створення, редагування, публікацію та організацію матеріалів. </a:t>
            </a:r>
            <a:endParaRPr/>
          </a:p>
          <a:p>
            <a:pPr indent="0" lvl="0" marL="0" rtl="0" algn="l">
              <a:spcBef>
                <a:spcPts val="1200"/>
              </a:spcBef>
              <a:spcAft>
                <a:spcPts val="0"/>
              </a:spcAft>
              <a:buNone/>
            </a:pPr>
            <a:r>
              <a:rPr lang="en"/>
              <a:t>Особливості управління контентом в CMS:</a:t>
            </a:r>
            <a:endParaRPr/>
          </a:p>
          <a:p>
            <a:pPr indent="-342900" lvl="0" marL="457200" rtl="0" algn="l">
              <a:spcBef>
                <a:spcPts val="1200"/>
              </a:spcBef>
              <a:spcAft>
                <a:spcPts val="0"/>
              </a:spcAft>
              <a:buSzPts val="1800"/>
              <a:buChar char="●"/>
            </a:pPr>
            <a:r>
              <a:rPr lang="en"/>
              <a:t>WYSIWYG-редактори (What You See Is What You Get)</a:t>
            </a:r>
            <a:endParaRPr/>
          </a:p>
          <a:p>
            <a:pPr indent="-342900" lvl="0" marL="457200" rtl="0" algn="l">
              <a:spcBef>
                <a:spcPts val="0"/>
              </a:spcBef>
              <a:spcAft>
                <a:spcPts val="0"/>
              </a:spcAft>
              <a:buSzPts val="1800"/>
              <a:buChar char="●"/>
            </a:pPr>
            <a:r>
              <a:rPr lang="en"/>
              <a:t>Створення чернеток і попередній перегляд перед публікацією.</a:t>
            </a:r>
            <a:endParaRPr/>
          </a:p>
          <a:p>
            <a:pPr indent="-342900" lvl="0" marL="457200" rtl="0" algn="l">
              <a:spcBef>
                <a:spcPts val="0"/>
              </a:spcBef>
              <a:spcAft>
                <a:spcPts val="0"/>
              </a:spcAft>
              <a:buSzPts val="1800"/>
              <a:buChar char="●"/>
            </a:pPr>
            <a:r>
              <a:rPr lang="en"/>
              <a:t>Автоматична організація контенту за допомогою категорій, тегів і таксономій.</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Мультимовність та SEO-оптимізація</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Можливості для SEO-оптимізації в CMS:</a:t>
            </a:r>
            <a:endParaRPr/>
          </a:p>
          <a:p>
            <a:pPr indent="-342900" lvl="0" marL="457200" rtl="0" algn="l">
              <a:spcBef>
                <a:spcPts val="1200"/>
              </a:spcBef>
              <a:spcAft>
                <a:spcPts val="0"/>
              </a:spcAft>
              <a:buSzPts val="1800"/>
              <a:buChar char="●"/>
            </a:pPr>
            <a:r>
              <a:rPr lang="en"/>
              <a:t>Додавання метаданих (теги заголовків, мета-описи).</a:t>
            </a:r>
            <a:endParaRPr/>
          </a:p>
          <a:p>
            <a:pPr indent="-342900" lvl="0" marL="457200" rtl="0" algn="l">
              <a:spcBef>
                <a:spcPts val="0"/>
              </a:spcBef>
              <a:spcAft>
                <a:spcPts val="0"/>
              </a:spcAft>
              <a:buSzPts val="1800"/>
              <a:buChar char="●"/>
            </a:pPr>
            <a:r>
              <a:rPr lang="en"/>
              <a:t>Налаштування URL для зручного читання та індексації.</a:t>
            </a:r>
            <a:endParaRPr/>
          </a:p>
          <a:p>
            <a:pPr indent="-342900" lvl="0" marL="457200" rtl="0" algn="l">
              <a:spcBef>
                <a:spcPts val="0"/>
              </a:spcBef>
              <a:spcAft>
                <a:spcPts val="0"/>
              </a:spcAft>
              <a:buSzPts val="1800"/>
              <a:buChar char="●"/>
            </a:pPr>
            <a:r>
              <a:rPr lang="en"/>
              <a:t>Інтеграція з Google Analytics і іншими інструментами для відстеження трафіку.</a:t>
            </a:r>
            <a:endParaRPr/>
          </a:p>
          <a:p>
            <a:pPr indent="-342900" lvl="0" marL="457200" rtl="0" algn="l">
              <a:spcBef>
                <a:spcPts val="0"/>
              </a:spcBef>
              <a:spcAft>
                <a:spcPts val="0"/>
              </a:spcAft>
              <a:buSzPts val="1800"/>
              <a:buChar char="●"/>
            </a:pPr>
            <a:r>
              <a:rPr lang="en"/>
              <a:t>Підтримка створення XML-карт сайтів та автоматичне оновлення.</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Інтеграція з іншими сервісами (CRM, e-commerce)</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Сучасні CMS дозволяють легко інтегруватися з іншими бізнес-системами, такими як CRM (системи управління взаємовідносинами з клієнтами) та e-commerce (системи для управління онлайн-продажами). Це дозволяє підприємствам централізовано керувати всіма аспектами бізнесу через одну платформу. Багато CMS мають вбудовані або доступні через плагіни рішення для інтеграції з популярними сервісами, такими як Salesforce, HubSpot, Google Analytics, PayPal тощо.</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