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54282be35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154282be35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54282be35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54282be35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154282be35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154282be35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54282be35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154282be35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54282be35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154282be35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f346f69b6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f346f69b6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f346f69b6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f346f69b6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54282be35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154282be35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0e3380a38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0e3380a3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e3380a38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e3380a38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54282be3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54282be3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54282be3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54282be3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ff01abca1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eff01abca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154282be3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154282be3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154282be35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154282be35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154282be35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154282be35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https://developer.mozilla.org/en-US/docs/Web/Performance/How_browsers_work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Лекція 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863" y="277463"/>
            <a:ext cx="8239125" cy="433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2663" y="152400"/>
            <a:ext cx="4118685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Basics</a:t>
            </a:r>
            <a:endParaRPr/>
          </a:p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&lt;!doctype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html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&lt;html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lang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"en-US"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&lt;head&gt;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&lt;meta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charset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"UTF-8"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&lt;title&gt;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 simple page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&lt;/title&gt;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&lt;link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rel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"stylesheet"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href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"styles.css"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&lt;script</a:t>
            </a:r>
            <a:r>
              <a:rPr lang="en" sz="442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src</a:t>
            </a:r>
            <a:r>
              <a:rPr lang="en" sz="442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"myscript.js"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&gt;&lt;/script&gt;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&lt;/head&gt;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&lt;body&gt;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&lt;h1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"heading"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 Page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&lt;/h1&gt;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&lt;p&gt;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 paragraph with a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&lt;a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href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"https://example.com/about"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link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&lt;/a&gt;&lt;/p&gt;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&lt;div&gt;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&lt;img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src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"myimage.jpg"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alt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"image description"</a:t>
            </a: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&lt;/div&gt;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&lt;script</a:t>
            </a:r>
            <a:r>
              <a:rPr lang="en" sz="442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4421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src</a:t>
            </a:r>
            <a:r>
              <a:rPr lang="en" sz="4421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4421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"anotherscript.js"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&gt;&lt;/script&gt;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&lt;/body&gt;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421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 sz="4421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Semantic HTML</a:t>
            </a:r>
            <a:endParaRPr/>
          </a:p>
        </p:txBody>
      </p:sp>
      <p:sp>
        <p:nvSpPr>
          <p:cNvPr id="122" name="Google Shape;122;p25"/>
          <p:cNvSpPr txBox="1"/>
          <p:nvPr>
            <p:ph idx="1" type="body"/>
          </p:nvPr>
        </p:nvSpPr>
        <p:spPr>
          <a:xfrm>
            <a:off x="311700" y="1152475"/>
            <a:ext cx="5298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Семантичний елемент = елемент з значенням.</a:t>
            </a: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Семантичні елементи чітко описують своє призначення як для браузера так і для розробника.</a:t>
            </a:r>
            <a:endParaRPr sz="115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Приклад не семантичних елементів: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&lt;div&gt;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&lt;span&gt;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- не дають зрозуміти, який контент буде в середині елементу.</a:t>
            </a:r>
            <a:endParaRPr sz="115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Приклад семантичних елементів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&lt;form&gt;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&lt;table&gt;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&lt;article&gt;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&lt;details&gt;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&lt;figure&gt;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&lt;footer&gt;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&lt;header&gt;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&lt;main&gt;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&lt;nav&gt;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&lt;section&gt;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&lt;summary&gt;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і  </a:t>
            </a:r>
            <a:r>
              <a:rPr lang="en" sz="1200">
                <a:solidFill>
                  <a:srgbClr val="DC143C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&lt;time&gt;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- чітко визначають власний контент.</a:t>
            </a:r>
            <a:endParaRPr sz="115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400"/>
              </a:spcBef>
              <a:spcAft>
                <a:spcPts val="1400"/>
              </a:spcAft>
              <a:buNone/>
            </a:pPr>
            <a:r>
              <a:t/>
            </a:r>
            <a:endParaRPr sz="115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23" name="Google Shape;12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1775" y="1017725"/>
            <a:ext cx="2827675" cy="330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CSS Selectors </a:t>
            </a:r>
            <a:endParaRPr/>
          </a:p>
        </p:txBody>
      </p:sp>
      <p:sp>
        <p:nvSpPr>
          <p:cNvPr id="129" name="Google Shape;12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CSS селектори—це патерни, які використовуються для вибору HTML елементів, до яких будуть застосовані стилі. Вони дозволяють вибрати один або кілька елементів на веб-сторінці та застосувати до них CSS правила. Ось кілька основних типів селекторів: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Селектори типу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Селектори класу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Селектори ідентифікатора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Селектори атрибутів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Комбіновані селектори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Специфічність </a:t>
            </a:r>
            <a:endParaRPr/>
          </a:p>
        </p:txBody>
      </p:sp>
      <p:sp>
        <p:nvSpPr>
          <p:cNvPr id="135" name="Google Shape;13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Специфічність правила обчислюється шляхом підсумовування значень кожного його селектора.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Специфічність селектора розбивається на 4 рівня: a, b, c і 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- Якщо стиль вбудований, "а" = 1;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- Значення "b" дорівнює загальній кількості селекторів ідентифікаторів;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- Значення "c" дорівнює кількості класів, псевдокласів і селекторів атрибутів;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- Значення "d" дорівнює кількості селекторів типів і псевдоелементів.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Селектори класів та ідентифікаторів</a:t>
            </a:r>
            <a:endParaRPr/>
          </a:p>
        </p:txBody>
      </p:sp>
      <p:sp>
        <p:nvSpPr>
          <p:cNvPr id="141" name="Google Shape;141;p28"/>
          <p:cNvSpPr txBox="1"/>
          <p:nvPr>
            <p:ph idx="1" type="body"/>
          </p:nvPr>
        </p:nvSpPr>
        <p:spPr>
          <a:xfrm>
            <a:off x="311700" y="1152475"/>
            <a:ext cx="1792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.class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.class1.class2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.class1 .class2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#id</a:t>
            </a:r>
            <a:endParaRPr/>
          </a:p>
        </p:txBody>
      </p:sp>
      <p:sp>
        <p:nvSpPr>
          <p:cNvPr id="142" name="Google Shape;142;p28"/>
          <p:cNvSpPr txBox="1"/>
          <p:nvPr>
            <p:ph idx="1" type="body"/>
          </p:nvPr>
        </p:nvSpPr>
        <p:spPr>
          <a:xfrm>
            <a:off x="2376875" y="1152475"/>
            <a:ext cx="5620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Selects all elements with class="intro"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Selects all elements with both name1 and name2 set within its class attribute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Selects all elements with name2 that is a descendant of an element with name1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Selects the element with id="firstname"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/>
          <p:nvPr/>
        </p:nvSpPr>
        <p:spPr>
          <a:xfrm>
            <a:off x="0" y="0"/>
            <a:ext cx="9144000" cy="67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 = 50px</a:t>
            </a:r>
            <a:endParaRPr/>
          </a:p>
        </p:txBody>
      </p:sp>
      <p:sp>
        <p:nvSpPr>
          <p:cNvPr id="148" name="Google Shape;148;p29"/>
          <p:cNvSpPr/>
          <p:nvPr/>
        </p:nvSpPr>
        <p:spPr>
          <a:xfrm>
            <a:off x="0" y="4464300"/>
            <a:ext cx="9144000" cy="67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 = 50px</a:t>
            </a:r>
            <a:endParaRPr/>
          </a:p>
        </p:txBody>
      </p:sp>
      <p:sp>
        <p:nvSpPr>
          <p:cNvPr id="149" name="Google Shape;149;p29"/>
          <p:cNvSpPr/>
          <p:nvPr/>
        </p:nvSpPr>
        <p:spPr>
          <a:xfrm>
            <a:off x="0" y="679200"/>
            <a:ext cx="1846500" cy="378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 = 250px</a:t>
            </a:r>
            <a:endParaRPr/>
          </a:p>
        </p:txBody>
      </p:sp>
      <p:sp>
        <p:nvSpPr>
          <p:cNvPr id="150" name="Google Shape;150;p29"/>
          <p:cNvSpPr/>
          <p:nvPr/>
        </p:nvSpPr>
        <p:spPr>
          <a:xfrm>
            <a:off x="7297500" y="679200"/>
            <a:ext cx="1846500" cy="378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 = </a:t>
            </a:r>
            <a:r>
              <a:rPr lang="en">
                <a:solidFill>
                  <a:schemeClr val="dk1"/>
                </a:solidFill>
              </a:rPr>
              <a:t>250px</a:t>
            </a:r>
            <a:endParaRPr/>
          </a:p>
        </p:txBody>
      </p:sp>
      <p:sp>
        <p:nvSpPr>
          <p:cNvPr id="151" name="Google Shape;151;p29"/>
          <p:cNvSpPr txBox="1"/>
          <p:nvPr/>
        </p:nvSpPr>
        <p:spPr>
          <a:xfrm>
            <a:off x="1988025" y="834850"/>
            <a:ext cx="3000000" cy="15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List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</a:pPr>
            <a:r>
              <a:rPr lang="en" sz="1800">
                <a:solidFill>
                  <a:schemeClr val="dk2"/>
                </a:solidFill>
              </a:rPr>
              <a:t>Item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</a:pPr>
            <a:r>
              <a:rPr lang="en" sz="1800">
                <a:solidFill>
                  <a:schemeClr val="dk2"/>
                </a:solidFill>
              </a:rPr>
              <a:t>Item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</a:pPr>
            <a:r>
              <a:rPr lang="en" sz="1800">
                <a:solidFill>
                  <a:schemeClr val="dk2"/>
                </a:solidFill>
              </a:rPr>
              <a:t>Item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DNS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DNS - ієрархічна розподілена система перетворення імені хоста в IP-адресу.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DNSSEC - набір специфікацій IETF, що забезпечують безпеку інформації, що надається засобами DNS в IP-мережах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 - один з стрижневих протоколів Інтернету, працює на транспортному рівні моделі OSI.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TCP розбиває конкретний потік даних на порції, та додає до кожної з них заголовок з номером послідовності. Отримані таким чином порції даних традиційно називаються TCP-сегментами. Далі кожний сегмент інкапсулюється в IP-пакет і передається через IP-протокол до хоста-отримувача.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TCP Slow Start - алгоритм що використовується для контроля навантаження мережі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2300" y="307000"/>
            <a:ext cx="5480975" cy="4499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</a:t>
            </a:r>
            <a:endParaRPr/>
          </a:p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 - протокол передачі даних, HyperText Transfer Protocol, протокол передачі гіпертекстових документів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Структура:</a:t>
            </a:r>
            <a:br>
              <a:rPr lang="en"/>
            </a:br>
            <a:r>
              <a:rPr lang="en"/>
              <a:t>1. Стартовий рядок</a:t>
            </a:r>
            <a:br>
              <a:rPr lang="en"/>
            </a:br>
            <a:r>
              <a:rPr lang="en"/>
              <a:t>2. Заголовки</a:t>
            </a:r>
            <a:br>
              <a:rPr lang="en"/>
            </a:br>
            <a:r>
              <a:rPr lang="en"/>
              <a:t>3. Тіло повідомлення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2174" y="0"/>
            <a:ext cx="779965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Browser</a:t>
            </a:r>
            <a:endParaRPr/>
          </a:p>
        </p:txBody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Chromium - вебоглядач з відкритим вихідним кодом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WebKit - рушій виведення для веб-сторінок. Створений Apple на базі бібліотеки KHTML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WebKit2 був анонсований 8 квітня 2010. WebKit2 був розроблений з нуля. Головна особливість: різні види веб-змісту працюють у різних процесах.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Blink - вільний рушій для відображення веб-сторінок, розроблений компаніями Google та Opera Software на основі сирцевого коду WebCore з WebKit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Browser</a:t>
            </a:r>
            <a:endParaRPr/>
          </a:p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browser process - виконує запит та зчитує відповідь серверу. Якщо відповідь це документ - вона передається rendering process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rendering process - відповідає за все що працює всередині вкладки. Головна мета - конвертувати HTML, CSS, JavaScript у веб сторінку з якою користувач може взаємодіяти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Rendering</a:t>
            </a:r>
            <a:endParaRPr/>
          </a:p>
        </p:txBody>
      </p:sp>
      <p:sp>
        <p:nvSpPr>
          <p:cNvPr id="100" name="Google Shape;100;p21"/>
          <p:cNvSpPr txBox="1"/>
          <p:nvPr>
            <p:ph idx="1" type="body"/>
          </p:nvPr>
        </p:nvSpPr>
        <p:spPr>
          <a:xfrm>
            <a:off x="311700" y="1152475"/>
            <a:ext cx="85206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Поток всередині Rendering process парсить HTML стрічку та перетворює її у DOM (Document Object Model)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Запускає preload scanner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Коли HTML парсер зустрічає тег &lt;script&gt; він призупиняє парсінг, завантажує та виконує JavaScript код.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Вирахування стилів.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Розміщення елементів (дерево розміщення)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Z-index, transitions (дерево відмальовування)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Композитування та растеризація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