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Roboto Mon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Mono-bold.fntdata"/><Relationship Id="rId11" Type="http://schemas.openxmlformats.org/officeDocument/2006/relationships/slide" Target="slides/slide6.xml"/><Relationship Id="rId22" Type="http://schemas.openxmlformats.org/officeDocument/2006/relationships/font" Target="fonts/RobotoMono-boldItalic.fntdata"/><Relationship Id="rId10" Type="http://schemas.openxmlformats.org/officeDocument/2006/relationships/slide" Target="slides/slide5.xml"/><Relationship Id="rId21" Type="http://schemas.openxmlformats.org/officeDocument/2006/relationships/font" Target="fonts/RobotoMon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Mono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2455b43db7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2455b43db7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2455b43db7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2455b43db7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2454b06d9d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2454b06d9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2455b43db7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2455b43db7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2454b06d9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2454b06d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2454b06d9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2454b06d9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2454b06d9d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2454b06d9d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2454b06d9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2454b06d9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2454b06d9d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2454b06d9d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2455b43db7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2455b43db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2455b43db7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2455b43db7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2455b43db7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2455b43db7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nodejs.org/" TargetMode="External"/><Relationship Id="rId4" Type="http://schemas.openxmlformats.org/officeDocument/2006/relationships/hyperlink" Target="https://nodejs.org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JavaScript. NPM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</a:t>
            </a:r>
            <a:r>
              <a:rPr lang="en"/>
              <a:t>sync / await</a:t>
            </a:r>
            <a:endParaRPr/>
          </a:p>
        </p:txBody>
      </p:sp>
      <p:sp>
        <p:nvSpPr>
          <p:cNvPr id="108" name="Google Shape;108;p22"/>
          <p:cNvSpPr txBox="1"/>
          <p:nvPr>
            <p:ph idx="1" type="body"/>
          </p:nvPr>
        </p:nvSpPr>
        <p:spPr>
          <a:xfrm>
            <a:off x="311700" y="959100"/>
            <a:ext cx="8520600" cy="360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async</a:t>
            </a:r>
            <a:r>
              <a:rPr lang="en" sz="15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5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function</a:t>
            </a:r>
            <a:r>
              <a:rPr lang="en" sz="15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5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</a:t>
            </a:r>
            <a:r>
              <a:rPr lang="en" sz="15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 {</a:t>
            </a:r>
            <a:endParaRPr sz="15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550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5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550">
                <a:solidFill>
                  <a:srgbClr val="098658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15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5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5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Слово async перед функцією означає одну просту річ: функція завжди повертає проміс. Інші значення автоматично загортаються в успішно виконаний проміс.</a:t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66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function</a:t>
            </a:r>
            <a:r>
              <a:rPr lang="en" sz="1266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66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</a:t>
            </a:r>
            <a:r>
              <a:rPr lang="en" sz="1266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 {</a:t>
            </a:r>
            <a:endParaRPr sz="1266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66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266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266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266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Promise</a:t>
            </a:r>
            <a:r>
              <a:rPr lang="en" sz="1266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266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resolve</a:t>
            </a:r>
            <a:r>
              <a:rPr lang="en" sz="1266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266">
                <a:solidFill>
                  <a:srgbClr val="098658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1266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266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66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await</a:t>
            </a:r>
            <a:endParaRPr/>
          </a:p>
        </p:txBody>
      </p:sp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Ключове слово await змушує JavaScript чекати, поки проміс не виконається, та повертає його результат.</a:t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async function f()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let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promise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= new Promise((resolve, reject) =&gt;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setTimeout(() =&gt; resolve(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"готово!"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), 1000)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})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let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= await promise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 // чекатиме, поки проміс не виконається (*)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alert(result)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 // "готово!"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f()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NPM</a:t>
            </a:r>
            <a:endParaRPr/>
          </a:p>
        </p:txBody>
      </p:sp>
      <p:sp>
        <p:nvSpPr>
          <p:cNvPr id="120" name="Google Shape;120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solidFill>
                  <a:schemeClr val="dk1"/>
                </a:solidFill>
              </a:rPr>
              <a:t>NPM (Node Package Manager)</a:t>
            </a:r>
            <a:r>
              <a:rPr lang="en" sz="1300">
                <a:solidFill>
                  <a:schemeClr val="dk1"/>
                </a:solidFill>
              </a:rPr>
              <a:t> — це менеджер пакетів для JavaScript, який допомагає розробникам знаходити, встановлювати, управляти та ділитися бібліотеками та інструментами для їхніх проектів.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Основні функції NPM: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AutoNum type="arabicPeriod"/>
            </a:pPr>
            <a:r>
              <a:rPr b="1" lang="en" sz="1300">
                <a:solidFill>
                  <a:schemeClr val="dk1"/>
                </a:solidFill>
              </a:rPr>
              <a:t>Установка пакетів</a:t>
            </a:r>
            <a:r>
              <a:rPr lang="en" sz="1300">
                <a:solidFill>
                  <a:schemeClr val="dk1"/>
                </a:solidFill>
              </a:rPr>
              <a:t>: дозволяє легко додавати сторонні бібліотеки та фреймворки у проект.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AutoNum type="arabicPeriod"/>
            </a:pPr>
            <a:r>
              <a:rPr b="1" lang="en" sz="1300">
                <a:solidFill>
                  <a:schemeClr val="dk1"/>
                </a:solidFill>
              </a:rPr>
              <a:t>Управління залежностями</a:t>
            </a:r>
            <a:r>
              <a:rPr lang="en" sz="1300">
                <a:solidFill>
                  <a:schemeClr val="dk1"/>
                </a:solidFill>
              </a:rPr>
              <a:t>: дозволяє автоматично завантажувати та оновлювати бібліотеки, на які покладається ваш проект.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AutoNum type="arabicPeriod"/>
            </a:pPr>
            <a:r>
              <a:rPr b="1" lang="en" sz="1300">
                <a:solidFill>
                  <a:schemeClr val="dk1"/>
                </a:solidFill>
              </a:rPr>
              <a:t>Створення скриптів</a:t>
            </a:r>
            <a:r>
              <a:rPr lang="en" sz="1300">
                <a:solidFill>
                  <a:schemeClr val="dk1"/>
                </a:solidFill>
              </a:rPr>
              <a:t>: дозволяє налаштовувати та запускати різні задачі, наприклад, збірку проекту чи запуск тестів.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Робота з npm</a:t>
            </a:r>
            <a:endParaRPr/>
          </a:p>
        </p:txBody>
      </p:sp>
      <p:sp>
        <p:nvSpPr>
          <p:cNvPr id="126" name="Google Shape;126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Як почати використовувати npm:</a:t>
            </a:r>
            <a:endParaRPr b="1"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b="1" lang="en" sz="1400">
                <a:solidFill>
                  <a:schemeClr val="dk1"/>
                </a:solidFill>
              </a:rPr>
              <a:t>Встановити Node.js:</a:t>
            </a:r>
            <a:r>
              <a:rPr lang="en" sz="1400">
                <a:solidFill>
                  <a:schemeClr val="dk1"/>
                </a:solidFill>
              </a:rPr>
              <a:t> npm поставляється разом з Node.js. Завантажте та встановіть Node.js з офіційного сайту:</a:t>
            </a:r>
            <a:r>
              <a:rPr lang="en" sz="1400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" sz="1400" u="sng">
                <a:solidFill>
                  <a:schemeClr val="hlink"/>
                </a:solidFill>
                <a:hlinkClick r:id="rId4"/>
              </a:rPr>
              <a:t>https://nodejs.org/</a:t>
            </a:r>
            <a:endParaRPr sz="1400" u="sng">
              <a:solidFill>
                <a:schemeClr val="hlink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Ініціалізувати проєкт:</a:t>
            </a:r>
            <a:r>
              <a:rPr lang="en" sz="1400">
                <a:solidFill>
                  <a:schemeClr val="dk1"/>
                </a:solidFill>
              </a:rPr>
              <a:t> У каталозі вашого проєкту виконайте команду:</a:t>
            </a:r>
            <a:br>
              <a:rPr lang="en" sz="1400">
                <a:solidFill>
                  <a:schemeClr val="dk1"/>
                </a:solidFill>
              </a:rPr>
            </a:br>
            <a:r>
              <a:rPr lang="en" sz="14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npm init</a:t>
            </a:r>
            <a:endParaRPr sz="14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 sz="1400">
                <a:solidFill>
                  <a:schemeClr val="dk1"/>
                </a:solidFill>
              </a:rPr>
              <a:t>Це створить файл </a:t>
            </a:r>
            <a:r>
              <a:rPr lang="en" sz="14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package.json</a:t>
            </a:r>
            <a:r>
              <a:rPr lang="en" sz="1400">
                <a:solidFill>
                  <a:schemeClr val="dk1"/>
                </a:solidFill>
              </a:rPr>
              <a:t>, який міститиме інформацію про ваш проєкт та його залежності.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 sz="1400">
                <a:solidFill>
                  <a:schemeClr val="dk1"/>
                </a:solidFill>
              </a:rPr>
              <a:t>Встановлюйте необхідні пакети та керуйте проєктом за допомогою npm-команд.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Зворотні виклики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Зворотний виклик (англ. Callback) — це функція, яка передається як аргумент іншій функції та виконується після того, як перша функція завершить свою роботу. Зворотні виклики зазвичай використовуються в JavaScript для обробки асинхронних операцій, таких як створення HTTP-запиту.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Callbacks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const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3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welcome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3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" sz="13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name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3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callback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 sz="13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=&gt;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3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console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3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log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3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`Hello, </a:t>
            </a:r>
            <a:r>
              <a:rPr lang="en" sz="13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${</a:t>
            </a:r>
            <a:r>
              <a:rPr lang="en" sz="13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name</a:t>
            </a:r>
            <a:r>
              <a:rPr lang="en" sz="13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lang="en" sz="13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!`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3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callback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3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name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const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3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goodbye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3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" sz="13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name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 sz="13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=&gt;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3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console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3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log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3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`Goodbye, </a:t>
            </a:r>
            <a:r>
              <a:rPr lang="en" sz="13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${</a:t>
            </a:r>
            <a:r>
              <a:rPr lang="en" sz="13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name</a:t>
            </a:r>
            <a:r>
              <a:rPr lang="en" sz="13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lang="en" sz="13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!`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welcome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3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'Ben'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3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goodbye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Hello, Ben!</a:t>
            </a:r>
            <a:endParaRPr sz="13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Goodbye, Ben!</a:t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Callback hell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welcome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3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'Alex'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(</a:t>
            </a:r>
            <a:r>
              <a:rPr lang="en" sz="13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name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 sz="13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=&gt;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3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console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3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log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3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`Goodbye, </a:t>
            </a:r>
            <a:r>
              <a:rPr lang="en" sz="13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${</a:t>
            </a:r>
            <a:r>
              <a:rPr lang="en" sz="13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name</a:t>
            </a:r>
            <a:r>
              <a:rPr lang="en" sz="13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lang="en" sz="13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!`</a:t>
            </a: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});</a:t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361325"/>
            <a:ext cx="8520600" cy="420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8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functionA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558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'arg'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(</a:t>
            </a:r>
            <a:r>
              <a:rPr lang="en" sz="1558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resA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 sz="1558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=&gt;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558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558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do something</a:t>
            </a:r>
            <a:endParaRPr sz="1558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558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functionB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558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resA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(</a:t>
            </a:r>
            <a:r>
              <a:rPr lang="en" sz="1558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resB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 sz="1558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=&gt;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558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558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" sz="1558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resB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){</a:t>
            </a:r>
            <a:endParaRPr sz="1558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sz="1558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functionC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558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resB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(</a:t>
            </a:r>
            <a:r>
              <a:rPr lang="en" sz="1558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resC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 sz="1558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=&gt;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558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558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console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558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log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558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'done!'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558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});</a:t>
            </a:r>
            <a:endParaRPr sz="1558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} </a:t>
            </a:r>
            <a:r>
              <a:rPr lang="en" sz="1558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else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558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sz="1558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console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558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log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558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'error'</a:t>
            </a: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558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558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});</a:t>
            </a:r>
            <a:endParaRPr sz="1558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8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});</a:t>
            </a:r>
            <a:endParaRPr sz="1558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50">
              <a:solidFill>
                <a:srgbClr val="795E26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Promises </a:t>
            </a:r>
            <a:endParaRPr/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Promise </a:t>
            </a:r>
            <a:r>
              <a:rPr lang="en"/>
              <a:t>— це проксі для значення, яке не обов’язково відомо під час створення промісу. Це дозволяє пов’язувати обробники з кінцевим значенням успіху асинхронної дії або причиною невдачі. Це дозволяє асинхронним методам повертати значення, як і синхронним методам: замість негайного повернення остаточного значення асинхронний метод повертає обіцянку надати значення в якийсь момент у майбутньому.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Promisem</a:t>
            </a:r>
            <a:r>
              <a:rPr lang="en"/>
              <a:t> знаходиться в одному з таких станів: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</a:t>
            </a:r>
            <a:r>
              <a:rPr lang="en"/>
              <a:t>ending (очікування): початковий стан, не виконано і не відхилено.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f</a:t>
            </a:r>
            <a:r>
              <a:rPr lang="en"/>
              <a:t>ulfilled (виконано): означає, що операція була успішно завершена.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</a:t>
            </a:r>
            <a:r>
              <a:rPr lang="en"/>
              <a:t>ejected (відхилено): означає, що операція не виконана.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Chained Promises</a:t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const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70C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myPromise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Promise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((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resolve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reject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=&gt;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setTimeout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(()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=&gt;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resolve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"foo"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}, </a:t>
            </a:r>
            <a:r>
              <a:rPr lang="en" sz="1050">
                <a:solidFill>
                  <a:srgbClr val="098658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300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});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0070C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myPromise</a:t>
            </a:r>
            <a:endParaRPr sz="1050">
              <a:solidFill>
                <a:srgbClr val="0070C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then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handleFulfilledA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handleRejectedA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then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handleFulfilledB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handleRejectedB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then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handleFulfilledC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handleRejectedC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Promise API</a:t>
            </a:r>
            <a:endParaRPr/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Promise.all([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new Promise(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resolve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=&gt; setTimeout(() =&gt; resolve(1), 3000)), // 1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new Promise(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resolve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=&gt; setTimeout(() =&gt; resolve(2), 2000)), // 2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new Promise(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resolve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=&gt; setTimeout(() =&gt; resolve(3), 1000))  // 3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]).then(alert)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 // коли всі проміси виконаються, результат буде 1,2,3: кожен проміс надає елемент масиву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Promise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allSettled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urls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map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url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=&gt;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fetch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url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)))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then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results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=&gt;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 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(*)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results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forEach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((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num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=&gt;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sz="1050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status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"fulfilled"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alert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`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${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urls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num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]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${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value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status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`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 sz="1050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status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"rejected"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alert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`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${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urls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num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]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${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reason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`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});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});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Promise API</a:t>
            </a:r>
            <a:endParaRPr/>
          </a:p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Promise.race - Подібний до Promise.all, але чекає лише на перший виконаний проміс та отримує його результат (або помилку).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Promise.any - Схожий на Promise.race, але чекає лише на перший успішно виконаний проміс і отримує його результат.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Promise.resolve(value) – повертає успішно виконаний проміс із заданим значенням.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Promise.reject(error) – повертає проміс із заданою помилкою.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