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D0266EA-9E1A-4C4B-BA5A-54CB7AB3835E}">
  <a:tblStyle styleId="{FD0266EA-9E1A-4C4B-BA5A-54CB7AB3835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22c8e1dc1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022c8e1dc1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03fcc7895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03fcc7895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22c8e1dc1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022c8e1dc1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022c8e1dc1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022c8e1dc1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03fcc78952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03fcc78952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022c8e1dc1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3022c8e1dc1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022c8e1dc1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022c8e1dc1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03fcc78952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03fcc78952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03fcc78952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03fcc7895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03fcc78952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03fcc78952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022c8e1dc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022c8e1dc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03fcc78952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303fcc78952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022c8e1dc1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3022c8e1dc1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03fcc78952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03fcc78952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022c8e1dc1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022c8e1dc1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022c8e1dc1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3022c8e1dc1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022c8e1dc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022c8e1dc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022c8e1dc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022c8e1dc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022c8e1dc1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022c8e1dc1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3022c8e1dc1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3022c8e1dc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022c8e1dc1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3022c8e1dc1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022c8e1dc1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022c8e1dc1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22c8e1dc1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22c8e1dc1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learn.microsoft.com/en-us/dotnet/api/microsoft.aspnetcore.mvc.fromqueryattribute" TargetMode="External"/><Relationship Id="rId4" Type="http://schemas.openxmlformats.org/officeDocument/2006/relationships/hyperlink" Target="https://learn.microsoft.com/en-us/dotnet/api/microsoft.aspnetcore.mvc.fromrouteattribute" TargetMode="External"/><Relationship Id="rId5" Type="http://schemas.openxmlformats.org/officeDocument/2006/relationships/hyperlink" Target="https://learn.microsoft.com/en-us/dotnet/api/microsoft.aspnetcore.mvc.fromformattribute" TargetMode="External"/><Relationship Id="rId6" Type="http://schemas.openxmlformats.org/officeDocument/2006/relationships/hyperlink" Target="https://learn.microsoft.com/en-us/dotnet/api/microsoft.aspnetcore.mvc.frombodyattribute" TargetMode="External"/><Relationship Id="rId7" Type="http://schemas.openxmlformats.org/officeDocument/2006/relationships/hyperlink" Target="https://learn.microsoft.com/en-us/dotnet/api/microsoft.aspnetcore.mvc.fromheaderattribute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Relationship Id="rId4" Type="http://schemas.openxmlformats.org/officeDocument/2006/relationships/image" Target="../media/image7.png"/><Relationship Id="rId5" Type="http://schemas.openxmlformats.org/officeDocument/2006/relationships/image" Target="../media/image1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ASP.NET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Custom middleware</a:t>
            </a:r>
            <a:endParaRPr/>
          </a:p>
        </p:txBody>
      </p:sp>
      <p:pic>
        <p:nvPicPr>
          <p:cNvPr id="110" name="Google Shape;11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150" y="1107263"/>
            <a:ext cx="5772150" cy="164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2200" y="2844638"/>
            <a:ext cx="5734050" cy="178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Routing</a:t>
            </a:r>
            <a:endParaRPr/>
          </a:p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HTTP Request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Routing Middleware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Route Definitions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Route Matching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Controller and Action Selection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Route Parameters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Executing the Action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Response Generation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Conventional routing</a:t>
            </a:r>
            <a:endParaRPr/>
          </a:p>
        </p:txBody>
      </p:sp>
      <p:sp>
        <p:nvSpPr>
          <p:cNvPr id="123" name="Google Shape;123;p24"/>
          <p:cNvSpPr txBox="1"/>
          <p:nvPr>
            <p:ph idx="1" type="body"/>
          </p:nvPr>
        </p:nvSpPr>
        <p:spPr>
          <a:xfrm>
            <a:off x="311700" y="1152475"/>
            <a:ext cx="8520600" cy="171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4" name="Google Shape;12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963" y="1202025"/>
            <a:ext cx="4962525" cy="66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Attribute routing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1" name="Google Shape;13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8" y="1152463"/>
            <a:ext cx="4676775" cy="334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Переваги Attribute routing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Fine-Grained Control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Readability and Maintainability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RESTful APIs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Dynamic Routing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Scoped Routing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Testing and Documentation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 binding</a:t>
            </a:r>
            <a:endParaRPr/>
          </a:p>
        </p:txBody>
      </p:sp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Контролери та сторінки Razor працюють із даними, які надходять із запитів HTTP. Наприклад, </a:t>
            </a:r>
            <a:r>
              <a:rPr lang="en"/>
              <a:t>route data</a:t>
            </a:r>
            <a:r>
              <a:rPr lang="en"/>
              <a:t> можуть надавати </a:t>
            </a:r>
            <a:r>
              <a:rPr lang="en"/>
              <a:t>record key</a:t>
            </a:r>
            <a:r>
              <a:rPr lang="en"/>
              <a:t>, а </a:t>
            </a:r>
            <a:r>
              <a:rPr lang="en"/>
              <a:t>posted</a:t>
            </a:r>
            <a:r>
              <a:rPr lang="en"/>
              <a:t> поля форми можуть надавати значення для властивостей моделі.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Написання коду для отримання кожного з цих значень і перетворення їх із стрічок у типи .NET було б виснажливим і схильним до помилок. Model binding автоматизує цей процес.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За замовчуванням </a:t>
            </a:r>
            <a:r>
              <a:rPr lang="en"/>
              <a:t>Model binding</a:t>
            </a:r>
            <a:r>
              <a:rPr lang="en"/>
              <a:t> отримує дані у формі пар ключ-значення з таких джерел: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44" name="Google Shape;144;p27"/>
          <p:cNvGraphicFramePr/>
          <p:nvPr/>
        </p:nvGraphicFramePr>
        <p:xfrm>
          <a:off x="381000" y="2739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{FD0266EA-9E1A-4C4B-BA5A-54CB7AB3835E}</a:tableStyleId>
              </a:tblPr>
              <a:tblGrid>
                <a:gridCol w="426050"/>
                <a:gridCol w="2523600"/>
              </a:tblGrid>
              <a:tr h="27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1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Form fields</a:t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27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2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Request body</a:t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27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3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Route data</a:t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27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4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Query string</a:t>
                      </a:r>
                      <a:endParaRPr sz="1100"/>
                    </a:p>
                  </a:txBody>
                  <a:tcPr marT="91425" marB="91425" marR="91425" marL="91425"/>
                </a:tc>
              </a:tr>
              <a:tr h="270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5</a:t>
                      </a:r>
                      <a:endParaRPr sz="1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/>
                        <a:t>Uploaded files</a:t>
                      </a:r>
                      <a:endParaRPr sz="11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5" name="Google Shape;145;p27"/>
          <p:cNvSpPr txBox="1"/>
          <p:nvPr/>
        </p:nvSpPr>
        <p:spPr>
          <a:xfrm>
            <a:off x="3743000" y="2631400"/>
            <a:ext cx="5007600" cy="34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2"/>
                </a:solidFill>
                <a:highlight>
                  <a:srgbClr val="FFFFFF"/>
                </a:highlight>
              </a:rPr>
              <a:t>Якщо джерело по замовчуванню неправильне, його можна перевизначити атрибутом:</a:t>
            </a:r>
            <a:endParaRPr sz="1200">
              <a:solidFill>
                <a:schemeClr val="dk2"/>
              </a:solidFill>
              <a:highlight>
                <a:srgbClr val="FFFFFF"/>
              </a:highlight>
            </a:endParaRPr>
          </a:p>
          <a:p>
            <a:pPr indent="-304800" lvl="0" marL="8255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161616"/>
              </a:buClr>
              <a:buSzPts val="1200"/>
              <a:buChar char="●"/>
            </a:pPr>
            <a:r>
              <a:rPr lang="en" sz="12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3"/>
              </a:rPr>
              <a:t>[FromQuery]</a:t>
            </a:r>
            <a:endParaRPr sz="1200">
              <a:solidFill>
                <a:srgbClr val="161616"/>
              </a:solidFill>
              <a:highlight>
                <a:srgbClr val="FFFFFF"/>
              </a:highlight>
            </a:endParaRPr>
          </a:p>
          <a:p>
            <a:pPr indent="-304800" lvl="0" marL="825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1200"/>
              <a:buChar char="●"/>
            </a:pPr>
            <a:r>
              <a:rPr lang="en" sz="12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4"/>
              </a:rPr>
              <a:t>[FromRoute]</a:t>
            </a:r>
            <a:r>
              <a:rPr lang="en" sz="1200">
                <a:solidFill>
                  <a:srgbClr val="161616"/>
                </a:solidFill>
                <a:highlight>
                  <a:srgbClr val="FFFFFF"/>
                </a:highlight>
              </a:rPr>
              <a:t> </a:t>
            </a:r>
            <a:endParaRPr sz="1200">
              <a:solidFill>
                <a:srgbClr val="161616"/>
              </a:solidFill>
              <a:highlight>
                <a:srgbClr val="FFFFFF"/>
              </a:highlight>
            </a:endParaRPr>
          </a:p>
          <a:p>
            <a:pPr indent="-304800" lvl="0" marL="825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1200"/>
              <a:buChar char="●"/>
            </a:pPr>
            <a:r>
              <a:rPr lang="en" sz="12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5"/>
              </a:rPr>
              <a:t>[FromForm]</a:t>
            </a:r>
            <a:r>
              <a:rPr lang="en" sz="1200">
                <a:solidFill>
                  <a:srgbClr val="161616"/>
                </a:solidFill>
                <a:highlight>
                  <a:srgbClr val="FFFFFF"/>
                </a:highlight>
              </a:rPr>
              <a:t> </a:t>
            </a:r>
            <a:endParaRPr sz="1200">
              <a:solidFill>
                <a:srgbClr val="161616"/>
              </a:solidFill>
              <a:highlight>
                <a:srgbClr val="FFFFFF"/>
              </a:highlight>
            </a:endParaRPr>
          </a:p>
          <a:p>
            <a:pPr indent="-304800" lvl="0" marL="825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1200"/>
              <a:buChar char="●"/>
            </a:pPr>
            <a:r>
              <a:rPr lang="en" sz="12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6"/>
              </a:rPr>
              <a:t>[FromBody]</a:t>
            </a:r>
            <a:endParaRPr sz="1200">
              <a:solidFill>
                <a:srgbClr val="161616"/>
              </a:solidFill>
              <a:highlight>
                <a:srgbClr val="FFFFFF"/>
              </a:highlight>
            </a:endParaRPr>
          </a:p>
          <a:p>
            <a:pPr indent="-304800" lvl="0" marL="8255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1200"/>
              <a:buChar char="●"/>
            </a:pPr>
            <a:r>
              <a:rPr lang="en" sz="1200">
                <a:solidFill>
                  <a:schemeClr val="hlink"/>
                </a:solidFill>
                <a:highlight>
                  <a:srgbClr val="FFFFFF"/>
                </a:highlight>
                <a:uFill>
                  <a:noFill/>
                </a:uFill>
                <a:hlinkClick r:id="rId7"/>
              </a:rPr>
              <a:t>[FromHeader]</a:t>
            </a:r>
            <a:endParaRPr sz="1200">
              <a:solidFill>
                <a:srgbClr val="161616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 validation</a:t>
            </a:r>
            <a:endParaRPr/>
          </a:p>
        </p:txBody>
      </p:sp>
      <p:pic>
        <p:nvPicPr>
          <p:cNvPr id="151" name="Google Shape;15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5113" y="217500"/>
            <a:ext cx="4067175" cy="441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5525" y="3677113"/>
            <a:ext cx="4476750" cy="92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5525" y="1614096"/>
            <a:ext cx="4476749" cy="17972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Валідація даних під час прив'язки (Model Validation)</a:t>
            </a:r>
            <a:endParaRPr/>
          </a:p>
        </p:txBody>
      </p:sp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Коли модель прив'язується, ASP.NET Core автоматично перевіряє її на відповідність валідаційним атрибутам, які можуть бути застосовані до властивостей моделі.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class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UserModel</a:t>
            </a:r>
            <a:endParaRPr sz="1050">
              <a:solidFill>
                <a:srgbClr val="267F99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[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Required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Name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get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[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Range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98658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18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098658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99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)]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Age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{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get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9"/>
          <p:cNvSpPr txBox="1"/>
          <p:nvPr/>
        </p:nvSpPr>
        <p:spPr>
          <a:xfrm>
            <a:off x="4381175" y="2320550"/>
            <a:ext cx="4718400" cy="31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9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IActionResult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9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SubmitForm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9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UserModel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9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model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9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9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ModelState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9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IsValid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{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// Обробка валідної моделі</a:t>
            </a:r>
            <a:endParaRPr sz="9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9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else</a:t>
            </a:r>
            <a:endParaRPr sz="950">
              <a:solidFill>
                <a:srgbClr val="AF00D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{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// Обробка помилок валідації</a:t>
            </a:r>
            <a:endParaRPr sz="9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9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9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View</a:t>
            </a: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();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9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 methods</a:t>
            </a:r>
            <a:endParaRPr/>
          </a:p>
        </p:txBody>
      </p:sp>
      <p:sp>
        <p:nvSpPr>
          <p:cNvPr id="166" name="Google Shape;166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 methods це публічні методи що </a:t>
            </a:r>
            <a:r>
              <a:rPr lang="en"/>
              <a:t>повертають ActionResult або один із його похідних типів (наприклад, ViewResult, JsonResult, </a:t>
            </a:r>
            <a:r>
              <a:rPr lang="en"/>
              <a:t>R</a:t>
            </a:r>
            <a:r>
              <a:rPr lang="en"/>
              <a:t>edirectToActionResult)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Non-Action Methods це звичайні методи в контролері, які не призначені для використання як точки входу для обробки запитів HTTP. Позначаються атрибутом [NonAction]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Controller action return types</a:t>
            </a:r>
            <a:endParaRPr/>
          </a:p>
        </p:txBody>
      </p:sp>
      <p:sp>
        <p:nvSpPr>
          <p:cNvPr id="172" name="Google Shape;17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Specific type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1050">
                <a:solidFill>
                  <a:srgbClr val="006881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HttpGet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Task&lt;List&lt;Product&gt;&gt; Get() =&gt;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_productContext.Products.OrderBy(p =&gt; p.Name).ToListAsync();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IEnumerable&lt;T&gt; or IAsyncEnumerable&lt;T&gt;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1050">
                <a:solidFill>
                  <a:srgbClr val="006881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HttpGet(</a:t>
            </a:r>
            <a:r>
              <a:rPr lang="en" sz="1050">
                <a:solidFill>
                  <a:srgbClr val="A31515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"asyncsale"</a:t>
            </a:r>
            <a:r>
              <a:rPr lang="en" sz="1050">
                <a:solidFill>
                  <a:srgbClr val="006881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]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async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IAsyncEnumerable&lt;Product&gt; </a:t>
            </a:r>
            <a:r>
              <a:rPr lang="en" sz="1050">
                <a:solidFill>
                  <a:srgbClr val="006881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GetOnSaleProductsAsync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()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products = _productContext.Products.OrderBy(p =&gt; p.Name).AsAsyncEnumerable();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await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foreach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product 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in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products)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{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(product.IsOnSale)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    {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yield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101FD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product;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050">
              <a:solidFill>
                <a:srgbClr val="161616"/>
              </a:solidFill>
              <a:highlight>
                <a:srgbClr val="F2F2F2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161616"/>
                </a:solidFill>
                <a:highlight>
                  <a:srgbClr val="F2F2F2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ASP.NET Core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ASP.NET Core - технологія створення вебзастосунків і вебсервісів від компанії Майкрософт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Cross platform, high performance and open source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Build-in </a:t>
            </a:r>
            <a:r>
              <a:rPr lang="en"/>
              <a:t>support foro building Web APIs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Tools to handle all aspects with minimal efforts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IActionResult</a:t>
            </a:r>
            <a:endParaRPr/>
          </a:p>
        </p:txBody>
      </p:sp>
      <p:sp>
        <p:nvSpPr>
          <p:cNvPr id="178" name="Google Shape;178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ViewResult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JsonResult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RedirectResult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ContentResult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FileResult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StatusCodeResult</a:t>
            </a:r>
            <a:endParaRPr/>
          </a:p>
        </p:txBody>
      </p:sp>
      <p:pic>
        <p:nvPicPr>
          <p:cNvPr id="179" name="Google Shape;17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7125" y="2986000"/>
            <a:ext cx="5588649" cy="137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87125" y="1803250"/>
            <a:ext cx="3767649" cy="113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87125" y="620500"/>
            <a:ext cx="3884497" cy="113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Dependency injection</a:t>
            </a:r>
            <a:endParaRPr/>
          </a:p>
        </p:txBody>
      </p:sp>
      <p:sp>
        <p:nvSpPr>
          <p:cNvPr id="187" name="Google Shape;187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Dependency Injection (DI) — це принцип проектування, при якому об'єкт (залежність) надається іншим об'єктам (наприклад, класам або компонентам), а не створюється ними самостійно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ASP.NET Core використовує вбудовану систему впровадження залежностей, яка дозволяє автоматично передавати необхідні об'єкти у класи та контролери без необхідності їх явно створювати.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Усі залежності (сервіси, бази даних, логування тощо) реєструються в контейнері служб на початку роботи додатка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ConfigureServices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IServiceCollection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services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services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AddScoped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IMyService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MyService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&gt;();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Реєстрація сервісу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 Scopes</a:t>
            </a:r>
            <a:endParaRPr/>
          </a:p>
        </p:txBody>
      </p:sp>
      <p:sp>
        <p:nvSpPr>
          <p:cNvPr id="193" name="Google Shape;193;p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Singleton</a:t>
            </a:r>
            <a:r>
              <a:rPr lang="en"/>
              <a:t>: Сервіс створюється один раз і використовується протягом усього часу роботи додатку. Це підходить для станів, які потрібно зберігати протягом тривалого часу.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/>
              <a:t>Scoped</a:t>
            </a:r>
            <a:r>
              <a:rPr lang="en"/>
              <a:t>: Сервіс створюється один раз на кожен HTTP-запит. Це корисно для сервісів, які повинні бути унікальними для кожного запиту.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/>
              <a:t>Transient</a:t>
            </a:r>
            <a:r>
              <a:rPr lang="en"/>
              <a:t>: Сервіс створюється щоразу, коли він запитується. Підходить для легких і короткоживучих сервісів.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Session and state management</a:t>
            </a:r>
            <a:endParaRPr/>
          </a:p>
        </p:txBody>
      </p:sp>
      <p:sp>
        <p:nvSpPr>
          <p:cNvPr id="199" name="Google Shape;199;p35"/>
          <p:cNvSpPr txBox="1"/>
          <p:nvPr>
            <p:ph idx="1" type="body"/>
          </p:nvPr>
        </p:nvSpPr>
        <p:spPr>
          <a:xfrm>
            <a:off x="311700" y="1017725"/>
            <a:ext cx="8520600" cy="38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Сесія — це механізм для збереження даних користувача між HTTP-запитами. Дані зберігаються на сервері і ідентифікуються за допомогою сесійного ідентифікатора, що передається через cookie або запит.</a:t>
            </a:r>
            <a:endParaRPr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ConfigureServices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IServiceCollection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services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services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AddDistributedMemoryCache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();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Використовується для збереження сесій в пам'яті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services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AddSession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options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=&gt;</a:t>
            </a:r>
            <a:endParaRPr sz="1050">
              <a:solidFill>
                <a:schemeClr val="dk1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options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IdleTimeout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TimeSpan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FromMinutes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098658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20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Час життя сесії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options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Cookie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HttpOnly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true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Захист cookie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});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void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Configure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IApplicationBuilder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app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IHostingEnvironment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env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app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UseSession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t/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public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267F99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IActionResult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Index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HttpContext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Session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SetString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"UserName"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"JohnDoe"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Збереження даних у сесію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000FF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userName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chemeClr val="dk1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HttpContext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00108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Session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.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GetString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"UserName"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); </a:t>
            </a:r>
            <a:r>
              <a:rPr lang="en" sz="1050">
                <a:solidFill>
                  <a:srgbClr val="008000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// Читання даних з сесії</a:t>
            </a:r>
            <a:endParaRPr sz="1050">
              <a:solidFill>
                <a:srgbClr val="008000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4761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AF00D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050">
                <a:solidFill>
                  <a:srgbClr val="795E26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View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();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Configuration</a:t>
            </a:r>
            <a:endParaRPr/>
          </a:p>
        </p:txBody>
      </p:sp>
      <p:sp>
        <p:nvSpPr>
          <p:cNvPr id="205" name="Google Shape;205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83"/>
              <a:t>ASP.NET Core дозволяє конфігурувати додаток через різні джерела — файли, змінні середовища, командний рядок тощо. Конфігурації доступні через інтерфейс IConfiguration.</a:t>
            </a:r>
            <a:endParaRPr sz="1583"/>
          </a:p>
          <a:p>
            <a:pPr indent="0" lvl="0" marL="0" rtl="0" algn="l">
              <a:lnSpc>
                <a:spcPct val="135714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451A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"Logging"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0451A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"LogLevel"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 sz="1050">
                <a:solidFill>
                  <a:srgbClr val="0451A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"Default"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"Information"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    </a:t>
            </a:r>
            <a:r>
              <a:rPr lang="en" sz="1050">
                <a:solidFill>
                  <a:srgbClr val="0451A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"Microsoft"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"Warning"</a:t>
            </a:r>
            <a:endParaRPr sz="1050">
              <a:solidFill>
                <a:srgbClr val="A31515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},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050">
                <a:solidFill>
                  <a:srgbClr val="0451A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"ConnectionStrings"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{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 sz="1050">
                <a:solidFill>
                  <a:srgbClr val="0451A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"DefaultConnection"</a:t>
            </a: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"Server=...;Database=...;"</a:t>
            </a:r>
            <a:endParaRPr sz="1050">
              <a:solidFill>
                <a:srgbClr val="A31515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3B3B3B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---------</a:t>
            </a:r>
            <a:endParaRPr sz="1050">
              <a:solidFill>
                <a:srgbClr val="3B3B3B"/>
              </a:solidFill>
              <a:highlight>
                <a:srgbClr val="FFFFFF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3571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rgbClr val="0451A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VNAU_LOGGING__LOGLEVEL__DEFAULT = </a:t>
            </a:r>
            <a:r>
              <a:rPr lang="en" sz="1050">
                <a:solidFill>
                  <a:srgbClr val="A31515"/>
                </a:solidFill>
                <a:highlight>
                  <a:srgbClr val="FFFFFF"/>
                </a:highlight>
                <a:latin typeface="Consolas"/>
                <a:ea typeface="Consolas"/>
                <a:cs typeface="Consolas"/>
                <a:sym typeface="Consolas"/>
              </a:rPr>
              <a:t>"Information"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API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API - Application Program Interface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Web API - API that communication over the Internet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Follow a request / response model (usually)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Leverage structured formats likes JSON and XML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Templates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Razor Pages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MVC controllers with views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Web API with controllers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Minimal web APIs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Host model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На старті ASP.NET Core додаток будує хост (host). Host інкапсулює усі ресурси додатку, такі як: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Імплементація </a:t>
            </a:r>
            <a:r>
              <a:rPr lang="en"/>
              <a:t>HTTP server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Middleware компоненти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Logging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Dependency injection (DI)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Configuration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server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WebApplicationBuilder.Build method налаштовує host набором стандартних налаштувань, одне з них - це веб сервер. Це включає використання Kestrel як веб серверу та інтеграцію з IIS.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Kestrel — це легкий, високопродуктивний і кросплатформений веб-сервер, вбудований в ASP.NET Core.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Зазвичай використовується з іншим веб сервером у reverse proxy режимі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Тому що: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Port Sharing не підтримується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Lifetime Management не доступний з коробки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Не оптимізований для Static Files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Конвеєр запитів — це механізм, за допомогою якого запити обробляються, починаючи із Request та закінчуючи Response.</a:t>
            </a:r>
            <a:endParaRPr/>
          </a:p>
        </p:txBody>
      </p:sp>
      <p:pic>
        <p:nvPicPr>
          <p:cNvPr id="91" name="Google Shape;9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7375" y="1875900"/>
            <a:ext cx="5448300" cy="32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Middleware</a:t>
            </a:r>
            <a:endParaRPr/>
          </a:p>
        </p:txBody>
      </p:sp>
      <p:pic>
        <p:nvPicPr>
          <p:cNvPr id="97" name="Google Shape;9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43224" y="1150375"/>
            <a:ext cx="5589074" cy="3162949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20"/>
          <p:cNvSpPr txBox="1"/>
          <p:nvPr/>
        </p:nvSpPr>
        <p:spPr>
          <a:xfrm>
            <a:off x="307725" y="1124150"/>
            <a:ext cx="2935500" cy="3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Middleware — це програмний компонент, який знаходиться між веб-сервером і програмою. Він перехоплює вхідні запити та вихідні відповіді та дозволяє змінювати їх.</a:t>
            </a:r>
            <a:endParaRPr sz="15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Middleware</a:t>
            </a:r>
            <a:endParaRPr/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8313" y="1103300"/>
            <a:ext cx="5667375" cy="3514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