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30a9f6c48ba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30a9f6c48ba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30a9f6c48ba_0_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30a9f6c48ba_0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30a9f6c48ba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30a9f6c48ba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30a9f6c48ba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30a9f6c48ba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30a9f6c48ba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30a9f6c48ba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30a9f6c48ba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30a9f6c48ba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30a9f6c48ba_0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30a9f6c48ba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30a9f6c48ba_0_1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30a9f6c48ba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0a9f6c48ba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0a9f6c48ba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30a9f6c48ba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30a9f6c48ba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30a9f6c48ba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30a9f6c48ba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30a9f6c48ba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30a9f6c48ba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30a9f6c48ba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30a9f6c48ba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30a9f6c48ba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30a9f6c48ba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30a9f6c48ba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30a9f6c48ba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30a9f6c48ba_0_1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30a9f6c48ba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Software testing</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Functional testing</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F</a:t>
            </a:r>
            <a:r>
              <a:rPr lang="en"/>
              <a:t>unctional testing is a form of software system testing that verifies whether software matches its design. </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Types:</a:t>
            </a:r>
            <a:endParaRPr/>
          </a:p>
          <a:p>
            <a:pPr indent="-342900" lvl="0" marL="457200" rtl="0" algn="l">
              <a:spcBef>
                <a:spcPts val="1200"/>
              </a:spcBef>
              <a:spcAft>
                <a:spcPts val="0"/>
              </a:spcAft>
              <a:buSzPts val="1800"/>
              <a:buChar char="●"/>
            </a:pPr>
            <a:r>
              <a:rPr lang="en"/>
              <a:t>Unit testing</a:t>
            </a:r>
            <a:endParaRPr/>
          </a:p>
          <a:p>
            <a:pPr indent="-342900" lvl="0" marL="457200" rtl="0" algn="l">
              <a:spcBef>
                <a:spcPts val="0"/>
              </a:spcBef>
              <a:spcAft>
                <a:spcPts val="0"/>
              </a:spcAft>
              <a:buSzPts val="1800"/>
              <a:buChar char="●"/>
            </a:pPr>
            <a:r>
              <a:rPr lang="en"/>
              <a:t>Integration testing</a:t>
            </a:r>
            <a:endParaRPr/>
          </a:p>
          <a:p>
            <a:pPr indent="-342900" lvl="0" marL="457200" rtl="0" algn="l">
              <a:spcBef>
                <a:spcPts val="0"/>
              </a:spcBef>
              <a:spcAft>
                <a:spcPts val="0"/>
              </a:spcAft>
              <a:buSzPts val="1800"/>
              <a:buChar char="●"/>
            </a:pPr>
            <a:r>
              <a:rPr lang="en"/>
              <a:t>System testing</a:t>
            </a:r>
            <a:endParaRPr/>
          </a:p>
          <a:p>
            <a:pPr indent="-342900" lvl="0" marL="457200" rtl="0" algn="l">
              <a:spcBef>
                <a:spcPts val="0"/>
              </a:spcBef>
              <a:spcAft>
                <a:spcPts val="0"/>
              </a:spcAft>
              <a:buSzPts val="1800"/>
              <a:buChar char="●"/>
            </a:pPr>
            <a:r>
              <a:rPr lang="en"/>
              <a:t>Acceptance testing</a:t>
            </a:r>
            <a:endParaRPr/>
          </a:p>
          <a:p>
            <a:pPr indent="0" lvl="0" marL="0" rtl="0" algn="l">
              <a:spcBef>
                <a:spcPts val="12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Types of system testing</a:t>
            </a:r>
            <a:endParaRPr/>
          </a:p>
        </p:txBody>
      </p:sp>
      <p:sp>
        <p:nvSpPr>
          <p:cNvPr id="115" name="Google Shape;115;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Feature testing - for newly added features</a:t>
            </a:r>
            <a:endParaRPr/>
          </a:p>
          <a:p>
            <a:pPr indent="-342900" lvl="0" marL="457200" rtl="0" algn="l">
              <a:spcBef>
                <a:spcPts val="0"/>
              </a:spcBef>
              <a:spcAft>
                <a:spcPts val="0"/>
              </a:spcAft>
              <a:buSzPts val="1800"/>
              <a:buChar char="●"/>
            </a:pPr>
            <a:r>
              <a:rPr lang="en"/>
              <a:t>Smoke testing - minimal set of tests to check critical functionality</a:t>
            </a:r>
            <a:endParaRPr/>
          </a:p>
          <a:p>
            <a:pPr indent="-342900" lvl="0" marL="457200" rtl="0" algn="l">
              <a:spcBef>
                <a:spcPts val="0"/>
              </a:spcBef>
              <a:spcAft>
                <a:spcPts val="0"/>
              </a:spcAft>
              <a:buSzPts val="1800"/>
              <a:buChar char="●"/>
            </a:pPr>
            <a:r>
              <a:rPr lang="en"/>
              <a:t>Sanity testing - short but deep check for selected functionality</a:t>
            </a:r>
            <a:endParaRPr/>
          </a:p>
          <a:p>
            <a:pPr indent="-342900" lvl="0" marL="457200" rtl="0" algn="l">
              <a:spcBef>
                <a:spcPts val="0"/>
              </a:spcBef>
              <a:spcAft>
                <a:spcPts val="0"/>
              </a:spcAft>
              <a:buSzPts val="1800"/>
              <a:buChar char="●"/>
            </a:pPr>
            <a:r>
              <a:rPr lang="en"/>
              <a:t>Regression testing - re-running tests to check is software still performs as expected</a:t>
            </a:r>
            <a:endParaRPr/>
          </a:p>
          <a:p>
            <a:pPr indent="-342900" lvl="0" marL="457200" rtl="0" algn="l">
              <a:spcBef>
                <a:spcPts val="0"/>
              </a:spcBef>
              <a:spcAft>
                <a:spcPts val="0"/>
              </a:spcAft>
              <a:buSzPts val="1800"/>
              <a:buChar char="●"/>
            </a:pPr>
            <a:r>
              <a:rPr lang="en"/>
              <a:t>Monkey testing (smart or dumb) - test by providing random inputs</a:t>
            </a:r>
            <a:endParaRPr/>
          </a:p>
          <a:p>
            <a:pPr indent="-342900" lvl="0" marL="457200" rtl="0" algn="l">
              <a:spcBef>
                <a:spcPts val="0"/>
              </a:spcBef>
              <a:spcAft>
                <a:spcPts val="0"/>
              </a:spcAft>
              <a:buSzPts val="1800"/>
              <a:buChar char="●"/>
            </a:pPr>
            <a:r>
              <a:rPr lang="en"/>
              <a:t>Gorilla </a:t>
            </a:r>
            <a:r>
              <a:rPr lang="en"/>
              <a:t>testing - highly focused on specific feature</a:t>
            </a:r>
            <a:endParaRPr/>
          </a:p>
          <a:p>
            <a:pPr indent="-342900" lvl="0" marL="457200" rtl="0" algn="l">
              <a:spcBef>
                <a:spcPts val="0"/>
              </a:spcBef>
              <a:spcAft>
                <a:spcPts val="0"/>
              </a:spcAft>
              <a:buSzPts val="1800"/>
              <a:buChar char="●"/>
            </a:pPr>
            <a:r>
              <a:rPr lang="en"/>
              <a:t>Exploratory testing - way to create new tests based on tests results</a:t>
            </a:r>
            <a:endParaRPr/>
          </a:p>
          <a:p>
            <a:pPr indent="-342900" lvl="0" marL="457200" rtl="0" algn="l">
              <a:spcBef>
                <a:spcPts val="0"/>
              </a:spcBef>
              <a:spcAft>
                <a:spcPts val="0"/>
              </a:spcAft>
              <a:buSzPts val="1800"/>
              <a:buChar char="●"/>
            </a:pPr>
            <a:r>
              <a:rPr lang="en"/>
              <a:t>Ad-hock testing - performed without initial test case documentation</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Non-functional testing</a:t>
            </a:r>
            <a:endParaRPr/>
          </a:p>
        </p:txBody>
      </p:sp>
      <p:sp>
        <p:nvSpPr>
          <p:cNvPr id="121" name="Google Shape;121;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Non-functional testing is testing software for its non-functional requirements: the way a system operates, rather than specific behaviors of that system. This is in contrast to functional testing, which tests against functional requirements that describe the functions of a system and its components.</a:t>
            </a:r>
            <a:endParaRPr/>
          </a:p>
          <a:p>
            <a:pPr indent="0" lvl="0" marL="0" rtl="0" algn="l">
              <a:spcBef>
                <a:spcPts val="1200"/>
              </a:spcBef>
              <a:spcAft>
                <a:spcPts val="1200"/>
              </a:spcAft>
              <a:buNone/>
            </a:pPr>
            <a:r>
              <a:t/>
            </a:r>
            <a:endParaRPr/>
          </a:p>
        </p:txBody>
      </p:sp>
      <p:sp>
        <p:nvSpPr>
          <p:cNvPr id="122" name="Google Shape;122;p24"/>
          <p:cNvSpPr txBox="1"/>
          <p:nvPr/>
        </p:nvSpPr>
        <p:spPr>
          <a:xfrm>
            <a:off x="175850" y="2518375"/>
            <a:ext cx="4716300" cy="2399100"/>
          </a:xfrm>
          <a:prstGeom prst="rect">
            <a:avLst/>
          </a:prstGeom>
          <a:noFill/>
          <a:ln>
            <a:noFill/>
          </a:ln>
        </p:spPr>
        <p:txBody>
          <a:bodyPr anchorCtr="0" anchor="t" bIns="91425" lIns="91425" spcFirstLastPara="1" rIns="91425" wrap="square" tIns="91425">
            <a:noAutofit/>
          </a:bodyPr>
          <a:lstStyle/>
          <a:p>
            <a:pPr indent="-342900" lvl="0" marL="457200" rtl="0" algn="l">
              <a:spcBef>
                <a:spcPts val="0"/>
              </a:spcBef>
              <a:spcAft>
                <a:spcPts val="0"/>
              </a:spcAft>
              <a:buClr>
                <a:schemeClr val="dk2"/>
              </a:buClr>
              <a:buSzPts val="1800"/>
              <a:buChar char="●"/>
            </a:pPr>
            <a:r>
              <a:rPr lang="en" sz="1800">
                <a:solidFill>
                  <a:schemeClr val="dk2"/>
                </a:solidFill>
              </a:rPr>
              <a:t>Accessibility testing</a:t>
            </a:r>
            <a:endParaRPr sz="1800">
              <a:solidFill>
                <a:schemeClr val="dk2"/>
              </a:solidFill>
            </a:endParaRPr>
          </a:p>
          <a:p>
            <a:pPr indent="-342900" lvl="0" marL="457200" rtl="0" algn="l">
              <a:spcBef>
                <a:spcPts val="0"/>
              </a:spcBef>
              <a:spcAft>
                <a:spcPts val="0"/>
              </a:spcAft>
              <a:buClr>
                <a:schemeClr val="dk2"/>
              </a:buClr>
              <a:buSzPts val="1800"/>
              <a:buChar char="●"/>
            </a:pPr>
            <a:r>
              <a:rPr lang="en" sz="1800">
                <a:solidFill>
                  <a:schemeClr val="dk2"/>
                </a:solidFill>
              </a:rPr>
              <a:t>Baseline testing</a:t>
            </a:r>
            <a:endParaRPr sz="1800">
              <a:solidFill>
                <a:schemeClr val="dk2"/>
              </a:solidFill>
            </a:endParaRPr>
          </a:p>
          <a:p>
            <a:pPr indent="-342900" lvl="0" marL="457200" rtl="0" algn="l">
              <a:spcBef>
                <a:spcPts val="0"/>
              </a:spcBef>
              <a:spcAft>
                <a:spcPts val="0"/>
              </a:spcAft>
              <a:buClr>
                <a:schemeClr val="dk2"/>
              </a:buClr>
              <a:buSzPts val="1800"/>
              <a:buChar char="●"/>
            </a:pPr>
            <a:r>
              <a:rPr lang="en" sz="1800">
                <a:solidFill>
                  <a:schemeClr val="dk2"/>
                </a:solidFill>
              </a:rPr>
              <a:t>Compliance testing</a:t>
            </a:r>
            <a:endParaRPr sz="1800">
              <a:solidFill>
                <a:schemeClr val="dk2"/>
              </a:solidFill>
            </a:endParaRPr>
          </a:p>
          <a:p>
            <a:pPr indent="-342900" lvl="0" marL="457200" rtl="0" algn="l">
              <a:spcBef>
                <a:spcPts val="0"/>
              </a:spcBef>
              <a:spcAft>
                <a:spcPts val="0"/>
              </a:spcAft>
              <a:buClr>
                <a:schemeClr val="dk2"/>
              </a:buClr>
              <a:buSzPts val="1800"/>
              <a:buChar char="●"/>
            </a:pPr>
            <a:r>
              <a:rPr lang="en" sz="1800">
                <a:solidFill>
                  <a:schemeClr val="dk2"/>
                </a:solidFill>
              </a:rPr>
              <a:t>Documentation testing</a:t>
            </a:r>
            <a:endParaRPr sz="1800">
              <a:solidFill>
                <a:schemeClr val="dk2"/>
              </a:solidFill>
            </a:endParaRPr>
          </a:p>
          <a:p>
            <a:pPr indent="-342900" lvl="0" marL="457200" rtl="0" algn="l">
              <a:spcBef>
                <a:spcPts val="0"/>
              </a:spcBef>
              <a:spcAft>
                <a:spcPts val="0"/>
              </a:spcAft>
              <a:buClr>
                <a:schemeClr val="dk2"/>
              </a:buClr>
              <a:buSzPts val="1800"/>
              <a:buChar char="●"/>
            </a:pPr>
            <a:r>
              <a:rPr lang="en" sz="1800">
                <a:solidFill>
                  <a:schemeClr val="dk2"/>
                </a:solidFill>
              </a:rPr>
              <a:t>Endurance testing or reliability testing</a:t>
            </a:r>
            <a:endParaRPr sz="1800">
              <a:solidFill>
                <a:schemeClr val="dk2"/>
              </a:solidFill>
            </a:endParaRPr>
          </a:p>
          <a:p>
            <a:pPr indent="-342900" lvl="0" marL="457200" rtl="0" algn="l">
              <a:spcBef>
                <a:spcPts val="0"/>
              </a:spcBef>
              <a:spcAft>
                <a:spcPts val="0"/>
              </a:spcAft>
              <a:buClr>
                <a:schemeClr val="dk2"/>
              </a:buClr>
              <a:buSzPts val="1800"/>
              <a:buChar char="●"/>
            </a:pPr>
            <a:r>
              <a:rPr lang="en" sz="1800">
                <a:solidFill>
                  <a:schemeClr val="dk2"/>
                </a:solidFill>
              </a:rPr>
              <a:t>Load testing</a:t>
            </a:r>
            <a:endParaRPr sz="1800">
              <a:solidFill>
                <a:schemeClr val="dk2"/>
              </a:solidFill>
            </a:endParaRPr>
          </a:p>
          <a:p>
            <a:pPr indent="-342900" lvl="0" marL="457200" rtl="0" algn="l">
              <a:spcBef>
                <a:spcPts val="0"/>
              </a:spcBef>
              <a:spcAft>
                <a:spcPts val="0"/>
              </a:spcAft>
              <a:buClr>
                <a:schemeClr val="dk2"/>
              </a:buClr>
              <a:buSzPts val="1800"/>
              <a:buChar char="●"/>
            </a:pPr>
            <a:r>
              <a:rPr lang="en" sz="1800">
                <a:solidFill>
                  <a:schemeClr val="dk2"/>
                </a:solidFill>
              </a:rPr>
              <a:t>Localization testing and </a:t>
            </a:r>
            <a:endParaRPr sz="1800">
              <a:solidFill>
                <a:schemeClr val="dk2"/>
              </a:solidFill>
            </a:endParaRPr>
          </a:p>
          <a:p>
            <a:pPr indent="-342900" lvl="0" marL="457200" rtl="0" algn="l">
              <a:spcBef>
                <a:spcPts val="0"/>
              </a:spcBef>
              <a:spcAft>
                <a:spcPts val="0"/>
              </a:spcAft>
              <a:buClr>
                <a:schemeClr val="dk2"/>
              </a:buClr>
              <a:buSzPts val="1800"/>
              <a:buChar char="●"/>
            </a:pPr>
            <a:r>
              <a:rPr lang="en" sz="1800">
                <a:solidFill>
                  <a:schemeClr val="dk2"/>
                </a:solidFill>
              </a:rPr>
              <a:t>Internationalization testing</a:t>
            </a:r>
            <a:endParaRPr sz="1800">
              <a:solidFill>
                <a:schemeClr val="dk2"/>
              </a:solidFill>
            </a:endParaRPr>
          </a:p>
          <a:p>
            <a:pPr indent="0" lvl="0" marL="0" rtl="0" algn="l">
              <a:spcBef>
                <a:spcPts val="0"/>
              </a:spcBef>
              <a:spcAft>
                <a:spcPts val="0"/>
              </a:spcAft>
              <a:buNone/>
            </a:pPr>
            <a:r>
              <a:t/>
            </a:r>
            <a:endParaRPr sz="1800">
              <a:solidFill>
                <a:schemeClr val="dk2"/>
              </a:solidFill>
            </a:endParaRPr>
          </a:p>
        </p:txBody>
      </p:sp>
      <p:sp>
        <p:nvSpPr>
          <p:cNvPr id="123" name="Google Shape;123;p24"/>
          <p:cNvSpPr txBox="1"/>
          <p:nvPr/>
        </p:nvSpPr>
        <p:spPr>
          <a:xfrm>
            <a:off x="5024175" y="2543500"/>
            <a:ext cx="3808200" cy="2373900"/>
          </a:xfrm>
          <a:prstGeom prst="rect">
            <a:avLst/>
          </a:prstGeom>
          <a:noFill/>
          <a:ln>
            <a:noFill/>
          </a:ln>
        </p:spPr>
        <p:txBody>
          <a:bodyPr anchorCtr="0" anchor="t" bIns="91425" lIns="91425" spcFirstLastPara="1" rIns="91425" wrap="square" tIns="91425">
            <a:noAutofit/>
          </a:bodyPr>
          <a:lstStyle/>
          <a:p>
            <a:pPr indent="-342900" lvl="0" marL="457200" rtl="0" algn="l">
              <a:spcBef>
                <a:spcPts val="0"/>
              </a:spcBef>
              <a:spcAft>
                <a:spcPts val="0"/>
              </a:spcAft>
              <a:buClr>
                <a:schemeClr val="dk2"/>
              </a:buClr>
              <a:buSzPts val="1800"/>
              <a:buChar char="●"/>
            </a:pPr>
            <a:r>
              <a:rPr lang="en" sz="1800">
                <a:solidFill>
                  <a:schemeClr val="dk2"/>
                </a:solidFill>
              </a:rPr>
              <a:t>Performance testing</a:t>
            </a:r>
            <a:endParaRPr sz="1800">
              <a:solidFill>
                <a:schemeClr val="dk2"/>
              </a:solidFill>
            </a:endParaRPr>
          </a:p>
          <a:p>
            <a:pPr indent="-342900" lvl="0" marL="457200" rtl="0" algn="l">
              <a:spcBef>
                <a:spcPts val="0"/>
              </a:spcBef>
              <a:spcAft>
                <a:spcPts val="0"/>
              </a:spcAft>
              <a:buClr>
                <a:schemeClr val="dk2"/>
              </a:buClr>
              <a:buSzPts val="1800"/>
              <a:buChar char="●"/>
            </a:pPr>
            <a:r>
              <a:rPr lang="en" sz="1800">
                <a:solidFill>
                  <a:schemeClr val="dk2"/>
                </a:solidFill>
              </a:rPr>
              <a:t>Recovery testing</a:t>
            </a:r>
            <a:endParaRPr sz="1800">
              <a:solidFill>
                <a:schemeClr val="dk2"/>
              </a:solidFill>
            </a:endParaRPr>
          </a:p>
          <a:p>
            <a:pPr indent="-342900" lvl="0" marL="457200" rtl="0" algn="l">
              <a:spcBef>
                <a:spcPts val="0"/>
              </a:spcBef>
              <a:spcAft>
                <a:spcPts val="0"/>
              </a:spcAft>
              <a:buClr>
                <a:schemeClr val="dk2"/>
              </a:buClr>
              <a:buSzPts val="1800"/>
              <a:buChar char="●"/>
            </a:pPr>
            <a:r>
              <a:rPr lang="en" sz="1800">
                <a:solidFill>
                  <a:schemeClr val="dk2"/>
                </a:solidFill>
              </a:rPr>
              <a:t>Resilience testing</a:t>
            </a:r>
            <a:endParaRPr sz="1800">
              <a:solidFill>
                <a:schemeClr val="dk2"/>
              </a:solidFill>
            </a:endParaRPr>
          </a:p>
          <a:p>
            <a:pPr indent="-342900" lvl="0" marL="457200" rtl="0" algn="l">
              <a:spcBef>
                <a:spcPts val="0"/>
              </a:spcBef>
              <a:spcAft>
                <a:spcPts val="0"/>
              </a:spcAft>
              <a:buClr>
                <a:schemeClr val="dk2"/>
              </a:buClr>
              <a:buSzPts val="1800"/>
              <a:buChar char="●"/>
            </a:pPr>
            <a:r>
              <a:rPr lang="en" sz="1800">
                <a:solidFill>
                  <a:schemeClr val="dk2"/>
                </a:solidFill>
              </a:rPr>
              <a:t>Security testing</a:t>
            </a:r>
            <a:endParaRPr sz="1800">
              <a:solidFill>
                <a:schemeClr val="dk2"/>
              </a:solidFill>
            </a:endParaRPr>
          </a:p>
          <a:p>
            <a:pPr indent="-342900" lvl="0" marL="457200" rtl="0" algn="l">
              <a:spcBef>
                <a:spcPts val="0"/>
              </a:spcBef>
              <a:spcAft>
                <a:spcPts val="0"/>
              </a:spcAft>
              <a:buClr>
                <a:schemeClr val="dk2"/>
              </a:buClr>
              <a:buSzPts val="1800"/>
              <a:buChar char="●"/>
            </a:pPr>
            <a:r>
              <a:rPr lang="en" sz="1800">
                <a:solidFill>
                  <a:schemeClr val="dk2"/>
                </a:solidFill>
              </a:rPr>
              <a:t>Scalability testing</a:t>
            </a:r>
            <a:endParaRPr sz="1800">
              <a:solidFill>
                <a:schemeClr val="dk2"/>
              </a:solidFill>
            </a:endParaRPr>
          </a:p>
          <a:p>
            <a:pPr indent="-342900" lvl="0" marL="457200" rtl="0" algn="l">
              <a:spcBef>
                <a:spcPts val="0"/>
              </a:spcBef>
              <a:spcAft>
                <a:spcPts val="0"/>
              </a:spcAft>
              <a:buClr>
                <a:schemeClr val="dk2"/>
              </a:buClr>
              <a:buSzPts val="1800"/>
              <a:buChar char="●"/>
            </a:pPr>
            <a:r>
              <a:rPr lang="en" sz="1800">
                <a:solidFill>
                  <a:schemeClr val="dk2"/>
                </a:solidFill>
              </a:rPr>
              <a:t>Stress testing</a:t>
            </a:r>
            <a:endParaRPr sz="1800">
              <a:solidFill>
                <a:schemeClr val="dk2"/>
              </a:solidFill>
            </a:endParaRPr>
          </a:p>
          <a:p>
            <a:pPr indent="-342900" lvl="0" marL="457200" rtl="0" algn="l">
              <a:spcBef>
                <a:spcPts val="0"/>
              </a:spcBef>
              <a:spcAft>
                <a:spcPts val="0"/>
              </a:spcAft>
              <a:buClr>
                <a:schemeClr val="dk2"/>
              </a:buClr>
              <a:buSzPts val="1800"/>
              <a:buChar char="●"/>
            </a:pPr>
            <a:r>
              <a:rPr lang="en" sz="1800">
                <a:solidFill>
                  <a:schemeClr val="dk2"/>
                </a:solidFill>
              </a:rPr>
              <a:t>Usability testing</a:t>
            </a:r>
            <a:endParaRPr sz="1800">
              <a:solidFill>
                <a:schemeClr val="dk2"/>
              </a:solidFill>
            </a:endParaRPr>
          </a:p>
          <a:p>
            <a:pPr indent="-342900" lvl="0" marL="457200" rtl="0" algn="l">
              <a:spcBef>
                <a:spcPts val="0"/>
              </a:spcBef>
              <a:spcAft>
                <a:spcPts val="0"/>
              </a:spcAft>
              <a:buClr>
                <a:schemeClr val="dk2"/>
              </a:buClr>
              <a:buSzPts val="1800"/>
              <a:buChar char="●"/>
            </a:pPr>
            <a:r>
              <a:rPr lang="en" sz="1800">
                <a:solidFill>
                  <a:schemeClr val="dk2"/>
                </a:solidFill>
              </a:rPr>
              <a:t>Volume testing</a:t>
            </a:r>
            <a:endParaRPr sz="1800">
              <a:solidFill>
                <a:schemeClr val="dk2"/>
              </a:solidFill>
            </a:endParaRPr>
          </a:p>
          <a:p>
            <a:pPr indent="0" lvl="0" marL="0" rtl="0" algn="l">
              <a:spcBef>
                <a:spcPts val="0"/>
              </a:spcBef>
              <a:spcAft>
                <a:spcPts val="0"/>
              </a:spcAft>
              <a:buNone/>
            </a:pPr>
            <a:r>
              <a:t/>
            </a:r>
            <a:endParaRPr sz="1800">
              <a:solidFill>
                <a:schemeClr val="dk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Software testing tactics</a:t>
            </a:r>
            <a:endParaRPr/>
          </a:p>
        </p:txBody>
      </p:sp>
      <p:sp>
        <p:nvSpPr>
          <p:cNvPr id="129" name="Google Shape;129;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White-box testing -  internal perspective of the system (the source code), is used to design test cases</a:t>
            </a:r>
            <a:endParaRPr/>
          </a:p>
          <a:p>
            <a:pPr indent="0" lvl="0" marL="0" rtl="0" algn="l">
              <a:spcBef>
                <a:spcPts val="1200"/>
              </a:spcBef>
              <a:spcAft>
                <a:spcPts val="0"/>
              </a:spcAft>
              <a:buNone/>
            </a:pPr>
            <a:r>
              <a:rPr lang="en"/>
              <a:t>Black-box testing - describes designing test cases without knowledge of the implementation, without reading the source code</a:t>
            </a:r>
            <a:endParaRPr/>
          </a:p>
          <a:p>
            <a:pPr indent="0" lvl="0" marL="0" rtl="0" algn="l">
              <a:spcBef>
                <a:spcPts val="1200"/>
              </a:spcBef>
              <a:spcAft>
                <a:spcPts val="1200"/>
              </a:spcAft>
              <a:buNone/>
            </a:pPr>
            <a:r>
              <a:rPr lang="en"/>
              <a:t>Grey-box testing - involves using knowledge of internal data structures and algorithms for purposes of designing tests while executing those tests at the user, or black-box level</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Automated testing</a:t>
            </a:r>
            <a:endParaRPr/>
          </a:p>
        </p:txBody>
      </p:sp>
      <p:sp>
        <p:nvSpPr>
          <p:cNvPr id="135" name="Google Shape;135;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 software testing, test automation is the use of software separate from the software being tested to control the execution of tests and the comparison of actual outcomes with predicted outcomes</a:t>
            </a:r>
            <a:endParaRPr/>
          </a:p>
          <a:p>
            <a:pPr indent="0" lvl="0" marL="0" rtl="0" algn="l">
              <a:spcBef>
                <a:spcPts val="1200"/>
              </a:spcBef>
              <a:spcAft>
                <a:spcPts val="0"/>
              </a:spcAft>
              <a:buNone/>
            </a:pPr>
            <a:r>
              <a:rPr lang="en"/>
              <a:t>Levels:</a:t>
            </a:r>
            <a:endParaRPr/>
          </a:p>
          <a:p>
            <a:pPr indent="-342900" lvl="0" marL="457200" rtl="0" algn="l">
              <a:spcBef>
                <a:spcPts val="1200"/>
              </a:spcBef>
              <a:spcAft>
                <a:spcPts val="0"/>
              </a:spcAft>
              <a:buSzPts val="1800"/>
              <a:buChar char="●"/>
            </a:pPr>
            <a:r>
              <a:rPr lang="en"/>
              <a:t>Unit testing</a:t>
            </a:r>
            <a:endParaRPr/>
          </a:p>
          <a:p>
            <a:pPr indent="-342900" lvl="0" marL="457200" rtl="0" algn="l">
              <a:spcBef>
                <a:spcPts val="0"/>
              </a:spcBef>
              <a:spcAft>
                <a:spcPts val="0"/>
              </a:spcAft>
              <a:buSzPts val="1800"/>
              <a:buChar char="●"/>
            </a:pPr>
            <a:r>
              <a:rPr lang="en"/>
              <a:t>Integration testing</a:t>
            </a:r>
            <a:endParaRPr/>
          </a:p>
          <a:p>
            <a:pPr indent="-342900" lvl="0" marL="457200" rtl="0" algn="l">
              <a:spcBef>
                <a:spcPts val="0"/>
              </a:spcBef>
              <a:spcAft>
                <a:spcPts val="0"/>
              </a:spcAft>
              <a:buSzPts val="1800"/>
              <a:buChar char="●"/>
            </a:pPr>
            <a:r>
              <a:rPr lang="en"/>
              <a:t>System testing</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Unit, integration, and end-to-end levels</a:t>
            </a:r>
            <a:endParaRPr/>
          </a:p>
        </p:txBody>
      </p:sp>
      <p:sp>
        <p:nvSpPr>
          <p:cNvPr id="141" name="Google Shape;141;p27"/>
          <p:cNvSpPr txBox="1"/>
          <p:nvPr>
            <p:ph idx="1" type="body"/>
          </p:nvPr>
        </p:nvSpPr>
        <p:spPr>
          <a:xfrm>
            <a:off x="311700" y="1152475"/>
            <a:ext cx="61131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Unit tests: These are tests that test individual components or units of code in isolation. They are fast, reliable, and isolate failures to small units of code.</a:t>
            </a:r>
            <a:endParaRPr/>
          </a:p>
          <a:p>
            <a:pPr indent="0" lvl="0" marL="0" rtl="0" algn="l">
              <a:spcBef>
                <a:spcPts val="1200"/>
              </a:spcBef>
              <a:spcAft>
                <a:spcPts val="0"/>
              </a:spcAft>
              <a:buNone/>
            </a:pPr>
            <a:r>
              <a:rPr lang="en"/>
              <a:t>Integration tests: These tests check how different units of code work together. Although individual units may function properly on their own, integration tests ensure that they operate together coherently.</a:t>
            </a:r>
            <a:endParaRPr/>
          </a:p>
          <a:p>
            <a:pPr indent="0" lvl="0" marL="0" rtl="0" algn="l">
              <a:spcBef>
                <a:spcPts val="1200"/>
              </a:spcBef>
              <a:spcAft>
                <a:spcPts val="1200"/>
              </a:spcAft>
              <a:buNone/>
            </a:pPr>
            <a:r>
              <a:rPr lang="en"/>
              <a:t>End-to-end tests: These test the system as a whole, simulating real-world usage scenarios. They are the slowest and most complex tests.</a:t>
            </a:r>
            <a:endParaRPr/>
          </a:p>
        </p:txBody>
      </p:sp>
      <p:pic>
        <p:nvPicPr>
          <p:cNvPr id="142" name="Google Shape;142;p27"/>
          <p:cNvPicPr preferRelativeResize="0"/>
          <p:nvPr/>
        </p:nvPicPr>
        <p:blipFill>
          <a:blip r:embed="rId3">
            <a:alphaModFix/>
          </a:blip>
          <a:stretch>
            <a:fillRect/>
          </a:stretch>
        </p:blipFill>
        <p:spPr>
          <a:xfrm>
            <a:off x="6551325" y="1666875"/>
            <a:ext cx="2095500" cy="18097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Test Cases to Automate</a:t>
            </a:r>
            <a:endParaRPr/>
          </a:p>
        </p:txBody>
      </p:sp>
      <p:sp>
        <p:nvSpPr>
          <p:cNvPr id="148" name="Google Shape;148;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Clr>
                <a:schemeClr val="dk1"/>
              </a:buClr>
              <a:buSzPct val="61111"/>
              <a:buFont typeface="Arial"/>
              <a:buNone/>
            </a:pPr>
            <a:r>
              <a:rPr lang="en"/>
              <a:t>Repetitive tests that run for multiple builds.</a:t>
            </a:r>
            <a:endParaRPr/>
          </a:p>
          <a:p>
            <a:pPr indent="0" lvl="0" marL="0" rtl="0" algn="l">
              <a:spcBef>
                <a:spcPts val="1200"/>
              </a:spcBef>
              <a:spcAft>
                <a:spcPts val="0"/>
              </a:spcAft>
              <a:buClr>
                <a:schemeClr val="dk1"/>
              </a:buClr>
              <a:buSzPct val="61111"/>
              <a:buFont typeface="Arial"/>
              <a:buNone/>
            </a:pPr>
            <a:r>
              <a:rPr lang="en"/>
              <a:t>Tests that tend to cause human error.</a:t>
            </a:r>
            <a:endParaRPr/>
          </a:p>
          <a:p>
            <a:pPr indent="0" lvl="0" marL="0" rtl="0" algn="l">
              <a:spcBef>
                <a:spcPts val="1200"/>
              </a:spcBef>
              <a:spcAft>
                <a:spcPts val="0"/>
              </a:spcAft>
              <a:buClr>
                <a:schemeClr val="dk1"/>
              </a:buClr>
              <a:buSzPct val="61111"/>
              <a:buFont typeface="Arial"/>
              <a:buNone/>
            </a:pPr>
            <a:r>
              <a:rPr lang="en"/>
              <a:t>Tests that require multiple data sets.</a:t>
            </a:r>
            <a:endParaRPr/>
          </a:p>
          <a:p>
            <a:pPr indent="0" lvl="0" marL="0" rtl="0" algn="l">
              <a:spcBef>
                <a:spcPts val="1200"/>
              </a:spcBef>
              <a:spcAft>
                <a:spcPts val="0"/>
              </a:spcAft>
              <a:buClr>
                <a:schemeClr val="dk1"/>
              </a:buClr>
              <a:buSzPct val="61111"/>
              <a:buFont typeface="Arial"/>
              <a:buNone/>
            </a:pPr>
            <a:r>
              <a:rPr lang="en"/>
              <a:t>Frequently used functionality that introduces high risk conditions.</a:t>
            </a:r>
            <a:endParaRPr/>
          </a:p>
          <a:p>
            <a:pPr indent="0" lvl="0" marL="0" rtl="0" algn="l">
              <a:spcBef>
                <a:spcPts val="1200"/>
              </a:spcBef>
              <a:spcAft>
                <a:spcPts val="0"/>
              </a:spcAft>
              <a:buClr>
                <a:schemeClr val="dk1"/>
              </a:buClr>
              <a:buSzPct val="61111"/>
              <a:buFont typeface="Arial"/>
              <a:buNone/>
            </a:pPr>
            <a:r>
              <a:rPr lang="en"/>
              <a:t>Tests that are impossible to perform manually.</a:t>
            </a:r>
            <a:endParaRPr/>
          </a:p>
          <a:p>
            <a:pPr indent="0" lvl="0" marL="0" rtl="0" algn="l">
              <a:spcBef>
                <a:spcPts val="1200"/>
              </a:spcBef>
              <a:spcAft>
                <a:spcPts val="0"/>
              </a:spcAft>
              <a:buClr>
                <a:schemeClr val="dk1"/>
              </a:buClr>
              <a:buSzPct val="61111"/>
              <a:buFont typeface="Arial"/>
              <a:buNone/>
            </a:pPr>
            <a:r>
              <a:rPr lang="en"/>
              <a:t>Tests that run on several different hardware or software platforms and configurations.</a:t>
            </a:r>
            <a:endParaRPr/>
          </a:p>
          <a:p>
            <a:pPr indent="0" lvl="0" marL="0" rtl="0" algn="l">
              <a:spcBef>
                <a:spcPts val="1200"/>
              </a:spcBef>
              <a:spcAft>
                <a:spcPts val="0"/>
              </a:spcAft>
              <a:buClr>
                <a:schemeClr val="dk1"/>
              </a:buClr>
              <a:buSzPct val="61111"/>
              <a:buFont typeface="Arial"/>
              <a:buNone/>
            </a:pPr>
            <a:r>
              <a:rPr lang="en"/>
              <a:t>Tests that take a lot of effort and time when manual testing.</a:t>
            </a:r>
            <a:endParaRPr/>
          </a:p>
          <a:p>
            <a:pPr indent="0" lvl="0" marL="0" rtl="0" algn="l">
              <a:spcBef>
                <a:spcPts val="1200"/>
              </a:spcBef>
              <a:spcAft>
                <a:spcPts val="12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Arrange-Act-Assert</a:t>
            </a:r>
            <a:endParaRPr/>
          </a:p>
        </p:txBody>
      </p:sp>
      <p:sp>
        <p:nvSpPr>
          <p:cNvPr id="154" name="Google Shape;154;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Clr>
                <a:schemeClr val="dk1"/>
              </a:buClr>
              <a:buSzPct val="61111"/>
              <a:buFont typeface="Arial"/>
              <a:buNone/>
            </a:pPr>
            <a:r>
              <a:rPr lang="en"/>
              <a:t>Arrange-Act-Assert is a great way to structure test cases. It prescribes an order of operations:</a:t>
            </a:r>
            <a:endParaRPr/>
          </a:p>
          <a:p>
            <a:pPr indent="-325755" lvl="0" marL="457200" rtl="0" algn="l">
              <a:spcBef>
                <a:spcPts val="1200"/>
              </a:spcBef>
              <a:spcAft>
                <a:spcPts val="0"/>
              </a:spcAft>
              <a:buSzPct val="100000"/>
              <a:buAutoNum type="arabicPeriod"/>
            </a:pPr>
            <a:r>
              <a:rPr b="1" lang="en"/>
              <a:t>Arrange </a:t>
            </a:r>
            <a:r>
              <a:rPr lang="en"/>
              <a:t>inputs and targets. Arrange steps should set up the test case. Does the test require any objects or special settings? Does it need to prep a database? Does it need to log into a web app? Handle all of these operations at the start of the test.</a:t>
            </a:r>
            <a:br>
              <a:rPr lang="en"/>
            </a:br>
            <a:endParaRPr/>
          </a:p>
          <a:p>
            <a:pPr indent="-325755" lvl="0" marL="457200" rtl="0" algn="l">
              <a:spcBef>
                <a:spcPts val="0"/>
              </a:spcBef>
              <a:spcAft>
                <a:spcPts val="0"/>
              </a:spcAft>
              <a:buSzPct val="100000"/>
              <a:buAutoNum type="arabicPeriod"/>
            </a:pPr>
            <a:r>
              <a:rPr b="1" lang="en"/>
              <a:t>Act </a:t>
            </a:r>
            <a:r>
              <a:rPr lang="en"/>
              <a:t>on the target behavior. Act steps should cover the main thing to be tested. This could be calling a function or method, calling a REST API, or interacting with a web page. Keep actions focused on the target behavior.</a:t>
            </a:r>
            <a:br>
              <a:rPr lang="en"/>
            </a:br>
            <a:endParaRPr/>
          </a:p>
          <a:p>
            <a:pPr indent="-325755" lvl="0" marL="457200" rtl="0" algn="l">
              <a:spcBef>
                <a:spcPts val="0"/>
              </a:spcBef>
              <a:spcAft>
                <a:spcPts val="0"/>
              </a:spcAft>
              <a:buSzPct val="100000"/>
              <a:buAutoNum type="arabicPeriod"/>
            </a:pPr>
            <a:r>
              <a:rPr b="1" lang="en"/>
              <a:t>Assert </a:t>
            </a:r>
            <a:r>
              <a:rPr lang="en"/>
              <a:t>expected outcomes. Act steps should elicit some sort of response. Assert steps verify the goodness or badness of that response. Sometimes, assertions are as simple as checking numeric or string values. Other times, they may require checking multiple facets of a system. Assertions will ultimately determine if the test passes or fails.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Software testing</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Software testing is the process of evaluating and verifying that a software application or system functions as expected. The primary goal is to identify and fix defects, ensure that the software meets the specified requirements, and provide a reliable and stable product. Software testing can be done manually or using automated tools.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Goals</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en"/>
              <a:t>Detecting defects</a:t>
            </a:r>
            <a:r>
              <a:rPr lang="en"/>
              <a:t>: Identifying bugs or issues that could cause the software to fail or behave incorrectly.</a:t>
            </a:r>
            <a:endParaRPr/>
          </a:p>
          <a:p>
            <a:pPr indent="0" lvl="0" marL="0" rtl="0" algn="l">
              <a:spcBef>
                <a:spcPts val="1200"/>
              </a:spcBef>
              <a:spcAft>
                <a:spcPts val="0"/>
              </a:spcAft>
              <a:buNone/>
            </a:pPr>
            <a:r>
              <a:rPr b="1" lang="en"/>
              <a:t>Ensuring functionality</a:t>
            </a:r>
            <a:r>
              <a:rPr lang="en"/>
              <a:t>: Verifying that the software performs the tasks it was designed to do, according to the specified requirements.</a:t>
            </a:r>
            <a:endParaRPr/>
          </a:p>
          <a:p>
            <a:pPr indent="0" lvl="0" marL="0" rtl="0" algn="l">
              <a:spcBef>
                <a:spcPts val="1200"/>
              </a:spcBef>
              <a:spcAft>
                <a:spcPts val="0"/>
              </a:spcAft>
              <a:buNone/>
            </a:pPr>
            <a:r>
              <a:rPr b="1" lang="en"/>
              <a:t>Improving quality</a:t>
            </a:r>
            <a:r>
              <a:rPr lang="en"/>
              <a:t>: Ensuring the software meets user expectations and functions smoothly without major problems.</a:t>
            </a:r>
            <a:endParaRPr/>
          </a:p>
          <a:p>
            <a:pPr indent="0" lvl="0" marL="0" rtl="0" algn="l">
              <a:spcBef>
                <a:spcPts val="1200"/>
              </a:spcBef>
              <a:spcAft>
                <a:spcPts val="0"/>
              </a:spcAft>
              <a:buNone/>
            </a:pPr>
            <a:r>
              <a:rPr b="1" lang="en"/>
              <a:t>Validating security</a:t>
            </a:r>
            <a:r>
              <a:rPr lang="en"/>
              <a:t>: Identifying vulnerabilities or weaknesses that could expose the software to attacks.</a:t>
            </a:r>
            <a:endParaRPr/>
          </a:p>
          <a:p>
            <a:pPr indent="0" lvl="0" marL="0" rtl="0" algn="l">
              <a:spcBef>
                <a:spcPts val="1200"/>
              </a:spcBef>
              <a:spcAft>
                <a:spcPts val="1200"/>
              </a:spcAft>
              <a:buNone/>
            </a:pPr>
            <a:r>
              <a:rPr b="1" lang="en"/>
              <a:t>Enhancing performance</a:t>
            </a:r>
            <a:r>
              <a:rPr lang="en"/>
              <a:t>: Checking if the software performs efficiently under various conditions, such as load testing or stress testing.</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Software Testing vs Quality Assurance</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Software testing and quality assurance (QA) are two related but distinct processes within the software development life cycle. Software testing is the process of identifying and verifying that software applications or programs will meet the user’s requirements, and quality assurance is the process of ensuring that the software meets the set standards of quality. </a:t>
            </a:r>
            <a:endParaRPr/>
          </a:p>
          <a:p>
            <a:pPr indent="0" lvl="0" marL="0" rtl="0" algn="l">
              <a:spcBef>
                <a:spcPts val="1200"/>
              </a:spcBef>
              <a:spcAft>
                <a:spcPts val="1200"/>
              </a:spcAft>
              <a:buNone/>
            </a:pPr>
            <a:r>
              <a:rPr lang="en"/>
              <a:t>Software testing could be a part of a software quality assurance (SQA) process. In SQA, qa specialists are concerned with the software development process rather than just the artifacts (documentation, code and systems). They examine and change the software engineering process itself to reduce the number of faults that end up in the delivered software: the so-called defect rate.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Test process</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a:t>
            </a:r>
            <a:r>
              <a:rPr lang="en"/>
              <a:t>est strategy - is an outline that describes the testing approach of the software development cycle. The purpose of a test strategy is to provide a rational deduction from organizational, high-level objectives to actual test activities to meet those objectives from a quality assurance perspective. </a:t>
            </a:r>
            <a:endParaRPr/>
          </a:p>
          <a:p>
            <a:pPr indent="0" lvl="0" marL="0" rtl="0" algn="l">
              <a:spcBef>
                <a:spcPts val="1200"/>
              </a:spcBef>
              <a:spcAft>
                <a:spcPts val="0"/>
              </a:spcAft>
              <a:buNone/>
            </a:pPr>
            <a:r>
              <a:rPr lang="en"/>
              <a:t>A test plan is a document detailing the objectives, resources, and processes for a specific test session for a software or hardware product.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Test case</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a:t>
            </a:r>
            <a:r>
              <a:rPr lang="en"/>
              <a:t>est case is a specification of the inputs, execution conditions, testing procedure, and expected results that define a single test to be executed to achieve a particular software testing objective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Typical written test case format</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Char char="●"/>
            </a:pPr>
            <a:r>
              <a:rPr lang="en"/>
              <a:t>Test case ID - A unique identifier for the test case.</a:t>
            </a:r>
            <a:endParaRPr/>
          </a:p>
          <a:p>
            <a:pPr indent="-334327" lvl="0" marL="457200" rtl="0" algn="l">
              <a:spcBef>
                <a:spcPts val="0"/>
              </a:spcBef>
              <a:spcAft>
                <a:spcPts val="0"/>
              </a:spcAft>
              <a:buSzPct val="100000"/>
              <a:buChar char="●"/>
            </a:pPr>
            <a:r>
              <a:rPr lang="en"/>
              <a:t>Description/summary - The test case objective.</a:t>
            </a:r>
            <a:endParaRPr/>
          </a:p>
          <a:p>
            <a:pPr indent="-334327" lvl="0" marL="457200" rtl="0" algn="l">
              <a:spcBef>
                <a:spcPts val="0"/>
              </a:spcBef>
              <a:spcAft>
                <a:spcPts val="0"/>
              </a:spcAft>
              <a:buSzPct val="100000"/>
              <a:buChar char="●"/>
            </a:pPr>
            <a:r>
              <a:rPr lang="en"/>
              <a:t>Test steps - The exact steps to perform.</a:t>
            </a:r>
            <a:endParaRPr/>
          </a:p>
          <a:p>
            <a:pPr indent="-334327" lvl="0" marL="457200" rtl="0" algn="l">
              <a:spcBef>
                <a:spcPts val="0"/>
              </a:spcBef>
              <a:spcAft>
                <a:spcPts val="0"/>
              </a:spcAft>
              <a:buSzPct val="100000"/>
              <a:buChar char="●"/>
            </a:pPr>
            <a:r>
              <a:rPr lang="en"/>
              <a:t>Expected result - The expected outcome and how to determine whether it has been realized.</a:t>
            </a:r>
            <a:endParaRPr/>
          </a:p>
          <a:p>
            <a:pPr indent="-334327" lvl="0" marL="457200" rtl="0" algn="l">
              <a:spcBef>
                <a:spcPts val="0"/>
              </a:spcBef>
              <a:spcAft>
                <a:spcPts val="0"/>
              </a:spcAft>
              <a:buSzPct val="100000"/>
              <a:buChar char="●"/>
            </a:pPr>
            <a:r>
              <a:rPr lang="en"/>
              <a:t>Actual result</a:t>
            </a:r>
            <a:endParaRPr/>
          </a:p>
          <a:p>
            <a:pPr indent="-334327" lvl="0" marL="457200" rtl="0" algn="l">
              <a:spcBef>
                <a:spcPts val="0"/>
              </a:spcBef>
              <a:spcAft>
                <a:spcPts val="0"/>
              </a:spcAft>
              <a:buSzPct val="100000"/>
              <a:buChar char="●"/>
            </a:pPr>
            <a:r>
              <a:rPr lang="en"/>
              <a:t>Pre-requisites - Conditions that must exist or preparation required before test execution.</a:t>
            </a:r>
            <a:endParaRPr/>
          </a:p>
          <a:p>
            <a:pPr indent="-334327" lvl="0" marL="457200" rtl="0" algn="l">
              <a:spcBef>
                <a:spcPts val="0"/>
              </a:spcBef>
              <a:spcAft>
                <a:spcPts val="0"/>
              </a:spcAft>
              <a:buSzPct val="100000"/>
              <a:buChar char="●"/>
            </a:pPr>
            <a:r>
              <a:rPr lang="en"/>
              <a:t>Test category</a:t>
            </a:r>
            <a:endParaRPr/>
          </a:p>
          <a:p>
            <a:pPr indent="-334327" lvl="0" marL="457200" rtl="0" algn="l">
              <a:spcBef>
                <a:spcPts val="0"/>
              </a:spcBef>
              <a:spcAft>
                <a:spcPts val="0"/>
              </a:spcAft>
              <a:buSzPct val="100000"/>
              <a:buChar char="●"/>
            </a:pPr>
            <a:r>
              <a:rPr lang="en"/>
              <a:t>Author - name of the tester.</a:t>
            </a:r>
            <a:endParaRPr/>
          </a:p>
          <a:p>
            <a:pPr indent="-334327" lvl="0" marL="457200" rtl="0" algn="l">
              <a:spcBef>
                <a:spcPts val="0"/>
              </a:spcBef>
              <a:spcAft>
                <a:spcPts val="0"/>
              </a:spcAft>
              <a:buSzPct val="100000"/>
              <a:buChar char="●"/>
            </a:pPr>
            <a:r>
              <a:rPr lang="en"/>
              <a:t>Automation - whether this test case is automated or not and, if so, how.</a:t>
            </a:r>
            <a:endParaRPr/>
          </a:p>
          <a:p>
            <a:pPr indent="-334327" lvl="0" marL="457200" rtl="0" algn="l">
              <a:spcBef>
                <a:spcPts val="0"/>
              </a:spcBef>
              <a:spcAft>
                <a:spcPts val="0"/>
              </a:spcAft>
              <a:buSzPct val="100000"/>
              <a:buChar char="●"/>
            </a:pPr>
            <a:r>
              <a:rPr lang="en"/>
              <a:t>Pass/fail</a:t>
            </a:r>
            <a:endParaRPr/>
          </a:p>
          <a:p>
            <a:pPr indent="-334327" lvl="0" marL="457200" rtl="0" algn="l">
              <a:spcBef>
                <a:spcPts val="0"/>
              </a:spcBef>
              <a:spcAft>
                <a:spcPts val="0"/>
              </a:spcAft>
              <a:buSzPct val="100000"/>
              <a:buChar char="●"/>
            </a:pPr>
            <a:r>
              <a:rPr lang="en"/>
              <a:t>Remarks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Code coverage</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a:t>
            </a:r>
            <a:r>
              <a:rPr lang="en"/>
              <a:t>ode coverage, also called test coverage, is a percentage measure of the degree to which the source code of a program is executed when a particular test suite is run.</a:t>
            </a:r>
            <a:endParaRPr/>
          </a:p>
          <a:p>
            <a:pPr indent="0" lvl="0" marL="0" rtl="0" algn="l">
              <a:spcBef>
                <a:spcPts val="1200"/>
              </a:spcBef>
              <a:spcAft>
                <a:spcPts val="0"/>
              </a:spcAft>
              <a:buNone/>
            </a:pPr>
            <a:r>
              <a:rPr lang="en"/>
              <a:t>Function coverage</a:t>
            </a:r>
            <a:endParaRPr/>
          </a:p>
          <a:p>
            <a:pPr indent="0" lvl="0" marL="0" rtl="0" algn="l">
              <a:spcBef>
                <a:spcPts val="1200"/>
              </a:spcBef>
              <a:spcAft>
                <a:spcPts val="0"/>
              </a:spcAft>
              <a:buNone/>
            </a:pPr>
            <a:r>
              <a:rPr lang="en"/>
              <a:t>Statement coverage</a:t>
            </a:r>
            <a:endParaRPr/>
          </a:p>
          <a:p>
            <a:pPr indent="0" lvl="0" marL="0" rtl="0" algn="l">
              <a:spcBef>
                <a:spcPts val="1200"/>
              </a:spcBef>
              <a:spcAft>
                <a:spcPts val="1200"/>
              </a:spcAft>
              <a:buNone/>
            </a:pPr>
            <a:r>
              <a:rPr lang="en"/>
              <a:t>Branch coverage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03" name="Google Shape;103;p21"/>
          <p:cNvPicPr preferRelativeResize="0"/>
          <p:nvPr/>
        </p:nvPicPr>
        <p:blipFill>
          <a:blip r:embed="rId3">
            <a:alphaModFix/>
          </a:blip>
          <a:stretch>
            <a:fillRect/>
          </a:stretch>
        </p:blipFill>
        <p:spPr>
          <a:xfrm>
            <a:off x="0" y="529500"/>
            <a:ext cx="9144000" cy="42101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