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9" r:id="rId5"/>
    <p:sldId id="278" r:id="rId6"/>
    <p:sldId id="276" r:id="rId7"/>
    <p:sldId id="275" r:id="rId8"/>
    <p:sldId id="274" r:id="rId9"/>
    <p:sldId id="289" r:id="rId10"/>
    <p:sldId id="273" r:id="rId11"/>
    <p:sldId id="272" r:id="rId12"/>
    <p:sldId id="271" r:id="rId13"/>
    <p:sldId id="270" r:id="rId14"/>
    <p:sldId id="287" r:id="rId15"/>
    <p:sldId id="286" r:id="rId16"/>
    <p:sldId id="285" r:id="rId17"/>
    <p:sldId id="284" r:id="rId18"/>
    <p:sldId id="283" r:id="rId19"/>
    <p:sldId id="282" r:id="rId20"/>
    <p:sldId id="281" r:id="rId21"/>
    <p:sldId id="280" r:id="rId22"/>
    <p:sldId id="269" r:id="rId23"/>
    <p:sldId id="267" r:id="rId24"/>
    <p:sldId id="265" r:id="rId25"/>
    <p:sldId id="264" r:id="rId26"/>
    <p:sldId id="29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704856" cy="56746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	</a:t>
            </a:r>
            <a:r>
              <a:rPr lang="ru-RU" sz="2800" b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ЛЕКЦІЯ 1</a:t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br>
              <a:rPr lang="ru-RU" sz="1800" dirty="0">
                <a:ea typeface="Calibri"/>
                <a:cs typeface="Times New Roman"/>
              </a:rPr>
            </a:br>
            <a:r>
              <a:rPr lang="ru-RU" sz="28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МЕТОДОЛОГІЯ НАУКОВОГО ДОСЛІДЖЕННЯ</a:t>
            </a:r>
            <a:br>
              <a:rPr lang="ru-RU" sz="1800" dirty="0">
                <a:ea typeface="Calibri"/>
                <a:cs typeface="Times New Roman"/>
              </a:rPr>
            </a:br>
            <a:br>
              <a:rPr lang="ru-RU" sz="1800" dirty="0">
                <a:ea typeface="Calibri"/>
                <a:cs typeface="Times New Roman"/>
              </a:rPr>
            </a:br>
            <a:r>
              <a:rPr lang="ru-RU" sz="1800" dirty="0">
                <a:ea typeface="Calibri"/>
                <a:cs typeface="Times New Roman"/>
              </a:rPr>
              <a:t>		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ЗМ</a:t>
            </a:r>
            <a:r>
              <a:rPr lang="uk-UA" sz="2800" dirty="0">
                <a:latin typeface="Times New Roman"/>
                <a:ea typeface="Calibri"/>
                <a:cs typeface="Times New Roman"/>
              </a:rPr>
              <a:t>І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СТ</a:t>
            </a:r>
            <a:br>
              <a:rPr lang="ru-RU" sz="1800" dirty="0">
                <a:ea typeface="Calibri"/>
                <a:cs typeface="Times New Roman"/>
              </a:rPr>
            </a:br>
            <a:r>
              <a:rPr lang="ru-RU" sz="2700" dirty="0">
                <a:ea typeface="Calibri"/>
                <a:cs typeface="Times New Roman"/>
              </a:rPr>
              <a:t>1.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Поняття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 про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методологію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 та метод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наукового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дослідження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.</a:t>
            </a:r>
            <a:br>
              <a:rPr lang="ru-RU" sz="2700" dirty="0">
                <a:ea typeface="Calibri"/>
                <a:cs typeface="Times New Roman"/>
              </a:rPr>
            </a:br>
            <a:r>
              <a:rPr lang="ru-RU" sz="2700" dirty="0">
                <a:ea typeface="Calibri"/>
                <a:cs typeface="Times New Roman"/>
              </a:rPr>
              <a:t>2.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Методи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еппіричного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 та теоретичного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дослідження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.</a:t>
            </a:r>
            <a:br>
              <a:rPr lang="ru-RU" sz="2700" dirty="0">
                <a:ea typeface="Calibri"/>
                <a:cs typeface="Times New Roman"/>
              </a:rPr>
            </a:br>
            <a:r>
              <a:rPr lang="ru-RU" sz="2700" dirty="0">
                <a:ea typeface="Calibri"/>
                <a:cs typeface="Times New Roman"/>
              </a:rPr>
              <a:t>3.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Загальнологічні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 і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прийоми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700" dirty="0" err="1">
                <a:latin typeface="Times New Roman"/>
                <a:ea typeface="Calibri"/>
                <a:cs typeface="Times New Roman"/>
              </a:rPr>
              <a:t>дослідження</a:t>
            </a:r>
            <a:r>
              <a:rPr lang="ru-RU" sz="2700" dirty="0">
                <a:latin typeface="Times New Roman"/>
                <a:ea typeface="Calibri"/>
                <a:cs typeface="Times New Roman"/>
              </a:rPr>
              <a:t>.</a:t>
            </a:r>
            <a:br>
              <a:rPr lang="ru-RU" sz="2700" dirty="0">
                <a:ea typeface="Calibri"/>
                <a:cs typeface="Times New Roman"/>
              </a:rPr>
            </a:br>
            <a:r>
              <a:rPr lang="ru-RU" sz="2700" dirty="0">
                <a:ea typeface="Calibri"/>
                <a:cs typeface="Times New Roman"/>
              </a:rPr>
              <a:t>4. </a:t>
            </a:r>
            <a:r>
              <a:rPr lang="uk-UA" sz="2700" dirty="0">
                <a:latin typeface="Times New Roman"/>
                <a:ea typeface="Calibri"/>
                <a:cs typeface="Times New Roman"/>
              </a:rPr>
              <a:t>Експеримент, як один із основних методів наукових досліджень</a:t>
            </a:r>
            <a:br>
              <a:rPr lang="ru-RU" sz="1800" dirty="0"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52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48872" cy="640871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Спостереження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- це спосіб пізнання, що ґрунтується на безпосередньому сприйнятті властивостей предметів і явищ за допомогою органів чуттів.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Якщо спостереження проводилося в природній обстановці, то його називають </a:t>
            </a:r>
            <a:r>
              <a:rPr lang="uk-UA" sz="2800" b="1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польовим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, а якщо умови навколишнього середовища були спеціально створені дослідником, то воно буде вважатися </a:t>
            </a:r>
            <a:r>
              <a:rPr lang="uk-UA" sz="2800" b="1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лабораторним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. Результати спостереження можуть фіксуватися в протоколах, щоденниках, картках, на електронних носіях й інших способах.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323032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Експеримент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це цілеспрямоване і активне втручання у хід процесу, що вивчається, встановлення відповідних змін об’єкта чи його відтворення у спеціально створених і контрольованих умовах. Основними стадіями здійснення експерименту є: планування і будова; контроль; інтерпретація результатів.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Порівняння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це пізнавальна операція, що лежить в основі умовиводів щодо схожості чи відмінності об’єктів (або ступенів розвитку одного й того ж об’єкта). Це порівняння ознак, властивих двом або декільком об'єктам, встановлення розбіжностей між ними або знаходження в них загального.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5530944"/>
          </a:xfrm>
        </p:spPr>
        <p:txBody>
          <a:bodyPr>
            <a:normAutofit/>
          </a:bodyPr>
          <a:lstStyle/>
          <a:p>
            <a:r>
              <a:rPr lang="uk-UA" sz="32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Опис </a:t>
            </a:r>
            <a:r>
              <a:rPr lang="uk-UA" sz="3200" i="1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uk-UA" sz="3200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пізнавальна операція, що полягає у фіксуванні результатів досліду (спостереження чи експерименту) за допомогою певних систем позначень, що прийняті у науці. </a:t>
            </a:r>
            <a:br>
              <a:rPr lang="ru-RU" sz="3200" dirty="0">
                <a:solidFill>
                  <a:srgbClr val="4F271C">
                    <a:satMod val="130000"/>
                  </a:srgb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uk-UA" sz="32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Вимірювання - </a:t>
            </a:r>
            <a:r>
              <a:rPr lang="uk-UA" sz="3200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це сукупність дій, що виконуються за допомогою засобів вимірювання з метою знаходження числового значення вимірюваної величини у прийнятих одиницях виміру. </a:t>
            </a:r>
            <a:br>
              <a:rPr lang="ru-RU" sz="1600" dirty="0">
                <a:solidFill>
                  <a:srgbClr val="4F271C">
                    <a:satMod val="130000"/>
                  </a:srgbClr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95040"/>
          </a:xfrm>
        </p:spPr>
        <p:txBody>
          <a:bodyPr>
            <a:normAutofit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Методи теоретичного пізнання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: аксіоматичний, гіпотетичний, формалізація, абстрагування, ранжирування, узагальнення, історичний, метод системного аналізу.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Аксіоматичний метод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це спосіб побудови наукової теорії, при якому в її основу покладені деякі вихідні положення - аксіоми постулати, які приймаються без доказів і потім за певними логічними правилами з них виводяться інші знання, шляхом доказу.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10700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Формалізація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це відображення знання у </a:t>
            </a:r>
            <a:r>
              <a:rPr lang="uk-UA" sz="2800" dirty="0" err="1">
                <a:effectLst/>
                <a:latin typeface="Times New Roman"/>
                <a:ea typeface="Calibri"/>
                <a:cs typeface="Times New Roman"/>
              </a:rPr>
              <a:t>знаково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-символічному вигляді (формалізованій мові). Основні положення процесів і явищ подають у вигляді формул і спеціальної символіки.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Застосування символів та інших знайомих систем дозволяє встановити закономірності між досліджуваними фактами.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230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Гіпотетичний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метод базується на розробленні гіпотези, наукового припущення, що містить елементи новизни й оригінальності. Гіпотеза повинна повніше й краще пояснити явища й процеси, підтверджуватися експериментально й відповідати загальним законам діалектики й природознавства. Цей метод дослідження є основним і найпоширенішим у прикладних науках.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Метод ґрунтується на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виведенні (дедукції) умовиводів з гіпотез та інших посилань, істинне значення яких невідоме. А це означає, що умовивід, отриманий на основі даного методу, буде мати лише вірогідній характер.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332656"/>
            <a:ext cx="7890080" cy="6525344"/>
          </a:xfrm>
        </p:spPr>
        <p:txBody>
          <a:bodyPr>
            <a:normAutofit/>
          </a:bodyPr>
          <a:lstStyle/>
          <a:p>
            <a:pPr indent="342265">
              <a:lnSpc>
                <a:spcPts val="2700"/>
              </a:lnSpc>
              <a:spcAft>
                <a:spcPts val="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Узагальнення</a:t>
            </a:r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-</a:t>
            </a:r>
            <a:r>
              <a:rPr lang="uk-UA" sz="2800" dirty="0">
                <a:effectLst/>
                <a:latin typeface="Times New Roman"/>
                <a:ea typeface="Times New Roman"/>
                <a:cs typeface="Times New Roman"/>
              </a:rPr>
              <a:t> встановлення загальних властивостей і відносин предметів і явищ; визначення загального поняття, у якому відбиті істотні, основні ознаки предметів або явищ даного класу. Разом з тим узагальнення може виражатися у виділенні не істотних, а будь-яких ознак предмета або явища. </a:t>
            </a:r>
            <a:br>
              <a:rPr lang="uk-UA" sz="2800" dirty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Історичний</a:t>
            </a:r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Times New Roman"/>
                <a:cs typeface="Times New Roman"/>
              </a:rPr>
              <a:t> метод </a:t>
            </a:r>
            <a:r>
              <a:rPr lang="uk-UA" sz="2800" dirty="0">
                <a:effectLst/>
                <a:latin typeface="Times New Roman"/>
                <a:ea typeface="Times New Roman"/>
                <a:cs typeface="Times New Roman"/>
              </a:rPr>
              <a:t>дозволяє досліджувати виникнення, формування й розвиток процесів і подій у хронологічній послідовності з метою виявлення внутрішніх й зовнішніх </a:t>
            </a:r>
            <a:r>
              <a:rPr lang="uk-UA" sz="2800" dirty="0" err="1">
                <a:effectLst/>
                <a:latin typeface="Times New Roman"/>
                <a:ea typeface="Times New Roman"/>
                <a:cs typeface="Times New Roman"/>
              </a:rPr>
              <a:t>зв'язків</a:t>
            </a:r>
            <a:r>
              <a:rPr lang="uk-UA" sz="2800" dirty="0">
                <a:effectLst/>
                <a:latin typeface="Times New Roman"/>
                <a:ea typeface="Times New Roman"/>
                <a:cs typeface="Times New Roman"/>
              </a:rPr>
              <a:t>, закономірностей й протиріччя. Використовується переважно в суспільних і, головним чином, в історичних науках. У прикладних науках він застосовується, при вивченні розвитку й формування тих або інших галузей науки й техніки (</a:t>
            </a:r>
            <a:r>
              <a:rPr lang="uk-UA" sz="2800" i="1" dirty="0">
                <a:effectLst/>
                <a:latin typeface="Times New Roman"/>
                <a:ea typeface="Times New Roman"/>
                <a:cs typeface="Times New Roman"/>
              </a:rPr>
              <a:t>при вивченні технологій утримання</a:t>
            </a:r>
            <a:r>
              <a:rPr lang="uk-UA" sz="2800" dirty="0">
                <a:effectLst/>
                <a:latin typeface="Times New Roman"/>
                <a:ea typeface="Times New Roman"/>
                <a:cs typeface="Times New Roman"/>
              </a:rPr>
              <a:t>).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23032"/>
          </a:xfrm>
        </p:spPr>
        <p:txBody>
          <a:bodyPr>
            <a:normAutofit/>
          </a:bodyPr>
          <a:lstStyle/>
          <a:p>
            <a:pPr indent="342265">
              <a:lnSpc>
                <a:spcPts val="2700"/>
              </a:lnSpc>
              <a:spcAft>
                <a:spcPts val="0"/>
              </a:spcAft>
            </a:pPr>
            <a:r>
              <a:rPr lang="uk-UA" sz="2800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3</a:t>
            </a:r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uk-UA" sz="2800" b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Загальнологічні</a:t>
            </a:r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методи і прийоми дослідження</a:t>
            </a:r>
            <a:r>
              <a:rPr lang="uk-UA" sz="2800" b="1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Аналіз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це поділ об’єкта на складові частини з метою їх самостійного вивчення. Видами аналізу є механічний поділ; визначення динамічного складу; виявлення форм взаємодії елементів цілого; знаходження причин явищ; виявлення рівня знання та його структури тощо. Різновидом аналізу є поділ предметів на класи (множини) і підкласи - класифікація і періодизація.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Синтез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uk-UA" sz="2800" dirty="0">
                <a:effectLst/>
                <a:latin typeface="Times New Roman"/>
                <a:ea typeface="Times New Roman"/>
                <a:cs typeface="Times New Roman"/>
              </a:rPr>
              <a:t>метод дослідження, що припускає уявне поєднання складових частин або елементів досліджуваного об'єкта, його вивчення як єдиного цілого.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Times New Roman"/>
                <a:cs typeface="Times New Roman"/>
              </a:rPr>
              <a:t>Методи аналізу й синтезу взаємозв'язані, їх однаково використовують у наукових дослідженнях.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6583680"/>
          </a:xfrm>
        </p:spPr>
        <p:txBody>
          <a:bodyPr>
            <a:normAutofit/>
          </a:bodyPr>
          <a:lstStyle/>
          <a:p>
            <a:pPr>
              <a:lnSpc>
                <a:spcPts val="2700"/>
              </a:lnSpc>
              <a:spcAft>
                <a:spcPts val="1000"/>
              </a:spcAft>
            </a:pPr>
            <a:r>
              <a:rPr lang="uk-UA" sz="26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Абстрагування </a:t>
            </a:r>
            <a:r>
              <a:rPr lang="uk-UA" sz="2600" dirty="0">
                <a:effectLst/>
                <a:latin typeface="Times New Roman"/>
                <a:ea typeface="Calibri"/>
                <a:cs typeface="Times New Roman"/>
              </a:rPr>
              <a:t>- це процес </a:t>
            </a:r>
            <a:r>
              <a:rPr lang="uk-UA" sz="2600" dirty="0" err="1">
                <a:effectLst/>
                <a:latin typeface="Times New Roman"/>
                <a:ea typeface="Calibri"/>
                <a:cs typeface="Times New Roman"/>
              </a:rPr>
              <a:t>мисленного</a:t>
            </a:r>
            <a:r>
              <a:rPr lang="uk-UA" sz="2600" dirty="0">
                <a:effectLst/>
                <a:latin typeface="Times New Roman"/>
                <a:ea typeface="Calibri"/>
                <a:cs typeface="Times New Roman"/>
              </a:rPr>
              <a:t> відволікання від ряду властивостей і відносин явища, яке вивчається, з одночасним виділенням властивостей (насамперед, суттєвих, загальних), що цікавлять дослідника. </a:t>
            </a:r>
            <a:br>
              <a:rPr lang="ru-RU" sz="26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6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Узагальнення </a:t>
            </a:r>
            <a:r>
              <a:rPr lang="uk-UA" sz="2600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uk-UA" sz="2600" dirty="0">
                <a:effectLst/>
                <a:latin typeface="Times New Roman"/>
                <a:ea typeface="Calibri"/>
                <a:cs typeface="Times New Roman"/>
              </a:rPr>
              <a:t>це процес становлення загальних властивостей і ознак предметів. Воно тісно пов’язано з абстрагуванням. </a:t>
            </a:r>
            <a:br>
              <a:rPr lang="ru-RU" sz="26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6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Індукція </a:t>
            </a:r>
            <a:r>
              <a:rPr lang="uk-UA" sz="2600" dirty="0">
                <a:effectLst/>
                <a:latin typeface="Times New Roman"/>
                <a:ea typeface="Calibri"/>
                <a:cs typeface="Times New Roman"/>
              </a:rPr>
              <a:t>- логічний прийом дослідження, що пов’язаний з узагальненням результатів спостереження та експерименту і рухом думки від одиничного до загального. </a:t>
            </a:r>
            <a:br>
              <a:rPr lang="uk-UA" sz="26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600" dirty="0">
                <a:effectLst/>
                <a:latin typeface="Times New Roman"/>
                <a:ea typeface="Calibri"/>
                <a:cs typeface="Times New Roman"/>
              </a:rPr>
              <a:t>Наукова індукція дає достовірний висновок завдяки тому, що акцент робиться на необхідних, закономірних і причинних зв’язках.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9504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Дедукція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 -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це, по-перше, перехід у процесі пізнання від загального до одиничного, виведення одиничного із загального; по-друге, процес логічного висновку, тобто переходу за тими чи іншими правилами логіки від деяких даних пропозицій-посилань до їх наслідків (висновків).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Сутність дедукції полягає у використанні загальних наукових положень для дослідження конкретних явищ. У процесі пізнання індукція та дедукція нерозривно пов’язані між собою, хоч на певному рівні наукового дослідження одна з них переважає.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992888" cy="6395040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	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		</a:t>
            </a:r>
            <a:r>
              <a:rPr lang="ru-RU" sz="2400" b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Література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: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2000" dirty="0">
                <a:solidFill>
                  <a:srgbClr val="4F271C">
                    <a:satMod val="130000"/>
                  </a:srgb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Бірта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О.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К.: ЦНЛ 2016. 142 с. 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Гуторов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О.І.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нац.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аграр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ун-т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В.В.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Докучаєва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Х.: ХНАУ, 2017.  272 с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Ібатуллін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І.І.,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Жукорський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О.М.,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Бащенко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М.І.,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наука, 2017. 327 с. 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Ладанюк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П., Власенко Л. О.,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Кишенько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 Д..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К.: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Ліра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2018. 352 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uk-UA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Яблонський</a:t>
            </a:r>
            <a:r>
              <a:rPr lang="uk-UA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В. А. Методологія наукових досліджень. К.: </a:t>
            </a:r>
            <a:r>
              <a:rPr lang="uk-UA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Агроосвіта</a:t>
            </a:r>
            <a:r>
              <a:rPr lang="uk-UA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2014. 23с.</a:t>
            </a:r>
            <a:b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6. </a:t>
            </a:r>
            <a:r>
              <a:rPr lang="uk-UA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Яблонський</a:t>
            </a:r>
            <a:r>
              <a:rPr lang="uk-UA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В. А., Яблонська О. В.  Методологія і методи наукових досліджень у тваринництві та ветеринарній медицині. К., 2014.  512с.</a:t>
            </a:r>
            <a:br>
              <a:rPr lang="uk-UA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uk-UA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7.Я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ремчук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О.С.,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Льотка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І.,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Поліщук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Т.В.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ветеринарній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гігієні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санітарії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ВНАУ, 2020. 297 с .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625102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Аналогія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встановлення схожості в деяких властивостях і відносинах між нетотожними об’єктами. На підставі виявленої схожості робиться відповідний висновок - </a:t>
            </a:r>
            <a:r>
              <a:rPr lang="uk-UA" sz="2800" dirty="0" err="1">
                <a:effectLst/>
                <a:latin typeface="Times New Roman"/>
                <a:ea typeface="Calibri"/>
                <a:cs typeface="Times New Roman"/>
              </a:rPr>
              <a:t>умозаключення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за аналогією.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Аналогія дає не достовірні, а </a:t>
            </a:r>
            <a:r>
              <a:rPr lang="uk-UA" sz="2800" dirty="0" err="1">
                <a:effectLst/>
                <a:latin typeface="Times New Roman"/>
                <a:ea typeface="Calibri"/>
                <a:cs typeface="Times New Roman"/>
              </a:rPr>
              <a:t>вірогіднісні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знання. У висновку за аналогією знання, яке отримано від розгляду певного об’єкта («моделі»), переноситься на інший, менш досліджений і менш доступний для дослідження об’єкт.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Моделювання 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це метод дослідження об’єктів на їх моделях. У </a:t>
            </a:r>
            <a:r>
              <a:rPr lang="uk-UA" sz="2800" dirty="0" err="1">
                <a:effectLst/>
                <a:latin typeface="Times New Roman"/>
                <a:ea typeface="Calibri"/>
                <a:cs typeface="Times New Roman"/>
              </a:rPr>
              <a:t>логіці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і методології науки модель - це аналог певного фрагменту реальності.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467048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Системний підхід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це сукупність загальнонаукових методологічних принципів (вимог), в основі яких лежить розгляд об’єктів як систем.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Вірогіднісно</a:t>
            </a: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-статистичні методи </a:t>
            </a:r>
            <a:r>
              <a:rPr lang="uk-UA" sz="2800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ґрунтуються на врахуванні дії множинності випадкових факторів, які характеризуються стійкою частотою. </a:t>
            </a:r>
            <a:r>
              <a:rPr lang="uk-UA" sz="2800" dirty="0" err="1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Вірогіднісні</a:t>
            </a:r>
            <a:r>
              <a:rPr lang="uk-UA" sz="2800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 методи спираються на теорію </a:t>
            </a:r>
            <a:r>
              <a:rPr lang="uk-UA" sz="2800" dirty="0" err="1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вірогідностей</a:t>
            </a:r>
            <a:r>
              <a:rPr lang="uk-UA" sz="2800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  <a:t>, яку часто називають наукою про випадкове, а в уявленні багатьох вчених вірогідність і випадковість практично неподільні. </a:t>
            </a:r>
            <a:br>
              <a:rPr lang="uk-UA" sz="2800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95040"/>
          </a:xfrm>
        </p:spPr>
        <p:txBody>
          <a:bodyPr>
            <a:normAutofit fontScale="90000"/>
          </a:bodyPr>
          <a:lstStyle/>
          <a:p>
            <a:pPr>
              <a:spcAft>
                <a:spcPts val="1000"/>
              </a:spcAft>
            </a:pPr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    4. Експеримент, як один із основних методів наукових досліджень</a:t>
            </a:r>
            <a:b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</a:b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ЕКСПЕРИМЕНТ </a:t>
            </a:r>
            <a:r>
              <a:rPr lang="ru-RU" sz="1800" dirty="0">
                <a:effectLst/>
                <a:latin typeface="Calibri"/>
                <a:ea typeface="Calibri"/>
                <a:cs typeface="Times New Roman"/>
              </a:rPr>
              <a:t>-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один з основних способів отримання наукових знань. Від звичайного, повсякденного, пасивного спостереження експеримент відрізняється активним впливом дослідника на досліджуване явище.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i="1" u="sng" dirty="0">
                <a:effectLst/>
                <a:latin typeface="Times New Roman"/>
                <a:ea typeface="Calibri"/>
                <a:cs typeface="Times New Roman"/>
              </a:rPr>
              <a:t>Основною метою експерименту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є перевірка теоретичних положень (підтвердження робочої гіпотези), а також більш широке й глибоке вивчення теми наукового дослідження.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Експеримент повинен бути проведений по можливості в найкоротший строк з мінімальними витратами при найвищій якості отриманих результатів.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323032"/>
          </a:xfrm>
        </p:spPr>
        <p:txBody>
          <a:bodyPr>
            <a:normAutofit fontScale="90000"/>
          </a:bodyPr>
          <a:lstStyle/>
          <a:p>
            <a:pPr>
              <a:spcAft>
                <a:spcPts val="1000"/>
              </a:spcAft>
            </a:pP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Експериментальне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вивчення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об’єктів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b="1" dirty="0" err="1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порівняно</a:t>
            </a:r>
            <a:r>
              <a:rPr lang="ru-RU" sz="2800" b="1" dirty="0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зі</a:t>
            </a:r>
            <a:r>
              <a:rPr lang="ru-RU" sz="2800" b="1" dirty="0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спостереженням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b="1" dirty="0" err="1">
                <a:solidFill>
                  <a:srgbClr val="00B0F0"/>
                </a:solidFill>
                <a:effectLst/>
                <a:latin typeface="Times New Roman"/>
                <a:ea typeface="Calibri"/>
                <a:cs typeface="Times New Roman"/>
              </a:rPr>
              <a:t>має</a:t>
            </a:r>
            <a:r>
              <a:rPr lang="ru-RU" sz="2800" b="1" dirty="0">
                <a:solidFill>
                  <a:srgbClr val="00B0F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effectLst/>
                <a:latin typeface="Times New Roman"/>
                <a:ea typeface="Calibri"/>
                <a:cs typeface="Times New Roman"/>
              </a:rPr>
              <a:t>такі</a:t>
            </a:r>
            <a:r>
              <a:rPr lang="ru-RU" sz="2800" b="1" dirty="0">
                <a:solidFill>
                  <a:srgbClr val="00B0F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effectLst/>
                <a:latin typeface="Times New Roman"/>
                <a:ea typeface="Calibri"/>
                <a:cs typeface="Times New Roman"/>
              </a:rPr>
              <a:t>переваги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можна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вивчати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явища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у «чистому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вигляді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»,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звільнившись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від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побічних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факторів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які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затінюють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основний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процес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;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можна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дослідити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властивості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об’єктів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;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можна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повторювати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тобто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є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можливість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проводити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дослід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стільки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разів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скільки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це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необхідно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i="1" u="sng" dirty="0" err="1">
                <a:effectLst/>
                <a:latin typeface="Times New Roman"/>
                <a:ea typeface="Calibri"/>
                <a:cs typeface="Times New Roman"/>
              </a:rPr>
              <a:t>Під</a:t>
            </a:r>
            <a:r>
              <a:rPr lang="ru-RU" sz="2800" i="1" u="sng" dirty="0">
                <a:effectLst/>
                <a:latin typeface="Times New Roman"/>
                <a:ea typeface="Calibri"/>
                <a:cs typeface="Times New Roman"/>
              </a:rPr>
              <a:t> час </a:t>
            </a:r>
            <a:r>
              <a:rPr lang="ru-RU" sz="2800" i="1" u="sng" dirty="0" err="1"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i="1" u="sng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u="sng" dirty="0" err="1">
                <a:effectLst/>
                <a:latin typeface="Times New Roman"/>
                <a:ea typeface="Calibri"/>
                <a:cs typeface="Times New Roman"/>
              </a:rPr>
              <a:t>виконують</a:t>
            </a:r>
            <a:r>
              <a:rPr lang="ru-RU" sz="2800" i="1" u="sng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u="sng" dirty="0" err="1">
                <a:effectLst/>
                <a:latin typeface="Times New Roman"/>
                <a:ea typeface="Calibri"/>
                <a:cs typeface="Times New Roman"/>
              </a:rPr>
              <a:t>основний</a:t>
            </a:r>
            <a:r>
              <a:rPr lang="ru-RU" sz="2800" i="1" u="sng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u="sng" dirty="0" err="1">
                <a:effectLst/>
                <a:latin typeface="Times New Roman"/>
                <a:ea typeface="Calibri"/>
                <a:cs typeface="Times New Roman"/>
              </a:rPr>
              <a:t>обсяг</a:t>
            </a:r>
            <a:r>
              <a:rPr lang="ru-RU" sz="2800" i="1" u="sng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u="sng" dirty="0" err="1">
                <a:effectLst/>
                <a:latin typeface="Times New Roman"/>
                <a:ea typeface="Calibri"/>
                <a:cs typeface="Times New Roman"/>
              </a:rPr>
              <a:t>робіт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: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інструктаж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учасників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їх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ознайомлення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з метою,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завданнями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умовами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;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спостереження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за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розвитком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явища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що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вивчають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;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точне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описування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фактів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у протоколах,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картках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анкетах, тестах за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експериментальними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об’єктами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230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Експериментальні дослідження бувають </a:t>
            </a:r>
            <a:r>
              <a:rPr lang="uk-UA" sz="2800" b="1" i="1" dirty="0">
                <a:effectLst/>
                <a:latin typeface="Times New Roman"/>
                <a:ea typeface="Calibri"/>
                <a:cs typeface="Times New Roman"/>
              </a:rPr>
              <a:t>лабораторні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й </a:t>
            </a:r>
            <a:r>
              <a:rPr lang="uk-UA" sz="2800" b="1" i="1" dirty="0">
                <a:effectLst/>
                <a:latin typeface="Times New Roman"/>
                <a:ea typeface="Calibri"/>
                <a:cs typeface="Times New Roman"/>
              </a:rPr>
              <a:t>виробничі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Лабораторні</a:t>
            </a:r>
            <a:r>
              <a:rPr lang="uk-UA" sz="2800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дослідження проводять із застосуванням типових приладів, спеціальних моделювальних установок, стендів, обладнання й </a:t>
            </a:r>
            <a:r>
              <a:rPr lang="uk-UA" sz="2800" dirty="0" err="1">
                <a:effectLst/>
                <a:latin typeface="Times New Roman"/>
                <a:ea typeface="Calibri"/>
                <a:cs typeface="Times New Roman"/>
              </a:rPr>
              <a:t>т.д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. Ці дослідження дозволяють найбільш повно і якісно, з необхідною повторюваністю, вивчити вплив одних характеристик при варіюванні інших.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Такі експерименти не завжди повністю моделюють реальний хід досліджуваного процесу, тому виникає потреба у проведенні виробничого експерименту.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251024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  <a:spcAft>
                <a:spcPts val="1000"/>
              </a:spcAft>
            </a:pPr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Виробничі експериментальні дослідження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мають на меті вивчити процес у реальних умовах з урахуванням впливу різних випадкових факторів виробничого середовища.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Перш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ніж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приступити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до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експериментальних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досліджень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необхідно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розробити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методологію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b="1" i="1" dirty="0" err="1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Методологія</a:t>
            </a:r>
            <a:r>
              <a:rPr lang="ru-RU" sz="2800" b="1" i="1" dirty="0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b="1" i="1" dirty="0">
                <a:solidFill>
                  <a:srgbClr val="00B05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це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загальні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принципи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структура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його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постановка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послідовність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виконання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експериментальних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досліджень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</a:t>
            </a:r>
            <a:br>
              <a:rPr lang="ru-RU" sz="28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2800" u="sng" dirty="0" err="1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Основні</a:t>
            </a:r>
            <a:r>
              <a:rPr lang="ru-RU" sz="2800" u="sng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u="sng" dirty="0" err="1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етапи</a:t>
            </a:r>
            <a:r>
              <a:rPr lang="ru-RU" sz="2800" u="sng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u="sng" dirty="0" err="1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методології</a:t>
            </a:r>
            <a:r>
              <a:rPr lang="ru-RU" sz="2800" u="sng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розробка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плану-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програми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;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оцінка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вимірювання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вибір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засобів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для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проведення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;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обробка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аналіз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експериментальних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даних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встановлення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адекватності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81724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841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6583680"/>
          </a:xfrm>
        </p:spPr>
        <p:txBody>
          <a:bodyPr>
            <a:normAutofit/>
          </a:bodyPr>
          <a:lstStyle/>
          <a:p>
            <a:pPr indent="449580"/>
            <a:r>
              <a:rPr lang="ru-RU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1. </a:t>
            </a:r>
            <a:r>
              <a:rPr lang="ru-RU" sz="2800" b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Поняття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про </a:t>
            </a:r>
            <a:r>
              <a:rPr lang="ru-RU" sz="2800" b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методологію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та метод </a:t>
            </a:r>
            <a:r>
              <a:rPr lang="ru-RU" sz="2800" b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наукового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дослідження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dirty="0">
                <a:effectLst/>
                <a:latin typeface="Times New Roman"/>
                <a:ea typeface="Calibri"/>
                <a:cs typeface="Times New Roman"/>
              </a:rPr>
              <a:t>Методологія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в широкому значенні являє собою </a:t>
            </a:r>
            <a:r>
              <a:rPr lang="uk-UA" sz="2800" u="sng" dirty="0">
                <a:effectLst/>
                <a:latin typeface="Times New Roman"/>
                <a:ea typeface="Calibri"/>
                <a:cs typeface="Times New Roman"/>
              </a:rPr>
              <a:t>систему принципів і способів організації й побудови теоретичної й практичної діяльності, а також вчення про цю систему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i="1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Методологія науки дає характеристику компонентів наукового дослідження, його об'єкта, предмета, завдань, сукупності засобів, необхідних для вирішення завдань дослідження, а також формує уявлення про послідовності дій дослідника у процесі вирішення завдання. </a:t>
            </a:r>
            <a:br>
              <a:rPr lang="ru-RU" sz="1800" i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467048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Методологія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b="1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виконує такі функції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визначає способи здобуття наукових знань, які відображають динамічні процеси та явища; </a:t>
            </a:r>
            <a:br>
              <a:rPr lang="ru-RU" sz="1800" i="1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направляє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передбачає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особливий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шлях, на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якому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досягається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певна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науково-дослідницька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мета; </a:t>
            </a:r>
            <a:br>
              <a:rPr lang="ru-RU" sz="1800" i="1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забезпечує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всебічність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отримання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інформації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щодо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процесу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чи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явища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, яке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вивчається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; </a:t>
            </a:r>
            <a:br>
              <a:rPr lang="ru-RU" sz="1800" i="1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допомагає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введенню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нової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інформації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до фонду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теорії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науки; </a:t>
            </a:r>
            <a:br>
              <a:rPr lang="ru-RU" sz="1800" i="1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забезпечує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уточнення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збагачення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систематизацію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термінів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і понять у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науці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; </a:t>
            </a:r>
            <a:br>
              <a:rPr lang="ru-RU" sz="1800" i="1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створює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систему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наукової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інформації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, яка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базується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на </a:t>
            </a:r>
            <a:r>
              <a:rPr lang="ru-RU" sz="2800" i="1" dirty="0" err="1">
                <a:effectLst/>
                <a:latin typeface="Times New Roman"/>
                <a:ea typeface="Calibri"/>
                <a:cs typeface="Times New Roman"/>
              </a:rPr>
              <a:t>об’єктивних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фактах.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46704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Специфіка наукової діяльності в значній мірі визначається методами.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(від грецької </a:t>
            </a:r>
            <a:r>
              <a:rPr lang="uk-UA" sz="2800" i="1" dirty="0" err="1">
                <a:effectLst/>
                <a:latin typeface="Times New Roman"/>
                <a:ea typeface="Calibri"/>
                <a:cs typeface="Times New Roman"/>
              </a:rPr>
              <a:t>metodos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) у широкому розумінні слова - «шлях до чогось», </a:t>
            </a:r>
            <a:r>
              <a:rPr lang="uk-UA" sz="2800" u="sng" dirty="0">
                <a:effectLst/>
                <a:latin typeface="Times New Roman"/>
                <a:ea typeface="Calibri"/>
                <a:cs typeface="Times New Roman"/>
              </a:rPr>
              <a:t>шлях дослідження, шлях пізнання, теорія, вчення, свідомий спосіб досягнення певного результату, здійснення певної діяльності, вирішення певних задач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uk-UA" sz="2800" dirty="0">
                <a:effectLst/>
                <a:latin typeface="Times New Roman"/>
                <a:ea typeface="Calibri"/>
                <a:cs typeface="Times New Roman"/>
              </a:rPr>
            </a:b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i="1" u="sng" dirty="0">
                <a:effectLst/>
                <a:latin typeface="Times New Roman"/>
                <a:ea typeface="Calibri"/>
                <a:cs typeface="Times New Roman"/>
              </a:rPr>
              <a:t>Різниця між методом та теорією 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має функціональний характер: формуючись як теоретичний результат попереднього дослідження, метод виступає як вихідний пункт та умова майбутніх досліджень.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35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6395040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Класифікація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методів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 </a:t>
            </a:r>
            <a:b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</a:br>
            <a:b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Первинні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використовують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з метою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збору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інформації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вивчення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джерел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спостереження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опитування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ін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1800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Вторинні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використовують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з метою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обробки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аналізу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отриманих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даних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–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кількісний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якісний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аналіз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даних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їх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систематизація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шкалювання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ін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7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Верифікаційні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прийоми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дають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змогу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перевірити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отримані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результати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Їх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зводять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також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до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кількісного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якісного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аналізів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даних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на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основі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виміру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співвіднесення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постійних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змінних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факторів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2303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За способом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реалізації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розрізняють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логіко-аналітичні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візуальні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експериментально-ігрові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До перших належать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традиційні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i="1" dirty="0" err="1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дедукції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 та </a:t>
            </a:r>
            <a:r>
              <a:rPr lang="ru-RU" sz="2800" i="1" dirty="0" err="1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індукції</a:t>
            </a:r>
            <a:r>
              <a:rPr lang="ru-RU" sz="2800" i="1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що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різняться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вихідним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етапом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аналізу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Вони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доповнюють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один одного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можуть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використовуватися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з метою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перевірки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істинності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гіпотез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висновків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Візуальні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або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графічні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графіки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схеми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діаграми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картограми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т.ін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дають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змогу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отримати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синтезоване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уявлення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про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досліджуваний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об’єкт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і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водночас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наочно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показати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його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складові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їх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питому вагу, причинно-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наслідкові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зв’язки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інтенсивність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розподілу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компонентів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у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заданому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effectLst/>
                <a:latin typeface="Times New Roman"/>
                <a:ea typeface="Calibri"/>
                <a:cs typeface="Times New Roman"/>
              </a:rPr>
              <a:t>об’ємі</a:t>
            </a:r>
            <a:r>
              <a:rPr lang="ru-RU" sz="2800" dirty="0">
                <a:effectLst/>
                <a:latin typeface="Times New Roman"/>
                <a:ea typeface="Calibri"/>
                <a:cs typeface="Times New Roman"/>
              </a:rPr>
              <a:t>.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6864" cy="63367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effectLst/>
                <a:latin typeface="Times New Roman"/>
                <a:ea typeface="Calibri"/>
                <a:cs typeface="Times New Roman"/>
              </a:rPr>
              <a:t>2. </a:t>
            </a:r>
            <a:r>
              <a:rPr lang="ru-RU" sz="2800" b="1" dirty="0" err="1">
                <a:effectLst/>
                <a:latin typeface="Times New Roman"/>
                <a:ea typeface="Calibri"/>
                <a:cs typeface="Times New Roman"/>
              </a:rPr>
              <a:t>Методи</a:t>
            </a:r>
            <a:r>
              <a:rPr lang="ru-RU" sz="28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b="1" dirty="0" err="1">
                <a:effectLst/>
                <a:latin typeface="Times New Roman"/>
                <a:ea typeface="Calibri"/>
                <a:cs typeface="Times New Roman"/>
              </a:rPr>
              <a:t>емпіричного</a:t>
            </a:r>
            <a:r>
              <a:rPr lang="ru-RU" sz="2800" b="1" dirty="0">
                <a:effectLst/>
                <a:latin typeface="Times New Roman"/>
                <a:ea typeface="Calibri"/>
                <a:cs typeface="Times New Roman"/>
              </a:rPr>
              <a:t> та теоретичного </a:t>
            </a:r>
            <a:r>
              <a:rPr lang="ru-RU" sz="2800" b="1" dirty="0" err="1">
                <a:effectLst/>
                <a:latin typeface="Times New Roman"/>
                <a:ea typeface="Calibri"/>
                <a:cs typeface="Times New Roman"/>
              </a:rPr>
              <a:t>дослідження</a:t>
            </a:r>
            <a:r>
              <a:rPr lang="ru-RU" sz="2800" b="1" dirty="0">
                <a:effectLst/>
                <a:latin typeface="Times New Roman"/>
                <a:ea typeface="Calibri"/>
                <a:cs typeface="Times New Roman"/>
              </a:rPr>
              <a:t>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В сучасній науці склалася </a:t>
            </a:r>
            <a:r>
              <a:rPr lang="uk-UA" sz="2800" i="1" dirty="0">
                <a:effectLst/>
                <a:latin typeface="Times New Roman"/>
                <a:ea typeface="Calibri"/>
                <a:cs typeface="Times New Roman"/>
              </a:rPr>
              <a:t>багаторівнева концепція методології знання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, згідно якої </a:t>
            </a:r>
            <a:r>
              <a:rPr lang="uk-UA" sz="2800" b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методи наукового пізнання за ступенем загальності і сфери дії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 можуть бути </a:t>
            </a:r>
            <a:r>
              <a:rPr lang="uk-UA" sz="2800" b="1" i="1" u="sng" dirty="0">
                <a:effectLst/>
                <a:latin typeface="Times New Roman"/>
                <a:ea typeface="Calibri"/>
                <a:cs typeface="Times New Roman"/>
              </a:rPr>
              <a:t>поділені на три основні групи</a:t>
            </a: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• філософські методи;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• загальнонаукові методи;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800" dirty="0">
                <a:effectLst/>
                <a:latin typeface="Times New Roman"/>
                <a:ea typeface="Calibri"/>
                <a:cs typeface="Times New Roman"/>
              </a:rPr>
              <a:t>• часткові методи наук (внутрішньо- та міждисциплінарні). </a:t>
            </a:r>
            <a:br>
              <a:rPr lang="ru-RU" sz="1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4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632303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uk-UA" sz="28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Загальнонаукові методи дослідження 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1. </a:t>
            </a:r>
            <a:r>
              <a:rPr lang="uk-UA" sz="2400" u="sng" dirty="0">
                <a:effectLst/>
                <a:latin typeface="Times New Roman"/>
                <a:ea typeface="Calibri"/>
                <a:cs typeface="Times New Roman"/>
              </a:rPr>
              <a:t>Методи емпіричного дослідження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2. </a:t>
            </a:r>
            <a:r>
              <a:rPr lang="uk-UA" sz="2400" u="sng" dirty="0">
                <a:effectLst/>
                <a:latin typeface="Times New Roman"/>
                <a:ea typeface="Calibri"/>
                <a:cs typeface="Times New Roman"/>
              </a:rPr>
              <a:t>Методи теоретичного пізнання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. 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2400" dirty="0">
                <a:effectLst/>
                <a:latin typeface="Times New Roman"/>
                <a:ea typeface="Calibri"/>
              </a:rPr>
              <a:t>3. </a:t>
            </a:r>
            <a:r>
              <a:rPr lang="uk-UA" sz="2400" u="sng" dirty="0" err="1">
                <a:effectLst/>
                <a:latin typeface="Times New Roman"/>
                <a:ea typeface="Calibri"/>
              </a:rPr>
              <a:t>Загальнологічні</a:t>
            </a:r>
            <a:r>
              <a:rPr lang="uk-UA" sz="2400" u="sng" dirty="0">
                <a:effectLst/>
                <a:latin typeface="Times New Roman"/>
                <a:ea typeface="Calibri"/>
              </a:rPr>
              <a:t> методи і прийоми дослідження</a:t>
            </a:r>
            <a:br>
              <a:rPr lang="uk-UA" sz="2400" dirty="0">
                <a:effectLst/>
                <a:latin typeface="Times New Roman"/>
                <a:ea typeface="Calibri"/>
              </a:rPr>
            </a:br>
            <a:br>
              <a:rPr lang="uk-UA" sz="2400" dirty="0">
                <a:effectLst/>
                <a:latin typeface="Times New Roman"/>
                <a:ea typeface="Calibri"/>
              </a:rPr>
            </a:br>
            <a:r>
              <a:rPr lang="uk-UA" sz="2400" b="1" i="1" dirty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Методи емпіричного дослідження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uk-UA" sz="24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400" b="1" i="1" dirty="0">
                <a:effectLst/>
                <a:latin typeface="Times New Roman"/>
                <a:ea typeface="Calibri"/>
                <a:cs typeface="Times New Roman"/>
              </a:rPr>
              <a:t>спостереження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, </a:t>
            </a:r>
            <a:br>
              <a:rPr lang="uk-UA" sz="24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400" b="1" i="1" dirty="0">
                <a:effectLst/>
                <a:latin typeface="Times New Roman"/>
                <a:ea typeface="Calibri"/>
                <a:cs typeface="Times New Roman"/>
              </a:rPr>
              <a:t>опис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, </a:t>
            </a:r>
            <a:br>
              <a:rPr lang="uk-UA" sz="24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400" b="1" i="1" dirty="0">
                <a:effectLst/>
                <a:latin typeface="Times New Roman"/>
                <a:ea typeface="Calibri"/>
                <a:cs typeface="Times New Roman"/>
              </a:rPr>
              <a:t>порівняння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, </a:t>
            </a:r>
            <a:br>
              <a:rPr lang="uk-UA" sz="24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400" b="1" i="1" dirty="0">
                <a:effectLst/>
                <a:latin typeface="Times New Roman"/>
                <a:ea typeface="Calibri"/>
                <a:cs typeface="Times New Roman"/>
              </a:rPr>
              <a:t>розрахунок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, </a:t>
            </a:r>
            <a:br>
              <a:rPr lang="uk-UA" sz="24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400" b="1" i="1" dirty="0">
                <a:effectLst/>
                <a:latin typeface="Times New Roman"/>
                <a:ea typeface="Calibri"/>
                <a:cs typeface="Times New Roman"/>
              </a:rPr>
              <a:t>вимірювання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, </a:t>
            </a:r>
            <a:br>
              <a:rPr lang="uk-UA" sz="24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400" b="1" i="1" dirty="0">
                <a:effectLst/>
                <a:latin typeface="Times New Roman"/>
                <a:ea typeface="Calibri"/>
                <a:cs typeface="Times New Roman"/>
              </a:rPr>
              <a:t>експеримент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, </a:t>
            </a:r>
            <a:br>
              <a:rPr lang="uk-UA" sz="24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uk-UA" sz="2400" b="1" i="1" dirty="0">
                <a:effectLst/>
                <a:latin typeface="Times New Roman"/>
                <a:ea typeface="Calibri"/>
                <a:cs typeface="Times New Roman"/>
              </a:rPr>
              <a:t>моделювання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 й </a:t>
            </a:r>
            <a:r>
              <a:rPr lang="uk-UA" sz="2400" dirty="0" err="1">
                <a:effectLst/>
                <a:latin typeface="Times New Roman"/>
                <a:ea typeface="Calibri"/>
                <a:cs typeface="Times New Roman"/>
              </a:rPr>
              <a:t>т.д</a:t>
            </a:r>
            <a:r>
              <a:rPr lang="uk-UA" sz="2400" dirty="0">
                <a:effectLst/>
                <a:latin typeface="Times New Roman"/>
                <a:ea typeface="Calibri"/>
                <a:cs typeface="Times New Roman"/>
              </a:rPr>
              <a:t>.</a:t>
            </a:r>
            <a:br>
              <a:rPr lang="ru-RU" sz="16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083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</TotalTime>
  <Words>2109</Words>
  <Application>Microsoft Office PowerPoint</Application>
  <PresentationFormat>Екран (4:3)</PresentationFormat>
  <Paragraphs>25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4" baseType="lpstr"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 ЛЕКЦІЯ 1  МЕТОДОЛОГІЯ НАУКОВОГО ДОСЛІДЖЕННЯ    ЗМІСТ 1. Поняття про методологію та метод наукового дослідження. 2.Методи еппіричного та теоретичного дослідження. 3.Загальнологічні методи і прийоми дослідження. 4. Експеримент, як один із основних методів наукових досліджень </vt:lpstr>
      <vt:lpstr>    Література: 1. Бірта Г. О. Методологія і організація наукових досліджень. К.: ЦНЛ 2016. 142 с.  2. Гуторов О.І. Методологія та організація наукових досліджень : навч. посібник . Харк. нац. аграр. ун-т ім. В.В. Докучаєва. Х.: ХНАУ, 2017.  272 с 3. Ібатуллін І.І., Жукорський О.М., Бащенко М.І., та ін. Методологія та організація наукових досліджень у тваринництві : посібник. Київ : Аграрна наука, 2017. 327 с.  4. Ладанюк А. П., Власенко Л. О., Кишенько В. Д.. Методологія наукових досліджень. К.: Ліра 2018. 352  5. Яблонський В. А. Методологія наукових досліджень. К.: Агроосвіта, 2014. 23с. 6. Яблонський В. А., Яблонська О. В.  Методологія і методи наукових досліджень у тваринництві та ветеринарній медицині. К., 2014.  512с. 7.Яремчук О.С., Льотка Г. І., Поліщук Т.В. Методологія та організація наукових досліджень у ветеринарній гігієні, санітарії та експертизі: навчальний посібник. – Вінниця: ВНАУ, 2020. 297 с . </vt:lpstr>
      <vt:lpstr>1. Поняття про методологію та метод наукового дослідження  Методологія в широкому значенні являє собою систему принципів і способів організації й побудови теоретичної й практичної діяльності, а також вчення про цю систему.  Методологія науки дає характеристику компонентів наукового дослідження, його об'єкта, предмета, завдань, сукупності засобів, необхідних для вирішення завдань дослідження, а також формує уявлення про послідовності дій дослідника у процесі вирішення завдання.  </vt:lpstr>
      <vt:lpstr>Методологія виконує такі функції:  - визначає способи здобуття наукових знань, які відображають динамічні процеси та явища;  - направляє, передбачає особливий шлях, на якому досягається певна науково-дослідницька мета;  - забезпечує всебічність отримання інформації щодо процесу чи явища, яке вивчається;  - допомагає введенню нової інформації до фонду теорії науки;  - забезпечує уточнення, збагачення, систематизацію термінів і понять у науці;  - створює систему наукової інформації, яка базується на об’єктивних фактах.   </vt:lpstr>
      <vt:lpstr>Специфіка наукової діяльності в значній мірі визначається методами.  Метод (від грецької metodos) у широкому розумінні слова - «шлях до чогось», шлях дослідження, шлях пізнання, теорія, вчення, свідомий спосіб досягнення певного результату, здійснення певної діяльності, вирішення певних задач.   Різниця між методом та теорією має функціональний характер: формуючись як теоретичний результат попереднього дослідження, метод виступає як вихідний пункт та умова майбутніх досліджень. </vt:lpstr>
      <vt:lpstr>Класифікація методів    Первинні методи  використовують з метою збору інформації, вивчення джерел, спостереження, опитування та ін.    Вторинні методи використовують з метою обробки та аналізу отриманих даних – кількісний та якісний аналіз даних, їх систематизація, шкалювання та ін.  Верифікаційні методи і прийоми, дають змогу перевірити отримані результати. Їх зводять також до кількісного та якісного аналізів даних на основі виміру співвіднесення постійних і змінних факторів.  </vt:lpstr>
      <vt:lpstr>За способом реалізації розрізняють логіко-аналітичні, візуальні та експериментально-ігрові методи. До перших належать традиційні методи дедукції та індукції, що різняться вихідним етапом аналізу. Вони доповнюють один одного і можуть використовуватися з метою перевірки істинності гіпотез і висновків.  Візуальні, або графічні, методи – графіки, схеми, діаграми, картограми і т.ін. дають змогу отримати синтезоване уявлення про досліджуваний об’єкт і водночас наочно показати його складові, їх питому вагу, причинно-наслідкові зв’язки, інтенсивність розподілу компонентів у заданому об’ємі. </vt:lpstr>
      <vt:lpstr>2. Методи емпіричного та теоретичного дослідження  В сучасній науці склалася багаторівнева концепція методології знання, згідно якої методи наукового пізнання за ступенем загальності і сфери дії можуть бути поділені на три основні групи:  • філософські методи;  • загальнонаукові методи;  • часткові методи наук (внутрішньо- та міждисциплінарні).  </vt:lpstr>
      <vt:lpstr>Загальнонаукові методи дослідження :  1. Методи емпіричного дослідження.  2. Методи теоретичного пізнання.  3. Загальнологічні методи і прийоми дослідження  Методи емпіричного дослідження:  спостереження,  опис,  порівняння,  розрахунок,  вимірювання,  експеримент,  моделювання й т.д. </vt:lpstr>
      <vt:lpstr>Спостереження - це спосіб пізнання, що ґрунтується на безпосередньому сприйнятті властивостей предметів і явищ за допомогою органів чуттів.  Якщо спостереження проводилося в природній обстановці, то його називають польовим, а якщо умови навколишнього середовища були спеціально створені дослідником, то воно буде вважатися лабораторним. Результати спостереження можуть фіксуватися в протоколах, щоденниках, картках, на електронних носіях й інших способах. </vt:lpstr>
      <vt:lpstr>Експеримент - це цілеспрямоване і активне втручання у хід процесу, що вивчається, встановлення відповідних змін об’єкта чи його відтворення у спеціально створених і контрольованих умовах. Основними стадіями здійснення експерименту є: планування і будова; контроль; інтерпретація результатів.  Порівняння - це пізнавальна операція, що лежить в основі умовиводів щодо схожості чи відмінності об’єктів (або ступенів розвитку одного й того ж об’єкта). Це порівняння ознак, властивих двом або декільком об'єктам, встановлення розбіжностей між ними або знаходження в них загального. </vt:lpstr>
      <vt:lpstr>Опис - пізнавальна операція, що полягає у фіксуванні результатів досліду (спостереження чи експерименту) за допомогою певних систем позначень, що прийняті у науці.  Вимірювання - це сукупність дій, що виконуються за допомогою засобів вимірювання з метою знаходження числового значення вимірюваної величини у прийнятих одиницях виміру.  </vt:lpstr>
      <vt:lpstr>Методи теоретичного пізнання: аксіоматичний, гіпотетичний, формалізація, абстрагування, ранжирування, узагальнення, історичний, метод системного аналізу.  Аксіоматичний метод - це спосіб побудови наукової теорії, при якому в її основу покладені деякі вихідні положення - аксіоми постулати, які приймаються без доказів і потім за певними логічними правилами з них виводяться інші знання, шляхом доказу.  </vt:lpstr>
      <vt:lpstr>Формалізація - це відображення знання у знаково-символічному вигляді (формалізованій мові). Основні положення процесів і явищ подають у вигляді формул і спеціальної символіки.  Застосування символів та інших знайомих систем дозволяє встановити закономірності між досліджуваними фактами. </vt:lpstr>
      <vt:lpstr>Гіпотетичний метод базується на розробленні гіпотези, наукового припущення, що містить елементи новизни й оригінальності. Гіпотеза повинна повніше й краще пояснити явища й процеси, підтверджуватися експериментально й відповідати загальним законам діалектики й природознавства. Цей метод дослідження є основним і найпоширенішим у прикладних науках. Метод ґрунтується на виведенні (дедукції) умовиводів з гіпотез та інших посилань, істинне значення яких невідоме. А це означає, що умовивід, отриманий на основі даного методу, буде мати лише вірогідній характер.  </vt:lpstr>
      <vt:lpstr>Узагальнення - встановлення загальних властивостей і відносин предметів і явищ; визначення загального поняття, у якому відбиті істотні, основні ознаки предметів або явищ даного класу. Разом з тим узагальнення може виражатися у виділенні не істотних, а будь-яких ознак предмета або явища.  Історичний метод дозволяє досліджувати виникнення, формування й розвиток процесів і подій у хронологічній послідовності з метою виявлення внутрішніх й зовнішніх зв'язків, закономірностей й протиріччя. Використовується переважно в суспільних і, головним чином, в історичних науках. У прикладних науках він застосовується, при вивченні розвитку й формування тих або інших галузей науки й техніки (при вивченні технологій утримання). </vt:lpstr>
      <vt:lpstr>3. Загальнологічні методи і прийоми дослідження.  Аналіз - це поділ об’єкта на складові частини з метою їх самостійного вивчення. Видами аналізу є механічний поділ; визначення динамічного складу; виявлення форм взаємодії елементів цілого; знаходження причин явищ; виявлення рівня знання та його структури тощо. Різновидом аналізу є поділ предметів на класи (множини) і підкласи - класифікація і періодизація.  Синтез - метод дослідження, що припускає уявне поєднання складових частин або елементів досліджуваного об'єкта, його вивчення як єдиного цілого. Методи аналізу й синтезу взаємозв'язані, їх однаково використовують у наукових дослідженнях.  </vt:lpstr>
      <vt:lpstr>Абстрагування - це процес мисленного відволікання від ряду властивостей і відносин явища, яке вивчається, з одночасним виділенням властивостей (насамперед, суттєвих, загальних), що цікавлять дослідника.  Узагальнення - це процес становлення загальних властивостей і ознак предметів. Воно тісно пов’язано з абстрагуванням.  Індукція - логічний прийом дослідження, що пов’язаний з узагальненням результатів спостереження та експерименту і рухом думки від одиничного до загального.  Наукова індукція дає достовірний висновок завдяки тому, що акцент робиться на необхідних, закономірних і причинних зв’язках.  </vt:lpstr>
      <vt:lpstr>Дедукція - це, по-перше, перехід у процесі пізнання від загального до одиничного, виведення одиничного із загального; по-друге, процес логічного висновку, тобто переходу за тими чи іншими правилами логіки від деяких даних пропозицій-посилань до їх наслідків (висновків).  Сутність дедукції полягає у використанні загальних наукових положень для дослідження конкретних явищ. У процесі пізнання індукція та дедукція нерозривно пов’язані між собою, хоч на певному рівні наукового дослідження одна з них переважає.  </vt:lpstr>
      <vt:lpstr>Аналогія - встановлення схожості в деяких властивостях і відносинах між нетотожними об’єктами. На підставі виявленої схожості робиться відповідний висновок - умозаключення за аналогією.  Аналогія дає не достовірні, а вірогіднісні знання. У висновку за аналогією знання, яке отримано від розгляду певного об’єкта («моделі»), переноситься на інший, менш досліджений і менш доступний для дослідження об’єкт.   Моделювання - це метод дослідження об’єктів на їх моделях. У логіці і методології науки модель - це аналог певного фрагменту реальності.  </vt:lpstr>
      <vt:lpstr>Системний підхід - це сукупність загальнонаукових методологічних принципів (вимог), в основі яких лежить розгляд об’єктів як систем.  Вірогіднісно-статистичні методи ґрунтуються на врахуванні дії множинності випадкових факторів, які характеризуються стійкою частотою. Вірогіднісні методи спираються на теорію вірогідностей, яку часто називають наукою про випадкове, а в уявленні багатьох вчених вірогідність і випадковість практично неподільні.  </vt:lpstr>
      <vt:lpstr>     4. Експеримент, як один із основних методів наукових досліджень  ЕКСПЕРИМЕНТ - один з основних способів отримання наукових знань. Від звичайного, повсякденного, пасивного спостереження експеримент відрізняється активним впливом дослідника на досліджуване явище. Основною метою експерименту є перевірка теоретичних положень (підтвердження робочої гіпотези), а також більш широке й глибоке вивчення теми наукового дослідження. Експеримент повинен бути проведений по можливості в найкоротший строк з мінімальними витратами при найвищій якості отриманих результатів. </vt:lpstr>
      <vt:lpstr>Експериментальне вивчення об’єктів, порівняно зі спостереженням, має такі переваги:  - можна вивчати явища у «чистому вигляді», звільнившись від побічних факторів, які затінюють основний процес;  - можна дослідити властивості об’єктів;  - експеримент можна повторювати, тобто є можливість проводити дослід стільки разів, скільки це необхідно. Під час експерименту виконують основний обсяг робіт: інструктаж учасників експерименту, їх ознайомлення з метою, завданнями та умовами експерименту; спостереження за розвитком явища, що вивчають; точне описування фактів у протоколах, картках, анкетах, тестах за експериментальними об’єктами. </vt:lpstr>
      <vt:lpstr>Експериментальні дослідження бувають лабораторні й виробничі. Лабораторні дослідження проводять із застосуванням типових приладів, спеціальних моделювальних установок, стендів, обладнання й т.д. Ці дослідження дозволяють найбільш повно і якісно, з необхідною повторюваністю, вивчити вплив одних характеристик при варіюванні інших.  Такі експерименти не завжди повністю моделюють реальний хід досліджуваного процесу, тому виникає потреба у проведенні виробничого експерименту. </vt:lpstr>
      <vt:lpstr>Виробничі експериментальні дослідження мають на меті вивчити процес у реальних умовах з урахуванням впливу різних випадкових факторів виробничого середовища. Перш ніж приступити до експериментальних досліджень необхідно розробити методологію експерименту.  Методологія експерименту – це загальні принципи, структура експерименту, його постановка і послідовність виконання експериментальних досліджень. Основні етапи методології:  – розробка плану-програми експерименту;  – оцінка вимірювання і вибір засобів для проведення експерименту;  – обробка і аналіз експериментальних даних, встановлення адекватності.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ЛЕКЦІЯ 2  МЕТОДОЛОГІЯ НАУКОВОГО ДОСЛІДЖЕННЯ    План 1. Поняття про методологію та метод наукового дослідження. 2.Методи еппіричного та теоретичного дослідження. 3.Загальнологічні методи і прийоми дослідження. 4. Експеримент, як один із основних методів наукових досліджень </dc:title>
  <dc:creator>USER</dc:creator>
  <cp:lastModifiedBy>Татьяна Голубенко</cp:lastModifiedBy>
  <cp:revision>17</cp:revision>
  <dcterms:created xsi:type="dcterms:W3CDTF">2021-03-27T13:07:24Z</dcterms:created>
  <dcterms:modified xsi:type="dcterms:W3CDTF">2024-10-01T09:12:34Z</dcterms:modified>
</cp:coreProperties>
</file>