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6" r:id="rId1"/>
  </p:sldMasterIdLst>
  <p:notesMasterIdLst>
    <p:notesMasterId r:id="rId30"/>
  </p:notesMasterIdLst>
  <p:handoutMasterIdLst>
    <p:handoutMasterId r:id="rId31"/>
  </p:handoutMasterIdLst>
  <p:sldIdLst>
    <p:sldId id="256" r:id="rId2"/>
    <p:sldId id="298" r:id="rId3"/>
    <p:sldId id="307" r:id="rId4"/>
    <p:sldId id="297" r:id="rId5"/>
    <p:sldId id="299" r:id="rId6"/>
    <p:sldId id="280" r:id="rId7"/>
    <p:sldId id="296" r:id="rId8"/>
    <p:sldId id="294" r:id="rId9"/>
    <p:sldId id="295" r:id="rId10"/>
    <p:sldId id="293" r:id="rId11"/>
    <p:sldId id="292" r:id="rId12"/>
    <p:sldId id="291" r:id="rId13"/>
    <p:sldId id="289" r:id="rId14"/>
    <p:sldId id="290" r:id="rId15"/>
    <p:sldId id="300" r:id="rId16"/>
    <p:sldId id="287" r:id="rId17"/>
    <p:sldId id="306" r:id="rId18"/>
    <p:sldId id="288" r:id="rId19"/>
    <p:sldId id="285" r:id="rId20"/>
    <p:sldId id="286" r:id="rId21"/>
    <p:sldId id="283" r:id="rId22"/>
    <p:sldId id="301" r:id="rId23"/>
    <p:sldId id="281" r:id="rId24"/>
    <p:sldId id="303" r:id="rId25"/>
    <p:sldId id="302" r:id="rId26"/>
    <p:sldId id="305" r:id="rId27"/>
    <p:sldId id="304" r:id="rId28"/>
    <p:sldId id="282"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2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84"/>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6FEA71-8B6F-4A34-8523-23E70EA5B80C}" type="datetimeFigureOut">
              <a:rPr lang="ru-RU" smtClean="0"/>
              <a:t>12.04.2022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A7EA6F-9183-4C55-B95E-2759EF8CF433}" type="slidenum">
              <a:rPr lang="ru-RU" smtClean="0"/>
              <a:t>‹#›</a:t>
            </a:fld>
            <a:endParaRPr lang="ru-RU"/>
          </a:p>
        </p:txBody>
      </p:sp>
    </p:spTree>
    <p:extLst>
      <p:ext uri="{BB962C8B-B14F-4D97-AF65-F5344CB8AC3E}">
        <p14:creationId xmlns:p14="http://schemas.microsoft.com/office/powerpoint/2010/main" val="3734911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5C14AD-4913-4D6E-90F5-144027DE92ED}" type="datetimeFigureOut">
              <a:rPr lang="ru-RU" smtClean="0"/>
              <a:t>12.04.2022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3BD1D-B0FE-4694-B4EC-56B2868BD2B1}" type="slidenum">
              <a:rPr lang="ru-RU" smtClean="0"/>
              <a:t>‹#›</a:t>
            </a:fld>
            <a:endParaRPr lang="ru-RU"/>
          </a:p>
        </p:txBody>
      </p:sp>
    </p:spTree>
    <p:extLst>
      <p:ext uri="{BB962C8B-B14F-4D97-AF65-F5344CB8AC3E}">
        <p14:creationId xmlns:p14="http://schemas.microsoft.com/office/powerpoint/2010/main" val="3891802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913BD1D-B0FE-4694-B4EC-56B2868BD2B1}" type="slidenum">
              <a:rPr lang="ru-RU" smtClean="0"/>
              <a:t>27</a:t>
            </a:fld>
            <a:endParaRPr lang="ru-RU"/>
          </a:p>
        </p:txBody>
      </p:sp>
    </p:spTree>
    <p:extLst>
      <p:ext uri="{BB962C8B-B14F-4D97-AF65-F5344CB8AC3E}">
        <p14:creationId xmlns:p14="http://schemas.microsoft.com/office/powerpoint/2010/main" val="1746278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B8B83A5B-006B-4846-870B-C49E8BA9F7B6}" type="datetimeFigureOut">
              <a:rPr lang="ru-RU" smtClean="0"/>
              <a:t>12.04.2022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2198B5F-3ABA-43F3-BF85-D429C4CAB9F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B83A5B-006B-4846-870B-C49E8BA9F7B6}" type="datetimeFigureOut">
              <a:rPr lang="ru-RU" smtClean="0"/>
              <a:t>12.04.2022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B83A5B-006B-4846-870B-C49E8BA9F7B6}" type="datetimeFigureOut">
              <a:rPr lang="ru-RU" smtClean="0"/>
              <a:t>12.04.2022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8B83A5B-006B-4846-870B-C49E8BA9F7B6}" type="datetimeFigureOut">
              <a:rPr lang="ru-RU" smtClean="0"/>
              <a:t>12.04.2022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8B83A5B-006B-4846-870B-C49E8BA9F7B6}" type="datetimeFigureOut">
              <a:rPr lang="ru-RU" smtClean="0"/>
              <a:t>12.04.2022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8B83A5B-006B-4846-870B-C49E8BA9F7B6}" type="datetimeFigureOut">
              <a:rPr lang="ru-RU" smtClean="0"/>
              <a:t>12.04.2022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8B83A5B-006B-4846-870B-C49E8BA9F7B6}" type="datetimeFigureOut">
              <a:rPr lang="ru-RU" smtClean="0"/>
              <a:t>12.04.2022</a:t>
            </a:fld>
            <a:endParaRPr lang="ru-RU"/>
          </a:p>
        </p:txBody>
      </p:sp>
      <p:sp>
        <p:nvSpPr>
          <p:cNvPr id="27" name="Номер слайда 26"/>
          <p:cNvSpPr>
            <a:spLocks noGrp="1"/>
          </p:cNvSpPr>
          <p:nvPr>
            <p:ph type="sldNum" sz="quarter" idx="11"/>
          </p:nvPr>
        </p:nvSpPr>
        <p:spPr/>
        <p:txBody>
          <a:bodyPr rtlCol="0"/>
          <a:lstStyle/>
          <a:p>
            <a:fld id="{92198B5F-3ABA-43F3-BF85-D429C4CAB9F2}"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B8B83A5B-006B-4846-870B-C49E8BA9F7B6}" type="datetimeFigureOut">
              <a:rPr lang="ru-RU" smtClean="0"/>
              <a:t>12.04.2022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92198B5F-3ABA-43F3-BF85-D429C4CAB9F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B83A5B-006B-4846-870B-C49E8BA9F7B6}" type="datetimeFigureOut">
              <a:rPr lang="ru-RU" smtClean="0"/>
              <a:t>12.04.2022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8B83A5B-006B-4846-870B-C49E8BA9F7B6}" type="datetimeFigureOut">
              <a:rPr lang="ru-RU" smtClean="0"/>
              <a:t>12.04.2022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8B83A5B-006B-4846-870B-C49E8BA9F7B6}" type="datetimeFigureOut">
              <a:rPr lang="ru-RU" smtClean="0"/>
              <a:t>12.04.2022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198B5F-3ABA-43F3-BF85-D429C4CAB9F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8B83A5B-006B-4846-870B-C49E8BA9F7B6}" type="datetimeFigureOut">
              <a:rPr lang="ru-RU" smtClean="0"/>
              <a:t>12.04.2022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2198B5F-3ABA-43F3-BF85-D429C4CAB9F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537" r:id="rId1"/>
    <p:sldLayoutId id="2147484538" r:id="rId2"/>
    <p:sldLayoutId id="2147484539" r:id="rId3"/>
    <p:sldLayoutId id="2147484540" r:id="rId4"/>
    <p:sldLayoutId id="2147484541" r:id="rId5"/>
    <p:sldLayoutId id="2147484542" r:id="rId6"/>
    <p:sldLayoutId id="2147484543" r:id="rId7"/>
    <p:sldLayoutId id="2147484544" r:id="rId8"/>
    <p:sldLayoutId id="2147484545" r:id="rId9"/>
    <p:sldLayoutId id="2147484546" r:id="rId10"/>
    <p:sldLayoutId id="21474845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536" y="679302"/>
            <a:ext cx="8229600" cy="6178698"/>
          </a:xfrm>
          <a:solidFill>
            <a:schemeClr val="accent1">
              <a:lumMod val="20000"/>
              <a:lumOff val="80000"/>
            </a:schemeClr>
          </a:solidFill>
        </p:spPr>
        <p:style>
          <a:lnRef idx="1">
            <a:schemeClr val="accent3"/>
          </a:lnRef>
          <a:fillRef idx="3">
            <a:schemeClr val="accent3"/>
          </a:fillRef>
          <a:effectRef idx="2">
            <a:schemeClr val="accent3"/>
          </a:effectRef>
          <a:fontRef idx="minor">
            <a:schemeClr val="lt1"/>
          </a:fontRef>
        </p:style>
        <p:txBody>
          <a:bodyPr>
            <a:normAutofit/>
          </a:bodyPr>
          <a:lstStyle/>
          <a:p>
            <a:pPr indent="419100" algn="ctr">
              <a:lnSpc>
                <a:spcPct val="150000"/>
              </a:lnSpc>
              <a:spcAft>
                <a:spcPts val="0"/>
              </a:spcAft>
              <a:tabLst>
                <a:tab pos="739775" algn="l"/>
              </a:tabLst>
            </a:pPr>
            <a:r>
              <a:rPr lang="uk-UA" sz="2800" b="1" dirty="0" smtClean="0">
                <a:solidFill>
                  <a:srgbClr val="0070C0"/>
                </a:solidFill>
                <a:latin typeface="Times New Roman"/>
                <a:ea typeface="Times New Roman"/>
                <a:cs typeface="Times New Roman"/>
              </a:rPr>
              <a:t>ЛЕКЦІЯ  4</a:t>
            </a:r>
            <a:r>
              <a:rPr lang="uk-UA" sz="2800" b="1" dirty="0" smtClean="0">
                <a:solidFill>
                  <a:srgbClr val="0070C0"/>
                </a:solidFill>
                <a:effectLst/>
                <a:latin typeface="Times New Roman"/>
                <a:ea typeface="Times New Roman"/>
                <a:cs typeface="Times New Roman"/>
              </a:rPr>
              <a:t> </a:t>
            </a:r>
            <a:r>
              <a:rPr lang="uk-UA" sz="2400" b="1" dirty="0" smtClean="0">
                <a:solidFill>
                  <a:srgbClr val="0070C0"/>
                </a:solidFill>
                <a:effectLst/>
                <a:latin typeface="Times New Roman"/>
                <a:ea typeface="Times New Roman"/>
                <a:cs typeface="Times New Roman"/>
              </a:rPr>
              <a:t/>
            </a:r>
            <a:br>
              <a:rPr lang="uk-UA" sz="2400" b="1" dirty="0" smtClean="0">
                <a:solidFill>
                  <a:srgbClr val="0070C0"/>
                </a:solidFill>
                <a:effectLst/>
                <a:latin typeface="Times New Roman"/>
                <a:ea typeface="Times New Roman"/>
                <a:cs typeface="Times New Roman"/>
              </a:rPr>
            </a:br>
            <a:r>
              <a:rPr lang="ru-RU" sz="4400" dirty="0">
                <a:ea typeface="Calibri"/>
                <a:cs typeface="Times New Roman"/>
              </a:rPr>
              <a:t/>
            </a:r>
            <a:br>
              <a:rPr lang="ru-RU" sz="4400" dirty="0">
                <a:ea typeface="Calibri"/>
                <a:cs typeface="Times New Roman"/>
              </a:rPr>
            </a:br>
            <a:r>
              <a:rPr lang="uk-UA" sz="4400" b="1" dirty="0" smtClean="0">
                <a:solidFill>
                  <a:srgbClr val="C00000"/>
                </a:solidFill>
                <a:effectLst/>
                <a:latin typeface="Times New Roman"/>
                <a:ea typeface="Times New Roman"/>
                <a:cs typeface="Times New Roman"/>
              </a:rPr>
              <a:t>Розробка методики і складання робочого плану</a:t>
            </a:r>
            <a:r>
              <a:rPr lang="uk-UA" sz="4400" b="1" spc="-85" dirty="0" smtClean="0">
                <a:solidFill>
                  <a:srgbClr val="C00000"/>
                </a:solidFill>
                <a:effectLst/>
                <a:latin typeface="Times New Roman"/>
                <a:ea typeface="Times New Roman"/>
                <a:cs typeface="Times New Roman"/>
              </a:rPr>
              <a:t> </a:t>
            </a:r>
            <a:r>
              <a:rPr lang="uk-UA" sz="4400" b="1" dirty="0" smtClean="0">
                <a:solidFill>
                  <a:srgbClr val="C00000"/>
                </a:solidFill>
                <a:effectLst/>
                <a:latin typeface="Times New Roman"/>
                <a:ea typeface="Times New Roman"/>
                <a:cs typeface="Times New Roman"/>
              </a:rPr>
              <a:t>досліду</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462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363272" cy="6381328"/>
          </a:xfrm>
          <a:blipFill>
            <a:blip r:embed="rId2"/>
            <a:tile tx="0" ty="0" sx="100000" sy="100000" flip="none" algn="tl"/>
          </a:blipFill>
        </p:spPr>
        <p:txBody>
          <a:bodyPr>
            <a:normAutofit fontScale="90000"/>
          </a:bodyPr>
          <a:lstStyle/>
          <a:p>
            <a:pPr algn="l"/>
            <a:r>
              <a:rPr lang="ru-RU" sz="2400" b="1" dirty="0" smtClean="0">
                <a:solidFill>
                  <a:srgbClr val="C00000"/>
                </a:solidFill>
                <a:latin typeface="Times New Roman" panose="02020603050405020304" pitchFamily="18" charset="0"/>
                <a:cs typeface="Times New Roman" panose="02020603050405020304" pitchFamily="18" charset="0"/>
              </a:rPr>
              <a:t>	Мету і </a:t>
            </a:r>
            <a:r>
              <a:rPr lang="ru-RU" sz="2400" b="1" dirty="0" err="1" smtClean="0">
                <a:solidFill>
                  <a:srgbClr val="C00000"/>
                </a:solidFill>
                <a:latin typeface="Times New Roman" panose="02020603050405020304" pitchFamily="18" charset="0"/>
                <a:cs typeface="Times New Roman" panose="02020603050405020304" pitchFamily="18" charset="0"/>
              </a:rPr>
              <a:t>завдання</a:t>
            </a:r>
            <a:r>
              <a:rPr lang="ru-RU" sz="2400" b="1" dirty="0" smtClean="0">
                <a:solidFill>
                  <a:srgbClr val="C00000"/>
                </a:solidFill>
                <a:latin typeface="Times New Roman" panose="02020603050405020304" pitchFamily="18" charset="0"/>
                <a:cs typeface="Times New Roman" panose="02020603050405020304" pitchFamily="18" charset="0"/>
              </a:rPr>
              <a:t> </a:t>
            </a:r>
            <a:r>
              <a:rPr lang="ru-RU" sz="2400" b="1" dirty="0" err="1" smtClean="0">
                <a:solidFill>
                  <a:srgbClr val="C00000"/>
                </a:solidFill>
                <a:latin typeface="Times New Roman" panose="02020603050405020304" pitchFamily="18" charset="0"/>
                <a:cs typeface="Times New Roman" panose="02020603050405020304" pitchFamily="18" charset="0"/>
              </a:rPr>
              <a:t>досліду</a:t>
            </a:r>
            <a:r>
              <a:rPr lang="ru-RU" sz="2400" b="1" dirty="0" smtClean="0">
                <a:solidFill>
                  <a:srgbClr val="C00000"/>
                </a:solidFill>
                <a:latin typeface="Times New Roman" panose="02020603050405020304" pitchFamily="18" charset="0"/>
                <a:cs typeface="Times New Roman" panose="02020603050405020304" pitchFamily="18" charset="0"/>
              </a:rPr>
              <a:t> </a:t>
            </a:r>
            <a:r>
              <a:rPr lang="ru-RU" sz="2400" u="sng" dirty="0" err="1" smtClean="0">
                <a:latin typeface="Times New Roman" panose="02020603050405020304" pitchFamily="18" charset="0"/>
                <a:cs typeface="Times New Roman" panose="02020603050405020304" pitchFamily="18" charset="0"/>
              </a:rPr>
              <a:t>пов'язують</a:t>
            </a:r>
            <a:r>
              <a:rPr lang="ru-RU" sz="2400" u="sng" dirty="0" smtClean="0">
                <a:latin typeface="Times New Roman" panose="02020603050405020304" pitchFamily="18" charset="0"/>
                <a:cs typeface="Times New Roman" panose="02020603050405020304" pitchFamily="18" charset="0"/>
              </a:rPr>
              <a:t> з темою </a:t>
            </a:r>
            <a:r>
              <a:rPr lang="ru-RU" sz="2400" u="sng" dirty="0" err="1" smtClean="0">
                <a:latin typeface="Times New Roman" panose="02020603050405020304" pitchFamily="18" charset="0"/>
                <a:cs typeface="Times New Roman" panose="02020603050405020304" pitchFamily="18" charset="0"/>
              </a:rPr>
              <a:t>роботи</a:t>
            </a:r>
            <a:r>
              <a:rPr lang="ru-RU" sz="2400" u="sng" dirty="0" smtClean="0">
                <a:latin typeface="Times New Roman" panose="02020603050405020304" pitchFamily="18" charset="0"/>
                <a:cs typeface="Times New Roman" panose="02020603050405020304" pitchFamily="18" charset="0"/>
              </a:rPr>
              <a:t>.</a:t>
            </a:r>
            <a:br>
              <a:rPr lang="ru-RU" sz="2400" u="sng"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700" b="1" i="1" dirty="0" smtClean="0">
                <a:latin typeface="Times New Roman" panose="02020603050405020304" pitchFamily="18" charset="0"/>
                <a:cs typeface="Times New Roman" panose="02020603050405020304" pitchFamily="18" charset="0"/>
              </a:rPr>
              <a:t>Мета </a:t>
            </a:r>
            <a:r>
              <a:rPr lang="ru-RU" sz="2700" b="1" i="1" dirty="0" err="1" smtClean="0">
                <a:latin typeface="Times New Roman" panose="02020603050405020304" pitchFamily="18" charset="0"/>
                <a:cs typeface="Times New Roman" panose="02020603050405020304" pitchFamily="18" charset="0"/>
              </a:rPr>
              <a:t>досліду</a:t>
            </a:r>
            <a:r>
              <a:rPr lang="ru-RU" sz="2700" b="1" i="1" dirty="0" smtClean="0">
                <a:latin typeface="Times New Roman" panose="02020603050405020304" pitchFamily="18" charset="0"/>
                <a:cs typeface="Times New Roman" panose="02020603050405020304" pitchFamily="18" charset="0"/>
              </a:rPr>
              <a:t> </a:t>
            </a:r>
            <a:r>
              <a:rPr lang="ru-RU" sz="2700" b="1" i="1" dirty="0" err="1" smtClean="0">
                <a:latin typeface="Times New Roman" panose="02020603050405020304" pitchFamily="18" charset="0"/>
                <a:cs typeface="Times New Roman" panose="02020603050405020304" pitchFamily="18" charset="0"/>
              </a:rPr>
              <a:t>реалізується</a:t>
            </a:r>
            <a:r>
              <a:rPr lang="ru-RU" sz="2700" dirty="0" smtClean="0">
                <a:latin typeface="Times New Roman" panose="02020603050405020304" pitchFamily="18" charset="0"/>
                <a:cs typeface="Times New Roman" panose="02020603050405020304" pitchFamily="18" charset="0"/>
              </a:rPr>
              <a:t>, як правило, через </a:t>
            </a:r>
            <a:r>
              <a:rPr lang="ru-RU" sz="2700" dirty="0" err="1" smtClean="0">
                <a:latin typeface="Times New Roman" panose="02020603050405020304" pitchFamily="18" charset="0"/>
                <a:cs typeface="Times New Roman" panose="02020603050405020304" pitchFamily="18" charset="0"/>
              </a:rPr>
              <a:t>виконання</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окремих</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завдань</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дослідження</a:t>
            </a:r>
            <a:r>
              <a:rPr lang="ru-RU" sz="2700" dirty="0" smtClean="0">
                <a:latin typeface="Times New Roman" panose="02020603050405020304" pitchFamily="18" charset="0"/>
                <a:cs typeface="Times New Roman" panose="02020603050405020304" pitchFamily="18" charset="0"/>
              </a:rPr>
              <a:t>. У </a:t>
            </a:r>
            <a:r>
              <a:rPr lang="ru-RU" sz="2700" dirty="0" err="1" smtClean="0">
                <a:latin typeface="Times New Roman" panose="02020603050405020304" pitchFamily="18" charset="0"/>
                <a:cs typeface="Times New Roman" panose="02020603050405020304" pitchFamily="18" charset="0"/>
              </a:rPr>
              <a:t>нашому</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прикладі</a:t>
            </a:r>
            <a:r>
              <a:rPr lang="ru-RU" sz="2700" dirty="0" smtClean="0">
                <a:latin typeface="Times New Roman" panose="02020603050405020304" pitchFamily="18" charset="0"/>
                <a:cs typeface="Times New Roman" panose="02020603050405020304" pitchFamily="18" charset="0"/>
              </a:rPr>
              <a:t> вони </a:t>
            </a:r>
            <a:r>
              <a:rPr lang="ru-RU" sz="2700" dirty="0" err="1" smtClean="0">
                <a:latin typeface="Times New Roman" panose="02020603050405020304" pitchFamily="18" charset="0"/>
                <a:cs typeface="Times New Roman" panose="02020603050405020304" pitchFamily="18" charset="0"/>
              </a:rPr>
              <a:t>можуть</a:t>
            </a:r>
            <a:r>
              <a:rPr lang="ru-RU" sz="2700" dirty="0" smtClean="0">
                <a:latin typeface="Times New Roman" panose="02020603050405020304" pitchFamily="18" charset="0"/>
                <a:cs typeface="Times New Roman" panose="02020603050405020304" pitchFamily="18" charset="0"/>
              </a:rPr>
              <a:t> бути такими:</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а) </a:t>
            </a:r>
            <a:r>
              <a:rPr lang="ru-RU" sz="2700" dirty="0" err="1" smtClean="0">
                <a:latin typeface="Times New Roman" panose="02020603050405020304" pitchFamily="18" charset="0"/>
                <a:cs typeface="Times New Roman" panose="02020603050405020304" pitchFamily="18" charset="0"/>
              </a:rPr>
              <a:t>установити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хімічний</a:t>
            </a:r>
            <a:r>
              <a:rPr lang="ru-RU" sz="2700" dirty="0" smtClean="0">
                <a:latin typeface="Times New Roman" panose="02020603050405020304" pitchFamily="18" charset="0"/>
                <a:cs typeface="Times New Roman" panose="02020603050405020304" pitchFamily="18" charset="0"/>
              </a:rPr>
              <a:t> склад і </a:t>
            </a:r>
            <a:r>
              <a:rPr lang="ru-RU" sz="2700" dirty="0" err="1" smtClean="0">
                <a:latin typeface="Times New Roman" panose="02020603050405020304" pitchFamily="18" charset="0"/>
                <a:cs typeface="Times New Roman" panose="02020603050405020304" pitchFamily="18" charset="0"/>
              </a:rPr>
              <a:t>поживність</a:t>
            </a:r>
            <a:r>
              <a:rPr lang="ru-RU" sz="2700" dirty="0" smtClean="0">
                <a:latin typeface="Times New Roman" panose="02020603050405020304" pitchFamily="18" charset="0"/>
                <a:cs typeface="Times New Roman" panose="02020603050405020304" pitchFamily="18" charset="0"/>
              </a:rPr>
              <a:t> силосу;</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б) </a:t>
            </a:r>
            <a:r>
              <a:rPr lang="ru-RU" sz="2700" dirty="0" err="1" smtClean="0">
                <a:latin typeface="Times New Roman" panose="02020603050405020304" pitchFamily="18" charset="0"/>
                <a:cs typeface="Times New Roman" panose="02020603050405020304" pitchFamily="18" charset="0"/>
              </a:rPr>
              <a:t>вивчити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вплив</a:t>
            </a:r>
            <a:r>
              <a:rPr lang="ru-RU" sz="2700" dirty="0" smtClean="0">
                <a:latin typeface="Times New Roman" panose="02020603050405020304" pitchFamily="18" charset="0"/>
                <a:cs typeface="Times New Roman" panose="02020603050405020304" pitchFamily="18" charset="0"/>
              </a:rPr>
              <a:t> силосу, </a:t>
            </a:r>
            <a:r>
              <a:rPr lang="ru-RU" sz="2700" dirty="0" err="1" smtClean="0">
                <a:latin typeface="Times New Roman" panose="02020603050405020304" pitchFamily="18" charset="0"/>
                <a:cs typeface="Times New Roman" panose="02020603050405020304" pitchFamily="18" charset="0"/>
              </a:rPr>
              <a:t>заготовленого</a:t>
            </a:r>
            <a:r>
              <a:rPr lang="ru-RU" sz="2700" dirty="0" smtClean="0">
                <a:latin typeface="Times New Roman" panose="02020603050405020304" pitchFamily="18" charset="0"/>
                <a:cs typeface="Times New Roman" panose="02020603050405020304" pitchFamily="18" charset="0"/>
              </a:rPr>
              <a:t> з </a:t>
            </a:r>
            <a:r>
              <a:rPr lang="ru-RU" sz="2700" dirty="0" err="1" smtClean="0">
                <a:latin typeface="Times New Roman" panose="02020603050405020304" pitchFamily="18" charset="0"/>
                <a:cs typeface="Times New Roman" panose="02020603050405020304" pitchFamily="18" charset="0"/>
              </a:rPr>
              <a:t>біологічним</a:t>
            </a:r>
            <a:r>
              <a:rPr lang="ru-RU" sz="2700" dirty="0" smtClean="0">
                <a:latin typeface="Times New Roman" panose="02020603050405020304" pitchFamily="18" charset="0"/>
                <a:cs typeface="Times New Roman" panose="02020603050405020304" pitchFamily="18" charset="0"/>
              </a:rPr>
              <a:t> консервантом,   на </a:t>
            </a:r>
            <a:r>
              <a:rPr lang="ru-RU" sz="2700" dirty="0" err="1" smtClean="0">
                <a:latin typeface="Times New Roman" panose="02020603050405020304" pitchFamily="18" charset="0"/>
                <a:cs typeface="Times New Roman" panose="02020603050405020304" pitchFamily="18" charset="0"/>
              </a:rPr>
              <a:t>продуктивність</a:t>
            </a:r>
            <a:r>
              <a:rPr lang="ru-RU" sz="2700" dirty="0" smtClean="0">
                <a:latin typeface="Times New Roman" panose="02020603050405020304" pitchFamily="18" charset="0"/>
                <a:cs typeface="Times New Roman" panose="02020603050405020304" pitchFamily="18" charset="0"/>
              </a:rPr>
              <a:t> та </a:t>
            </a:r>
            <a:r>
              <a:rPr lang="ru-RU" sz="2700" dirty="0" err="1" smtClean="0">
                <a:latin typeface="Times New Roman" panose="02020603050405020304" pitchFamily="18" charset="0"/>
                <a:cs typeface="Times New Roman" panose="02020603050405020304" pitchFamily="18" charset="0"/>
              </a:rPr>
              <a:t>відтворну</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здатність</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корів</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в) </a:t>
            </a:r>
            <a:r>
              <a:rPr lang="ru-RU" sz="2700" dirty="0" err="1" smtClean="0">
                <a:latin typeface="Times New Roman" panose="02020603050405020304" pitchFamily="18" charset="0"/>
                <a:cs typeface="Times New Roman" panose="02020603050405020304" pitchFamily="18" charset="0"/>
              </a:rPr>
              <a:t>дослідити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дію</a:t>
            </a:r>
            <a:r>
              <a:rPr lang="ru-RU" sz="2700" dirty="0" smtClean="0">
                <a:latin typeface="Times New Roman" panose="02020603050405020304" pitchFamily="18" charset="0"/>
                <a:cs typeface="Times New Roman" panose="02020603050405020304" pitchFamily="18" charset="0"/>
              </a:rPr>
              <a:t> силосу з </a:t>
            </a:r>
            <a:r>
              <a:rPr lang="ru-RU" sz="2700" dirty="0" err="1" smtClean="0">
                <a:latin typeface="Times New Roman" panose="02020603050405020304" pitchFamily="18" charset="0"/>
                <a:cs typeface="Times New Roman" panose="02020603050405020304" pitchFamily="18" charset="0"/>
              </a:rPr>
              <a:t>біоконсервантом</a:t>
            </a:r>
            <a:r>
              <a:rPr lang="ru-RU" sz="2700" dirty="0" smtClean="0">
                <a:latin typeface="Times New Roman" panose="02020603050405020304" pitchFamily="18" charset="0"/>
                <a:cs typeface="Times New Roman" panose="02020603050405020304" pitchFamily="18" charset="0"/>
              </a:rPr>
              <a:t> на </a:t>
            </a:r>
            <a:r>
              <a:rPr lang="ru-RU" sz="2700" dirty="0" err="1" smtClean="0">
                <a:latin typeface="Times New Roman" panose="02020603050405020304" pitchFamily="18" charset="0"/>
                <a:cs typeface="Times New Roman" panose="02020603050405020304" pitchFamily="18" charset="0"/>
              </a:rPr>
              <a:t>гематологічні</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показники</a:t>
            </a:r>
            <a:r>
              <a:rPr lang="ru-RU" sz="2700" dirty="0" smtClean="0">
                <a:latin typeface="Times New Roman" panose="02020603050405020304" pitchFamily="18" charset="0"/>
                <a:cs typeface="Times New Roman" panose="02020603050405020304" pitchFamily="18" charset="0"/>
              </a:rPr>
              <a:t> , </a:t>
            </a:r>
            <a:r>
              <a:rPr lang="ru-RU" sz="2700" dirty="0" err="1" smtClean="0">
                <a:latin typeface="Times New Roman" panose="02020603050405020304" pitchFamily="18" charset="0"/>
                <a:cs typeface="Times New Roman" panose="02020603050405020304" pitchFamily="18" charset="0"/>
              </a:rPr>
              <a:t>перетравність</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поживних</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речовин</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г) </a:t>
            </a:r>
            <a:r>
              <a:rPr lang="ru-RU" sz="2700" dirty="0" err="1" smtClean="0">
                <a:latin typeface="Times New Roman" panose="02020603050405020304" pitchFamily="18" charset="0"/>
                <a:cs typeface="Times New Roman" panose="02020603050405020304" pitchFamily="18" charset="0"/>
              </a:rPr>
              <a:t>обчислити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витрату</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спожитого</a:t>
            </a:r>
            <a:r>
              <a:rPr lang="ru-RU" sz="2700" dirty="0" smtClean="0">
                <a:latin typeface="Times New Roman" panose="02020603050405020304" pitchFamily="18" charset="0"/>
                <a:cs typeface="Times New Roman" panose="02020603050405020304" pitchFamily="18" charset="0"/>
              </a:rPr>
              <a:t> корму на </a:t>
            </a:r>
            <a:r>
              <a:rPr lang="ru-RU" sz="2700" dirty="0" err="1" smtClean="0">
                <a:latin typeface="Times New Roman" panose="02020603050405020304" pitchFamily="18" charset="0"/>
                <a:cs typeface="Times New Roman" panose="02020603050405020304" pitchFamily="18" charset="0"/>
              </a:rPr>
              <a:t>виробництво</a:t>
            </a:r>
            <a:r>
              <a:rPr lang="ru-RU" sz="2700" dirty="0" smtClean="0">
                <a:latin typeface="Times New Roman" panose="02020603050405020304" pitchFamily="18" charset="0"/>
                <a:cs typeface="Times New Roman" panose="02020603050405020304" pitchFamily="18" charset="0"/>
              </a:rPr>
              <a:t> 1 ц молока. </a:t>
            </a:r>
            <a:br>
              <a:rPr lang="ru-RU" sz="2700" dirty="0" smtClean="0">
                <a:latin typeface="Times New Roman" panose="02020603050405020304" pitchFamily="18" charset="0"/>
                <a:cs typeface="Times New Roman" panose="02020603050405020304" pitchFamily="18" charset="0"/>
              </a:rPr>
            </a:br>
            <a:r>
              <a:rPr lang="ru-RU" sz="2700" dirty="0" err="1">
                <a:solidFill>
                  <a:prstClr val="black"/>
                </a:solidFill>
                <a:latin typeface="Times New Roman"/>
                <a:ea typeface="Calibri"/>
                <a:cs typeface="Times New Roman"/>
              </a:rPr>
              <a:t>Кількість</a:t>
            </a:r>
            <a:r>
              <a:rPr lang="ru-RU" sz="2700" dirty="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поставлених</a:t>
            </a:r>
            <a:r>
              <a:rPr lang="ru-RU" sz="2700" dirty="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завдань</a:t>
            </a:r>
            <a:r>
              <a:rPr lang="ru-RU" sz="2700" dirty="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залежить</a:t>
            </a:r>
            <a:r>
              <a:rPr lang="ru-RU" sz="2700" dirty="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від</a:t>
            </a:r>
            <a:r>
              <a:rPr lang="ru-RU" sz="2700" dirty="0">
                <a:solidFill>
                  <a:prstClr val="black"/>
                </a:solidFill>
                <a:latin typeface="Times New Roman"/>
                <a:ea typeface="Calibri"/>
                <a:cs typeface="Times New Roman"/>
              </a:rPr>
              <a:t> мети </a:t>
            </a:r>
            <a:r>
              <a:rPr lang="ru-RU" sz="2700" dirty="0" err="1">
                <a:solidFill>
                  <a:prstClr val="black"/>
                </a:solidFill>
                <a:latin typeface="Times New Roman"/>
                <a:ea typeface="Calibri"/>
                <a:cs typeface="Times New Roman"/>
              </a:rPr>
              <a:t>дослідження</a:t>
            </a:r>
            <a:r>
              <a:rPr lang="ru-RU" sz="2700" dirty="0">
                <a:solidFill>
                  <a:prstClr val="black"/>
                </a:solidFill>
                <a:latin typeface="Times New Roman"/>
                <a:ea typeface="Calibri"/>
                <a:cs typeface="Times New Roman"/>
              </a:rPr>
              <a:t> і </a:t>
            </a:r>
            <a:r>
              <a:rPr lang="ru-RU" sz="2700" dirty="0" err="1">
                <a:solidFill>
                  <a:prstClr val="black"/>
                </a:solidFill>
                <a:latin typeface="Times New Roman"/>
                <a:ea typeface="Calibri"/>
                <a:cs typeface="Times New Roman"/>
              </a:rPr>
              <a:t>може</a:t>
            </a:r>
            <a:r>
              <a:rPr lang="ru-RU" sz="2700" dirty="0">
                <a:solidFill>
                  <a:prstClr val="black"/>
                </a:solidFill>
                <a:latin typeface="Times New Roman"/>
                <a:ea typeface="Calibri"/>
                <a:cs typeface="Times New Roman"/>
              </a:rPr>
              <a:t> бути </a:t>
            </a:r>
            <a:r>
              <a:rPr lang="ru-RU" sz="2700" dirty="0" err="1">
                <a:solidFill>
                  <a:prstClr val="black"/>
                </a:solidFill>
                <a:latin typeface="Times New Roman"/>
                <a:ea typeface="Calibri"/>
                <a:cs typeface="Times New Roman"/>
              </a:rPr>
              <a:t>збільшена</a:t>
            </a:r>
            <a:r>
              <a:rPr lang="ru-RU" sz="2700" dirty="0">
                <a:solidFill>
                  <a:prstClr val="black"/>
                </a:solidFill>
                <a:latin typeface="Times New Roman"/>
                <a:ea typeface="Calibri"/>
                <a:cs typeface="Times New Roman"/>
              </a:rPr>
              <a:t>. </a:t>
            </a:r>
            <a:r>
              <a:rPr lang="ru-RU" sz="2700" dirty="0" err="1" smtClean="0">
                <a:solidFill>
                  <a:prstClr val="black"/>
                </a:solidFill>
                <a:latin typeface="Times New Roman"/>
                <a:ea typeface="Calibri"/>
                <a:cs typeface="Times New Roman"/>
              </a:rPr>
              <a:t>Наприклад</a:t>
            </a:r>
            <a:r>
              <a:rPr lang="ru-RU" sz="2700" dirty="0" smtClean="0">
                <a:solidFill>
                  <a:prstClr val="black"/>
                </a:solidFill>
                <a:latin typeface="Times New Roman"/>
                <a:ea typeface="Calibri"/>
                <a:cs typeface="Times New Roman"/>
              </a:rPr>
              <a:t> : </a:t>
            </a:r>
            <a:r>
              <a:rPr lang="ru-RU" sz="2700" dirty="0" err="1" smtClean="0">
                <a:solidFill>
                  <a:prstClr val="black"/>
                </a:solidFill>
                <a:latin typeface="Times New Roman"/>
                <a:ea typeface="Calibri"/>
                <a:cs typeface="Times New Roman"/>
              </a:rPr>
              <a:t>вивчення</a:t>
            </a:r>
            <a:r>
              <a:rPr lang="ru-RU" sz="2700" dirty="0" smtClean="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якісних</a:t>
            </a:r>
            <a:r>
              <a:rPr lang="ru-RU" sz="2700" dirty="0">
                <a:solidFill>
                  <a:prstClr val="black"/>
                </a:solidFill>
                <a:latin typeface="Times New Roman"/>
                <a:ea typeface="Calibri"/>
                <a:cs typeface="Times New Roman"/>
              </a:rPr>
              <a:t> </a:t>
            </a:r>
            <a:r>
              <a:rPr lang="ru-RU" sz="2700" dirty="0" err="1">
                <a:solidFill>
                  <a:prstClr val="black"/>
                </a:solidFill>
                <a:latin typeface="Times New Roman"/>
                <a:ea typeface="Calibri"/>
                <a:cs typeface="Times New Roman"/>
              </a:rPr>
              <a:t>показників</a:t>
            </a:r>
            <a:r>
              <a:rPr lang="ru-RU" sz="2700" dirty="0">
                <a:solidFill>
                  <a:prstClr val="black"/>
                </a:solidFill>
                <a:latin typeface="Times New Roman"/>
                <a:ea typeface="Calibri"/>
                <a:cs typeface="Times New Roman"/>
              </a:rPr>
              <a:t> молока і молочного </a:t>
            </a:r>
            <a:r>
              <a:rPr lang="ru-RU" sz="2700" dirty="0" smtClean="0">
                <a:solidFill>
                  <a:prstClr val="black"/>
                </a:solidFill>
                <a:latin typeface="Times New Roman"/>
                <a:ea typeface="Calibri"/>
                <a:cs typeface="Times New Roman"/>
              </a:rPr>
              <a:t>жиру</a:t>
            </a:r>
            <a:r>
              <a:rPr lang="ru-RU" sz="2700" dirty="0">
                <a:solidFill>
                  <a:prstClr val="black"/>
                </a:solidFill>
                <a:latin typeface="Times New Roman"/>
                <a:ea typeface="Calibri"/>
                <a:cs typeface="Times New Roman"/>
              </a:rPr>
              <a:t>.</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328592"/>
          </a:xfrm>
          <a:blipFill>
            <a:blip r:embed="rId2"/>
            <a:tile tx="0" ty="0" sx="100000" sy="100000" flip="none" algn="tl"/>
          </a:blipFill>
        </p:spPr>
        <p:txBody>
          <a:bodyPr>
            <a:normAutofit fontScale="90000"/>
          </a:bodyPr>
          <a:lstStyle/>
          <a:p>
            <a:pPr>
              <a:lnSpc>
                <a:spcPct val="115000"/>
              </a:lnSpc>
              <a:spcAft>
                <a:spcPts val="1000"/>
              </a:spcAft>
            </a:pPr>
            <a:r>
              <a:rPr lang="ru-RU" sz="2400" dirty="0" smtClean="0">
                <a:effectLst/>
                <a:latin typeface="Times New Roman"/>
                <a:ea typeface="Calibri"/>
                <a:cs typeface="Times New Roman"/>
              </a:rPr>
              <a:t>	</a:t>
            </a:r>
            <a:r>
              <a:rPr lang="ru-RU" sz="2700" dirty="0" smtClean="0">
                <a:effectLst/>
                <a:latin typeface="Times New Roman"/>
                <a:ea typeface="Calibri"/>
                <a:cs typeface="Times New Roman"/>
              </a:rPr>
              <a:t/>
            </a:r>
            <a:br>
              <a:rPr lang="ru-RU" sz="2700" dirty="0" smtClean="0">
                <a:effectLst/>
                <a:latin typeface="Times New Roman"/>
                <a:ea typeface="Calibri"/>
                <a:cs typeface="Times New Roman"/>
              </a:rPr>
            </a:br>
            <a:r>
              <a:rPr lang="ru-RU" sz="2700" dirty="0">
                <a:latin typeface="Times New Roman"/>
                <a:ea typeface="Calibri"/>
                <a:cs typeface="Times New Roman"/>
              </a:rPr>
              <a:t> </a:t>
            </a:r>
            <a:r>
              <a:rPr lang="ru-RU" sz="2700" dirty="0" smtClean="0">
                <a:latin typeface="Times New Roman"/>
                <a:ea typeface="Calibri"/>
                <a:cs typeface="Times New Roman"/>
              </a:rPr>
              <a:t/>
            </a:r>
            <a:br>
              <a:rPr lang="ru-RU" sz="2700" dirty="0" smtClean="0">
                <a:latin typeface="Times New Roman"/>
                <a:ea typeface="Calibri"/>
                <a:cs typeface="Times New Roman"/>
              </a:rPr>
            </a:br>
            <a:r>
              <a:rPr lang="ru-RU" sz="2700" b="1" i="1" dirty="0" smtClean="0">
                <a:solidFill>
                  <a:srgbClr val="C00000"/>
                </a:solidFill>
                <a:latin typeface="Times New Roman"/>
                <a:ea typeface="Calibri"/>
                <a:cs typeface="Times New Roman"/>
              </a:rPr>
              <a:t>При </a:t>
            </a:r>
            <a:r>
              <a:rPr lang="ru-RU" sz="2700" b="1" i="1" dirty="0" err="1" smtClean="0">
                <a:solidFill>
                  <a:srgbClr val="C00000"/>
                </a:solidFill>
                <a:latin typeface="Times New Roman"/>
                <a:ea typeface="Calibri"/>
                <a:cs typeface="Times New Roman"/>
              </a:rPr>
              <a:t>проведенні</a:t>
            </a:r>
            <a:r>
              <a:rPr lang="ru-RU" sz="2700" b="1" i="1" dirty="0" smtClean="0">
                <a:solidFill>
                  <a:srgbClr val="C00000"/>
                </a:solidFill>
                <a:latin typeface="Times New Roman"/>
                <a:ea typeface="Calibri"/>
                <a:cs typeface="Times New Roman"/>
              </a:rPr>
              <a:t> </a:t>
            </a:r>
            <a:r>
              <a:rPr lang="ru-RU" sz="2700" b="1" i="1" dirty="0" err="1" smtClean="0">
                <a:solidFill>
                  <a:srgbClr val="C00000"/>
                </a:solidFill>
                <a:latin typeface="Times New Roman"/>
                <a:ea typeface="Calibri"/>
                <a:cs typeface="Times New Roman"/>
              </a:rPr>
              <a:t>досліджень</a:t>
            </a:r>
            <a:r>
              <a:rPr lang="ru-RU" sz="2700" b="1" i="1" dirty="0" smtClean="0">
                <a:solidFill>
                  <a:srgbClr val="C00000"/>
                </a:solidFill>
                <a:latin typeface="Times New Roman"/>
                <a:ea typeface="Calibri"/>
                <a:cs typeface="Times New Roman"/>
              </a:rPr>
              <a:t> на молодняку свиней, </a:t>
            </a:r>
            <a:r>
              <a:rPr lang="ru-RU" sz="2700" b="1" i="1" dirty="0" err="1" smtClean="0">
                <a:solidFill>
                  <a:srgbClr val="C00000"/>
                </a:solidFill>
                <a:latin typeface="Times New Roman"/>
                <a:ea typeface="Calibri"/>
                <a:cs typeface="Times New Roman"/>
              </a:rPr>
              <a:t>наприклад</a:t>
            </a:r>
            <a:r>
              <a:rPr lang="ru-RU" sz="2700" b="1" i="1" dirty="0" smtClean="0">
                <a:solidFill>
                  <a:srgbClr val="C00000"/>
                </a:solidFill>
                <a:latin typeface="Times New Roman"/>
                <a:ea typeface="Calibri"/>
                <a:cs typeface="Times New Roman"/>
              </a:rPr>
              <a:t> </a:t>
            </a:r>
            <a:r>
              <a:rPr lang="ru-RU" sz="2700" b="1" i="1" dirty="0" smtClean="0">
                <a:solidFill>
                  <a:srgbClr val="002060"/>
                </a:solidFill>
                <a:latin typeface="Times New Roman"/>
                <a:ea typeface="Calibri"/>
                <a:cs typeface="Times New Roman"/>
              </a:rPr>
              <a:t>при </a:t>
            </a:r>
            <a:r>
              <a:rPr lang="ru-RU" sz="2700" b="1" i="1" dirty="0" err="1">
                <a:solidFill>
                  <a:srgbClr val="002060"/>
                </a:solidFill>
                <a:latin typeface="Times New Roman"/>
                <a:ea typeface="Calibri"/>
                <a:cs typeface="Times New Roman"/>
              </a:rPr>
              <a:t>вивченні</a:t>
            </a:r>
            <a:r>
              <a:rPr lang="ru-RU" sz="2700" b="1" i="1" dirty="0">
                <a:solidFill>
                  <a:srgbClr val="002060"/>
                </a:solidFill>
                <a:latin typeface="Times New Roman"/>
                <a:ea typeface="Calibri"/>
                <a:cs typeface="Times New Roman"/>
              </a:rPr>
              <a:t> </a:t>
            </a:r>
            <a:r>
              <a:rPr lang="ru-RU" sz="2700" b="1" i="1" dirty="0" err="1">
                <a:solidFill>
                  <a:srgbClr val="002060"/>
                </a:solidFill>
                <a:latin typeface="Times New Roman"/>
                <a:ea typeface="Calibri"/>
                <a:cs typeface="Times New Roman"/>
              </a:rPr>
              <a:t>впливу</a:t>
            </a:r>
            <a:r>
              <a:rPr lang="ru-RU" sz="2700" b="1" i="1" dirty="0">
                <a:solidFill>
                  <a:srgbClr val="002060"/>
                </a:solidFill>
                <a:latin typeface="Times New Roman"/>
                <a:ea typeface="Calibri"/>
                <a:cs typeface="Times New Roman"/>
              </a:rPr>
              <a:t> БВМД з </a:t>
            </a:r>
            <a:r>
              <a:rPr lang="ru-RU" sz="2700" b="1" i="1" dirty="0" err="1">
                <a:solidFill>
                  <a:srgbClr val="002060"/>
                </a:solidFill>
                <a:latin typeface="Times New Roman"/>
                <a:ea typeface="Calibri"/>
                <a:cs typeface="Times New Roman"/>
              </a:rPr>
              <a:t>ефірними</a:t>
            </a:r>
            <a:r>
              <a:rPr lang="ru-RU" sz="2700" b="1" i="1" dirty="0">
                <a:solidFill>
                  <a:srgbClr val="002060"/>
                </a:solidFill>
                <a:latin typeface="Times New Roman"/>
                <a:ea typeface="Calibri"/>
                <a:cs typeface="Times New Roman"/>
              </a:rPr>
              <a:t> </a:t>
            </a:r>
            <a:r>
              <a:rPr lang="ru-RU" sz="2700" b="1" i="1" dirty="0" err="1">
                <a:solidFill>
                  <a:srgbClr val="002060"/>
                </a:solidFill>
                <a:latin typeface="Times New Roman"/>
                <a:ea typeface="Calibri"/>
                <a:cs typeface="Times New Roman"/>
              </a:rPr>
              <a:t>оліями</a:t>
            </a:r>
            <a:r>
              <a:rPr lang="ru-RU" sz="2700" b="1" i="1" dirty="0">
                <a:solidFill>
                  <a:srgbClr val="002060"/>
                </a:solidFill>
                <a:latin typeface="Times New Roman"/>
                <a:ea typeface="Calibri"/>
                <a:cs typeface="Times New Roman"/>
              </a:rPr>
              <a:t> на </a:t>
            </a:r>
            <a:r>
              <a:rPr lang="ru-RU" sz="2700" b="1" i="1" dirty="0" err="1">
                <a:solidFill>
                  <a:srgbClr val="002060"/>
                </a:solidFill>
                <a:latin typeface="Times New Roman"/>
                <a:ea typeface="Calibri"/>
                <a:cs typeface="Times New Roman"/>
              </a:rPr>
              <a:t>показники</a:t>
            </a:r>
            <a:r>
              <a:rPr lang="ru-RU" sz="2700" b="1" i="1" dirty="0">
                <a:solidFill>
                  <a:srgbClr val="002060"/>
                </a:solidFill>
                <a:latin typeface="Times New Roman"/>
                <a:ea typeface="Calibri"/>
                <a:cs typeface="Times New Roman"/>
              </a:rPr>
              <a:t> </a:t>
            </a:r>
            <a:r>
              <a:rPr lang="ru-RU" sz="2700" b="1" i="1" dirty="0" err="1" smtClean="0">
                <a:solidFill>
                  <a:srgbClr val="002060"/>
                </a:solidFill>
                <a:latin typeface="Times New Roman"/>
                <a:ea typeface="Calibri"/>
                <a:cs typeface="Times New Roman"/>
              </a:rPr>
              <a:t>продуктивності</a:t>
            </a:r>
            <a:r>
              <a:rPr lang="ru-RU" sz="2700" b="1" i="1" dirty="0" smtClean="0">
                <a:solidFill>
                  <a:srgbClr val="002060"/>
                </a:solidFill>
                <a:latin typeface="Times New Roman"/>
                <a:ea typeface="Calibri"/>
                <a:cs typeface="Times New Roman"/>
              </a:rPr>
              <a:t> та </a:t>
            </a:r>
            <a:r>
              <a:rPr lang="ru-RU" sz="2700" b="1" i="1" dirty="0" err="1" smtClean="0">
                <a:solidFill>
                  <a:srgbClr val="002060"/>
                </a:solidFill>
                <a:latin typeface="Times New Roman"/>
                <a:ea typeface="Calibri"/>
                <a:cs typeface="Times New Roman"/>
              </a:rPr>
              <a:t>обміну</a:t>
            </a:r>
            <a:r>
              <a:rPr lang="ru-RU" sz="2700" b="1" i="1" dirty="0" smtClean="0">
                <a:solidFill>
                  <a:srgbClr val="002060"/>
                </a:solidFill>
                <a:latin typeface="Times New Roman"/>
                <a:ea typeface="Calibri"/>
                <a:cs typeface="Times New Roman"/>
              </a:rPr>
              <a:t> </a:t>
            </a:r>
            <a:r>
              <a:rPr lang="ru-RU" sz="2700" b="1" i="1" dirty="0" err="1" smtClean="0">
                <a:solidFill>
                  <a:srgbClr val="002060"/>
                </a:solidFill>
                <a:latin typeface="Times New Roman"/>
                <a:ea typeface="Calibri"/>
                <a:cs typeface="Times New Roman"/>
              </a:rPr>
              <a:t>речовин</a:t>
            </a:r>
            <a:r>
              <a:rPr lang="ru-RU" sz="2700" b="1" i="1" dirty="0" smtClean="0">
                <a:solidFill>
                  <a:srgbClr val="C00000"/>
                </a:solidFill>
                <a:latin typeface="Times New Roman"/>
                <a:ea typeface="Calibri"/>
                <a:cs typeface="Times New Roman"/>
              </a:rPr>
              <a:t>, </a:t>
            </a:r>
            <a:r>
              <a:rPr lang="ru-RU" sz="2700" b="1" i="1" dirty="0" err="1" smtClean="0">
                <a:solidFill>
                  <a:srgbClr val="C00000"/>
                </a:solidFill>
                <a:latin typeface="Times New Roman"/>
                <a:ea typeface="Calibri"/>
                <a:cs typeface="Times New Roman"/>
              </a:rPr>
              <a:t>досліджують</a:t>
            </a:r>
            <a:r>
              <a:rPr lang="ru-RU" sz="2700" b="1" i="1" dirty="0" smtClean="0">
                <a:solidFill>
                  <a:srgbClr val="C00000"/>
                </a:solidFill>
                <a:latin typeface="Times New Roman"/>
                <a:ea typeface="Calibri"/>
                <a:cs typeface="Times New Roman"/>
              </a:rPr>
              <a:t>:</a:t>
            </a:r>
            <a:br>
              <a:rPr lang="ru-RU" sz="2700" b="1" i="1" dirty="0" smtClean="0">
                <a:solidFill>
                  <a:srgbClr val="C00000"/>
                </a:solidFill>
                <a:latin typeface="Times New Roman"/>
                <a:ea typeface="Calibri"/>
                <a:cs typeface="Times New Roman"/>
              </a:rPr>
            </a:br>
            <a:r>
              <a:rPr lang="ru-RU" sz="2700" dirty="0" smtClean="0">
                <a:latin typeface="Times New Roman"/>
                <a:ea typeface="Calibri"/>
                <a:cs typeface="Times New Roman"/>
              </a:rPr>
              <a:t>-</a:t>
            </a:r>
            <a:r>
              <a:rPr lang="ru-RU" sz="2700" dirty="0" err="1" smtClean="0">
                <a:latin typeface="Times New Roman"/>
                <a:ea typeface="Calibri"/>
                <a:cs typeface="Times New Roman"/>
              </a:rPr>
              <a:t>гематологічні</a:t>
            </a:r>
            <a:r>
              <a:rPr lang="ru-RU" sz="2700" dirty="0" smtClean="0">
                <a:latin typeface="Times New Roman"/>
                <a:ea typeface="Calibri"/>
                <a:cs typeface="Times New Roman"/>
              </a:rPr>
              <a:t> </a:t>
            </a:r>
            <a:r>
              <a:rPr lang="ru-RU" sz="2700" dirty="0" err="1" smtClean="0">
                <a:latin typeface="Times New Roman"/>
                <a:ea typeface="Calibri"/>
                <a:cs typeface="Times New Roman"/>
              </a:rPr>
              <a:t>показники</a:t>
            </a:r>
            <a:r>
              <a:rPr lang="ru-RU" sz="2700" dirty="0" smtClean="0">
                <a:latin typeface="Times New Roman"/>
                <a:ea typeface="Calibri"/>
                <a:cs typeface="Times New Roman"/>
              </a:rPr>
              <a:t> </a:t>
            </a:r>
            <a:r>
              <a:rPr lang="ru-RU" sz="2700" dirty="0" err="1" smtClean="0">
                <a:latin typeface="Times New Roman"/>
                <a:ea typeface="Calibri"/>
                <a:cs typeface="Times New Roman"/>
              </a:rPr>
              <a:t>крові</a:t>
            </a:r>
            <a:r>
              <a:rPr lang="ru-RU" sz="2700" dirty="0" smtClean="0">
                <a:latin typeface="Times New Roman"/>
                <a:ea typeface="Calibri"/>
                <a:cs typeface="Times New Roman"/>
              </a:rPr>
              <a:t>;</a:t>
            </a:r>
            <a:br>
              <a:rPr lang="ru-RU" sz="2700" dirty="0" smtClean="0">
                <a:latin typeface="Times New Roman"/>
                <a:ea typeface="Calibri"/>
                <a:cs typeface="Times New Roman"/>
              </a:rPr>
            </a:br>
            <a:r>
              <a:rPr lang="ru-RU" sz="2700" dirty="0" smtClean="0">
                <a:latin typeface="Times New Roman"/>
                <a:ea typeface="Calibri"/>
                <a:cs typeface="Times New Roman"/>
              </a:rPr>
              <a:t>-</a:t>
            </a:r>
            <a:r>
              <a:rPr lang="ru-RU" sz="2700" dirty="0" err="1" smtClean="0">
                <a:latin typeface="Times New Roman"/>
                <a:ea typeface="Calibri"/>
                <a:cs typeface="Times New Roman"/>
              </a:rPr>
              <a:t>перетравність</a:t>
            </a:r>
            <a:r>
              <a:rPr lang="ru-RU" sz="2700" dirty="0" smtClean="0">
                <a:latin typeface="Times New Roman"/>
                <a:ea typeface="Calibri"/>
                <a:cs typeface="Times New Roman"/>
              </a:rPr>
              <a:t> </a:t>
            </a:r>
            <a:r>
              <a:rPr lang="ru-RU" sz="2700" dirty="0" err="1" smtClean="0">
                <a:latin typeface="Times New Roman"/>
                <a:ea typeface="Calibri"/>
                <a:cs typeface="Times New Roman"/>
              </a:rPr>
              <a:t>поживних</a:t>
            </a:r>
            <a:r>
              <a:rPr lang="ru-RU" sz="2700" dirty="0" smtClean="0">
                <a:latin typeface="Times New Roman"/>
                <a:ea typeface="Calibri"/>
                <a:cs typeface="Times New Roman"/>
              </a:rPr>
              <a:t> </a:t>
            </a:r>
            <a:r>
              <a:rPr lang="ru-RU" sz="2700" dirty="0" err="1" smtClean="0">
                <a:latin typeface="Times New Roman"/>
                <a:ea typeface="Calibri"/>
                <a:cs typeface="Times New Roman"/>
              </a:rPr>
              <a:t>речовин</a:t>
            </a:r>
            <a:r>
              <a:rPr lang="ru-RU" sz="2700" dirty="0" smtClean="0">
                <a:latin typeface="Times New Roman"/>
                <a:ea typeface="Calibri"/>
                <a:cs typeface="Times New Roman"/>
              </a:rPr>
              <a:t>, </a:t>
            </a:r>
            <a:r>
              <a:rPr lang="ru-RU" sz="2700" dirty="0" err="1" smtClean="0">
                <a:latin typeface="Times New Roman"/>
                <a:ea typeface="Calibri"/>
                <a:cs typeface="Times New Roman"/>
              </a:rPr>
              <a:t>обмін</a:t>
            </a:r>
            <a:r>
              <a:rPr lang="ru-RU" sz="2700" dirty="0" smtClean="0">
                <a:latin typeface="Times New Roman"/>
                <a:ea typeface="Calibri"/>
                <a:cs typeface="Times New Roman"/>
              </a:rPr>
              <a:t> азоту, </a:t>
            </a:r>
            <a:r>
              <a:rPr lang="ru-RU" sz="2700" dirty="0" err="1" smtClean="0">
                <a:latin typeface="Times New Roman"/>
                <a:ea typeface="Calibri"/>
                <a:cs typeface="Times New Roman"/>
              </a:rPr>
              <a:t>кальцію</a:t>
            </a:r>
            <a:r>
              <a:rPr lang="ru-RU" sz="2700" dirty="0" smtClean="0">
                <a:latin typeface="Times New Roman"/>
                <a:ea typeface="Calibri"/>
                <a:cs typeface="Times New Roman"/>
              </a:rPr>
              <a:t>, фосфору;</a:t>
            </a:r>
            <a:br>
              <a:rPr lang="ru-RU" sz="2700" dirty="0" smtClean="0">
                <a:latin typeface="Times New Roman"/>
                <a:ea typeface="Calibri"/>
                <a:cs typeface="Times New Roman"/>
              </a:rPr>
            </a:br>
            <a:r>
              <a:rPr lang="ru-RU" sz="2700" dirty="0" smtClean="0">
                <a:latin typeface="Times New Roman"/>
                <a:ea typeface="Calibri"/>
                <a:cs typeface="Times New Roman"/>
              </a:rPr>
              <a:t>-</a:t>
            </a:r>
            <a:r>
              <a:rPr lang="ru-RU" sz="2700" dirty="0" err="1" smtClean="0">
                <a:latin typeface="Times New Roman"/>
                <a:ea typeface="Calibri"/>
                <a:cs typeface="Times New Roman"/>
              </a:rPr>
              <a:t>забійні</a:t>
            </a:r>
            <a:r>
              <a:rPr lang="ru-RU" sz="2700" dirty="0" smtClean="0">
                <a:latin typeface="Times New Roman"/>
                <a:ea typeface="Calibri"/>
                <a:cs typeface="Times New Roman"/>
              </a:rPr>
              <a:t> </a:t>
            </a:r>
            <a:r>
              <a:rPr lang="ru-RU" sz="2700" dirty="0" err="1" smtClean="0">
                <a:latin typeface="Times New Roman"/>
                <a:ea typeface="Calibri"/>
                <a:cs typeface="Times New Roman"/>
              </a:rPr>
              <a:t>показники</a:t>
            </a:r>
            <a:r>
              <a:rPr lang="ru-RU" sz="2700" dirty="0" smtClean="0">
                <a:latin typeface="Times New Roman"/>
                <a:ea typeface="Calibri"/>
                <a:cs typeface="Times New Roman"/>
              </a:rPr>
              <a:t>,</a:t>
            </a:r>
            <a:br>
              <a:rPr lang="ru-RU" sz="2700" dirty="0" smtClean="0">
                <a:latin typeface="Times New Roman"/>
                <a:ea typeface="Calibri"/>
                <a:cs typeface="Times New Roman"/>
              </a:rPr>
            </a:br>
            <a:r>
              <a:rPr lang="ru-RU" sz="2700" dirty="0" smtClean="0">
                <a:latin typeface="Times New Roman"/>
                <a:ea typeface="Calibri"/>
                <a:cs typeface="Times New Roman"/>
              </a:rPr>
              <a:t>-</a:t>
            </a:r>
            <a:r>
              <a:rPr lang="ru-RU" sz="2700" dirty="0" err="1" smtClean="0">
                <a:latin typeface="Times New Roman"/>
                <a:ea typeface="Calibri"/>
                <a:cs typeface="Times New Roman"/>
              </a:rPr>
              <a:t>фізико-хімічні</a:t>
            </a:r>
            <a:r>
              <a:rPr lang="ru-RU" sz="2700" dirty="0" smtClean="0">
                <a:latin typeface="Times New Roman"/>
                <a:ea typeface="Calibri"/>
                <a:cs typeface="Times New Roman"/>
              </a:rPr>
              <a:t> </a:t>
            </a:r>
            <a:r>
              <a:rPr lang="ru-RU" sz="2700" dirty="0" err="1" smtClean="0">
                <a:latin typeface="Times New Roman"/>
                <a:ea typeface="Calibri"/>
                <a:cs typeface="Times New Roman"/>
              </a:rPr>
              <a:t>показники</a:t>
            </a:r>
            <a:r>
              <a:rPr lang="ru-RU" sz="2700" dirty="0" smtClean="0">
                <a:latin typeface="Times New Roman"/>
                <a:ea typeface="Calibri"/>
                <a:cs typeface="Times New Roman"/>
              </a:rPr>
              <a:t> м</a:t>
            </a:r>
            <a:r>
              <a:rPr lang="en-US" sz="2700" dirty="0" smtClean="0">
                <a:latin typeface="Times New Roman"/>
                <a:ea typeface="Calibri"/>
                <a:cs typeface="Times New Roman"/>
              </a:rPr>
              <a:t>’</a:t>
            </a:r>
            <a:r>
              <a:rPr lang="ru-RU" sz="2700" dirty="0" smtClean="0">
                <a:latin typeface="Times New Roman"/>
                <a:ea typeface="Calibri"/>
                <a:cs typeface="Times New Roman"/>
              </a:rPr>
              <a:t>яса;</a:t>
            </a:r>
            <a:br>
              <a:rPr lang="ru-RU" sz="2700" dirty="0" smtClean="0">
                <a:latin typeface="Times New Roman"/>
                <a:ea typeface="Calibri"/>
                <a:cs typeface="Times New Roman"/>
              </a:rPr>
            </a:br>
            <a:r>
              <a:rPr lang="ru-RU" sz="2700" dirty="0" smtClean="0">
                <a:latin typeface="Times New Roman"/>
                <a:ea typeface="Calibri"/>
                <a:cs typeface="Times New Roman"/>
              </a:rPr>
              <a:t>-</a:t>
            </a:r>
            <a:r>
              <a:rPr lang="ru-RU" sz="2700" dirty="0" err="1" smtClean="0">
                <a:latin typeface="Times New Roman"/>
                <a:ea typeface="Calibri"/>
                <a:cs typeface="Times New Roman"/>
              </a:rPr>
              <a:t>показники</a:t>
            </a:r>
            <a:r>
              <a:rPr lang="ru-RU" sz="2700" dirty="0" smtClean="0">
                <a:latin typeface="Times New Roman"/>
                <a:ea typeface="Calibri"/>
                <a:cs typeface="Times New Roman"/>
              </a:rPr>
              <a:t> </a:t>
            </a:r>
            <a:r>
              <a:rPr lang="ru-RU" sz="2700" dirty="0" err="1" smtClean="0">
                <a:latin typeface="Times New Roman"/>
                <a:ea typeface="Calibri"/>
                <a:cs typeface="Times New Roman"/>
              </a:rPr>
              <a:t>продуктивності</a:t>
            </a:r>
            <a:r>
              <a:rPr lang="ru-RU" sz="2700" dirty="0" smtClean="0">
                <a:latin typeface="Times New Roman"/>
                <a:ea typeface="Calibri"/>
                <a:cs typeface="Times New Roman"/>
              </a:rPr>
              <a:t>, </a:t>
            </a:r>
            <a:r>
              <a:rPr lang="ru-RU" sz="2700" dirty="0" err="1" smtClean="0">
                <a:latin typeface="Times New Roman"/>
                <a:ea typeface="Calibri"/>
                <a:cs typeface="Times New Roman"/>
              </a:rPr>
              <a:t>якості</a:t>
            </a:r>
            <a:r>
              <a:rPr lang="ru-RU" sz="2700" dirty="0" smtClean="0">
                <a:latin typeface="Times New Roman"/>
                <a:ea typeface="Calibri"/>
                <a:cs typeface="Times New Roman"/>
              </a:rPr>
              <a:t> </a:t>
            </a:r>
            <a:r>
              <a:rPr lang="ru-RU" sz="2700" dirty="0" err="1" smtClean="0">
                <a:latin typeface="Times New Roman"/>
                <a:ea typeface="Calibri"/>
                <a:cs typeface="Times New Roman"/>
              </a:rPr>
              <a:t>продукції</a:t>
            </a:r>
            <a:r>
              <a:rPr lang="ru-RU" sz="2700" dirty="0" smtClean="0">
                <a:latin typeface="Times New Roman"/>
                <a:ea typeface="Calibri"/>
                <a:cs typeface="Times New Roman"/>
              </a:rPr>
              <a:t>;</a:t>
            </a:r>
            <a:br>
              <a:rPr lang="ru-RU" sz="2700" dirty="0" smtClean="0">
                <a:latin typeface="Times New Roman"/>
                <a:ea typeface="Calibri"/>
                <a:cs typeface="Times New Roman"/>
              </a:rPr>
            </a:br>
            <a:r>
              <a:rPr lang="ru-RU" sz="2700" dirty="0" smtClean="0">
                <a:latin typeface="Times New Roman"/>
                <a:ea typeface="Calibri"/>
                <a:cs typeface="Times New Roman"/>
              </a:rPr>
              <a:t>- </a:t>
            </a:r>
            <a:r>
              <a:rPr lang="ru-RU" sz="2700" dirty="0" err="1" smtClean="0">
                <a:latin typeface="Times New Roman"/>
                <a:ea typeface="Calibri"/>
                <a:cs typeface="Times New Roman"/>
              </a:rPr>
              <a:t>економічні</a:t>
            </a:r>
            <a:r>
              <a:rPr lang="ru-RU" sz="2700" dirty="0" smtClean="0">
                <a:latin typeface="Times New Roman"/>
                <a:ea typeface="Calibri"/>
                <a:cs typeface="Times New Roman"/>
              </a:rPr>
              <a:t> </a:t>
            </a:r>
            <a:r>
              <a:rPr lang="ru-RU" sz="2700" dirty="0" err="1" smtClean="0">
                <a:latin typeface="Times New Roman"/>
                <a:ea typeface="Calibri"/>
                <a:cs typeface="Times New Roman"/>
              </a:rPr>
              <a:t>показники</a:t>
            </a:r>
            <a:r>
              <a:rPr lang="ru-RU" sz="2700" dirty="0" smtClean="0">
                <a:latin typeface="Times New Roman"/>
                <a:ea typeface="Calibri"/>
                <a:cs typeface="Times New Roman"/>
              </a:rPr>
              <a:t>.</a:t>
            </a:r>
            <a:r>
              <a:rPr lang="ru-RU" sz="2700" dirty="0">
                <a:ea typeface="Calibri"/>
                <a:cs typeface="Times New Roman"/>
              </a:rPr>
              <a:t/>
            </a:r>
            <a:br>
              <a:rPr lang="ru-RU" sz="2700" dirty="0">
                <a:ea typeface="Calibri"/>
                <a:cs typeface="Times New Roman"/>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5832648"/>
          </a:xfrm>
          <a:blipFill>
            <a:blip r:embed="rId2"/>
            <a:tile tx="0" ty="0" sx="100000" sy="100000" flip="none" algn="tl"/>
          </a:blipFill>
        </p:spPr>
        <p:txBody>
          <a:bodyPr>
            <a:normAutofit/>
          </a:bodyPr>
          <a:lstStyle/>
          <a:p>
            <a:pPr>
              <a:lnSpc>
                <a:spcPct val="115000"/>
              </a:lnSpc>
              <a:spcAft>
                <a:spcPts val="1000"/>
              </a:spcAft>
            </a:pPr>
            <a:r>
              <a:rPr lang="ru-RU" sz="2400" b="1" dirty="0" err="1">
                <a:latin typeface="Times New Roman"/>
                <a:ea typeface="Calibri"/>
                <a:cs typeface="Times New Roman"/>
              </a:rPr>
              <a:t>Об’єкт</a:t>
            </a:r>
            <a:r>
              <a:rPr lang="ru-RU" sz="2400" b="1" dirty="0">
                <a:latin typeface="Times New Roman"/>
                <a:ea typeface="Calibri"/>
                <a:cs typeface="Times New Roman"/>
              </a:rPr>
              <a:t> </a:t>
            </a:r>
            <a:r>
              <a:rPr lang="ru-RU" sz="2400" b="1" dirty="0" err="1">
                <a:latin typeface="Times New Roman"/>
                <a:ea typeface="Calibri"/>
                <a:cs typeface="Times New Roman"/>
              </a:rPr>
              <a:t>досліджень</a:t>
            </a:r>
            <a:r>
              <a:rPr lang="ru-RU" sz="2400" b="1" dirty="0">
                <a:latin typeface="Times New Roman"/>
                <a:ea typeface="Calibri"/>
                <a:cs typeface="Times New Roman"/>
              </a:rPr>
              <a:t>. </a:t>
            </a:r>
            <a:r>
              <a:rPr lang="ru-RU" sz="2400" dirty="0">
                <a:latin typeface="Times New Roman"/>
                <a:ea typeface="Calibri"/>
                <a:cs typeface="Times New Roman"/>
              </a:rPr>
              <a:t>Ним </a:t>
            </a:r>
            <a:r>
              <a:rPr lang="ru-RU" sz="2400" dirty="0" err="1">
                <a:latin typeface="Times New Roman"/>
                <a:ea typeface="Calibri"/>
                <a:cs typeface="Times New Roman"/>
              </a:rPr>
              <a:t>вважається</a:t>
            </a:r>
            <a:r>
              <a:rPr lang="ru-RU" sz="2400" dirty="0">
                <a:latin typeface="Times New Roman"/>
                <a:ea typeface="Calibri"/>
                <a:cs typeface="Times New Roman"/>
              </a:rPr>
              <a:t> все те, на </a:t>
            </a:r>
            <a:r>
              <a:rPr lang="ru-RU" sz="2400" dirty="0" err="1">
                <a:latin typeface="Times New Roman"/>
                <a:ea typeface="Calibri"/>
                <a:cs typeface="Times New Roman"/>
              </a:rPr>
              <a:t>що</a:t>
            </a:r>
            <a:r>
              <a:rPr lang="ru-RU" sz="2400" dirty="0">
                <a:latin typeface="Times New Roman"/>
                <a:ea typeface="Calibri"/>
                <a:cs typeface="Times New Roman"/>
              </a:rPr>
              <a:t> </a:t>
            </a:r>
            <a:r>
              <a:rPr lang="ru-RU" sz="2400" dirty="0" err="1">
                <a:latin typeface="Times New Roman"/>
                <a:ea typeface="Calibri"/>
                <a:cs typeface="Times New Roman"/>
              </a:rPr>
              <a:t>спрямоване</a:t>
            </a:r>
            <a:r>
              <a:rPr lang="ru-RU" sz="2400" dirty="0">
                <a:latin typeface="Times New Roman"/>
                <a:ea typeface="Calibri"/>
                <a:cs typeface="Times New Roman"/>
              </a:rPr>
              <a:t> </a:t>
            </a:r>
            <a:r>
              <a:rPr lang="ru-RU" sz="2400" dirty="0" err="1">
                <a:latin typeface="Times New Roman"/>
                <a:ea typeface="Calibri"/>
                <a:cs typeface="Times New Roman"/>
              </a:rPr>
              <a:t>дослідження</a:t>
            </a:r>
            <a:r>
              <a:rPr lang="ru-RU" sz="2400" dirty="0">
                <a:latin typeface="Times New Roman"/>
                <a:ea typeface="Calibri"/>
                <a:cs typeface="Times New Roman"/>
              </a:rPr>
              <a:t>: </a:t>
            </a:r>
            <a:r>
              <a:rPr lang="ru-RU" sz="2400" dirty="0" err="1" smtClean="0">
                <a:latin typeface="Times New Roman"/>
                <a:ea typeface="Calibri"/>
                <a:cs typeface="Times New Roman"/>
              </a:rPr>
              <a:t>тварини</a:t>
            </a:r>
            <a:r>
              <a:rPr lang="ru-RU" sz="2400" dirty="0" smtClean="0">
                <a:latin typeface="Times New Roman"/>
                <a:ea typeface="Calibri"/>
                <a:cs typeface="Times New Roman"/>
              </a:rPr>
              <a:t> (</a:t>
            </a:r>
            <a:r>
              <a:rPr lang="ru-RU" sz="2400" dirty="0" err="1" smtClean="0">
                <a:latin typeface="Times New Roman"/>
                <a:ea typeface="Calibri"/>
                <a:cs typeface="Times New Roman"/>
              </a:rPr>
              <a:t>корови</a:t>
            </a:r>
            <a:r>
              <a:rPr lang="ru-RU" sz="2400" dirty="0" smtClean="0">
                <a:latin typeface="Times New Roman"/>
                <a:ea typeface="Calibri"/>
                <a:cs typeface="Times New Roman"/>
              </a:rPr>
              <a:t>, телята, …),  </a:t>
            </a:r>
            <a:r>
              <a:rPr lang="ru-RU" sz="2400" dirty="0">
                <a:latin typeface="Times New Roman"/>
                <a:ea typeface="Calibri"/>
                <a:cs typeface="Times New Roman"/>
              </a:rPr>
              <a:t>корми, </a:t>
            </a:r>
            <a:r>
              <a:rPr lang="ru-RU" sz="2400" dirty="0" err="1" smtClean="0">
                <a:latin typeface="Times New Roman"/>
                <a:ea typeface="Calibri"/>
                <a:cs typeface="Times New Roman"/>
              </a:rPr>
              <a:t>продукція</a:t>
            </a:r>
            <a:r>
              <a:rPr lang="ru-RU" sz="2400" dirty="0" smtClean="0">
                <a:latin typeface="Times New Roman"/>
                <a:ea typeface="Calibri"/>
                <a:cs typeface="Times New Roman"/>
              </a:rPr>
              <a:t> (молоко..), </a:t>
            </a:r>
            <a:r>
              <a:rPr lang="ru-RU" sz="2400" dirty="0" err="1">
                <a:latin typeface="Times New Roman"/>
                <a:ea typeface="Calibri"/>
                <a:cs typeface="Times New Roman"/>
              </a:rPr>
              <a:t>приміщення</a:t>
            </a:r>
            <a:r>
              <a:rPr lang="ru-RU" sz="2400" dirty="0">
                <a:latin typeface="Times New Roman"/>
                <a:ea typeface="Calibri"/>
                <a:cs typeface="Times New Roman"/>
              </a:rPr>
              <a:t>, </a:t>
            </a:r>
            <a:r>
              <a:rPr lang="ru-RU" sz="2400" dirty="0" err="1">
                <a:latin typeface="Times New Roman"/>
                <a:ea typeface="Calibri"/>
                <a:cs typeface="Times New Roman"/>
              </a:rPr>
              <a:t>техніка</a:t>
            </a:r>
            <a:r>
              <a:rPr lang="ru-RU" sz="2400" dirty="0">
                <a:latin typeface="Times New Roman"/>
                <a:ea typeface="Calibri"/>
                <a:cs typeface="Times New Roman"/>
              </a:rPr>
              <a:t> і </a:t>
            </a:r>
            <a:r>
              <a:rPr lang="ru-RU" sz="2400" dirty="0" err="1">
                <a:latin typeface="Times New Roman"/>
                <a:ea typeface="Calibri"/>
                <a:cs typeface="Times New Roman"/>
              </a:rPr>
              <a:t>обладнання</a:t>
            </a:r>
            <a:r>
              <a:rPr lang="ru-RU" sz="2400" dirty="0">
                <a:latin typeface="Times New Roman"/>
                <a:ea typeface="Calibri"/>
                <a:cs typeface="Times New Roman"/>
              </a:rPr>
              <a:t> ферм </a:t>
            </a:r>
            <a:r>
              <a:rPr lang="ru-RU" sz="2400" dirty="0" err="1">
                <a:latin typeface="Times New Roman"/>
                <a:ea typeface="Calibri"/>
                <a:cs typeface="Times New Roman"/>
              </a:rPr>
              <a:t>тощо</a:t>
            </a:r>
            <a:r>
              <a:rPr lang="ru-RU" sz="2400" dirty="0">
                <a:latin typeface="Times New Roman"/>
                <a:ea typeface="Calibri"/>
                <a:cs typeface="Times New Roman"/>
              </a:rPr>
              <a:t>. </a:t>
            </a:r>
            <a:r>
              <a:rPr lang="ru-RU" sz="2400" dirty="0" smtClean="0">
                <a:latin typeface="Times New Roman"/>
                <a:ea typeface="Calibri"/>
                <a:cs typeface="Times New Roman"/>
              </a:rPr>
              <a:t/>
            </a:r>
            <a:br>
              <a:rPr lang="ru-RU" sz="2400" dirty="0" smtClean="0">
                <a:latin typeface="Times New Roman"/>
                <a:ea typeface="Calibri"/>
                <a:cs typeface="Times New Roman"/>
              </a:rPr>
            </a:br>
            <a:r>
              <a:rPr lang="ru-RU" sz="1800" dirty="0">
                <a:ea typeface="Calibri"/>
                <a:cs typeface="Times New Roman"/>
              </a:rPr>
              <a:t/>
            </a:r>
            <a:br>
              <a:rPr lang="ru-RU" sz="1800" dirty="0">
                <a:ea typeface="Calibri"/>
                <a:cs typeface="Times New Roman"/>
              </a:rPr>
            </a:br>
            <a:r>
              <a:rPr lang="ru-RU" sz="2400" b="1" dirty="0">
                <a:latin typeface="Times New Roman"/>
                <a:ea typeface="Calibri"/>
                <a:cs typeface="Times New Roman"/>
              </a:rPr>
              <a:t>Предмет </a:t>
            </a:r>
            <a:r>
              <a:rPr lang="ru-RU" sz="2400" b="1" dirty="0" err="1">
                <a:latin typeface="Times New Roman"/>
                <a:ea typeface="Calibri"/>
                <a:cs typeface="Times New Roman"/>
              </a:rPr>
              <a:t>досліджень</a:t>
            </a:r>
            <a:r>
              <a:rPr lang="ru-RU" sz="2400" b="1" dirty="0">
                <a:latin typeface="Times New Roman"/>
                <a:ea typeface="Calibri"/>
                <a:cs typeface="Times New Roman"/>
              </a:rPr>
              <a:t>. </a:t>
            </a:r>
            <a:r>
              <a:rPr lang="ru-RU" sz="2400" dirty="0" err="1">
                <a:latin typeface="Times New Roman"/>
                <a:ea typeface="Calibri"/>
                <a:cs typeface="Times New Roman"/>
              </a:rPr>
              <a:t>Це</a:t>
            </a:r>
            <a:r>
              <a:rPr lang="ru-RU" sz="2400" dirty="0">
                <a:latin typeface="Times New Roman"/>
                <a:ea typeface="Calibri"/>
                <a:cs typeface="Times New Roman"/>
              </a:rPr>
              <a:t> </a:t>
            </a:r>
            <a:r>
              <a:rPr lang="ru-RU" sz="2400" dirty="0" err="1">
                <a:latin typeface="Times New Roman"/>
                <a:ea typeface="Calibri"/>
                <a:cs typeface="Times New Roman"/>
              </a:rPr>
              <a:t>напрями</a:t>
            </a:r>
            <a:r>
              <a:rPr lang="ru-RU" sz="2400" dirty="0">
                <a:latin typeface="Times New Roman"/>
                <a:ea typeface="Calibri"/>
                <a:cs typeface="Times New Roman"/>
              </a:rPr>
              <a:t> і </a:t>
            </a:r>
            <a:r>
              <a:rPr lang="ru-RU" sz="2400" dirty="0" err="1">
                <a:latin typeface="Times New Roman"/>
                <a:ea typeface="Calibri"/>
                <a:cs typeface="Times New Roman"/>
              </a:rPr>
              <a:t>показники</a:t>
            </a:r>
            <a:r>
              <a:rPr lang="ru-RU" sz="2400" dirty="0">
                <a:latin typeface="Times New Roman"/>
                <a:ea typeface="Calibri"/>
                <a:cs typeface="Times New Roman"/>
              </a:rPr>
              <a:t> </a:t>
            </a:r>
            <a:r>
              <a:rPr lang="ru-RU" sz="2400" dirty="0" err="1">
                <a:latin typeface="Times New Roman"/>
                <a:ea typeface="Calibri"/>
                <a:cs typeface="Times New Roman"/>
              </a:rPr>
              <a:t>досліду</a:t>
            </a:r>
            <a:r>
              <a:rPr lang="ru-RU" sz="2400" dirty="0">
                <a:latin typeface="Times New Roman"/>
                <a:ea typeface="Calibri"/>
                <a:cs typeface="Times New Roman"/>
              </a:rPr>
              <a:t>, за </a:t>
            </a:r>
            <a:r>
              <a:rPr lang="ru-RU" sz="2400" dirty="0" err="1">
                <a:latin typeface="Times New Roman"/>
                <a:ea typeface="Calibri"/>
                <a:cs typeface="Times New Roman"/>
              </a:rPr>
              <a:t>допомогою</a:t>
            </a:r>
            <a:r>
              <a:rPr lang="ru-RU" sz="2400" dirty="0">
                <a:latin typeface="Times New Roman"/>
                <a:ea typeface="Calibri"/>
                <a:cs typeface="Times New Roman"/>
              </a:rPr>
              <a:t> </a:t>
            </a:r>
            <a:r>
              <a:rPr lang="ru-RU" sz="2400" dirty="0" err="1">
                <a:latin typeface="Times New Roman"/>
                <a:ea typeface="Calibri"/>
                <a:cs typeface="Times New Roman"/>
              </a:rPr>
              <a:t>яких</a:t>
            </a:r>
            <a:r>
              <a:rPr lang="ru-RU" sz="2400" dirty="0">
                <a:latin typeface="Times New Roman"/>
                <a:ea typeface="Calibri"/>
                <a:cs typeface="Times New Roman"/>
              </a:rPr>
              <a:t> </a:t>
            </a:r>
            <a:r>
              <a:rPr lang="ru-RU" sz="2400" dirty="0" err="1">
                <a:latin typeface="Times New Roman"/>
                <a:ea typeface="Calibri"/>
                <a:cs typeface="Times New Roman"/>
              </a:rPr>
              <a:t>досягається</a:t>
            </a:r>
            <a:r>
              <a:rPr lang="ru-RU" sz="2400" dirty="0">
                <a:latin typeface="Times New Roman"/>
                <a:ea typeface="Calibri"/>
                <a:cs typeface="Times New Roman"/>
              </a:rPr>
              <a:t> </a:t>
            </a:r>
            <a:r>
              <a:rPr lang="ru-RU" sz="2400" dirty="0" err="1">
                <a:latin typeface="Times New Roman"/>
                <a:ea typeface="Calibri"/>
                <a:cs typeface="Times New Roman"/>
              </a:rPr>
              <a:t>його</a:t>
            </a:r>
            <a:r>
              <a:rPr lang="ru-RU" sz="2400" dirty="0">
                <a:latin typeface="Times New Roman"/>
                <a:ea typeface="Calibri"/>
                <a:cs typeface="Times New Roman"/>
              </a:rPr>
              <a:t> мета (</a:t>
            </a:r>
            <a:r>
              <a:rPr lang="ru-RU" sz="2400" dirty="0" err="1">
                <a:latin typeface="Times New Roman"/>
                <a:ea typeface="Calibri"/>
                <a:cs typeface="Times New Roman"/>
              </a:rPr>
              <a:t>продуктивність</a:t>
            </a:r>
            <a:r>
              <a:rPr lang="ru-RU" sz="2400" dirty="0">
                <a:latin typeface="Times New Roman"/>
                <a:ea typeface="Calibri"/>
                <a:cs typeface="Times New Roman"/>
              </a:rPr>
              <a:t>, </a:t>
            </a:r>
            <a:r>
              <a:rPr lang="ru-RU" sz="2400" dirty="0" err="1">
                <a:latin typeface="Times New Roman"/>
                <a:ea typeface="Calibri"/>
                <a:cs typeface="Times New Roman"/>
              </a:rPr>
              <a:t>екстер’єр</a:t>
            </a:r>
            <a:r>
              <a:rPr lang="ru-RU" sz="2400" dirty="0">
                <a:latin typeface="Times New Roman"/>
                <a:ea typeface="Calibri"/>
                <a:cs typeface="Times New Roman"/>
              </a:rPr>
              <a:t> і </a:t>
            </a:r>
            <a:r>
              <a:rPr lang="ru-RU" sz="2400" dirty="0" err="1">
                <a:latin typeface="Times New Roman"/>
                <a:ea typeface="Calibri"/>
                <a:cs typeface="Times New Roman"/>
              </a:rPr>
              <a:t>конституція</a:t>
            </a:r>
            <a:r>
              <a:rPr lang="ru-RU" sz="2400" dirty="0">
                <a:latin typeface="Times New Roman"/>
                <a:ea typeface="Calibri"/>
                <a:cs typeface="Times New Roman"/>
              </a:rPr>
              <a:t>, </a:t>
            </a:r>
            <a:r>
              <a:rPr lang="ru-RU" sz="2400" dirty="0" err="1">
                <a:latin typeface="Times New Roman"/>
                <a:ea typeface="Calibri"/>
                <a:cs typeface="Times New Roman"/>
              </a:rPr>
              <a:t>відтворна</a:t>
            </a:r>
            <a:r>
              <a:rPr lang="ru-RU" sz="2400" dirty="0">
                <a:latin typeface="Times New Roman"/>
                <a:ea typeface="Calibri"/>
                <a:cs typeface="Times New Roman"/>
              </a:rPr>
              <a:t> </a:t>
            </a:r>
            <a:r>
              <a:rPr lang="ru-RU" sz="2400" dirty="0" err="1">
                <a:latin typeface="Times New Roman"/>
                <a:ea typeface="Calibri"/>
                <a:cs typeface="Times New Roman"/>
              </a:rPr>
              <a:t>здатність</a:t>
            </a:r>
            <a:r>
              <a:rPr lang="ru-RU" sz="2400" dirty="0">
                <a:latin typeface="Times New Roman"/>
                <a:ea typeface="Calibri"/>
                <a:cs typeface="Times New Roman"/>
              </a:rPr>
              <a:t> </a:t>
            </a:r>
            <a:r>
              <a:rPr lang="ru-RU" sz="2400" dirty="0" err="1">
                <a:latin typeface="Times New Roman"/>
                <a:ea typeface="Calibri"/>
                <a:cs typeface="Times New Roman"/>
              </a:rPr>
              <a:t>тварин</a:t>
            </a:r>
            <a:r>
              <a:rPr lang="ru-RU" sz="2400" dirty="0">
                <a:latin typeface="Times New Roman"/>
                <a:ea typeface="Calibri"/>
                <a:cs typeface="Times New Roman"/>
              </a:rPr>
              <a:t>, </a:t>
            </a:r>
            <a:r>
              <a:rPr lang="ru-RU" sz="2400" dirty="0" err="1">
                <a:latin typeface="Times New Roman"/>
                <a:ea typeface="Calibri"/>
                <a:cs typeface="Times New Roman"/>
              </a:rPr>
              <a:t>хімічний</a:t>
            </a:r>
            <a:r>
              <a:rPr lang="ru-RU" sz="2400" dirty="0">
                <a:latin typeface="Times New Roman"/>
                <a:ea typeface="Calibri"/>
                <a:cs typeface="Times New Roman"/>
              </a:rPr>
              <a:t> склад і </a:t>
            </a:r>
            <a:r>
              <a:rPr lang="ru-RU" sz="2400" dirty="0" err="1">
                <a:latin typeface="Times New Roman"/>
                <a:ea typeface="Calibri"/>
                <a:cs typeface="Times New Roman"/>
              </a:rPr>
              <a:t>поживність</a:t>
            </a:r>
            <a:r>
              <a:rPr lang="ru-RU" sz="2400" dirty="0">
                <a:latin typeface="Times New Roman"/>
                <a:ea typeface="Calibri"/>
                <a:cs typeface="Times New Roman"/>
              </a:rPr>
              <a:t> </a:t>
            </a:r>
            <a:r>
              <a:rPr lang="ru-RU" sz="2400" dirty="0" err="1">
                <a:latin typeface="Times New Roman"/>
                <a:ea typeface="Calibri"/>
                <a:cs typeface="Times New Roman"/>
              </a:rPr>
              <a:t>кормів</a:t>
            </a:r>
            <a:r>
              <a:rPr lang="ru-RU" sz="2400" dirty="0">
                <a:latin typeface="Times New Roman"/>
                <a:ea typeface="Calibri"/>
                <a:cs typeface="Times New Roman"/>
              </a:rPr>
              <a:t>, </a:t>
            </a:r>
            <a:r>
              <a:rPr lang="ru-RU" sz="2400" dirty="0" err="1">
                <a:latin typeface="Times New Roman"/>
                <a:ea typeface="Calibri"/>
                <a:cs typeface="Times New Roman"/>
              </a:rPr>
              <a:t>перетравність</a:t>
            </a:r>
            <a:r>
              <a:rPr lang="ru-RU" sz="2400" dirty="0">
                <a:latin typeface="Times New Roman"/>
                <a:ea typeface="Calibri"/>
                <a:cs typeface="Times New Roman"/>
              </a:rPr>
              <a:t> </a:t>
            </a:r>
            <a:r>
              <a:rPr lang="ru-RU" sz="2400" dirty="0" err="1">
                <a:latin typeface="Times New Roman"/>
                <a:ea typeface="Calibri"/>
                <a:cs typeface="Times New Roman"/>
              </a:rPr>
              <a:t>поживних</a:t>
            </a:r>
            <a:r>
              <a:rPr lang="ru-RU" sz="2400" dirty="0">
                <a:latin typeface="Times New Roman"/>
                <a:ea typeface="Calibri"/>
                <a:cs typeface="Times New Roman"/>
              </a:rPr>
              <a:t> </a:t>
            </a:r>
            <a:r>
              <a:rPr lang="ru-RU" sz="2400" dirty="0" err="1">
                <a:latin typeface="Times New Roman"/>
                <a:ea typeface="Calibri"/>
                <a:cs typeface="Times New Roman"/>
              </a:rPr>
              <a:t>речовин</a:t>
            </a:r>
            <a:r>
              <a:rPr lang="ru-RU" sz="2400" dirty="0">
                <a:latin typeface="Times New Roman"/>
                <a:ea typeface="Calibri"/>
                <a:cs typeface="Times New Roman"/>
              </a:rPr>
              <a:t>, </a:t>
            </a:r>
            <a:r>
              <a:rPr lang="ru-RU" sz="2400" dirty="0" err="1">
                <a:latin typeface="Times New Roman"/>
                <a:ea typeface="Calibri"/>
                <a:cs typeface="Times New Roman"/>
              </a:rPr>
              <a:t>гематологічні</a:t>
            </a:r>
            <a:r>
              <a:rPr lang="ru-RU" sz="2400" dirty="0">
                <a:latin typeface="Times New Roman"/>
                <a:ea typeface="Calibri"/>
                <a:cs typeface="Times New Roman"/>
              </a:rPr>
              <a:t> </a:t>
            </a:r>
            <a:r>
              <a:rPr lang="ru-RU" sz="2400" dirty="0" err="1">
                <a:latin typeface="Times New Roman"/>
                <a:ea typeface="Calibri"/>
                <a:cs typeface="Times New Roman"/>
              </a:rPr>
              <a:t>показники</a:t>
            </a:r>
            <a:r>
              <a:rPr lang="ru-RU" sz="2400" dirty="0">
                <a:latin typeface="Times New Roman"/>
                <a:ea typeface="Calibri"/>
                <a:cs typeface="Times New Roman"/>
              </a:rPr>
              <a:t>, </a:t>
            </a:r>
            <a:r>
              <a:rPr lang="ru-RU" sz="2400" dirty="0" err="1">
                <a:latin typeface="Times New Roman"/>
                <a:ea typeface="Calibri"/>
                <a:cs typeface="Times New Roman"/>
              </a:rPr>
              <a:t>якість</a:t>
            </a:r>
            <a:r>
              <a:rPr lang="ru-RU" sz="2400" dirty="0">
                <a:latin typeface="Times New Roman"/>
                <a:ea typeface="Calibri"/>
                <a:cs typeface="Times New Roman"/>
              </a:rPr>
              <a:t> </a:t>
            </a:r>
            <a:r>
              <a:rPr lang="ru-RU" sz="2400" dirty="0" err="1">
                <a:latin typeface="Times New Roman"/>
                <a:ea typeface="Calibri"/>
                <a:cs typeface="Times New Roman"/>
              </a:rPr>
              <a:t>продукції</a:t>
            </a:r>
            <a:r>
              <a:rPr lang="ru-RU" sz="2400" dirty="0">
                <a:latin typeface="Times New Roman"/>
                <a:ea typeface="Calibri"/>
                <a:cs typeface="Times New Roman"/>
              </a:rPr>
              <a:t>, </a:t>
            </a:r>
            <a:r>
              <a:rPr lang="ru-RU" sz="2400" dirty="0" err="1">
                <a:latin typeface="Times New Roman"/>
                <a:ea typeface="Calibri"/>
                <a:cs typeface="Times New Roman"/>
              </a:rPr>
              <a:t>економічна</a:t>
            </a:r>
            <a:r>
              <a:rPr lang="ru-RU" sz="2400" dirty="0">
                <a:latin typeface="Times New Roman"/>
                <a:ea typeface="Calibri"/>
                <a:cs typeface="Times New Roman"/>
              </a:rPr>
              <a:t> </a:t>
            </a:r>
            <a:r>
              <a:rPr lang="ru-RU" sz="2400" dirty="0" err="1">
                <a:latin typeface="Times New Roman"/>
                <a:ea typeface="Calibri"/>
                <a:cs typeface="Times New Roman"/>
              </a:rPr>
              <a:t>ефективність</a:t>
            </a:r>
            <a:r>
              <a:rPr lang="ru-RU" sz="2400" dirty="0">
                <a:latin typeface="Times New Roman"/>
                <a:ea typeface="Calibri"/>
                <a:cs typeface="Times New Roman"/>
              </a:rPr>
              <a:t> </a:t>
            </a:r>
            <a:r>
              <a:rPr lang="ru-RU" sz="2400" dirty="0" err="1">
                <a:latin typeface="Times New Roman"/>
                <a:ea typeface="Calibri"/>
                <a:cs typeface="Times New Roman"/>
              </a:rPr>
              <a:t>виробництва</a:t>
            </a:r>
            <a:r>
              <a:rPr lang="ru-RU" sz="2400" dirty="0">
                <a:latin typeface="Times New Roman"/>
                <a:ea typeface="Calibri"/>
                <a:cs typeface="Times New Roman"/>
              </a:rPr>
              <a:t> </a:t>
            </a:r>
            <a:r>
              <a:rPr lang="ru-RU" sz="2400" dirty="0" err="1">
                <a:latin typeface="Times New Roman"/>
                <a:ea typeface="Calibri"/>
                <a:cs typeface="Times New Roman"/>
              </a:rPr>
              <a:t>тощо</a:t>
            </a:r>
            <a:r>
              <a:rPr lang="ru-RU" sz="2400" dirty="0">
                <a:latin typeface="Times New Roman"/>
                <a:ea typeface="Calibri"/>
                <a:cs typeface="Times New Roman"/>
              </a:rPr>
              <a:t>).</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6322714"/>
          </a:xfrm>
        </p:spPr>
        <p:style>
          <a:lnRef idx="1">
            <a:schemeClr val="accent3"/>
          </a:lnRef>
          <a:fillRef idx="2">
            <a:schemeClr val="accent3"/>
          </a:fillRef>
          <a:effectRef idx="1">
            <a:schemeClr val="accent3"/>
          </a:effectRef>
          <a:fontRef idx="minor">
            <a:schemeClr val="dk1"/>
          </a:fontRef>
        </p:style>
        <p:txBody>
          <a:bodyPr>
            <a:normAutofit/>
          </a:bodyPr>
          <a:lstStyle/>
          <a:p>
            <a:pPr algn="l">
              <a:spcAft>
                <a:spcPts val="0"/>
              </a:spcAft>
            </a:pPr>
            <a:r>
              <a:rPr lang="ru-RU" sz="2400" b="1" dirty="0" smtClean="0">
                <a:solidFill>
                  <a:srgbClr val="000000"/>
                </a:solidFill>
                <a:latin typeface="Times New Roman"/>
                <a:ea typeface="Calibri"/>
              </a:rPr>
              <a:t>			</a:t>
            </a:r>
            <a:r>
              <a:rPr lang="ru-RU" sz="2400" dirty="0" err="1" smtClean="0">
                <a:solidFill>
                  <a:schemeClr val="accent2"/>
                </a:solidFill>
                <a:latin typeface="Times New Roman"/>
                <a:ea typeface="Calibri"/>
              </a:rPr>
              <a:t>Методи</a:t>
            </a:r>
            <a:r>
              <a:rPr lang="ru-RU" sz="2400" dirty="0" smtClean="0">
                <a:solidFill>
                  <a:schemeClr val="accent2"/>
                </a:solidFill>
                <a:latin typeface="Times New Roman"/>
                <a:ea typeface="Calibri"/>
              </a:rPr>
              <a:t> </a:t>
            </a:r>
            <a:r>
              <a:rPr lang="ru-RU" sz="2400" dirty="0" err="1">
                <a:solidFill>
                  <a:schemeClr val="accent2"/>
                </a:solidFill>
                <a:latin typeface="Times New Roman"/>
                <a:ea typeface="Calibri"/>
              </a:rPr>
              <a:t>досліджень</a:t>
            </a:r>
            <a:r>
              <a:rPr lang="ru-RU" sz="2400" dirty="0">
                <a:solidFill>
                  <a:schemeClr val="accent2"/>
                </a:solidFill>
                <a:latin typeface="Times New Roman"/>
                <a:ea typeface="Calibri"/>
              </a:rPr>
              <a:t>. </a:t>
            </a:r>
            <a:r>
              <a:rPr lang="ru-RU" sz="2400" dirty="0" smtClean="0">
                <a:solidFill>
                  <a:schemeClr val="accent2"/>
                </a:solidFill>
                <a:latin typeface="Times New Roman"/>
                <a:ea typeface="Calibri"/>
              </a:rPr>
              <a:t/>
            </a:r>
            <a:br>
              <a:rPr lang="ru-RU" sz="2400" dirty="0" smtClean="0">
                <a:solidFill>
                  <a:schemeClr val="accent2"/>
                </a:solidFill>
                <a:latin typeface="Times New Roman"/>
                <a:ea typeface="Calibri"/>
              </a:rPr>
            </a:br>
            <a:r>
              <a:rPr lang="ru-RU" sz="2400" b="1" dirty="0" smtClean="0">
                <a:solidFill>
                  <a:schemeClr val="accent2">
                    <a:lumMod val="75000"/>
                  </a:schemeClr>
                </a:solidFill>
                <a:latin typeface="Times New Roman"/>
                <a:ea typeface="Calibri"/>
              </a:rPr>
              <a:t>-</a:t>
            </a:r>
            <a:r>
              <a:rPr lang="ru-RU" sz="2400" b="1" i="1" dirty="0" err="1" smtClean="0">
                <a:solidFill>
                  <a:schemeClr val="accent2">
                    <a:lumMod val="75000"/>
                  </a:schemeClr>
                </a:solidFill>
                <a:latin typeface="Times New Roman"/>
                <a:ea typeface="Calibri"/>
              </a:rPr>
              <a:t>зоотехнічні</a:t>
            </a:r>
            <a:r>
              <a:rPr lang="ru-RU" sz="2400" b="1" dirty="0" smtClean="0">
                <a:solidFill>
                  <a:schemeClr val="accent2">
                    <a:lumMod val="75000"/>
                  </a:schemeClr>
                </a:solidFill>
                <a:latin typeface="Times New Roman"/>
                <a:ea typeface="Calibri"/>
              </a:rPr>
              <a:t> </a:t>
            </a:r>
            <a:r>
              <a:rPr lang="ru-RU" sz="2400" dirty="0">
                <a:solidFill>
                  <a:srgbClr val="000000"/>
                </a:solidFill>
                <a:latin typeface="Times New Roman"/>
                <a:ea typeface="Calibri"/>
              </a:rPr>
              <a:t>(</a:t>
            </a:r>
            <a:r>
              <a:rPr lang="ru-RU" sz="2400" dirty="0" err="1">
                <a:solidFill>
                  <a:srgbClr val="000000"/>
                </a:solidFill>
                <a:latin typeface="Times New Roman"/>
                <a:ea typeface="Calibri"/>
              </a:rPr>
              <a:t>продуктивність</a:t>
            </a:r>
            <a:r>
              <a:rPr lang="ru-RU" sz="2400" dirty="0">
                <a:solidFill>
                  <a:srgbClr val="000000"/>
                </a:solidFill>
                <a:latin typeface="Times New Roman"/>
                <a:ea typeface="Calibri"/>
              </a:rPr>
              <a:t>, </a:t>
            </a:r>
            <a:r>
              <a:rPr lang="ru-RU" sz="2400" dirty="0" err="1">
                <a:solidFill>
                  <a:srgbClr val="000000"/>
                </a:solidFill>
                <a:latin typeface="Times New Roman"/>
                <a:ea typeface="Calibri"/>
              </a:rPr>
              <a:t>екстер’єр</a:t>
            </a:r>
            <a:r>
              <a:rPr lang="ru-RU" sz="2400" dirty="0">
                <a:solidFill>
                  <a:srgbClr val="000000"/>
                </a:solidFill>
                <a:latin typeface="Times New Roman"/>
                <a:ea typeface="Calibri"/>
              </a:rPr>
              <a:t> і </a:t>
            </a:r>
            <a:r>
              <a:rPr lang="ru-RU" sz="2400" dirty="0" err="1">
                <a:solidFill>
                  <a:srgbClr val="000000"/>
                </a:solidFill>
                <a:latin typeface="Times New Roman"/>
                <a:ea typeface="Calibri"/>
              </a:rPr>
              <a:t>конституція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відтворна</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здатність</a:t>
            </a:r>
            <a:r>
              <a:rPr lang="ru-RU" sz="2400" dirty="0">
                <a:solidFill>
                  <a:srgbClr val="000000"/>
                </a:solidFill>
                <a:latin typeface="Times New Roman"/>
                <a:ea typeface="Calibri"/>
              </a:rPr>
              <a:t> </a:t>
            </a:r>
            <a:r>
              <a:rPr lang="ru-RU" sz="2400" dirty="0" err="1">
                <a:solidFill>
                  <a:srgbClr val="000000"/>
                </a:solidFill>
                <a:latin typeface="Times New Roman"/>
                <a:ea typeface="Calibri"/>
              </a:rPr>
              <a:t>тварин</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збереженість</a:t>
            </a:r>
            <a:r>
              <a:rPr lang="ru-RU" sz="2400" dirty="0">
                <a:solidFill>
                  <a:srgbClr val="000000"/>
                </a:solidFill>
                <a:latin typeface="Times New Roman"/>
                <a:ea typeface="Calibri"/>
              </a:rPr>
              <a:t> </a:t>
            </a:r>
            <a:r>
              <a:rPr lang="ru-RU" sz="2400" dirty="0" err="1">
                <a:solidFill>
                  <a:srgbClr val="000000"/>
                </a:solidFill>
                <a:latin typeface="Times New Roman"/>
                <a:ea typeface="Calibri"/>
              </a:rPr>
              <a:t>поголів’я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витрата</a:t>
            </a:r>
            <a:r>
              <a:rPr lang="ru-RU" sz="2400" dirty="0">
                <a:solidFill>
                  <a:srgbClr val="000000"/>
                </a:solidFill>
                <a:latin typeface="Times New Roman"/>
                <a:ea typeface="Calibri"/>
              </a:rPr>
              <a:t> корму), </a:t>
            </a:r>
            <a:r>
              <a:rPr lang="ru-RU" sz="2400" dirty="0" smtClean="0">
                <a:solidFill>
                  <a:srgbClr val="000000"/>
                </a:solidFill>
                <a:latin typeface="Times New Roman"/>
                <a:ea typeface="Calibri"/>
              </a:rPr>
              <a:t/>
            </a:r>
            <a:br>
              <a:rPr lang="ru-RU" sz="2400" dirty="0" smtClean="0">
                <a:solidFill>
                  <a:srgbClr val="000000"/>
                </a:solidFill>
                <a:latin typeface="Times New Roman"/>
                <a:ea typeface="Calibri"/>
              </a:rPr>
            </a:br>
            <a:r>
              <a:rPr lang="ru-RU" sz="2400" dirty="0" smtClean="0">
                <a:solidFill>
                  <a:srgbClr val="000000"/>
                </a:solidFill>
                <a:latin typeface="Times New Roman"/>
                <a:ea typeface="Calibri"/>
              </a:rPr>
              <a:t>- </a:t>
            </a:r>
            <a:r>
              <a:rPr lang="ru-RU" sz="2400" b="1" i="1" dirty="0" err="1" smtClean="0">
                <a:solidFill>
                  <a:schemeClr val="accent2">
                    <a:lumMod val="75000"/>
                  </a:schemeClr>
                </a:solidFill>
                <a:latin typeface="Times New Roman"/>
                <a:ea typeface="Calibri"/>
              </a:rPr>
              <a:t>фізіологічні</a:t>
            </a:r>
            <a:r>
              <a:rPr lang="ru-RU" sz="2400" i="1" dirty="0" smtClean="0">
                <a:solidFill>
                  <a:srgbClr val="FF0000"/>
                </a:solidFill>
                <a:latin typeface="Times New Roman"/>
                <a:ea typeface="Calibri"/>
              </a:rPr>
              <a:t> </a:t>
            </a:r>
            <a:r>
              <a:rPr lang="ru-RU" sz="2400" dirty="0">
                <a:solidFill>
                  <a:srgbClr val="000000"/>
                </a:solidFill>
                <a:latin typeface="Times New Roman"/>
                <a:ea typeface="Calibri"/>
              </a:rPr>
              <a:t>(</a:t>
            </a:r>
            <a:r>
              <a:rPr lang="ru-RU" sz="2400" dirty="0" err="1">
                <a:solidFill>
                  <a:srgbClr val="000000"/>
                </a:solidFill>
                <a:latin typeface="Times New Roman"/>
                <a:ea typeface="Calibri"/>
              </a:rPr>
              <a:t>перетравність</a:t>
            </a:r>
            <a:r>
              <a:rPr lang="ru-RU" sz="2400" dirty="0">
                <a:solidFill>
                  <a:srgbClr val="000000"/>
                </a:solidFill>
                <a:latin typeface="Times New Roman"/>
                <a:ea typeface="Calibri"/>
              </a:rPr>
              <a:t> </a:t>
            </a:r>
            <a:r>
              <a:rPr lang="ru-RU" sz="2400" dirty="0" err="1">
                <a:solidFill>
                  <a:srgbClr val="000000"/>
                </a:solidFill>
                <a:latin typeface="Times New Roman"/>
                <a:ea typeface="Calibri"/>
              </a:rPr>
              <a:t>поживних</a:t>
            </a:r>
            <a:r>
              <a:rPr lang="ru-RU" sz="2400" dirty="0">
                <a:solidFill>
                  <a:srgbClr val="000000"/>
                </a:solidFill>
                <a:latin typeface="Times New Roman"/>
                <a:ea typeface="Calibri"/>
              </a:rPr>
              <a:t> </a:t>
            </a:r>
            <a:r>
              <a:rPr lang="ru-RU" sz="2400" dirty="0" err="1">
                <a:solidFill>
                  <a:srgbClr val="000000"/>
                </a:solidFill>
                <a:latin typeface="Times New Roman"/>
                <a:ea typeface="Calibri"/>
              </a:rPr>
              <a:t>речовин</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кормів</a:t>
            </a:r>
            <a:r>
              <a:rPr lang="ru-RU" sz="2400" dirty="0">
                <a:solidFill>
                  <a:srgbClr val="000000"/>
                </a:solidFill>
                <a:latin typeface="Times New Roman"/>
                <a:ea typeface="Calibri"/>
              </a:rPr>
              <a:t>, </a:t>
            </a:r>
            <a:r>
              <a:rPr lang="ru-RU" sz="2400" dirty="0" err="1">
                <a:solidFill>
                  <a:srgbClr val="000000"/>
                </a:solidFill>
                <a:latin typeface="Times New Roman"/>
                <a:ea typeface="Calibri"/>
              </a:rPr>
              <a:t>поведінка</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вміст</a:t>
            </a:r>
            <a:r>
              <a:rPr lang="ru-RU" sz="2400" dirty="0">
                <a:solidFill>
                  <a:srgbClr val="000000"/>
                </a:solidFill>
                <a:latin typeface="Times New Roman"/>
                <a:ea typeface="Calibri"/>
              </a:rPr>
              <a:t> </a:t>
            </a:r>
            <a:r>
              <a:rPr lang="ru-RU" sz="2400" dirty="0" err="1">
                <a:solidFill>
                  <a:srgbClr val="000000"/>
                </a:solidFill>
                <a:latin typeface="Times New Roman"/>
                <a:ea typeface="Calibri"/>
              </a:rPr>
              <a:t>формених</a:t>
            </a:r>
            <a:r>
              <a:rPr lang="ru-RU" sz="2400" dirty="0">
                <a:solidFill>
                  <a:srgbClr val="000000"/>
                </a:solidFill>
                <a:latin typeface="Times New Roman"/>
                <a:ea typeface="Calibri"/>
              </a:rPr>
              <a:t> </a:t>
            </a:r>
            <a:r>
              <a:rPr lang="ru-RU" sz="2400" dirty="0" err="1">
                <a:solidFill>
                  <a:srgbClr val="000000"/>
                </a:solidFill>
                <a:latin typeface="Times New Roman"/>
                <a:ea typeface="Calibri"/>
              </a:rPr>
              <a:t>елементів</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крові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виділення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слини</a:t>
            </a:r>
            <a:r>
              <a:rPr lang="ru-RU" sz="2400" dirty="0">
                <a:solidFill>
                  <a:srgbClr val="000000"/>
                </a:solidFill>
                <a:latin typeface="Times New Roman"/>
                <a:ea typeface="Calibri"/>
              </a:rPr>
              <a:t>, </a:t>
            </a:r>
            <a:r>
              <a:rPr lang="ru-RU" sz="2400" dirty="0" err="1">
                <a:solidFill>
                  <a:srgbClr val="000000"/>
                </a:solidFill>
                <a:latin typeface="Times New Roman"/>
                <a:ea typeface="Calibri"/>
              </a:rPr>
              <a:t>травних</a:t>
            </a:r>
            <a:r>
              <a:rPr lang="ru-RU" sz="2400" dirty="0">
                <a:solidFill>
                  <a:srgbClr val="000000"/>
                </a:solidFill>
                <a:latin typeface="Times New Roman"/>
                <a:ea typeface="Calibri"/>
              </a:rPr>
              <a:t> </a:t>
            </a:r>
            <a:r>
              <a:rPr lang="ru-RU" sz="2400" dirty="0" err="1">
                <a:solidFill>
                  <a:srgbClr val="000000"/>
                </a:solidFill>
                <a:latin typeface="Times New Roman"/>
                <a:ea typeface="Calibri"/>
              </a:rPr>
              <a:t>соків</a:t>
            </a:r>
            <a:r>
              <a:rPr lang="ru-RU" sz="2400" dirty="0">
                <a:solidFill>
                  <a:srgbClr val="000000"/>
                </a:solidFill>
                <a:latin typeface="Times New Roman"/>
                <a:ea typeface="Calibri"/>
              </a:rPr>
              <a:t>, </a:t>
            </a:r>
            <a:r>
              <a:rPr lang="ru-RU" sz="2400" dirty="0" err="1" smtClean="0">
                <a:solidFill>
                  <a:srgbClr val="000000"/>
                </a:solidFill>
                <a:latin typeface="Times New Roman"/>
                <a:ea typeface="Calibri"/>
              </a:rPr>
              <a:t>жовчі</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сечі</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дослідження</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мікрофлори</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рубця</a:t>
            </a:r>
            <a:r>
              <a:rPr lang="ru-RU" sz="2400" dirty="0" smtClean="0">
                <a:solidFill>
                  <a:srgbClr val="000000"/>
                </a:solidFill>
                <a:latin typeface="Times New Roman"/>
                <a:ea typeface="Calibri"/>
              </a:rPr>
              <a:t>), </a:t>
            </a:r>
            <a:br>
              <a:rPr lang="ru-RU" sz="2400" dirty="0" smtClean="0">
                <a:solidFill>
                  <a:srgbClr val="000000"/>
                </a:solidFill>
                <a:latin typeface="Times New Roman"/>
                <a:ea typeface="Calibri"/>
              </a:rPr>
            </a:br>
            <a:r>
              <a:rPr lang="ru-RU" sz="2400" dirty="0" smtClean="0">
                <a:solidFill>
                  <a:srgbClr val="000000"/>
                </a:solidFill>
                <a:latin typeface="Times New Roman"/>
                <a:ea typeface="Calibri"/>
              </a:rPr>
              <a:t>- </a:t>
            </a:r>
            <a:r>
              <a:rPr lang="ru-RU" sz="2400" b="1" i="1" dirty="0" err="1" smtClean="0">
                <a:solidFill>
                  <a:schemeClr val="accent2">
                    <a:lumMod val="75000"/>
                  </a:schemeClr>
                </a:solidFill>
                <a:latin typeface="Times New Roman"/>
                <a:ea typeface="Calibri"/>
              </a:rPr>
              <a:t>біохімічні</a:t>
            </a:r>
            <a:r>
              <a:rPr lang="ru-RU" sz="2400" dirty="0" smtClean="0">
                <a:solidFill>
                  <a:srgbClr val="000000"/>
                </a:solidFill>
                <a:latin typeface="Times New Roman"/>
                <a:ea typeface="Calibri"/>
              </a:rPr>
              <a:t> </a:t>
            </a:r>
            <a:r>
              <a:rPr lang="ru-RU" sz="2400" dirty="0">
                <a:solidFill>
                  <a:srgbClr val="000000"/>
                </a:solidFill>
                <a:latin typeface="Times New Roman"/>
                <a:ea typeface="Calibri"/>
              </a:rPr>
              <a:t>(</a:t>
            </a:r>
            <a:r>
              <a:rPr lang="ru-RU" sz="2400" dirty="0" err="1">
                <a:solidFill>
                  <a:srgbClr val="000000"/>
                </a:solidFill>
                <a:latin typeface="Times New Roman"/>
                <a:ea typeface="Calibri"/>
              </a:rPr>
              <a:t>хімічний</a:t>
            </a:r>
            <a:r>
              <a:rPr lang="ru-RU" sz="2400" dirty="0">
                <a:solidFill>
                  <a:srgbClr val="000000"/>
                </a:solidFill>
                <a:latin typeface="Times New Roman"/>
                <a:ea typeface="Calibri"/>
              </a:rPr>
              <a:t> склад і </a:t>
            </a:r>
            <a:r>
              <a:rPr lang="ru-RU" sz="2400" dirty="0" err="1">
                <a:solidFill>
                  <a:srgbClr val="000000"/>
                </a:solidFill>
                <a:latin typeface="Times New Roman"/>
                <a:ea typeface="Calibri"/>
              </a:rPr>
              <a:t>активність</a:t>
            </a:r>
            <a:r>
              <a:rPr lang="ru-RU" sz="2400" dirty="0">
                <a:solidFill>
                  <a:srgbClr val="000000"/>
                </a:solidFill>
                <a:latin typeface="Times New Roman"/>
                <a:ea typeface="Calibri"/>
              </a:rPr>
              <a:t> </a:t>
            </a:r>
            <a:r>
              <a:rPr lang="ru-RU" sz="2400" dirty="0" err="1">
                <a:solidFill>
                  <a:srgbClr val="000000"/>
                </a:solidFill>
                <a:latin typeface="Times New Roman"/>
                <a:ea typeface="Calibri"/>
              </a:rPr>
              <a:t>ферментів</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крові</a:t>
            </a:r>
            <a:r>
              <a:rPr lang="ru-RU" sz="2400" dirty="0">
                <a:solidFill>
                  <a:srgbClr val="000000"/>
                </a:solidFill>
                <a:latin typeface="Times New Roman"/>
                <a:ea typeface="Calibri"/>
              </a:rPr>
              <a:t>, склад </a:t>
            </a:r>
            <a:r>
              <a:rPr lang="ru-RU" sz="2400" dirty="0" err="1">
                <a:solidFill>
                  <a:srgbClr val="000000"/>
                </a:solidFill>
                <a:latin typeface="Times New Roman"/>
                <a:ea typeface="Calibri"/>
              </a:rPr>
              <a:t>сечі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вміст</a:t>
            </a:r>
            <a:r>
              <a:rPr lang="ru-RU" sz="2400" dirty="0">
                <a:solidFill>
                  <a:srgbClr val="000000"/>
                </a:solidFill>
                <a:latin typeface="Times New Roman"/>
                <a:ea typeface="Calibri"/>
              </a:rPr>
              <a:t> </a:t>
            </a:r>
            <a:r>
              <a:rPr lang="ru-RU" sz="2400" dirty="0" err="1">
                <a:solidFill>
                  <a:srgbClr val="000000"/>
                </a:solidFill>
                <a:latin typeface="Times New Roman"/>
                <a:ea typeface="Calibri"/>
              </a:rPr>
              <a:t>глюкози</a:t>
            </a:r>
            <a:r>
              <a:rPr lang="ru-RU" sz="2400" dirty="0">
                <a:solidFill>
                  <a:srgbClr val="000000"/>
                </a:solidFill>
                <a:latin typeface="Times New Roman"/>
                <a:ea typeface="Calibri"/>
              </a:rPr>
              <a:t> і </a:t>
            </a:r>
            <a:r>
              <a:rPr lang="ru-RU" sz="2400" dirty="0" err="1">
                <a:solidFill>
                  <a:srgbClr val="000000"/>
                </a:solidFill>
                <a:latin typeface="Times New Roman"/>
                <a:ea typeface="Calibri"/>
              </a:rPr>
              <a:t>глікогену</a:t>
            </a:r>
            <a:r>
              <a:rPr lang="ru-RU" sz="2400" dirty="0">
                <a:solidFill>
                  <a:srgbClr val="000000"/>
                </a:solidFill>
                <a:latin typeface="Times New Roman"/>
                <a:ea typeface="Calibri"/>
              </a:rPr>
              <a:t> в </a:t>
            </a:r>
            <a:r>
              <a:rPr lang="ru-RU" sz="2400" dirty="0" err="1">
                <a:solidFill>
                  <a:srgbClr val="000000"/>
                </a:solidFill>
                <a:latin typeface="Times New Roman"/>
                <a:ea typeface="Calibri"/>
              </a:rPr>
              <a:t>печінці</a:t>
            </a:r>
            <a:r>
              <a:rPr lang="ru-RU" sz="2400" dirty="0">
                <a:solidFill>
                  <a:srgbClr val="000000"/>
                </a:solidFill>
                <a:latin typeface="Times New Roman"/>
                <a:ea typeface="Calibri"/>
              </a:rPr>
              <a:t> і </a:t>
            </a:r>
            <a:r>
              <a:rPr lang="ru-RU" sz="2400" dirty="0" err="1">
                <a:solidFill>
                  <a:srgbClr val="000000"/>
                </a:solidFill>
                <a:latin typeface="Times New Roman"/>
                <a:ea typeface="Calibri"/>
              </a:rPr>
              <a:t>м’язах</a:t>
            </a:r>
            <a:r>
              <a:rPr lang="ru-RU" sz="2400" dirty="0">
                <a:solidFill>
                  <a:srgbClr val="000000"/>
                </a:solidFill>
                <a:latin typeface="Times New Roman"/>
                <a:ea typeface="Calibri"/>
              </a:rPr>
              <a:t>), </a:t>
            </a:r>
            <a:r>
              <a:rPr lang="ru-RU" sz="2400" dirty="0" smtClean="0">
                <a:solidFill>
                  <a:srgbClr val="000000"/>
                </a:solidFill>
                <a:latin typeface="Times New Roman"/>
                <a:ea typeface="Calibri"/>
              </a:rPr>
              <a:t/>
            </a:r>
            <a:br>
              <a:rPr lang="ru-RU" sz="2400" dirty="0" smtClean="0">
                <a:solidFill>
                  <a:srgbClr val="000000"/>
                </a:solidFill>
                <a:latin typeface="Times New Roman"/>
                <a:ea typeface="Calibri"/>
              </a:rPr>
            </a:br>
            <a:r>
              <a:rPr lang="ru-RU" sz="2400" dirty="0" smtClean="0">
                <a:solidFill>
                  <a:srgbClr val="000000"/>
                </a:solidFill>
                <a:latin typeface="Times New Roman"/>
                <a:ea typeface="Calibri"/>
              </a:rPr>
              <a:t>-</a:t>
            </a:r>
            <a:r>
              <a:rPr lang="ru-RU" sz="2400" b="1" i="1" dirty="0" err="1" smtClean="0">
                <a:solidFill>
                  <a:schemeClr val="accent2">
                    <a:lumMod val="75000"/>
                  </a:schemeClr>
                </a:solidFill>
                <a:latin typeface="Times New Roman"/>
                <a:ea typeface="Calibri"/>
              </a:rPr>
              <a:t>морфологічні</a:t>
            </a:r>
            <a:r>
              <a:rPr lang="ru-RU" sz="2400" dirty="0" smtClean="0">
                <a:solidFill>
                  <a:srgbClr val="000000"/>
                </a:solidFill>
                <a:latin typeface="Times New Roman"/>
                <a:ea typeface="Calibri"/>
              </a:rPr>
              <a:t> </a:t>
            </a:r>
            <a:r>
              <a:rPr lang="ru-RU" sz="2400" dirty="0">
                <a:solidFill>
                  <a:srgbClr val="000000"/>
                </a:solidFill>
                <a:latin typeface="Times New Roman"/>
                <a:ea typeface="Calibri"/>
              </a:rPr>
              <a:t>(</a:t>
            </a:r>
            <a:r>
              <a:rPr lang="ru-RU" sz="2400" dirty="0" err="1">
                <a:solidFill>
                  <a:srgbClr val="000000"/>
                </a:solidFill>
                <a:latin typeface="Times New Roman"/>
                <a:ea typeface="Calibri"/>
              </a:rPr>
              <a:t>маса</a:t>
            </a:r>
            <a:r>
              <a:rPr lang="ru-RU" sz="2400" dirty="0">
                <a:solidFill>
                  <a:srgbClr val="000000"/>
                </a:solidFill>
                <a:latin typeface="Times New Roman"/>
                <a:ea typeface="Calibri"/>
              </a:rPr>
              <a:t> і </a:t>
            </a:r>
            <a:r>
              <a:rPr lang="ru-RU" sz="2400" dirty="0" err="1">
                <a:solidFill>
                  <a:srgbClr val="000000"/>
                </a:solidFill>
                <a:latin typeface="Times New Roman"/>
                <a:ea typeface="Calibri"/>
              </a:rPr>
              <a:t>розміри</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внутрішніх</a:t>
            </a:r>
            <a:r>
              <a:rPr lang="ru-RU" sz="2400" dirty="0">
                <a:solidFill>
                  <a:srgbClr val="000000"/>
                </a:solidFill>
                <a:latin typeface="Times New Roman"/>
                <a:ea typeface="Calibri"/>
              </a:rPr>
              <a:t> </a:t>
            </a:r>
            <a:r>
              <a:rPr lang="ru-RU" sz="2400" dirty="0" err="1">
                <a:solidFill>
                  <a:srgbClr val="000000"/>
                </a:solidFill>
                <a:latin typeface="Times New Roman"/>
                <a:ea typeface="Calibri"/>
              </a:rPr>
              <a:t>органів</a:t>
            </a:r>
            <a:r>
              <a:rPr lang="ru-RU" sz="2400" dirty="0">
                <a:solidFill>
                  <a:srgbClr val="000000"/>
                </a:solidFill>
                <a:latin typeface="Times New Roman"/>
                <a:ea typeface="Calibri"/>
              </a:rPr>
              <a:t> і </a:t>
            </a:r>
            <a:r>
              <a:rPr lang="ru-RU" sz="2400" dirty="0" err="1">
                <a:solidFill>
                  <a:srgbClr val="000000"/>
                </a:solidFill>
                <a:latin typeface="Times New Roman"/>
                <a:ea typeface="Calibri"/>
              </a:rPr>
              <a:t>окремих</a:t>
            </a:r>
            <a:r>
              <a:rPr lang="ru-RU" sz="2400" dirty="0">
                <a:solidFill>
                  <a:srgbClr val="000000"/>
                </a:solidFill>
                <a:latin typeface="Times New Roman"/>
                <a:ea typeface="Calibri"/>
              </a:rPr>
              <a:t> тканин), </a:t>
            </a:r>
            <a:r>
              <a:rPr lang="ru-RU" sz="2400" dirty="0" smtClean="0">
                <a:solidFill>
                  <a:srgbClr val="000000"/>
                </a:solidFill>
                <a:latin typeface="Times New Roman"/>
                <a:ea typeface="Calibri"/>
              </a:rPr>
              <a:t/>
            </a:r>
            <a:br>
              <a:rPr lang="ru-RU" sz="2400" dirty="0" smtClean="0">
                <a:solidFill>
                  <a:srgbClr val="000000"/>
                </a:solidFill>
                <a:latin typeface="Times New Roman"/>
                <a:ea typeface="Calibri"/>
              </a:rPr>
            </a:br>
            <a:r>
              <a:rPr lang="ru-RU" sz="2400" dirty="0" smtClean="0">
                <a:solidFill>
                  <a:srgbClr val="000000"/>
                </a:solidFill>
                <a:latin typeface="Times New Roman"/>
                <a:ea typeface="Calibri"/>
              </a:rPr>
              <a:t>-</a:t>
            </a:r>
            <a:r>
              <a:rPr lang="ru-RU" sz="2400" b="1" i="1" dirty="0" err="1" smtClean="0">
                <a:solidFill>
                  <a:schemeClr val="accent2">
                    <a:lumMod val="75000"/>
                  </a:schemeClr>
                </a:solidFill>
                <a:latin typeface="Times New Roman"/>
                <a:ea typeface="Calibri"/>
              </a:rPr>
              <a:t>гістологічні</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дослідження</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гістоструктури</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органів</a:t>
            </a:r>
            <a:r>
              <a:rPr lang="ru-RU" sz="2400" dirty="0" smtClean="0">
                <a:solidFill>
                  <a:srgbClr val="000000"/>
                </a:solidFill>
                <a:latin typeface="Times New Roman"/>
                <a:ea typeface="Calibri"/>
              </a:rPr>
              <a:t> і тканин)</a:t>
            </a:r>
            <a:br>
              <a:rPr lang="ru-RU" sz="2400" dirty="0" smtClean="0">
                <a:solidFill>
                  <a:srgbClr val="000000"/>
                </a:solidFill>
                <a:latin typeface="Times New Roman"/>
                <a:ea typeface="Calibri"/>
              </a:rPr>
            </a:br>
            <a:r>
              <a:rPr lang="ru-RU" sz="2400" dirty="0" smtClean="0">
                <a:solidFill>
                  <a:srgbClr val="000000"/>
                </a:solidFill>
                <a:latin typeface="Times New Roman"/>
                <a:ea typeface="Calibri"/>
              </a:rPr>
              <a:t>- </a:t>
            </a:r>
            <a:r>
              <a:rPr lang="ru-RU" sz="2400" b="1" i="1" dirty="0" err="1" smtClean="0">
                <a:solidFill>
                  <a:schemeClr val="accent2">
                    <a:lumMod val="75000"/>
                  </a:schemeClr>
                </a:solidFill>
                <a:latin typeface="Times New Roman"/>
                <a:ea typeface="Calibri"/>
              </a:rPr>
              <a:t>статистичні</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визначення</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середньоарифметичної</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величини</a:t>
            </a:r>
            <a:r>
              <a:rPr lang="ru-RU" sz="2400" dirty="0" smtClean="0">
                <a:solidFill>
                  <a:srgbClr val="000000"/>
                </a:solidFill>
                <a:latin typeface="Times New Roman"/>
                <a:ea typeface="Calibri"/>
              </a:rPr>
              <a:t> </a:t>
            </a:r>
            <a:r>
              <a:rPr lang="ru-RU" sz="2400" dirty="0">
                <a:solidFill>
                  <a:srgbClr val="000000"/>
                </a:solidFill>
                <a:latin typeface="Times New Roman"/>
                <a:ea typeface="Calibri"/>
              </a:rPr>
              <a:t>та </a:t>
            </a:r>
            <a:r>
              <a:rPr lang="ru-RU" sz="2400" dirty="0" err="1">
                <a:solidFill>
                  <a:srgbClr val="000000"/>
                </a:solidFill>
                <a:latin typeface="Times New Roman"/>
                <a:ea typeface="Calibri"/>
              </a:rPr>
              <a:t>її</a:t>
            </a:r>
            <a:r>
              <a:rPr lang="ru-RU" sz="2400" dirty="0">
                <a:solidFill>
                  <a:srgbClr val="000000"/>
                </a:solidFill>
                <a:latin typeface="Times New Roman"/>
                <a:ea typeface="Calibri"/>
              </a:rPr>
              <a:t> </a:t>
            </a:r>
            <a:r>
              <a:rPr lang="ru-RU" sz="2400" dirty="0" err="1" smtClean="0">
                <a:solidFill>
                  <a:srgbClr val="000000"/>
                </a:solidFill>
                <a:latin typeface="Times New Roman"/>
                <a:ea typeface="Calibri"/>
              </a:rPr>
              <a:t>похибки</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рівня</a:t>
            </a:r>
            <a:r>
              <a:rPr lang="ru-RU" sz="2400" dirty="0" smtClean="0">
                <a:solidFill>
                  <a:srgbClr val="000000"/>
                </a:solidFill>
                <a:latin typeface="Times New Roman"/>
                <a:ea typeface="Calibri"/>
              </a:rPr>
              <a:t> </a:t>
            </a:r>
            <a:r>
              <a:rPr lang="ru-RU" sz="2400" dirty="0" err="1">
                <a:solidFill>
                  <a:srgbClr val="000000"/>
                </a:solidFill>
                <a:latin typeface="Times New Roman"/>
                <a:ea typeface="Calibri"/>
              </a:rPr>
              <a:t>вірогідності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різниці</a:t>
            </a:r>
            <a:r>
              <a:rPr lang="ru-RU" sz="2400" dirty="0">
                <a:solidFill>
                  <a:srgbClr val="000000"/>
                </a:solidFill>
                <a:latin typeface="Times New Roman"/>
                <a:ea typeface="Calibri"/>
              </a:rPr>
              <a:t> </a:t>
            </a:r>
            <a:r>
              <a:rPr lang="ru-RU" sz="2400" dirty="0" err="1" smtClean="0">
                <a:solidFill>
                  <a:srgbClr val="000000"/>
                </a:solidFill>
                <a:latin typeface="Times New Roman"/>
                <a:ea typeface="Calibri"/>
              </a:rPr>
              <a:t>показників</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коефіцієнта</a:t>
            </a:r>
            <a:r>
              <a:rPr lang="ru-RU" sz="2400" dirty="0" smtClean="0">
                <a:solidFill>
                  <a:srgbClr val="000000"/>
                </a:solidFill>
                <a:latin typeface="Times New Roman"/>
                <a:ea typeface="Calibri"/>
              </a:rPr>
              <a:t> </a:t>
            </a:r>
            <a:r>
              <a:rPr lang="ru-RU" sz="2400" dirty="0" err="1" smtClean="0">
                <a:solidFill>
                  <a:srgbClr val="000000"/>
                </a:solidFill>
                <a:latin typeface="Times New Roman"/>
                <a:ea typeface="Calibri"/>
              </a:rPr>
              <a:t>варіації</a:t>
            </a:r>
            <a:r>
              <a:rPr lang="ru-RU" sz="2400" dirty="0" smtClean="0">
                <a:solidFill>
                  <a:srgbClr val="000000"/>
                </a:solidFill>
                <a:latin typeface="Times New Roman"/>
                <a:ea typeface="Calibri"/>
              </a:rPr>
              <a:t>)  та </a:t>
            </a:r>
            <a:r>
              <a:rPr lang="ru-RU" sz="2400" dirty="0" err="1">
                <a:solidFill>
                  <a:srgbClr val="000000"/>
                </a:solidFill>
                <a:latin typeface="Times New Roman"/>
                <a:ea typeface="Calibri"/>
              </a:rPr>
              <a:t>інших</a:t>
            </a:r>
            <a:r>
              <a:rPr lang="ru-RU" sz="2400" dirty="0">
                <a:solidFill>
                  <a:srgbClr val="000000"/>
                </a:solidFill>
                <a:latin typeface="Times New Roman"/>
                <a:ea typeface="Calibri"/>
              </a:rPr>
              <a:t> </a:t>
            </a:r>
            <a:r>
              <a:rPr lang="ru-RU" sz="2400" dirty="0" err="1">
                <a:solidFill>
                  <a:srgbClr val="000000"/>
                </a:solidFill>
                <a:latin typeface="Times New Roman"/>
                <a:ea typeface="Calibri"/>
              </a:rPr>
              <a:t>методів</a:t>
            </a:r>
            <a:r>
              <a:rPr lang="ru-RU" sz="2400" dirty="0">
                <a:solidFill>
                  <a:srgbClr val="000000"/>
                </a:solidFill>
                <a:latin typeface="Times New Roman"/>
                <a:ea typeface="Calibri"/>
              </a:rPr>
              <a:t> </a:t>
            </a:r>
            <a:r>
              <a:rPr lang="ru-RU" sz="2400" dirty="0" err="1">
                <a:solidFill>
                  <a:srgbClr val="000000"/>
                </a:solidFill>
                <a:latin typeface="Times New Roman"/>
                <a:ea typeface="Calibri"/>
              </a:rPr>
              <a:t>досліджень</a:t>
            </a:r>
            <a:r>
              <a:rPr lang="ru-RU" sz="2400" dirty="0">
                <a:solidFill>
                  <a:srgbClr val="000000"/>
                </a:solidFill>
                <a:latin typeface="Times New Roman"/>
                <a:ea typeface="Calibri"/>
              </a:rPr>
              <a:t>. </a:t>
            </a:r>
            <a:r>
              <a:rPr lang="ru-RU" sz="2000" dirty="0">
                <a:solidFill>
                  <a:srgbClr val="000000"/>
                </a:solidFill>
                <a:latin typeface="Times New Roman"/>
                <a:ea typeface="Calibri"/>
              </a:rPr>
              <a:t/>
            </a:r>
            <a:br>
              <a:rPr lang="ru-RU" sz="2000" dirty="0">
                <a:solidFill>
                  <a:srgbClr val="000000"/>
                </a:solidFill>
                <a:latin typeface="Times New Roman"/>
                <a:ea typeface="Calibri"/>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5760640"/>
          </a:xfrm>
        </p:spPr>
        <p:style>
          <a:lnRef idx="1">
            <a:schemeClr val="accent5"/>
          </a:lnRef>
          <a:fillRef idx="2">
            <a:schemeClr val="accent5"/>
          </a:fillRef>
          <a:effectRef idx="1">
            <a:schemeClr val="accent5"/>
          </a:effectRef>
          <a:fontRef idx="minor">
            <a:schemeClr val="dk1"/>
          </a:fontRef>
        </p:style>
        <p:txBody>
          <a:bodyPr>
            <a:normAutofit/>
          </a:bodyPr>
          <a:lstStyle/>
          <a:p>
            <a:pPr>
              <a:lnSpc>
                <a:spcPct val="115000"/>
              </a:lnSpc>
              <a:spcAft>
                <a:spcPts val="1000"/>
              </a:spcAft>
            </a:pPr>
            <a:r>
              <a:rPr lang="uk-UA" sz="2800" b="1" dirty="0">
                <a:solidFill>
                  <a:srgbClr val="C00000"/>
                </a:solidFill>
                <a:latin typeface="Times New Roman" panose="02020603050405020304" pitchFamily="18" charset="0"/>
                <a:ea typeface="Calibri"/>
                <a:cs typeface="Times New Roman" panose="02020603050405020304" pitchFamily="18" charset="0"/>
              </a:rPr>
              <a:t>Умови, місце, час, схема і техніка досліду</a:t>
            </a:r>
            <a:r>
              <a:rPr lang="uk-UA" sz="2800" dirty="0">
                <a:solidFill>
                  <a:srgbClr val="C00000"/>
                </a:solidFill>
                <a:latin typeface="Times New Roman" panose="02020603050405020304" pitchFamily="18" charset="0"/>
                <a:ea typeface="Calibri"/>
                <a:cs typeface="Times New Roman" panose="02020603050405020304" pitchFamily="18" charset="0"/>
              </a:rPr>
              <a:t>. </a:t>
            </a:r>
            <a:r>
              <a:rPr lang="uk-UA" sz="2800" dirty="0" smtClean="0">
                <a:solidFill>
                  <a:srgbClr val="C00000"/>
                </a:solidFill>
                <a:latin typeface="Times New Roman" panose="02020603050405020304" pitchFamily="18" charset="0"/>
                <a:ea typeface="Calibri"/>
                <a:cs typeface="Times New Roman" panose="02020603050405020304" pitchFamily="18" charset="0"/>
              </a:rPr>
              <a:t/>
            </a:r>
            <a:br>
              <a:rPr lang="uk-UA" sz="2800" dirty="0" smtClean="0">
                <a:solidFill>
                  <a:srgbClr val="C00000"/>
                </a:solidFill>
                <a:latin typeface="Times New Roman" panose="02020603050405020304" pitchFamily="18" charset="0"/>
                <a:ea typeface="Calibri"/>
                <a:cs typeface="Times New Roman" panose="02020603050405020304" pitchFamily="18" charset="0"/>
              </a:rPr>
            </a:br>
            <a:r>
              <a:rPr lang="ru-RU" sz="2400" dirty="0" err="1" smtClean="0">
                <a:latin typeface="Times New Roman" panose="02020603050405020304" pitchFamily="18" charset="0"/>
                <a:ea typeface="Calibri"/>
                <a:cs typeface="Times New Roman" panose="02020603050405020304" pitchFamily="18" charset="0"/>
              </a:rPr>
              <a:t>Успіх</a:t>
            </a:r>
            <a:r>
              <a:rPr lang="ru-RU" sz="2400" dirty="0" smtClean="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експерименту</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значною</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мірою</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залежить</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від</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вибраного</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господарства</a:t>
            </a:r>
            <a:r>
              <a:rPr lang="ru-RU" sz="2400" dirty="0">
                <a:latin typeface="Times New Roman" panose="02020603050405020304" pitchFamily="18" charset="0"/>
                <a:ea typeface="Calibri"/>
                <a:cs typeface="Times New Roman" panose="02020603050405020304" pitchFamily="18" charset="0"/>
              </a:rPr>
              <a:t> і </a:t>
            </a:r>
            <a:r>
              <a:rPr lang="ru-RU" sz="2400" dirty="0" err="1">
                <a:latin typeface="Times New Roman" panose="02020603050405020304" pitchFamily="18" charset="0"/>
                <a:ea typeface="Calibri"/>
                <a:cs typeface="Times New Roman" panose="02020603050405020304" pitchFamily="18" charset="0"/>
              </a:rPr>
              <a:t>строків</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проведення</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досліду</a:t>
            </a:r>
            <a:r>
              <a:rPr lang="ru-RU" sz="2400" dirty="0">
                <a:latin typeface="Times New Roman" panose="02020603050405020304" pitchFamily="18" charset="0"/>
                <a:ea typeface="Calibri"/>
                <a:cs typeface="Times New Roman" panose="02020603050405020304" pitchFamily="18" charset="0"/>
              </a:rPr>
              <a:t>. </a:t>
            </a:r>
            <a:r>
              <a:rPr lang="ru-RU" sz="2400" dirty="0" smtClean="0">
                <a:latin typeface="Times New Roman" panose="02020603050405020304" pitchFamily="18" charset="0"/>
                <a:ea typeface="Calibri"/>
                <a:cs typeface="Times New Roman" panose="02020603050405020304" pitchFamily="18" charset="0"/>
              </a:rPr>
              <a:t/>
            </a:r>
            <a:br>
              <a:rPr lang="ru-RU" sz="2400" dirty="0" smtClean="0">
                <a:latin typeface="Times New Roman" panose="02020603050405020304" pitchFamily="18" charset="0"/>
                <a:ea typeface="Calibri"/>
                <a:cs typeface="Times New Roman" panose="02020603050405020304" pitchFamily="18" charset="0"/>
              </a:rPr>
            </a:br>
            <a:r>
              <a:rPr lang="ru-RU" sz="2400" dirty="0" smtClean="0">
                <a:latin typeface="Times New Roman" panose="02020603050405020304" pitchFamily="18" charset="0"/>
                <a:ea typeface="Calibri"/>
                <a:cs typeface="Times New Roman" panose="02020603050405020304" pitchFamily="18" charset="0"/>
              </a:rPr>
              <a:t>При </a:t>
            </a:r>
            <a:r>
              <a:rPr lang="ru-RU" sz="2400" dirty="0" err="1">
                <a:latin typeface="Times New Roman" panose="02020603050405020304" pitchFamily="18" charset="0"/>
                <a:ea typeface="Calibri"/>
                <a:cs typeface="Times New Roman" panose="02020603050405020304" pitchFamily="18" charset="0"/>
              </a:rPr>
              <a:t>цьому</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особливу</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увагу</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звертають</a:t>
            </a:r>
            <a:r>
              <a:rPr lang="ru-RU" sz="2400" dirty="0">
                <a:latin typeface="Times New Roman" panose="02020603050405020304" pitchFamily="18" charset="0"/>
                <a:ea typeface="Calibri"/>
                <a:cs typeface="Times New Roman" panose="02020603050405020304" pitchFamily="18" charset="0"/>
              </a:rPr>
              <a:t> на </a:t>
            </a:r>
            <a:r>
              <a:rPr lang="ru-RU" sz="2400" dirty="0" err="1">
                <a:latin typeface="Times New Roman" panose="02020603050405020304" pitchFamily="18" charset="0"/>
                <a:ea typeface="Calibri"/>
                <a:cs typeface="Times New Roman" panose="02020603050405020304" pitchFamily="18" charset="0"/>
              </a:rPr>
              <a:t>забезпечення</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тваринництва</a:t>
            </a:r>
            <a:r>
              <a:rPr lang="ru-RU" sz="2400" dirty="0">
                <a:latin typeface="Times New Roman" panose="02020603050405020304" pitchFamily="18" charset="0"/>
                <a:ea typeface="Calibri"/>
                <a:cs typeface="Times New Roman" panose="02020603050405020304" pitchFamily="18" charset="0"/>
              </a:rPr>
              <a:t> кадрами, </a:t>
            </a:r>
            <a:r>
              <a:rPr lang="ru-RU" sz="2400" dirty="0" err="1">
                <a:latin typeface="Times New Roman" panose="02020603050405020304" pitchFamily="18" charset="0"/>
                <a:ea typeface="Calibri"/>
                <a:cs typeface="Times New Roman" panose="02020603050405020304" pitchFamily="18" charset="0"/>
              </a:rPr>
              <a:t>приміщеннями</a:t>
            </a:r>
            <a:r>
              <a:rPr lang="ru-RU" sz="2400" dirty="0">
                <a:latin typeface="Times New Roman" panose="02020603050405020304" pitchFamily="18" charset="0"/>
                <a:ea typeface="Calibri"/>
                <a:cs typeface="Times New Roman" panose="02020603050405020304" pitchFamily="18" charset="0"/>
              </a:rPr>
              <a:t>, на </a:t>
            </a:r>
            <a:r>
              <a:rPr lang="ru-RU" sz="2400" dirty="0" err="1">
                <a:latin typeface="Times New Roman" panose="02020603050405020304" pitchFamily="18" charset="0"/>
                <a:ea typeface="Calibri"/>
                <a:cs typeface="Times New Roman" panose="02020603050405020304" pitchFamily="18" charset="0"/>
              </a:rPr>
              <a:t>відповідний</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рівень</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продуктивності</a:t>
            </a:r>
            <a:r>
              <a:rPr lang="ru-RU" sz="2400" dirty="0">
                <a:latin typeface="Times New Roman" panose="02020603050405020304" pitchFamily="18" charset="0"/>
                <a:ea typeface="Calibri"/>
                <a:cs typeface="Times New Roman" panose="02020603050405020304" pitchFamily="18" charset="0"/>
              </a:rPr>
              <a:t> і </a:t>
            </a:r>
            <a:r>
              <a:rPr lang="ru-RU" sz="2400" dirty="0" err="1">
                <a:latin typeface="Times New Roman" panose="02020603050405020304" pitchFamily="18" charset="0"/>
                <a:ea typeface="Calibri"/>
                <a:cs typeface="Times New Roman" panose="02020603050405020304" pitchFamily="18" charset="0"/>
              </a:rPr>
              <a:t>ветеринарний</a:t>
            </a:r>
            <a:r>
              <a:rPr lang="ru-RU" sz="2400" dirty="0">
                <a:latin typeface="Times New Roman" panose="02020603050405020304" pitchFamily="18" charset="0"/>
                <a:ea typeface="Calibri"/>
                <a:cs typeface="Times New Roman" panose="02020603050405020304" pitchFamily="18" charset="0"/>
              </a:rPr>
              <a:t> стан </a:t>
            </a:r>
            <a:r>
              <a:rPr lang="ru-RU" sz="2400" dirty="0" err="1">
                <a:latin typeface="Times New Roman" panose="02020603050405020304" pitchFamily="18" charset="0"/>
                <a:ea typeface="Calibri"/>
                <a:cs typeface="Times New Roman" panose="02020603050405020304" pitchFamily="18" charset="0"/>
              </a:rPr>
              <a:t>тварин</a:t>
            </a:r>
            <a:r>
              <a:rPr lang="ru-RU" sz="2400" dirty="0" smtClean="0">
                <a:latin typeface="Times New Roman" panose="02020603050405020304" pitchFamily="18" charset="0"/>
                <a:ea typeface="Calibri"/>
                <a:cs typeface="Times New Roman" panose="02020603050405020304" pitchFamily="18" charset="0"/>
              </a:rPr>
              <a:t>, </a:t>
            </a:r>
            <a:r>
              <a:rPr lang="ru-RU" sz="2400" dirty="0" err="1" smtClean="0">
                <a:latin typeface="Times New Roman" panose="02020603050405020304" pitchFamily="18" charset="0"/>
                <a:ea typeface="Calibri"/>
                <a:cs typeface="Times New Roman" panose="02020603050405020304" pitchFamily="18" charset="0"/>
              </a:rPr>
              <a:t>наявну</a:t>
            </a:r>
            <a:r>
              <a:rPr lang="ru-RU" sz="2400" dirty="0" smtClean="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кормову</a:t>
            </a:r>
            <a:r>
              <a:rPr lang="ru-RU" sz="2400" dirty="0">
                <a:latin typeface="Times New Roman" panose="02020603050405020304" pitchFamily="18" charset="0"/>
                <a:ea typeface="Calibri"/>
                <a:cs typeface="Times New Roman" panose="02020603050405020304" pitchFamily="18" charset="0"/>
              </a:rPr>
              <a:t> базу. </a:t>
            </a:r>
            <a:r>
              <a:rPr lang="ru-RU" sz="2400" dirty="0" smtClean="0">
                <a:latin typeface="Times New Roman" panose="02020603050405020304" pitchFamily="18" charset="0"/>
                <a:ea typeface="Calibri"/>
                <a:cs typeface="Times New Roman" panose="02020603050405020304" pitchFamily="18" charset="0"/>
              </a:rPr>
              <a:t/>
            </a:r>
            <a:br>
              <a:rPr lang="ru-RU" sz="2400" dirty="0" smtClean="0">
                <a:latin typeface="Times New Roman" panose="02020603050405020304" pitchFamily="18" charset="0"/>
                <a:ea typeface="Calibri"/>
                <a:cs typeface="Times New Roman" panose="02020603050405020304" pitchFamily="18" charset="0"/>
              </a:rPr>
            </a:br>
            <a:r>
              <a:rPr lang="ru-RU" sz="2400" dirty="0" err="1" smtClean="0">
                <a:latin typeface="Times New Roman" panose="02020603050405020304" pitchFamily="18" charset="0"/>
                <a:ea typeface="Calibri"/>
                <a:cs typeface="Times New Roman" panose="02020603050405020304" pitchFamily="18" charset="0"/>
              </a:rPr>
              <a:t>Вказують</a:t>
            </a:r>
            <a:r>
              <a:rPr lang="ru-RU" sz="2400" dirty="0" smtClean="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місце</a:t>
            </a:r>
            <a:r>
              <a:rPr lang="ru-RU" sz="2400" dirty="0">
                <a:latin typeface="Times New Roman" panose="02020603050405020304" pitchFamily="18" charset="0"/>
                <a:ea typeface="Calibri"/>
                <a:cs typeface="Times New Roman" panose="02020603050405020304" pitchFamily="18" charset="0"/>
              </a:rPr>
              <a:t> (область, район, </a:t>
            </a:r>
            <a:r>
              <a:rPr lang="ru-RU" sz="2400" dirty="0" err="1">
                <a:latin typeface="Times New Roman" panose="02020603050405020304" pitchFamily="18" charset="0"/>
                <a:ea typeface="Calibri"/>
                <a:cs typeface="Times New Roman" panose="02020603050405020304" pitchFamily="18" charset="0"/>
              </a:rPr>
              <a:t>господарство</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тривалість</a:t>
            </a:r>
            <a:r>
              <a:rPr lang="ru-RU" sz="2400" dirty="0">
                <a:latin typeface="Times New Roman" panose="02020603050405020304" pitchFamily="18" charset="0"/>
                <a:ea typeface="Calibri"/>
                <a:cs typeface="Times New Roman" panose="02020603050405020304" pitchFamily="18" charset="0"/>
              </a:rPr>
              <a:t> і строки </a:t>
            </a:r>
            <a:r>
              <a:rPr lang="ru-RU" sz="2400" dirty="0" err="1">
                <a:latin typeface="Times New Roman" panose="02020603050405020304" pitchFamily="18" charset="0"/>
                <a:ea typeface="Calibri"/>
                <a:cs typeface="Times New Roman" panose="02020603050405020304" pitchFamily="18" charset="0"/>
              </a:rPr>
              <a:t>проведення</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експерименту</a:t>
            </a:r>
            <a:r>
              <a:rPr lang="ru-RU" sz="2400" dirty="0">
                <a:latin typeface="Times New Roman" panose="02020603050405020304" pitchFamily="18" charset="0"/>
                <a:ea typeface="Calibri"/>
                <a:cs typeface="Times New Roman" panose="02020603050405020304" pitchFamily="18" charset="0"/>
              </a:rPr>
              <a:t>, детально </a:t>
            </a:r>
            <a:r>
              <a:rPr lang="ru-RU" sz="2400" dirty="0" err="1">
                <a:latin typeface="Times New Roman" panose="02020603050405020304" pitchFamily="18" charset="0"/>
                <a:ea typeface="Calibri"/>
                <a:cs typeface="Times New Roman" panose="02020603050405020304" pitchFamily="18" charset="0"/>
              </a:rPr>
              <a:t>характеризують</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піддослідних</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тварин</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зокрема</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вказують</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їх</a:t>
            </a:r>
            <a:r>
              <a:rPr lang="ru-RU" sz="2400" dirty="0">
                <a:latin typeface="Times New Roman" panose="02020603050405020304" pitchFamily="18" charset="0"/>
                <a:ea typeface="Calibri"/>
                <a:cs typeface="Times New Roman" panose="02020603050405020304" pitchFamily="18" charset="0"/>
              </a:rPr>
              <a:t> породу, стать, </a:t>
            </a:r>
            <a:r>
              <a:rPr lang="ru-RU" sz="2400" dirty="0" err="1">
                <a:latin typeface="Times New Roman" panose="02020603050405020304" pitchFamily="18" charset="0"/>
                <a:ea typeface="Calibri"/>
                <a:cs typeface="Times New Roman" panose="02020603050405020304" pitchFamily="18" charset="0"/>
              </a:rPr>
              <a:t>вік</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продуктивність</a:t>
            </a:r>
            <a:r>
              <a:rPr lang="ru-RU" sz="2400" dirty="0">
                <a:latin typeface="Times New Roman" panose="02020603050405020304" pitchFamily="18" charset="0"/>
                <a:ea typeface="Calibri"/>
                <a:cs typeface="Times New Roman" panose="02020603050405020304" pitchFamily="18" charset="0"/>
              </a:rPr>
              <a:t>, </a:t>
            </a:r>
            <a:r>
              <a:rPr lang="ru-RU" sz="2400" dirty="0" err="1">
                <a:latin typeface="Times New Roman" panose="02020603050405020304" pitchFamily="18" charset="0"/>
                <a:ea typeface="Calibri"/>
                <a:cs typeface="Times New Roman" panose="02020603050405020304" pitchFamily="18" charset="0"/>
              </a:rPr>
              <a:t>фізіологічний</a:t>
            </a:r>
            <a:r>
              <a:rPr lang="ru-RU" sz="2400" dirty="0">
                <a:latin typeface="Times New Roman" panose="02020603050405020304" pitchFamily="18" charset="0"/>
                <a:ea typeface="Calibri"/>
                <a:cs typeface="Times New Roman" panose="02020603050405020304" pitchFamily="18" charset="0"/>
              </a:rPr>
              <a:t> стан </a:t>
            </a:r>
            <a:r>
              <a:rPr lang="ru-RU" sz="2400" dirty="0" err="1">
                <a:latin typeface="Times New Roman" panose="02020603050405020304" pitchFamily="18" charset="0"/>
                <a:ea typeface="Calibri"/>
                <a:cs typeface="Times New Roman" panose="02020603050405020304" pitchFamily="18" charset="0"/>
              </a:rPr>
              <a:t>тощо</a:t>
            </a:r>
            <a:r>
              <a:rPr lang="ru-RU" sz="2400" dirty="0">
                <a:latin typeface="Times New Roman" panose="02020603050405020304" pitchFamily="18" charset="0"/>
                <a:ea typeface="Calibri"/>
                <a:cs typeface="Times New Roman" panose="02020603050405020304" pitchFamily="18" charset="0"/>
              </a:rPr>
              <a:t>.</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8424936" cy="5976664"/>
          </a:xfrm>
        </p:spPr>
        <p:style>
          <a:lnRef idx="1">
            <a:schemeClr val="accent5"/>
          </a:lnRef>
          <a:fillRef idx="2">
            <a:schemeClr val="accent5"/>
          </a:fillRef>
          <a:effectRef idx="1">
            <a:schemeClr val="accent5"/>
          </a:effectRef>
          <a:fontRef idx="minor">
            <a:schemeClr val="dk1"/>
          </a:fontRef>
        </p:style>
        <p:txBody>
          <a:bodyPr>
            <a:normAutofit/>
          </a:bodyPr>
          <a:lstStyle/>
          <a:p>
            <a:pPr>
              <a:lnSpc>
                <a:spcPct val="115000"/>
              </a:lnSpc>
              <a:spcAft>
                <a:spcPts val="1000"/>
              </a:spcAft>
            </a:pPr>
            <a:r>
              <a:rPr lang="ru-RU" sz="2400" b="1" i="1" dirty="0">
                <a:solidFill>
                  <a:srgbClr val="002060"/>
                </a:solidFill>
                <a:latin typeface="Times New Roman"/>
                <a:ea typeface="Calibri"/>
                <a:cs typeface="Times New Roman"/>
              </a:rPr>
              <a:t>На </a:t>
            </a:r>
            <a:r>
              <a:rPr lang="ru-RU" sz="2400" b="1" i="1" dirty="0" err="1">
                <a:solidFill>
                  <a:srgbClr val="002060"/>
                </a:solidFill>
                <a:latin typeface="Times New Roman"/>
                <a:ea typeface="Calibri"/>
                <a:cs typeface="Times New Roman"/>
              </a:rPr>
              <a:t>вірогідність</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результатів</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досліду</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істотно</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впливає</a:t>
            </a:r>
            <a:r>
              <a:rPr lang="ru-RU" sz="2400" b="1" i="1" dirty="0">
                <a:solidFill>
                  <a:srgbClr val="002060"/>
                </a:solidFill>
                <a:latin typeface="Times New Roman"/>
                <a:ea typeface="Calibri"/>
                <a:cs typeface="Times New Roman"/>
              </a:rPr>
              <a:t> </a:t>
            </a:r>
            <a:r>
              <a:rPr lang="ru-RU" sz="2400" b="1" i="1" dirty="0" err="1">
                <a:solidFill>
                  <a:srgbClr val="002060"/>
                </a:solidFill>
                <a:latin typeface="Times New Roman"/>
                <a:ea typeface="Calibri"/>
                <a:cs typeface="Times New Roman"/>
              </a:rPr>
              <a:t>його</a:t>
            </a:r>
            <a:r>
              <a:rPr lang="ru-RU" sz="2400" b="1" i="1" dirty="0">
                <a:solidFill>
                  <a:srgbClr val="002060"/>
                </a:solidFill>
                <a:latin typeface="Times New Roman"/>
                <a:ea typeface="Calibri"/>
                <a:cs typeface="Times New Roman"/>
              </a:rPr>
              <a:t> </a:t>
            </a:r>
            <a:r>
              <a:rPr lang="ru-RU" sz="2400" b="1" i="1" dirty="0" err="1" smtClean="0">
                <a:solidFill>
                  <a:srgbClr val="C00000"/>
                </a:solidFill>
                <a:latin typeface="Times New Roman"/>
                <a:ea typeface="Calibri"/>
                <a:cs typeface="Times New Roman"/>
              </a:rPr>
              <a:t>тривалість</a:t>
            </a:r>
            <a:r>
              <a:rPr lang="ru-RU" sz="2400" b="1" i="1" dirty="0" smtClean="0">
                <a:solidFill>
                  <a:srgbClr val="C00000"/>
                </a:solidFill>
                <a:latin typeface="Times New Roman"/>
                <a:ea typeface="Calibri"/>
                <a:cs typeface="Times New Roman"/>
              </a:rPr>
              <a:t> .</a:t>
            </a:r>
            <a:r>
              <a:rPr lang="ru-RU" sz="2400" dirty="0" smtClean="0">
                <a:latin typeface="Times New Roman"/>
                <a:ea typeface="Calibri"/>
                <a:cs typeface="Times New Roman"/>
              </a:rPr>
              <a:t>При </a:t>
            </a:r>
            <a:r>
              <a:rPr lang="ru-RU" sz="2400" dirty="0" err="1">
                <a:latin typeface="Times New Roman"/>
                <a:ea typeface="Calibri"/>
                <a:cs typeface="Times New Roman"/>
              </a:rPr>
              <a:t>визначенні</a:t>
            </a:r>
            <a:r>
              <a:rPr lang="ru-RU" sz="2400" dirty="0">
                <a:latin typeface="Times New Roman"/>
                <a:ea typeface="Calibri"/>
                <a:cs typeface="Times New Roman"/>
              </a:rPr>
              <a:t> </a:t>
            </a:r>
            <a:r>
              <a:rPr lang="ru-RU" sz="2400" dirty="0" err="1">
                <a:latin typeface="Times New Roman"/>
                <a:ea typeface="Calibri"/>
                <a:cs typeface="Times New Roman"/>
              </a:rPr>
              <a:t>її</a:t>
            </a:r>
            <a:r>
              <a:rPr lang="ru-RU" sz="2400" dirty="0">
                <a:latin typeface="Times New Roman"/>
                <a:ea typeface="Calibri"/>
                <a:cs typeface="Times New Roman"/>
              </a:rPr>
              <a:t> </a:t>
            </a:r>
            <a:r>
              <a:rPr lang="ru-RU" sz="2400" dirty="0" err="1" smtClean="0">
                <a:latin typeface="Times New Roman"/>
                <a:ea typeface="Calibri"/>
                <a:cs typeface="Times New Roman"/>
              </a:rPr>
              <a:t>враховують</a:t>
            </a:r>
            <a:r>
              <a:rPr lang="ru-RU" sz="2400" dirty="0" smtClean="0">
                <a:latin typeface="Times New Roman"/>
                <a:ea typeface="Calibri"/>
                <a:cs typeface="Times New Roman"/>
              </a:rPr>
              <a:t> </a:t>
            </a:r>
            <a:r>
              <a:rPr lang="ru-RU" sz="2400" dirty="0" err="1">
                <a:latin typeface="Times New Roman"/>
                <a:ea typeface="Calibri"/>
                <a:cs typeface="Times New Roman"/>
              </a:rPr>
              <a:t>фізіологічний</a:t>
            </a:r>
            <a:r>
              <a:rPr lang="ru-RU" sz="2400" dirty="0">
                <a:latin typeface="Times New Roman"/>
                <a:ea typeface="Calibri"/>
                <a:cs typeface="Times New Roman"/>
              </a:rPr>
              <a:t> стан </a:t>
            </a:r>
            <a:r>
              <a:rPr lang="ru-RU" sz="2400" dirty="0" err="1">
                <a:latin typeface="Times New Roman"/>
                <a:ea typeface="Calibri"/>
                <a:cs typeface="Times New Roman"/>
              </a:rPr>
              <a:t>тварин</a:t>
            </a:r>
            <a:r>
              <a:rPr lang="ru-RU" sz="2400" dirty="0">
                <a:latin typeface="Times New Roman"/>
                <a:ea typeface="Calibri"/>
                <a:cs typeface="Times New Roman"/>
              </a:rPr>
              <a:t> (</a:t>
            </a:r>
            <a:r>
              <a:rPr lang="ru-RU" sz="2400" dirty="0" err="1">
                <a:latin typeface="Times New Roman"/>
                <a:ea typeface="Calibri"/>
                <a:cs typeface="Times New Roman"/>
              </a:rPr>
              <a:t>лактацію</a:t>
            </a:r>
            <a:r>
              <a:rPr lang="ru-RU" sz="2400" dirty="0">
                <a:latin typeface="Times New Roman"/>
                <a:ea typeface="Calibri"/>
                <a:cs typeface="Times New Roman"/>
              </a:rPr>
              <a:t>, </a:t>
            </a:r>
            <a:r>
              <a:rPr lang="ru-RU" sz="2400" dirty="0" err="1">
                <a:latin typeface="Times New Roman"/>
                <a:ea typeface="Calibri"/>
                <a:cs typeface="Times New Roman"/>
              </a:rPr>
              <a:t>вагітність</a:t>
            </a:r>
            <a:r>
              <a:rPr lang="ru-RU" sz="2400" dirty="0">
                <a:latin typeface="Times New Roman"/>
                <a:ea typeface="Calibri"/>
                <a:cs typeface="Times New Roman"/>
              </a:rPr>
              <a:t> </a:t>
            </a:r>
            <a:r>
              <a:rPr lang="ru-RU" sz="2400" dirty="0" err="1">
                <a:latin typeface="Times New Roman"/>
                <a:ea typeface="Calibri"/>
                <a:cs typeface="Times New Roman"/>
              </a:rPr>
              <a:t>тощо</a:t>
            </a:r>
            <a:r>
              <a:rPr lang="ru-RU" sz="2400" dirty="0">
                <a:latin typeface="Times New Roman"/>
                <a:ea typeface="Calibri"/>
                <a:cs typeface="Times New Roman"/>
              </a:rPr>
              <a:t>) і </a:t>
            </a:r>
            <a:r>
              <a:rPr lang="ru-RU" sz="2400" dirty="0" err="1">
                <a:latin typeface="Times New Roman"/>
                <a:ea typeface="Calibri"/>
                <a:cs typeface="Times New Roman"/>
              </a:rPr>
              <a:t>тривалість</a:t>
            </a:r>
            <a:r>
              <a:rPr lang="ru-RU" sz="2400" dirty="0">
                <a:latin typeface="Times New Roman"/>
                <a:ea typeface="Calibri"/>
                <a:cs typeface="Times New Roman"/>
              </a:rPr>
              <a:t> </a:t>
            </a:r>
            <a:r>
              <a:rPr lang="ru-RU" sz="2400" dirty="0" err="1" smtClean="0">
                <a:latin typeface="Times New Roman"/>
                <a:ea typeface="Calibri"/>
                <a:cs typeface="Times New Roman"/>
              </a:rPr>
              <a:t>окремих</a:t>
            </a:r>
            <a:r>
              <a:rPr lang="ru-RU" sz="2400" dirty="0" smtClean="0">
                <a:latin typeface="Times New Roman"/>
                <a:ea typeface="Calibri"/>
                <a:cs typeface="Times New Roman"/>
              </a:rPr>
              <a:t> </a:t>
            </a:r>
            <a:r>
              <a:rPr lang="ru-RU" sz="2400" dirty="0" err="1" smtClean="0">
                <a:latin typeface="Times New Roman"/>
                <a:ea typeface="Calibri"/>
                <a:cs typeface="Times New Roman"/>
              </a:rPr>
              <a:t>виробничих</a:t>
            </a:r>
            <a:r>
              <a:rPr lang="ru-RU" sz="2400" dirty="0" smtClean="0">
                <a:latin typeface="Times New Roman"/>
                <a:ea typeface="Calibri"/>
                <a:cs typeface="Times New Roman"/>
              </a:rPr>
              <a:t>.</a:t>
            </a:r>
            <a:br>
              <a:rPr lang="ru-RU" sz="2400" dirty="0" smtClean="0">
                <a:latin typeface="Times New Roman"/>
                <a:ea typeface="Calibri"/>
                <a:cs typeface="Times New Roman"/>
              </a:rPr>
            </a:br>
            <a:r>
              <a:rPr lang="ru-RU" sz="2400" dirty="0" err="1" smtClean="0">
                <a:latin typeface="Times New Roman"/>
                <a:ea typeface="Calibri"/>
                <a:cs typeface="Times New Roman"/>
              </a:rPr>
              <a:t>Вказують</a:t>
            </a:r>
            <a:r>
              <a:rPr lang="ru-RU" sz="2400" dirty="0" smtClean="0">
                <a:latin typeface="Times New Roman"/>
                <a:ea typeface="Calibri"/>
                <a:cs typeface="Times New Roman"/>
              </a:rPr>
              <a:t>, </a:t>
            </a:r>
            <a:r>
              <a:rPr lang="ru-RU" sz="2400" dirty="0" err="1">
                <a:latin typeface="Times New Roman"/>
                <a:ea typeface="Calibri"/>
                <a:cs typeface="Times New Roman"/>
              </a:rPr>
              <a:t>яким</a:t>
            </a:r>
            <a:r>
              <a:rPr lang="ru-RU" sz="2400" dirty="0">
                <a:latin typeface="Times New Roman"/>
                <a:ea typeface="Calibri"/>
                <a:cs typeface="Times New Roman"/>
              </a:rPr>
              <a:t> методом проводиться </a:t>
            </a:r>
            <a:r>
              <a:rPr lang="ru-RU" sz="2400" dirty="0" err="1">
                <a:latin typeface="Times New Roman"/>
                <a:ea typeface="Calibri"/>
                <a:cs typeface="Times New Roman"/>
              </a:rPr>
              <a:t>дослід</a:t>
            </a:r>
            <a:r>
              <a:rPr lang="ru-RU" sz="2400" dirty="0">
                <a:latin typeface="Times New Roman"/>
                <a:ea typeface="Calibri"/>
                <a:cs typeface="Times New Roman"/>
              </a:rPr>
              <a:t> (метод </a:t>
            </a:r>
            <a:r>
              <a:rPr lang="ru-RU" sz="2400" dirty="0" err="1">
                <a:latin typeface="Times New Roman"/>
                <a:ea typeface="Calibri"/>
                <a:cs typeface="Times New Roman"/>
              </a:rPr>
              <a:t>груп</a:t>
            </a:r>
            <a:r>
              <a:rPr lang="ru-RU" sz="2400" dirty="0">
                <a:latin typeface="Times New Roman"/>
                <a:ea typeface="Calibri"/>
                <a:cs typeface="Times New Roman"/>
              </a:rPr>
              <a:t>, метод </a:t>
            </a:r>
            <a:r>
              <a:rPr lang="ru-RU" sz="2400" dirty="0" err="1">
                <a:latin typeface="Times New Roman"/>
                <a:ea typeface="Calibri"/>
                <a:cs typeface="Times New Roman"/>
              </a:rPr>
              <a:t>періодів</a:t>
            </a:r>
            <a:r>
              <a:rPr lang="ru-RU" sz="2400" dirty="0">
                <a:latin typeface="Times New Roman"/>
                <a:ea typeface="Calibri"/>
                <a:cs typeface="Times New Roman"/>
              </a:rPr>
              <a:t>, метод </a:t>
            </a:r>
            <a:r>
              <a:rPr lang="ru-RU" sz="2400" dirty="0" err="1">
                <a:latin typeface="Times New Roman"/>
                <a:ea typeface="Calibri"/>
                <a:cs typeface="Times New Roman"/>
              </a:rPr>
              <a:t>груп-періодів</a:t>
            </a:r>
            <a:r>
              <a:rPr lang="ru-RU" sz="2400" dirty="0">
                <a:latin typeface="Times New Roman"/>
                <a:ea typeface="Calibri"/>
                <a:cs typeface="Times New Roman"/>
              </a:rPr>
              <a:t>) та метод </a:t>
            </a:r>
            <a:r>
              <a:rPr lang="ru-RU" sz="2400" dirty="0" err="1">
                <a:latin typeface="Times New Roman"/>
                <a:ea typeface="Calibri"/>
                <a:cs typeface="Times New Roman"/>
              </a:rPr>
              <a:t>підбору</a:t>
            </a:r>
            <a:r>
              <a:rPr lang="ru-RU" sz="2400" dirty="0">
                <a:latin typeface="Times New Roman"/>
                <a:ea typeface="Calibri"/>
                <a:cs typeface="Times New Roman"/>
              </a:rPr>
              <a:t> </a:t>
            </a:r>
            <a:r>
              <a:rPr lang="ru-RU" sz="2400" dirty="0" err="1">
                <a:latin typeface="Times New Roman"/>
                <a:ea typeface="Calibri"/>
                <a:cs typeface="Times New Roman"/>
              </a:rPr>
              <a:t>тварин</a:t>
            </a:r>
            <a:r>
              <a:rPr lang="ru-RU" sz="2400" dirty="0">
                <a:latin typeface="Times New Roman"/>
                <a:ea typeface="Calibri"/>
                <a:cs typeface="Times New Roman"/>
              </a:rPr>
              <a:t> у </a:t>
            </a:r>
            <a:r>
              <a:rPr lang="ru-RU" sz="2400" dirty="0" err="1">
                <a:latin typeface="Times New Roman"/>
                <a:ea typeface="Calibri"/>
                <a:cs typeface="Times New Roman"/>
              </a:rPr>
              <a:t>групи</a:t>
            </a:r>
            <a:r>
              <a:rPr lang="ru-RU" sz="2400" dirty="0">
                <a:latin typeface="Times New Roman"/>
                <a:ea typeface="Calibri"/>
                <a:cs typeface="Times New Roman"/>
              </a:rPr>
              <a:t>, подати схему і </a:t>
            </a:r>
            <a:r>
              <a:rPr lang="ru-RU" sz="2400" dirty="0" err="1">
                <a:latin typeface="Times New Roman"/>
                <a:ea typeface="Calibri"/>
                <a:cs typeface="Times New Roman"/>
              </a:rPr>
              <a:t>техніку</a:t>
            </a:r>
            <a:r>
              <a:rPr lang="ru-RU" sz="2400" dirty="0">
                <a:latin typeface="Times New Roman"/>
                <a:ea typeface="Calibri"/>
                <a:cs typeface="Times New Roman"/>
              </a:rPr>
              <a:t> </a:t>
            </a:r>
            <a:r>
              <a:rPr lang="ru-RU" sz="2400" dirty="0" err="1">
                <a:latin typeface="Times New Roman"/>
                <a:ea typeface="Calibri"/>
                <a:cs typeface="Times New Roman"/>
              </a:rPr>
              <a:t>проведення</a:t>
            </a:r>
            <a:r>
              <a:rPr lang="ru-RU" sz="2400" dirty="0">
                <a:latin typeface="Times New Roman"/>
                <a:ea typeface="Calibri"/>
                <a:cs typeface="Times New Roman"/>
              </a:rPr>
              <a:t> </a:t>
            </a:r>
            <a:r>
              <a:rPr lang="ru-RU" sz="2400" dirty="0" err="1">
                <a:latin typeface="Times New Roman"/>
                <a:ea typeface="Calibri"/>
                <a:cs typeface="Times New Roman"/>
              </a:rPr>
              <a:t>досліджень</a:t>
            </a:r>
            <a:r>
              <a:rPr lang="ru-RU" sz="2400" dirty="0" smtClean="0">
                <a:latin typeface="Times New Roman"/>
                <a:ea typeface="Calibri"/>
                <a:cs typeface="Times New Roman"/>
              </a:rPr>
              <a:t>.</a:t>
            </a:r>
            <a:br>
              <a:rPr lang="ru-RU" sz="2400" dirty="0" smtClean="0">
                <a:latin typeface="Times New Roman"/>
                <a:ea typeface="Calibri"/>
                <a:cs typeface="Times New Roman"/>
              </a:rPr>
            </a:br>
            <a:r>
              <a:rPr lang="ru-RU" sz="2700" b="1" dirty="0">
                <a:latin typeface="Times New Roman"/>
                <a:ea typeface="Calibri"/>
                <a:cs typeface="Times New Roman"/>
              </a:rPr>
              <a:t>Схему </a:t>
            </a:r>
            <a:r>
              <a:rPr lang="ru-RU" sz="2700" dirty="0" err="1">
                <a:latin typeface="Times New Roman"/>
                <a:ea typeface="Calibri"/>
                <a:cs typeface="Times New Roman"/>
              </a:rPr>
              <a:t>найчастіше</a:t>
            </a:r>
            <a:r>
              <a:rPr lang="ru-RU" sz="2700" dirty="0">
                <a:latin typeface="Times New Roman"/>
                <a:ea typeface="Calibri"/>
                <a:cs typeface="Times New Roman"/>
              </a:rPr>
              <a:t> </a:t>
            </a:r>
            <a:r>
              <a:rPr lang="ru-RU" sz="2700" dirty="0" err="1">
                <a:latin typeface="Times New Roman"/>
                <a:ea typeface="Calibri"/>
                <a:cs typeface="Times New Roman"/>
              </a:rPr>
              <a:t>подають</a:t>
            </a:r>
            <a:r>
              <a:rPr lang="ru-RU" sz="2700" dirty="0">
                <a:latin typeface="Times New Roman"/>
                <a:ea typeface="Calibri"/>
                <a:cs typeface="Times New Roman"/>
              </a:rPr>
              <a:t> у </a:t>
            </a:r>
            <a:r>
              <a:rPr lang="ru-RU" sz="2700" dirty="0" err="1">
                <a:latin typeface="Times New Roman"/>
                <a:ea typeface="Calibri"/>
                <a:cs typeface="Times New Roman"/>
              </a:rPr>
              <a:t>вигляді</a:t>
            </a:r>
            <a:r>
              <a:rPr lang="ru-RU" sz="2700" dirty="0">
                <a:latin typeface="Times New Roman"/>
                <a:ea typeface="Calibri"/>
                <a:cs typeface="Times New Roman"/>
              </a:rPr>
              <a:t> </a:t>
            </a:r>
            <a:r>
              <a:rPr lang="ru-RU" sz="2700" dirty="0" err="1">
                <a:latin typeface="Times New Roman"/>
                <a:ea typeface="Calibri"/>
                <a:cs typeface="Times New Roman"/>
              </a:rPr>
              <a:t>однієї</a:t>
            </a:r>
            <a:r>
              <a:rPr lang="ru-RU" sz="2700" dirty="0">
                <a:latin typeface="Times New Roman"/>
                <a:ea typeface="Calibri"/>
                <a:cs typeface="Times New Roman"/>
              </a:rPr>
              <a:t> </a:t>
            </a:r>
            <a:r>
              <a:rPr lang="ru-RU" sz="2700" dirty="0" err="1">
                <a:latin typeface="Times New Roman"/>
                <a:ea typeface="Calibri"/>
                <a:cs typeface="Times New Roman"/>
              </a:rPr>
              <a:t>або</a:t>
            </a:r>
            <a:r>
              <a:rPr lang="ru-RU" sz="2700" dirty="0">
                <a:latin typeface="Times New Roman"/>
                <a:ea typeface="Calibri"/>
                <a:cs typeface="Times New Roman"/>
              </a:rPr>
              <a:t> </a:t>
            </a:r>
            <a:r>
              <a:rPr lang="ru-RU" sz="2700" dirty="0" err="1">
                <a:latin typeface="Times New Roman"/>
                <a:ea typeface="Calibri"/>
                <a:cs typeface="Times New Roman"/>
              </a:rPr>
              <a:t>кількох</a:t>
            </a:r>
            <a:r>
              <a:rPr lang="ru-RU" sz="2700" dirty="0">
                <a:latin typeface="Times New Roman"/>
                <a:ea typeface="Calibri"/>
                <a:cs typeface="Times New Roman"/>
              </a:rPr>
              <a:t> </a:t>
            </a:r>
            <a:r>
              <a:rPr lang="ru-RU" sz="2700" dirty="0" err="1">
                <a:latin typeface="Times New Roman"/>
                <a:ea typeface="Calibri"/>
                <a:cs typeface="Times New Roman"/>
              </a:rPr>
              <a:t>таблиць</a:t>
            </a:r>
            <a:r>
              <a:rPr lang="ru-RU" sz="2700" dirty="0">
                <a:latin typeface="Times New Roman"/>
                <a:ea typeface="Calibri"/>
                <a:cs typeface="Times New Roman"/>
              </a:rPr>
              <a:t> </a:t>
            </a:r>
            <a:r>
              <a:rPr lang="ru-RU" sz="2700" dirty="0" err="1">
                <a:latin typeface="Times New Roman"/>
                <a:ea typeface="Calibri"/>
                <a:cs typeface="Times New Roman"/>
              </a:rPr>
              <a:t>чи</a:t>
            </a:r>
            <a:r>
              <a:rPr lang="ru-RU" sz="2700" dirty="0">
                <a:latin typeface="Times New Roman"/>
                <a:ea typeface="Calibri"/>
                <a:cs typeface="Times New Roman"/>
              </a:rPr>
              <a:t> </a:t>
            </a:r>
            <a:r>
              <a:rPr lang="ru-RU" sz="2700" dirty="0" err="1">
                <a:latin typeface="Times New Roman"/>
                <a:ea typeface="Calibri"/>
                <a:cs typeface="Times New Roman"/>
              </a:rPr>
              <a:t>рисунків</a:t>
            </a:r>
            <a:r>
              <a:rPr lang="ru-RU" sz="2700" dirty="0">
                <a:latin typeface="Times New Roman"/>
                <a:ea typeface="Calibri"/>
                <a:cs typeface="Times New Roman"/>
              </a:rPr>
              <a:t>, де </a:t>
            </a:r>
            <a:r>
              <a:rPr lang="ru-RU" sz="2700" dirty="0" err="1">
                <a:latin typeface="Times New Roman"/>
                <a:ea typeface="Calibri"/>
                <a:cs typeface="Times New Roman"/>
              </a:rPr>
              <a:t>зазначають</a:t>
            </a:r>
            <a:r>
              <a:rPr lang="ru-RU" sz="2700" dirty="0">
                <a:latin typeface="Times New Roman"/>
                <a:ea typeface="Calibri"/>
                <a:cs typeface="Times New Roman"/>
              </a:rPr>
              <a:t> </a:t>
            </a:r>
            <a:r>
              <a:rPr lang="ru-RU" sz="2700" dirty="0" err="1">
                <a:latin typeface="Times New Roman"/>
                <a:ea typeface="Calibri"/>
                <a:cs typeface="Times New Roman"/>
              </a:rPr>
              <a:t>кількість</a:t>
            </a:r>
            <a:r>
              <a:rPr lang="ru-RU" sz="2700" dirty="0">
                <a:latin typeface="Times New Roman"/>
                <a:ea typeface="Calibri"/>
                <a:cs typeface="Times New Roman"/>
              </a:rPr>
              <a:t> </a:t>
            </a:r>
            <a:r>
              <a:rPr lang="ru-RU" sz="2700" dirty="0" err="1">
                <a:latin typeface="Times New Roman"/>
                <a:ea typeface="Calibri"/>
                <a:cs typeface="Times New Roman"/>
              </a:rPr>
              <a:t>груп</a:t>
            </a:r>
            <a:r>
              <a:rPr lang="ru-RU" sz="2700" dirty="0">
                <a:latin typeface="Times New Roman"/>
                <a:ea typeface="Calibri"/>
                <a:cs typeface="Times New Roman"/>
              </a:rPr>
              <a:t>, </a:t>
            </a:r>
            <a:r>
              <a:rPr lang="ru-RU" sz="2700" dirty="0" err="1">
                <a:latin typeface="Times New Roman"/>
                <a:ea typeface="Calibri"/>
                <a:cs typeface="Times New Roman"/>
              </a:rPr>
              <a:t>тварин</a:t>
            </a:r>
            <a:r>
              <a:rPr lang="ru-RU" sz="2700" dirty="0">
                <a:latin typeface="Times New Roman"/>
                <a:ea typeface="Calibri"/>
                <a:cs typeface="Times New Roman"/>
              </a:rPr>
              <a:t> у </a:t>
            </a:r>
            <a:r>
              <a:rPr lang="ru-RU" sz="2700" dirty="0" err="1">
                <a:latin typeface="Times New Roman"/>
                <a:ea typeface="Calibri"/>
                <a:cs typeface="Times New Roman"/>
              </a:rPr>
              <a:t>кожній</a:t>
            </a:r>
            <a:r>
              <a:rPr lang="ru-RU" sz="2700" dirty="0">
                <a:latin typeface="Times New Roman"/>
                <a:ea typeface="Calibri"/>
                <a:cs typeface="Times New Roman"/>
              </a:rPr>
              <a:t> </a:t>
            </a:r>
            <a:r>
              <a:rPr lang="ru-RU" sz="2700" dirty="0" err="1">
                <a:latin typeface="Times New Roman"/>
                <a:ea typeface="Calibri"/>
                <a:cs typeface="Times New Roman"/>
              </a:rPr>
              <a:t>групі</a:t>
            </a:r>
            <a:r>
              <a:rPr lang="ru-RU" sz="2700" dirty="0">
                <a:latin typeface="Times New Roman"/>
                <a:ea typeface="Calibri"/>
                <a:cs typeface="Times New Roman"/>
              </a:rPr>
              <a:t>, </a:t>
            </a:r>
            <a:r>
              <a:rPr lang="ru-RU" sz="2700" dirty="0" err="1">
                <a:latin typeface="Times New Roman"/>
                <a:ea typeface="Calibri"/>
                <a:cs typeface="Times New Roman"/>
              </a:rPr>
              <a:t>відповідні</a:t>
            </a:r>
            <a:r>
              <a:rPr lang="ru-RU" sz="2700" dirty="0">
                <a:latin typeface="Times New Roman"/>
                <a:ea typeface="Calibri"/>
                <a:cs typeface="Times New Roman"/>
              </a:rPr>
              <a:t> </a:t>
            </a:r>
            <a:r>
              <a:rPr lang="ru-RU" sz="2700" dirty="0" err="1">
                <a:latin typeface="Times New Roman"/>
                <a:ea typeface="Calibri"/>
                <a:cs typeface="Times New Roman"/>
              </a:rPr>
              <a:t>періоди</a:t>
            </a:r>
            <a:r>
              <a:rPr lang="ru-RU" sz="2700" dirty="0">
                <a:latin typeface="Times New Roman"/>
                <a:ea typeface="Calibri"/>
                <a:cs typeface="Times New Roman"/>
              </a:rPr>
              <a:t>, </a:t>
            </a:r>
            <a:r>
              <a:rPr lang="ru-RU" sz="2700" dirty="0" err="1">
                <a:latin typeface="Times New Roman"/>
                <a:ea typeface="Calibri"/>
                <a:cs typeface="Times New Roman"/>
              </a:rPr>
              <a:t>їх</a:t>
            </a:r>
            <a:r>
              <a:rPr lang="ru-RU" sz="2700" dirty="0">
                <a:latin typeface="Times New Roman"/>
                <a:ea typeface="Calibri"/>
                <a:cs typeface="Times New Roman"/>
              </a:rPr>
              <a:t> </a:t>
            </a:r>
            <a:r>
              <a:rPr lang="ru-RU" sz="2700" dirty="0" err="1">
                <a:latin typeface="Times New Roman"/>
                <a:ea typeface="Calibri"/>
                <a:cs typeface="Times New Roman"/>
              </a:rPr>
              <a:t>тривалість</a:t>
            </a:r>
            <a:r>
              <a:rPr lang="ru-RU" sz="2700" dirty="0">
                <a:latin typeface="Times New Roman"/>
                <a:ea typeface="Calibri"/>
                <a:cs typeface="Times New Roman"/>
              </a:rPr>
              <a:t>.</a:t>
            </a:r>
            <a:r>
              <a:rPr lang="ru-RU" sz="2700" dirty="0">
                <a:ea typeface="Calibri"/>
                <a:cs typeface="Times New Roman"/>
              </a:rPr>
              <a:t/>
            </a:r>
            <a:br>
              <a:rPr lang="ru-RU" sz="27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3488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800" b="1" dirty="0" smtClean="0">
                <a:solidFill>
                  <a:srgbClr val="C00000"/>
                </a:solidFill>
                <a:latin typeface="Times New Roman" panose="02020603050405020304" pitchFamily="18" charset="0"/>
                <a:cs typeface="Times New Roman" panose="02020603050405020304" pitchFamily="18" charset="0"/>
              </a:rPr>
              <a:t>1.Схема досліду з вивчення ефективності згодовування коровам силосу, заготовленого з консервантом </a:t>
            </a:r>
            <a:r>
              <a:rPr lang="uk-UA" sz="2800" b="1" dirty="0" err="1" smtClean="0">
                <a:solidFill>
                  <a:srgbClr val="C00000"/>
                </a:solidFill>
                <a:latin typeface="Times New Roman" panose="02020603050405020304" pitchFamily="18" charset="0"/>
                <a:cs typeface="Times New Roman" panose="02020603050405020304" pitchFamily="18" charset="0"/>
              </a:rPr>
              <a:t>Літосил</a:t>
            </a:r>
            <a:r>
              <a:rPr lang="uk-UA" sz="2800" b="1" dirty="0" smtClean="0">
                <a:solidFill>
                  <a:srgbClr val="C00000"/>
                </a:solidFill>
                <a:latin typeface="Times New Roman" panose="02020603050405020304" pitchFamily="18" charset="0"/>
                <a:cs typeface="Times New Roman" panose="02020603050405020304" pitchFamily="18" charset="0"/>
              </a:rPr>
              <a:t> плюс</a:t>
            </a:r>
            <a:endParaRPr lang="ru-RU" sz="2800" b="1"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86474851"/>
              </p:ext>
            </p:extLst>
          </p:nvPr>
        </p:nvGraphicFramePr>
        <p:xfrm>
          <a:off x="539552" y="2492896"/>
          <a:ext cx="8208911" cy="4248269"/>
        </p:xfrm>
        <a:graphic>
          <a:graphicData uri="http://schemas.openxmlformats.org/drawingml/2006/table">
            <a:tbl>
              <a:tblPr>
                <a:tableStyleId>{3C2FFA5D-87B4-456A-9821-1D502468CF0F}</a:tableStyleId>
              </a:tblPr>
              <a:tblGrid>
                <a:gridCol w="1534376">
                  <a:extLst>
                    <a:ext uri="{9D8B030D-6E8A-4147-A177-3AD203B41FA5}">
                      <a16:colId xmlns:a16="http://schemas.microsoft.com/office/drawing/2014/main" val="20000"/>
                    </a:ext>
                  </a:extLst>
                </a:gridCol>
                <a:gridCol w="1611093">
                  <a:extLst>
                    <a:ext uri="{9D8B030D-6E8A-4147-A177-3AD203B41FA5}">
                      <a16:colId xmlns:a16="http://schemas.microsoft.com/office/drawing/2014/main" val="20001"/>
                    </a:ext>
                  </a:extLst>
                </a:gridCol>
                <a:gridCol w="1512238">
                  <a:extLst>
                    <a:ext uri="{9D8B030D-6E8A-4147-A177-3AD203B41FA5}">
                      <a16:colId xmlns:a16="http://schemas.microsoft.com/office/drawing/2014/main" val="20002"/>
                    </a:ext>
                  </a:extLst>
                </a:gridCol>
                <a:gridCol w="1774324">
                  <a:extLst>
                    <a:ext uri="{9D8B030D-6E8A-4147-A177-3AD203B41FA5}">
                      <a16:colId xmlns:a16="http://schemas.microsoft.com/office/drawing/2014/main" val="20003"/>
                    </a:ext>
                  </a:extLst>
                </a:gridCol>
                <a:gridCol w="1776880">
                  <a:extLst>
                    <a:ext uri="{9D8B030D-6E8A-4147-A177-3AD203B41FA5}">
                      <a16:colId xmlns:a16="http://schemas.microsoft.com/office/drawing/2014/main" val="20004"/>
                    </a:ext>
                  </a:extLst>
                </a:gridCol>
              </a:tblGrid>
              <a:tr h="1152128">
                <a:tc>
                  <a:txBody>
                    <a:bodyPr/>
                    <a:lstStyle/>
                    <a:p>
                      <a:pPr algn="ctr" eaLnBrk="0" hangingPunct="0">
                        <a:lnSpc>
                          <a:spcPts val="2400"/>
                        </a:lnSpc>
                        <a:spcBef>
                          <a:spcPts val="600"/>
                        </a:spcBef>
                        <a:spcAft>
                          <a:spcPts val="0"/>
                        </a:spcAft>
                      </a:pPr>
                      <a:r>
                        <a:rPr lang="ru-RU" sz="2000" dirty="0">
                          <a:effectLst/>
                        </a:rPr>
                        <a:t> </a:t>
                      </a:r>
                    </a:p>
                    <a:p>
                      <a:pPr marL="354330" algn="ctr" eaLnBrk="0" hangingPunct="0">
                        <a:lnSpc>
                          <a:spcPts val="2400"/>
                        </a:lnSpc>
                        <a:spcBef>
                          <a:spcPts val="600"/>
                        </a:spcBef>
                        <a:spcAft>
                          <a:spcPts val="0"/>
                        </a:spcAft>
                      </a:pPr>
                      <a:r>
                        <a:rPr lang="ru-RU" sz="2000" spc="-5" dirty="0" err="1">
                          <a:effectLst/>
                        </a:rPr>
                        <a:t>Група</a:t>
                      </a:r>
                      <a:endParaRPr lang="ru-RU" sz="2000" dirty="0">
                        <a:effectLst/>
                        <a:latin typeface="Calibri"/>
                        <a:ea typeface="Calibri"/>
                        <a:cs typeface="Times New Roman"/>
                      </a:endParaRPr>
                    </a:p>
                  </a:txBody>
                  <a:tcPr marL="0" marR="0" marT="0" marB="0"/>
                </a:tc>
                <a:tc>
                  <a:txBody>
                    <a:bodyPr/>
                    <a:lstStyle/>
                    <a:p>
                      <a:pPr marL="208915" marR="208280" algn="ctr" eaLnBrk="0" hangingPunct="0">
                        <a:lnSpc>
                          <a:spcPts val="2400"/>
                        </a:lnSpc>
                        <a:spcBef>
                          <a:spcPts val="600"/>
                        </a:spcBef>
                        <a:spcAft>
                          <a:spcPts val="0"/>
                        </a:spcAft>
                      </a:pPr>
                      <a:r>
                        <a:rPr lang="ru-RU" sz="2000" dirty="0" err="1">
                          <a:effectLst/>
                        </a:rPr>
                        <a:t>Кількість</a:t>
                      </a:r>
                      <a:r>
                        <a:rPr lang="ru-RU" sz="2000" dirty="0">
                          <a:effectLst/>
                        </a:rPr>
                        <a:t> </a:t>
                      </a:r>
                      <a:r>
                        <a:rPr lang="ru-RU" sz="2000" spc="-5" dirty="0" err="1">
                          <a:effectLst/>
                        </a:rPr>
                        <a:t>тварин</a:t>
                      </a:r>
                      <a:r>
                        <a:rPr lang="ru-RU" sz="2000" spc="-5" dirty="0">
                          <a:effectLst/>
                        </a:rPr>
                        <a:t>,</a:t>
                      </a:r>
                      <a:r>
                        <a:rPr lang="ru-RU" sz="2000" spc="110" dirty="0">
                          <a:effectLst/>
                        </a:rPr>
                        <a:t> </a:t>
                      </a:r>
                      <a:r>
                        <a:rPr lang="ru-RU" sz="2000" dirty="0" err="1">
                          <a:effectLst/>
                        </a:rPr>
                        <a:t>голів</a:t>
                      </a:r>
                      <a:endParaRPr lang="ru-RU" sz="2000" dirty="0">
                        <a:effectLst/>
                        <a:latin typeface="Calibri"/>
                        <a:ea typeface="Calibri"/>
                        <a:cs typeface="Times New Roman"/>
                      </a:endParaRPr>
                    </a:p>
                  </a:txBody>
                  <a:tcPr marL="0" marR="0" marT="0" marB="0"/>
                </a:tc>
                <a:tc>
                  <a:txBody>
                    <a:bodyPr/>
                    <a:lstStyle/>
                    <a:p>
                      <a:pPr marR="635" algn="ctr" eaLnBrk="0" hangingPunct="0">
                        <a:lnSpc>
                          <a:spcPts val="2400"/>
                        </a:lnSpc>
                        <a:spcBef>
                          <a:spcPts val="600"/>
                        </a:spcBef>
                        <a:spcAft>
                          <a:spcPts val="0"/>
                        </a:spcAft>
                      </a:pPr>
                      <a:r>
                        <a:rPr lang="ru-RU" sz="2000" spc="-5" dirty="0" err="1">
                          <a:effectLst/>
                        </a:rPr>
                        <a:t>Зрівняльний</a:t>
                      </a:r>
                      <a:r>
                        <a:rPr lang="ru-RU" sz="2000" spc="-100" dirty="0">
                          <a:effectLst/>
                        </a:rPr>
                        <a:t> </a:t>
                      </a:r>
                      <a:r>
                        <a:rPr lang="ru-RU" sz="2000" dirty="0" err="1">
                          <a:effectLst/>
                        </a:rPr>
                        <a:t>період</a:t>
                      </a:r>
                      <a:endParaRPr lang="ru-RU" sz="2000" dirty="0">
                        <a:effectLst/>
                      </a:endParaRPr>
                    </a:p>
                    <a:p>
                      <a:pPr algn="ctr" eaLnBrk="0" hangingPunct="0">
                        <a:lnSpc>
                          <a:spcPts val="2400"/>
                        </a:lnSpc>
                        <a:spcBef>
                          <a:spcPts val="600"/>
                        </a:spcBef>
                        <a:spcAft>
                          <a:spcPts val="0"/>
                        </a:spcAft>
                      </a:pPr>
                      <a:r>
                        <a:rPr lang="ru-RU" sz="2000" dirty="0">
                          <a:effectLst/>
                        </a:rPr>
                        <a:t>(15</a:t>
                      </a:r>
                      <a:r>
                        <a:rPr lang="ru-RU" sz="2000" spc="-25" dirty="0">
                          <a:effectLst/>
                        </a:rPr>
                        <a:t> </a:t>
                      </a:r>
                      <a:r>
                        <a:rPr lang="ru-RU" sz="2000" spc="-5" dirty="0" err="1">
                          <a:effectLst/>
                        </a:rPr>
                        <a:t>днів</a:t>
                      </a:r>
                      <a:r>
                        <a:rPr lang="ru-RU" sz="2000" spc="-5" dirty="0">
                          <a:effectLst/>
                        </a:rPr>
                        <a:t>)</a:t>
                      </a:r>
                      <a:endParaRPr lang="ru-RU" sz="2000" dirty="0">
                        <a:effectLst/>
                        <a:latin typeface="Calibri"/>
                        <a:ea typeface="Calibri"/>
                        <a:cs typeface="Times New Roman"/>
                      </a:endParaRPr>
                    </a:p>
                  </a:txBody>
                  <a:tcPr marL="0" marR="0" marT="0" marB="0"/>
                </a:tc>
                <a:tc>
                  <a:txBody>
                    <a:bodyPr/>
                    <a:lstStyle/>
                    <a:p>
                      <a:pPr algn="ctr" eaLnBrk="0" hangingPunct="0">
                        <a:lnSpc>
                          <a:spcPts val="2400"/>
                        </a:lnSpc>
                        <a:spcBef>
                          <a:spcPts val="600"/>
                        </a:spcBef>
                        <a:spcAft>
                          <a:spcPts val="0"/>
                        </a:spcAft>
                      </a:pPr>
                      <a:r>
                        <a:rPr lang="ru-RU" sz="2000" spc="-5" dirty="0" err="1">
                          <a:effectLst/>
                        </a:rPr>
                        <a:t>Основний</a:t>
                      </a:r>
                      <a:r>
                        <a:rPr lang="ru-RU" sz="2000" spc="-85" dirty="0">
                          <a:effectLst/>
                        </a:rPr>
                        <a:t> </a:t>
                      </a:r>
                      <a:r>
                        <a:rPr lang="ru-RU" sz="2000" dirty="0" err="1">
                          <a:effectLst/>
                        </a:rPr>
                        <a:t>період</a:t>
                      </a:r>
                      <a:endParaRPr lang="ru-RU" sz="2000" dirty="0">
                        <a:effectLst/>
                      </a:endParaRPr>
                    </a:p>
                    <a:p>
                      <a:pPr marR="635" algn="ctr" eaLnBrk="0" hangingPunct="0">
                        <a:lnSpc>
                          <a:spcPts val="2400"/>
                        </a:lnSpc>
                        <a:spcBef>
                          <a:spcPts val="600"/>
                        </a:spcBef>
                        <a:spcAft>
                          <a:spcPts val="0"/>
                        </a:spcAft>
                      </a:pPr>
                      <a:r>
                        <a:rPr lang="ru-RU" sz="2000" dirty="0">
                          <a:effectLst/>
                        </a:rPr>
                        <a:t>(60</a:t>
                      </a:r>
                      <a:r>
                        <a:rPr lang="ru-RU" sz="2000" spc="-25" dirty="0">
                          <a:effectLst/>
                        </a:rPr>
                        <a:t> </a:t>
                      </a:r>
                      <a:r>
                        <a:rPr lang="ru-RU" sz="2000" spc="-5" dirty="0" err="1">
                          <a:effectLst/>
                        </a:rPr>
                        <a:t>днів</a:t>
                      </a:r>
                      <a:r>
                        <a:rPr lang="ru-RU" sz="2000" spc="-5" dirty="0">
                          <a:effectLst/>
                        </a:rPr>
                        <a:t>)</a:t>
                      </a:r>
                      <a:endParaRPr lang="ru-RU" sz="2000" dirty="0">
                        <a:effectLst/>
                        <a:latin typeface="Calibri"/>
                        <a:ea typeface="Calibri"/>
                        <a:cs typeface="Times New Roman"/>
                      </a:endParaRPr>
                    </a:p>
                  </a:txBody>
                  <a:tcPr marL="0" marR="0" marT="0" marB="0"/>
                </a:tc>
                <a:tc>
                  <a:txBody>
                    <a:bodyPr/>
                    <a:lstStyle/>
                    <a:p>
                      <a:pPr algn="ctr" eaLnBrk="0" hangingPunct="0">
                        <a:lnSpc>
                          <a:spcPts val="2400"/>
                        </a:lnSpc>
                        <a:spcBef>
                          <a:spcPts val="600"/>
                        </a:spcBef>
                        <a:spcAft>
                          <a:spcPts val="0"/>
                        </a:spcAft>
                      </a:pPr>
                      <a:r>
                        <a:rPr lang="ru-RU" sz="2000" dirty="0" err="1">
                          <a:effectLst/>
                        </a:rPr>
                        <a:t>Заключний</a:t>
                      </a:r>
                      <a:r>
                        <a:rPr lang="ru-RU" sz="2000" spc="-95" dirty="0">
                          <a:effectLst/>
                        </a:rPr>
                        <a:t> </a:t>
                      </a:r>
                      <a:r>
                        <a:rPr lang="ru-RU" sz="2000" dirty="0" err="1">
                          <a:effectLst/>
                        </a:rPr>
                        <a:t>період</a:t>
                      </a:r>
                      <a:endParaRPr lang="ru-RU" sz="2000" dirty="0">
                        <a:effectLst/>
                      </a:endParaRPr>
                    </a:p>
                    <a:p>
                      <a:pPr algn="ctr" eaLnBrk="0" hangingPunct="0">
                        <a:lnSpc>
                          <a:spcPts val="2400"/>
                        </a:lnSpc>
                        <a:spcBef>
                          <a:spcPts val="600"/>
                        </a:spcBef>
                        <a:spcAft>
                          <a:spcPts val="0"/>
                        </a:spcAft>
                      </a:pPr>
                      <a:r>
                        <a:rPr lang="ru-RU" sz="2000" dirty="0">
                          <a:effectLst/>
                        </a:rPr>
                        <a:t>(30</a:t>
                      </a:r>
                      <a:r>
                        <a:rPr lang="ru-RU" sz="2000" spc="-25" dirty="0">
                          <a:effectLst/>
                        </a:rPr>
                        <a:t> </a:t>
                      </a:r>
                      <a:r>
                        <a:rPr lang="ru-RU" sz="2000" spc="-5" dirty="0" err="1">
                          <a:effectLst/>
                        </a:rPr>
                        <a:t>днів</a:t>
                      </a:r>
                      <a:r>
                        <a:rPr lang="ru-RU" sz="2000" spc="-5" dirty="0">
                          <a:effectLst/>
                        </a:rPr>
                        <a:t>)</a:t>
                      </a:r>
                      <a:endParaRPr lang="ru-RU" sz="2000" dirty="0">
                        <a:effectLst/>
                        <a:latin typeface="Calibri"/>
                        <a:ea typeface="Calibri"/>
                        <a:cs typeface="Times New Roman"/>
                      </a:endParaRPr>
                    </a:p>
                  </a:txBody>
                  <a:tcPr marL="0" marR="0" marT="0" marB="0"/>
                </a:tc>
                <a:extLst>
                  <a:ext uri="{0D108BD9-81ED-4DB2-BD59-A6C34878D82A}">
                    <a16:rowId xmlns:a16="http://schemas.microsoft.com/office/drawing/2014/main" val="10000"/>
                  </a:ext>
                </a:extLst>
              </a:tr>
              <a:tr h="1267341">
                <a:tc>
                  <a:txBody>
                    <a:bodyPr/>
                    <a:lstStyle/>
                    <a:p>
                      <a:pPr marL="161925" algn="ctr" eaLnBrk="0" hangingPunct="0">
                        <a:lnSpc>
                          <a:spcPts val="2400"/>
                        </a:lnSpc>
                        <a:spcBef>
                          <a:spcPts val="600"/>
                        </a:spcBef>
                        <a:spcAft>
                          <a:spcPts val="0"/>
                        </a:spcAft>
                      </a:pPr>
                      <a:r>
                        <a:rPr lang="ru-RU" sz="2000" spc="-5" dirty="0" smtClean="0">
                          <a:effectLst/>
                        </a:rPr>
                        <a:t>Контроль-на</a:t>
                      </a:r>
                      <a:endParaRPr lang="ru-RU" sz="2000" dirty="0">
                        <a:effectLst/>
                        <a:latin typeface="Calibri"/>
                        <a:ea typeface="Calibri"/>
                        <a:cs typeface="Times New Roman"/>
                      </a:endParaRPr>
                    </a:p>
                  </a:txBody>
                  <a:tcPr marL="0" marR="0" marT="0" marB="0"/>
                </a:tc>
                <a:tc>
                  <a:txBody>
                    <a:bodyPr/>
                    <a:lstStyle/>
                    <a:p>
                      <a:pPr marR="635" algn="ctr" eaLnBrk="0" hangingPunct="0">
                        <a:lnSpc>
                          <a:spcPts val="2400"/>
                        </a:lnSpc>
                        <a:spcBef>
                          <a:spcPts val="600"/>
                        </a:spcBef>
                        <a:spcAft>
                          <a:spcPts val="0"/>
                        </a:spcAft>
                      </a:pPr>
                      <a:r>
                        <a:rPr lang="ru-RU" sz="2000" dirty="0">
                          <a:effectLst/>
                        </a:rPr>
                        <a:t>10</a:t>
                      </a:r>
                      <a:endParaRPr lang="ru-RU" sz="2000" dirty="0">
                        <a:effectLst/>
                        <a:latin typeface="Calibri"/>
                        <a:ea typeface="Calibri"/>
                        <a:cs typeface="Times New Roman"/>
                      </a:endParaRPr>
                    </a:p>
                  </a:txBody>
                  <a:tcPr marL="0" marR="0" marT="0" marB="0"/>
                </a:tc>
                <a:tc>
                  <a:txBody>
                    <a:bodyPr/>
                    <a:lstStyle/>
                    <a:p>
                      <a:pPr marL="88900" marR="205105" indent="114300" algn="ctr" eaLnBrk="0" hangingPunct="0">
                        <a:lnSpc>
                          <a:spcPts val="2400"/>
                        </a:lnSpc>
                        <a:spcBef>
                          <a:spcPts val="600"/>
                        </a:spcBef>
                        <a:spcAft>
                          <a:spcPts val="0"/>
                        </a:spcAft>
                      </a:pPr>
                      <a:r>
                        <a:rPr lang="ru-RU" sz="2000" spc="-5" dirty="0">
                          <a:effectLst/>
                        </a:rPr>
                        <a:t>ОР-</a:t>
                      </a:r>
                      <a:r>
                        <a:rPr lang="ru-RU" sz="2000" spc="-50" dirty="0">
                          <a:effectLst/>
                        </a:rPr>
                        <a:t> </a:t>
                      </a:r>
                      <a:r>
                        <a:rPr lang="ru-RU" sz="2000" spc="-5" dirty="0" err="1">
                          <a:effectLst/>
                        </a:rPr>
                        <a:t>основний</a:t>
                      </a:r>
                      <a:r>
                        <a:rPr lang="ru-RU" sz="2000" spc="105" dirty="0">
                          <a:effectLst/>
                        </a:rPr>
                        <a:t> </a:t>
                      </a:r>
                      <a:r>
                        <a:rPr lang="ru-RU" sz="2000" dirty="0" err="1">
                          <a:effectLst/>
                        </a:rPr>
                        <a:t>раціон</a:t>
                      </a:r>
                      <a:endParaRPr lang="ru-RU" sz="2000" dirty="0">
                        <a:effectLst/>
                        <a:latin typeface="Calibri"/>
                        <a:ea typeface="Calibri"/>
                        <a:cs typeface="Times New Roman"/>
                      </a:endParaRPr>
                    </a:p>
                  </a:txBody>
                  <a:tcPr marL="0" marR="0" marT="0" marB="0"/>
                </a:tc>
                <a:tc>
                  <a:txBody>
                    <a:bodyPr/>
                    <a:lstStyle/>
                    <a:p>
                      <a:pPr marR="635" algn="ctr" eaLnBrk="0" hangingPunct="0">
                        <a:lnSpc>
                          <a:spcPts val="2400"/>
                        </a:lnSpc>
                        <a:spcBef>
                          <a:spcPts val="600"/>
                        </a:spcBef>
                        <a:spcAft>
                          <a:spcPts val="0"/>
                        </a:spcAft>
                      </a:pPr>
                      <a:r>
                        <a:rPr lang="ru-RU" sz="2000" spc="-5" dirty="0" smtClean="0">
                          <a:effectLst/>
                        </a:rPr>
                        <a:t>ОР (</a:t>
                      </a:r>
                      <a:r>
                        <a:rPr lang="ru-RU" sz="2000" spc="-5" dirty="0" err="1" smtClean="0">
                          <a:effectLst/>
                        </a:rPr>
                        <a:t>люцерновий</a:t>
                      </a:r>
                      <a:r>
                        <a:rPr lang="ru-RU" sz="2000" spc="-5" baseline="0" dirty="0" smtClean="0">
                          <a:effectLst/>
                        </a:rPr>
                        <a:t> силос без консерванту)</a:t>
                      </a:r>
                      <a:endParaRPr lang="ru-RU" sz="2000" dirty="0">
                        <a:effectLst/>
                        <a:latin typeface="Calibri"/>
                        <a:ea typeface="Calibri"/>
                        <a:cs typeface="Times New Roman"/>
                      </a:endParaRPr>
                    </a:p>
                  </a:txBody>
                  <a:tcPr marL="0" marR="0" marT="0" marB="0"/>
                </a:tc>
                <a:tc>
                  <a:txBody>
                    <a:bodyPr/>
                    <a:lstStyle/>
                    <a:p>
                      <a:pPr algn="ctr" eaLnBrk="0" hangingPunct="0">
                        <a:lnSpc>
                          <a:spcPts val="2400"/>
                        </a:lnSpc>
                        <a:spcBef>
                          <a:spcPts val="600"/>
                        </a:spcBef>
                        <a:spcAft>
                          <a:spcPts val="0"/>
                        </a:spcAft>
                      </a:pPr>
                      <a:r>
                        <a:rPr lang="ru-RU" sz="2000" spc="-5" dirty="0">
                          <a:effectLst/>
                        </a:rPr>
                        <a:t>ОР</a:t>
                      </a:r>
                      <a:endParaRPr lang="ru-RU" sz="2000" dirty="0">
                        <a:effectLst/>
                        <a:latin typeface="Calibri"/>
                        <a:ea typeface="Calibri"/>
                        <a:cs typeface="Times New Roman"/>
                      </a:endParaRPr>
                    </a:p>
                  </a:txBody>
                  <a:tcPr marL="0" marR="0" marT="0" marB="0"/>
                </a:tc>
                <a:extLst>
                  <a:ext uri="{0D108BD9-81ED-4DB2-BD59-A6C34878D82A}">
                    <a16:rowId xmlns:a16="http://schemas.microsoft.com/office/drawing/2014/main" val="10001"/>
                  </a:ext>
                </a:extLst>
              </a:tr>
              <a:tr h="1267341">
                <a:tc>
                  <a:txBody>
                    <a:bodyPr/>
                    <a:lstStyle/>
                    <a:p>
                      <a:pPr marL="252095" algn="ctr" eaLnBrk="0" hangingPunct="0">
                        <a:lnSpc>
                          <a:spcPts val="2400"/>
                        </a:lnSpc>
                        <a:spcBef>
                          <a:spcPts val="600"/>
                        </a:spcBef>
                        <a:spcAft>
                          <a:spcPts val="0"/>
                        </a:spcAft>
                      </a:pPr>
                      <a:r>
                        <a:rPr lang="ru-RU" sz="2000">
                          <a:effectLst/>
                        </a:rPr>
                        <a:t>Дослідна</a:t>
                      </a:r>
                      <a:endParaRPr lang="ru-RU" sz="2000">
                        <a:effectLst/>
                        <a:latin typeface="Calibri"/>
                        <a:ea typeface="Calibri"/>
                        <a:cs typeface="Times New Roman"/>
                      </a:endParaRPr>
                    </a:p>
                  </a:txBody>
                  <a:tcPr marL="0" marR="0" marT="0" marB="0"/>
                </a:tc>
                <a:tc>
                  <a:txBody>
                    <a:bodyPr/>
                    <a:lstStyle/>
                    <a:p>
                      <a:pPr marR="635" algn="ctr" eaLnBrk="0" hangingPunct="0">
                        <a:lnSpc>
                          <a:spcPts val="2400"/>
                        </a:lnSpc>
                        <a:spcBef>
                          <a:spcPts val="600"/>
                        </a:spcBef>
                        <a:spcAft>
                          <a:spcPts val="0"/>
                        </a:spcAft>
                      </a:pPr>
                      <a:r>
                        <a:rPr lang="ru-RU" sz="2000">
                          <a:effectLst/>
                        </a:rPr>
                        <a:t>10</a:t>
                      </a:r>
                      <a:endParaRPr lang="ru-RU" sz="2000">
                        <a:effectLst/>
                        <a:latin typeface="Calibri"/>
                        <a:ea typeface="Calibri"/>
                        <a:cs typeface="Times New Roman"/>
                      </a:endParaRPr>
                    </a:p>
                  </a:txBody>
                  <a:tcPr marL="0" marR="0" marT="0" marB="0"/>
                </a:tc>
                <a:tc>
                  <a:txBody>
                    <a:bodyPr/>
                    <a:lstStyle/>
                    <a:p>
                      <a:pPr algn="ctr" eaLnBrk="0" hangingPunct="0">
                        <a:lnSpc>
                          <a:spcPts val="2400"/>
                        </a:lnSpc>
                        <a:spcBef>
                          <a:spcPts val="600"/>
                        </a:spcBef>
                        <a:spcAft>
                          <a:spcPts val="0"/>
                        </a:spcAft>
                      </a:pPr>
                      <a:r>
                        <a:rPr lang="ru-RU" sz="2000" spc="-5">
                          <a:effectLst/>
                        </a:rPr>
                        <a:t>ОР</a:t>
                      </a:r>
                      <a:endParaRPr lang="ru-RU" sz="2000">
                        <a:effectLst/>
                        <a:latin typeface="Calibri"/>
                        <a:ea typeface="Calibri"/>
                        <a:cs typeface="Times New Roman"/>
                      </a:endParaRPr>
                    </a:p>
                  </a:txBody>
                  <a:tcPr marL="0" marR="0" marT="0" marB="0"/>
                </a:tc>
                <a:tc>
                  <a:txBody>
                    <a:bodyPr/>
                    <a:lstStyle/>
                    <a:p>
                      <a:pPr marL="0" marR="33655" indent="31750" algn="ctr" eaLnBrk="0" hangingPunct="0">
                        <a:lnSpc>
                          <a:spcPts val="2400"/>
                        </a:lnSpc>
                        <a:spcBef>
                          <a:spcPts val="600"/>
                        </a:spcBef>
                        <a:spcAft>
                          <a:spcPts val="0"/>
                        </a:spcAft>
                      </a:pPr>
                      <a:r>
                        <a:rPr lang="ru-RU" sz="2000" spc="-5" dirty="0">
                          <a:effectLst/>
                        </a:rPr>
                        <a:t>ОР</a:t>
                      </a:r>
                      <a:r>
                        <a:rPr lang="ru-RU" sz="2000" spc="-30" dirty="0">
                          <a:effectLst/>
                        </a:rPr>
                        <a:t> </a:t>
                      </a:r>
                      <a:r>
                        <a:rPr lang="ru-RU" sz="2000" spc="-30" dirty="0" smtClean="0">
                          <a:effectLst/>
                        </a:rPr>
                        <a:t>(</a:t>
                      </a:r>
                      <a:r>
                        <a:rPr lang="ru-RU" sz="2000" spc="-30" dirty="0" err="1" smtClean="0">
                          <a:effectLst/>
                        </a:rPr>
                        <a:t>люцерновий</a:t>
                      </a:r>
                      <a:r>
                        <a:rPr lang="ru-RU" sz="2000" spc="-30" dirty="0" smtClean="0">
                          <a:effectLst/>
                        </a:rPr>
                        <a:t> силос з консервантом </a:t>
                      </a:r>
                      <a:r>
                        <a:rPr lang="ru-RU" sz="2000" spc="-30" dirty="0" err="1" smtClean="0">
                          <a:effectLst/>
                        </a:rPr>
                        <a:t>Літосил</a:t>
                      </a:r>
                      <a:r>
                        <a:rPr lang="ru-RU" sz="2000" spc="-30" dirty="0" smtClean="0">
                          <a:effectLst/>
                        </a:rPr>
                        <a:t> плюс) (3г/т)</a:t>
                      </a:r>
                      <a:endParaRPr lang="ru-RU" sz="2000" dirty="0">
                        <a:effectLst/>
                        <a:latin typeface="Calibri"/>
                        <a:ea typeface="Calibri"/>
                        <a:cs typeface="Times New Roman"/>
                      </a:endParaRPr>
                    </a:p>
                  </a:txBody>
                  <a:tcPr marL="0" marR="0" marT="0" marB="0"/>
                </a:tc>
                <a:tc>
                  <a:txBody>
                    <a:bodyPr/>
                    <a:lstStyle/>
                    <a:p>
                      <a:pPr algn="ctr" eaLnBrk="0" hangingPunct="0">
                        <a:lnSpc>
                          <a:spcPts val="2400"/>
                        </a:lnSpc>
                        <a:spcBef>
                          <a:spcPts val="600"/>
                        </a:spcBef>
                        <a:spcAft>
                          <a:spcPts val="0"/>
                        </a:spcAft>
                      </a:pPr>
                      <a:r>
                        <a:rPr lang="ru-RU" sz="2000" spc="-5" dirty="0">
                          <a:effectLst/>
                        </a:rPr>
                        <a:t>ОР</a:t>
                      </a:r>
                      <a:endParaRPr lang="ru-RU" sz="2000" dirty="0">
                        <a:effectLst/>
                        <a:latin typeface="Calibri"/>
                        <a:ea typeface="Calibri"/>
                        <a:cs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457200" y="1143000"/>
            <a:ext cx="8229600" cy="629816"/>
          </a:xfrm>
        </p:spPr>
        <p:txBody>
          <a:bodyPr>
            <a:normAutofit fontScale="90000"/>
          </a:bodyPr>
          <a:lstStyle/>
          <a:p>
            <a:r>
              <a:rPr lang="uk-UA" sz="2800" b="1" dirty="0" smtClean="0">
                <a:solidFill>
                  <a:srgbClr val="FF0000"/>
                </a:solidFill>
              </a:rPr>
              <a:t>2.Ефективність використання </a:t>
            </a:r>
            <a:r>
              <a:rPr lang="uk-UA" sz="2800" b="1" dirty="0" err="1" smtClean="0">
                <a:solidFill>
                  <a:srgbClr val="FF0000"/>
                </a:solidFill>
              </a:rPr>
              <a:t>БВМД«Ефіпрот</a:t>
            </a:r>
            <a:r>
              <a:rPr lang="uk-UA" sz="2800" b="1" dirty="0" smtClean="0">
                <a:solidFill>
                  <a:srgbClr val="FF0000"/>
                </a:solidFill>
              </a:rPr>
              <a:t>» при відгодівлі молодняку свиней </a:t>
            </a:r>
            <a:endParaRPr lang="ru-RU" sz="2800" b="1" dirty="0">
              <a:solidFill>
                <a:srgbClr val="FF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463468014"/>
              </p:ext>
            </p:extLst>
          </p:nvPr>
        </p:nvGraphicFramePr>
        <p:xfrm>
          <a:off x="251519" y="1988840"/>
          <a:ext cx="8424936" cy="4061892"/>
        </p:xfrm>
        <a:graphic>
          <a:graphicData uri="http://schemas.openxmlformats.org/drawingml/2006/table">
            <a:tbl>
              <a:tblPr firstRow="1" firstCol="1" lastRow="1" lastCol="1" bandRow="1" bandCol="1">
                <a:tableStyleId>{BC89EF96-8CEA-46FF-86C4-4CE0E7609802}</a:tableStyleId>
              </a:tblPr>
              <a:tblGrid>
                <a:gridCol w="1227876">
                  <a:extLst>
                    <a:ext uri="{9D8B030D-6E8A-4147-A177-3AD203B41FA5}">
                      <a16:colId xmlns:a16="http://schemas.microsoft.com/office/drawing/2014/main" val="20000"/>
                    </a:ext>
                  </a:extLst>
                </a:gridCol>
                <a:gridCol w="1125403">
                  <a:extLst>
                    <a:ext uri="{9D8B030D-6E8A-4147-A177-3AD203B41FA5}">
                      <a16:colId xmlns:a16="http://schemas.microsoft.com/office/drawing/2014/main" val="20001"/>
                    </a:ext>
                  </a:extLst>
                </a:gridCol>
                <a:gridCol w="1518360">
                  <a:extLst>
                    <a:ext uri="{9D8B030D-6E8A-4147-A177-3AD203B41FA5}">
                      <a16:colId xmlns:a16="http://schemas.microsoft.com/office/drawing/2014/main" val="20002"/>
                    </a:ext>
                  </a:extLst>
                </a:gridCol>
                <a:gridCol w="1518360">
                  <a:extLst>
                    <a:ext uri="{9D8B030D-6E8A-4147-A177-3AD203B41FA5}">
                      <a16:colId xmlns:a16="http://schemas.microsoft.com/office/drawing/2014/main" val="20003"/>
                    </a:ext>
                  </a:extLst>
                </a:gridCol>
                <a:gridCol w="1518360">
                  <a:extLst>
                    <a:ext uri="{9D8B030D-6E8A-4147-A177-3AD203B41FA5}">
                      <a16:colId xmlns:a16="http://schemas.microsoft.com/office/drawing/2014/main" val="20004"/>
                    </a:ext>
                  </a:extLst>
                </a:gridCol>
                <a:gridCol w="1516577">
                  <a:extLst>
                    <a:ext uri="{9D8B030D-6E8A-4147-A177-3AD203B41FA5}">
                      <a16:colId xmlns:a16="http://schemas.microsoft.com/office/drawing/2014/main" val="20005"/>
                    </a:ext>
                  </a:extLst>
                </a:gridCol>
              </a:tblGrid>
              <a:tr h="246190">
                <a:tc rowSpan="3">
                  <a:txBody>
                    <a:bodyPr/>
                    <a:lstStyle/>
                    <a:p>
                      <a:pPr marL="67945">
                        <a:lnSpc>
                          <a:spcPct val="100000"/>
                        </a:lnSpc>
                        <a:spcBef>
                          <a:spcPts val="0"/>
                        </a:spcBef>
                        <a:spcAft>
                          <a:spcPts val="0"/>
                        </a:spcAft>
                      </a:pPr>
                      <a:r>
                        <a:rPr lang="en-US" sz="1400" dirty="0">
                          <a:effectLst/>
                        </a:rPr>
                        <a:t> </a:t>
                      </a:r>
                      <a:endParaRPr lang="ru-RU" sz="1400" dirty="0">
                        <a:effectLst/>
                      </a:endParaRPr>
                    </a:p>
                    <a:p>
                      <a:pPr marL="267970">
                        <a:lnSpc>
                          <a:spcPct val="100000"/>
                        </a:lnSpc>
                        <a:spcBef>
                          <a:spcPts val="0"/>
                        </a:spcBef>
                        <a:spcAft>
                          <a:spcPts val="0"/>
                        </a:spcAft>
                      </a:pPr>
                      <a:r>
                        <a:rPr lang="en-US" sz="1400" dirty="0" err="1">
                          <a:effectLst/>
                        </a:rPr>
                        <a:t>Групи</a:t>
                      </a:r>
                      <a:endParaRPr lang="ru-RU" sz="1400" dirty="0">
                        <a:effectLst/>
                        <a:latin typeface="Times New Roman"/>
                        <a:ea typeface="Times New Roman"/>
                      </a:endParaRPr>
                    </a:p>
                  </a:txBody>
                  <a:tcPr marL="0" marR="0" marT="0" marB="0"/>
                </a:tc>
                <a:tc rowSpan="3">
                  <a:txBody>
                    <a:bodyPr/>
                    <a:lstStyle/>
                    <a:p>
                      <a:pPr marL="67945">
                        <a:lnSpc>
                          <a:spcPct val="100000"/>
                        </a:lnSpc>
                        <a:spcBef>
                          <a:spcPts val="0"/>
                        </a:spcBef>
                        <a:spcAft>
                          <a:spcPts val="0"/>
                        </a:spcAft>
                      </a:pPr>
                      <a:r>
                        <a:rPr lang="en-US" sz="1400" dirty="0">
                          <a:effectLst/>
                        </a:rPr>
                        <a:t> </a:t>
                      </a:r>
                      <a:endParaRPr lang="ru-RU" sz="1400" dirty="0">
                        <a:effectLst/>
                      </a:endParaRPr>
                    </a:p>
                    <a:p>
                      <a:pPr marL="75565" marR="72390" indent="69850">
                        <a:lnSpc>
                          <a:spcPct val="100000"/>
                        </a:lnSpc>
                        <a:spcBef>
                          <a:spcPts val="0"/>
                        </a:spcBef>
                        <a:spcAft>
                          <a:spcPts val="0"/>
                        </a:spcAft>
                      </a:pPr>
                      <a:r>
                        <a:rPr lang="en-US" sz="1400" dirty="0" err="1">
                          <a:effectLst/>
                        </a:rPr>
                        <a:t>Кількість</a:t>
                      </a:r>
                      <a:r>
                        <a:rPr lang="en-US" sz="1400" spc="5" dirty="0">
                          <a:effectLst/>
                        </a:rPr>
                        <a:t> </a:t>
                      </a:r>
                      <a:r>
                        <a:rPr lang="en-US" sz="1400" spc="-5" dirty="0" err="1">
                          <a:effectLst/>
                        </a:rPr>
                        <a:t>тварин</a:t>
                      </a:r>
                      <a:r>
                        <a:rPr lang="en-US" sz="1400" spc="-5" dirty="0">
                          <a:effectLst/>
                        </a:rPr>
                        <a:t>,</a:t>
                      </a:r>
                      <a:r>
                        <a:rPr lang="en-US" sz="1400" spc="-50" dirty="0">
                          <a:effectLst/>
                        </a:rPr>
                        <a:t> </a:t>
                      </a:r>
                      <a:r>
                        <a:rPr lang="en-US" sz="1400" dirty="0" err="1">
                          <a:effectLst/>
                        </a:rPr>
                        <a:t>гол</a:t>
                      </a:r>
                      <a:r>
                        <a:rPr lang="en-US" sz="1400" dirty="0">
                          <a:effectLst/>
                        </a:rPr>
                        <a:t>.</a:t>
                      </a:r>
                      <a:endParaRPr lang="ru-RU" sz="1400" dirty="0">
                        <a:effectLst/>
                        <a:latin typeface="Times New Roman"/>
                        <a:ea typeface="Times New Roman"/>
                      </a:endParaRPr>
                    </a:p>
                  </a:txBody>
                  <a:tcPr marL="0" marR="0" marT="0" marB="0"/>
                </a:tc>
                <a:tc gridSpan="4">
                  <a:txBody>
                    <a:bodyPr/>
                    <a:lstStyle/>
                    <a:p>
                      <a:pPr marL="1058545">
                        <a:lnSpc>
                          <a:spcPts val="1040"/>
                        </a:lnSpc>
                        <a:spcAft>
                          <a:spcPts val="0"/>
                        </a:spcAft>
                      </a:pPr>
                      <a:r>
                        <a:rPr lang="en-US" sz="1000">
                          <a:effectLst/>
                        </a:rPr>
                        <a:t>Характеристики</a:t>
                      </a:r>
                      <a:r>
                        <a:rPr lang="en-US" sz="1000" spc="-25">
                          <a:effectLst/>
                        </a:rPr>
                        <a:t> </a:t>
                      </a:r>
                      <a:r>
                        <a:rPr lang="en-US" sz="1000">
                          <a:effectLst/>
                        </a:rPr>
                        <a:t>годівлі</a:t>
                      </a:r>
                      <a:r>
                        <a:rPr lang="en-US" sz="1000" spc="-10">
                          <a:effectLst/>
                        </a:rPr>
                        <a:t> </a:t>
                      </a:r>
                      <a:r>
                        <a:rPr lang="en-US" sz="1000">
                          <a:effectLst/>
                        </a:rPr>
                        <a:t>по</a:t>
                      </a:r>
                      <a:r>
                        <a:rPr lang="en-US" sz="1000" spc="-15">
                          <a:effectLst/>
                        </a:rPr>
                        <a:t> </a:t>
                      </a:r>
                      <a:r>
                        <a:rPr lang="en-US" sz="1000">
                          <a:effectLst/>
                        </a:rPr>
                        <a:t>періодах</a:t>
                      </a:r>
                      <a:endParaRPr lang="ru-RU" sz="1100">
                        <a:effectLst/>
                        <a:latin typeface="Times New Roman"/>
                        <a:ea typeface="Times New Roman"/>
                      </a:endParaRPr>
                    </a:p>
                  </a:txBody>
                  <a:tcPr marL="0" marR="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220270">
                <a:tc vMerge="1">
                  <a:txBody>
                    <a:bodyPr/>
                    <a:lstStyle/>
                    <a:p>
                      <a:endParaRPr lang="ru-RU"/>
                    </a:p>
                  </a:txBody>
                  <a:tcPr/>
                </a:tc>
                <a:tc vMerge="1">
                  <a:txBody>
                    <a:bodyPr/>
                    <a:lstStyle/>
                    <a:p>
                      <a:endParaRPr lang="ru-RU"/>
                    </a:p>
                  </a:txBody>
                  <a:tcPr/>
                </a:tc>
                <a:tc>
                  <a:txBody>
                    <a:bodyPr/>
                    <a:lstStyle/>
                    <a:p>
                      <a:pPr marL="83185">
                        <a:lnSpc>
                          <a:spcPct val="100000"/>
                        </a:lnSpc>
                        <a:spcBef>
                          <a:spcPts val="0"/>
                        </a:spcBef>
                        <a:spcAft>
                          <a:spcPts val="0"/>
                        </a:spcAft>
                      </a:pPr>
                      <a:r>
                        <a:rPr lang="en-US" sz="1400" dirty="0" err="1">
                          <a:effectLst/>
                        </a:rPr>
                        <a:t>зрівняльний</a:t>
                      </a:r>
                      <a:endParaRPr lang="ru-RU" sz="1400" dirty="0">
                        <a:effectLst/>
                        <a:latin typeface="Times New Roman"/>
                        <a:ea typeface="Times New Roman"/>
                      </a:endParaRPr>
                    </a:p>
                  </a:txBody>
                  <a:tcPr marL="0" marR="0" marT="0" marB="0"/>
                </a:tc>
                <a:tc gridSpan="3">
                  <a:txBody>
                    <a:bodyPr/>
                    <a:lstStyle/>
                    <a:p>
                      <a:pPr marL="1335405" marR="1334135" algn="ctr">
                        <a:lnSpc>
                          <a:spcPct val="100000"/>
                        </a:lnSpc>
                        <a:spcBef>
                          <a:spcPts val="0"/>
                        </a:spcBef>
                        <a:spcAft>
                          <a:spcPts val="0"/>
                        </a:spcAft>
                      </a:pPr>
                      <a:r>
                        <a:rPr lang="en-US" sz="1400" dirty="0" err="1">
                          <a:effectLst/>
                        </a:rPr>
                        <a:t>Основний</a:t>
                      </a:r>
                      <a:endParaRPr lang="ru-RU" sz="1400" dirty="0">
                        <a:effectLst/>
                        <a:latin typeface="Times New Roman"/>
                        <a:ea typeface="Times New Roman"/>
                      </a:endParaRPr>
                    </a:p>
                  </a:txBody>
                  <a:tcPr marL="0" marR="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613660">
                <a:tc vMerge="1">
                  <a:txBody>
                    <a:bodyPr/>
                    <a:lstStyle/>
                    <a:p>
                      <a:endParaRPr lang="ru-RU"/>
                    </a:p>
                  </a:txBody>
                  <a:tcPr/>
                </a:tc>
                <a:tc vMerge="1">
                  <a:txBody>
                    <a:bodyPr/>
                    <a:lstStyle/>
                    <a:p>
                      <a:endParaRPr lang="ru-RU"/>
                    </a:p>
                  </a:txBody>
                  <a:tcPr/>
                </a:tc>
                <a:tc>
                  <a:txBody>
                    <a:bodyPr/>
                    <a:lstStyle/>
                    <a:p>
                      <a:pPr marL="224790">
                        <a:lnSpc>
                          <a:spcPct val="100000"/>
                        </a:lnSpc>
                        <a:spcBef>
                          <a:spcPts val="0"/>
                        </a:spcBef>
                        <a:spcAft>
                          <a:spcPts val="0"/>
                        </a:spcAft>
                      </a:pPr>
                      <a:r>
                        <a:rPr lang="en-US" sz="1400" dirty="0">
                          <a:effectLst/>
                        </a:rPr>
                        <a:t>8-15</a:t>
                      </a:r>
                      <a:r>
                        <a:rPr lang="en-US" sz="1400" spc="-15" dirty="0">
                          <a:effectLst/>
                        </a:rPr>
                        <a:t> </a:t>
                      </a:r>
                      <a:r>
                        <a:rPr lang="en-US" sz="1400" dirty="0" err="1">
                          <a:effectLst/>
                        </a:rPr>
                        <a:t>кг</a:t>
                      </a:r>
                      <a:endParaRPr lang="ru-RU" sz="1400" dirty="0">
                        <a:effectLst/>
                      </a:endParaRPr>
                    </a:p>
                    <a:p>
                      <a:pPr marL="209550">
                        <a:lnSpc>
                          <a:spcPct val="100000"/>
                        </a:lnSpc>
                        <a:spcBef>
                          <a:spcPts val="0"/>
                        </a:spcBef>
                        <a:spcAft>
                          <a:spcPts val="0"/>
                        </a:spcAft>
                      </a:pPr>
                      <a:r>
                        <a:rPr lang="en-US" sz="1400" dirty="0">
                          <a:effectLst/>
                        </a:rPr>
                        <a:t>(15</a:t>
                      </a:r>
                      <a:r>
                        <a:rPr lang="en-US" sz="1400" spc="-10" dirty="0">
                          <a:effectLst/>
                        </a:rPr>
                        <a:t> </a:t>
                      </a:r>
                      <a:r>
                        <a:rPr lang="en-US" sz="1400" dirty="0" err="1">
                          <a:effectLst/>
                        </a:rPr>
                        <a:t>діб</a:t>
                      </a:r>
                      <a:r>
                        <a:rPr lang="en-US" sz="1400" dirty="0">
                          <a:effectLst/>
                        </a:rPr>
                        <a:t>)</a:t>
                      </a:r>
                      <a:endParaRPr lang="ru-RU" sz="1400" dirty="0">
                        <a:effectLst/>
                        <a:latin typeface="Times New Roman"/>
                        <a:ea typeface="Times New Roman"/>
                      </a:endParaRPr>
                    </a:p>
                  </a:txBody>
                  <a:tcPr marL="0" marR="0" marT="0" marB="0"/>
                </a:tc>
                <a:tc>
                  <a:txBody>
                    <a:bodyPr/>
                    <a:lstStyle/>
                    <a:p>
                      <a:pPr marL="318135">
                        <a:lnSpc>
                          <a:spcPct val="100000"/>
                        </a:lnSpc>
                        <a:spcBef>
                          <a:spcPts val="0"/>
                        </a:spcBef>
                        <a:spcAft>
                          <a:spcPts val="0"/>
                        </a:spcAft>
                      </a:pPr>
                      <a:r>
                        <a:rPr lang="en-US" sz="1400" dirty="0">
                          <a:effectLst/>
                        </a:rPr>
                        <a:t>15-35</a:t>
                      </a:r>
                      <a:r>
                        <a:rPr lang="en-US" sz="1400" spc="-10" dirty="0">
                          <a:effectLst/>
                        </a:rPr>
                        <a:t> </a:t>
                      </a:r>
                      <a:r>
                        <a:rPr lang="en-US" sz="1400" dirty="0" err="1">
                          <a:effectLst/>
                        </a:rPr>
                        <a:t>кг</a:t>
                      </a:r>
                      <a:endParaRPr lang="ru-RU" sz="1400" dirty="0">
                        <a:effectLst/>
                      </a:endParaRPr>
                    </a:p>
                    <a:p>
                      <a:pPr marL="334645">
                        <a:lnSpc>
                          <a:spcPct val="100000"/>
                        </a:lnSpc>
                        <a:spcBef>
                          <a:spcPts val="0"/>
                        </a:spcBef>
                        <a:spcAft>
                          <a:spcPts val="0"/>
                        </a:spcAft>
                      </a:pPr>
                      <a:r>
                        <a:rPr lang="en-US" sz="1400" dirty="0">
                          <a:effectLst/>
                        </a:rPr>
                        <a:t>(34</a:t>
                      </a:r>
                      <a:r>
                        <a:rPr lang="en-US" sz="1400" spc="-10" dirty="0">
                          <a:effectLst/>
                        </a:rPr>
                        <a:t> </a:t>
                      </a:r>
                      <a:r>
                        <a:rPr lang="en-US" sz="1400" dirty="0" err="1">
                          <a:effectLst/>
                        </a:rPr>
                        <a:t>діб</a:t>
                      </a:r>
                      <a:r>
                        <a:rPr lang="en-US" sz="1400" dirty="0">
                          <a:effectLst/>
                        </a:rPr>
                        <a:t>)</a:t>
                      </a:r>
                      <a:endParaRPr lang="ru-RU" sz="1400" dirty="0">
                        <a:effectLst/>
                        <a:latin typeface="Times New Roman"/>
                        <a:ea typeface="Times New Roman"/>
                      </a:endParaRPr>
                    </a:p>
                  </a:txBody>
                  <a:tcPr marL="0" marR="0" marT="0" marB="0"/>
                </a:tc>
                <a:tc>
                  <a:txBody>
                    <a:bodyPr/>
                    <a:lstStyle/>
                    <a:p>
                      <a:pPr marL="320040">
                        <a:lnSpc>
                          <a:spcPct val="100000"/>
                        </a:lnSpc>
                        <a:spcBef>
                          <a:spcPts val="0"/>
                        </a:spcBef>
                        <a:spcAft>
                          <a:spcPts val="0"/>
                        </a:spcAft>
                      </a:pPr>
                      <a:r>
                        <a:rPr lang="en-US" sz="1400" dirty="0">
                          <a:effectLst/>
                        </a:rPr>
                        <a:t>35-65</a:t>
                      </a:r>
                      <a:r>
                        <a:rPr lang="en-US" sz="1400" spc="-10" dirty="0">
                          <a:effectLst/>
                        </a:rPr>
                        <a:t> </a:t>
                      </a:r>
                      <a:r>
                        <a:rPr lang="en-US" sz="1400" dirty="0" err="1">
                          <a:effectLst/>
                        </a:rPr>
                        <a:t>кг</a:t>
                      </a:r>
                      <a:endParaRPr lang="ru-RU" sz="1400" dirty="0">
                        <a:effectLst/>
                      </a:endParaRPr>
                    </a:p>
                    <a:p>
                      <a:pPr marL="336550">
                        <a:lnSpc>
                          <a:spcPct val="100000"/>
                        </a:lnSpc>
                        <a:spcBef>
                          <a:spcPts val="0"/>
                        </a:spcBef>
                        <a:spcAft>
                          <a:spcPts val="0"/>
                        </a:spcAft>
                      </a:pPr>
                      <a:r>
                        <a:rPr lang="en-US" sz="1400" dirty="0">
                          <a:effectLst/>
                        </a:rPr>
                        <a:t>(38</a:t>
                      </a:r>
                      <a:r>
                        <a:rPr lang="en-US" sz="1400" spc="-10" dirty="0">
                          <a:effectLst/>
                        </a:rPr>
                        <a:t> </a:t>
                      </a:r>
                      <a:r>
                        <a:rPr lang="en-US" sz="1400" dirty="0" err="1">
                          <a:effectLst/>
                        </a:rPr>
                        <a:t>діб</a:t>
                      </a:r>
                      <a:r>
                        <a:rPr lang="en-US" sz="1400" dirty="0">
                          <a:effectLst/>
                        </a:rPr>
                        <a:t>)</a:t>
                      </a:r>
                      <a:endParaRPr lang="ru-RU" sz="1400" dirty="0">
                        <a:effectLst/>
                        <a:latin typeface="Times New Roman"/>
                        <a:ea typeface="Times New Roman"/>
                      </a:endParaRPr>
                    </a:p>
                  </a:txBody>
                  <a:tcPr marL="0" marR="0" marT="0" marB="0"/>
                </a:tc>
                <a:tc>
                  <a:txBody>
                    <a:bodyPr/>
                    <a:lstStyle/>
                    <a:p>
                      <a:pPr marL="286385">
                        <a:lnSpc>
                          <a:spcPct val="100000"/>
                        </a:lnSpc>
                        <a:spcBef>
                          <a:spcPts val="0"/>
                        </a:spcBef>
                        <a:spcAft>
                          <a:spcPts val="0"/>
                        </a:spcAft>
                      </a:pPr>
                      <a:r>
                        <a:rPr lang="en-US" sz="1400" dirty="0">
                          <a:effectLst/>
                        </a:rPr>
                        <a:t>65-110</a:t>
                      </a:r>
                      <a:r>
                        <a:rPr lang="en-US" sz="1400" spc="-5" dirty="0">
                          <a:effectLst/>
                        </a:rPr>
                        <a:t> </a:t>
                      </a:r>
                      <a:r>
                        <a:rPr lang="en-US" sz="1400" dirty="0" err="1">
                          <a:effectLst/>
                        </a:rPr>
                        <a:t>кг</a:t>
                      </a:r>
                      <a:endParaRPr lang="ru-RU" sz="1400" dirty="0">
                        <a:effectLst/>
                      </a:endParaRPr>
                    </a:p>
                    <a:p>
                      <a:pPr marL="335280">
                        <a:lnSpc>
                          <a:spcPct val="100000"/>
                        </a:lnSpc>
                        <a:spcBef>
                          <a:spcPts val="0"/>
                        </a:spcBef>
                        <a:spcAft>
                          <a:spcPts val="0"/>
                        </a:spcAft>
                      </a:pPr>
                      <a:r>
                        <a:rPr lang="en-US" sz="1400" dirty="0">
                          <a:effectLst/>
                        </a:rPr>
                        <a:t>(55</a:t>
                      </a:r>
                      <a:r>
                        <a:rPr lang="en-US" sz="1400" spc="-5" dirty="0">
                          <a:effectLst/>
                        </a:rPr>
                        <a:t> </a:t>
                      </a:r>
                      <a:r>
                        <a:rPr lang="en-US" sz="1400" dirty="0" err="1">
                          <a:effectLst/>
                        </a:rPr>
                        <a:t>діб</a:t>
                      </a:r>
                      <a:r>
                        <a:rPr lang="en-US" sz="1400" dirty="0">
                          <a:effectLst/>
                        </a:rPr>
                        <a:t>)</a:t>
                      </a:r>
                      <a:endParaRPr lang="ru-RU" sz="1400" dirty="0">
                        <a:effectLst/>
                        <a:latin typeface="Times New Roman"/>
                        <a:ea typeface="Times New Roman"/>
                      </a:endParaRPr>
                    </a:p>
                  </a:txBody>
                  <a:tcPr marL="0" marR="0" marT="0" marB="0"/>
                </a:tc>
                <a:extLst>
                  <a:ext uri="{0D108BD9-81ED-4DB2-BD59-A6C34878D82A}">
                    <a16:rowId xmlns:a16="http://schemas.microsoft.com/office/drawing/2014/main" val="10002"/>
                  </a:ext>
                </a:extLst>
              </a:tr>
              <a:tr h="474812">
                <a:tc>
                  <a:txBody>
                    <a:bodyPr/>
                    <a:lstStyle/>
                    <a:p>
                      <a:pPr marL="145415" marR="142875" algn="ctr">
                        <a:lnSpc>
                          <a:spcPct val="100000"/>
                        </a:lnSpc>
                        <a:spcBef>
                          <a:spcPts val="0"/>
                        </a:spcBef>
                        <a:spcAft>
                          <a:spcPts val="0"/>
                        </a:spcAft>
                      </a:pPr>
                      <a:r>
                        <a:rPr lang="en-US" sz="1400">
                          <a:effectLst/>
                        </a:rPr>
                        <a:t>1</a:t>
                      </a:r>
                      <a:r>
                        <a:rPr lang="en-US" sz="1400" spc="-5">
                          <a:effectLst/>
                        </a:rPr>
                        <a:t> </a:t>
                      </a:r>
                      <a:r>
                        <a:rPr lang="en-US" sz="1400">
                          <a:effectLst/>
                        </a:rPr>
                        <a:t>(контро-</a:t>
                      </a:r>
                      <a:endParaRPr lang="ru-RU" sz="1400">
                        <a:effectLst/>
                      </a:endParaRPr>
                    </a:p>
                    <a:p>
                      <a:pPr marL="144780" marR="142875" algn="ctr">
                        <a:lnSpc>
                          <a:spcPct val="100000"/>
                        </a:lnSpc>
                        <a:spcBef>
                          <a:spcPts val="0"/>
                        </a:spcBef>
                        <a:spcAft>
                          <a:spcPts val="0"/>
                        </a:spcAft>
                      </a:pPr>
                      <a:r>
                        <a:rPr lang="en-US" sz="1400">
                          <a:effectLst/>
                        </a:rPr>
                        <a:t>льна)</a:t>
                      </a:r>
                      <a:endParaRPr lang="ru-RU" sz="1400">
                        <a:effectLst/>
                        <a:latin typeface="Times New Roman"/>
                        <a:ea typeface="Times New Roman"/>
                      </a:endParaRPr>
                    </a:p>
                  </a:txBody>
                  <a:tcPr marL="0" marR="0" marT="0" marB="0"/>
                </a:tc>
                <a:tc>
                  <a:txBody>
                    <a:bodyPr/>
                    <a:lstStyle/>
                    <a:p>
                      <a:pPr marL="323850" marR="318770" algn="ctr">
                        <a:lnSpc>
                          <a:spcPct val="100000"/>
                        </a:lnSpc>
                        <a:spcBef>
                          <a:spcPts val="0"/>
                        </a:spcBef>
                        <a:spcAft>
                          <a:spcPts val="0"/>
                        </a:spcAft>
                      </a:pPr>
                      <a:r>
                        <a:rPr lang="en-US" sz="1400">
                          <a:effectLst/>
                        </a:rPr>
                        <a:t>12</a:t>
                      </a:r>
                      <a:endParaRPr lang="ru-RU" sz="1400">
                        <a:effectLst/>
                        <a:latin typeface="Times New Roman"/>
                        <a:ea typeface="Times New Roman"/>
                      </a:endParaRPr>
                    </a:p>
                  </a:txBody>
                  <a:tcPr marL="0" marR="0" marT="0" marB="0"/>
                </a:tc>
                <a:tc>
                  <a:txBody>
                    <a:bodyPr/>
                    <a:lstStyle/>
                    <a:p>
                      <a:pPr marL="221615">
                        <a:lnSpc>
                          <a:spcPct val="100000"/>
                        </a:lnSpc>
                        <a:spcBef>
                          <a:spcPts val="0"/>
                        </a:spcBef>
                        <a:spcAft>
                          <a:spcPts val="0"/>
                        </a:spcAft>
                      </a:pPr>
                      <a:r>
                        <a:rPr lang="en-US" sz="1400" dirty="0" err="1">
                          <a:effectLst/>
                        </a:rPr>
                        <a:t>ОР</a:t>
                      </a:r>
                      <a:r>
                        <a:rPr lang="en-US" sz="1400" baseline="30000" dirty="0" err="1">
                          <a:effectLst/>
                        </a:rPr>
                        <a:t>х</a:t>
                      </a:r>
                      <a:r>
                        <a:rPr lang="en-US" sz="1400" spc="-5" dirty="0">
                          <a:effectLst/>
                        </a:rPr>
                        <a:t> </a:t>
                      </a:r>
                      <a:r>
                        <a:rPr lang="en-US" sz="1400" dirty="0">
                          <a:effectLst/>
                        </a:rPr>
                        <a:t>–</a:t>
                      </a:r>
                      <a:r>
                        <a:rPr lang="en-US" sz="1400" spc="5" dirty="0">
                          <a:effectLst/>
                        </a:rPr>
                        <a:t> </a:t>
                      </a:r>
                      <a:r>
                        <a:rPr lang="en-US" sz="1400" dirty="0">
                          <a:effectLst/>
                        </a:rPr>
                        <a:t>з</a:t>
                      </a:r>
                      <a:endParaRPr lang="ru-RU" sz="1400" dirty="0">
                        <a:effectLst/>
                      </a:endParaRPr>
                    </a:p>
                    <a:p>
                      <a:pPr marL="235585">
                        <a:lnSpc>
                          <a:spcPct val="100000"/>
                        </a:lnSpc>
                        <a:spcBef>
                          <a:spcPts val="0"/>
                        </a:spcBef>
                        <a:spcAft>
                          <a:spcPts val="0"/>
                        </a:spcAft>
                      </a:pPr>
                      <a:r>
                        <a:rPr lang="en-US" sz="1400" dirty="0">
                          <a:effectLst/>
                        </a:rPr>
                        <a:t>БВМД</a:t>
                      </a:r>
                      <a:endParaRPr lang="ru-RU" sz="1400" dirty="0">
                        <a:effectLst/>
                        <a:latin typeface="Times New Roman"/>
                        <a:ea typeface="Times New Roman"/>
                      </a:endParaRPr>
                    </a:p>
                  </a:txBody>
                  <a:tcPr marL="0" marR="0" marT="0" marB="0"/>
                </a:tc>
                <a:tc>
                  <a:txBody>
                    <a:bodyPr/>
                    <a:lstStyle/>
                    <a:p>
                      <a:pPr marL="75565" marR="72390" algn="ctr">
                        <a:lnSpc>
                          <a:spcPct val="100000"/>
                        </a:lnSpc>
                        <a:spcBef>
                          <a:spcPts val="0"/>
                        </a:spcBef>
                        <a:spcAft>
                          <a:spcPts val="0"/>
                        </a:spcAft>
                      </a:pPr>
                      <a:r>
                        <a:rPr lang="ru-RU" sz="1400">
                          <a:effectLst/>
                        </a:rPr>
                        <a:t>ОР</a:t>
                      </a:r>
                      <a:r>
                        <a:rPr lang="ru-RU" sz="1400" spc="-20">
                          <a:effectLst/>
                        </a:rPr>
                        <a:t> </a:t>
                      </a:r>
                      <a:r>
                        <a:rPr lang="ru-RU" sz="1400">
                          <a:effectLst/>
                        </a:rPr>
                        <a:t>з</a:t>
                      </a:r>
                      <a:r>
                        <a:rPr lang="ru-RU" sz="1400" spc="75">
                          <a:effectLst/>
                        </a:rPr>
                        <a:t> </a:t>
                      </a:r>
                      <a:r>
                        <a:rPr lang="ru-RU" sz="1400">
                          <a:effectLst/>
                        </a:rPr>
                        <a:t>БВМД</a:t>
                      </a:r>
                    </a:p>
                    <a:p>
                      <a:pPr marL="73660" marR="73025" algn="ctr">
                        <a:lnSpc>
                          <a:spcPct val="100000"/>
                        </a:lnSpc>
                        <a:spcBef>
                          <a:spcPts val="0"/>
                        </a:spcBef>
                        <a:spcAft>
                          <a:spcPts val="0"/>
                        </a:spcAft>
                      </a:pPr>
                      <a:r>
                        <a:rPr lang="ru-RU" sz="1400">
                          <a:effectLst/>
                        </a:rPr>
                        <a:t>без</a:t>
                      </a:r>
                      <a:r>
                        <a:rPr lang="ru-RU" sz="1400" spc="-10">
                          <a:effectLst/>
                        </a:rPr>
                        <a:t> </a:t>
                      </a:r>
                      <a:r>
                        <a:rPr lang="ru-RU" sz="1400">
                          <a:effectLst/>
                        </a:rPr>
                        <a:t>ефірних</a:t>
                      </a:r>
                      <a:r>
                        <a:rPr lang="ru-RU" sz="1400" spc="-10">
                          <a:effectLst/>
                        </a:rPr>
                        <a:t> </a:t>
                      </a:r>
                      <a:r>
                        <a:rPr lang="ru-RU" sz="1400">
                          <a:effectLst/>
                        </a:rPr>
                        <a:t>олій</a:t>
                      </a:r>
                      <a:endParaRPr lang="ru-RU" sz="1400">
                        <a:effectLst/>
                        <a:latin typeface="Times New Roman"/>
                        <a:ea typeface="Times New Roman"/>
                      </a:endParaRPr>
                    </a:p>
                  </a:txBody>
                  <a:tcPr marL="0" marR="0" marT="0" marB="0"/>
                </a:tc>
                <a:tc>
                  <a:txBody>
                    <a:bodyPr/>
                    <a:lstStyle/>
                    <a:p>
                      <a:pPr marL="75565" marR="69215" algn="ctr">
                        <a:lnSpc>
                          <a:spcPct val="100000"/>
                        </a:lnSpc>
                        <a:spcBef>
                          <a:spcPts val="0"/>
                        </a:spcBef>
                        <a:spcAft>
                          <a:spcPts val="0"/>
                        </a:spcAft>
                      </a:pPr>
                      <a:r>
                        <a:rPr lang="ru-RU" sz="1400">
                          <a:effectLst/>
                        </a:rPr>
                        <a:t>ОР</a:t>
                      </a:r>
                      <a:r>
                        <a:rPr lang="ru-RU" sz="1400" spc="-20">
                          <a:effectLst/>
                        </a:rPr>
                        <a:t> </a:t>
                      </a:r>
                      <a:r>
                        <a:rPr lang="ru-RU" sz="1400">
                          <a:effectLst/>
                        </a:rPr>
                        <a:t>з</a:t>
                      </a:r>
                      <a:r>
                        <a:rPr lang="ru-RU" sz="1400" spc="75">
                          <a:effectLst/>
                        </a:rPr>
                        <a:t> </a:t>
                      </a:r>
                      <a:r>
                        <a:rPr lang="ru-RU" sz="1400">
                          <a:effectLst/>
                        </a:rPr>
                        <a:t>БВМД</a:t>
                      </a:r>
                    </a:p>
                    <a:p>
                      <a:pPr marL="75565" marR="71120" algn="ctr">
                        <a:lnSpc>
                          <a:spcPct val="100000"/>
                        </a:lnSpc>
                        <a:spcBef>
                          <a:spcPts val="0"/>
                        </a:spcBef>
                        <a:spcAft>
                          <a:spcPts val="0"/>
                        </a:spcAft>
                      </a:pPr>
                      <a:r>
                        <a:rPr lang="ru-RU" sz="1400">
                          <a:effectLst/>
                        </a:rPr>
                        <a:t>без</a:t>
                      </a:r>
                      <a:r>
                        <a:rPr lang="ru-RU" sz="1400" spc="-10">
                          <a:effectLst/>
                        </a:rPr>
                        <a:t> </a:t>
                      </a:r>
                      <a:r>
                        <a:rPr lang="ru-RU" sz="1400">
                          <a:effectLst/>
                        </a:rPr>
                        <a:t>ефірних</a:t>
                      </a:r>
                      <a:r>
                        <a:rPr lang="ru-RU" sz="1400" spc="-10">
                          <a:effectLst/>
                        </a:rPr>
                        <a:t> </a:t>
                      </a:r>
                      <a:r>
                        <a:rPr lang="ru-RU" sz="1400">
                          <a:effectLst/>
                        </a:rPr>
                        <a:t>олій</a:t>
                      </a:r>
                      <a:endParaRPr lang="ru-RU" sz="1400">
                        <a:effectLst/>
                        <a:latin typeface="Times New Roman"/>
                        <a:ea typeface="Times New Roman"/>
                      </a:endParaRPr>
                    </a:p>
                  </a:txBody>
                  <a:tcPr marL="0" marR="0" marT="0" marB="0"/>
                </a:tc>
                <a:tc>
                  <a:txBody>
                    <a:bodyPr/>
                    <a:lstStyle/>
                    <a:p>
                      <a:pPr marL="76200" marR="70485" algn="ctr">
                        <a:lnSpc>
                          <a:spcPct val="100000"/>
                        </a:lnSpc>
                        <a:spcBef>
                          <a:spcPts val="0"/>
                        </a:spcBef>
                        <a:spcAft>
                          <a:spcPts val="0"/>
                        </a:spcAft>
                      </a:pPr>
                      <a:r>
                        <a:rPr lang="ru-RU" sz="1400" dirty="0">
                          <a:effectLst/>
                        </a:rPr>
                        <a:t>ОР</a:t>
                      </a:r>
                      <a:r>
                        <a:rPr lang="ru-RU" sz="1400" spc="-20" dirty="0">
                          <a:effectLst/>
                        </a:rPr>
                        <a:t> </a:t>
                      </a:r>
                      <a:r>
                        <a:rPr lang="ru-RU" sz="1400" dirty="0">
                          <a:effectLst/>
                        </a:rPr>
                        <a:t>з</a:t>
                      </a:r>
                      <a:r>
                        <a:rPr lang="ru-RU" sz="1400" spc="75" dirty="0">
                          <a:effectLst/>
                        </a:rPr>
                        <a:t> </a:t>
                      </a:r>
                      <a:r>
                        <a:rPr lang="ru-RU" sz="1400" dirty="0">
                          <a:effectLst/>
                        </a:rPr>
                        <a:t>БВМД</a:t>
                      </a:r>
                    </a:p>
                    <a:p>
                      <a:pPr marL="76200" marR="73025" algn="ctr">
                        <a:lnSpc>
                          <a:spcPct val="100000"/>
                        </a:lnSpc>
                        <a:spcBef>
                          <a:spcPts val="0"/>
                        </a:spcBef>
                        <a:spcAft>
                          <a:spcPts val="0"/>
                        </a:spcAft>
                      </a:pPr>
                      <a:r>
                        <a:rPr lang="ru-RU" sz="1400" dirty="0">
                          <a:effectLst/>
                        </a:rPr>
                        <a:t>без</a:t>
                      </a:r>
                      <a:r>
                        <a:rPr lang="ru-RU" sz="1400" spc="-10" dirty="0">
                          <a:effectLst/>
                        </a:rPr>
                        <a:t> </a:t>
                      </a:r>
                      <a:r>
                        <a:rPr lang="ru-RU" sz="1400" dirty="0" err="1">
                          <a:effectLst/>
                        </a:rPr>
                        <a:t>ефірних</a:t>
                      </a:r>
                      <a:r>
                        <a:rPr lang="ru-RU" sz="1400" spc="-10" dirty="0">
                          <a:effectLst/>
                        </a:rPr>
                        <a:t> </a:t>
                      </a:r>
                      <a:r>
                        <a:rPr lang="ru-RU" sz="1400" dirty="0" err="1">
                          <a:effectLst/>
                        </a:rPr>
                        <a:t>олій</a:t>
                      </a:r>
                      <a:endParaRPr lang="ru-RU" sz="1400" dirty="0">
                        <a:effectLst/>
                        <a:latin typeface="Times New Roman"/>
                        <a:ea typeface="Times New Roman"/>
                      </a:endParaRPr>
                    </a:p>
                  </a:txBody>
                  <a:tcPr marL="0" marR="0" marT="0" marB="0"/>
                </a:tc>
                <a:extLst>
                  <a:ext uri="{0D108BD9-81ED-4DB2-BD59-A6C34878D82A}">
                    <a16:rowId xmlns:a16="http://schemas.microsoft.com/office/drawing/2014/main" val="10003"/>
                  </a:ext>
                </a:extLst>
              </a:tr>
              <a:tr h="1274892">
                <a:tc>
                  <a:txBody>
                    <a:bodyPr/>
                    <a:lstStyle/>
                    <a:p>
                      <a:pPr marL="67945">
                        <a:lnSpc>
                          <a:spcPct val="100000"/>
                        </a:lnSpc>
                        <a:spcBef>
                          <a:spcPts val="0"/>
                        </a:spcBef>
                        <a:spcAft>
                          <a:spcPts val="0"/>
                        </a:spcAft>
                      </a:pPr>
                      <a:r>
                        <a:rPr lang="ru-RU" sz="1400">
                          <a:effectLst/>
                        </a:rPr>
                        <a:t> </a:t>
                      </a:r>
                    </a:p>
                    <a:p>
                      <a:pPr marL="4445" algn="ctr">
                        <a:lnSpc>
                          <a:spcPct val="100000"/>
                        </a:lnSpc>
                        <a:spcBef>
                          <a:spcPts val="0"/>
                        </a:spcBef>
                        <a:spcAft>
                          <a:spcPts val="0"/>
                        </a:spcAft>
                      </a:pPr>
                      <a:r>
                        <a:rPr lang="en-US" sz="1400">
                          <a:effectLst/>
                        </a:rPr>
                        <a:t>2</a:t>
                      </a:r>
                      <a:endParaRPr lang="ru-RU" sz="1400">
                        <a:effectLst/>
                        <a:latin typeface="Times New Roman"/>
                        <a:ea typeface="Times New Roman"/>
                      </a:endParaRPr>
                    </a:p>
                  </a:txBody>
                  <a:tcPr marL="0" marR="0" marT="0" marB="0"/>
                </a:tc>
                <a:tc>
                  <a:txBody>
                    <a:bodyPr/>
                    <a:lstStyle/>
                    <a:p>
                      <a:pPr marL="67945">
                        <a:lnSpc>
                          <a:spcPct val="100000"/>
                        </a:lnSpc>
                        <a:spcBef>
                          <a:spcPts val="0"/>
                        </a:spcBef>
                        <a:spcAft>
                          <a:spcPts val="0"/>
                        </a:spcAft>
                      </a:pPr>
                      <a:r>
                        <a:rPr lang="en-US" sz="1400" dirty="0">
                          <a:effectLst/>
                        </a:rPr>
                        <a:t> </a:t>
                      </a:r>
                      <a:endParaRPr lang="ru-RU" sz="1400" dirty="0">
                        <a:effectLst/>
                      </a:endParaRPr>
                    </a:p>
                    <a:p>
                      <a:pPr marL="323850" marR="318770" algn="ctr">
                        <a:lnSpc>
                          <a:spcPct val="100000"/>
                        </a:lnSpc>
                        <a:spcBef>
                          <a:spcPts val="0"/>
                        </a:spcBef>
                        <a:spcAft>
                          <a:spcPts val="0"/>
                        </a:spcAft>
                      </a:pPr>
                      <a:r>
                        <a:rPr lang="en-US" sz="1400" dirty="0">
                          <a:effectLst/>
                        </a:rPr>
                        <a:t>12</a:t>
                      </a:r>
                      <a:endParaRPr lang="ru-RU" sz="1400" dirty="0">
                        <a:effectLst/>
                        <a:latin typeface="Times New Roman"/>
                        <a:ea typeface="Times New Roman"/>
                      </a:endParaRPr>
                    </a:p>
                  </a:txBody>
                  <a:tcPr marL="0" marR="0" marT="0" marB="0"/>
                </a:tc>
                <a:tc>
                  <a:txBody>
                    <a:bodyPr/>
                    <a:lstStyle/>
                    <a:p>
                      <a:pPr marL="67945">
                        <a:lnSpc>
                          <a:spcPct val="100000"/>
                        </a:lnSpc>
                        <a:spcBef>
                          <a:spcPts val="0"/>
                        </a:spcBef>
                        <a:spcAft>
                          <a:spcPts val="0"/>
                        </a:spcAft>
                      </a:pPr>
                      <a:r>
                        <a:rPr lang="en-US" sz="1400" dirty="0">
                          <a:effectLst/>
                        </a:rPr>
                        <a:t> </a:t>
                      </a:r>
                      <a:endParaRPr lang="ru-RU" sz="1400" dirty="0">
                        <a:effectLst/>
                      </a:endParaRPr>
                    </a:p>
                    <a:p>
                      <a:pPr marL="96520">
                        <a:lnSpc>
                          <a:spcPct val="100000"/>
                        </a:lnSpc>
                        <a:spcBef>
                          <a:spcPts val="0"/>
                        </a:spcBef>
                        <a:spcAft>
                          <a:spcPts val="0"/>
                        </a:spcAft>
                      </a:pPr>
                      <a:r>
                        <a:rPr lang="en-US" sz="1400" dirty="0">
                          <a:effectLst/>
                        </a:rPr>
                        <a:t>ОР</a:t>
                      </a:r>
                      <a:r>
                        <a:rPr lang="en-US" sz="1400" spc="-5" dirty="0">
                          <a:effectLst/>
                        </a:rPr>
                        <a:t> </a:t>
                      </a:r>
                      <a:r>
                        <a:rPr lang="en-US" sz="1400" dirty="0">
                          <a:effectLst/>
                        </a:rPr>
                        <a:t>з</a:t>
                      </a:r>
                      <a:r>
                        <a:rPr lang="en-US" sz="1400" spc="-10" dirty="0">
                          <a:effectLst/>
                        </a:rPr>
                        <a:t> </a:t>
                      </a:r>
                      <a:r>
                        <a:rPr lang="en-US" sz="1400" dirty="0">
                          <a:effectLst/>
                        </a:rPr>
                        <a:t>БВМД</a:t>
                      </a:r>
                      <a:endParaRPr lang="ru-RU" sz="1400" dirty="0">
                        <a:effectLst/>
                        <a:latin typeface="Times New Roman"/>
                        <a:ea typeface="Times New Roman"/>
                      </a:endParaRPr>
                    </a:p>
                  </a:txBody>
                  <a:tcPr marL="0" marR="0" marT="0" marB="0"/>
                </a:tc>
                <a:tc>
                  <a:txBody>
                    <a:bodyPr/>
                    <a:lstStyle/>
                    <a:p>
                      <a:pPr marL="75565" marR="72390" algn="ctr">
                        <a:lnSpc>
                          <a:spcPct val="100000"/>
                        </a:lnSpc>
                        <a:spcBef>
                          <a:spcPts val="0"/>
                        </a:spcBef>
                        <a:spcAft>
                          <a:spcPts val="0"/>
                        </a:spcAft>
                      </a:pPr>
                      <a:r>
                        <a:rPr lang="ru-RU" sz="1400" dirty="0">
                          <a:effectLst/>
                        </a:rPr>
                        <a:t>ОР</a:t>
                      </a:r>
                      <a:r>
                        <a:rPr lang="ru-RU" sz="1400" spc="-20" dirty="0">
                          <a:effectLst/>
                        </a:rPr>
                        <a:t> </a:t>
                      </a:r>
                      <a:r>
                        <a:rPr lang="ru-RU" sz="1400" dirty="0">
                          <a:effectLst/>
                        </a:rPr>
                        <a:t>з</a:t>
                      </a:r>
                      <a:r>
                        <a:rPr lang="ru-RU" sz="1400" spc="75" dirty="0">
                          <a:effectLst/>
                        </a:rPr>
                        <a:t> </a:t>
                      </a:r>
                      <a:r>
                        <a:rPr lang="ru-RU" sz="1400" dirty="0">
                          <a:effectLst/>
                        </a:rPr>
                        <a:t>БВМД</a:t>
                      </a:r>
                    </a:p>
                    <a:p>
                      <a:pPr marL="80010" marR="78105" indent="-635" algn="ctr">
                        <a:lnSpc>
                          <a:spcPct val="100000"/>
                        </a:lnSpc>
                        <a:spcBef>
                          <a:spcPts val="0"/>
                        </a:spcBef>
                        <a:spcAft>
                          <a:spcPts val="0"/>
                        </a:spcAft>
                      </a:pPr>
                      <a:r>
                        <a:rPr lang="ru-RU" sz="1400" dirty="0">
                          <a:effectLst/>
                        </a:rPr>
                        <a:t>«</a:t>
                      </a:r>
                      <a:r>
                        <a:rPr lang="ru-RU" sz="1400" dirty="0" err="1">
                          <a:effectLst/>
                        </a:rPr>
                        <a:t>Ефіпрот</a:t>
                      </a:r>
                      <a:r>
                        <a:rPr lang="ru-RU" sz="1400" dirty="0">
                          <a:effectLst/>
                        </a:rPr>
                        <a:t>» - ста-</a:t>
                      </a:r>
                      <a:r>
                        <a:rPr lang="ru-RU" sz="1400" spc="-235" dirty="0">
                          <a:effectLst/>
                        </a:rPr>
                        <a:t> </a:t>
                      </a:r>
                      <a:r>
                        <a:rPr lang="ru-RU" sz="1400" dirty="0" err="1">
                          <a:effectLst/>
                        </a:rPr>
                        <a:t>ртер</a:t>
                      </a:r>
                      <a:r>
                        <a:rPr lang="ru-RU" sz="1400" dirty="0">
                          <a:effectLst/>
                        </a:rPr>
                        <a:t>, 400 г/т </a:t>
                      </a:r>
                      <a:r>
                        <a:rPr lang="ru-RU" sz="1400" dirty="0" err="1">
                          <a:effectLst/>
                        </a:rPr>
                        <a:t>ефі</a:t>
                      </a:r>
                      <a:r>
                        <a:rPr lang="ru-RU" sz="1400" dirty="0">
                          <a:effectLst/>
                        </a:rPr>
                        <a:t>-</a:t>
                      </a:r>
                      <a:r>
                        <a:rPr lang="ru-RU" sz="1400" spc="-235" dirty="0">
                          <a:effectLst/>
                        </a:rPr>
                        <a:t> </a:t>
                      </a:r>
                      <a:r>
                        <a:rPr lang="ru-RU" sz="1400" dirty="0" err="1">
                          <a:effectLst/>
                        </a:rPr>
                        <a:t>рних</a:t>
                      </a:r>
                      <a:r>
                        <a:rPr lang="ru-RU" sz="1400" spc="-10" dirty="0">
                          <a:effectLst/>
                        </a:rPr>
                        <a:t> </a:t>
                      </a:r>
                      <a:r>
                        <a:rPr lang="ru-RU" sz="1400" dirty="0" err="1">
                          <a:effectLst/>
                        </a:rPr>
                        <a:t>олій</a:t>
                      </a:r>
                      <a:endParaRPr lang="ru-RU" sz="1400" dirty="0">
                        <a:effectLst/>
                        <a:latin typeface="Times New Roman"/>
                        <a:ea typeface="Times New Roman"/>
                      </a:endParaRPr>
                    </a:p>
                  </a:txBody>
                  <a:tcPr marL="0" marR="0" marT="0" marB="0"/>
                </a:tc>
                <a:tc>
                  <a:txBody>
                    <a:bodyPr/>
                    <a:lstStyle/>
                    <a:p>
                      <a:pPr marL="75565" marR="69215" algn="ctr">
                        <a:lnSpc>
                          <a:spcPct val="100000"/>
                        </a:lnSpc>
                        <a:spcBef>
                          <a:spcPts val="0"/>
                        </a:spcBef>
                        <a:spcAft>
                          <a:spcPts val="0"/>
                        </a:spcAft>
                      </a:pPr>
                      <a:r>
                        <a:rPr lang="ru-RU" sz="1400">
                          <a:effectLst/>
                        </a:rPr>
                        <a:t>ОР</a:t>
                      </a:r>
                      <a:r>
                        <a:rPr lang="ru-RU" sz="1400" spc="-20">
                          <a:effectLst/>
                        </a:rPr>
                        <a:t> </a:t>
                      </a:r>
                      <a:r>
                        <a:rPr lang="ru-RU" sz="1400">
                          <a:effectLst/>
                        </a:rPr>
                        <a:t>з</a:t>
                      </a:r>
                      <a:r>
                        <a:rPr lang="ru-RU" sz="1400" spc="75">
                          <a:effectLst/>
                        </a:rPr>
                        <a:t> </a:t>
                      </a:r>
                      <a:r>
                        <a:rPr lang="ru-RU" sz="1400">
                          <a:effectLst/>
                        </a:rPr>
                        <a:t>БВМД</a:t>
                      </a:r>
                    </a:p>
                    <a:p>
                      <a:pPr marL="81915" marR="76200" indent="-635" algn="ctr">
                        <a:lnSpc>
                          <a:spcPct val="100000"/>
                        </a:lnSpc>
                        <a:spcBef>
                          <a:spcPts val="0"/>
                        </a:spcBef>
                        <a:spcAft>
                          <a:spcPts val="0"/>
                        </a:spcAft>
                      </a:pPr>
                      <a:r>
                        <a:rPr lang="ru-RU" sz="1400">
                          <a:effectLst/>
                        </a:rPr>
                        <a:t>«Ефіпрот» - ста-</a:t>
                      </a:r>
                      <a:r>
                        <a:rPr lang="ru-RU" sz="1400" spc="-235">
                          <a:effectLst/>
                        </a:rPr>
                        <a:t> </a:t>
                      </a:r>
                      <a:r>
                        <a:rPr lang="ru-RU" sz="1400">
                          <a:effectLst/>
                        </a:rPr>
                        <a:t>ртер, 200 г/т ефі-</a:t>
                      </a:r>
                      <a:r>
                        <a:rPr lang="ru-RU" sz="1400" spc="-235">
                          <a:effectLst/>
                        </a:rPr>
                        <a:t> </a:t>
                      </a:r>
                      <a:r>
                        <a:rPr lang="ru-RU" sz="1400">
                          <a:effectLst/>
                        </a:rPr>
                        <a:t>рних</a:t>
                      </a:r>
                      <a:r>
                        <a:rPr lang="ru-RU" sz="1400" spc="-10">
                          <a:effectLst/>
                        </a:rPr>
                        <a:t> </a:t>
                      </a:r>
                      <a:r>
                        <a:rPr lang="ru-RU" sz="1400">
                          <a:effectLst/>
                        </a:rPr>
                        <a:t>олій</a:t>
                      </a:r>
                      <a:endParaRPr lang="ru-RU" sz="1400">
                        <a:effectLst/>
                        <a:latin typeface="Times New Roman"/>
                        <a:ea typeface="Times New Roman"/>
                      </a:endParaRPr>
                    </a:p>
                  </a:txBody>
                  <a:tcPr marL="0" marR="0" marT="0" marB="0"/>
                </a:tc>
                <a:tc>
                  <a:txBody>
                    <a:bodyPr/>
                    <a:lstStyle/>
                    <a:p>
                      <a:pPr marL="76200" marR="70485" algn="ctr">
                        <a:lnSpc>
                          <a:spcPct val="100000"/>
                        </a:lnSpc>
                        <a:spcBef>
                          <a:spcPts val="0"/>
                        </a:spcBef>
                        <a:spcAft>
                          <a:spcPts val="0"/>
                        </a:spcAft>
                      </a:pPr>
                      <a:r>
                        <a:rPr lang="ru-RU" sz="1400" dirty="0">
                          <a:effectLst/>
                        </a:rPr>
                        <a:t>ОР</a:t>
                      </a:r>
                      <a:r>
                        <a:rPr lang="ru-RU" sz="1400" spc="-20" dirty="0">
                          <a:effectLst/>
                        </a:rPr>
                        <a:t> </a:t>
                      </a:r>
                      <a:r>
                        <a:rPr lang="ru-RU" sz="1400" dirty="0">
                          <a:effectLst/>
                        </a:rPr>
                        <a:t>з</a:t>
                      </a:r>
                      <a:r>
                        <a:rPr lang="ru-RU" sz="1400" spc="75" dirty="0">
                          <a:effectLst/>
                        </a:rPr>
                        <a:t> </a:t>
                      </a:r>
                      <a:r>
                        <a:rPr lang="ru-RU" sz="1400" dirty="0">
                          <a:effectLst/>
                        </a:rPr>
                        <a:t>БВМД</a:t>
                      </a:r>
                    </a:p>
                    <a:p>
                      <a:pPr marL="82550" marR="74930" indent="-635" algn="ctr">
                        <a:lnSpc>
                          <a:spcPct val="100000"/>
                        </a:lnSpc>
                        <a:spcBef>
                          <a:spcPts val="0"/>
                        </a:spcBef>
                        <a:spcAft>
                          <a:spcPts val="0"/>
                        </a:spcAft>
                      </a:pPr>
                      <a:r>
                        <a:rPr lang="ru-RU" sz="1400" dirty="0">
                          <a:effectLst/>
                        </a:rPr>
                        <a:t>«</a:t>
                      </a:r>
                      <a:r>
                        <a:rPr lang="ru-RU" sz="1400" dirty="0" err="1">
                          <a:effectLst/>
                        </a:rPr>
                        <a:t>Ефіпрот</a:t>
                      </a:r>
                      <a:r>
                        <a:rPr lang="ru-RU" sz="1400" dirty="0">
                          <a:effectLst/>
                        </a:rPr>
                        <a:t>» - ста-</a:t>
                      </a:r>
                      <a:r>
                        <a:rPr lang="ru-RU" sz="1400" spc="-235" dirty="0">
                          <a:effectLst/>
                        </a:rPr>
                        <a:t> </a:t>
                      </a:r>
                      <a:r>
                        <a:rPr lang="ru-RU" sz="1400" dirty="0" err="1">
                          <a:effectLst/>
                        </a:rPr>
                        <a:t>ртер</a:t>
                      </a:r>
                      <a:r>
                        <a:rPr lang="ru-RU" sz="1400" dirty="0">
                          <a:effectLst/>
                        </a:rPr>
                        <a:t>, 150 г/т </a:t>
                      </a:r>
                      <a:r>
                        <a:rPr lang="ru-RU" sz="1400" dirty="0" err="1">
                          <a:effectLst/>
                        </a:rPr>
                        <a:t>ефі</a:t>
                      </a:r>
                      <a:r>
                        <a:rPr lang="ru-RU" sz="1400" dirty="0">
                          <a:effectLst/>
                        </a:rPr>
                        <a:t>-</a:t>
                      </a:r>
                      <a:r>
                        <a:rPr lang="ru-RU" sz="1400" spc="-240" dirty="0">
                          <a:effectLst/>
                        </a:rPr>
                        <a:t> </a:t>
                      </a:r>
                      <a:r>
                        <a:rPr lang="ru-RU" sz="1400" dirty="0" err="1">
                          <a:effectLst/>
                        </a:rPr>
                        <a:t>рних</a:t>
                      </a:r>
                      <a:r>
                        <a:rPr lang="ru-RU" sz="1400" spc="-10" dirty="0">
                          <a:effectLst/>
                        </a:rPr>
                        <a:t> </a:t>
                      </a:r>
                      <a:r>
                        <a:rPr lang="ru-RU" sz="1400" dirty="0" err="1">
                          <a:effectLst/>
                        </a:rPr>
                        <a:t>олій</a:t>
                      </a:r>
                      <a:endParaRPr lang="ru-RU" sz="1400" dirty="0">
                        <a:effectLst/>
                        <a:latin typeface="Times New Roman"/>
                        <a:ea typeface="Times New Roman"/>
                      </a:endParaRPr>
                    </a:p>
                  </a:txBody>
                  <a:tcPr marL="0" marR="0" marT="0" marB="0"/>
                </a:tc>
                <a:extLst>
                  <a:ext uri="{0D108BD9-81ED-4DB2-BD59-A6C34878D82A}">
                    <a16:rowId xmlns:a16="http://schemas.microsoft.com/office/drawing/2014/main" val="10004"/>
                  </a:ext>
                </a:extLst>
              </a:tr>
              <a:tr h="792088">
                <a:tc>
                  <a:txBody>
                    <a:bodyPr/>
                    <a:lstStyle/>
                    <a:p>
                      <a:pPr marL="67945">
                        <a:lnSpc>
                          <a:spcPct val="100000"/>
                        </a:lnSpc>
                        <a:spcBef>
                          <a:spcPts val="0"/>
                        </a:spcBef>
                        <a:spcAft>
                          <a:spcPts val="0"/>
                        </a:spcAft>
                      </a:pPr>
                      <a:r>
                        <a:rPr lang="ru-RU" sz="1400">
                          <a:effectLst/>
                        </a:rPr>
                        <a:t> </a:t>
                      </a:r>
                    </a:p>
                    <a:p>
                      <a:pPr marL="4445" algn="ctr">
                        <a:lnSpc>
                          <a:spcPct val="100000"/>
                        </a:lnSpc>
                        <a:spcBef>
                          <a:spcPts val="0"/>
                        </a:spcBef>
                        <a:spcAft>
                          <a:spcPts val="0"/>
                        </a:spcAft>
                      </a:pPr>
                      <a:r>
                        <a:rPr lang="en-US" sz="1400">
                          <a:effectLst/>
                        </a:rPr>
                        <a:t>3</a:t>
                      </a:r>
                      <a:endParaRPr lang="ru-RU" sz="1400">
                        <a:effectLst/>
                        <a:latin typeface="Times New Roman"/>
                        <a:ea typeface="Times New Roman"/>
                      </a:endParaRPr>
                    </a:p>
                  </a:txBody>
                  <a:tcPr marL="0" marR="0" marT="0" marB="0"/>
                </a:tc>
                <a:tc>
                  <a:txBody>
                    <a:bodyPr/>
                    <a:lstStyle/>
                    <a:p>
                      <a:pPr marL="67945">
                        <a:lnSpc>
                          <a:spcPct val="100000"/>
                        </a:lnSpc>
                        <a:spcBef>
                          <a:spcPts val="0"/>
                        </a:spcBef>
                        <a:spcAft>
                          <a:spcPts val="0"/>
                        </a:spcAft>
                      </a:pPr>
                      <a:r>
                        <a:rPr lang="en-US" sz="1400">
                          <a:effectLst/>
                        </a:rPr>
                        <a:t> </a:t>
                      </a:r>
                      <a:endParaRPr lang="ru-RU" sz="1400">
                        <a:effectLst/>
                      </a:endParaRPr>
                    </a:p>
                    <a:p>
                      <a:pPr marL="323850" marR="318770" algn="ctr">
                        <a:lnSpc>
                          <a:spcPct val="100000"/>
                        </a:lnSpc>
                        <a:spcBef>
                          <a:spcPts val="0"/>
                        </a:spcBef>
                        <a:spcAft>
                          <a:spcPts val="0"/>
                        </a:spcAft>
                      </a:pPr>
                      <a:r>
                        <a:rPr lang="en-US" sz="1400">
                          <a:effectLst/>
                        </a:rPr>
                        <a:t>12</a:t>
                      </a:r>
                      <a:endParaRPr lang="ru-RU" sz="1400">
                        <a:effectLst/>
                        <a:latin typeface="Times New Roman"/>
                        <a:ea typeface="Times New Roman"/>
                      </a:endParaRPr>
                    </a:p>
                  </a:txBody>
                  <a:tcPr marL="0" marR="0" marT="0" marB="0"/>
                </a:tc>
                <a:tc>
                  <a:txBody>
                    <a:bodyPr/>
                    <a:lstStyle/>
                    <a:p>
                      <a:pPr marL="67945">
                        <a:lnSpc>
                          <a:spcPct val="100000"/>
                        </a:lnSpc>
                        <a:spcBef>
                          <a:spcPts val="0"/>
                        </a:spcBef>
                        <a:spcAft>
                          <a:spcPts val="0"/>
                        </a:spcAft>
                      </a:pPr>
                      <a:r>
                        <a:rPr lang="en-US" sz="1400">
                          <a:effectLst/>
                        </a:rPr>
                        <a:t> </a:t>
                      </a:r>
                      <a:endParaRPr lang="ru-RU" sz="1400">
                        <a:effectLst/>
                      </a:endParaRPr>
                    </a:p>
                    <a:p>
                      <a:pPr marL="96520">
                        <a:lnSpc>
                          <a:spcPct val="100000"/>
                        </a:lnSpc>
                        <a:spcBef>
                          <a:spcPts val="0"/>
                        </a:spcBef>
                        <a:spcAft>
                          <a:spcPts val="0"/>
                        </a:spcAft>
                      </a:pPr>
                      <a:r>
                        <a:rPr lang="en-US" sz="1400">
                          <a:effectLst/>
                        </a:rPr>
                        <a:t>ОР</a:t>
                      </a:r>
                      <a:r>
                        <a:rPr lang="en-US" sz="1400" spc="-5">
                          <a:effectLst/>
                        </a:rPr>
                        <a:t> </a:t>
                      </a:r>
                      <a:r>
                        <a:rPr lang="en-US" sz="1400">
                          <a:effectLst/>
                        </a:rPr>
                        <a:t>з</a:t>
                      </a:r>
                      <a:r>
                        <a:rPr lang="en-US" sz="1400" spc="-10">
                          <a:effectLst/>
                        </a:rPr>
                        <a:t> </a:t>
                      </a:r>
                      <a:r>
                        <a:rPr lang="en-US" sz="1400">
                          <a:effectLst/>
                        </a:rPr>
                        <a:t>БВМД</a:t>
                      </a:r>
                      <a:endParaRPr lang="ru-RU" sz="1400">
                        <a:effectLst/>
                        <a:latin typeface="Times New Roman"/>
                        <a:ea typeface="Times New Roman"/>
                      </a:endParaRPr>
                    </a:p>
                  </a:txBody>
                  <a:tcPr marL="0" marR="0" marT="0" marB="0"/>
                </a:tc>
                <a:tc>
                  <a:txBody>
                    <a:bodyPr/>
                    <a:lstStyle/>
                    <a:p>
                      <a:pPr marL="75565" marR="72390" algn="ctr">
                        <a:lnSpc>
                          <a:spcPct val="100000"/>
                        </a:lnSpc>
                        <a:spcBef>
                          <a:spcPts val="0"/>
                        </a:spcBef>
                        <a:spcAft>
                          <a:spcPts val="0"/>
                        </a:spcAft>
                      </a:pPr>
                      <a:r>
                        <a:rPr lang="ru-RU" sz="1400">
                          <a:effectLst/>
                        </a:rPr>
                        <a:t>ОР</a:t>
                      </a:r>
                      <a:r>
                        <a:rPr lang="ru-RU" sz="1400" spc="-20">
                          <a:effectLst/>
                        </a:rPr>
                        <a:t> </a:t>
                      </a:r>
                      <a:r>
                        <a:rPr lang="ru-RU" sz="1400">
                          <a:effectLst/>
                        </a:rPr>
                        <a:t>з</a:t>
                      </a:r>
                      <a:r>
                        <a:rPr lang="ru-RU" sz="1400" spc="75">
                          <a:effectLst/>
                        </a:rPr>
                        <a:t> </a:t>
                      </a:r>
                      <a:r>
                        <a:rPr lang="ru-RU" sz="1400">
                          <a:effectLst/>
                        </a:rPr>
                        <a:t>БВМД</a:t>
                      </a:r>
                    </a:p>
                    <a:p>
                      <a:pPr marL="80010" marR="78105" indent="-635" algn="ctr">
                        <a:lnSpc>
                          <a:spcPct val="100000"/>
                        </a:lnSpc>
                        <a:spcBef>
                          <a:spcPts val="0"/>
                        </a:spcBef>
                        <a:spcAft>
                          <a:spcPts val="0"/>
                        </a:spcAft>
                      </a:pPr>
                      <a:r>
                        <a:rPr lang="ru-RU" sz="1400">
                          <a:effectLst/>
                        </a:rPr>
                        <a:t>«Ефіпрот» - ста-</a:t>
                      </a:r>
                      <a:r>
                        <a:rPr lang="ru-RU" sz="1400" spc="-235">
                          <a:effectLst/>
                        </a:rPr>
                        <a:t> </a:t>
                      </a:r>
                      <a:r>
                        <a:rPr lang="ru-RU" sz="1400">
                          <a:effectLst/>
                        </a:rPr>
                        <a:t>ртер,</a:t>
                      </a:r>
                      <a:r>
                        <a:rPr lang="ru-RU" sz="1400" spc="-25">
                          <a:effectLst/>
                        </a:rPr>
                        <a:t> </a:t>
                      </a:r>
                      <a:r>
                        <a:rPr lang="ru-RU" sz="1400">
                          <a:effectLst/>
                        </a:rPr>
                        <a:t>600</a:t>
                      </a:r>
                      <a:r>
                        <a:rPr lang="ru-RU" sz="1400" spc="-20">
                          <a:effectLst/>
                        </a:rPr>
                        <a:t> </a:t>
                      </a:r>
                      <a:r>
                        <a:rPr lang="ru-RU" sz="1400">
                          <a:effectLst/>
                        </a:rPr>
                        <a:t>г/т</a:t>
                      </a:r>
                      <a:r>
                        <a:rPr lang="ru-RU" sz="1400" spc="-30">
                          <a:effectLst/>
                        </a:rPr>
                        <a:t> </a:t>
                      </a:r>
                      <a:r>
                        <a:rPr lang="ru-RU" sz="1400">
                          <a:effectLst/>
                        </a:rPr>
                        <a:t>ефі-</a:t>
                      </a:r>
                    </a:p>
                    <a:p>
                      <a:pPr marL="74295" marR="73025" algn="ctr">
                        <a:lnSpc>
                          <a:spcPct val="100000"/>
                        </a:lnSpc>
                        <a:spcBef>
                          <a:spcPts val="0"/>
                        </a:spcBef>
                        <a:spcAft>
                          <a:spcPts val="0"/>
                        </a:spcAft>
                      </a:pPr>
                      <a:r>
                        <a:rPr lang="en-US" sz="1400">
                          <a:effectLst/>
                        </a:rPr>
                        <a:t>рних</a:t>
                      </a:r>
                      <a:r>
                        <a:rPr lang="en-US" sz="1400" spc="-15">
                          <a:effectLst/>
                        </a:rPr>
                        <a:t> </a:t>
                      </a:r>
                      <a:r>
                        <a:rPr lang="en-US" sz="1400">
                          <a:effectLst/>
                        </a:rPr>
                        <a:t>олій</a:t>
                      </a:r>
                      <a:endParaRPr lang="ru-RU" sz="1400">
                        <a:effectLst/>
                        <a:latin typeface="Times New Roman"/>
                        <a:ea typeface="Times New Roman"/>
                      </a:endParaRPr>
                    </a:p>
                  </a:txBody>
                  <a:tcPr marL="0" marR="0" marT="0" marB="0"/>
                </a:tc>
                <a:tc>
                  <a:txBody>
                    <a:bodyPr/>
                    <a:lstStyle/>
                    <a:p>
                      <a:pPr marL="75565" marR="69215" algn="ctr">
                        <a:lnSpc>
                          <a:spcPct val="100000"/>
                        </a:lnSpc>
                        <a:spcBef>
                          <a:spcPts val="0"/>
                        </a:spcBef>
                        <a:spcAft>
                          <a:spcPts val="0"/>
                        </a:spcAft>
                      </a:pPr>
                      <a:r>
                        <a:rPr lang="ru-RU" sz="1400">
                          <a:effectLst/>
                        </a:rPr>
                        <a:t>ОР</a:t>
                      </a:r>
                      <a:r>
                        <a:rPr lang="ru-RU" sz="1400" spc="-20">
                          <a:effectLst/>
                        </a:rPr>
                        <a:t> </a:t>
                      </a:r>
                      <a:r>
                        <a:rPr lang="ru-RU" sz="1400">
                          <a:effectLst/>
                        </a:rPr>
                        <a:t>з</a:t>
                      </a:r>
                      <a:r>
                        <a:rPr lang="ru-RU" sz="1400" spc="75">
                          <a:effectLst/>
                        </a:rPr>
                        <a:t> </a:t>
                      </a:r>
                      <a:r>
                        <a:rPr lang="ru-RU" sz="1400">
                          <a:effectLst/>
                        </a:rPr>
                        <a:t>БВМД</a:t>
                      </a:r>
                    </a:p>
                    <a:p>
                      <a:pPr marL="81915" marR="76200" indent="-635" algn="ctr">
                        <a:lnSpc>
                          <a:spcPct val="100000"/>
                        </a:lnSpc>
                        <a:spcBef>
                          <a:spcPts val="0"/>
                        </a:spcBef>
                        <a:spcAft>
                          <a:spcPts val="0"/>
                        </a:spcAft>
                      </a:pPr>
                      <a:r>
                        <a:rPr lang="ru-RU" sz="1400">
                          <a:effectLst/>
                        </a:rPr>
                        <a:t>«Ефіпрот» - ста-</a:t>
                      </a:r>
                      <a:r>
                        <a:rPr lang="ru-RU" sz="1400" spc="-235">
                          <a:effectLst/>
                        </a:rPr>
                        <a:t> </a:t>
                      </a:r>
                      <a:r>
                        <a:rPr lang="ru-RU" sz="1400">
                          <a:effectLst/>
                        </a:rPr>
                        <a:t>ртер,</a:t>
                      </a:r>
                      <a:r>
                        <a:rPr lang="ru-RU" sz="1400" spc="-25">
                          <a:effectLst/>
                        </a:rPr>
                        <a:t> </a:t>
                      </a:r>
                      <a:r>
                        <a:rPr lang="ru-RU" sz="1400">
                          <a:effectLst/>
                        </a:rPr>
                        <a:t>400</a:t>
                      </a:r>
                      <a:r>
                        <a:rPr lang="ru-RU" sz="1400" spc="-20">
                          <a:effectLst/>
                        </a:rPr>
                        <a:t> </a:t>
                      </a:r>
                      <a:r>
                        <a:rPr lang="ru-RU" sz="1400">
                          <a:effectLst/>
                        </a:rPr>
                        <a:t>г/т</a:t>
                      </a:r>
                      <a:r>
                        <a:rPr lang="ru-RU" sz="1400" spc="-30">
                          <a:effectLst/>
                        </a:rPr>
                        <a:t> </a:t>
                      </a:r>
                      <a:r>
                        <a:rPr lang="ru-RU" sz="1400">
                          <a:effectLst/>
                        </a:rPr>
                        <a:t>ефі-</a:t>
                      </a:r>
                    </a:p>
                    <a:p>
                      <a:pPr marL="75565" marR="70485" algn="ctr">
                        <a:lnSpc>
                          <a:spcPct val="100000"/>
                        </a:lnSpc>
                        <a:spcBef>
                          <a:spcPts val="0"/>
                        </a:spcBef>
                        <a:spcAft>
                          <a:spcPts val="0"/>
                        </a:spcAft>
                      </a:pPr>
                      <a:r>
                        <a:rPr lang="en-US" sz="1400">
                          <a:effectLst/>
                        </a:rPr>
                        <a:t>рних</a:t>
                      </a:r>
                      <a:r>
                        <a:rPr lang="en-US" sz="1400" spc="-15">
                          <a:effectLst/>
                        </a:rPr>
                        <a:t> </a:t>
                      </a:r>
                      <a:r>
                        <a:rPr lang="en-US" sz="1400">
                          <a:effectLst/>
                        </a:rPr>
                        <a:t>олій</a:t>
                      </a:r>
                      <a:endParaRPr lang="ru-RU" sz="1400">
                        <a:effectLst/>
                        <a:latin typeface="Times New Roman"/>
                        <a:ea typeface="Times New Roman"/>
                      </a:endParaRPr>
                    </a:p>
                  </a:txBody>
                  <a:tcPr marL="0" marR="0" marT="0" marB="0"/>
                </a:tc>
                <a:tc>
                  <a:txBody>
                    <a:bodyPr/>
                    <a:lstStyle/>
                    <a:p>
                      <a:pPr marL="76200" marR="70485" algn="ctr">
                        <a:lnSpc>
                          <a:spcPct val="100000"/>
                        </a:lnSpc>
                        <a:spcBef>
                          <a:spcPts val="0"/>
                        </a:spcBef>
                        <a:spcAft>
                          <a:spcPts val="0"/>
                        </a:spcAft>
                      </a:pPr>
                      <a:r>
                        <a:rPr lang="ru-RU" sz="1400" dirty="0">
                          <a:effectLst/>
                        </a:rPr>
                        <a:t>ОР</a:t>
                      </a:r>
                      <a:r>
                        <a:rPr lang="ru-RU" sz="1400" spc="-20" dirty="0">
                          <a:effectLst/>
                        </a:rPr>
                        <a:t> </a:t>
                      </a:r>
                      <a:r>
                        <a:rPr lang="ru-RU" sz="1400" dirty="0">
                          <a:effectLst/>
                        </a:rPr>
                        <a:t>з</a:t>
                      </a:r>
                      <a:r>
                        <a:rPr lang="ru-RU" sz="1400" spc="75" dirty="0">
                          <a:effectLst/>
                        </a:rPr>
                        <a:t> </a:t>
                      </a:r>
                      <a:r>
                        <a:rPr lang="ru-RU" sz="1400" dirty="0">
                          <a:effectLst/>
                        </a:rPr>
                        <a:t>БВМД</a:t>
                      </a:r>
                    </a:p>
                    <a:p>
                      <a:pPr marL="82550" marR="74930" indent="-635" algn="ctr">
                        <a:lnSpc>
                          <a:spcPct val="100000"/>
                        </a:lnSpc>
                        <a:spcBef>
                          <a:spcPts val="0"/>
                        </a:spcBef>
                        <a:spcAft>
                          <a:spcPts val="0"/>
                        </a:spcAft>
                      </a:pPr>
                      <a:r>
                        <a:rPr lang="ru-RU" sz="1400" dirty="0">
                          <a:effectLst/>
                        </a:rPr>
                        <a:t>«</a:t>
                      </a:r>
                      <a:r>
                        <a:rPr lang="ru-RU" sz="1400" dirty="0" err="1">
                          <a:effectLst/>
                        </a:rPr>
                        <a:t>Ефіпрот</a:t>
                      </a:r>
                      <a:r>
                        <a:rPr lang="ru-RU" sz="1400" dirty="0">
                          <a:effectLst/>
                        </a:rPr>
                        <a:t>» - ста-</a:t>
                      </a:r>
                      <a:r>
                        <a:rPr lang="ru-RU" sz="1400" spc="-235" dirty="0">
                          <a:effectLst/>
                        </a:rPr>
                        <a:t> </a:t>
                      </a:r>
                      <a:r>
                        <a:rPr lang="ru-RU" sz="1400" dirty="0" err="1">
                          <a:effectLst/>
                        </a:rPr>
                        <a:t>ртер</a:t>
                      </a:r>
                      <a:r>
                        <a:rPr lang="ru-RU" sz="1400" dirty="0">
                          <a:effectLst/>
                        </a:rPr>
                        <a:t>,</a:t>
                      </a:r>
                      <a:r>
                        <a:rPr lang="ru-RU" sz="1400" spc="-30" dirty="0">
                          <a:effectLst/>
                        </a:rPr>
                        <a:t> </a:t>
                      </a:r>
                      <a:r>
                        <a:rPr lang="ru-RU" sz="1400" dirty="0">
                          <a:effectLst/>
                        </a:rPr>
                        <a:t>200</a:t>
                      </a:r>
                      <a:r>
                        <a:rPr lang="ru-RU" sz="1400" spc="-20" dirty="0">
                          <a:effectLst/>
                        </a:rPr>
                        <a:t> </a:t>
                      </a:r>
                      <a:r>
                        <a:rPr lang="ru-RU" sz="1400" dirty="0">
                          <a:effectLst/>
                        </a:rPr>
                        <a:t>г/т</a:t>
                      </a:r>
                      <a:r>
                        <a:rPr lang="ru-RU" sz="1400" spc="-30" dirty="0">
                          <a:effectLst/>
                        </a:rPr>
                        <a:t> </a:t>
                      </a:r>
                      <a:r>
                        <a:rPr lang="ru-RU" sz="1400" dirty="0" err="1">
                          <a:effectLst/>
                        </a:rPr>
                        <a:t>ефі</a:t>
                      </a:r>
                      <a:r>
                        <a:rPr lang="ru-RU" sz="1400" dirty="0">
                          <a:effectLst/>
                        </a:rPr>
                        <a:t>-</a:t>
                      </a:r>
                    </a:p>
                    <a:p>
                      <a:pPr marL="76200" marR="72390" algn="ctr">
                        <a:lnSpc>
                          <a:spcPct val="100000"/>
                        </a:lnSpc>
                        <a:spcBef>
                          <a:spcPts val="0"/>
                        </a:spcBef>
                        <a:spcAft>
                          <a:spcPts val="0"/>
                        </a:spcAft>
                      </a:pPr>
                      <a:r>
                        <a:rPr lang="en-US" sz="1400" dirty="0" err="1">
                          <a:effectLst/>
                        </a:rPr>
                        <a:t>рних</a:t>
                      </a:r>
                      <a:r>
                        <a:rPr lang="en-US" sz="1400" spc="-15" dirty="0">
                          <a:effectLst/>
                        </a:rPr>
                        <a:t> </a:t>
                      </a:r>
                      <a:r>
                        <a:rPr lang="en-US" sz="1400" dirty="0" err="1">
                          <a:effectLst/>
                        </a:rPr>
                        <a:t>олій</a:t>
                      </a:r>
                      <a:endParaRPr lang="ru-RU" sz="1400" dirty="0">
                        <a:effectLst/>
                        <a:latin typeface="Times New Roman"/>
                        <a:ea typeface="Times New Roman"/>
                      </a:endParaRPr>
                    </a:p>
                  </a:txBody>
                  <a:tcPr marL="0" marR="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2881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620688"/>
            <a:ext cx="8640960" cy="5976664"/>
          </a:xfrm>
          <a:blipFill>
            <a:blip r:embed="rId2"/>
            <a:tile tx="0" ty="0" sx="100000" sy="100000" flip="none" algn="tl"/>
          </a:blipFill>
        </p:spPr>
        <p:txBody>
          <a:bodyPr>
            <a:normAutofit/>
          </a:bodyPr>
          <a:lstStyle/>
          <a:p>
            <a:r>
              <a:rPr lang="ru-RU" sz="2800" b="1" dirty="0" err="1">
                <a:solidFill>
                  <a:srgbClr val="FF0000"/>
                </a:solidFill>
                <a:latin typeface="Times New Roman"/>
                <a:ea typeface="Calibri"/>
                <a:cs typeface="Times New Roman"/>
              </a:rPr>
              <a:t>Годівля</a:t>
            </a:r>
            <a:r>
              <a:rPr lang="ru-RU" sz="2800" b="1" dirty="0">
                <a:solidFill>
                  <a:srgbClr val="FF0000"/>
                </a:solidFill>
                <a:latin typeface="Times New Roman"/>
                <a:ea typeface="Calibri"/>
                <a:cs typeface="Times New Roman"/>
              </a:rPr>
              <a:t> і </a:t>
            </a:r>
            <a:r>
              <a:rPr lang="ru-RU" sz="2800" b="1" dirty="0" err="1">
                <a:solidFill>
                  <a:srgbClr val="FF0000"/>
                </a:solidFill>
                <a:latin typeface="Times New Roman"/>
                <a:ea typeface="Calibri"/>
                <a:cs typeface="Times New Roman"/>
              </a:rPr>
              <a:t>утримання</a:t>
            </a:r>
            <a:r>
              <a:rPr lang="ru-RU" sz="2800" b="1" dirty="0">
                <a:solidFill>
                  <a:srgbClr val="FF0000"/>
                </a:solidFill>
                <a:latin typeface="Times New Roman"/>
                <a:ea typeface="Calibri"/>
                <a:cs typeface="Times New Roman"/>
              </a:rPr>
              <a:t> </a:t>
            </a:r>
            <a:r>
              <a:rPr lang="ru-RU" sz="2800" b="1" dirty="0" err="1">
                <a:solidFill>
                  <a:srgbClr val="FF0000"/>
                </a:solidFill>
                <a:latin typeface="Times New Roman"/>
                <a:ea typeface="Calibri"/>
                <a:cs typeface="Times New Roman"/>
              </a:rPr>
              <a:t>піддослідних</a:t>
            </a:r>
            <a:r>
              <a:rPr lang="ru-RU" sz="2800" b="1" dirty="0">
                <a:solidFill>
                  <a:srgbClr val="FF0000"/>
                </a:solidFill>
                <a:latin typeface="Times New Roman"/>
                <a:ea typeface="Calibri"/>
                <a:cs typeface="Times New Roman"/>
              </a:rPr>
              <a:t> </a:t>
            </a:r>
            <a:r>
              <a:rPr lang="ru-RU" sz="2800" b="1" dirty="0" err="1">
                <a:solidFill>
                  <a:srgbClr val="FF0000"/>
                </a:solidFill>
                <a:latin typeface="Times New Roman"/>
                <a:ea typeface="Calibri"/>
                <a:cs typeface="Times New Roman"/>
              </a:rPr>
              <a:t>тварин</a:t>
            </a:r>
            <a:r>
              <a:rPr lang="ru-RU" sz="2800" b="1" dirty="0">
                <a:solidFill>
                  <a:srgbClr val="FF0000"/>
                </a:solidFill>
                <a:latin typeface="Times New Roman"/>
                <a:ea typeface="Calibri"/>
                <a:cs typeface="Times New Roman"/>
              </a:rPr>
              <a:t> </a:t>
            </a:r>
            <a:r>
              <a:rPr lang="ru-RU" sz="2800" dirty="0" err="1">
                <a:latin typeface="Times New Roman"/>
                <a:ea typeface="Calibri"/>
                <a:cs typeface="Times New Roman"/>
              </a:rPr>
              <a:t>повинні</a:t>
            </a:r>
            <a:r>
              <a:rPr lang="ru-RU" sz="2800" dirty="0">
                <a:latin typeface="Times New Roman"/>
                <a:ea typeface="Calibri"/>
                <a:cs typeface="Times New Roman"/>
              </a:rPr>
              <a:t> </a:t>
            </a:r>
            <a:r>
              <a:rPr lang="ru-RU" sz="2800" dirty="0" err="1">
                <a:latin typeface="Times New Roman"/>
                <a:ea typeface="Calibri"/>
                <a:cs typeface="Times New Roman"/>
              </a:rPr>
              <a:t>узгоджуватись</a:t>
            </a:r>
            <a:r>
              <a:rPr lang="ru-RU" sz="2800" dirty="0">
                <a:latin typeface="Times New Roman"/>
                <a:ea typeface="Calibri"/>
                <a:cs typeface="Times New Roman"/>
              </a:rPr>
              <a:t> </a:t>
            </a:r>
            <a:r>
              <a:rPr lang="ru-RU" sz="2800" dirty="0" err="1">
                <a:latin typeface="Times New Roman"/>
                <a:ea typeface="Calibri"/>
                <a:cs typeface="Times New Roman"/>
              </a:rPr>
              <a:t>зі</a:t>
            </a:r>
            <a:r>
              <a:rPr lang="ru-RU" sz="2800" dirty="0">
                <a:latin typeface="Times New Roman"/>
                <a:ea typeface="Calibri"/>
                <a:cs typeface="Times New Roman"/>
              </a:rPr>
              <a:t> схемою </a:t>
            </a:r>
            <a:r>
              <a:rPr lang="ru-RU" sz="2800" dirty="0" err="1">
                <a:latin typeface="Times New Roman"/>
                <a:ea typeface="Calibri"/>
                <a:cs typeface="Times New Roman"/>
              </a:rPr>
              <a:t>досліду</a:t>
            </a:r>
            <a:r>
              <a:rPr lang="ru-RU" sz="2800" dirty="0">
                <a:latin typeface="Times New Roman"/>
                <a:ea typeface="Calibri"/>
                <a:cs typeface="Times New Roman"/>
              </a:rPr>
              <a:t>. </a:t>
            </a:r>
            <a:r>
              <a:rPr lang="ru-RU" sz="2400" dirty="0" smtClean="0">
                <a:latin typeface="Times New Roman"/>
                <a:ea typeface="Calibri"/>
                <a:cs typeface="Times New Roman"/>
              </a:rPr>
              <a:t/>
            </a:r>
            <a:br>
              <a:rPr lang="ru-RU" sz="2400" dirty="0" smtClean="0">
                <a:latin typeface="Times New Roman"/>
                <a:ea typeface="Calibri"/>
                <a:cs typeface="Times New Roman"/>
              </a:rPr>
            </a:br>
            <a:r>
              <a:rPr lang="ru-RU" sz="2700" dirty="0" err="1" smtClean="0">
                <a:latin typeface="Times New Roman" panose="02020603050405020304" pitchFamily="18" charset="0"/>
                <a:cs typeface="Times New Roman" panose="02020603050405020304" pitchFamily="18" charset="0"/>
              </a:rPr>
              <a:t>Бажано</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проводити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дослід</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приміщеннях</a:t>
            </a:r>
            <a:r>
              <a:rPr lang="ru-RU" sz="2700" dirty="0">
                <a:latin typeface="Times New Roman" panose="02020603050405020304" pitchFamily="18" charset="0"/>
                <a:cs typeface="Times New Roman" panose="02020603050405020304" pitchFamily="18" charset="0"/>
              </a:rPr>
              <a:t>, де </a:t>
            </a:r>
            <a:r>
              <a:rPr lang="ru-RU" sz="2700" dirty="0" err="1" smtClean="0">
                <a:latin typeface="Times New Roman" panose="02020603050405020304" pitchFamily="18" charset="0"/>
                <a:cs typeface="Times New Roman" panose="02020603050405020304" pitchFamily="18" charset="0"/>
              </a:rPr>
              <a:t>мікроклімат</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регулюється</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b="1" i="1" dirty="0" err="1">
                <a:latin typeface="Times New Roman" panose="02020603050405020304" pitchFamily="18" charset="0"/>
                <a:cs typeface="Times New Roman" panose="02020603050405020304" pitchFamily="18" charset="0"/>
              </a:rPr>
              <a:t>Забороняється</a:t>
            </a:r>
            <a:r>
              <a:rPr lang="ru-RU" sz="2700" b="1" i="1"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проводити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досліди</a:t>
            </a:r>
            <a:r>
              <a:rPr lang="ru-RU" sz="2700" dirty="0">
                <a:latin typeface="Times New Roman" panose="02020603050405020304" pitchFamily="18" charset="0"/>
                <a:cs typeface="Times New Roman" panose="02020603050405020304" pitchFamily="18" charset="0"/>
              </a:rPr>
              <a:t> в </a:t>
            </a:r>
            <a:r>
              <a:rPr lang="ru-RU" sz="2700" dirty="0" err="1">
                <a:latin typeface="Times New Roman" panose="02020603050405020304" pitchFamily="18" charset="0"/>
                <a:cs typeface="Times New Roman" panose="02020603050405020304" pitchFamily="18" charset="0"/>
              </a:rPr>
              <a:t>приміщеннях</a:t>
            </a:r>
            <a:r>
              <a:rPr lang="ru-RU" sz="2700" dirty="0">
                <a:latin typeface="Times New Roman" panose="02020603050405020304" pitchFamily="18" charset="0"/>
                <a:cs typeface="Times New Roman" panose="02020603050405020304" pitchFamily="18" charset="0"/>
              </a:rPr>
              <a:t> з </a:t>
            </a:r>
            <a:r>
              <a:rPr lang="ru-RU" sz="2700" dirty="0" err="1">
                <a:latin typeface="Times New Roman" panose="02020603050405020304" pitchFamily="18" charset="0"/>
                <a:cs typeface="Times New Roman" panose="02020603050405020304" pitchFamily="18" charset="0"/>
              </a:rPr>
              <a:t>вологими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стінами</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недостатньою</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вентиляцією</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недостатнім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освітленням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протягами</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b="1" i="1" dirty="0" err="1">
                <a:latin typeface="Times New Roman" panose="02020603050405020304" pitchFamily="18" charset="0"/>
                <a:cs typeface="Times New Roman" panose="02020603050405020304" pitchFamily="18" charset="0"/>
              </a:rPr>
              <a:t>Вимога</a:t>
            </a:r>
            <a:r>
              <a:rPr lang="ru-RU" sz="2700" i="1" dirty="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температура води для </a:t>
            </a:r>
            <a:r>
              <a:rPr lang="ru-RU" sz="2700" dirty="0" err="1">
                <a:latin typeface="Times New Roman" panose="02020603050405020304" pitchFamily="18" charset="0"/>
                <a:cs typeface="Times New Roman" panose="02020603050405020304" pitchFamily="18" charset="0"/>
              </a:rPr>
              <a:t>дорослих</a:t>
            </a:r>
            <a:r>
              <a:rPr lang="ru-RU" sz="2700" dirty="0">
                <a:latin typeface="Times New Roman" panose="02020603050405020304" pitchFamily="18" charset="0"/>
                <a:cs typeface="Times New Roman" panose="02020603050405020304" pitchFamily="18" charset="0"/>
              </a:rPr>
              <a:t> – 10-12 °С, 15-30°С </a:t>
            </a:r>
            <a:r>
              <a:rPr lang="ru-RU" sz="2700" dirty="0" smtClean="0">
                <a:latin typeface="Times New Roman" panose="02020603050405020304" pitchFamily="18" charset="0"/>
                <a:cs typeface="Times New Roman" panose="02020603050405020304" pitchFamily="18" charset="0"/>
              </a:rPr>
              <a:t>для молодняку</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Вологість</a:t>
            </a:r>
            <a:r>
              <a:rPr lang="ru-RU" sz="2700" dirty="0">
                <a:latin typeface="Times New Roman" panose="02020603050405020304" pitchFamily="18" charset="0"/>
                <a:cs typeface="Times New Roman" panose="02020603050405020304" pitchFamily="18" charset="0"/>
              </a:rPr>
              <a:t> – 70%. </a:t>
            </a:r>
            <a:r>
              <a:rPr lang="ru-RU" sz="2700" dirty="0" err="1">
                <a:latin typeface="Times New Roman" panose="02020603050405020304" pitchFamily="18" charset="0"/>
                <a:cs typeface="Times New Roman" panose="02020603050405020304" pitchFamily="18" charset="0"/>
              </a:rPr>
              <a:t>Гранично</a:t>
            </a:r>
            <a:r>
              <a:rPr lang="ru-RU" sz="2700" dirty="0">
                <a:latin typeface="Times New Roman" panose="02020603050405020304" pitchFamily="18" charset="0"/>
                <a:cs typeface="Times New Roman" panose="02020603050405020304" pitchFamily="18" charset="0"/>
              </a:rPr>
              <a:t> допустима </a:t>
            </a:r>
            <a:r>
              <a:rPr lang="ru-RU" sz="2700" dirty="0" err="1">
                <a:latin typeface="Times New Roman" panose="02020603050405020304" pitchFamily="18" charset="0"/>
                <a:cs typeface="Times New Roman" panose="02020603050405020304" pitchFamily="18" charset="0"/>
              </a:rPr>
              <a:t>концентрація</a:t>
            </a:r>
            <a:r>
              <a:rPr lang="ru-RU" sz="2700" dirty="0">
                <a:latin typeface="Times New Roman" panose="02020603050405020304" pitchFamily="18" charset="0"/>
                <a:cs typeface="Times New Roman" panose="02020603050405020304" pitchFamily="18" charset="0"/>
              </a:rPr>
              <a:t> в </a:t>
            </a:r>
            <a:r>
              <a:rPr lang="ru-RU" sz="2700" dirty="0" err="1" smtClean="0">
                <a:latin typeface="Times New Roman" panose="02020603050405020304" pitchFamily="18" charset="0"/>
                <a:cs typeface="Times New Roman" panose="02020603050405020304" pitchFamily="18" charset="0"/>
              </a:rPr>
              <a:t>приміщенні</a:t>
            </a:r>
            <a:r>
              <a:rPr lang="ru-RU" sz="2700" dirty="0" smtClean="0">
                <a:latin typeface="Times New Roman" panose="02020603050405020304" pitchFamily="18" charset="0"/>
                <a:cs typeface="Times New Roman" panose="02020603050405020304" pitchFamily="18" charset="0"/>
              </a:rPr>
              <a:t> : </a:t>
            </a:r>
            <a:r>
              <a:rPr lang="ru-RU" sz="2700" dirty="0" err="1" smtClean="0">
                <a:latin typeface="Times New Roman" panose="02020603050405020304" pitchFamily="18" charset="0"/>
                <a:cs typeface="Times New Roman" panose="02020603050405020304" pitchFamily="18" charset="0"/>
              </a:rPr>
              <a:t>сірководню</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0,015 мг </a:t>
            </a:r>
            <a:r>
              <a:rPr lang="ru-RU" sz="2700" dirty="0" smtClean="0">
                <a:latin typeface="Times New Roman" panose="02020603050405020304" pitchFamily="18" charset="0"/>
                <a:cs typeface="Times New Roman" panose="02020603050405020304" pitchFamily="18" charset="0"/>
              </a:rPr>
              <a:t>/м³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аміаку</a:t>
            </a:r>
            <a:r>
              <a:rPr lang="ru-RU" sz="2700" dirty="0">
                <a:latin typeface="Times New Roman" panose="02020603050405020304" pitchFamily="18" charset="0"/>
                <a:cs typeface="Times New Roman" panose="02020603050405020304" pitchFamily="18" charset="0"/>
              </a:rPr>
              <a:t> 0,02 мг/л, СО2 – 0,002 мг/л. </a:t>
            </a: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836712"/>
            <a:ext cx="8208912" cy="5616624"/>
          </a:xfrm>
          <a:blipFill>
            <a:blip r:embed="rId2"/>
            <a:tile tx="0" ty="0" sx="100000" sy="100000" flip="none" algn="tl"/>
          </a:blipFill>
        </p:spPr>
        <p:txBody>
          <a:bodyPr>
            <a:normAutofit/>
          </a:bodyPr>
          <a:lstStyle/>
          <a:p>
            <a:r>
              <a:rPr lang="ru-RU" sz="2400" b="1" dirty="0" err="1">
                <a:solidFill>
                  <a:srgbClr val="C00000"/>
                </a:solidFill>
                <a:latin typeface="Times New Roman" panose="02020603050405020304" pitchFamily="18" charset="0"/>
                <a:cs typeface="Times New Roman" panose="02020603050405020304" pitchFamily="18" charset="0"/>
              </a:rPr>
              <a:t>У</a:t>
            </a:r>
            <a:r>
              <a:rPr lang="ru-RU" sz="2400" b="1" dirty="0" err="1" smtClean="0">
                <a:solidFill>
                  <a:srgbClr val="C00000"/>
                </a:solidFill>
                <a:latin typeface="Times New Roman" panose="02020603050405020304" pitchFamily="18" charset="0"/>
                <a:cs typeface="Times New Roman" panose="02020603050405020304" pitchFamily="18" charset="0"/>
              </a:rPr>
              <a:t>мови</a:t>
            </a:r>
            <a:r>
              <a:rPr lang="ru-RU" sz="2400" b="1" dirty="0" smtClean="0">
                <a:solidFill>
                  <a:srgbClr val="C00000"/>
                </a:solidFill>
                <a:latin typeface="Times New Roman" panose="02020603050405020304" pitchFamily="18" charset="0"/>
                <a:cs typeface="Times New Roman" panose="02020603050405020304" pitchFamily="18" charset="0"/>
              </a:rPr>
              <a:t> </a:t>
            </a:r>
            <a:r>
              <a:rPr lang="ru-RU" sz="2400" b="1" dirty="0" err="1">
                <a:solidFill>
                  <a:srgbClr val="C00000"/>
                </a:solidFill>
                <a:latin typeface="Times New Roman" panose="02020603050405020304" pitchFamily="18" charset="0"/>
                <a:cs typeface="Times New Roman" panose="02020603050405020304" pitchFamily="18" charset="0"/>
              </a:rPr>
              <a:t>годівлі</a:t>
            </a:r>
            <a:r>
              <a:rPr lang="ru-RU" sz="2400" b="1" dirty="0">
                <a:solidFill>
                  <a:srgbClr val="C00000"/>
                </a:solidFill>
                <a:latin typeface="Times New Roman" panose="02020603050405020304" pitchFamily="18" charset="0"/>
                <a:cs typeface="Times New Roman" panose="02020603050405020304" pitchFamily="18" charset="0"/>
              </a:rPr>
              <a:t>. </a:t>
            </a:r>
            <a:r>
              <a:rPr lang="ru-RU" sz="2400" b="1" dirty="0" smtClean="0">
                <a:solidFill>
                  <a:srgbClr val="C00000"/>
                </a:solidFill>
                <a:latin typeface="Times New Roman" panose="02020603050405020304" pitchFamily="18" charset="0"/>
                <a:cs typeface="Times New Roman" panose="02020603050405020304" pitchFamily="18" charset="0"/>
              </a:rPr>
              <a:t/>
            </a:r>
            <a:br>
              <a:rPr lang="ru-RU" sz="2400" b="1" dirty="0" smtClean="0">
                <a:solidFill>
                  <a:srgbClr val="C00000"/>
                </a:solidFill>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Для </a:t>
            </a:r>
            <a:r>
              <a:rPr lang="ru-RU" sz="2400" dirty="0" err="1" smtClean="0">
                <a:latin typeface="Times New Roman" panose="02020603050405020304" pitchFamily="18" charset="0"/>
                <a:cs typeface="Times New Roman" panose="02020603050405020304" pitchFamily="18" charset="0"/>
              </a:rPr>
              <a:t>проведення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досліду</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наперед </a:t>
            </a:r>
            <a:r>
              <a:rPr lang="ru-RU" sz="2400" dirty="0" err="1">
                <a:latin typeface="Times New Roman" panose="02020603050405020304" pitchFamily="18" charset="0"/>
                <a:cs typeface="Times New Roman" panose="02020603050405020304" pitchFamily="18" charset="0"/>
              </a:rPr>
              <a:t>заготовляють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доброякісні</a:t>
            </a:r>
            <a:r>
              <a:rPr lang="ru-RU" sz="2400" dirty="0">
                <a:latin typeface="Times New Roman" panose="02020603050405020304" pitchFamily="18" charset="0"/>
                <a:cs typeface="Times New Roman" panose="02020603050405020304" pitchFamily="18" charset="0"/>
              </a:rPr>
              <a:t> корми, </a:t>
            </a:r>
            <a:r>
              <a:rPr lang="ru-RU" sz="2400" dirty="0" err="1">
                <a:latin typeface="Times New Roman" panose="02020603050405020304" pitchFamily="18" charset="0"/>
                <a:cs typeface="Times New Roman" panose="02020603050405020304" pitchFamily="18" charset="0"/>
              </a:rPr>
              <a:t>зберігають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їх</a:t>
            </a:r>
            <a:r>
              <a:rPr lang="ru-RU" sz="2400" dirty="0">
                <a:latin typeface="Times New Roman" panose="02020603050405020304" pitchFamily="18" charset="0"/>
                <a:cs typeface="Times New Roman" panose="02020603050405020304" pitchFamily="18" charset="0"/>
              </a:rPr>
              <a:t> в </a:t>
            </a:r>
            <a:r>
              <a:rPr lang="ru-RU" sz="2400" dirty="0" err="1" smtClean="0">
                <a:latin typeface="Times New Roman" panose="02020603050405020304" pitchFamily="18" charset="0"/>
                <a:cs typeface="Times New Roman" panose="02020603050405020304" pitchFamily="18" charset="0"/>
              </a:rPr>
              <a:t>окремих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сховищах</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Поживну</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кормів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контролюють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хімічними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аналізами</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і </a:t>
            </a:r>
            <a:r>
              <a:rPr lang="ru-RU" sz="2400" dirty="0" err="1" smtClean="0">
                <a:latin typeface="Times New Roman" panose="02020603050405020304" pitchFamily="18" charset="0"/>
                <a:cs typeface="Times New Roman" panose="02020603050405020304" pitchFamily="18" charset="0"/>
              </a:rPr>
              <a:t>органолептичною</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оцінкою</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Звертають</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увагу</a:t>
            </a:r>
            <a:r>
              <a:rPr lang="ru-RU" sz="2400" dirty="0">
                <a:latin typeface="Times New Roman" panose="02020603050405020304" pitchFamily="18" charset="0"/>
                <a:cs typeface="Times New Roman" panose="02020603050405020304" pitchFamily="18" charset="0"/>
              </a:rPr>
              <a:t> на чистоту корму, </a:t>
            </a:r>
            <a:r>
              <a:rPr lang="ru-RU" sz="2400" dirty="0" err="1">
                <a:latin typeface="Times New Roman" panose="02020603050405020304" pitchFamily="18" charset="0"/>
                <a:cs typeface="Times New Roman" panose="02020603050405020304" pitchFamily="18" charset="0"/>
              </a:rPr>
              <a:t>наявність</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ньому</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бур’янів</a:t>
            </a:r>
            <a:r>
              <a:rPr lang="ru-RU" sz="2400" dirty="0" smtClean="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інших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домішок</a:t>
            </a:r>
            <a:r>
              <a:rPr lang="ru-RU" sz="2400" dirty="0">
                <a:latin typeface="Times New Roman" panose="02020603050405020304" pitchFamily="18" charset="0"/>
                <a:cs typeface="Times New Roman" panose="02020603050405020304" pitchFamily="18" charset="0"/>
              </a:rPr>
              <a:t>. Корм повинен бути </a:t>
            </a:r>
            <a:r>
              <a:rPr lang="ru-RU" sz="2400" dirty="0" err="1">
                <a:latin typeface="Times New Roman" panose="02020603050405020304" pitchFamily="18" charset="0"/>
                <a:cs typeface="Times New Roman" panose="02020603050405020304" pitchFamily="18" charset="0"/>
              </a:rPr>
              <a:t>свіжим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нормальний</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колір,хімічний</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склад, </a:t>
            </a:r>
            <a:r>
              <a:rPr lang="ru-RU" sz="2400" dirty="0" err="1">
                <a:latin typeface="Times New Roman" panose="02020603050405020304" pitchFamily="18" charset="0"/>
                <a:cs typeface="Times New Roman" panose="02020603050405020304" pitchFamily="18" charset="0"/>
              </a:rPr>
              <a:t>біологічну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активність</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смакові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якості</a:t>
            </a:r>
            <a:r>
              <a:rPr lang="ru-RU" sz="2400" dirty="0">
                <a:latin typeface="Times New Roman" panose="02020603050405020304" pitchFamily="18" charset="0"/>
                <a:cs typeface="Times New Roman" panose="02020603050405020304" pitchFamily="18" charset="0"/>
              </a:rPr>
              <a:t>. Добавки </a:t>
            </a:r>
            <a:r>
              <a:rPr lang="ru-RU" sz="2400" dirty="0" err="1">
                <a:latin typeface="Times New Roman" panose="02020603050405020304" pitchFamily="18" charset="0"/>
                <a:cs typeface="Times New Roman" panose="02020603050405020304" pitchFamily="18" charset="0"/>
              </a:rPr>
              <a:t>вітамінів</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та </a:t>
            </a:r>
            <a:r>
              <a:rPr lang="ru-RU" sz="2400" dirty="0" err="1" smtClean="0">
                <a:latin typeface="Times New Roman" panose="02020603050405020304" pitchFamily="18" charset="0"/>
                <a:cs typeface="Times New Roman" panose="02020603050405020304" pitchFamily="18" charset="0"/>
              </a:rPr>
              <a:t>мікроелементів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знижують</a:t>
            </a:r>
            <a:r>
              <a:rPr lang="ru-RU" sz="2400" dirty="0">
                <a:latin typeface="Times New Roman" panose="02020603050405020304" pitchFamily="18" charset="0"/>
                <a:cs typeface="Times New Roman" panose="02020603050405020304" pitchFamily="18" charset="0"/>
              </a:rPr>
              <a:t> свою </a:t>
            </a:r>
            <a:r>
              <a:rPr lang="ru-RU" sz="2400" dirty="0" err="1">
                <a:latin typeface="Times New Roman" panose="02020603050405020304" pitchFamily="18" charset="0"/>
                <a:cs typeface="Times New Roman" panose="02020603050405020304" pitchFamily="18" charset="0"/>
              </a:rPr>
              <a:t>активність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під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дією</a:t>
            </a:r>
            <a:r>
              <a:rPr lang="ru-RU" sz="2400" dirty="0">
                <a:latin typeface="Times New Roman" panose="02020603050405020304" pitchFamily="18" charset="0"/>
                <a:cs typeface="Times New Roman" panose="02020603050405020304" pitchFamily="18" charset="0"/>
              </a:rPr>
              <a:t> тепла і </a:t>
            </a:r>
            <a:r>
              <a:rPr lang="ru-RU" sz="2400" dirty="0" err="1">
                <a:latin typeface="Times New Roman" panose="02020603050405020304" pitchFamily="18" charset="0"/>
                <a:cs typeface="Times New Roman" panose="02020603050405020304" pitchFamily="18" charset="0"/>
              </a:rPr>
              <a:t>світла</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краще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згодовувати</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 </a:t>
            </a:r>
            <a:r>
              <a:rPr lang="ru-RU" sz="2400" dirty="0" err="1">
                <a:latin typeface="Times New Roman" panose="02020603050405020304" pitchFamily="18" charset="0"/>
                <a:cs typeface="Times New Roman" panose="02020603050405020304" pitchFamily="18" charset="0"/>
              </a:rPr>
              <a:t>складі</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гранульованих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комбікормів</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Вміст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механічних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домішок</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зерні</a:t>
            </a:r>
            <a:r>
              <a:rPr lang="ru-RU" sz="2400" dirty="0">
                <a:latin typeface="Times New Roman" panose="02020603050405020304" pitchFamily="18" charset="0"/>
                <a:cs typeface="Times New Roman" panose="02020603050405020304" pitchFamily="18" charset="0"/>
              </a:rPr>
              <a:t> не </a:t>
            </a:r>
            <a:r>
              <a:rPr lang="ru-RU" sz="2400" dirty="0" err="1">
                <a:latin typeface="Times New Roman" panose="02020603050405020304" pitchFamily="18" charset="0"/>
                <a:cs typeface="Times New Roman" panose="02020603050405020304" pitchFamily="18" charset="0"/>
              </a:rPr>
              <a:t>більше</a:t>
            </a:r>
            <a:r>
              <a:rPr lang="ru-RU" sz="2400" dirty="0">
                <a:latin typeface="Times New Roman" panose="02020603050405020304" pitchFamily="18" charset="0"/>
                <a:cs typeface="Times New Roman" panose="02020603050405020304" pitchFamily="18" charset="0"/>
              </a:rPr>
              <a:t> 0,2%, в </a:t>
            </a:r>
            <a:r>
              <a:rPr lang="ru-RU" sz="2400" dirty="0" err="1">
                <a:latin typeface="Times New Roman" panose="02020603050405020304" pitchFamily="18" charset="0"/>
                <a:cs typeface="Times New Roman" panose="02020603050405020304" pitchFamily="18" charset="0"/>
              </a:rPr>
              <a:t>мучних</a:t>
            </a:r>
            <a:r>
              <a:rPr lang="ru-RU" sz="2400" dirty="0">
                <a:latin typeface="Times New Roman" panose="02020603050405020304" pitchFamily="18" charset="0"/>
                <a:cs typeface="Times New Roman" panose="02020603050405020304" pitchFamily="18" charset="0"/>
              </a:rPr>
              <a:t> кормах – 0,8%.</a:t>
            </a:r>
            <a:r>
              <a:rPr lang="ru-RU" sz="2400" dirty="0">
                <a:latin typeface="Times New Roman" panose="02020603050405020304" pitchFamily="18" charset="0"/>
                <a:ea typeface="Calibri"/>
                <a:cs typeface="Times New Roman" panose="02020603050405020304" pitchFamily="18" charset="0"/>
              </a:rPr>
              <a:t/>
            </a:r>
            <a:br>
              <a:rPr lang="ru-RU" sz="2400" dirty="0">
                <a:latin typeface="Times New Roman" panose="02020603050405020304" pitchFamily="18" charset="0"/>
                <a:ea typeface="Calibri"/>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35286"/>
            <a:ext cx="8075240" cy="6322714"/>
          </a:xfrm>
        </p:spPr>
        <p:style>
          <a:lnRef idx="1">
            <a:schemeClr val="accent5"/>
          </a:lnRef>
          <a:fillRef idx="2">
            <a:schemeClr val="accent5"/>
          </a:fillRef>
          <a:effectRef idx="1">
            <a:schemeClr val="accent5"/>
          </a:effectRef>
          <a:fontRef idx="minor">
            <a:schemeClr val="dk1"/>
          </a:fontRef>
        </p:style>
        <p:txBody>
          <a:bodyPr>
            <a:normAutofit/>
          </a:bodyPr>
          <a:lstStyle/>
          <a:p>
            <a:pPr algn="l">
              <a:lnSpc>
                <a:spcPct val="150000"/>
              </a:lnSpc>
            </a:pPr>
            <a:r>
              <a:rPr lang="ru-RU" sz="2400" b="1" dirty="0" smtClean="0">
                <a:solidFill>
                  <a:srgbClr val="C00000"/>
                </a:solidFill>
                <a:latin typeface="Times New Roman" panose="02020603050405020304" pitchFamily="18" charset="0"/>
                <a:cs typeface="Times New Roman" panose="02020603050405020304" pitchFamily="18" charset="0"/>
              </a:rPr>
              <a:t>	</a:t>
            </a:r>
            <a:r>
              <a:rPr lang="ru-RU" sz="3200" b="1" dirty="0" smtClean="0">
                <a:solidFill>
                  <a:srgbClr val="C00000"/>
                </a:solidFill>
                <a:latin typeface="Times New Roman" panose="02020603050405020304" pitchFamily="18" charset="0"/>
                <a:cs typeface="Times New Roman" panose="02020603050405020304" pitchFamily="18" charset="0"/>
              </a:rPr>
              <a:t>	ЗМ</a:t>
            </a:r>
            <a:r>
              <a:rPr lang="uk-UA" sz="3200" b="1" dirty="0">
                <a:solidFill>
                  <a:srgbClr val="C00000"/>
                </a:solidFill>
                <a:latin typeface="Times New Roman" panose="02020603050405020304" pitchFamily="18" charset="0"/>
                <a:cs typeface="Times New Roman" panose="02020603050405020304" pitchFamily="18" charset="0"/>
              </a:rPr>
              <a:t>І</a:t>
            </a:r>
            <a:r>
              <a:rPr lang="ru-RU" sz="3200" b="1" dirty="0" smtClean="0">
                <a:solidFill>
                  <a:srgbClr val="C00000"/>
                </a:solidFill>
                <a:latin typeface="Times New Roman" panose="02020603050405020304" pitchFamily="18" charset="0"/>
                <a:cs typeface="Times New Roman" panose="02020603050405020304" pitchFamily="18" charset="0"/>
              </a:rPr>
              <a:t>СТ</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1</a:t>
            </a:r>
            <a:r>
              <a:rPr lang="ru-RU" sz="3200" b="1" i="1" dirty="0" smtClean="0">
                <a:solidFill>
                  <a:srgbClr val="002060"/>
                </a:solidFill>
                <a:latin typeface="Times New Roman" panose="02020603050405020304" pitchFamily="18" charset="0"/>
                <a:cs typeface="Times New Roman" panose="02020603050405020304" pitchFamily="18" charset="0"/>
              </a:rPr>
              <a:t>. </a:t>
            </a:r>
            <a:r>
              <a:rPr lang="ru-RU" sz="3200" b="1" i="1" dirty="0" err="1" smtClean="0">
                <a:solidFill>
                  <a:srgbClr val="002060"/>
                </a:solidFill>
                <a:latin typeface="Times New Roman" panose="02020603050405020304" pitchFamily="18" charset="0"/>
                <a:cs typeface="Times New Roman" panose="02020603050405020304" pitchFamily="18" charset="0"/>
              </a:rPr>
              <a:t>Структурний</a:t>
            </a:r>
            <a:r>
              <a:rPr lang="ru-RU" sz="3200" b="1" i="1" dirty="0" smtClean="0">
                <a:solidFill>
                  <a:srgbClr val="002060"/>
                </a:solidFill>
                <a:latin typeface="Times New Roman" panose="02020603050405020304" pitchFamily="18" charset="0"/>
                <a:cs typeface="Times New Roman" panose="02020603050405020304" pitchFamily="18" charset="0"/>
              </a:rPr>
              <a:t> план </a:t>
            </a:r>
            <a:r>
              <a:rPr lang="ru-RU" sz="3200" b="1" i="1" dirty="0" err="1" smtClean="0">
                <a:solidFill>
                  <a:srgbClr val="002060"/>
                </a:solidFill>
                <a:latin typeface="Times New Roman" panose="02020603050405020304" pitchFamily="18" charset="0"/>
                <a:cs typeface="Times New Roman" panose="02020603050405020304" pitchFamily="18" charset="0"/>
              </a:rPr>
              <a:t>проведення</a:t>
            </a:r>
            <a:r>
              <a:rPr lang="ru-RU" sz="3200" b="1" i="1" dirty="0" smtClean="0">
                <a:solidFill>
                  <a:srgbClr val="002060"/>
                </a:solidFill>
                <a:latin typeface="Times New Roman" panose="02020603050405020304" pitchFamily="18" charset="0"/>
                <a:cs typeface="Times New Roman" panose="02020603050405020304" pitchFamily="18" charset="0"/>
              </a:rPr>
              <a:t> </a:t>
            </a:r>
            <a:r>
              <a:rPr lang="ru-RU" sz="3200" b="1" i="1" dirty="0" err="1" smtClean="0">
                <a:solidFill>
                  <a:srgbClr val="002060"/>
                </a:solidFill>
                <a:latin typeface="Times New Roman" panose="02020603050405020304" pitchFamily="18" charset="0"/>
                <a:cs typeface="Times New Roman" panose="02020603050405020304" pitchFamily="18" charset="0"/>
              </a:rPr>
              <a:t>дослідження</a:t>
            </a:r>
            <a:r>
              <a:rPr lang="ru-RU" sz="3200" b="1" i="1" dirty="0" smtClean="0">
                <a:solidFill>
                  <a:srgbClr val="002060"/>
                </a:solidFill>
                <a:latin typeface="Times New Roman" panose="02020603050405020304" pitchFamily="18" charset="0"/>
                <a:cs typeface="Times New Roman" panose="02020603050405020304" pitchFamily="18" charset="0"/>
              </a:rPr>
              <a:t>.</a:t>
            </a:r>
            <a:br>
              <a:rPr lang="ru-RU" sz="3200" b="1" i="1" dirty="0" smtClean="0">
                <a:solidFill>
                  <a:srgbClr val="002060"/>
                </a:solidFill>
                <a:latin typeface="Times New Roman" panose="02020603050405020304" pitchFamily="18" charset="0"/>
                <a:cs typeface="Times New Roman" panose="02020603050405020304" pitchFamily="18" charset="0"/>
              </a:rPr>
            </a:br>
            <a:r>
              <a:rPr lang="ru-RU" sz="3200" b="1" i="1" dirty="0" smtClean="0">
                <a:solidFill>
                  <a:srgbClr val="002060"/>
                </a:solidFill>
                <a:latin typeface="Times New Roman" panose="02020603050405020304" pitchFamily="18" charset="0"/>
                <a:cs typeface="Times New Roman" panose="02020603050405020304" pitchFamily="18" charset="0"/>
              </a:rPr>
              <a:t>2. </a:t>
            </a:r>
            <a:r>
              <a:rPr lang="ru-RU" sz="3200" b="1" i="1" dirty="0" err="1" smtClean="0">
                <a:solidFill>
                  <a:srgbClr val="002060"/>
                </a:solidFill>
                <a:latin typeface="Times New Roman" panose="02020603050405020304" pitchFamily="18" charset="0"/>
                <a:cs typeface="Times New Roman" panose="02020603050405020304" pitchFamily="18" charset="0"/>
              </a:rPr>
              <a:t>Розробка</a:t>
            </a:r>
            <a:r>
              <a:rPr lang="ru-RU" sz="3200" b="1" i="1" dirty="0" smtClean="0">
                <a:solidFill>
                  <a:srgbClr val="002060"/>
                </a:solidFill>
                <a:latin typeface="Times New Roman" panose="02020603050405020304" pitchFamily="18" charset="0"/>
                <a:cs typeface="Times New Roman" panose="02020603050405020304" pitchFamily="18" charset="0"/>
              </a:rPr>
              <a:t> </a:t>
            </a:r>
            <a:r>
              <a:rPr lang="ru-RU" sz="3200" b="1" i="1" dirty="0" smtClean="0">
                <a:solidFill>
                  <a:srgbClr val="002060"/>
                </a:solidFill>
                <a:latin typeface="Times New Roman" panose="02020603050405020304" pitchFamily="18" charset="0"/>
                <a:cs typeface="Times New Roman" panose="02020603050405020304" pitchFamily="18" charset="0"/>
              </a:rPr>
              <a:t>методики </a:t>
            </a:r>
            <a:r>
              <a:rPr lang="ru-RU" sz="3200" b="1" i="1" dirty="0" err="1" smtClean="0">
                <a:solidFill>
                  <a:srgbClr val="002060"/>
                </a:solidFill>
                <a:latin typeface="Times New Roman" panose="02020603050405020304" pitchFamily="18" charset="0"/>
                <a:cs typeface="Times New Roman" panose="02020603050405020304" pitchFamily="18" charset="0"/>
              </a:rPr>
              <a:t>досліду</a:t>
            </a:r>
            <a:r>
              <a:rPr lang="ru-RU" sz="3200" b="1" i="1" dirty="0" smtClean="0">
                <a:solidFill>
                  <a:srgbClr val="002060"/>
                </a:solidFill>
                <a:latin typeface="Times New Roman" panose="02020603050405020304" pitchFamily="18" charset="0"/>
                <a:cs typeface="Times New Roman" panose="02020603050405020304" pitchFamily="18" charset="0"/>
              </a:rPr>
              <a:t>.</a:t>
            </a:r>
            <a:br>
              <a:rPr lang="ru-RU" sz="3200" b="1" i="1" dirty="0" smtClean="0">
                <a:solidFill>
                  <a:srgbClr val="002060"/>
                </a:solidFill>
                <a:latin typeface="Times New Roman" panose="02020603050405020304" pitchFamily="18" charset="0"/>
                <a:cs typeface="Times New Roman" panose="02020603050405020304" pitchFamily="18" charset="0"/>
              </a:rPr>
            </a:br>
            <a:r>
              <a:rPr lang="ru-RU" sz="3200" b="1" i="1" dirty="0" smtClean="0">
                <a:solidFill>
                  <a:srgbClr val="002060"/>
                </a:solidFill>
                <a:latin typeface="Times New Roman" panose="02020603050405020304" pitchFamily="18" charset="0"/>
                <a:cs typeface="Times New Roman" panose="02020603050405020304" pitchFamily="18" charset="0"/>
              </a:rPr>
              <a:t>3. </a:t>
            </a:r>
            <a:r>
              <a:rPr lang="ru-RU" sz="3200" b="1" i="1" dirty="0" err="1" smtClean="0">
                <a:solidFill>
                  <a:srgbClr val="002060"/>
                </a:solidFill>
                <a:latin typeface="Times New Roman" panose="02020603050405020304" pitchFamily="18" charset="0"/>
                <a:cs typeface="Times New Roman" panose="02020603050405020304" pitchFamily="18" charset="0"/>
              </a:rPr>
              <a:t>Робочий</a:t>
            </a:r>
            <a:r>
              <a:rPr lang="ru-RU" sz="3200" b="1" i="1" dirty="0" smtClean="0">
                <a:solidFill>
                  <a:srgbClr val="002060"/>
                </a:solidFill>
                <a:latin typeface="Times New Roman" panose="02020603050405020304" pitchFamily="18" charset="0"/>
                <a:cs typeface="Times New Roman" panose="02020603050405020304" pitchFamily="18" charset="0"/>
              </a:rPr>
              <a:t> план  </a:t>
            </a:r>
            <a:r>
              <a:rPr lang="ru-RU" sz="3200" b="1" i="1" dirty="0" err="1" smtClean="0">
                <a:solidFill>
                  <a:srgbClr val="002060"/>
                </a:solidFill>
                <a:latin typeface="Times New Roman" panose="02020603050405020304" pitchFamily="18" charset="0"/>
                <a:cs typeface="Times New Roman" panose="02020603050405020304" pitchFamily="18" charset="0"/>
              </a:rPr>
              <a:t>досліду</a:t>
            </a:r>
            <a:r>
              <a:rPr lang="ru-RU" sz="3200" b="1" i="1" dirty="0" smtClean="0">
                <a:solidFill>
                  <a:srgbClr val="002060"/>
                </a:solidFill>
                <a:latin typeface="Times New Roman" panose="02020603050405020304" pitchFamily="18" charset="0"/>
                <a:cs typeface="Times New Roman" panose="02020603050405020304" pitchFamily="18" charset="0"/>
              </a:rPr>
              <a:t>.</a:t>
            </a:r>
            <a:r>
              <a:rPr lang="ru-RU" sz="2400" b="1" i="1" dirty="0" smtClean="0">
                <a:solidFill>
                  <a:srgbClr val="002060"/>
                </a:solidFill>
                <a:latin typeface="Times New Roman" panose="02020603050405020304" pitchFamily="18" charset="0"/>
                <a:cs typeface="Times New Roman" panose="02020603050405020304" pitchFamily="18" charset="0"/>
              </a:rPr>
              <a:t/>
            </a:r>
            <a:br>
              <a:rPr lang="ru-RU" sz="2400" b="1" i="1" dirty="0" smtClean="0">
                <a:solidFill>
                  <a:srgbClr val="002060"/>
                </a:solidFill>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t/>
            </a:r>
            <a:br>
              <a:rPr lang="ru-RU" sz="2400" dirty="0"/>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5760640"/>
          </a:xfrm>
          <a:blipFill>
            <a:blip r:embed="rId2"/>
            <a:tile tx="0" ty="0" sx="100000" sy="100000" flip="none" algn="tl"/>
          </a:blipFill>
        </p:spPr>
        <p:txBody>
          <a:bodyPr>
            <a:normAutofit/>
          </a:bodyPr>
          <a:lstStyle/>
          <a:p>
            <a:r>
              <a:rPr lang="ru-RU" sz="2400" dirty="0">
                <a:latin typeface="Times New Roman" panose="02020603050405020304" pitchFamily="18" charset="0"/>
                <a:cs typeface="Times New Roman" panose="02020603050405020304" pitchFamily="18" charset="0"/>
              </a:rPr>
              <a:t>В </a:t>
            </a:r>
            <a:r>
              <a:rPr lang="ru-RU" sz="2400" dirty="0" err="1">
                <a:latin typeface="Times New Roman" panose="02020603050405020304" pitchFamily="18" charset="0"/>
                <a:cs typeface="Times New Roman" panose="02020603050405020304" pitchFamily="18" charset="0"/>
              </a:rPr>
              <a:t>дослідах</a:t>
            </a:r>
            <a:r>
              <a:rPr lang="ru-RU" sz="2400" dirty="0">
                <a:latin typeface="Times New Roman" panose="02020603050405020304" pitchFamily="18" charset="0"/>
                <a:cs typeface="Times New Roman" panose="02020603050405020304" pitchFamily="18" charset="0"/>
              </a:rPr>
              <a:t> по </a:t>
            </a:r>
            <a:r>
              <a:rPr lang="ru-RU" sz="2400" dirty="0" err="1">
                <a:latin typeface="Times New Roman" panose="02020603050405020304" pitchFamily="18" charset="0"/>
                <a:cs typeface="Times New Roman" panose="02020603050405020304" pitchFamily="18" charset="0"/>
              </a:rPr>
              <a:t>годівлі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слід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дію</a:t>
            </a:r>
            <a:r>
              <a:rPr lang="ru-RU" sz="2400" dirty="0">
                <a:latin typeface="Times New Roman" panose="02020603050405020304" pitchFamily="18" charset="0"/>
                <a:cs typeface="Times New Roman" panose="02020603050405020304" pitchFamily="18" charset="0"/>
              </a:rPr>
              <a:t> фактора </a:t>
            </a:r>
            <a:r>
              <a:rPr lang="ru-RU" sz="2400" dirty="0" err="1">
                <a:latin typeface="Times New Roman" panose="02020603050405020304" pitchFamily="18" charset="0"/>
                <a:cs typeface="Times New Roman" panose="02020603050405020304" pitchFamily="18" charset="0"/>
              </a:rPr>
              <a:t>поживності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вивчати</a:t>
            </a:r>
            <a:r>
              <a:rPr lang="ru-RU" sz="2400" dirty="0">
                <a:latin typeface="Times New Roman" panose="02020603050405020304" pitchFamily="18" charset="0"/>
                <a:cs typeface="Times New Roman" panose="02020603050405020304" pitchFamily="18" charset="0"/>
              </a:rPr>
              <a:t> на </a:t>
            </a:r>
            <a:r>
              <a:rPr lang="ru-RU" sz="2400" dirty="0" err="1" smtClean="0">
                <a:latin typeface="Times New Roman" panose="02020603050405020304" pitchFamily="18" charset="0"/>
                <a:cs typeface="Times New Roman" panose="02020603050405020304" pitchFamily="18" charset="0"/>
              </a:rPr>
              <a:t>фоні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збалансованих</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основних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раціонів</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Раціони</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для </a:t>
            </a:r>
            <a:r>
              <a:rPr lang="ru-RU" sz="2400" dirty="0" err="1">
                <a:latin typeface="Times New Roman" panose="02020603050405020304" pitchFamily="18" charset="0"/>
                <a:cs typeface="Times New Roman" panose="02020603050405020304" pitchFamily="18" charset="0"/>
              </a:rPr>
              <a:t>великої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рогатої</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худоби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балансують</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по 24 </a:t>
            </a:r>
            <a:r>
              <a:rPr lang="ru-RU" sz="2400" dirty="0" err="1">
                <a:latin typeface="Times New Roman" panose="02020603050405020304" pitchFamily="18" charset="0"/>
                <a:cs typeface="Times New Roman" panose="02020603050405020304" pitchFamily="18" charset="0"/>
              </a:rPr>
              <a:t>показниках</a:t>
            </a:r>
            <a:r>
              <a:rPr lang="ru-RU" sz="2400" dirty="0">
                <a:latin typeface="Times New Roman" panose="02020603050405020304" pitchFamily="18" charset="0"/>
                <a:cs typeface="Times New Roman" panose="02020603050405020304" pitchFamily="18" charset="0"/>
              </a:rPr>
              <a:t>, свиней – 27 </a:t>
            </a:r>
            <a:r>
              <a:rPr lang="ru-RU" sz="2400" dirty="0" err="1">
                <a:latin typeface="Times New Roman" panose="02020603050405020304" pitchFamily="18" charset="0"/>
                <a:cs typeface="Times New Roman" panose="02020603050405020304" pitchFamily="18" charset="0"/>
              </a:rPr>
              <a:t>показниках</a:t>
            </a:r>
            <a:r>
              <a:rPr lang="ru-RU" sz="2400" dirty="0">
                <a:latin typeface="Times New Roman" panose="02020603050405020304" pitchFamily="18" charset="0"/>
                <a:cs typeface="Times New Roman" panose="02020603050405020304" pitchFamily="18" charset="0"/>
              </a:rPr>
              <a:t>, а </a:t>
            </a:r>
            <a:r>
              <a:rPr lang="ru-RU" sz="2400" dirty="0" err="1">
                <a:latin typeface="Times New Roman" panose="02020603050405020304" pitchFamily="18" charset="0"/>
                <a:cs typeface="Times New Roman" panose="02020603050405020304" pitchFamily="18" charset="0"/>
              </a:rPr>
              <a:t>птиці</a:t>
            </a:r>
            <a:r>
              <a:rPr lang="ru-RU" sz="2400" dirty="0">
                <a:latin typeface="Times New Roman" panose="02020603050405020304" pitchFamily="18" charset="0"/>
                <a:cs typeface="Times New Roman" panose="02020603050405020304" pitchFamily="18" charset="0"/>
              </a:rPr>
              <a:t> – по 40.</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Слід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звертати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увагу</a:t>
            </a:r>
            <a:r>
              <a:rPr lang="ru-RU" sz="240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однорідність</a:t>
            </a:r>
            <a:r>
              <a:rPr lang="ru-RU" sz="2400" dirty="0">
                <a:latin typeface="Times New Roman" panose="02020603050405020304" pitchFamily="18" charset="0"/>
                <a:cs typeface="Times New Roman" panose="02020603050405020304" pitchFamily="18" charset="0"/>
              </a:rPr>
              <a:t> корму, на </a:t>
            </a:r>
            <a:r>
              <a:rPr lang="ru-RU" sz="2400" dirty="0" err="1">
                <a:latin typeface="Times New Roman" panose="02020603050405020304" pitchFamily="18" charset="0"/>
                <a:cs typeface="Times New Roman" panose="02020603050405020304" pitchFamily="18" charset="0"/>
              </a:rPr>
              <a:t>фізичну</a:t>
            </a:r>
            <a:r>
              <a:rPr lang="ru-RU" sz="2400" dirty="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хімічну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сумісність</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окремих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компонентів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комбікормів</a:t>
            </a:r>
            <a:r>
              <a:rPr lang="ru-RU" sz="2400" dirty="0">
                <a:latin typeface="Times New Roman" panose="02020603050405020304" pitchFamily="18" charset="0"/>
                <a:cs typeface="Times New Roman" panose="02020603050405020304" pitchFamily="18" charset="0"/>
              </a:rPr>
              <a:t>, на строки </a:t>
            </a:r>
            <a:r>
              <a:rPr lang="ru-RU" sz="2400" dirty="0" err="1">
                <a:latin typeface="Times New Roman" panose="02020603050405020304" pitchFamily="18" charset="0"/>
                <a:cs typeface="Times New Roman" panose="02020603050405020304" pitchFamily="18" charset="0"/>
              </a:rPr>
              <a:t>зберігання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кормів</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і добавок</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err="1" smtClean="0">
                <a:latin typeface="Times New Roman" panose="02020603050405020304" pitchFamily="18" charset="0"/>
                <a:cs typeface="Times New Roman" panose="02020603050405020304" pitchFamily="18" charset="0"/>
              </a:rPr>
              <a:t>Заводські</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корми в </a:t>
            </a:r>
            <a:r>
              <a:rPr lang="ru-RU" sz="2400" dirty="0" err="1">
                <a:latin typeface="Times New Roman" panose="02020603050405020304" pitchFamily="18" charset="0"/>
                <a:cs typeface="Times New Roman" panose="02020603050405020304" pitchFamily="18" charset="0"/>
              </a:rPr>
              <a:t>господарстві</a:t>
            </a:r>
            <a:r>
              <a:rPr lang="ru-RU" sz="2400" dirty="0">
                <a:latin typeface="Times New Roman" panose="02020603050405020304" pitchFamily="18" charset="0"/>
                <a:cs typeface="Times New Roman" panose="02020603050405020304" pitchFamily="18" charset="0"/>
              </a:rPr>
              <a:t> перед </a:t>
            </a:r>
            <a:r>
              <a:rPr lang="ru-RU" sz="2400" dirty="0" err="1">
                <a:latin typeface="Times New Roman" panose="02020603050405020304" pitchFamily="18" charset="0"/>
                <a:cs typeface="Times New Roman" panose="02020603050405020304" pitchFamily="18" charset="0"/>
              </a:rPr>
              <a:t>використанням</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необхідно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ретельно</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перемішувати</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В </a:t>
            </a:r>
            <a:r>
              <a:rPr lang="ru-RU" sz="2400" dirty="0" err="1">
                <a:latin typeface="Times New Roman" panose="02020603050405020304" pitchFamily="18" charset="0"/>
                <a:cs typeface="Times New Roman" panose="02020603050405020304" pitchFamily="18" charset="0"/>
              </a:rPr>
              <a:t>дослідній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справі</a:t>
            </a:r>
            <a:r>
              <a:rPr lang="ru-RU" sz="2400" dirty="0">
                <a:latin typeface="Times New Roman" panose="02020603050405020304" pitchFamily="18" charset="0"/>
                <a:cs typeface="Times New Roman" panose="02020603050405020304" pitchFamily="18" charset="0"/>
              </a:rPr>
              <a:t> по </a:t>
            </a:r>
            <a:r>
              <a:rPr lang="ru-RU" sz="2400" dirty="0" err="1">
                <a:latin typeface="Times New Roman" panose="02020603050405020304" pitchFamily="18" charset="0"/>
                <a:cs typeface="Times New Roman" panose="02020603050405020304" pitchFamily="18" charset="0"/>
              </a:rPr>
              <a:t>тваринництву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хімічний</a:t>
            </a:r>
            <a:r>
              <a:rPr lang="ru-RU" sz="2400" dirty="0">
                <a:latin typeface="Times New Roman" panose="02020603050405020304" pitchFamily="18" charset="0"/>
                <a:cs typeface="Times New Roman" panose="02020603050405020304" pitchFamily="18" charset="0"/>
              </a:rPr>
              <a:t> склад корму </a:t>
            </a:r>
            <a:r>
              <a:rPr lang="ru-RU" sz="2400" dirty="0" err="1" smtClean="0">
                <a:latin typeface="Times New Roman" panose="02020603050405020304" pitchFamily="18" charset="0"/>
                <a:cs typeface="Times New Roman" panose="02020603050405020304" pitchFamily="18" charset="0"/>
              </a:rPr>
              <a:t>визначається</a:t>
            </a:r>
            <a:r>
              <a:rPr lang="ru-RU" sz="2400" dirty="0" smtClean="0">
                <a:latin typeface="Times New Roman" panose="02020603050405020304" pitchFamily="18" charset="0"/>
                <a:cs typeface="Times New Roman" panose="02020603050405020304" pitchFamily="18" charset="0"/>
              </a:rPr>
              <a:t> по </a:t>
            </a:r>
            <a:r>
              <a:rPr lang="ru-RU" sz="2400" dirty="0" err="1">
                <a:latin typeface="Times New Roman" panose="02020603050405020304" pitchFamily="18" charset="0"/>
                <a:cs typeface="Times New Roman" panose="02020603050405020304" pitchFamily="18" charset="0"/>
              </a:rPr>
              <a:t>середніх</a:t>
            </a:r>
            <a:r>
              <a:rPr lang="ru-RU" sz="2400" dirty="0">
                <a:latin typeface="Times New Roman" panose="02020603050405020304" pitchFamily="18" charset="0"/>
                <a:cs typeface="Times New Roman" panose="02020603050405020304" pitchFamily="18" charset="0"/>
              </a:rPr>
              <a:t> пробах. </a:t>
            </a:r>
            <a:r>
              <a:rPr lang="ru-RU" sz="2400" dirty="0" err="1">
                <a:latin typeface="Times New Roman" panose="02020603050405020304" pitchFamily="18" charset="0"/>
                <a:cs typeface="Times New Roman" panose="02020603050405020304" pitchFamily="18" charset="0"/>
              </a:rPr>
              <a:t>Середню</a:t>
            </a:r>
            <a:r>
              <a:rPr lang="ru-RU" sz="2400" dirty="0">
                <a:latin typeface="Times New Roman" panose="02020603050405020304" pitchFamily="18" charset="0"/>
                <a:cs typeface="Times New Roman" panose="02020603050405020304" pitchFamily="18" charset="0"/>
              </a:rPr>
              <a:t> пробу величиною 0,5-1 кг </a:t>
            </a:r>
            <a:r>
              <a:rPr lang="ru-RU" sz="2400" dirty="0" err="1">
                <a:latin typeface="Times New Roman" panose="02020603050405020304" pitchFamily="18" charset="0"/>
                <a:cs typeface="Times New Roman" panose="02020603050405020304" pitchFamily="18" charset="0"/>
              </a:rPr>
              <a:t>відбирають</a:t>
            </a:r>
            <a:r>
              <a:rPr lang="ru-RU" sz="2400" dirty="0">
                <a:latin typeface="Times New Roman" panose="02020603050405020304" pitchFamily="18" charset="0"/>
                <a:cs typeface="Times New Roman" panose="02020603050405020304" pitchFamily="18" charset="0"/>
              </a:rPr>
              <a:t> з </a:t>
            </a:r>
            <a:r>
              <a:rPr lang="ru-RU" sz="2400" dirty="0" err="1" smtClean="0">
                <a:latin typeface="Times New Roman" panose="02020603050405020304" pitchFamily="18" charset="0"/>
                <a:cs typeface="Times New Roman" panose="02020603050405020304" pitchFamily="18" charset="0"/>
              </a:rPr>
              <a:t>різних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місць</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корму (з 1 </a:t>
            </a:r>
            <a:r>
              <a:rPr lang="ru-RU" sz="2400" dirty="0" err="1">
                <a:latin typeface="Times New Roman" panose="02020603050405020304" pitchFamily="18" charset="0"/>
                <a:cs typeface="Times New Roman" panose="02020603050405020304" pitchFamily="18" charset="0"/>
              </a:rPr>
              <a:t>мішка</a:t>
            </a:r>
            <a:r>
              <a:rPr lang="ru-RU" sz="2400" dirty="0">
                <a:latin typeface="Times New Roman" panose="02020603050405020304" pitchFamily="18" charset="0"/>
                <a:cs typeface="Times New Roman" panose="02020603050405020304" pitchFamily="18" charset="0"/>
              </a:rPr>
              <a:t> по </a:t>
            </a:r>
            <a:r>
              <a:rPr lang="ru-RU" sz="2400" dirty="0" err="1">
                <a:latin typeface="Times New Roman" panose="02020603050405020304" pitchFamily="18" charset="0"/>
                <a:cs typeface="Times New Roman" panose="02020603050405020304" pitchFamily="18" charset="0"/>
              </a:rPr>
              <a:t>діагоналі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декілька</a:t>
            </a:r>
            <a:r>
              <a:rPr lang="ru-RU" sz="2400" dirty="0">
                <a:latin typeface="Times New Roman" panose="02020603050405020304" pitchFamily="18" charset="0"/>
                <a:cs typeface="Times New Roman" panose="02020603050405020304" pitchFamily="18" charset="0"/>
              </a:rPr>
              <a:t> проб, </a:t>
            </a:r>
            <a:r>
              <a:rPr lang="ru-RU" sz="2400" dirty="0" err="1">
                <a:latin typeface="Times New Roman" panose="02020603050405020304" pitchFamily="18" charset="0"/>
                <a:cs typeface="Times New Roman" panose="02020603050405020304" pitchFamily="18" charset="0"/>
              </a:rPr>
              <a:t>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траншеї</a:t>
            </a:r>
            <a:r>
              <a:rPr lang="ru-RU" sz="2400" dirty="0">
                <a:latin typeface="Times New Roman" panose="02020603050405020304" pitchFamily="18" charset="0"/>
                <a:cs typeface="Times New Roman" panose="02020603050405020304" pitchFamily="18" charset="0"/>
              </a:rPr>
              <a:t> – в </a:t>
            </a:r>
            <a:r>
              <a:rPr lang="ru-RU" sz="2400" dirty="0" err="1" smtClean="0">
                <a:latin typeface="Times New Roman" panose="02020603050405020304" pitchFamily="18" charset="0"/>
                <a:cs typeface="Times New Roman" panose="02020603050405020304" pitchFamily="18" charset="0"/>
              </a:rPr>
              <a:t>різних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місцях</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435280" cy="6106690"/>
          </a:xfrm>
          <a:blipFill>
            <a:blip r:embed="rId2"/>
            <a:tile tx="0" ty="0" sx="100000" sy="100000" flip="none" algn="tl"/>
          </a:blipFill>
        </p:spPr>
        <p:txBody>
          <a:bodyPr>
            <a:normAutofit/>
          </a:bodyPr>
          <a:lstStyle/>
          <a:p>
            <a:pPr>
              <a:lnSpc>
                <a:spcPct val="115000"/>
              </a:lnSpc>
              <a:spcAft>
                <a:spcPts val="1000"/>
              </a:spcAft>
            </a:pPr>
            <a:r>
              <a:rPr lang="ru-RU" sz="3100" b="1" dirty="0" err="1">
                <a:solidFill>
                  <a:srgbClr val="FF0000"/>
                </a:solidFill>
                <a:latin typeface="Times New Roman"/>
                <a:ea typeface="Calibri"/>
                <a:cs typeface="Times New Roman"/>
              </a:rPr>
              <a:t>Облік</a:t>
            </a:r>
            <a:r>
              <a:rPr lang="ru-RU" sz="3100" b="1" dirty="0">
                <a:solidFill>
                  <a:srgbClr val="FF0000"/>
                </a:solidFill>
                <a:latin typeface="Times New Roman"/>
                <a:ea typeface="Calibri"/>
                <a:cs typeface="Times New Roman"/>
              </a:rPr>
              <a:t> </a:t>
            </a:r>
            <a:r>
              <a:rPr lang="ru-RU" sz="3100" b="1" dirty="0" err="1">
                <a:solidFill>
                  <a:srgbClr val="FF0000"/>
                </a:solidFill>
                <a:latin typeface="Times New Roman"/>
                <a:ea typeface="Calibri"/>
                <a:cs typeface="Times New Roman"/>
              </a:rPr>
              <a:t>результатів</a:t>
            </a:r>
            <a:r>
              <a:rPr lang="ru-RU" sz="3100" b="1" dirty="0">
                <a:solidFill>
                  <a:srgbClr val="FF0000"/>
                </a:solidFill>
                <a:latin typeface="Times New Roman"/>
                <a:ea typeface="Calibri"/>
                <a:cs typeface="Times New Roman"/>
              </a:rPr>
              <a:t> </a:t>
            </a:r>
            <a:r>
              <a:rPr lang="ru-RU" sz="3100" b="1" dirty="0" err="1">
                <a:solidFill>
                  <a:srgbClr val="FF0000"/>
                </a:solidFill>
                <a:latin typeface="Times New Roman"/>
                <a:ea typeface="Calibri"/>
                <a:cs typeface="Times New Roman"/>
              </a:rPr>
              <a:t>досліду</a:t>
            </a:r>
            <a:r>
              <a:rPr lang="ru-RU" sz="1800" dirty="0">
                <a:ea typeface="Calibri"/>
                <a:cs typeface="Times New Roman"/>
              </a:rPr>
              <a:t/>
            </a:r>
            <a:br>
              <a:rPr lang="ru-RU" sz="1800" dirty="0">
                <a:ea typeface="Calibri"/>
                <a:cs typeface="Times New Roman"/>
              </a:rPr>
            </a:br>
            <a:r>
              <a:rPr lang="ru-RU" sz="2400" dirty="0">
                <a:latin typeface="Times New Roman"/>
                <a:ea typeface="Calibri"/>
                <a:cs typeface="Times New Roman"/>
              </a:rPr>
              <a:t>У </a:t>
            </a:r>
            <a:r>
              <a:rPr lang="ru-RU" sz="2400" dirty="0" err="1">
                <a:latin typeface="Times New Roman"/>
                <a:ea typeface="Calibri"/>
                <a:cs typeface="Times New Roman"/>
              </a:rPr>
              <a:t>методиці</a:t>
            </a:r>
            <a:r>
              <a:rPr lang="ru-RU" sz="2400" dirty="0">
                <a:latin typeface="Times New Roman"/>
                <a:ea typeface="Calibri"/>
                <a:cs typeface="Times New Roman"/>
              </a:rPr>
              <a:t> </a:t>
            </a:r>
            <a:r>
              <a:rPr lang="ru-RU" sz="2400" dirty="0" err="1">
                <a:latin typeface="Times New Roman"/>
                <a:ea typeface="Calibri"/>
                <a:cs typeface="Times New Roman"/>
              </a:rPr>
              <a:t>називають</a:t>
            </a:r>
            <a:r>
              <a:rPr lang="ru-RU" sz="2400" dirty="0">
                <a:latin typeface="Times New Roman"/>
                <a:ea typeface="Calibri"/>
                <a:cs typeface="Times New Roman"/>
              </a:rPr>
              <a:t> </a:t>
            </a:r>
            <a:r>
              <a:rPr lang="ru-RU" sz="2400" dirty="0" err="1">
                <a:latin typeface="Times New Roman"/>
                <a:ea typeface="Calibri"/>
                <a:cs typeface="Times New Roman"/>
              </a:rPr>
              <a:t>також</a:t>
            </a:r>
            <a:r>
              <a:rPr lang="ru-RU" sz="2400" dirty="0">
                <a:latin typeface="Times New Roman"/>
                <a:ea typeface="Calibri"/>
                <a:cs typeface="Times New Roman"/>
              </a:rPr>
              <a:t> </a:t>
            </a:r>
            <a:r>
              <a:rPr lang="ru-RU" sz="2400" dirty="0" err="1">
                <a:latin typeface="Times New Roman"/>
                <a:ea typeface="Calibri"/>
                <a:cs typeface="Times New Roman"/>
              </a:rPr>
              <a:t>основні</a:t>
            </a:r>
            <a:r>
              <a:rPr lang="ru-RU" sz="2400" dirty="0">
                <a:latin typeface="Times New Roman"/>
                <a:ea typeface="Calibri"/>
                <a:cs typeface="Times New Roman"/>
              </a:rPr>
              <a:t> </a:t>
            </a:r>
            <a:r>
              <a:rPr lang="ru-RU" sz="2400" dirty="0" err="1">
                <a:latin typeface="Times New Roman"/>
                <a:ea typeface="Calibri"/>
                <a:cs typeface="Times New Roman"/>
              </a:rPr>
              <a:t>досліджувані</a:t>
            </a:r>
            <a:r>
              <a:rPr lang="ru-RU" sz="2400" dirty="0">
                <a:latin typeface="Times New Roman"/>
                <a:ea typeface="Calibri"/>
                <a:cs typeface="Times New Roman"/>
              </a:rPr>
              <a:t> </a:t>
            </a:r>
            <a:r>
              <a:rPr lang="ru-RU" sz="2400" dirty="0" err="1">
                <a:latin typeface="Times New Roman"/>
                <a:ea typeface="Calibri"/>
                <a:cs typeface="Times New Roman"/>
              </a:rPr>
              <a:t>показники</a:t>
            </a:r>
            <a:r>
              <a:rPr lang="ru-RU" sz="2400" dirty="0">
                <a:latin typeface="Times New Roman"/>
                <a:ea typeface="Calibri"/>
                <a:cs typeface="Times New Roman"/>
              </a:rPr>
              <a:t> та </a:t>
            </a:r>
            <a:r>
              <a:rPr lang="ru-RU" sz="2400" dirty="0" err="1">
                <a:latin typeface="Times New Roman"/>
                <a:ea typeface="Calibri"/>
                <a:cs typeface="Times New Roman"/>
              </a:rPr>
              <a:t>способи</a:t>
            </a:r>
            <a:r>
              <a:rPr lang="ru-RU" sz="2400" dirty="0">
                <a:latin typeface="Times New Roman"/>
                <a:ea typeface="Calibri"/>
                <a:cs typeface="Times New Roman"/>
              </a:rPr>
              <a:t> </a:t>
            </a:r>
            <a:r>
              <a:rPr lang="ru-RU" sz="2400" dirty="0" err="1">
                <a:latin typeface="Times New Roman"/>
                <a:ea typeface="Calibri"/>
                <a:cs typeface="Times New Roman"/>
              </a:rPr>
              <a:t>їх</a:t>
            </a:r>
            <a:r>
              <a:rPr lang="ru-RU" sz="2400" dirty="0">
                <a:latin typeface="Times New Roman"/>
                <a:ea typeface="Calibri"/>
                <a:cs typeface="Times New Roman"/>
              </a:rPr>
              <a:t> </a:t>
            </a:r>
            <a:r>
              <a:rPr lang="ru-RU" sz="2400" dirty="0" err="1">
                <a:latin typeface="Times New Roman"/>
                <a:ea typeface="Calibri"/>
                <a:cs typeface="Times New Roman"/>
              </a:rPr>
              <a:t>визначення</a:t>
            </a:r>
            <a:r>
              <a:rPr lang="ru-RU" sz="2400" dirty="0">
                <a:latin typeface="Times New Roman"/>
                <a:ea typeface="Calibri"/>
                <a:cs typeface="Times New Roman"/>
              </a:rPr>
              <a:t> (методики </a:t>
            </a:r>
            <a:r>
              <a:rPr lang="ru-RU" sz="2400" dirty="0" err="1">
                <a:latin typeface="Times New Roman"/>
                <a:ea typeface="Calibri"/>
                <a:cs typeface="Times New Roman"/>
              </a:rPr>
              <a:t>визначення</a:t>
            </a:r>
            <a:r>
              <a:rPr lang="ru-RU" sz="2400" dirty="0">
                <a:latin typeface="Times New Roman"/>
                <a:ea typeface="Calibri"/>
                <a:cs typeface="Times New Roman"/>
              </a:rPr>
              <a:t> </a:t>
            </a:r>
            <a:r>
              <a:rPr lang="ru-RU" sz="2400" dirty="0" err="1">
                <a:latin typeface="Times New Roman"/>
                <a:ea typeface="Calibri"/>
                <a:cs typeface="Times New Roman"/>
              </a:rPr>
              <a:t>показників</a:t>
            </a:r>
            <a:r>
              <a:rPr lang="ru-RU" sz="2400" dirty="0">
                <a:latin typeface="Times New Roman"/>
                <a:ea typeface="Calibri"/>
                <a:cs typeface="Times New Roman"/>
              </a:rPr>
              <a:t> росту, </a:t>
            </a:r>
            <a:r>
              <a:rPr lang="ru-RU" sz="2400" dirty="0" err="1">
                <a:latin typeface="Times New Roman"/>
                <a:ea typeface="Calibri"/>
                <a:cs typeface="Times New Roman"/>
              </a:rPr>
              <a:t>молочної</a:t>
            </a:r>
            <a:r>
              <a:rPr lang="ru-RU" sz="2400" dirty="0">
                <a:latin typeface="Times New Roman"/>
                <a:ea typeface="Calibri"/>
                <a:cs typeface="Times New Roman"/>
              </a:rPr>
              <a:t> </a:t>
            </a:r>
            <a:r>
              <a:rPr lang="ru-RU" sz="2400" dirty="0" err="1">
                <a:latin typeface="Times New Roman"/>
                <a:ea typeface="Calibri"/>
                <a:cs typeface="Times New Roman"/>
              </a:rPr>
              <a:t>продуктивності</a:t>
            </a:r>
            <a:r>
              <a:rPr lang="ru-RU" sz="2400" dirty="0">
                <a:latin typeface="Times New Roman"/>
                <a:ea typeface="Calibri"/>
                <a:cs typeface="Times New Roman"/>
              </a:rPr>
              <a:t>, </a:t>
            </a:r>
            <a:r>
              <a:rPr lang="ru-RU" sz="2400" dirty="0" err="1">
                <a:latin typeface="Times New Roman"/>
                <a:ea typeface="Calibri"/>
                <a:cs typeface="Times New Roman"/>
              </a:rPr>
              <a:t>перетравності</a:t>
            </a:r>
            <a:r>
              <a:rPr lang="ru-RU" sz="2400" dirty="0">
                <a:latin typeface="Times New Roman"/>
                <a:ea typeface="Calibri"/>
                <a:cs typeface="Times New Roman"/>
              </a:rPr>
              <a:t> </a:t>
            </a:r>
            <a:r>
              <a:rPr lang="ru-RU" sz="2400" dirty="0" err="1">
                <a:latin typeface="Times New Roman"/>
                <a:ea typeface="Calibri"/>
                <a:cs typeface="Times New Roman"/>
              </a:rPr>
              <a:t>кормів</a:t>
            </a:r>
            <a:r>
              <a:rPr lang="ru-RU" sz="2400" dirty="0">
                <a:latin typeface="Times New Roman"/>
                <a:ea typeface="Calibri"/>
                <a:cs typeface="Times New Roman"/>
              </a:rPr>
              <a:t>, </a:t>
            </a:r>
            <a:r>
              <a:rPr lang="ru-RU" sz="2400" dirty="0" err="1">
                <a:latin typeface="Times New Roman"/>
                <a:ea typeface="Calibri"/>
                <a:cs typeface="Times New Roman"/>
              </a:rPr>
              <a:t>забійних</a:t>
            </a:r>
            <a:r>
              <a:rPr lang="ru-RU" sz="2400" dirty="0">
                <a:latin typeface="Times New Roman"/>
                <a:ea typeface="Calibri"/>
                <a:cs typeface="Times New Roman"/>
              </a:rPr>
              <a:t> </a:t>
            </a:r>
            <a:r>
              <a:rPr lang="ru-RU" sz="2400" dirty="0" err="1">
                <a:latin typeface="Times New Roman"/>
                <a:ea typeface="Calibri"/>
                <a:cs typeface="Times New Roman"/>
              </a:rPr>
              <a:t>показників</a:t>
            </a:r>
            <a:r>
              <a:rPr lang="ru-RU" sz="2400" dirty="0">
                <a:latin typeface="Times New Roman"/>
                <a:ea typeface="Calibri"/>
                <a:cs typeface="Times New Roman"/>
              </a:rPr>
              <a:t>, </a:t>
            </a:r>
            <a:r>
              <a:rPr lang="ru-RU" sz="2400" dirty="0" err="1" smtClean="0">
                <a:latin typeface="Times New Roman"/>
                <a:ea typeface="Calibri"/>
                <a:cs typeface="Times New Roman"/>
              </a:rPr>
              <a:t>тощо</a:t>
            </a:r>
            <a:r>
              <a:rPr lang="ru-RU" sz="2400" dirty="0" smtClean="0">
                <a:latin typeface="Times New Roman"/>
                <a:ea typeface="Calibri"/>
                <a:cs typeface="Times New Roman"/>
              </a:rPr>
              <a:t>).</a:t>
            </a:r>
            <a:br>
              <a:rPr lang="ru-RU" sz="2400" dirty="0" smtClean="0">
                <a:latin typeface="Times New Roman"/>
                <a:ea typeface="Calibri"/>
                <a:cs typeface="Times New Roman"/>
              </a:rPr>
            </a:br>
            <a:r>
              <a:rPr lang="ru-RU" sz="2400" dirty="0" err="1" smtClean="0">
                <a:latin typeface="Times New Roman"/>
                <a:ea typeface="Calibri"/>
                <a:cs typeface="Times New Roman"/>
              </a:rPr>
              <a:t>Вказують</a:t>
            </a:r>
            <a:r>
              <a:rPr lang="ru-RU" sz="2400" dirty="0">
                <a:latin typeface="Times New Roman"/>
                <a:ea typeface="Calibri"/>
                <a:cs typeface="Times New Roman"/>
              </a:rPr>
              <a:t>, </a:t>
            </a:r>
            <a:r>
              <a:rPr lang="ru-RU" sz="2400" dirty="0" err="1">
                <a:latin typeface="Times New Roman"/>
                <a:ea typeface="Calibri"/>
                <a:cs typeface="Times New Roman"/>
              </a:rPr>
              <a:t>які</a:t>
            </a:r>
            <a:r>
              <a:rPr lang="ru-RU" sz="2400" dirty="0">
                <a:latin typeface="Times New Roman"/>
                <a:ea typeface="Calibri"/>
                <a:cs typeface="Times New Roman"/>
              </a:rPr>
              <a:t> </a:t>
            </a:r>
            <a:r>
              <a:rPr lang="ru-RU" sz="2400" dirty="0" err="1">
                <a:latin typeface="Times New Roman"/>
                <a:ea typeface="Calibri"/>
                <a:cs typeface="Times New Roman"/>
              </a:rPr>
              <a:t>спостереження</a:t>
            </a:r>
            <a:r>
              <a:rPr lang="ru-RU" sz="2400" dirty="0">
                <a:latin typeface="Times New Roman"/>
                <a:ea typeface="Calibri"/>
                <a:cs typeface="Times New Roman"/>
              </a:rPr>
              <a:t> і коли </a:t>
            </a:r>
            <a:r>
              <a:rPr lang="ru-RU" sz="2400" dirty="0" err="1">
                <a:latin typeface="Times New Roman"/>
                <a:ea typeface="Calibri"/>
                <a:cs typeface="Times New Roman"/>
              </a:rPr>
              <a:t>будуть</a:t>
            </a:r>
            <a:r>
              <a:rPr lang="ru-RU" sz="2400" dirty="0">
                <a:latin typeface="Times New Roman"/>
                <a:ea typeface="Calibri"/>
                <a:cs typeface="Times New Roman"/>
              </a:rPr>
              <a:t> </a:t>
            </a:r>
            <a:r>
              <a:rPr lang="ru-RU" sz="2400" dirty="0" err="1">
                <a:latin typeface="Times New Roman"/>
                <a:ea typeface="Calibri"/>
                <a:cs typeface="Times New Roman"/>
              </a:rPr>
              <a:t>проводитись</a:t>
            </a:r>
            <a:r>
              <a:rPr lang="ru-RU" sz="2400" dirty="0">
                <a:latin typeface="Times New Roman"/>
                <a:ea typeface="Calibri"/>
                <a:cs typeface="Times New Roman"/>
              </a:rPr>
              <a:t>, час </a:t>
            </a:r>
            <a:r>
              <a:rPr lang="ru-RU" sz="2400" dirty="0" err="1">
                <a:latin typeface="Times New Roman"/>
                <a:ea typeface="Calibri"/>
                <a:cs typeface="Times New Roman"/>
              </a:rPr>
              <a:t>зважування</a:t>
            </a:r>
            <a:r>
              <a:rPr lang="ru-RU" sz="2400" dirty="0">
                <a:latin typeface="Times New Roman"/>
                <a:ea typeface="Calibri"/>
                <a:cs typeface="Times New Roman"/>
              </a:rPr>
              <a:t> та </a:t>
            </a:r>
            <a:r>
              <a:rPr lang="ru-RU" sz="2400" dirty="0" err="1">
                <a:latin typeface="Times New Roman"/>
                <a:ea typeface="Calibri"/>
                <a:cs typeface="Times New Roman"/>
              </a:rPr>
              <a:t>вимірювання</a:t>
            </a:r>
            <a:r>
              <a:rPr lang="ru-RU" sz="2400" dirty="0">
                <a:latin typeface="Times New Roman"/>
                <a:ea typeface="Calibri"/>
                <a:cs typeface="Times New Roman"/>
              </a:rPr>
              <a:t> </a:t>
            </a:r>
            <a:r>
              <a:rPr lang="ru-RU" sz="2400" dirty="0" err="1">
                <a:latin typeface="Times New Roman"/>
                <a:ea typeface="Calibri"/>
                <a:cs typeface="Times New Roman"/>
              </a:rPr>
              <a:t>тварин</a:t>
            </a:r>
            <a:r>
              <a:rPr lang="ru-RU" sz="2400" dirty="0">
                <a:latin typeface="Times New Roman"/>
                <a:ea typeface="Calibri"/>
                <a:cs typeface="Times New Roman"/>
              </a:rPr>
              <a:t>, </a:t>
            </a:r>
            <a:r>
              <a:rPr lang="ru-RU" sz="2400" dirty="0" err="1">
                <a:latin typeface="Times New Roman"/>
                <a:ea typeface="Calibri"/>
                <a:cs typeface="Times New Roman"/>
              </a:rPr>
              <a:t>способи</a:t>
            </a:r>
            <a:r>
              <a:rPr lang="ru-RU" sz="2400" dirty="0">
                <a:latin typeface="Times New Roman"/>
                <a:ea typeface="Calibri"/>
                <a:cs typeface="Times New Roman"/>
              </a:rPr>
              <a:t> </a:t>
            </a:r>
            <a:r>
              <a:rPr lang="ru-RU" sz="2400" dirty="0" err="1">
                <a:latin typeface="Times New Roman"/>
                <a:ea typeface="Calibri"/>
                <a:cs typeface="Times New Roman"/>
              </a:rPr>
              <a:t>відбору</a:t>
            </a:r>
            <a:r>
              <a:rPr lang="ru-RU" sz="2400" dirty="0">
                <a:latin typeface="Times New Roman"/>
                <a:ea typeface="Calibri"/>
                <a:cs typeface="Times New Roman"/>
              </a:rPr>
              <a:t> </a:t>
            </a:r>
            <a:r>
              <a:rPr lang="ru-RU" sz="2400" dirty="0" err="1">
                <a:latin typeface="Times New Roman"/>
                <a:ea typeface="Calibri"/>
                <a:cs typeface="Times New Roman"/>
              </a:rPr>
              <a:t>зразків</a:t>
            </a:r>
            <a:r>
              <a:rPr lang="ru-RU" sz="2400" dirty="0">
                <a:latin typeface="Times New Roman"/>
                <a:ea typeface="Calibri"/>
                <a:cs typeface="Times New Roman"/>
              </a:rPr>
              <a:t> </a:t>
            </a:r>
            <a:r>
              <a:rPr lang="ru-RU" sz="2400" dirty="0" err="1">
                <a:latin typeface="Times New Roman"/>
                <a:ea typeface="Calibri"/>
                <a:cs typeface="Times New Roman"/>
              </a:rPr>
              <a:t>кормів</a:t>
            </a:r>
            <a:r>
              <a:rPr lang="ru-RU" sz="2400" dirty="0">
                <a:latin typeface="Times New Roman"/>
                <a:ea typeface="Calibri"/>
                <a:cs typeface="Times New Roman"/>
              </a:rPr>
              <a:t>, </a:t>
            </a:r>
            <a:r>
              <a:rPr lang="ru-RU" sz="2400" dirty="0" err="1">
                <a:latin typeface="Times New Roman"/>
                <a:ea typeface="Calibri"/>
                <a:cs typeface="Times New Roman"/>
              </a:rPr>
              <a:t>продукції</a:t>
            </a:r>
            <a:r>
              <a:rPr lang="ru-RU" sz="2400" dirty="0">
                <a:latin typeface="Times New Roman"/>
                <a:ea typeface="Calibri"/>
                <a:cs typeface="Times New Roman"/>
              </a:rPr>
              <a:t>, </a:t>
            </a:r>
            <a:r>
              <a:rPr lang="ru-RU" sz="2400" dirty="0" err="1">
                <a:latin typeface="Times New Roman"/>
                <a:ea typeface="Calibri"/>
                <a:cs typeface="Times New Roman"/>
              </a:rPr>
              <a:t>крові</a:t>
            </a:r>
            <a:r>
              <a:rPr lang="ru-RU" sz="2400" dirty="0">
                <a:latin typeface="Times New Roman"/>
                <a:ea typeface="Calibri"/>
                <a:cs typeface="Times New Roman"/>
              </a:rPr>
              <a:t> </a:t>
            </a:r>
            <a:r>
              <a:rPr lang="ru-RU" sz="2400" dirty="0" err="1">
                <a:latin typeface="Times New Roman"/>
                <a:ea typeface="Calibri"/>
                <a:cs typeface="Times New Roman"/>
              </a:rPr>
              <a:t>тощо</a:t>
            </a:r>
            <a:r>
              <a:rPr lang="ru-RU" sz="2400" dirty="0">
                <a:latin typeface="Times New Roman"/>
                <a:ea typeface="Calibri"/>
                <a:cs typeface="Times New Roman"/>
              </a:rPr>
              <a:t>.</a:t>
            </a:r>
            <a:br>
              <a:rPr lang="ru-RU" sz="2400" dirty="0">
                <a:latin typeface="Times New Roman"/>
                <a:ea typeface="Calibri"/>
                <a:cs typeface="Times New Roman"/>
              </a:rPr>
            </a:br>
            <a:r>
              <a:rPr lang="ru-RU" sz="2400" dirty="0" smtClean="0">
                <a:latin typeface="Times New Roman"/>
                <a:ea typeface="Calibri"/>
                <a:cs typeface="Times New Roman"/>
              </a:rPr>
              <a:t>Коротко </a:t>
            </a:r>
            <a:r>
              <a:rPr lang="ru-RU" sz="2400" dirty="0" err="1" smtClean="0">
                <a:latin typeface="Times New Roman"/>
                <a:ea typeface="Calibri"/>
                <a:cs typeface="Times New Roman"/>
              </a:rPr>
              <a:t>описують</a:t>
            </a:r>
            <a:r>
              <a:rPr lang="ru-RU" sz="2400" dirty="0" smtClean="0">
                <a:latin typeface="Times New Roman"/>
                <a:ea typeface="Calibri"/>
                <a:cs typeface="Times New Roman"/>
              </a:rPr>
              <a:t> </a:t>
            </a:r>
            <a:r>
              <a:rPr lang="ru-RU" sz="2400" dirty="0" err="1">
                <a:latin typeface="Times New Roman"/>
                <a:ea typeface="Calibri"/>
                <a:cs typeface="Times New Roman"/>
              </a:rPr>
              <a:t>спосіб</a:t>
            </a:r>
            <a:r>
              <a:rPr lang="ru-RU" sz="2400" dirty="0">
                <a:latin typeface="Times New Roman"/>
                <a:ea typeface="Calibri"/>
                <a:cs typeface="Times New Roman"/>
              </a:rPr>
              <a:t> </a:t>
            </a:r>
            <a:r>
              <a:rPr lang="ru-RU" sz="2400" dirty="0" err="1">
                <a:latin typeface="Times New Roman"/>
                <a:ea typeface="Calibri"/>
                <a:cs typeface="Times New Roman"/>
              </a:rPr>
              <a:t>визначення</a:t>
            </a:r>
            <a:r>
              <a:rPr lang="ru-RU" sz="2400" dirty="0">
                <a:latin typeface="Times New Roman"/>
                <a:ea typeface="Calibri"/>
                <a:cs typeface="Times New Roman"/>
              </a:rPr>
              <a:t> кожного </a:t>
            </a:r>
            <a:r>
              <a:rPr lang="ru-RU" sz="2400" dirty="0" err="1">
                <a:latin typeface="Times New Roman"/>
                <a:ea typeface="Calibri"/>
                <a:cs typeface="Times New Roman"/>
              </a:rPr>
              <a:t>показника</a:t>
            </a:r>
            <a:r>
              <a:rPr lang="ru-RU" sz="2400" dirty="0">
                <a:latin typeface="Times New Roman"/>
                <a:ea typeface="Calibri"/>
                <a:cs typeface="Times New Roman"/>
              </a:rPr>
              <a:t>, </a:t>
            </a:r>
            <a:r>
              <a:rPr lang="ru-RU" sz="2400" dirty="0" err="1">
                <a:latin typeface="Times New Roman"/>
                <a:ea typeface="Calibri"/>
                <a:cs typeface="Times New Roman"/>
              </a:rPr>
              <a:t>який</a:t>
            </a:r>
            <a:r>
              <a:rPr lang="ru-RU" sz="2400" dirty="0">
                <a:latin typeface="Times New Roman"/>
                <a:ea typeface="Calibri"/>
                <a:cs typeface="Times New Roman"/>
              </a:rPr>
              <a:t> </a:t>
            </a:r>
            <a:r>
              <a:rPr lang="ru-RU" sz="2400" dirty="0" err="1">
                <a:latin typeface="Times New Roman"/>
                <a:ea typeface="Calibri"/>
                <a:cs typeface="Times New Roman"/>
              </a:rPr>
              <a:t>планують</a:t>
            </a:r>
            <a:r>
              <a:rPr lang="ru-RU" sz="2400" dirty="0">
                <a:latin typeface="Times New Roman"/>
                <a:ea typeface="Calibri"/>
                <a:cs typeface="Times New Roman"/>
              </a:rPr>
              <a:t> </a:t>
            </a:r>
            <a:r>
              <a:rPr lang="ru-RU" sz="2400" dirty="0" err="1">
                <a:latin typeface="Times New Roman"/>
                <a:ea typeface="Calibri"/>
                <a:cs typeface="Times New Roman"/>
              </a:rPr>
              <a:t>вивчати</a:t>
            </a:r>
            <a:r>
              <a:rPr lang="ru-RU" sz="2400" dirty="0">
                <a:latin typeface="Times New Roman"/>
                <a:ea typeface="Calibri"/>
                <a:cs typeface="Times New Roman"/>
              </a:rPr>
              <a:t>, </a:t>
            </a:r>
            <a:r>
              <a:rPr lang="ru-RU" sz="2400" dirty="0" err="1">
                <a:latin typeface="Times New Roman"/>
                <a:ea typeface="Calibri"/>
                <a:cs typeface="Times New Roman"/>
              </a:rPr>
              <a:t>або</a:t>
            </a:r>
            <a:r>
              <a:rPr lang="ru-RU" sz="2400" dirty="0">
                <a:latin typeface="Times New Roman"/>
                <a:ea typeface="Calibri"/>
                <a:cs typeface="Times New Roman"/>
              </a:rPr>
              <a:t> </a:t>
            </a:r>
            <a:r>
              <a:rPr lang="ru-RU" sz="2400" dirty="0" err="1" smtClean="0">
                <a:latin typeface="Times New Roman"/>
                <a:ea typeface="Calibri"/>
                <a:cs typeface="Times New Roman"/>
              </a:rPr>
              <a:t>послатись</a:t>
            </a:r>
            <a:r>
              <a:rPr lang="ru-RU" sz="2400" dirty="0" smtClean="0">
                <a:latin typeface="Times New Roman"/>
                <a:ea typeface="Calibri"/>
                <a:cs typeface="Times New Roman"/>
              </a:rPr>
              <a:t> </a:t>
            </a:r>
            <a:r>
              <a:rPr lang="ru-RU" sz="2400" dirty="0">
                <a:latin typeface="Times New Roman"/>
                <a:ea typeface="Calibri"/>
                <a:cs typeface="Times New Roman"/>
              </a:rPr>
              <a:t>на автора </a:t>
            </a:r>
            <a:r>
              <a:rPr lang="ru-RU" sz="2400" dirty="0" err="1">
                <a:latin typeface="Times New Roman"/>
                <a:ea typeface="Calibri"/>
                <a:cs typeface="Times New Roman"/>
              </a:rPr>
              <a:t>спеціальної</a:t>
            </a:r>
            <a:r>
              <a:rPr lang="ru-RU" sz="2400" dirty="0">
                <a:latin typeface="Times New Roman"/>
                <a:ea typeface="Calibri"/>
                <a:cs typeface="Times New Roman"/>
              </a:rPr>
              <a:t> методики, </a:t>
            </a:r>
            <a:r>
              <a:rPr lang="ru-RU" sz="2400" dirty="0" err="1">
                <a:latin typeface="Times New Roman"/>
                <a:ea typeface="Calibri"/>
                <a:cs typeface="Times New Roman"/>
              </a:rPr>
              <a:t>опублікованої</a:t>
            </a:r>
            <a:r>
              <a:rPr lang="ru-RU" sz="2400" dirty="0">
                <a:latin typeface="Times New Roman"/>
                <a:ea typeface="Calibri"/>
                <a:cs typeface="Times New Roman"/>
              </a:rPr>
              <a:t> в одному з </a:t>
            </a:r>
            <a:r>
              <a:rPr lang="ru-RU" sz="2400" dirty="0" err="1">
                <a:latin typeface="Times New Roman"/>
                <a:ea typeface="Calibri"/>
                <a:cs typeface="Times New Roman"/>
              </a:rPr>
              <a:t>літературних</a:t>
            </a:r>
            <a:r>
              <a:rPr lang="ru-RU" sz="2400" dirty="0">
                <a:latin typeface="Times New Roman"/>
                <a:ea typeface="Calibri"/>
                <a:cs typeface="Times New Roman"/>
              </a:rPr>
              <a:t> </a:t>
            </a:r>
            <a:r>
              <a:rPr lang="ru-RU" sz="2400" dirty="0" err="1" smtClean="0">
                <a:latin typeface="Times New Roman"/>
                <a:ea typeface="Calibri"/>
                <a:cs typeface="Times New Roman"/>
              </a:rPr>
              <a:t>джерел</a:t>
            </a:r>
            <a:r>
              <a:rPr lang="ru-RU" sz="2400" dirty="0">
                <a:latin typeface="Times New Roman"/>
                <a:ea typeface="Calibri"/>
                <a:cs typeface="Times New Roman"/>
              </a:rPr>
              <a:t> </a:t>
            </a:r>
            <a:r>
              <a:rPr lang="ru-RU" sz="2400" dirty="0" smtClean="0">
                <a:latin typeface="Times New Roman"/>
                <a:ea typeface="Calibri"/>
                <a:cs typeface="Times New Roman"/>
              </a:rPr>
              <a:t>(</a:t>
            </a:r>
            <a:r>
              <a:rPr lang="ru-RU" sz="2400" dirty="0" err="1" smtClean="0">
                <a:latin typeface="Times New Roman"/>
                <a:ea typeface="Calibri"/>
                <a:cs typeface="Times New Roman"/>
              </a:rPr>
              <a:t>наприклад</a:t>
            </a:r>
            <a:r>
              <a:rPr lang="ru-RU" sz="2400" dirty="0" smtClean="0">
                <a:latin typeface="Times New Roman"/>
                <a:ea typeface="Calibri"/>
                <a:cs typeface="Times New Roman"/>
              </a:rPr>
              <a:t>, </a:t>
            </a:r>
            <a:r>
              <a:rPr lang="ru-RU" sz="2400" dirty="0" err="1" smtClean="0">
                <a:latin typeface="Times New Roman"/>
                <a:ea typeface="Calibri"/>
                <a:cs typeface="Times New Roman"/>
              </a:rPr>
              <a:t>зважують</a:t>
            </a:r>
            <a:r>
              <a:rPr lang="ru-RU" sz="2400" dirty="0" smtClean="0">
                <a:latin typeface="Times New Roman"/>
                <a:ea typeface="Calibri"/>
                <a:cs typeface="Times New Roman"/>
              </a:rPr>
              <a:t> </a:t>
            </a:r>
            <a:r>
              <a:rPr lang="ru-RU" sz="2400" dirty="0" err="1" smtClean="0">
                <a:latin typeface="Times New Roman"/>
                <a:ea typeface="Calibri"/>
                <a:cs typeface="Times New Roman"/>
              </a:rPr>
              <a:t>тварин</a:t>
            </a:r>
            <a:r>
              <a:rPr lang="ru-RU" sz="2400" dirty="0" smtClean="0">
                <a:latin typeface="Times New Roman"/>
                <a:ea typeface="Calibri"/>
                <a:cs typeface="Times New Roman"/>
              </a:rPr>
              <a:t> </a:t>
            </a:r>
            <a:r>
              <a:rPr lang="ru-RU" sz="2400" dirty="0" err="1" smtClean="0">
                <a:latin typeface="Times New Roman"/>
                <a:ea typeface="Calibri"/>
                <a:cs typeface="Times New Roman"/>
              </a:rPr>
              <a:t>вранці</a:t>
            </a:r>
            <a:r>
              <a:rPr lang="ru-RU" sz="2400" dirty="0" smtClean="0">
                <a:latin typeface="Times New Roman"/>
                <a:ea typeface="Calibri"/>
                <a:cs typeface="Times New Roman"/>
              </a:rPr>
              <a:t>, до </a:t>
            </a:r>
            <a:r>
              <a:rPr lang="ru-RU" sz="2400" dirty="0" err="1" smtClean="0">
                <a:latin typeface="Times New Roman"/>
                <a:ea typeface="Calibri"/>
                <a:cs typeface="Times New Roman"/>
              </a:rPr>
              <a:t>годівлі</a:t>
            </a:r>
            <a:r>
              <a:rPr lang="ru-RU" sz="2400" dirty="0" smtClean="0">
                <a:latin typeface="Times New Roman"/>
                <a:ea typeface="Calibri"/>
                <a:cs typeface="Times New Roman"/>
              </a:rPr>
              <a:t>, </a:t>
            </a:r>
            <a:r>
              <a:rPr lang="ru-RU" sz="2400" dirty="0" err="1" smtClean="0">
                <a:latin typeface="Times New Roman"/>
                <a:ea typeface="Calibri"/>
                <a:cs typeface="Times New Roman"/>
              </a:rPr>
              <a:t>протягом</a:t>
            </a:r>
            <a:r>
              <a:rPr lang="ru-RU" sz="2400" dirty="0" smtClean="0">
                <a:latin typeface="Times New Roman"/>
                <a:ea typeface="Calibri"/>
                <a:cs typeface="Times New Roman"/>
              </a:rPr>
              <a:t> </a:t>
            </a:r>
            <a:r>
              <a:rPr lang="ru-RU" sz="2400" dirty="0" err="1" smtClean="0">
                <a:latin typeface="Times New Roman"/>
                <a:ea typeface="Calibri"/>
                <a:cs typeface="Times New Roman"/>
              </a:rPr>
              <a:t>двох</a:t>
            </a:r>
            <a:r>
              <a:rPr lang="ru-RU" sz="2400" dirty="0" smtClean="0">
                <a:latin typeface="Times New Roman"/>
                <a:ea typeface="Calibri"/>
                <a:cs typeface="Times New Roman"/>
              </a:rPr>
              <a:t> </a:t>
            </a:r>
            <a:r>
              <a:rPr lang="ru-RU" sz="2400" dirty="0" err="1" smtClean="0">
                <a:latin typeface="Times New Roman"/>
                <a:ea typeface="Calibri"/>
                <a:cs typeface="Times New Roman"/>
              </a:rPr>
              <a:t>суміжних</a:t>
            </a:r>
            <a:r>
              <a:rPr lang="ru-RU" sz="2400" dirty="0" smtClean="0">
                <a:latin typeface="Times New Roman"/>
                <a:ea typeface="Calibri"/>
                <a:cs typeface="Times New Roman"/>
              </a:rPr>
              <a:t> </a:t>
            </a:r>
            <a:r>
              <a:rPr lang="ru-RU" sz="2400" dirty="0" err="1" smtClean="0">
                <a:latin typeface="Times New Roman"/>
                <a:ea typeface="Calibri"/>
                <a:cs typeface="Times New Roman"/>
              </a:rPr>
              <a:t>днів</a:t>
            </a:r>
            <a:r>
              <a:rPr lang="ru-RU" sz="2400" dirty="0" smtClean="0">
                <a:latin typeface="Times New Roman"/>
                <a:ea typeface="Calibri"/>
                <a:cs typeface="Times New Roman"/>
              </a:rPr>
              <a:t>).</a:t>
            </a:r>
            <a:r>
              <a:rPr lang="ru-RU" sz="2400" dirty="0">
                <a:latin typeface="Times New Roman"/>
                <a:ea typeface="Calibri"/>
                <a:cs typeface="Times New Roman"/>
              </a:rPr>
              <a:t/>
            </a:r>
            <a:br>
              <a:rPr lang="ru-RU" sz="2400" dirty="0">
                <a:latin typeface="Times New Roman"/>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5818658"/>
          </a:xfrm>
          <a:blipFill>
            <a:blip r:embed="rId2"/>
            <a:tile tx="0" ty="0" sx="100000" sy="100000" flip="none" algn="tl"/>
          </a:blipFill>
        </p:spPr>
        <p:txBody>
          <a:bodyPr>
            <a:normAutofit/>
          </a:bodyPr>
          <a:lstStyle/>
          <a:p>
            <a:r>
              <a:rPr lang="ru-RU" sz="2800" b="1" i="1" dirty="0" err="1">
                <a:solidFill>
                  <a:prstClr val="black"/>
                </a:solidFill>
                <a:latin typeface="Times New Roman"/>
                <a:ea typeface="Calibri"/>
                <a:cs typeface="Times New Roman"/>
              </a:rPr>
              <a:t>Оцінку</a:t>
            </a:r>
            <a:r>
              <a:rPr lang="ru-RU" sz="2800" b="1" i="1" dirty="0">
                <a:solidFill>
                  <a:prstClr val="black"/>
                </a:solidFill>
                <a:latin typeface="Times New Roman"/>
                <a:ea typeface="Calibri"/>
                <a:cs typeface="Times New Roman"/>
              </a:rPr>
              <a:t> </a:t>
            </a:r>
            <a:r>
              <a:rPr lang="ru-RU" sz="2800" b="1" i="1" dirty="0" err="1">
                <a:solidFill>
                  <a:prstClr val="black"/>
                </a:solidFill>
                <a:latin typeface="Times New Roman"/>
                <a:ea typeface="Calibri"/>
                <a:cs typeface="Times New Roman"/>
              </a:rPr>
              <a:t>продуктів</a:t>
            </a:r>
            <a:r>
              <a:rPr lang="ru-RU" sz="2800" b="1" i="1" dirty="0">
                <a:solidFill>
                  <a:prstClr val="black"/>
                </a:solidFill>
                <a:latin typeface="Times New Roman"/>
                <a:ea typeface="Calibri"/>
                <a:cs typeface="Times New Roman"/>
              </a:rPr>
              <a:t> забою </a:t>
            </a:r>
            <a:r>
              <a:rPr lang="ru-RU" sz="2800" dirty="0" err="1">
                <a:solidFill>
                  <a:prstClr val="black"/>
                </a:solidFill>
                <a:latin typeface="Times New Roman"/>
                <a:ea typeface="Calibri"/>
                <a:cs typeface="Times New Roman"/>
              </a:rPr>
              <a:t>здійснюють</a:t>
            </a:r>
            <a:r>
              <a:rPr lang="ru-RU" sz="2800" dirty="0">
                <a:solidFill>
                  <a:prstClr val="black"/>
                </a:solidFill>
                <a:latin typeface="Times New Roman"/>
                <a:ea typeface="Calibri"/>
                <a:cs typeface="Times New Roman"/>
              </a:rPr>
              <a:t> за </a:t>
            </a:r>
            <a:r>
              <a:rPr lang="ru-RU" sz="2800" dirty="0" err="1">
                <a:solidFill>
                  <a:prstClr val="black"/>
                </a:solidFill>
                <a:latin typeface="Times New Roman"/>
                <a:ea typeface="Calibri"/>
                <a:cs typeface="Times New Roman"/>
              </a:rPr>
              <a:t>особливими</a:t>
            </a:r>
            <a:r>
              <a:rPr lang="ru-RU" sz="2800" dirty="0">
                <a:solidFill>
                  <a:prstClr val="black"/>
                </a:solidFill>
                <a:latin typeface="Times New Roman"/>
                <a:ea typeface="Calibri"/>
                <a:cs typeface="Times New Roman"/>
              </a:rPr>
              <a:t> методиками, </a:t>
            </a:r>
            <a:r>
              <a:rPr lang="ru-RU" sz="2800" dirty="0" err="1">
                <a:solidFill>
                  <a:prstClr val="black"/>
                </a:solidFill>
                <a:latin typeface="Times New Roman"/>
                <a:ea typeface="Calibri"/>
                <a:cs typeface="Times New Roman"/>
              </a:rPr>
              <a:t>залежно</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від</a:t>
            </a:r>
            <a:r>
              <a:rPr lang="ru-RU" sz="2800" dirty="0">
                <a:solidFill>
                  <a:prstClr val="black"/>
                </a:solidFill>
                <a:latin typeface="Times New Roman"/>
                <a:ea typeface="Calibri"/>
                <a:cs typeface="Times New Roman"/>
              </a:rPr>
              <a:t> мети </a:t>
            </a:r>
            <a:r>
              <a:rPr lang="ru-RU" sz="2800" dirty="0" err="1">
                <a:solidFill>
                  <a:prstClr val="black"/>
                </a:solidFill>
                <a:latin typeface="Times New Roman"/>
                <a:ea typeface="Calibri"/>
                <a:cs typeface="Times New Roman"/>
              </a:rPr>
              <a:t>досліду</a:t>
            </a:r>
            <a:r>
              <a:rPr lang="ru-RU" sz="2800" dirty="0">
                <a:solidFill>
                  <a:prstClr val="black"/>
                </a:solidFill>
                <a:latin typeface="Times New Roman"/>
                <a:ea typeface="Calibri"/>
                <a:cs typeface="Times New Roman"/>
              </a:rPr>
              <a:t>. </a:t>
            </a:r>
            <a:r>
              <a:rPr lang="ru-RU" sz="2800" dirty="0" smtClean="0">
                <a:solidFill>
                  <a:prstClr val="black"/>
                </a:solidFill>
                <a:latin typeface="Times New Roman"/>
                <a:ea typeface="Calibri"/>
                <a:cs typeface="Times New Roman"/>
              </a:rPr>
              <a:t/>
            </a:r>
            <a:br>
              <a:rPr lang="ru-RU" sz="2800" dirty="0" smtClean="0">
                <a:solidFill>
                  <a:prstClr val="black"/>
                </a:solidFill>
                <a:latin typeface="Times New Roman"/>
                <a:ea typeface="Calibri"/>
                <a:cs typeface="Times New Roman"/>
              </a:rPr>
            </a:br>
            <a:r>
              <a:rPr lang="ru-RU" sz="2800" dirty="0" smtClean="0">
                <a:solidFill>
                  <a:prstClr val="black"/>
                </a:solidFill>
                <a:latin typeface="Times New Roman"/>
                <a:ea typeface="Calibri"/>
                <a:cs typeface="Times New Roman"/>
              </a:rPr>
              <a:t>При </a:t>
            </a:r>
            <a:r>
              <a:rPr lang="ru-RU" sz="2800" dirty="0" err="1">
                <a:solidFill>
                  <a:prstClr val="black"/>
                </a:solidFill>
                <a:latin typeface="Times New Roman"/>
                <a:ea typeface="Calibri"/>
                <a:cs typeface="Times New Roman"/>
              </a:rPr>
              <a:t>забої</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тварин</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ведуть</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облік</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загальної</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маси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шкіри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маси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туші</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внутрішніх</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органів</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ендокринних</a:t>
            </a:r>
            <a:r>
              <a:rPr lang="ru-RU" sz="2800" dirty="0">
                <a:solidFill>
                  <a:prstClr val="black"/>
                </a:solidFill>
                <a:latin typeface="Times New Roman"/>
                <a:ea typeface="Calibri"/>
                <a:cs typeface="Times New Roman"/>
              </a:rPr>
              <a:t> і </a:t>
            </a:r>
            <a:r>
              <a:rPr lang="ru-RU" sz="2800" dirty="0" err="1">
                <a:solidFill>
                  <a:prstClr val="black"/>
                </a:solidFill>
                <a:latin typeface="Times New Roman"/>
                <a:ea typeface="Calibri"/>
                <a:cs typeface="Times New Roman"/>
              </a:rPr>
              <a:t>екзокринних</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залоз</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шлунково-кишковий</a:t>
            </a:r>
            <a:r>
              <a:rPr lang="ru-RU" sz="2800" dirty="0">
                <a:solidFill>
                  <a:prstClr val="black"/>
                </a:solidFill>
                <a:latin typeface="Times New Roman"/>
                <a:ea typeface="Calibri"/>
                <a:cs typeface="Times New Roman"/>
              </a:rPr>
              <a:t> тракт </a:t>
            </a:r>
            <a:r>
              <a:rPr lang="ru-RU" sz="2800" dirty="0" err="1">
                <a:solidFill>
                  <a:prstClr val="black"/>
                </a:solidFill>
                <a:latin typeface="Times New Roman"/>
                <a:ea typeface="Calibri"/>
                <a:cs typeface="Times New Roman"/>
              </a:rPr>
              <a:t>зважують</a:t>
            </a:r>
            <a:r>
              <a:rPr lang="ru-RU" sz="2800" dirty="0">
                <a:solidFill>
                  <a:prstClr val="black"/>
                </a:solidFill>
                <a:latin typeface="Times New Roman"/>
                <a:ea typeface="Calibri"/>
                <a:cs typeface="Times New Roman"/>
              </a:rPr>
              <a:t> по </a:t>
            </a:r>
            <a:r>
              <a:rPr lang="ru-RU" sz="2800" dirty="0" err="1">
                <a:solidFill>
                  <a:prstClr val="black"/>
                </a:solidFill>
                <a:latin typeface="Times New Roman"/>
                <a:ea typeface="Calibri"/>
                <a:cs typeface="Times New Roman"/>
              </a:rPr>
              <a:t>частинах</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стравохід</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шлунок</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товстий</a:t>
            </a:r>
            <a:r>
              <a:rPr lang="ru-RU" sz="2800" dirty="0">
                <a:solidFill>
                  <a:prstClr val="black"/>
                </a:solidFill>
                <a:latin typeface="Times New Roman"/>
                <a:ea typeface="Calibri"/>
                <a:cs typeface="Times New Roman"/>
              </a:rPr>
              <a:t> і тонкий </a:t>
            </a:r>
            <a:r>
              <a:rPr lang="ru-RU" sz="2800" dirty="0" err="1" smtClean="0">
                <a:solidFill>
                  <a:prstClr val="black"/>
                </a:solidFill>
                <a:latin typeface="Times New Roman"/>
                <a:ea typeface="Calibri"/>
                <a:cs typeface="Times New Roman"/>
              </a:rPr>
              <a:t>відділи</a:t>
            </a:r>
            <a:r>
              <a:rPr lang="ru-RU" sz="2800" dirty="0" smtClean="0">
                <a:solidFill>
                  <a:prstClr val="black"/>
                </a:solidFill>
                <a:latin typeface="Times New Roman"/>
                <a:ea typeface="Calibri"/>
                <a:cs typeface="Times New Roman"/>
              </a:rPr>
              <a:t> кишечнику</a:t>
            </a:r>
            <a:r>
              <a:rPr lang="ru-RU" sz="2800" dirty="0">
                <a:solidFill>
                  <a:prstClr val="black"/>
                </a:solidFill>
                <a:latin typeface="Times New Roman"/>
                <a:ea typeface="Calibri"/>
                <a:cs typeface="Times New Roman"/>
              </a:rPr>
              <a:t>). </a:t>
            </a:r>
            <a:r>
              <a:rPr lang="ru-RU" sz="2800" dirty="0" smtClean="0">
                <a:solidFill>
                  <a:prstClr val="black"/>
                </a:solidFill>
                <a:latin typeface="Times New Roman"/>
                <a:ea typeface="Calibri"/>
                <a:cs typeface="Times New Roman"/>
              </a:rPr>
              <a:t/>
            </a:r>
            <a:br>
              <a:rPr lang="ru-RU" sz="2800" dirty="0" smtClean="0">
                <a:solidFill>
                  <a:prstClr val="black"/>
                </a:solidFill>
                <a:latin typeface="Times New Roman"/>
                <a:ea typeface="Calibri"/>
                <a:cs typeface="Times New Roman"/>
              </a:rPr>
            </a:br>
            <a:r>
              <a:rPr lang="ru-RU" sz="2800" dirty="0" err="1" smtClean="0">
                <a:solidFill>
                  <a:prstClr val="black"/>
                </a:solidFill>
                <a:latin typeface="Times New Roman"/>
                <a:ea typeface="Calibri"/>
                <a:cs typeface="Times New Roman"/>
              </a:rPr>
              <a:t>Після</a:t>
            </a:r>
            <a:r>
              <a:rPr lang="ru-RU" sz="2800" dirty="0" smtClean="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розрубки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туші</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відділяють</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м’язи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кістки</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сухожилля</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визначають</a:t>
            </a:r>
            <a:r>
              <a:rPr lang="ru-RU" sz="2800" dirty="0">
                <a:solidFill>
                  <a:prstClr val="black"/>
                </a:solidFill>
                <a:latin typeface="Times New Roman"/>
                <a:ea typeface="Calibri"/>
                <a:cs typeface="Times New Roman"/>
              </a:rPr>
              <a:t> </a:t>
            </a:r>
            <a:r>
              <a:rPr lang="ru-RU" sz="2800" dirty="0" err="1">
                <a:solidFill>
                  <a:prstClr val="black"/>
                </a:solidFill>
                <a:latin typeface="Times New Roman"/>
                <a:ea typeface="Calibri"/>
                <a:cs typeface="Times New Roman"/>
              </a:rPr>
              <a:t>коефіцієнт</a:t>
            </a:r>
            <a:r>
              <a:rPr lang="ru-RU" sz="2800" dirty="0">
                <a:solidFill>
                  <a:prstClr val="black"/>
                </a:solidFill>
                <a:latin typeface="Times New Roman"/>
                <a:ea typeface="Calibri"/>
                <a:cs typeface="Times New Roman"/>
              </a:rPr>
              <a:t> </a:t>
            </a:r>
            <a:r>
              <a:rPr lang="ru-RU" sz="2800" dirty="0" err="1" smtClean="0">
                <a:solidFill>
                  <a:prstClr val="black"/>
                </a:solidFill>
                <a:latin typeface="Times New Roman"/>
                <a:ea typeface="Calibri"/>
                <a:cs typeface="Times New Roman"/>
              </a:rPr>
              <a:t>м’ясності</a:t>
            </a:r>
            <a:r>
              <a:rPr lang="ru-RU" sz="2800" dirty="0">
                <a:solidFill>
                  <a:prstClr val="black"/>
                </a:solidFill>
                <a:latin typeface="Times New Roman"/>
                <a:ea typeface="Calibri"/>
                <a:cs typeface="Times New Roman"/>
              </a:rPr>
              <a:t>,</a:t>
            </a:r>
            <a:br>
              <a:rPr lang="ru-RU" sz="2800" dirty="0">
                <a:solidFill>
                  <a:prstClr val="black"/>
                </a:solidFill>
                <a:latin typeface="Times New Roman"/>
                <a:ea typeface="Calibri"/>
                <a:cs typeface="Times New Roman"/>
              </a:rPr>
            </a:br>
            <a:r>
              <a:rPr lang="ru-RU" sz="2800" dirty="0" err="1" smtClean="0">
                <a:latin typeface="Times New Roman" panose="02020603050405020304" pitchFamily="18" charset="0"/>
                <a:cs typeface="Times New Roman" panose="02020603050405020304" pitchFamily="18" charset="0"/>
              </a:rPr>
              <a:t>відпрепаровують</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м’язи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визначають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довжину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товщину</a:t>
            </a:r>
            <a:r>
              <a:rPr lang="ru-RU" sz="2800" dirty="0">
                <a:latin typeface="Times New Roman" panose="02020603050405020304" pitchFamily="18" charset="0"/>
                <a:cs typeface="Times New Roman" panose="02020603050405020304" pitchFamily="18" charset="0"/>
              </a:rPr>
              <a:t> та ширину, </a:t>
            </a:r>
            <a:r>
              <a:rPr lang="ru-RU" sz="2800" dirty="0" err="1">
                <a:latin typeface="Times New Roman" panose="02020603050405020304" pitchFamily="18" charset="0"/>
                <a:cs typeface="Times New Roman" panose="02020603050405020304" pitchFamily="18" charset="0"/>
              </a:rPr>
              <a:t>наявність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сухожиль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кількість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м’язових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пучків</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00057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5904656"/>
          </a:xfrm>
          <a:blipFill>
            <a:blip r:embed="rId2"/>
            <a:tile tx="0" ty="0" sx="100000" sy="100000" flip="none" algn="tl"/>
          </a:blipFill>
        </p:spPr>
        <p:txBody>
          <a:bodyPr>
            <a:normAutofit/>
          </a:bodyPr>
          <a:lstStyle/>
          <a:p>
            <a:pPr>
              <a:lnSpc>
                <a:spcPct val="115000"/>
              </a:lnSpc>
              <a:spcAft>
                <a:spcPts val="1000"/>
              </a:spcAft>
            </a:pPr>
            <a:r>
              <a:rPr lang="ru-RU" sz="2000" dirty="0" smtClean="0">
                <a:latin typeface="Times New Roman"/>
                <a:ea typeface="Calibri"/>
                <a:cs typeface="Times New Roman"/>
              </a:rPr>
              <a:t>До  </a:t>
            </a:r>
            <a:r>
              <a:rPr lang="ru-RU" sz="2000" dirty="0">
                <a:latin typeface="Times New Roman"/>
                <a:ea typeface="Calibri"/>
                <a:cs typeface="Times New Roman"/>
              </a:rPr>
              <a:t>початку </a:t>
            </a:r>
            <a:r>
              <a:rPr lang="ru-RU" sz="2000" dirty="0" err="1">
                <a:latin typeface="Times New Roman"/>
                <a:ea typeface="Calibri"/>
                <a:cs typeface="Times New Roman"/>
              </a:rPr>
              <a:t>досліду</a:t>
            </a:r>
            <a:r>
              <a:rPr lang="ru-RU" sz="2000" dirty="0">
                <a:latin typeface="Times New Roman"/>
                <a:ea typeface="Calibri"/>
                <a:cs typeface="Times New Roman"/>
              </a:rPr>
              <a:t> </a:t>
            </a:r>
            <a:r>
              <a:rPr lang="ru-RU" sz="2000" dirty="0" err="1" smtClean="0">
                <a:latin typeface="Times New Roman"/>
                <a:ea typeface="Calibri"/>
                <a:cs typeface="Times New Roman"/>
              </a:rPr>
              <a:t>виконавці</a:t>
            </a:r>
            <a:r>
              <a:rPr lang="ru-RU" sz="2000" dirty="0" smtClean="0">
                <a:latin typeface="Times New Roman"/>
                <a:ea typeface="Calibri"/>
                <a:cs typeface="Times New Roman"/>
              </a:rPr>
              <a:t> </a:t>
            </a:r>
            <a:r>
              <a:rPr lang="ru-RU" sz="2000" dirty="0" err="1">
                <a:latin typeface="Times New Roman"/>
                <a:ea typeface="Calibri"/>
                <a:cs typeface="Times New Roman"/>
              </a:rPr>
              <a:t>заводять</a:t>
            </a:r>
            <a:r>
              <a:rPr lang="ru-RU" sz="2000" dirty="0">
                <a:latin typeface="Times New Roman"/>
                <a:ea typeface="Calibri"/>
                <a:cs typeface="Times New Roman"/>
              </a:rPr>
              <a:t> </a:t>
            </a:r>
            <a:r>
              <a:rPr lang="ru-RU" sz="2000" dirty="0" err="1">
                <a:latin typeface="Times New Roman"/>
                <a:ea typeface="Calibri"/>
                <a:cs typeface="Times New Roman"/>
              </a:rPr>
              <a:t>спеціальні</a:t>
            </a:r>
            <a:r>
              <a:rPr lang="ru-RU" sz="2000" dirty="0">
                <a:latin typeface="Times New Roman"/>
                <a:ea typeface="Calibri"/>
                <a:cs typeface="Times New Roman"/>
              </a:rPr>
              <a:t> </a:t>
            </a:r>
            <a:r>
              <a:rPr lang="ru-RU" sz="2000" dirty="0" err="1">
                <a:latin typeface="Times New Roman"/>
                <a:ea typeface="Calibri"/>
                <a:cs typeface="Times New Roman"/>
              </a:rPr>
              <a:t>журнали</a:t>
            </a:r>
            <a:r>
              <a:rPr lang="ru-RU" sz="2000" dirty="0">
                <a:latin typeface="Times New Roman"/>
                <a:ea typeface="Calibri"/>
                <a:cs typeface="Times New Roman"/>
              </a:rPr>
              <a:t>, </a:t>
            </a:r>
            <a:r>
              <a:rPr lang="ru-RU" sz="2000" dirty="0" smtClean="0">
                <a:latin typeface="Times New Roman"/>
                <a:ea typeface="Calibri"/>
                <a:cs typeface="Times New Roman"/>
              </a:rPr>
              <a:t>в </a:t>
            </a:r>
            <a:r>
              <a:rPr lang="ru-RU" sz="2000" dirty="0" err="1" smtClean="0">
                <a:latin typeface="Times New Roman"/>
                <a:ea typeface="Calibri"/>
                <a:cs typeface="Times New Roman"/>
              </a:rPr>
              <a:t>які</a:t>
            </a:r>
            <a:r>
              <a:rPr lang="ru-RU" sz="2000" dirty="0" smtClean="0">
                <a:latin typeface="Times New Roman"/>
                <a:ea typeface="Calibri"/>
                <a:cs typeface="Times New Roman"/>
              </a:rPr>
              <a:t> </a:t>
            </a:r>
            <a:r>
              <a:rPr lang="ru-RU" sz="2000" dirty="0" err="1">
                <a:latin typeface="Times New Roman"/>
                <a:ea typeface="Calibri"/>
                <a:cs typeface="Times New Roman"/>
              </a:rPr>
              <a:t>заносять</a:t>
            </a:r>
            <a:r>
              <a:rPr lang="ru-RU" sz="2000" dirty="0">
                <a:latin typeface="Times New Roman"/>
                <a:ea typeface="Calibri"/>
                <a:cs typeface="Times New Roman"/>
              </a:rPr>
              <a:t> </a:t>
            </a:r>
            <a:r>
              <a:rPr lang="ru-RU" sz="2000" dirty="0" err="1">
                <a:latin typeface="Times New Roman"/>
                <a:ea typeface="Calibri"/>
                <a:cs typeface="Times New Roman"/>
              </a:rPr>
              <a:t>дані</a:t>
            </a:r>
            <a:r>
              <a:rPr lang="ru-RU" sz="2000" dirty="0">
                <a:latin typeface="Times New Roman"/>
                <a:ea typeface="Calibri"/>
                <a:cs typeface="Times New Roman"/>
              </a:rPr>
              <a:t> з </a:t>
            </a:r>
            <a:r>
              <a:rPr lang="ru-RU" sz="2000" dirty="0" err="1">
                <a:latin typeface="Times New Roman"/>
                <a:ea typeface="Calibri"/>
                <a:cs typeface="Times New Roman"/>
              </a:rPr>
              <a:t>вивчення</a:t>
            </a:r>
            <a:r>
              <a:rPr lang="ru-RU" sz="2000" dirty="0">
                <a:latin typeface="Times New Roman"/>
                <a:ea typeface="Calibri"/>
                <a:cs typeface="Times New Roman"/>
              </a:rPr>
              <a:t> </a:t>
            </a:r>
            <a:r>
              <a:rPr lang="ru-RU" sz="2000" dirty="0" err="1">
                <a:latin typeface="Times New Roman"/>
                <a:ea typeface="Calibri"/>
                <a:cs typeface="Times New Roman"/>
              </a:rPr>
              <a:t>усіх</a:t>
            </a:r>
            <a:r>
              <a:rPr lang="ru-RU" sz="2000" dirty="0">
                <a:latin typeface="Times New Roman"/>
                <a:ea typeface="Calibri"/>
                <a:cs typeface="Times New Roman"/>
              </a:rPr>
              <a:t> </a:t>
            </a:r>
            <a:r>
              <a:rPr lang="ru-RU" sz="2000" dirty="0" err="1" smtClean="0">
                <a:latin typeface="Times New Roman"/>
                <a:ea typeface="Calibri"/>
                <a:cs typeface="Times New Roman"/>
              </a:rPr>
              <a:t>показників</a:t>
            </a:r>
            <a:r>
              <a:rPr lang="ru-RU" sz="2000" dirty="0">
                <a:latin typeface="Times New Roman"/>
                <a:ea typeface="Calibri"/>
                <a:cs typeface="Times New Roman"/>
              </a:rPr>
              <a:t> </a:t>
            </a:r>
            <a:r>
              <a:rPr lang="ru-RU" sz="2000" dirty="0" smtClean="0">
                <a:latin typeface="Times New Roman"/>
                <a:ea typeface="Calibri"/>
                <a:cs typeface="Times New Roman"/>
              </a:rPr>
              <a:t>(</a:t>
            </a:r>
            <a:r>
              <a:rPr lang="ru-RU" sz="2000" dirty="0" err="1" smtClean="0">
                <a:latin typeface="Times New Roman"/>
                <a:ea typeface="Calibri"/>
                <a:cs typeface="Times New Roman"/>
              </a:rPr>
              <a:t>ріст</a:t>
            </a:r>
            <a:r>
              <a:rPr lang="ru-RU" sz="2000" dirty="0">
                <a:latin typeface="Times New Roman"/>
                <a:ea typeface="Calibri"/>
                <a:cs typeface="Times New Roman"/>
              </a:rPr>
              <a:t>, </a:t>
            </a:r>
            <a:r>
              <a:rPr lang="ru-RU" sz="2000" dirty="0" err="1">
                <a:latin typeface="Times New Roman"/>
                <a:ea typeface="Calibri"/>
                <a:cs typeface="Times New Roman"/>
              </a:rPr>
              <a:t>розвиток</a:t>
            </a:r>
            <a:r>
              <a:rPr lang="ru-RU" sz="2000" dirty="0">
                <a:latin typeface="Times New Roman"/>
                <a:ea typeface="Calibri"/>
                <a:cs typeface="Times New Roman"/>
              </a:rPr>
              <a:t>, </a:t>
            </a:r>
            <a:r>
              <a:rPr lang="ru-RU" sz="2000" dirty="0" err="1">
                <a:latin typeface="Times New Roman"/>
                <a:ea typeface="Calibri"/>
                <a:cs typeface="Times New Roman"/>
              </a:rPr>
              <a:t>споживання</a:t>
            </a:r>
            <a:r>
              <a:rPr lang="ru-RU" sz="2000" dirty="0">
                <a:latin typeface="Times New Roman"/>
                <a:ea typeface="Calibri"/>
                <a:cs typeface="Times New Roman"/>
              </a:rPr>
              <a:t> </a:t>
            </a:r>
            <a:r>
              <a:rPr lang="ru-RU" sz="2000" dirty="0" err="1">
                <a:latin typeface="Times New Roman"/>
                <a:ea typeface="Calibri"/>
                <a:cs typeface="Times New Roman"/>
              </a:rPr>
              <a:t>кормів</a:t>
            </a:r>
            <a:r>
              <a:rPr lang="ru-RU" sz="2000" dirty="0">
                <a:latin typeface="Times New Roman"/>
                <a:ea typeface="Calibri"/>
                <a:cs typeface="Times New Roman"/>
              </a:rPr>
              <a:t>, </a:t>
            </a:r>
            <a:r>
              <a:rPr lang="ru-RU" sz="2000" dirty="0" err="1">
                <a:latin typeface="Times New Roman"/>
                <a:ea typeface="Calibri"/>
                <a:cs typeface="Times New Roman"/>
              </a:rPr>
              <a:t>продуктивність</a:t>
            </a:r>
            <a:r>
              <a:rPr lang="ru-RU" sz="2000" dirty="0">
                <a:latin typeface="Times New Roman"/>
                <a:ea typeface="Calibri"/>
                <a:cs typeface="Times New Roman"/>
              </a:rPr>
              <a:t>, </a:t>
            </a:r>
            <a:r>
              <a:rPr lang="ru-RU" sz="2000" dirty="0" err="1">
                <a:latin typeface="Times New Roman"/>
                <a:ea typeface="Calibri"/>
                <a:cs typeface="Times New Roman"/>
              </a:rPr>
              <a:t>якість</a:t>
            </a:r>
            <a:r>
              <a:rPr lang="ru-RU" sz="2000" dirty="0">
                <a:latin typeface="Times New Roman"/>
                <a:ea typeface="Calibri"/>
                <a:cs typeface="Times New Roman"/>
              </a:rPr>
              <a:t> </a:t>
            </a:r>
            <a:r>
              <a:rPr lang="ru-RU" sz="2000" dirty="0" err="1">
                <a:latin typeface="Times New Roman"/>
                <a:ea typeface="Calibri"/>
                <a:cs typeface="Times New Roman"/>
              </a:rPr>
              <a:t>продукції</a:t>
            </a:r>
            <a:r>
              <a:rPr lang="ru-RU" sz="2000" dirty="0">
                <a:latin typeface="Times New Roman"/>
                <a:ea typeface="Calibri"/>
                <a:cs typeface="Times New Roman"/>
              </a:rPr>
              <a:t> </a:t>
            </a:r>
            <a:r>
              <a:rPr lang="ru-RU" sz="2000" dirty="0" err="1">
                <a:latin typeface="Times New Roman"/>
                <a:ea typeface="Calibri"/>
                <a:cs typeface="Times New Roman"/>
              </a:rPr>
              <a:t>тощо</a:t>
            </a:r>
            <a:r>
              <a:rPr lang="ru-RU" sz="2000" dirty="0" smtClean="0">
                <a:latin typeface="Times New Roman"/>
                <a:ea typeface="Calibri"/>
                <a:cs typeface="Times New Roman"/>
              </a:rPr>
              <a:t>).</a:t>
            </a:r>
            <a:r>
              <a:rPr lang="ru-RU" sz="2000" b="1" dirty="0" smtClean="0">
                <a:solidFill>
                  <a:srgbClr val="FF0000"/>
                </a:solidFill>
                <a:latin typeface="Times New Roman"/>
                <a:ea typeface="Calibri"/>
                <a:cs typeface="Times New Roman"/>
              </a:rPr>
              <a:t/>
            </a:r>
            <a:br>
              <a:rPr lang="ru-RU" sz="2000" b="1" dirty="0" smtClean="0">
                <a:solidFill>
                  <a:srgbClr val="FF0000"/>
                </a:solidFill>
                <a:latin typeface="Times New Roman"/>
                <a:ea typeface="Calibri"/>
                <a:cs typeface="Times New Roman"/>
              </a:rPr>
            </a:br>
            <a:r>
              <a:rPr lang="ru-RU" sz="2000" b="1" dirty="0" smtClean="0">
                <a:solidFill>
                  <a:srgbClr val="FF0000"/>
                </a:solidFill>
                <a:latin typeface="Times New Roman"/>
                <a:ea typeface="Calibri"/>
                <a:cs typeface="Times New Roman"/>
              </a:rPr>
              <a:t>2.Ф</a:t>
            </a:r>
            <a:r>
              <a:rPr lang="ru-RU" sz="2400" b="1" dirty="0" smtClean="0">
                <a:solidFill>
                  <a:srgbClr val="FF0000"/>
                </a:solidFill>
                <a:latin typeface="Times New Roman"/>
                <a:ea typeface="Calibri"/>
              </a:rPr>
              <a:t>орма </a:t>
            </a:r>
            <a:r>
              <a:rPr lang="ru-RU" sz="2400" b="1" dirty="0" err="1">
                <a:solidFill>
                  <a:srgbClr val="FF0000"/>
                </a:solidFill>
                <a:latin typeface="Times New Roman"/>
                <a:ea typeface="Calibri"/>
              </a:rPr>
              <a:t>обліку</a:t>
            </a:r>
            <a:r>
              <a:rPr lang="ru-RU" sz="2400" b="1" dirty="0">
                <a:solidFill>
                  <a:srgbClr val="FF0000"/>
                </a:solidFill>
                <a:latin typeface="Times New Roman"/>
                <a:ea typeface="Calibri"/>
              </a:rPr>
              <a:t> </a:t>
            </a:r>
            <a:r>
              <a:rPr lang="ru-RU" sz="2400" b="1" dirty="0" err="1">
                <a:solidFill>
                  <a:srgbClr val="FF0000"/>
                </a:solidFill>
                <a:latin typeface="Times New Roman"/>
                <a:ea typeface="Calibri"/>
              </a:rPr>
              <a:t>живої</a:t>
            </a:r>
            <a:r>
              <a:rPr lang="ru-RU" sz="2400" b="1" dirty="0">
                <a:solidFill>
                  <a:srgbClr val="FF0000"/>
                </a:solidFill>
                <a:latin typeface="Times New Roman"/>
                <a:ea typeface="Calibri"/>
              </a:rPr>
              <a:t> </a:t>
            </a:r>
            <a:r>
              <a:rPr lang="ru-RU" sz="2400" b="1" dirty="0" err="1">
                <a:solidFill>
                  <a:srgbClr val="FF0000"/>
                </a:solidFill>
                <a:latin typeface="Times New Roman"/>
                <a:ea typeface="Calibri"/>
              </a:rPr>
              <a:t>маси</a:t>
            </a:r>
            <a:r>
              <a:rPr lang="ru-RU" sz="2400" b="1" dirty="0">
                <a:solidFill>
                  <a:srgbClr val="FF0000"/>
                </a:solidFill>
                <a:latin typeface="Times New Roman"/>
                <a:ea typeface="Calibri"/>
              </a:rPr>
              <a:t> </a:t>
            </a:r>
            <a:r>
              <a:rPr lang="ru-RU" sz="2400" b="1" dirty="0" err="1">
                <a:solidFill>
                  <a:srgbClr val="FF0000"/>
                </a:solidFill>
                <a:latin typeface="Times New Roman"/>
                <a:ea typeface="Calibri"/>
              </a:rPr>
              <a:t>піддослідних</a:t>
            </a:r>
            <a:r>
              <a:rPr lang="ru-RU" sz="2400" b="1" dirty="0">
                <a:solidFill>
                  <a:srgbClr val="FF0000"/>
                </a:solidFill>
                <a:latin typeface="Times New Roman"/>
                <a:ea typeface="Calibri"/>
              </a:rPr>
              <a:t> </a:t>
            </a:r>
            <a:r>
              <a:rPr lang="ru-RU" sz="2400" b="1" dirty="0" err="1" smtClean="0">
                <a:solidFill>
                  <a:srgbClr val="FF0000"/>
                </a:solidFill>
                <a:latin typeface="Times New Roman"/>
                <a:ea typeface="Calibri"/>
              </a:rPr>
              <a:t>тварин</a:t>
            </a:r>
            <a:r>
              <a:rPr lang="ru-RU" sz="2400" dirty="0" smtClean="0">
                <a:latin typeface="Times New Roman"/>
                <a:ea typeface="Calibri"/>
              </a:rPr>
              <a:t/>
            </a:r>
            <a:br>
              <a:rPr lang="ru-RU" sz="2400" dirty="0" smtClean="0">
                <a:latin typeface="Times New Roman"/>
                <a:ea typeface="Calibri"/>
              </a:rPr>
            </a:br>
            <a:r>
              <a:rPr lang="ru-RU" sz="2400" dirty="0">
                <a:latin typeface="Times New Roman"/>
                <a:ea typeface="Calibri"/>
              </a:rPr>
              <a:t/>
            </a:r>
            <a:br>
              <a:rPr lang="ru-RU" sz="2400" dirty="0">
                <a:latin typeface="Times New Roman"/>
                <a:ea typeface="Calibri"/>
              </a:rPr>
            </a:br>
            <a:r>
              <a:rPr lang="ru-RU" sz="2400" dirty="0" smtClean="0">
                <a:latin typeface="Times New Roman"/>
                <a:ea typeface="Calibri"/>
              </a:rPr>
              <a:t/>
            </a:r>
            <a:br>
              <a:rPr lang="ru-RU" sz="2400" dirty="0" smtClean="0">
                <a:latin typeface="Times New Roman"/>
                <a:ea typeface="Calibri"/>
              </a:rPr>
            </a:br>
            <a:r>
              <a:rPr lang="ru-RU" sz="2400" dirty="0" smtClean="0">
                <a:latin typeface="Times New Roman"/>
                <a:ea typeface="Calibri"/>
              </a:rPr>
              <a:t/>
            </a:r>
            <a:br>
              <a:rPr lang="ru-RU" sz="2400" dirty="0" smtClean="0">
                <a:latin typeface="Times New Roman"/>
                <a:ea typeface="Calibri"/>
              </a:rPr>
            </a:br>
            <a:r>
              <a:rPr lang="ru-RU" sz="2400" dirty="0" smtClean="0">
                <a:latin typeface="Times New Roman"/>
                <a:ea typeface="Calibri"/>
              </a:rPr>
              <a:t/>
            </a:r>
            <a:br>
              <a:rPr lang="ru-RU" sz="2400" dirty="0" smtClean="0">
                <a:latin typeface="Times New Roman"/>
                <a:ea typeface="Calibri"/>
              </a:rPr>
            </a:br>
            <a:r>
              <a:rPr lang="ru-RU" sz="2400" dirty="0">
                <a:latin typeface="Times New Roman"/>
                <a:ea typeface="Calibri"/>
              </a:rPr>
              <a:t/>
            </a:r>
            <a:br>
              <a:rPr lang="ru-RU" sz="2400" dirty="0">
                <a:latin typeface="Times New Roman"/>
                <a:ea typeface="Calibri"/>
              </a:rPr>
            </a:br>
            <a:r>
              <a:rPr lang="ru-RU" sz="2400" dirty="0" smtClean="0">
                <a:latin typeface="Times New Roman"/>
                <a:ea typeface="Calibri"/>
              </a:rPr>
              <a:t/>
            </a:r>
            <a:br>
              <a:rPr lang="ru-RU" sz="2400" dirty="0" smtClean="0">
                <a:latin typeface="Times New Roman"/>
                <a:ea typeface="Calibri"/>
              </a:rPr>
            </a:br>
            <a:r>
              <a:rPr lang="ru-RU" sz="2400" dirty="0">
                <a:latin typeface="Times New Roman"/>
                <a:ea typeface="Calibri"/>
              </a:rPr>
              <a:t/>
            </a:r>
            <a:br>
              <a:rPr lang="ru-RU" sz="2400" dirty="0">
                <a:latin typeface="Times New Roman"/>
                <a:ea typeface="Calibri"/>
              </a:rPr>
            </a:br>
            <a:r>
              <a:rPr lang="ru-RU" sz="2400" dirty="0" smtClean="0">
                <a:latin typeface="Times New Roman"/>
                <a:ea typeface="Calibri"/>
              </a:rPr>
              <a:t/>
            </a:r>
            <a:br>
              <a:rPr lang="ru-RU" sz="2400" dirty="0" smtClean="0">
                <a:latin typeface="Times New Roman"/>
                <a:ea typeface="Calibri"/>
              </a:rPr>
            </a:br>
            <a:endParaRPr lang="ru-RU" sz="2400"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698245658"/>
              </p:ext>
            </p:extLst>
          </p:nvPr>
        </p:nvGraphicFramePr>
        <p:xfrm>
          <a:off x="539552" y="2492896"/>
          <a:ext cx="7776864" cy="3712458"/>
        </p:xfrm>
        <a:graphic>
          <a:graphicData uri="http://schemas.openxmlformats.org/drawingml/2006/table">
            <a:tbl>
              <a:tblPr>
                <a:tableStyleId>{3C2FFA5D-87B4-456A-9821-1D502468CF0F}</a:tableStyleId>
              </a:tblPr>
              <a:tblGrid>
                <a:gridCol w="1429746">
                  <a:extLst>
                    <a:ext uri="{9D8B030D-6E8A-4147-A177-3AD203B41FA5}">
                      <a16:colId xmlns:a16="http://schemas.microsoft.com/office/drawing/2014/main" val="20000"/>
                    </a:ext>
                  </a:extLst>
                </a:gridCol>
                <a:gridCol w="152258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gridCol w="1368152">
                  <a:extLst>
                    <a:ext uri="{9D8B030D-6E8A-4147-A177-3AD203B41FA5}">
                      <a16:colId xmlns:a16="http://schemas.microsoft.com/office/drawing/2014/main" val="20006"/>
                    </a:ext>
                  </a:extLst>
                </a:gridCol>
              </a:tblGrid>
              <a:tr h="144016">
                <a:tc rowSpan="2">
                  <a:txBody>
                    <a:bodyPr/>
                    <a:lstStyle/>
                    <a:p>
                      <a:pPr>
                        <a:lnSpc>
                          <a:spcPct val="115000"/>
                        </a:lnSpc>
                        <a:spcAft>
                          <a:spcPts val="1000"/>
                        </a:spcAft>
                      </a:pPr>
                      <a:r>
                        <a:rPr lang="ru-RU" sz="1200" dirty="0" err="1" smtClean="0">
                          <a:effectLst/>
                        </a:rPr>
                        <a:t>Індивіду-альний</a:t>
                      </a:r>
                      <a:r>
                        <a:rPr lang="ru-RU" sz="1200" dirty="0" smtClean="0">
                          <a:effectLst/>
                        </a:rPr>
                        <a:t> </a:t>
                      </a:r>
                      <a:r>
                        <a:rPr lang="ru-RU" sz="1200" dirty="0">
                          <a:effectLst/>
                        </a:rPr>
                        <a:t>номер </a:t>
                      </a:r>
                      <a:r>
                        <a:rPr lang="ru-RU" sz="1200" dirty="0" err="1">
                          <a:effectLst/>
                        </a:rPr>
                        <a:t>тварини</a:t>
                      </a:r>
                      <a:endParaRPr lang="ru-RU" sz="1100" b="1" dirty="0">
                        <a:effectLst/>
                        <a:latin typeface="Calibri"/>
                        <a:ea typeface="Calibri"/>
                        <a:cs typeface="Times New Roman"/>
                      </a:endParaRPr>
                    </a:p>
                  </a:txBody>
                  <a:tcPr marL="0" marR="0" marT="0" marB="0"/>
                </a:tc>
                <a:tc rowSpan="2">
                  <a:txBody>
                    <a:bodyPr/>
                    <a:lstStyle/>
                    <a:p>
                      <a:pPr>
                        <a:lnSpc>
                          <a:spcPct val="115000"/>
                        </a:lnSpc>
                        <a:spcAft>
                          <a:spcPts val="1000"/>
                        </a:spcAft>
                      </a:pPr>
                      <a:r>
                        <a:rPr lang="ru-RU" sz="1200" dirty="0">
                          <a:effectLst/>
                        </a:rPr>
                        <a:t>Жива </a:t>
                      </a:r>
                      <a:r>
                        <a:rPr lang="ru-RU" sz="1200" dirty="0" err="1">
                          <a:effectLst/>
                        </a:rPr>
                        <a:t>маса</a:t>
                      </a:r>
                      <a:r>
                        <a:rPr lang="ru-RU" sz="1200" dirty="0">
                          <a:effectLst/>
                        </a:rPr>
                        <a:t> </a:t>
                      </a:r>
                      <a:r>
                        <a:rPr lang="ru-RU" sz="1200" dirty="0" err="1">
                          <a:effectLst/>
                        </a:rPr>
                        <a:t>тварини</a:t>
                      </a:r>
                      <a:r>
                        <a:rPr lang="ru-RU" sz="1200" dirty="0">
                          <a:effectLst/>
                        </a:rPr>
                        <a:t> за </a:t>
                      </a:r>
                      <a:r>
                        <a:rPr lang="ru-RU" sz="1200" dirty="0" err="1">
                          <a:effectLst/>
                        </a:rPr>
                        <a:t>попереднім</a:t>
                      </a:r>
                      <a:r>
                        <a:rPr lang="ru-RU" sz="1200" dirty="0">
                          <a:effectLst/>
                        </a:rPr>
                        <a:t> </a:t>
                      </a:r>
                      <a:r>
                        <a:rPr lang="ru-RU" sz="1200" dirty="0" err="1" smtClean="0">
                          <a:effectLst/>
                        </a:rPr>
                        <a:t>зважуванням</a:t>
                      </a:r>
                      <a:r>
                        <a:rPr lang="ru-RU" sz="1200" dirty="0">
                          <a:effectLst/>
                        </a:rPr>
                        <a:t>, кг</a:t>
                      </a:r>
                      <a:endParaRPr lang="ru-RU" sz="1100" b="1" dirty="0">
                        <a:effectLst/>
                        <a:latin typeface="Calibri"/>
                        <a:ea typeface="Calibri"/>
                        <a:cs typeface="Times New Roman"/>
                      </a:endParaRPr>
                    </a:p>
                  </a:txBody>
                  <a:tcPr marL="0" marR="0" marT="0" marB="0"/>
                </a:tc>
                <a:tc gridSpan="3">
                  <a:txBody>
                    <a:bodyPr/>
                    <a:lstStyle/>
                    <a:p>
                      <a:pPr>
                        <a:lnSpc>
                          <a:spcPct val="115000"/>
                        </a:lnSpc>
                        <a:spcAft>
                          <a:spcPts val="1000"/>
                        </a:spcAft>
                      </a:pPr>
                      <a:r>
                        <a:rPr lang="ru-RU" sz="1200">
                          <a:effectLst/>
                        </a:rPr>
                        <a:t>Жива маса, кг</a:t>
                      </a:r>
                      <a:endParaRPr lang="ru-RU" sz="1100" b="1">
                        <a:effectLst/>
                        <a:latin typeface="Calibri"/>
                        <a:ea typeface="Calibri"/>
                        <a:cs typeface="Times New Roman"/>
                      </a:endParaRPr>
                    </a:p>
                  </a:txBody>
                  <a:tcPr marL="0" marR="0" marT="0" marB="0"/>
                </a:tc>
                <a:tc hMerge="1">
                  <a:txBody>
                    <a:bodyPr/>
                    <a:lstStyle/>
                    <a:p>
                      <a:endParaRPr lang="ru-RU"/>
                    </a:p>
                  </a:txBody>
                  <a:tcPr/>
                </a:tc>
                <a:tc hMerge="1">
                  <a:txBody>
                    <a:bodyPr/>
                    <a:lstStyle/>
                    <a:p>
                      <a:endParaRPr lang="ru-RU"/>
                    </a:p>
                  </a:txBody>
                  <a:tcPr/>
                </a:tc>
                <a:tc rowSpan="2">
                  <a:txBody>
                    <a:bodyPr/>
                    <a:lstStyle/>
                    <a:p>
                      <a:pPr>
                        <a:lnSpc>
                          <a:spcPct val="115000"/>
                        </a:lnSpc>
                        <a:spcAft>
                          <a:spcPts val="1000"/>
                        </a:spcAft>
                      </a:pPr>
                      <a:r>
                        <a:rPr lang="ru-RU" sz="1200" dirty="0" err="1">
                          <a:effectLst/>
                        </a:rPr>
                        <a:t>Приріст</a:t>
                      </a:r>
                      <a:r>
                        <a:rPr lang="ru-RU" sz="1200" dirty="0">
                          <a:effectLst/>
                        </a:rPr>
                        <a:t> </a:t>
                      </a:r>
                      <a:r>
                        <a:rPr lang="ru-RU" sz="1200" dirty="0" err="1">
                          <a:effectLst/>
                        </a:rPr>
                        <a:t>живої</a:t>
                      </a:r>
                      <a:r>
                        <a:rPr lang="ru-RU" sz="1200" dirty="0">
                          <a:effectLst/>
                        </a:rPr>
                        <a:t> </a:t>
                      </a:r>
                      <a:r>
                        <a:rPr lang="ru-RU" sz="1200" dirty="0" err="1">
                          <a:effectLst/>
                        </a:rPr>
                        <a:t>маси</a:t>
                      </a:r>
                      <a:r>
                        <a:rPr lang="ru-RU" sz="1200" dirty="0">
                          <a:effectLst/>
                        </a:rPr>
                        <a:t> за </a:t>
                      </a:r>
                      <a:r>
                        <a:rPr lang="ru-RU" sz="1200" dirty="0" err="1">
                          <a:effectLst/>
                        </a:rPr>
                        <a:t>період</a:t>
                      </a:r>
                      <a:r>
                        <a:rPr lang="ru-RU" sz="1200" dirty="0">
                          <a:effectLst/>
                        </a:rPr>
                        <a:t>, кг</a:t>
                      </a:r>
                      <a:endParaRPr lang="ru-RU" sz="1100" b="1" dirty="0">
                        <a:effectLst/>
                        <a:latin typeface="Calibri"/>
                        <a:ea typeface="Calibri"/>
                        <a:cs typeface="Times New Roman"/>
                      </a:endParaRPr>
                    </a:p>
                  </a:txBody>
                  <a:tcPr marL="0" marR="0" marT="0" marB="0"/>
                </a:tc>
                <a:tc rowSpan="2">
                  <a:txBody>
                    <a:bodyPr/>
                    <a:lstStyle/>
                    <a:p>
                      <a:pPr>
                        <a:lnSpc>
                          <a:spcPct val="115000"/>
                        </a:lnSpc>
                        <a:spcAft>
                          <a:spcPts val="1000"/>
                        </a:spcAft>
                      </a:pPr>
                      <a:r>
                        <a:rPr lang="ru-RU" sz="1200" dirty="0" err="1" smtClean="0">
                          <a:effectLst/>
                        </a:rPr>
                        <a:t>середньодобовий</a:t>
                      </a:r>
                      <a:r>
                        <a:rPr lang="ru-RU" sz="1200" dirty="0" smtClean="0">
                          <a:effectLst/>
                        </a:rPr>
                        <a:t> </a:t>
                      </a:r>
                      <a:r>
                        <a:rPr lang="ru-RU" sz="1200" dirty="0" err="1">
                          <a:effectLst/>
                        </a:rPr>
                        <a:t>приріст</a:t>
                      </a:r>
                      <a:r>
                        <a:rPr lang="ru-RU" sz="1200" dirty="0">
                          <a:effectLst/>
                        </a:rPr>
                        <a:t> </a:t>
                      </a:r>
                      <a:r>
                        <a:rPr lang="ru-RU" sz="1200" dirty="0" err="1">
                          <a:effectLst/>
                        </a:rPr>
                        <a:t>живої</a:t>
                      </a:r>
                      <a:r>
                        <a:rPr lang="ru-RU" sz="1200" dirty="0">
                          <a:effectLst/>
                        </a:rPr>
                        <a:t> </a:t>
                      </a:r>
                      <a:r>
                        <a:rPr lang="ru-RU" sz="1200" dirty="0" err="1" smtClean="0">
                          <a:effectLst/>
                        </a:rPr>
                        <a:t>маси,г</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0"/>
                  </a:ext>
                </a:extLst>
              </a:tr>
              <a:tr h="576064">
                <a:tc vMerge="1">
                  <a:txBody>
                    <a:bodyPr/>
                    <a:lstStyle/>
                    <a:p>
                      <a:endParaRPr lang="ru-RU"/>
                    </a:p>
                  </a:txBody>
                  <a:tcPr/>
                </a:tc>
                <a:tc vMerge="1">
                  <a:txBody>
                    <a:bodyPr/>
                    <a:lstStyle/>
                    <a:p>
                      <a:endParaRPr lang="ru-RU"/>
                    </a:p>
                  </a:txBody>
                  <a:tcPr/>
                </a:tc>
                <a:tc>
                  <a:txBody>
                    <a:bodyPr/>
                    <a:lstStyle/>
                    <a:p>
                      <a:pPr>
                        <a:lnSpc>
                          <a:spcPct val="115000"/>
                        </a:lnSpc>
                        <a:spcAft>
                          <a:spcPts val="1000"/>
                        </a:spcAft>
                      </a:pPr>
                      <a:r>
                        <a:rPr lang="ru-RU" sz="1200" dirty="0">
                          <a:effectLst/>
                        </a:rPr>
                        <a:t>Перше </a:t>
                      </a:r>
                      <a:r>
                        <a:rPr lang="ru-RU" sz="1200" dirty="0" err="1">
                          <a:effectLst/>
                        </a:rPr>
                        <a:t>зважування</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Друге </a:t>
                      </a:r>
                      <a:r>
                        <a:rPr lang="ru-RU" sz="1200" dirty="0" err="1">
                          <a:effectLst/>
                        </a:rPr>
                        <a:t>зважу</a:t>
                      </a:r>
                      <a:r>
                        <a:rPr lang="ru-RU" sz="1200" dirty="0">
                          <a:effectLst/>
                        </a:rPr>
                        <a:t>- </a:t>
                      </a:r>
                      <a:r>
                        <a:rPr lang="ru-RU" sz="1200" dirty="0" err="1">
                          <a:effectLst/>
                        </a:rPr>
                        <a:t>вання</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У </a:t>
                      </a:r>
                      <a:r>
                        <a:rPr lang="ru-RU" sz="1200" dirty="0" err="1">
                          <a:effectLst/>
                        </a:rPr>
                        <a:t>серед</a:t>
                      </a:r>
                      <a:r>
                        <a:rPr lang="ru-RU" sz="1200" dirty="0">
                          <a:effectLst/>
                        </a:rPr>
                        <a:t>- </a:t>
                      </a:r>
                      <a:r>
                        <a:rPr lang="ru-RU" sz="1200" dirty="0" err="1">
                          <a:effectLst/>
                        </a:rPr>
                        <a:t>ньому</a:t>
                      </a:r>
                      <a:endParaRPr lang="ru-RU" sz="1100" b="1" dirty="0">
                        <a:effectLst/>
                        <a:latin typeface="Calibri"/>
                        <a:ea typeface="Calibri"/>
                        <a:cs typeface="Times New Roman"/>
                      </a:endParaRPr>
                    </a:p>
                  </a:txBody>
                  <a:tcPr marL="0" marR="0" marT="0" marB="0"/>
                </a:tc>
                <a:tc vMerge="1">
                  <a:txBody>
                    <a:bodyPr/>
                    <a:lstStyle/>
                    <a:p>
                      <a:endParaRPr lang="ru-RU"/>
                    </a:p>
                  </a:txBody>
                  <a:tcPr/>
                </a:tc>
                <a:tc vMerge="1">
                  <a:txBody>
                    <a:bodyPr/>
                    <a:lstStyle/>
                    <a:p>
                      <a:endParaRPr lang="ru-RU"/>
                    </a:p>
                  </a:txBody>
                  <a:tcPr/>
                </a:tc>
                <a:extLst>
                  <a:ext uri="{0D108BD9-81ED-4DB2-BD59-A6C34878D82A}">
                    <a16:rowId xmlns:a16="http://schemas.microsoft.com/office/drawing/2014/main" val="10001"/>
                  </a:ext>
                </a:extLst>
              </a:tr>
              <a:tr h="287121">
                <a:tc gridSpan="7">
                  <a:txBody>
                    <a:bodyPr/>
                    <a:lstStyle/>
                    <a:p>
                      <a:pPr algn="ctr">
                        <a:lnSpc>
                          <a:spcPct val="115000"/>
                        </a:lnSpc>
                        <a:spcAft>
                          <a:spcPts val="1000"/>
                        </a:spcAft>
                      </a:pPr>
                      <a:r>
                        <a:rPr lang="ru-RU" sz="1600" dirty="0">
                          <a:effectLst/>
                        </a:rPr>
                        <a:t> </a:t>
                      </a:r>
                      <a:r>
                        <a:rPr lang="ru-RU" sz="1600" dirty="0" err="1" smtClean="0">
                          <a:effectLst/>
                        </a:rPr>
                        <a:t>Контрольна</a:t>
                      </a:r>
                      <a:r>
                        <a:rPr lang="ru-RU" sz="1600" dirty="0" smtClean="0">
                          <a:effectLst/>
                        </a:rPr>
                        <a:t> </a:t>
                      </a:r>
                      <a:r>
                        <a:rPr lang="ru-RU" sz="1600" dirty="0" err="1" smtClean="0">
                          <a:effectLst/>
                        </a:rPr>
                        <a:t>група</a:t>
                      </a:r>
                      <a:r>
                        <a:rPr lang="ru-RU" sz="1600" dirty="0">
                          <a:effectLst/>
                        </a:rPr>
                        <a:t> </a:t>
                      </a:r>
                      <a:endParaRPr lang="ru-RU" sz="1600" b="1" dirty="0">
                        <a:effectLst/>
                        <a:latin typeface="Calibri"/>
                        <a:ea typeface="Calibri"/>
                        <a:cs typeface="Times New Roman"/>
                      </a:endParaRPr>
                    </a:p>
                  </a:txBody>
                  <a:tcPr marL="0" marR="0" marT="0" marB="0"/>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3"/>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4"/>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5"/>
                  </a:ext>
                </a:extLst>
              </a:tr>
              <a:tr h="287121">
                <a:tc gridSpan="7">
                  <a:txBody>
                    <a:bodyPr/>
                    <a:lstStyle/>
                    <a:p>
                      <a:pPr>
                        <a:lnSpc>
                          <a:spcPct val="115000"/>
                        </a:lnSpc>
                        <a:spcAft>
                          <a:spcPts val="1000"/>
                        </a:spcAft>
                      </a:pPr>
                      <a:r>
                        <a:rPr lang="ru-RU" sz="1200" dirty="0">
                          <a:effectLst/>
                        </a:rPr>
                        <a:t>У </a:t>
                      </a:r>
                      <a:r>
                        <a:rPr lang="ru-RU" sz="1200" dirty="0" err="1">
                          <a:effectLst/>
                        </a:rPr>
                        <a:t>середньому</a:t>
                      </a:r>
                      <a:endParaRPr lang="ru-RU" sz="1100" b="1" dirty="0">
                        <a:effectLst/>
                        <a:latin typeface="Calibri"/>
                        <a:ea typeface="Calibri"/>
                        <a:cs typeface="Times New Roman"/>
                      </a:endParaRPr>
                    </a:p>
                  </a:txBody>
                  <a:tcPr marL="0" marR="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6"/>
                  </a:ext>
                </a:extLst>
              </a:tr>
              <a:tr h="287121">
                <a:tc gridSpan="7">
                  <a:txBody>
                    <a:bodyPr/>
                    <a:lstStyle/>
                    <a:p>
                      <a:pPr algn="ctr">
                        <a:lnSpc>
                          <a:spcPct val="115000"/>
                        </a:lnSpc>
                        <a:spcAft>
                          <a:spcPts val="1000"/>
                        </a:spcAft>
                      </a:pPr>
                      <a:r>
                        <a:rPr lang="ru-RU" sz="1600" dirty="0">
                          <a:effectLst/>
                        </a:rPr>
                        <a:t> </a:t>
                      </a:r>
                      <a:r>
                        <a:rPr lang="ru-RU" sz="1600" dirty="0" err="1" smtClean="0">
                          <a:effectLst/>
                        </a:rPr>
                        <a:t>Дослідна</a:t>
                      </a:r>
                      <a:r>
                        <a:rPr lang="ru-RU" sz="1600" dirty="0" smtClean="0">
                          <a:effectLst/>
                        </a:rPr>
                        <a:t> </a:t>
                      </a:r>
                      <a:r>
                        <a:rPr lang="ru-RU" sz="1600" dirty="0" err="1" smtClean="0">
                          <a:effectLst/>
                        </a:rPr>
                        <a:t>група</a:t>
                      </a:r>
                      <a:endParaRPr lang="ru-RU" sz="1600" b="0" dirty="0">
                        <a:effectLst/>
                        <a:latin typeface="Calibri"/>
                        <a:ea typeface="Calibri"/>
                        <a:cs typeface="Times New Roman"/>
                      </a:endParaRPr>
                    </a:p>
                  </a:txBody>
                  <a:tcPr marL="0" marR="0" marT="0" marB="0"/>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a:lnSpc>
                          <a:spcPct val="115000"/>
                        </a:lnSpc>
                        <a:spcAft>
                          <a:spcPts val="1000"/>
                        </a:spcAft>
                      </a:pPr>
                      <a:endParaRPr lang="ru-RU" sz="1100" b="1"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7"/>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8"/>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09"/>
                  </a:ext>
                </a:extLst>
              </a:tr>
              <a:tr h="287121">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a:effectLst/>
                        </a:rPr>
                        <a:t> </a:t>
                      </a:r>
                      <a:endParaRPr lang="ru-RU" sz="1100" b="1">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tc>
                  <a:txBody>
                    <a:bodyPr/>
                    <a:lstStyle/>
                    <a:p>
                      <a:pPr>
                        <a:lnSpc>
                          <a:spcPct val="115000"/>
                        </a:lnSpc>
                        <a:spcAft>
                          <a:spcPts val="1000"/>
                        </a:spcAft>
                      </a:pPr>
                      <a:r>
                        <a:rPr lang="ru-RU" sz="1200" dirty="0">
                          <a:effectLst/>
                        </a:rPr>
                        <a:t> </a:t>
                      </a:r>
                      <a:endParaRPr lang="ru-RU" sz="1100" b="1" dirty="0">
                        <a:effectLst/>
                        <a:latin typeface="Calibri"/>
                        <a:ea typeface="Calibri"/>
                        <a:cs typeface="Times New Roman"/>
                      </a:endParaRPr>
                    </a:p>
                  </a:txBody>
                  <a:tcPr marL="0" marR="0" marT="0" marB="0"/>
                </a:tc>
                <a:extLst>
                  <a:ext uri="{0D108BD9-81ED-4DB2-BD59-A6C34878D82A}">
                    <a16:rowId xmlns:a16="http://schemas.microsoft.com/office/drawing/2014/main" val="10010"/>
                  </a:ext>
                </a:extLst>
              </a:tr>
              <a:tr h="287121">
                <a:tc gridSpan="7">
                  <a:txBody>
                    <a:bodyPr/>
                    <a:lstStyle/>
                    <a:p>
                      <a:pPr>
                        <a:lnSpc>
                          <a:spcPct val="115000"/>
                        </a:lnSpc>
                        <a:spcAft>
                          <a:spcPts val="1000"/>
                        </a:spcAft>
                      </a:pPr>
                      <a:r>
                        <a:rPr lang="ru-RU" sz="1200" dirty="0">
                          <a:effectLst/>
                        </a:rPr>
                        <a:t>У </a:t>
                      </a:r>
                      <a:r>
                        <a:rPr lang="ru-RU" sz="1200" dirty="0" err="1">
                          <a:effectLst/>
                        </a:rPr>
                        <a:t>середньому</a:t>
                      </a:r>
                      <a:endParaRPr lang="ru-RU" sz="1100" b="1" dirty="0">
                        <a:effectLst/>
                        <a:latin typeface="Calibri"/>
                        <a:ea typeface="Calibri"/>
                        <a:cs typeface="Times New Roman"/>
                      </a:endParaRPr>
                    </a:p>
                  </a:txBody>
                  <a:tcPr marL="0" marR="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5818658"/>
          </a:xfrm>
          <a:blipFill>
            <a:blip r:embed="rId2"/>
            <a:tile tx="0" ty="0" sx="100000" sy="100000" flip="none" algn="tl"/>
          </a:blipFill>
        </p:spPr>
        <p:txBody>
          <a:bodyPr>
            <a:normAutofit/>
          </a:bodyPr>
          <a:lstStyle/>
          <a:p>
            <a:pPr>
              <a:spcAft>
                <a:spcPts val="0"/>
              </a:spcAft>
            </a:pPr>
            <a:r>
              <a:rPr lang="ru-RU" sz="2400" u="sng" dirty="0">
                <a:solidFill>
                  <a:srgbClr val="000000"/>
                </a:solidFill>
                <a:latin typeface="Times New Roman"/>
                <a:ea typeface="Calibri"/>
              </a:rPr>
              <a:t>При </a:t>
            </a:r>
            <a:r>
              <a:rPr lang="ru-RU" sz="2400" u="sng" dirty="0" err="1">
                <a:solidFill>
                  <a:srgbClr val="000000"/>
                </a:solidFill>
                <a:latin typeface="Times New Roman"/>
                <a:ea typeface="Calibri"/>
              </a:rPr>
              <a:t>вивченні</a:t>
            </a:r>
            <a:r>
              <a:rPr lang="ru-RU" sz="2400" u="sng" dirty="0">
                <a:solidFill>
                  <a:srgbClr val="000000"/>
                </a:solidFill>
                <a:latin typeface="Times New Roman"/>
                <a:ea typeface="Calibri"/>
              </a:rPr>
              <a:t> </a:t>
            </a:r>
            <a:r>
              <a:rPr lang="ru-RU" sz="2400" u="sng" dirty="0" err="1">
                <a:solidFill>
                  <a:srgbClr val="000000"/>
                </a:solidFill>
                <a:latin typeface="Times New Roman"/>
                <a:ea typeface="Calibri"/>
              </a:rPr>
              <a:t>перетравності</a:t>
            </a:r>
            <a:r>
              <a:rPr lang="ru-RU" sz="2400" u="sng" dirty="0">
                <a:solidFill>
                  <a:srgbClr val="000000"/>
                </a:solidFill>
                <a:latin typeface="Times New Roman"/>
                <a:ea typeface="Calibri"/>
              </a:rPr>
              <a:t> </a:t>
            </a:r>
            <a:r>
              <a:rPr lang="ru-RU" sz="2400" b="1" i="1" dirty="0" err="1">
                <a:solidFill>
                  <a:srgbClr val="000000"/>
                </a:solidFill>
                <a:latin typeface="Times New Roman"/>
                <a:ea typeface="Calibri"/>
              </a:rPr>
              <a:t>облік</a:t>
            </a:r>
            <a:r>
              <a:rPr lang="ru-RU" sz="2400" b="1" i="1" dirty="0">
                <a:solidFill>
                  <a:srgbClr val="000000"/>
                </a:solidFill>
                <a:latin typeface="Times New Roman"/>
                <a:ea typeface="Calibri"/>
              </a:rPr>
              <a:t> </a:t>
            </a:r>
            <a:r>
              <a:rPr lang="ru-RU" sz="2400" b="1" i="1" dirty="0" err="1">
                <a:solidFill>
                  <a:srgbClr val="000000"/>
                </a:solidFill>
                <a:latin typeface="Times New Roman"/>
                <a:ea typeface="Calibri"/>
              </a:rPr>
              <a:t>спожитих</a:t>
            </a:r>
            <a:r>
              <a:rPr lang="ru-RU" sz="2400" b="1" i="1" dirty="0">
                <a:solidFill>
                  <a:srgbClr val="000000"/>
                </a:solidFill>
                <a:latin typeface="Times New Roman"/>
                <a:ea typeface="Calibri"/>
              </a:rPr>
              <a:t> </a:t>
            </a:r>
            <a:r>
              <a:rPr lang="ru-RU" sz="2400" b="1" i="1" dirty="0" err="1">
                <a:solidFill>
                  <a:srgbClr val="000000"/>
                </a:solidFill>
                <a:latin typeface="Times New Roman"/>
                <a:ea typeface="Calibri"/>
              </a:rPr>
              <a:t>кормів</a:t>
            </a:r>
            <a:r>
              <a:rPr lang="ru-RU" sz="2400" b="1" i="1" dirty="0">
                <a:solidFill>
                  <a:srgbClr val="000000"/>
                </a:solidFill>
                <a:latin typeface="Times New Roman"/>
                <a:ea typeface="Calibri"/>
              </a:rPr>
              <a:t> проводиться </a:t>
            </a:r>
            <a:r>
              <a:rPr lang="ru-RU" sz="2400" b="1" i="1" dirty="0" err="1">
                <a:solidFill>
                  <a:srgbClr val="000000"/>
                </a:solidFill>
                <a:latin typeface="Times New Roman"/>
                <a:ea typeface="Calibri"/>
              </a:rPr>
              <a:t>щоденно</a:t>
            </a:r>
            <a:r>
              <a:rPr lang="ru-RU" sz="2400" dirty="0">
                <a:solidFill>
                  <a:srgbClr val="000000"/>
                </a:solidFill>
                <a:latin typeface="Times New Roman"/>
                <a:ea typeface="Calibri"/>
              </a:rPr>
              <a:t>, </a:t>
            </a:r>
            <a:r>
              <a:rPr lang="ru-RU" sz="2400" b="1" i="1" dirty="0" err="1">
                <a:solidFill>
                  <a:srgbClr val="000000"/>
                </a:solidFill>
                <a:latin typeface="Times New Roman"/>
                <a:ea typeface="Calibri"/>
              </a:rPr>
              <a:t>зважування</a:t>
            </a:r>
            <a:r>
              <a:rPr lang="ru-RU" sz="2400" b="1" i="1" dirty="0">
                <a:solidFill>
                  <a:srgbClr val="000000"/>
                </a:solidFill>
                <a:latin typeface="Times New Roman"/>
                <a:ea typeface="Calibri"/>
              </a:rPr>
              <a:t> </a:t>
            </a:r>
            <a:r>
              <a:rPr lang="uk-UA" sz="2400" b="1" i="1" dirty="0">
                <a:solidFill>
                  <a:srgbClr val="000000"/>
                </a:solidFill>
                <a:latin typeface="Times New Roman"/>
                <a:ea typeface="Calibri"/>
              </a:rPr>
              <a:t>тварин </a:t>
            </a:r>
            <a:r>
              <a:rPr lang="uk-UA" sz="2400" dirty="0">
                <a:solidFill>
                  <a:srgbClr val="000000"/>
                </a:solidFill>
                <a:latin typeface="Times New Roman"/>
                <a:ea typeface="Calibri"/>
              </a:rPr>
              <a:t>(</a:t>
            </a:r>
            <a:r>
              <a:rPr lang="uk-UA" sz="2400" dirty="0" err="1">
                <a:solidFill>
                  <a:srgbClr val="000000"/>
                </a:solidFill>
                <a:latin typeface="Times New Roman"/>
                <a:ea typeface="Calibri"/>
              </a:rPr>
              <a:t>овець</a:t>
            </a:r>
            <a:r>
              <a:rPr lang="uk-UA" sz="2400" dirty="0">
                <a:solidFill>
                  <a:srgbClr val="000000"/>
                </a:solidFill>
                <a:latin typeface="Times New Roman"/>
                <a:ea typeface="Calibri"/>
              </a:rPr>
              <a:t>, свиней, </a:t>
            </a:r>
            <a:r>
              <a:rPr lang="uk-UA" sz="2400" dirty="0" err="1">
                <a:solidFill>
                  <a:srgbClr val="000000"/>
                </a:solidFill>
                <a:latin typeface="Times New Roman"/>
                <a:ea typeface="Calibri"/>
              </a:rPr>
              <a:t>врх</a:t>
            </a:r>
            <a:r>
              <a:rPr lang="uk-UA" sz="2400" dirty="0">
                <a:solidFill>
                  <a:srgbClr val="000000"/>
                </a:solidFill>
                <a:latin typeface="Times New Roman"/>
                <a:ea typeface="Calibri"/>
              </a:rPr>
              <a:t>)</a:t>
            </a:r>
            <a:r>
              <a:rPr lang="ru-RU" sz="2400" dirty="0">
                <a:solidFill>
                  <a:srgbClr val="000000"/>
                </a:solidFill>
                <a:latin typeface="Times New Roman"/>
                <a:ea typeface="Calibri"/>
              </a:rPr>
              <a:t> </a:t>
            </a:r>
            <a:r>
              <a:rPr lang="ru-RU" sz="2400" b="1" i="1" dirty="0">
                <a:solidFill>
                  <a:srgbClr val="000000"/>
                </a:solidFill>
                <a:latin typeface="Times New Roman"/>
                <a:ea typeface="Calibri"/>
              </a:rPr>
              <a:t>– на початку і у </a:t>
            </a:r>
            <a:r>
              <a:rPr lang="ru-RU" sz="2400" b="1" i="1" dirty="0" err="1">
                <a:solidFill>
                  <a:srgbClr val="000000"/>
                </a:solidFill>
                <a:latin typeface="Times New Roman"/>
                <a:ea typeface="Calibri"/>
              </a:rPr>
              <a:t>кінці</a:t>
            </a:r>
            <a:r>
              <a:rPr lang="ru-RU" sz="2400" b="1" i="1" dirty="0">
                <a:solidFill>
                  <a:srgbClr val="000000"/>
                </a:solidFill>
                <a:latin typeface="Times New Roman"/>
                <a:ea typeface="Calibri"/>
              </a:rPr>
              <a:t> </a:t>
            </a:r>
            <a:r>
              <a:rPr lang="ru-RU" sz="2400" b="1" i="1" dirty="0" err="1">
                <a:solidFill>
                  <a:srgbClr val="000000"/>
                </a:solidFill>
                <a:latin typeface="Times New Roman"/>
                <a:ea typeface="Calibri"/>
              </a:rPr>
              <a:t>досліду</a:t>
            </a:r>
            <a:r>
              <a:rPr lang="ru-RU" sz="2400" b="1" i="1" dirty="0">
                <a:solidFill>
                  <a:srgbClr val="000000"/>
                </a:solidFill>
                <a:latin typeface="Times New Roman"/>
                <a:ea typeface="Calibri"/>
              </a:rPr>
              <a:t> </a:t>
            </a:r>
            <a:r>
              <a:rPr lang="ru-RU" sz="2400" dirty="0" err="1">
                <a:solidFill>
                  <a:srgbClr val="000000"/>
                </a:solidFill>
                <a:latin typeface="Times New Roman"/>
                <a:ea typeface="Calibri"/>
              </a:rPr>
              <a:t>вранці</a:t>
            </a:r>
            <a:r>
              <a:rPr lang="ru-RU" sz="2400" dirty="0">
                <a:solidFill>
                  <a:srgbClr val="000000"/>
                </a:solidFill>
                <a:latin typeface="Times New Roman"/>
                <a:ea typeface="Calibri"/>
              </a:rPr>
              <a:t> до </a:t>
            </a:r>
            <a:r>
              <a:rPr lang="ru-RU" sz="2400" dirty="0" err="1">
                <a:solidFill>
                  <a:srgbClr val="000000"/>
                </a:solidFill>
                <a:latin typeface="Times New Roman"/>
                <a:ea typeface="Calibri"/>
              </a:rPr>
              <a:t>годівлі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Зразки</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кормів</a:t>
            </a:r>
            <a:r>
              <a:rPr lang="ru-RU" sz="2400" dirty="0">
                <a:solidFill>
                  <a:srgbClr val="000000"/>
                </a:solidFill>
                <a:latin typeface="Times New Roman"/>
                <a:ea typeface="Calibri"/>
              </a:rPr>
              <a:t> і калу </a:t>
            </a:r>
            <a:r>
              <a:rPr lang="ru-RU" sz="2400" dirty="0" err="1">
                <a:solidFill>
                  <a:srgbClr val="000000"/>
                </a:solidFill>
                <a:latin typeface="Times New Roman"/>
                <a:ea typeface="Calibri"/>
              </a:rPr>
              <a:t>передаються</a:t>
            </a:r>
            <a:r>
              <a:rPr lang="ru-RU" sz="2400" dirty="0">
                <a:solidFill>
                  <a:srgbClr val="000000"/>
                </a:solidFill>
                <a:latin typeface="Times New Roman"/>
                <a:ea typeface="Calibri"/>
              </a:rPr>
              <a:t> у </a:t>
            </a:r>
            <a:r>
              <a:rPr lang="ru-RU" sz="2400" dirty="0" err="1">
                <a:solidFill>
                  <a:srgbClr val="000000"/>
                </a:solidFill>
                <a:latin typeface="Times New Roman"/>
                <a:ea typeface="Calibri"/>
              </a:rPr>
              <a:t>лабораторію</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зоотехнічного</a:t>
            </a:r>
            <a:r>
              <a:rPr lang="ru-RU" sz="2400" dirty="0">
                <a:solidFill>
                  <a:srgbClr val="000000"/>
                </a:solidFill>
                <a:latin typeface="Times New Roman"/>
                <a:ea typeface="Calibri"/>
              </a:rPr>
              <a:t> </a:t>
            </a:r>
            <a:r>
              <a:rPr lang="ru-RU" sz="2400" dirty="0" err="1">
                <a:solidFill>
                  <a:srgbClr val="000000"/>
                </a:solidFill>
                <a:latin typeface="Times New Roman"/>
                <a:ea typeface="Calibri"/>
              </a:rPr>
              <a:t>аналізу</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кормів</a:t>
            </a:r>
            <a:r>
              <a:rPr lang="ru-RU" sz="2400" dirty="0">
                <a:solidFill>
                  <a:srgbClr val="000000"/>
                </a:solidFill>
                <a:latin typeface="Times New Roman"/>
                <a:ea typeface="Calibri"/>
              </a:rPr>
              <a:t>. </a:t>
            </a:r>
            <a:r>
              <a:rPr lang="ru-RU" sz="2000" dirty="0">
                <a:solidFill>
                  <a:srgbClr val="000000"/>
                </a:solidFill>
                <a:latin typeface="Times New Roman"/>
                <a:ea typeface="Calibri"/>
              </a:rPr>
              <a:t/>
            </a:r>
            <a:br>
              <a:rPr lang="ru-RU" sz="2000" dirty="0">
                <a:solidFill>
                  <a:srgbClr val="000000"/>
                </a:solidFill>
                <a:latin typeface="Times New Roman"/>
                <a:ea typeface="Calibri"/>
              </a:rPr>
            </a:br>
            <a:r>
              <a:rPr lang="ru-RU" sz="2400" dirty="0">
                <a:solidFill>
                  <a:srgbClr val="000000"/>
                </a:solidFill>
                <a:latin typeface="Times New Roman"/>
                <a:ea typeface="Calibri"/>
              </a:rPr>
              <a:t>У </a:t>
            </a:r>
            <a:r>
              <a:rPr lang="ru-RU" sz="2400" dirty="0" err="1">
                <a:solidFill>
                  <a:srgbClr val="000000"/>
                </a:solidFill>
                <a:latin typeface="Times New Roman"/>
                <a:ea typeface="Calibri"/>
              </a:rPr>
              <a:t>дослідах</a:t>
            </a:r>
            <a:r>
              <a:rPr lang="ru-RU" sz="2400" dirty="0">
                <a:solidFill>
                  <a:srgbClr val="000000"/>
                </a:solidFill>
                <a:latin typeface="Times New Roman"/>
                <a:ea typeface="Calibri"/>
              </a:rPr>
              <a:t> з коровами і молодняком </a:t>
            </a:r>
            <a:r>
              <a:rPr lang="ru-RU" sz="2400" u="sng" dirty="0" err="1">
                <a:solidFill>
                  <a:srgbClr val="000000"/>
                </a:solidFill>
                <a:latin typeface="Times New Roman"/>
                <a:ea typeface="Calibri"/>
              </a:rPr>
              <a:t>облік</a:t>
            </a:r>
            <a:r>
              <a:rPr lang="ru-RU" sz="2400" u="sng" dirty="0">
                <a:solidFill>
                  <a:srgbClr val="000000"/>
                </a:solidFill>
                <a:latin typeface="Times New Roman"/>
                <a:ea typeface="Calibri"/>
              </a:rPr>
              <a:t> </a:t>
            </a:r>
            <a:r>
              <a:rPr lang="ru-RU" sz="2400" u="sng" dirty="0" err="1">
                <a:solidFill>
                  <a:srgbClr val="000000"/>
                </a:solidFill>
                <a:latin typeface="Times New Roman"/>
                <a:ea typeface="Calibri"/>
              </a:rPr>
              <a:t>спожитих</a:t>
            </a:r>
            <a:r>
              <a:rPr lang="ru-RU" sz="2400" u="sng" dirty="0">
                <a:solidFill>
                  <a:srgbClr val="000000"/>
                </a:solidFill>
                <a:latin typeface="Times New Roman"/>
                <a:ea typeface="Calibri"/>
              </a:rPr>
              <a:t> </a:t>
            </a:r>
            <a:r>
              <a:rPr lang="ru-RU" sz="2400" u="sng" dirty="0" err="1">
                <a:solidFill>
                  <a:srgbClr val="000000"/>
                </a:solidFill>
                <a:latin typeface="Times New Roman"/>
                <a:ea typeface="Calibri"/>
              </a:rPr>
              <a:t>кормів</a:t>
            </a:r>
            <a:r>
              <a:rPr lang="ru-RU" sz="2400" u="sng" dirty="0">
                <a:solidFill>
                  <a:srgbClr val="000000"/>
                </a:solidFill>
                <a:latin typeface="Times New Roman"/>
                <a:ea typeface="Calibri"/>
              </a:rPr>
              <a:t> </a:t>
            </a:r>
            <a:r>
              <a:rPr lang="ru-RU" sz="2400" dirty="0">
                <a:solidFill>
                  <a:srgbClr val="000000"/>
                </a:solidFill>
                <a:latin typeface="Times New Roman"/>
                <a:ea typeface="Calibri"/>
              </a:rPr>
              <a:t>проводиться методом </a:t>
            </a:r>
            <a:r>
              <a:rPr lang="ru-RU" sz="2400" dirty="0" err="1">
                <a:solidFill>
                  <a:srgbClr val="000000"/>
                </a:solidFill>
                <a:latin typeface="Times New Roman"/>
                <a:ea typeface="Calibri"/>
              </a:rPr>
              <a:t>контрольної</a:t>
            </a:r>
            <a:r>
              <a:rPr lang="ru-RU" sz="2400" dirty="0">
                <a:solidFill>
                  <a:srgbClr val="000000"/>
                </a:solidFill>
                <a:latin typeface="Times New Roman"/>
                <a:ea typeface="Calibri"/>
              </a:rPr>
              <a:t> </a:t>
            </a:r>
            <a:r>
              <a:rPr lang="ru-RU" sz="2400" dirty="0" err="1">
                <a:solidFill>
                  <a:srgbClr val="000000"/>
                </a:solidFill>
                <a:latin typeface="Times New Roman"/>
                <a:ea typeface="Calibri"/>
              </a:rPr>
              <a:t>годівлі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Встановлюється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індивідуальна</a:t>
            </a:r>
            <a:r>
              <a:rPr lang="ru-RU" sz="2400" dirty="0">
                <a:solidFill>
                  <a:srgbClr val="000000"/>
                </a:solidFill>
                <a:latin typeface="Times New Roman"/>
                <a:ea typeface="Calibri"/>
              </a:rPr>
              <a:t> </a:t>
            </a:r>
            <a:r>
              <a:rPr lang="ru-RU" sz="2400" dirty="0" err="1">
                <a:solidFill>
                  <a:srgbClr val="000000"/>
                </a:solidFill>
                <a:latin typeface="Times New Roman"/>
                <a:ea typeface="Calibri"/>
              </a:rPr>
              <a:t>годівля</a:t>
            </a:r>
            <a:r>
              <a:rPr lang="ru-RU" sz="2400" dirty="0">
                <a:solidFill>
                  <a:srgbClr val="000000"/>
                </a:solidFill>
                <a:latin typeface="Times New Roman"/>
                <a:ea typeface="Calibri"/>
              </a:rPr>
              <a:t> з </a:t>
            </a:r>
            <a:r>
              <a:rPr lang="ru-RU" sz="2400" dirty="0" err="1">
                <a:solidFill>
                  <a:srgbClr val="000000"/>
                </a:solidFill>
                <a:latin typeface="Times New Roman"/>
                <a:ea typeface="Calibri"/>
              </a:rPr>
              <a:t>обліком</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заданого</a:t>
            </a:r>
            <a:r>
              <a:rPr lang="ru-RU" sz="2400" dirty="0">
                <a:solidFill>
                  <a:srgbClr val="000000"/>
                </a:solidFill>
                <a:latin typeface="Times New Roman"/>
                <a:ea typeface="Calibri"/>
              </a:rPr>
              <a:t> корму і </a:t>
            </a:r>
            <a:r>
              <a:rPr lang="ru-RU" sz="2400" dirty="0" err="1">
                <a:solidFill>
                  <a:srgbClr val="000000"/>
                </a:solidFill>
                <a:latin typeface="Times New Roman"/>
                <a:ea typeface="Calibri"/>
              </a:rPr>
              <a:t>з’їдів</a:t>
            </a:r>
            <a:r>
              <a:rPr lang="ru-RU" sz="2400" dirty="0">
                <a:solidFill>
                  <a:srgbClr val="000000"/>
                </a:solidFill>
                <a:latin typeface="Times New Roman"/>
                <a:ea typeface="Calibri"/>
              </a:rPr>
              <a:t> один раз на </a:t>
            </a:r>
            <a:r>
              <a:rPr lang="ru-RU" sz="2400" dirty="0" err="1">
                <a:solidFill>
                  <a:srgbClr val="000000"/>
                </a:solidFill>
                <a:latin typeface="Times New Roman"/>
                <a:ea typeface="Calibri"/>
              </a:rPr>
              <a:t>тиждень</a:t>
            </a:r>
            <a:r>
              <a:rPr lang="ru-RU" sz="2400" dirty="0">
                <a:solidFill>
                  <a:srgbClr val="000000"/>
                </a:solidFill>
                <a:latin typeface="Times New Roman"/>
                <a:ea typeface="Calibri"/>
              </a:rPr>
              <a:t> у </a:t>
            </a:r>
            <a:r>
              <a:rPr lang="ru-RU" sz="2400" dirty="0" err="1">
                <a:solidFill>
                  <a:srgbClr val="000000"/>
                </a:solidFill>
                <a:latin typeface="Times New Roman"/>
                <a:ea typeface="Calibri"/>
              </a:rPr>
              <a:t>визначений</a:t>
            </a:r>
            <a:r>
              <a:rPr lang="ru-RU" sz="2400" dirty="0">
                <a:solidFill>
                  <a:srgbClr val="000000"/>
                </a:solidFill>
                <a:latin typeface="Times New Roman"/>
                <a:ea typeface="Calibri"/>
              </a:rPr>
              <a:t> день </a:t>
            </a:r>
            <a:r>
              <a:rPr lang="ru-RU" sz="2400" dirty="0" err="1">
                <a:solidFill>
                  <a:srgbClr val="000000"/>
                </a:solidFill>
                <a:latin typeface="Times New Roman"/>
                <a:ea typeface="Calibri"/>
              </a:rPr>
              <a:t>протягом</a:t>
            </a:r>
            <a:r>
              <a:rPr lang="ru-RU" sz="2400" dirty="0">
                <a:solidFill>
                  <a:srgbClr val="000000"/>
                </a:solidFill>
                <a:latin typeface="Times New Roman"/>
                <a:ea typeface="Calibri"/>
              </a:rPr>
              <a:t> </a:t>
            </a:r>
            <a:r>
              <a:rPr lang="ru-RU" sz="2400" dirty="0" err="1">
                <a:solidFill>
                  <a:srgbClr val="000000"/>
                </a:solidFill>
                <a:latin typeface="Times New Roman"/>
                <a:ea typeface="Calibri"/>
              </a:rPr>
              <a:t>усього</a:t>
            </a:r>
            <a:r>
              <a:rPr lang="ru-RU" sz="2400" dirty="0">
                <a:solidFill>
                  <a:srgbClr val="000000"/>
                </a:solidFill>
                <a:latin typeface="Times New Roman"/>
                <a:ea typeface="Calibri"/>
              </a:rPr>
              <a:t> </a:t>
            </a:r>
            <a:r>
              <a:rPr lang="ru-RU" sz="2400" dirty="0" err="1">
                <a:solidFill>
                  <a:srgbClr val="000000"/>
                </a:solidFill>
                <a:latin typeface="Times New Roman"/>
                <a:ea typeface="Calibri"/>
              </a:rPr>
              <a:t>досліду</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Зважування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корів</a:t>
            </a:r>
            <a:r>
              <a:rPr lang="ru-RU" sz="2400" dirty="0">
                <a:solidFill>
                  <a:srgbClr val="000000"/>
                </a:solidFill>
                <a:latin typeface="Times New Roman"/>
                <a:ea typeface="Calibri"/>
              </a:rPr>
              <a:t> проводиться на початку і в </a:t>
            </a:r>
            <a:r>
              <a:rPr lang="ru-RU" sz="2400" dirty="0" err="1">
                <a:solidFill>
                  <a:srgbClr val="000000"/>
                </a:solidFill>
                <a:latin typeface="Times New Roman"/>
                <a:ea typeface="Calibri"/>
              </a:rPr>
              <a:t>кінці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зрівняльного</a:t>
            </a:r>
            <a:r>
              <a:rPr lang="ru-RU" sz="2400" dirty="0">
                <a:solidFill>
                  <a:srgbClr val="000000"/>
                </a:solidFill>
                <a:latin typeface="Times New Roman"/>
                <a:ea typeface="Calibri"/>
              </a:rPr>
              <a:t> і основного </a:t>
            </a:r>
            <a:r>
              <a:rPr lang="ru-RU" sz="2400" dirty="0" err="1">
                <a:solidFill>
                  <a:srgbClr val="000000"/>
                </a:solidFill>
                <a:latin typeface="Times New Roman"/>
                <a:ea typeface="Calibri"/>
              </a:rPr>
              <a:t>періодів</a:t>
            </a:r>
            <a:r>
              <a:rPr lang="ru-RU" sz="2400" dirty="0">
                <a:solidFill>
                  <a:srgbClr val="000000"/>
                </a:solidFill>
                <a:latin typeface="Times New Roman"/>
                <a:ea typeface="Calibri"/>
              </a:rPr>
              <a:t> </a:t>
            </a:r>
            <a:r>
              <a:rPr lang="ru-RU" sz="2400" dirty="0" err="1">
                <a:solidFill>
                  <a:srgbClr val="000000"/>
                </a:solidFill>
                <a:latin typeface="Times New Roman"/>
                <a:ea typeface="Calibri"/>
              </a:rPr>
              <a:t>досліду</a:t>
            </a:r>
            <a:r>
              <a:rPr lang="ru-RU" sz="2400" dirty="0">
                <a:solidFill>
                  <a:srgbClr val="000000"/>
                </a:solidFill>
                <a:latin typeface="Times New Roman"/>
                <a:ea typeface="Calibri"/>
              </a:rPr>
              <a:t> </a:t>
            </a:r>
            <a:r>
              <a:rPr lang="ru-RU" sz="2400" dirty="0" err="1">
                <a:solidFill>
                  <a:srgbClr val="000000"/>
                </a:solidFill>
                <a:latin typeface="Times New Roman"/>
                <a:ea typeface="Calibri"/>
              </a:rPr>
              <a:t>вранці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після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доїння</a:t>
            </a:r>
            <a:r>
              <a:rPr lang="ru-RU" sz="2400" dirty="0">
                <a:solidFill>
                  <a:srgbClr val="000000"/>
                </a:solidFill>
                <a:latin typeface="Times New Roman"/>
                <a:ea typeface="Calibri"/>
              </a:rPr>
              <a:t>. </a:t>
            </a:r>
            <a:r>
              <a:rPr lang="ru-RU" sz="2000" dirty="0">
                <a:solidFill>
                  <a:srgbClr val="000000"/>
                </a:solidFill>
                <a:latin typeface="Times New Roman"/>
                <a:ea typeface="Calibri"/>
              </a:rPr>
              <a:t/>
            </a:r>
            <a:br>
              <a:rPr lang="ru-RU" sz="2000" dirty="0">
                <a:solidFill>
                  <a:srgbClr val="000000"/>
                </a:solidFill>
                <a:latin typeface="Times New Roman"/>
                <a:ea typeface="Calibri"/>
              </a:rPr>
            </a:br>
            <a:r>
              <a:rPr lang="ru-RU" sz="2400" b="1" i="1" dirty="0" err="1">
                <a:solidFill>
                  <a:schemeClr val="accent2"/>
                </a:solidFill>
                <a:latin typeface="Times New Roman"/>
                <a:ea typeface="Calibri"/>
              </a:rPr>
              <a:t>Облік</a:t>
            </a:r>
            <a:r>
              <a:rPr lang="ru-RU" sz="2400" b="1" i="1" dirty="0">
                <a:solidFill>
                  <a:schemeClr val="accent2"/>
                </a:solidFill>
                <a:latin typeface="Times New Roman"/>
                <a:ea typeface="Calibri"/>
              </a:rPr>
              <a:t> росту молодняку </a:t>
            </a:r>
            <a:r>
              <a:rPr lang="ru-RU" sz="2400" dirty="0" err="1">
                <a:solidFill>
                  <a:srgbClr val="000000"/>
                </a:solidFill>
                <a:latin typeface="Times New Roman"/>
                <a:ea typeface="Calibri"/>
              </a:rPr>
              <a:t>здійснюється</a:t>
            </a:r>
            <a:r>
              <a:rPr lang="ru-RU" sz="2400" dirty="0">
                <a:solidFill>
                  <a:srgbClr val="000000"/>
                </a:solidFill>
                <a:latin typeface="Times New Roman"/>
                <a:ea typeface="Calibri"/>
              </a:rPr>
              <a:t> методом </a:t>
            </a:r>
            <a:r>
              <a:rPr lang="ru-RU" sz="2400" dirty="0" err="1">
                <a:solidFill>
                  <a:srgbClr val="000000"/>
                </a:solidFill>
                <a:latin typeface="Times New Roman"/>
                <a:ea typeface="Calibri"/>
              </a:rPr>
              <a:t>зважування</a:t>
            </a:r>
            <a:r>
              <a:rPr lang="ru-RU" sz="2400" dirty="0">
                <a:solidFill>
                  <a:srgbClr val="000000"/>
                </a:solidFill>
                <a:latin typeface="Times New Roman"/>
                <a:ea typeface="Calibri"/>
              </a:rPr>
              <a:t> </a:t>
            </a:r>
            <a:r>
              <a:rPr lang="ru-RU" sz="2400" dirty="0" err="1">
                <a:solidFill>
                  <a:srgbClr val="000000"/>
                </a:solidFill>
                <a:latin typeface="Times New Roman"/>
                <a:ea typeface="Calibri"/>
              </a:rPr>
              <a:t>тварин</a:t>
            </a:r>
            <a:r>
              <a:rPr lang="ru-RU" sz="2400" dirty="0">
                <a:solidFill>
                  <a:srgbClr val="000000"/>
                </a:solidFill>
                <a:latin typeface="Times New Roman"/>
                <a:ea typeface="Calibri"/>
              </a:rPr>
              <a:t> на початку і в </a:t>
            </a:r>
            <a:r>
              <a:rPr lang="ru-RU" sz="2400" dirty="0" err="1">
                <a:solidFill>
                  <a:srgbClr val="000000"/>
                </a:solidFill>
                <a:latin typeface="Times New Roman"/>
                <a:ea typeface="Calibri"/>
              </a:rPr>
              <a:t>кінці</a:t>
            </a:r>
            <a:r>
              <a:rPr lang="ru-RU" sz="2400" dirty="0">
                <a:solidFill>
                  <a:srgbClr val="000000"/>
                </a:solidFill>
                <a:latin typeface="Times New Roman"/>
                <a:ea typeface="Calibri"/>
              </a:rPr>
              <a:t> </a:t>
            </a:r>
            <a:r>
              <a:rPr lang="ru-RU" sz="2400" dirty="0" err="1">
                <a:solidFill>
                  <a:srgbClr val="000000"/>
                </a:solidFill>
                <a:latin typeface="Times New Roman"/>
                <a:ea typeface="Calibri"/>
              </a:rPr>
              <a:t>зрівняльного</a:t>
            </a:r>
            <a:r>
              <a:rPr lang="ru-RU" sz="2400" dirty="0">
                <a:solidFill>
                  <a:srgbClr val="000000"/>
                </a:solidFill>
                <a:latin typeface="Times New Roman"/>
                <a:ea typeface="Calibri"/>
              </a:rPr>
              <a:t> і основного </a:t>
            </a:r>
            <a:r>
              <a:rPr lang="ru-RU" sz="2400" dirty="0" err="1">
                <a:solidFill>
                  <a:srgbClr val="000000"/>
                </a:solidFill>
                <a:latin typeface="Times New Roman"/>
                <a:ea typeface="Calibri"/>
              </a:rPr>
              <a:t>періодів</a:t>
            </a:r>
            <a:r>
              <a:rPr lang="ru-RU" sz="2400" dirty="0">
                <a:solidFill>
                  <a:srgbClr val="000000"/>
                </a:solidFill>
                <a:latin typeface="Times New Roman"/>
                <a:ea typeface="Calibri"/>
              </a:rPr>
              <a:t>, а </a:t>
            </a:r>
            <a:r>
              <a:rPr lang="ru-RU" sz="2400" dirty="0" err="1">
                <a:solidFill>
                  <a:srgbClr val="000000"/>
                </a:solidFill>
                <a:latin typeface="Times New Roman"/>
                <a:ea typeface="Calibri"/>
              </a:rPr>
              <a:t>також</a:t>
            </a:r>
            <a:r>
              <a:rPr lang="ru-RU" sz="2400" dirty="0">
                <a:solidFill>
                  <a:srgbClr val="000000"/>
                </a:solidFill>
                <a:latin typeface="Times New Roman"/>
                <a:ea typeface="Calibri"/>
              </a:rPr>
              <a:t> </a:t>
            </a:r>
            <a:r>
              <a:rPr lang="ru-RU" sz="2400" dirty="0" err="1">
                <a:solidFill>
                  <a:srgbClr val="000000"/>
                </a:solidFill>
                <a:latin typeface="Times New Roman"/>
                <a:ea typeface="Calibri"/>
              </a:rPr>
              <a:t>щомісячно</a:t>
            </a:r>
            <a:r>
              <a:rPr lang="ru-RU" sz="2400" dirty="0">
                <a:solidFill>
                  <a:srgbClr val="000000"/>
                </a:solidFill>
                <a:latin typeface="Times New Roman"/>
                <a:ea typeface="Calibri"/>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539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5472608"/>
          </a:xfrm>
          <a:blipFill>
            <a:blip r:embed="rId2"/>
            <a:tile tx="0" ty="0" sx="100000" sy="100000" flip="none" algn="tl"/>
          </a:blipFill>
        </p:spPr>
        <p:txBody>
          <a:bodyPr>
            <a:normAutofit/>
          </a:bodyPr>
          <a:lstStyle/>
          <a:p>
            <a:pPr>
              <a:lnSpc>
                <a:spcPct val="115000"/>
              </a:lnSpc>
              <a:spcAft>
                <a:spcPts val="1000"/>
              </a:spcAft>
            </a:pPr>
            <a:r>
              <a:rPr lang="uk-UA" sz="2400" b="1" dirty="0" smtClean="0">
                <a:solidFill>
                  <a:schemeClr val="accent2"/>
                </a:solidFill>
                <a:latin typeface="Times New Roman"/>
                <a:ea typeface="Calibri"/>
                <a:cs typeface="Times New Roman"/>
              </a:rPr>
              <a:t>Облік молочної продуктивності </a:t>
            </a:r>
            <a:r>
              <a:rPr lang="uk-UA" sz="2400" dirty="0" smtClean="0">
                <a:latin typeface="Times New Roman"/>
                <a:ea typeface="Calibri"/>
                <a:cs typeface="Times New Roman"/>
              </a:rPr>
              <a:t>-за </a:t>
            </a:r>
            <a:r>
              <a:rPr lang="uk-UA" sz="2400" dirty="0">
                <a:latin typeface="Times New Roman"/>
                <a:ea typeface="Calibri"/>
                <a:cs typeface="Times New Roman"/>
              </a:rPr>
              <a:t>результатами контрольного доїння, яке проводиться щодекадно, визначення вмісту білка і жиру у молоці – один раз на місяць. </a:t>
            </a:r>
            <a:r>
              <a:rPr lang="uk-UA" sz="2400" dirty="0" smtClean="0">
                <a:latin typeface="Times New Roman"/>
                <a:ea typeface="Calibri"/>
                <a:cs typeface="Times New Roman"/>
              </a:rPr>
              <a:t>(за допомогою приладів «</a:t>
            </a:r>
            <a:r>
              <a:rPr lang="uk-UA" sz="2400" dirty="0" err="1" smtClean="0">
                <a:latin typeface="Times New Roman"/>
                <a:ea typeface="Calibri"/>
                <a:cs typeface="Times New Roman"/>
              </a:rPr>
              <a:t>Екомілк</a:t>
            </a:r>
            <a:r>
              <a:rPr lang="uk-UA" sz="2400" dirty="0" smtClean="0">
                <a:latin typeface="Times New Roman"/>
                <a:ea typeface="Calibri"/>
                <a:cs typeface="Times New Roman"/>
              </a:rPr>
              <a:t>».</a:t>
            </a:r>
            <a:r>
              <a:rPr lang="ru-RU" sz="2400" dirty="0">
                <a:latin typeface="Times New Roman" panose="02020603050405020304" pitchFamily="18" charset="0"/>
                <a:ea typeface="Calibri"/>
                <a:cs typeface="Times New Roman" panose="02020603050405020304" pitchFamily="18" charset="0"/>
              </a:rPr>
              <a:t/>
            </a:r>
            <a:br>
              <a:rPr lang="ru-RU" sz="2400" dirty="0">
                <a:latin typeface="Times New Roman" panose="02020603050405020304" pitchFamily="18" charset="0"/>
                <a:ea typeface="Calibri"/>
                <a:cs typeface="Times New Roman" panose="02020603050405020304" pitchFamily="18" charset="0"/>
              </a:rPr>
            </a:br>
            <a:r>
              <a:rPr lang="ru-RU" sz="2400" dirty="0" err="1" smtClean="0">
                <a:latin typeface="Times New Roman" panose="02020603050405020304" pitchFamily="18" charset="0"/>
                <a:ea typeface="Calibri"/>
                <a:cs typeface="Times New Roman" panose="02020603050405020304" pitchFamily="18" charset="0"/>
              </a:rPr>
              <a:t>Результати</a:t>
            </a:r>
            <a:r>
              <a:rPr lang="ru-RU" sz="2400" dirty="0" smtClean="0">
                <a:latin typeface="Times New Roman" panose="02020603050405020304" pitchFamily="18" charset="0"/>
                <a:ea typeface="Calibri"/>
                <a:cs typeface="Times New Roman" panose="02020603050405020304" pitchFamily="18" charset="0"/>
              </a:rPr>
              <a:t> </a:t>
            </a:r>
            <a:r>
              <a:rPr lang="ru-RU" sz="2400" dirty="0" err="1" smtClean="0">
                <a:latin typeface="Times New Roman" panose="02020603050405020304" pitchFamily="18" charset="0"/>
                <a:ea typeface="Calibri"/>
                <a:cs typeface="Times New Roman" panose="02020603050405020304" pitchFamily="18" charset="0"/>
              </a:rPr>
              <a:t>заносять</a:t>
            </a:r>
            <a:r>
              <a:rPr lang="ru-RU" sz="2400" dirty="0" smtClean="0">
                <a:latin typeface="Times New Roman" panose="02020603050405020304" pitchFamily="18" charset="0"/>
                <a:ea typeface="Calibri"/>
                <a:cs typeface="Times New Roman" panose="02020603050405020304" pitchFamily="18" charset="0"/>
              </a:rPr>
              <a:t> в журнал </a:t>
            </a:r>
            <a:r>
              <a:rPr lang="ru-RU" sz="2400" dirty="0" err="1" smtClean="0">
                <a:latin typeface="Times New Roman" panose="02020603050405020304" pitchFamily="18" charset="0"/>
                <a:ea typeface="Calibri"/>
                <a:cs typeface="Times New Roman" panose="02020603050405020304" pitchFamily="18" charset="0"/>
              </a:rPr>
              <a:t>молочної</a:t>
            </a:r>
            <a:r>
              <a:rPr lang="ru-RU" sz="2400" dirty="0" smtClean="0">
                <a:latin typeface="Times New Roman" panose="02020603050405020304" pitchFamily="18" charset="0"/>
                <a:ea typeface="Calibri"/>
                <a:cs typeface="Times New Roman" panose="02020603050405020304" pitchFamily="18" charset="0"/>
              </a:rPr>
              <a:t> </a:t>
            </a:r>
            <a:r>
              <a:rPr lang="ru-RU" sz="2400" dirty="0" err="1" smtClean="0">
                <a:latin typeface="Times New Roman" panose="02020603050405020304" pitchFamily="18" charset="0"/>
                <a:ea typeface="Calibri"/>
                <a:cs typeface="Times New Roman" panose="02020603050405020304" pitchFamily="18" charset="0"/>
              </a:rPr>
              <a:t>продуктивності</a:t>
            </a:r>
            <a:r>
              <a:rPr lang="ru-RU" sz="2400" dirty="0" smtClean="0">
                <a:latin typeface="Times New Roman" panose="02020603050405020304" pitchFamily="18" charset="0"/>
                <a:ea typeface="Calibri"/>
                <a:cs typeface="Times New Roman" panose="02020603050405020304" pitchFamily="18" charset="0"/>
              </a:rPr>
              <a:t>.</a:t>
            </a:r>
            <a:br>
              <a:rPr lang="ru-RU" sz="2400" dirty="0" smtClean="0">
                <a:latin typeface="Times New Roman" panose="02020603050405020304" pitchFamily="18" charset="0"/>
                <a:ea typeface="Calibri"/>
                <a:cs typeface="Times New Roman" panose="02020603050405020304" pitchFamily="18" charset="0"/>
              </a:rPr>
            </a:br>
            <a:r>
              <a:rPr lang="ru-RU" sz="2400" dirty="0" smtClean="0">
                <a:latin typeface="Times New Roman"/>
                <a:ea typeface="Calibri"/>
                <a:cs typeface="Times New Roman"/>
              </a:rPr>
              <a:t>В </a:t>
            </a:r>
            <a:r>
              <a:rPr lang="ru-RU" sz="2400" dirty="0" err="1">
                <a:latin typeface="Times New Roman"/>
                <a:ea typeface="Calibri"/>
                <a:cs typeface="Times New Roman"/>
              </a:rPr>
              <a:t>окремому</a:t>
            </a:r>
            <a:r>
              <a:rPr lang="ru-RU" sz="2400" dirty="0">
                <a:latin typeface="Times New Roman"/>
                <a:ea typeface="Calibri"/>
                <a:cs typeface="Times New Roman"/>
              </a:rPr>
              <a:t> </a:t>
            </a:r>
            <a:r>
              <a:rPr lang="ru-RU" sz="2400" dirty="0" err="1">
                <a:latin typeface="Times New Roman"/>
                <a:ea typeface="Calibri"/>
                <a:cs typeface="Times New Roman"/>
              </a:rPr>
              <a:t>журналі</a:t>
            </a:r>
            <a:r>
              <a:rPr lang="ru-RU" sz="2400" dirty="0">
                <a:latin typeface="Times New Roman"/>
                <a:ea typeface="Calibri"/>
                <a:cs typeface="Times New Roman"/>
              </a:rPr>
              <a:t> з </a:t>
            </a:r>
            <a:r>
              <a:rPr lang="ru-RU" sz="2400" dirty="0" err="1">
                <a:latin typeface="Times New Roman"/>
                <a:ea typeface="Calibri"/>
                <a:cs typeface="Times New Roman"/>
              </a:rPr>
              <a:t>обліку</a:t>
            </a:r>
            <a:r>
              <a:rPr lang="ru-RU" sz="2400" dirty="0">
                <a:latin typeface="Times New Roman"/>
                <a:ea typeface="Calibri"/>
                <a:cs typeface="Times New Roman"/>
              </a:rPr>
              <a:t> </a:t>
            </a:r>
            <a:r>
              <a:rPr lang="ru-RU" sz="2400" dirty="0" err="1">
                <a:latin typeface="Times New Roman"/>
                <a:ea typeface="Calibri"/>
                <a:cs typeface="Times New Roman"/>
              </a:rPr>
              <a:t>показників</a:t>
            </a:r>
            <a:r>
              <a:rPr lang="ru-RU" sz="2400" dirty="0">
                <a:latin typeface="Times New Roman"/>
                <a:ea typeface="Calibri"/>
                <a:cs typeface="Times New Roman"/>
              </a:rPr>
              <a:t> </a:t>
            </a:r>
            <a:r>
              <a:rPr lang="ru-RU" sz="2400" dirty="0" err="1">
                <a:latin typeface="Times New Roman"/>
                <a:ea typeface="Calibri"/>
                <a:cs typeface="Times New Roman"/>
              </a:rPr>
              <a:t>відтворення</a:t>
            </a:r>
            <a:r>
              <a:rPr lang="ru-RU" sz="2400" dirty="0">
                <a:latin typeface="Times New Roman"/>
                <a:ea typeface="Calibri"/>
                <a:cs typeface="Times New Roman"/>
              </a:rPr>
              <a:t> </a:t>
            </a:r>
            <a:r>
              <a:rPr lang="ru-RU" sz="2400" dirty="0" err="1">
                <a:latin typeface="Times New Roman"/>
                <a:ea typeface="Calibri"/>
                <a:cs typeface="Times New Roman"/>
              </a:rPr>
              <a:t>зазначають</a:t>
            </a:r>
            <a:r>
              <a:rPr lang="ru-RU" sz="2400" dirty="0">
                <a:latin typeface="Times New Roman"/>
                <a:ea typeface="Calibri"/>
                <a:cs typeface="Times New Roman"/>
              </a:rPr>
              <a:t> </a:t>
            </a:r>
            <a:r>
              <a:rPr lang="ru-RU" sz="2400" dirty="0" err="1">
                <a:latin typeface="Times New Roman"/>
                <a:ea typeface="Calibri"/>
                <a:cs typeface="Times New Roman"/>
              </a:rPr>
              <a:t>особливості</a:t>
            </a:r>
            <a:r>
              <a:rPr lang="ru-RU" sz="2400" dirty="0">
                <a:latin typeface="Times New Roman"/>
                <a:ea typeface="Calibri"/>
                <a:cs typeface="Times New Roman"/>
              </a:rPr>
              <a:t> </a:t>
            </a:r>
            <a:r>
              <a:rPr lang="ru-RU" sz="2400" dirty="0" err="1">
                <a:latin typeface="Times New Roman"/>
                <a:ea typeface="Calibri"/>
                <a:cs typeface="Times New Roman"/>
              </a:rPr>
              <a:t>протікання</a:t>
            </a:r>
            <a:r>
              <a:rPr lang="ru-RU" sz="2400" dirty="0">
                <a:latin typeface="Times New Roman"/>
                <a:ea typeface="Calibri"/>
                <a:cs typeface="Times New Roman"/>
              </a:rPr>
              <a:t> </a:t>
            </a:r>
            <a:r>
              <a:rPr lang="ru-RU" sz="2400" dirty="0" err="1">
                <a:latin typeface="Times New Roman"/>
                <a:ea typeface="Calibri"/>
                <a:cs typeface="Times New Roman"/>
              </a:rPr>
              <a:t>родів</a:t>
            </a:r>
            <a:r>
              <a:rPr lang="ru-RU" sz="2400" dirty="0">
                <a:latin typeface="Times New Roman"/>
                <a:ea typeface="Calibri"/>
                <a:cs typeface="Times New Roman"/>
              </a:rPr>
              <a:t> (</a:t>
            </a:r>
            <a:r>
              <a:rPr lang="ru-RU" sz="2400" dirty="0" err="1">
                <a:latin typeface="Times New Roman"/>
                <a:ea typeface="Calibri"/>
                <a:cs typeface="Times New Roman"/>
              </a:rPr>
              <a:t>ускладнення</a:t>
            </a:r>
            <a:r>
              <a:rPr lang="ru-RU" sz="2400" dirty="0">
                <a:latin typeface="Times New Roman"/>
                <a:ea typeface="Calibri"/>
                <a:cs typeface="Times New Roman"/>
              </a:rPr>
              <a:t>, </a:t>
            </a:r>
            <a:r>
              <a:rPr lang="ru-RU" sz="2400" dirty="0" err="1">
                <a:latin typeface="Times New Roman"/>
                <a:ea typeface="Calibri"/>
                <a:cs typeface="Times New Roman"/>
              </a:rPr>
              <a:t>затримка</a:t>
            </a:r>
            <a:r>
              <a:rPr lang="ru-RU" sz="2400" dirty="0">
                <a:latin typeface="Times New Roman"/>
                <a:ea typeface="Calibri"/>
                <a:cs typeface="Times New Roman"/>
              </a:rPr>
              <a:t> </a:t>
            </a:r>
            <a:r>
              <a:rPr lang="ru-RU" sz="2400" dirty="0" err="1">
                <a:latin typeface="Times New Roman"/>
                <a:ea typeface="Calibri"/>
                <a:cs typeface="Times New Roman"/>
              </a:rPr>
              <a:t>посліду</a:t>
            </a:r>
            <a:r>
              <a:rPr lang="ru-RU" sz="2400" dirty="0">
                <a:latin typeface="Times New Roman"/>
                <a:ea typeface="Calibri"/>
                <a:cs typeface="Times New Roman"/>
              </a:rPr>
              <a:t>), </a:t>
            </a:r>
            <a:r>
              <a:rPr lang="ru-RU" sz="2400" dirty="0" err="1">
                <a:latin typeface="Times New Roman"/>
                <a:ea typeface="Calibri"/>
                <a:cs typeface="Times New Roman"/>
              </a:rPr>
              <a:t>кількість</a:t>
            </a:r>
            <a:r>
              <a:rPr lang="ru-RU" sz="2400" dirty="0">
                <a:latin typeface="Times New Roman"/>
                <a:ea typeface="Calibri"/>
                <a:cs typeface="Times New Roman"/>
              </a:rPr>
              <a:t> </a:t>
            </a:r>
            <a:r>
              <a:rPr lang="ru-RU" sz="2400" dirty="0" err="1">
                <a:latin typeface="Times New Roman"/>
                <a:ea typeface="Calibri"/>
                <a:cs typeface="Times New Roman"/>
              </a:rPr>
              <a:t>осіменінь</a:t>
            </a:r>
            <a:r>
              <a:rPr lang="ru-RU" sz="2400" dirty="0">
                <a:latin typeface="Times New Roman"/>
                <a:ea typeface="Calibri"/>
                <a:cs typeface="Times New Roman"/>
              </a:rPr>
              <a:t> </a:t>
            </a:r>
            <a:r>
              <a:rPr lang="ru-RU" sz="2400" dirty="0" err="1">
                <a:latin typeface="Times New Roman"/>
                <a:ea typeface="Calibri"/>
                <a:cs typeface="Times New Roman"/>
              </a:rPr>
              <a:t>кожної</a:t>
            </a:r>
            <a:r>
              <a:rPr lang="ru-RU" sz="2400" dirty="0">
                <a:latin typeface="Times New Roman"/>
                <a:ea typeface="Calibri"/>
                <a:cs typeface="Times New Roman"/>
              </a:rPr>
              <a:t> </a:t>
            </a:r>
            <a:r>
              <a:rPr lang="ru-RU" sz="2400" dirty="0" err="1">
                <a:latin typeface="Times New Roman"/>
                <a:ea typeface="Calibri"/>
                <a:cs typeface="Times New Roman"/>
              </a:rPr>
              <a:t>тварини</a:t>
            </a:r>
            <a:r>
              <a:rPr lang="ru-RU" sz="2400" dirty="0">
                <a:latin typeface="Times New Roman"/>
                <a:ea typeface="Calibri"/>
                <a:cs typeface="Times New Roman"/>
              </a:rPr>
              <a:t>, </a:t>
            </a:r>
            <a:r>
              <a:rPr lang="ru-RU" sz="2400" dirty="0" err="1">
                <a:latin typeface="Times New Roman"/>
                <a:ea typeface="Calibri"/>
                <a:cs typeface="Times New Roman"/>
              </a:rPr>
              <a:t>тривалість</a:t>
            </a:r>
            <a:r>
              <a:rPr lang="ru-RU" sz="2400" dirty="0">
                <a:latin typeface="Times New Roman"/>
                <a:ea typeface="Calibri"/>
                <a:cs typeface="Times New Roman"/>
              </a:rPr>
              <a:t> </a:t>
            </a:r>
            <a:r>
              <a:rPr lang="ru-RU" sz="2400" dirty="0" err="1">
                <a:latin typeface="Times New Roman"/>
                <a:ea typeface="Calibri"/>
                <a:cs typeface="Times New Roman"/>
              </a:rPr>
              <a:t>сервіс-періоду</a:t>
            </a:r>
            <a:r>
              <a:rPr lang="ru-RU" sz="2400" dirty="0">
                <a:latin typeface="Times New Roman"/>
                <a:ea typeface="Calibri"/>
                <a:cs typeface="Times New Roman"/>
              </a:rPr>
              <a:t>, живу </a:t>
            </a:r>
            <a:r>
              <a:rPr lang="ru-RU" sz="2400" dirty="0" err="1">
                <a:latin typeface="Times New Roman"/>
                <a:ea typeface="Calibri"/>
                <a:cs typeface="Times New Roman"/>
              </a:rPr>
              <a:t>масу</a:t>
            </a:r>
            <a:r>
              <a:rPr lang="ru-RU" sz="2400" dirty="0">
                <a:latin typeface="Times New Roman"/>
                <a:ea typeface="Calibri"/>
                <a:cs typeface="Times New Roman"/>
              </a:rPr>
              <a:t> </a:t>
            </a:r>
            <a:r>
              <a:rPr lang="ru-RU" sz="2400" dirty="0" err="1">
                <a:latin typeface="Times New Roman"/>
                <a:ea typeface="Calibri"/>
                <a:cs typeface="Times New Roman"/>
              </a:rPr>
              <a:t>новонароджених</a:t>
            </a:r>
            <a:r>
              <a:rPr lang="ru-RU" sz="2400" dirty="0">
                <a:latin typeface="Times New Roman"/>
                <a:ea typeface="Calibri"/>
                <a:cs typeface="Times New Roman"/>
              </a:rPr>
              <a:t> </a:t>
            </a:r>
            <a:r>
              <a:rPr lang="ru-RU" sz="2400" dirty="0" err="1">
                <a:latin typeface="Times New Roman"/>
                <a:ea typeface="Calibri"/>
                <a:cs typeface="Times New Roman"/>
              </a:rPr>
              <a:t>тощо</a:t>
            </a:r>
            <a:r>
              <a:rPr lang="ru-RU" sz="2400" dirty="0">
                <a:latin typeface="Times New Roman"/>
                <a:ea typeface="Calibri"/>
                <a:cs typeface="Times New Roman"/>
              </a:rPr>
              <a:t>. </a:t>
            </a:r>
            <a:r>
              <a:rPr lang="ru-RU" sz="2400" dirty="0" err="1">
                <a:latin typeface="Times New Roman"/>
                <a:ea typeface="Calibri"/>
                <a:cs typeface="Times New Roman"/>
              </a:rPr>
              <a:t>Одночасно</a:t>
            </a:r>
            <a:r>
              <a:rPr lang="ru-RU" sz="2400" dirty="0">
                <a:latin typeface="Times New Roman"/>
                <a:ea typeface="Calibri"/>
                <a:cs typeface="Times New Roman"/>
              </a:rPr>
              <a:t> </a:t>
            </a:r>
            <a:r>
              <a:rPr lang="ru-RU" sz="2400" dirty="0" err="1">
                <a:latin typeface="Times New Roman"/>
                <a:ea typeface="Calibri"/>
                <a:cs typeface="Times New Roman"/>
              </a:rPr>
              <a:t>проводять</a:t>
            </a:r>
            <a:r>
              <a:rPr lang="ru-RU" sz="2400" dirty="0">
                <a:latin typeface="Times New Roman"/>
                <a:ea typeface="Calibri"/>
                <a:cs typeface="Times New Roman"/>
              </a:rPr>
              <a:t> </a:t>
            </a:r>
            <a:r>
              <a:rPr lang="ru-RU" sz="2400" dirty="0" err="1">
                <a:latin typeface="Times New Roman"/>
                <a:ea typeface="Calibri"/>
                <a:cs typeface="Times New Roman"/>
              </a:rPr>
              <a:t>облік</a:t>
            </a:r>
            <a:r>
              <a:rPr lang="ru-RU" sz="2400" dirty="0">
                <a:latin typeface="Times New Roman"/>
                <a:ea typeface="Calibri"/>
                <a:cs typeface="Times New Roman"/>
              </a:rPr>
              <a:t> </a:t>
            </a:r>
            <a:r>
              <a:rPr lang="ru-RU" sz="2400" dirty="0" err="1">
                <a:latin typeface="Times New Roman"/>
                <a:ea typeface="Calibri"/>
                <a:cs typeface="Times New Roman"/>
              </a:rPr>
              <a:t>показників</a:t>
            </a:r>
            <a:r>
              <a:rPr lang="ru-RU" sz="2400" dirty="0">
                <a:latin typeface="Times New Roman"/>
                <a:ea typeface="Calibri"/>
                <a:cs typeface="Times New Roman"/>
              </a:rPr>
              <a:t> </a:t>
            </a:r>
            <a:r>
              <a:rPr lang="ru-RU" sz="2400" dirty="0" err="1">
                <a:latin typeface="Times New Roman"/>
                <a:ea typeface="Calibri"/>
                <a:cs typeface="Times New Roman"/>
              </a:rPr>
              <a:t>фізіолого-біохімічних</a:t>
            </a:r>
            <a:r>
              <a:rPr lang="ru-RU" sz="2400" dirty="0">
                <a:latin typeface="Times New Roman"/>
                <a:ea typeface="Calibri"/>
                <a:cs typeface="Times New Roman"/>
              </a:rPr>
              <a:t> </a:t>
            </a:r>
            <a:r>
              <a:rPr lang="ru-RU" sz="2400" dirty="0" err="1">
                <a:latin typeface="Times New Roman"/>
                <a:ea typeface="Calibri"/>
                <a:cs typeface="Times New Roman"/>
              </a:rPr>
              <a:t>досліджень</a:t>
            </a:r>
            <a:r>
              <a:rPr lang="ru-RU" sz="2400" dirty="0">
                <a:latin typeface="Times New Roman"/>
                <a:ea typeface="Calibri"/>
                <a:cs typeface="Times New Roman"/>
              </a:rPr>
              <a:t>, </a:t>
            </a:r>
            <a:r>
              <a:rPr lang="ru-RU" sz="2400" dirty="0" err="1">
                <a:latin typeface="Times New Roman"/>
                <a:ea typeface="Calibri"/>
                <a:cs typeface="Times New Roman"/>
              </a:rPr>
              <a:t>записуючи</a:t>
            </a:r>
            <a:r>
              <a:rPr lang="ru-RU" sz="2400" dirty="0">
                <a:latin typeface="Times New Roman"/>
                <a:ea typeface="Calibri"/>
                <a:cs typeface="Times New Roman"/>
              </a:rPr>
              <a:t> </a:t>
            </a:r>
            <a:r>
              <a:rPr lang="ru-RU" sz="2400" dirty="0" err="1">
                <a:latin typeface="Times New Roman"/>
                <a:ea typeface="Calibri"/>
                <a:cs typeface="Times New Roman"/>
              </a:rPr>
              <a:t>отримані</a:t>
            </a:r>
            <a:r>
              <a:rPr lang="ru-RU" sz="2400" dirty="0">
                <a:latin typeface="Times New Roman"/>
                <a:ea typeface="Calibri"/>
                <a:cs typeface="Times New Roman"/>
              </a:rPr>
              <a:t> </a:t>
            </a:r>
            <a:r>
              <a:rPr lang="ru-RU" sz="2400" dirty="0" err="1">
                <a:latin typeface="Times New Roman"/>
                <a:ea typeface="Calibri"/>
                <a:cs typeface="Times New Roman"/>
              </a:rPr>
              <a:t>дані</a:t>
            </a:r>
            <a:r>
              <a:rPr lang="ru-RU" sz="2400" dirty="0">
                <a:latin typeface="Times New Roman"/>
                <a:ea typeface="Calibri"/>
                <a:cs typeface="Times New Roman"/>
              </a:rPr>
              <a:t> у </a:t>
            </a:r>
            <a:r>
              <a:rPr lang="ru-RU" sz="2400" dirty="0" err="1">
                <a:latin typeface="Times New Roman"/>
                <a:ea typeface="Calibri"/>
                <a:cs typeface="Times New Roman"/>
              </a:rPr>
              <a:t>відповідний</a:t>
            </a:r>
            <a:r>
              <a:rPr lang="ru-RU" sz="2400" dirty="0">
                <a:latin typeface="Times New Roman"/>
                <a:ea typeface="Calibri"/>
                <a:cs typeface="Times New Roman"/>
              </a:rPr>
              <a:t> журнал</a:t>
            </a:r>
            <a:r>
              <a:rPr lang="ru-RU" sz="2400" dirty="0" smtClean="0">
                <a:latin typeface="Times New Roman"/>
                <a:ea typeface="Calibri"/>
                <a:cs typeface="Times New Roman"/>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539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5832648"/>
          </a:xfrm>
          <a:blipFill>
            <a:blip r:embed="rId2"/>
            <a:tile tx="0" ty="0" sx="100000" sy="100000" flip="none" algn="tl"/>
          </a:blipFill>
        </p:spPr>
        <p:txBody>
          <a:bodyPr>
            <a:normAutofit/>
          </a:bodyPr>
          <a:lstStyle/>
          <a:p>
            <a:pPr>
              <a:lnSpc>
                <a:spcPct val="115000"/>
              </a:lnSpc>
              <a:spcAft>
                <a:spcPts val="1000"/>
              </a:spcAft>
            </a:pPr>
            <a:r>
              <a:rPr lang="ru-RU" sz="2400" dirty="0" err="1" smtClean="0">
                <a:latin typeface="Times New Roman"/>
                <a:ea typeface="Calibri"/>
                <a:cs typeface="Times New Roman"/>
              </a:rPr>
              <a:t>Потрібно</a:t>
            </a:r>
            <a:r>
              <a:rPr lang="ru-RU" sz="2400" dirty="0" smtClean="0">
                <a:latin typeface="Times New Roman"/>
                <a:ea typeface="Calibri"/>
                <a:cs typeface="Times New Roman"/>
              </a:rPr>
              <a:t> вести </a:t>
            </a:r>
            <a:r>
              <a:rPr lang="ru-RU" sz="2400" dirty="0" err="1">
                <a:latin typeface="Times New Roman"/>
                <a:ea typeface="Calibri"/>
                <a:cs typeface="Times New Roman"/>
              </a:rPr>
              <a:t>щоденник</a:t>
            </a:r>
            <a:r>
              <a:rPr lang="ru-RU" sz="2400" dirty="0">
                <a:latin typeface="Times New Roman"/>
                <a:ea typeface="Calibri"/>
                <a:cs typeface="Times New Roman"/>
              </a:rPr>
              <a:t> </a:t>
            </a:r>
            <a:r>
              <a:rPr lang="ru-RU" sz="2400" dirty="0" err="1">
                <a:latin typeface="Times New Roman"/>
                <a:ea typeface="Calibri"/>
                <a:cs typeface="Times New Roman"/>
              </a:rPr>
              <a:t>досліду</a:t>
            </a:r>
            <a:r>
              <a:rPr lang="ru-RU" sz="2400" dirty="0">
                <a:latin typeface="Times New Roman"/>
                <a:ea typeface="Calibri"/>
                <a:cs typeface="Times New Roman"/>
              </a:rPr>
              <a:t>, у </a:t>
            </a:r>
            <a:r>
              <a:rPr lang="ru-RU" sz="2400" dirty="0" err="1">
                <a:latin typeface="Times New Roman"/>
                <a:ea typeface="Calibri"/>
                <a:cs typeface="Times New Roman"/>
              </a:rPr>
              <a:t>якому</a:t>
            </a:r>
            <a:r>
              <a:rPr lang="ru-RU" sz="2400" dirty="0">
                <a:latin typeface="Times New Roman"/>
                <a:ea typeface="Calibri"/>
                <a:cs typeface="Times New Roman"/>
              </a:rPr>
              <a:t> </a:t>
            </a:r>
            <a:r>
              <a:rPr lang="ru-RU" sz="2400" dirty="0" err="1">
                <a:latin typeface="Times New Roman"/>
                <a:ea typeface="Calibri"/>
                <a:cs typeface="Times New Roman"/>
              </a:rPr>
              <a:t>записують</a:t>
            </a:r>
            <a:r>
              <a:rPr lang="ru-RU" sz="2400" dirty="0">
                <a:latin typeface="Times New Roman"/>
                <a:ea typeface="Calibri"/>
                <a:cs typeface="Times New Roman"/>
              </a:rPr>
              <a:t> </a:t>
            </a:r>
            <a:r>
              <a:rPr lang="ru-RU" sz="2400" dirty="0" err="1">
                <a:latin typeface="Times New Roman"/>
                <a:ea typeface="Calibri"/>
                <a:cs typeface="Times New Roman"/>
              </a:rPr>
              <a:t>усі</a:t>
            </a:r>
            <a:r>
              <a:rPr lang="ru-RU" sz="2400" dirty="0">
                <a:latin typeface="Times New Roman"/>
                <a:ea typeface="Calibri"/>
                <a:cs typeface="Times New Roman"/>
              </a:rPr>
              <a:t> </a:t>
            </a:r>
            <a:r>
              <a:rPr lang="ru-RU" sz="2400" dirty="0" err="1">
                <a:latin typeface="Times New Roman"/>
                <a:ea typeface="Calibri"/>
                <a:cs typeface="Times New Roman"/>
              </a:rPr>
              <a:t>спостереження</a:t>
            </a:r>
            <a:r>
              <a:rPr lang="ru-RU" sz="2400" dirty="0">
                <a:latin typeface="Times New Roman"/>
                <a:ea typeface="Calibri"/>
                <a:cs typeface="Times New Roman"/>
              </a:rPr>
              <a:t> за станом </a:t>
            </a:r>
            <a:r>
              <a:rPr lang="ru-RU" sz="2400" dirty="0" err="1">
                <a:latin typeface="Times New Roman"/>
                <a:ea typeface="Calibri"/>
                <a:cs typeface="Times New Roman"/>
              </a:rPr>
              <a:t>тварин</a:t>
            </a:r>
            <a:r>
              <a:rPr lang="ru-RU" sz="2400" dirty="0">
                <a:latin typeface="Times New Roman"/>
                <a:ea typeface="Calibri"/>
                <a:cs typeface="Times New Roman"/>
              </a:rPr>
              <a:t> і </a:t>
            </a:r>
            <a:r>
              <a:rPr lang="ru-RU" sz="2400" dirty="0" err="1">
                <a:latin typeface="Times New Roman"/>
                <a:ea typeface="Calibri"/>
                <a:cs typeface="Times New Roman"/>
              </a:rPr>
              <a:t>реєструють</a:t>
            </a:r>
            <a:r>
              <a:rPr lang="ru-RU" sz="2400" dirty="0">
                <a:latin typeface="Times New Roman"/>
                <a:ea typeface="Calibri"/>
                <a:cs typeface="Times New Roman"/>
              </a:rPr>
              <a:t> </a:t>
            </a:r>
            <a:r>
              <a:rPr lang="ru-RU" sz="2400" dirty="0" err="1">
                <a:latin typeface="Times New Roman"/>
                <a:ea typeface="Calibri"/>
                <a:cs typeface="Times New Roman"/>
              </a:rPr>
              <a:t>кліматичні</a:t>
            </a:r>
            <a:r>
              <a:rPr lang="ru-RU" sz="2400" dirty="0">
                <a:latin typeface="Times New Roman"/>
                <a:ea typeface="Calibri"/>
                <a:cs typeface="Times New Roman"/>
              </a:rPr>
              <a:t> та </a:t>
            </a:r>
            <a:r>
              <a:rPr lang="ru-RU" sz="2400" dirty="0" err="1">
                <a:latin typeface="Times New Roman"/>
                <a:ea typeface="Calibri"/>
                <a:cs typeface="Times New Roman"/>
              </a:rPr>
              <a:t>зоогігієнічні</a:t>
            </a:r>
            <a:r>
              <a:rPr lang="ru-RU" sz="2400" dirty="0">
                <a:latin typeface="Times New Roman"/>
                <a:ea typeface="Calibri"/>
                <a:cs typeface="Times New Roman"/>
              </a:rPr>
              <a:t> </a:t>
            </a:r>
            <a:r>
              <a:rPr lang="ru-RU" sz="2400" dirty="0" err="1">
                <a:latin typeface="Times New Roman"/>
                <a:ea typeface="Calibri"/>
                <a:cs typeface="Times New Roman"/>
              </a:rPr>
              <a:t>умови</a:t>
            </a:r>
            <a:r>
              <a:rPr lang="ru-RU" sz="2400" dirty="0">
                <a:latin typeface="Times New Roman"/>
                <a:ea typeface="Calibri"/>
                <a:cs typeface="Times New Roman"/>
              </a:rPr>
              <a:t> </a:t>
            </a:r>
            <a:r>
              <a:rPr lang="ru-RU" sz="2400" dirty="0" err="1">
                <a:latin typeface="Times New Roman"/>
                <a:ea typeface="Calibri"/>
                <a:cs typeface="Times New Roman"/>
              </a:rPr>
              <a:t>дослідження</a:t>
            </a:r>
            <a:r>
              <a:rPr lang="ru-RU" sz="2400" dirty="0">
                <a:latin typeface="Times New Roman"/>
                <a:ea typeface="Calibri"/>
                <a:cs typeface="Times New Roman"/>
              </a:rPr>
              <a:t>. </a:t>
            </a:r>
            <a:r>
              <a:rPr lang="ru-RU" sz="2400" dirty="0" smtClean="0">
                <a:latin typeface="Times New Roman"/>
                <a:ea typeface="Calibri"/>
                <a:cs typeface="Times New Roman"/>
              </a:rPr>
              <a:t/>
            </a:r>
            <a:br>
              <a:rPr lang="ru-RU" sz="2400" dirty="0" smtClean="0">
                <a:latin typeface="Times New Roman"/>
                <a:ea typeface="Calibri"/>
                <a:cs typeface="Times New Roman"/>
              </a:rPr>
            </a:br>
            <a:r>
              <a:rPr lang="ru-RU" sz="2400" dirty="0" err="1" smtClean="0">
                <a:latin typeface="Times New Roman"/>
                <a:ea typeface="Calibri"/>
                <a:cs typeface="Times New Roman"/>
              </a:rPr>
              <a:t>Сторінки</a:t>
            </a:r>
            <a:r>
              <a:rPr lang="ru-RU" sz="2400" dirty="0" smtClean="0">
                <a:latin typeface="Times New Roman"/>
                <a:ea typeface="Calibri"/>
                <a:cs typeface="Times New Roman"/>
              </a:rPr>
              <a:t> </a:t>
            </a:r>
            <a:r>
              <a:rPr lang="ru-RU" sz="2400" dirty="0" err="1">
                <a:latin typeface="Times New Roman"/>
                <a:ea typeface="Calibri"/>
                <a:cs typeface="Times New Roman"/>
              </a:rPr>
              <a:t>журналів</a:t>
            </a:r>
            <a:r>
              <a:rPr lang="ru-RU" sz="2400" dirty="0">
                <a:latin typeface="Times New Roman"/>
                <a:ea typeface="Calibri"/>
                <a:cs typeface="Times New Roman"/>
              </a:rPr>
              <a:t> </a:t>
            </a:r>
            <a:r>
              <a:rPr lang="ru-RU" sz="2400" dirty="0" err="1">
                <a:latin typeface="Times New Roman"/>
                <a:ea typeface="Calibri"/>
                <a:cs typeface="Times New Roman"/>
              </a:rPr>
              <a:t>обліку</a:t>
            </a:r>
            <a:r>
              <a:rPr lang="ru-RU" sz="2400" dirty="0">
                <a:latin typeface="Times New Roman"/>
                <a:ea typeface="Calibri"/>
                <a:cs typeface="Times New Roman"/>
              </a:rPr>
              <a:t> і </a:t>
            </a:r>
            <a:r>
              <a:rPr lang="ru-RU" sz="2400" dirty="0" err="1">
                <a:latin typeface="Times New Roman"/>
                <a:ea typeface="Calibri"/>
                <a:cs typeface="Times New Roman"/>
              </a:rPr>
              <a:t>щоденника</a:t>
            </a:r>
            <a:r>
              <a:rPr lang="ru-RU" sz="2400" dirty="0">
                <a:latin typeface="Times New Roman"/>
                <a:ea typeface="Calibri"/>
                <a:cs typeface="Times New Roman"/>
              </a:rPr>
              <a:t> </a:t>
            </a:r>
            <a:r>
              <a:rPr lang="ru-RU" sz="2400" dirty="0" err="1">
                <a:latin typeface="Times New Roman"/>
                <a:ea typeface="Calibri"/>
                <a:cs typeface="Times New Roman"/>
              </a:rPr>
              <a:t>досліду</a:t>
            </a:r>
            <a:r>
              <a:rPr lang="ru-RU" sz="2400" dirty="0">
                <a:latin typeface="Times New Roman"/>
                <a:ea typeface="Calibri"/>
                <a:cs typeface="Times New Roman"/>
              </a:rPr>
              <a:t> </a:t>
            </a:r>
            <a:r>
              <a:rPr lang="ru-RU" sz="2400" dirty="0" err="1">
                <a:latin typeface="Times New Roman"/>
                <a:ea typeface="Calibri"/>
                <a:cs typeface="Times New Roman"/>
              </a:rPr>
              <a:t>мають</a:t>
            </a:r>
            <a:r>
              <a:rPr lang="ru-RU" sz="2400" dirty="0">
                <a:latin typeface="Times New Roman"/>
                <a:ea typeface="Calibri"/>
                <a:cs typeface="Times New Roman"/>
              </a:rPr>
              <a:t> бути </a:t>
            </a:r>
            <a:r>
              <a:rPr lang="ru-RU" sz="2400" dirty="0" err="1">
                <a:latin typeface="Times New Roman"/>
                <a:ea typeface="Calibri"/>
                <a:cs typeface="Times New Roman"/>
              </a:rPr>
              <a:t>пронумеровані</a:t>
            </a:r>
            <a:r>
              <a:rPr lang="ru-RU" sz="2400" dirty="0">
                <a:latin typeface="Times New Roman"/>
                <a:ea typeface="Calibri"/>
                <a:cs typeface="Times New Roman"/>
              </a:rPr>
              <a:t> і </a:t>
            </a:r>
            <a:r>
              <a:rPr lang="ru-RU" sz="2400" dirty="0" err="1">
                <a:latin typeface="Times New Roman"/>
                <a:ea typeface="Calibri"/>
                <a:cs typeface="Times New Roman"/>
              </a:rPr>
              <a:t>підписані</a:t>
            </a:r>
            <a:r>
              <a:rPr lang="ru-RU" sz="2400" dirty="0">
                <a:latin typeface="Times New Roman"/>
                <a:ea typeface="Calibri"/>
                <a:cs typeface="Times New Roman"/>
              </a:rPr>
              <a:t> </a:t>
            </a:r>
            <a:r>
              <a:rPr lang="ru-RU" sz="2400" dirty="0" err="1">
                <a:latin typeface="Times New Roman"/>
                <a:ea typeface="Calibri"/>
                <a:cs typeface="Times New Roman"/>
              </a:rPr>
              <a:t>науковим</a:t>
            </a:r>
            <a:r>
              <a:rPr lang="ru-RU" sz="2400" dirty="0">
                <a:latin typeface="Times New Roman"/>
                <a:ea typeface="Calibri"/>
                <a:cs typeface="Times New Roman"/>
              </a:rPr>
              <a:t> </a:t>
            </a:r>
            <a:r>
              <a:rPr lang="ru-RU" sz="2400" dirty="0" err="1">
                <a:latin typeface="Times New Roman"/>
                <a:ea typeface="Calibri"/>
                <a:cs typeface="Times New Roman"/>
              </a:rPr>
              <a:t>керівником</a:t>
            </a:r>
            <a:r>
              <a:rPr lang="ru-RU" sz="2400" dirty="0">
                <a:latin typeface="Times New Roman"/>
                <a:ea typeface="Calibri"/>
                <a:cs typeface="Times New Roman"/>
              </a:rPr>
              <a:t>.</a:t>
            </a:r>
            <a:r>
              <a:rPr lang="ru-RU" sz="1800" dirty="0">
                <a:ea typeface="Calibri"/>
                <a:cs typeface="Times New Roman"/>
              </a:rPr>
              <a:t/>
            </a:r>
            <a:br>
              <a:rPr lang="ru-RU" sz="1800" dirty="0">
                <a:ea typeface="Calibri"/>
                <a:cs typeface="Times New Roman"/>
              </a:rPr>
            </a:br>
            <a:r>
              <a:rPr lang="ru-RU" sz="2400" dirty="0" err="1">
                <a:latin typeface="Times New Roman"/>
                <a:ea typeface="Calibri"/>
                <a:cs typeface="Times New Roman"/>
              </a:rPr>
              <a:t>Водночас</a:t>
            </a:r>
            <a:r>
              <a:rPr lang="ru-RU" sz="2400" dirty="0">
                <a:latin typeface="Times New Roman"/>
                <a:ea typeface="Calibri"/>
                <a:cs typeface="Times New Roman"/>
              </a:rPr>
              <a:t> </a:t>
            </a:r>
            <a:r>
              <a:rPr lang="ru-RU" sz="2400" dirty="0" err="1">
                <a:latin typeface="Times New Roman"/>
                <a:ea typeface="Calibri"/>
                <a:cs typeface="Times New Roman"/>
              </a:rPr>
              <a:t>вказують</a:t>
            </a:r>
            <a:r>
              <a:rPr lang="ru-RU" sz="2400" dirty="0">
                <a:latin typeface="Times New Roman"/>
                <a:ea typeface="Calibri"/>
                <a:cs typeface="Times New Roman"/>
              </a:rPr>
              <a:t> </a:t>
            </a:r>
            <a:r>
              <a:rPr lang="ru-RU" sz="2400" b="1" i="1" dirty="0">
                <a:solidFill>
                  <a:srgbClr val="C00000"/>
                </a:solidFill>
                <a:latin typeface="Times New Roman"/>
                <a:ea typeface="Calibri"/>
                <a:cs typeface="Times New Roman"/>
              </a:rPr>
              <a:t>метод </a:t>
            </a:r>
            <a:r>
              <a:rPr lang="ru-RU" sz="2400" b="1" i="1" dirty="0" err="1">
                <a:solidFill>
                  <a:srgbClr val="C00000"/>
                </a:solidFill>
                <a:latin typeface="Times New Roman"/>
                <a:ea typeface="Calibri"/>
                <a:cs typeface="Times New Roman"/>
              </a:rPr>
              <a:t>варіаційної</a:t>
            </a:r>
            <a:r>
              <a:rPr lang="ru-RU" sz="2400" b="1" i="1" dirty="0">
                <a:solidFill>
                  <a:srgbClr val="C00000"/>
                </a:solidFill>
                <a:latin typeface="Times New Roman"/>
                <a:ea typeface="Calibri"/>
                <a:cs typeface="Times New Roman"/>
              </a:rPr>
              <a:t> статистики</a:t>
            </a:r>
            <a:r>
              <a:rPr lang="ru-RU" sz="2400" dirty="0">
                <a:latin typeface="Times New Roman"/>
                <a:ea typeface="Calibri"/>
                <a:cs typeface="Times New Roman"/>
              </a:rPr>
              <a:t>, за </a:t>
            </a:r>
            <a:r>
              <a:rPr lang="ru-RU" sz="2400" dirty="0" err="1">
                <a:latin typeface="Times New Roman"/>
                <a:ea typeface="Calibri"/>
                <a:cs typeface="Times New Roman"/>
              </a:rPr>
              <a:t>допомогою</a:t>
            </a:r>
            <a:r>
              <a:rPr lang="ru-RU" sz="2400" dirty="0">
                <a:latin typeface="Times New Roman"/>
                <a:ea typeface="Calibri"/>
                <a:cs typeface="Times New Roman"/>
              </a:rPr>
              <a:t> </a:t>
            </a:r>
            <a:r>
              <a:rPr lang="ru-RU" sz="2400" dirty="0" err="1">
                <a:latin typeface="Times New Roman"/>
                <a:ea typeface="Calibri"/>
                <a:cs typeface="Times New Roman"/>
              </a:rPr>
              <a:t>якого</a:t>
            </a:r>
            <a:r>
              <a:rPr lang="ru-RU" sz="2400" dirty="0">
                <a:latin typeface="Times New Roman"/>
                <a:ea typeface="Calibri"/>
                <a:cs typeface="Times New Roman"/>
              </a:rPr>
              <a:t> </a:t>
            </a:r>
            <a:r>
              <a:rPr lang="ru-RU" sz="2400" dirty="0" err="1">
                <a:latin typeface="Times New Roman"/>
                <a:ea typeface="Calibri"/>
                <a:cs typeface="Times New Roman"/>
              </a:rPr>
              <a:t>обробляють</a:t>
            </a:r>
            <a:r>
              <a:rPr lang="ru-RU" sz="2400" dirty="0">
                <a:latin typeface="Times New Roman"/>
                <a:ea typeface="Calibri"/>
                <a:cs typeface="Times New Roman"/>
              </a:rPr>
              <a:t> </a:t>
            </a:r>
            <a:r>
              <a:rPr lang="ru-RU" sz="2400" dirty="0" err="1">
                <a:latin typeface="Times New Roman"/>
                <a:ea typeface="Calibri"/>
                <a:cs typeface="Times New Roman"/>
              </a:rPr>
              <a:t>результати</a:t>
            </a:r>
            <a:r>
              <a:rPr lang="ru-RU" sz="2400" dirty="0">
                <a:latin typeface="Times New Roman"/>
                <a:ea typeface="Calibri"/>
                <a:cs typeface="Times New Roman"/>
              </a:rPr>
              <a:t> </a:t>
            </a:r>
            <a:r>
              <a:rPr lang="ru-RU" sz="2400" dirty="0" err="1">
                <a:latin typeface="Times New Roman"/>
                <a:ea typeface="Calibri"/>
                <a:cs typeface="Times New Roman"/>
              </a:rPr>
              <a:t>досліду</a:t>
            </a:r>
            <a:r>
              <a:rPr lang="ru-RU" sz="2400" dirty="0">
                <a:latin typeface="Times New Roman"/>
                <a:ea typeface="Calibri"/>
                <a:cs typeface="Times New Roman"/>
              </a:rPr>
              <a:t>.</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r>
            <a:br>
              <a:rPr lang="ru-RU" sz="1800" dirty="0" smtClean="0">
                <a:ea typeface="Calibri"/>
                <a:cs typeface="Times New Roman"/>
              </a:rPr>
            </a:br>
            <a:r>
              <a:rPr lang="ru-RU" sz="2400" dirty="0" err="1" smtClean="0">
                <a:latin typeface="Times New Roman"/>
                <a:ea typeface="Calibri"/>
                <a:cs typeface="Times New Roman"/>
              </a:rPr>
              <a:t>Закінчують</a:t>
            </a:r>
            <a:r>
              <a:rPr lang="ru-RU" sz="2400" dirty="0" smtClean="0">
                <a:latin typeface="Times New Roman"/>
                <a:ea typeface="Calibri"/>
                <a:cs typeface="Times New Roman"/>
              </a:rPr>
              <a:t> </a:t>
            </a:r>
            <a:r>
              <a:rPr lang="ru-RU" sz="2400" dirty="0">
                <a:latin typeface="Times New Roman"/>
                <a:ea typeface="Calibri"/>
                <a:cs typeface="Times New Roman"/>
              </a:rPr>
              <a:t>методику </a:t>
            </a:r>
            <a:r>
              <a:rPr lang="ru-RU" sz="2400" dirty="0" err="1">
                <a:latin typeface="Times New Roman"/>
                <a:ea typeface="Calibri"/>
                <a:cs typeface="Times New Roman"/>
              </a:rPr>
              <a:t>дослідження</a:t>
            </a:r>
            <a:r>
              <a:rPr lang="ru-RU" sz="2400" dirty="0">
                <a:latin typeface="Times New Roman"/>
                <a:ea typeface="Calibri"/>
                <a:cs typeface="Times New Roman"/>
              </a:rPr>
              <a:t> </a:t>
            </a:r>
            <a:r>
              <a:rPr lang="ru-RU" sz="2400" b="1" dirty="0" err="1">
                <a:latin typeface="Times New Roman"/>
                <a:ea typeface="Calibri"/>
                <a:cs typeface="Times New Roman"/>
              </a:rPr>
              <a:t>розрахунком</a:t>
            </a:r>
            <a:r>
              <a:rPr lang="ru-RU" sz="2400" b="1" dirty="0">
                <a:latin typeface="Times New Roman"/>
                <a:ea typeface="Calibri"/>
                <a:cs typeface="Times New Roman"/>
              </a:rPr>
              <a:t> </a:t>
            </a:r>
            <a:r>
              <a:rPr lang="ru-RU" sz="2400" b="1" dirty="0" err="1">
                <a:latin typeface="Times New Roman"/>
                <a:ea typeface="Calibri"/>
                <a:cs typeface="Times New Roman"/>
              </a:rPr>
              <a:t>кошторису</a:t>
            </a:r>
            <a:r>
              <a:rPr lang="ru-RU" sz="2400" b="1" dirty="0">
                <a:latin typeface="Times New Roman"/>
                <a:ea typeface="Calibri"/>
                <a:cs typeface="Times New Roman"/>
              </a:rPr>
              <a:t> </a:t>
            </a:r>
            <a:r>
              <a:rPr lang="ru-RU" sz="2400" b="1" dirty="0" err="1">
                <a:latin typeface="Times New Roman"/>
                <a:ea typeface="Calibri"/>
                <a:cs typeface="Times New Roman"/>
              </a:rPr>
              <a:t>витрат</a:t>
            </a:r>
            <a:r>
              <a:rPr lang="ru-RU" sz="2400" b="1" dirty="0">
                <a:latin typeface="Times New Roman"/>
                <a:ea typeface="Calibri"/>
                <a:cs typeface="Times New Roman"/>
              </a:rPr>
              <a:t> </a:t>
            </a:r>
            <a:r>
              <a:rPr lang="ru-RU" sz="2400" b="1" dirty="0" err="1">
                <a:latin typeface="Times New Roman"/>
                <a:ea typeface="Calibri"/>
                <a:cs typeface="Times New Roman"/>
              </a:rPr>
              <a:t>коштів</a:t>
            </a:r>
            <a:r>
              <a:rPr lang="ru-RU" sz="2400" b="1" dirty="0">
                <a:latin typeface="Times New Roman"/>
                <a:ea typeface="Calibri"/>
                <a:cs typeface="Times New Roman"/>
              </a:rPr>
              <a:t> та </a:t>
            </a:r>
            <a:r>
              <a:rPr lang="ru-RU" sz="2400" b="1" dirty="0" err="1">
                <a:latin typeface="Times New Roman"/>
                <a:ea typeface="Calibri"/>
                <a:cs typeface="Times New Roman"/>
              </a:rPr>
              <a:t>складанням</a:t>
            </a:r>
            <a:r>
              <a:rPr lang="ru-RU" sz="2400" b="1" dirty="0">
                <a:latin typeface="Times New Roman"/>
                <a:ea typeface="Calibri"/>
                <a:cs typeface="Times New Roman"/>
              </a:rPr>
              <a:t> списку </a:t>
            </a:r>
            <a:r>
              <a:rPr lang="ru-RU" sz="2400" b="1" dirty="0" err="1">
                <a:latin typeface="Times New Roman"/>
                <a:ea typeface="Calibri"/>
                <a:cs typeface="Times New Roman"/>
              </a:rPr>
              <a:t>необхідних</a:t>
            </a:r>
            <a:r>
              <a:rPr lang="ru-RU" sz="2400" b="1" dirty="0">
                <a:latin typeface="Times New Roman"/>
                <a:ea typeface="Calibri"/>
                <a:cs typeface="Times New Roman"/>
              </a:rPr>
              <a:t> для </a:t>
            </a:r>
            <a:r>
              <a:rPr lang="ru-RU" sz="2400" b="1" dirty="0" err="1">
                <a:latin typeface="Times New Roman"/>
                <a:ea typeface="Calibri"/>
                <a:cs typeface="Times New Roman"/>
              </a:rPr>
              <a:t>проведення</a:t>
            </a:r>
            <a:r>
              <a:rPr lang="ru-RU" sz="2400" b="1" dirty="0">
                <a:latin typeface="Times New Roman"/>
                <a:ea typeface="Calibri"/>
                <a:cs typeface="Times New Roman"/>
              </a:rPr>
              <a:t> </a:t>
            </a:r>
            <a:r>
              <a:rPr lang="ru-RU" sz="2400" b="1" dirty="0" err="1">
                <a:latin typeface="Times New Roman"/>
                <a:ea typeface="Calibri"/>
                <a:cs typeface="Times New Roman"/>
              </a:rPr>
              <a:t>досліду</a:t>
            </a:r>
            <a:r>
              <a:rPr lang="ru-RU" sz="2400" b="1" dirty="0">
                <a:latin typeface="Times New Roman"/>
                <a:ea typeface="Calibri"/>
                <a:cs typeface="Times New Roman"/>
              </a:rPr>
              <a:t> </a:t>
            </a:r>
            <a:r>
              <a:rPr lang="ru-RU" sz="2400" b="1" dirty="0" err="1" smtClean="0">
                <a:latin typeface="Times New Roman"/>
                <a:ea typeface="Calibri"/>
                <a:cs typeface="Times New Roman"/>
              </a:rPr>
              <a:t>матеріалів</a:t>
            </a:r>
            <a:r>
              <a:rPr lang="ru-RU" sz="2400" dirty="0" smtClean="0">
                <a:latin typeface="Times New Roman"/>
                <a:ea typeface="Calibri"/>
                <a:cs typeface="Times New Roman"/>
              </a:rPr>
              <a:t>, </a:t>
            </a:r>
            <a:r>
              <a:rPr lang="ru-RU" sz="2400" dirty="0" err="1" smtClean="0">
                <a:latin typeface="Times New Roman"/>
                <a:ea typeface="Calibri"/>
                <a:cs typeface="Times New Roman"/>
              </a:rPr>
              <a:t>кормів</a:t>
            </a:r>
            <a:r>
              <a:rPr lang="ru-RU" sz="2400" dirty="0" smtClean="0">
                <a:latin typeface="Times New Roman"/>
                <a:ea typeface="Calibri"/>
                <a:cs typeface="Times New Roman"/>
              </a:rPr>
              <a:t> та добавок.</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7809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764704"/>
            <a:ext cx="8229600" cy="5103440"/>
          </a:xfrm>
          <a:blipFill>
            <a:blip r:embed="rId3"/>
            <a:tile tx="0" ty="0" sx="100000" sy="100000" flip="none" algn="tl"/>
          </a:blipFill>
        </p:spPr>
        <p:txBody>
          <a:bodyPr>
            <a:normAutofit fontScale="90000"/>
          </a:bodyPr>
          <a:lstStyle/>
          <a:p>
            <a:pPr>
              <a:lnSpc>
                <a:spcPct val="115000"/>
              </a:lnSpc>
              <a:spcAft>
                <a:spcPts val="1000"/>
              </a:spcAft>
            </a:pPr>
            <a:r>
              <a:rPr lang="ru-RU" sz="3100" b="1" dirty="0" smtClean="0">
                <a:solidFill>
                  <a:srgbClr val="C00000"/>
                </a:solidFill>
                <a:latin typeface="Times New Roman"/>
                <a:ea typeface="Calibri"/>
                <a:cs typeface="Times New Roman"/>
              </a:rPr>
              <a:t>3. </a:t>
            </a:r>
            <a:r>
              <a:rPr lang="ru-RU" sz="3100" b="1" dirty="0" err="1" smtClean="0">
                <a:solidFill>
                  <a:srgbClr val="C00000"/>
                </a:solidFill>
                <a:latin typeface="Times New Roman"/>
                <a:ea typeface="Calibri"/>
                <a:cs typeface="Times New Roman"/>
              </a:rPr>
              <a:t>Робочий</a:t>
            </a:r>
            <a:r>
              <a:rPr lang="ru-RU" sz="3100" b="1" dirty="0" smtClean="0">
                <a:solidFill>
                  <a:srgbClr val="C00000"/>
                </a:solidFill>
                <a:latin typeface="Times New Roman"/>
                <a:ea typeface="Calibri"/>
                <a:cs typeface="Times New Roman"/>
              </a:rPr>
              <a:t> </a:t>
            </a:r>
            <a:r>
              <a:rPr lang="ru-RU" sz="3100" b="1" dirty="0">
                <a:solidFill>
                  <a:srgbClr val="C00000"/>
                </a:solidFill>
                <a:latin typeface="Times New Roman"/>
                <a:ea typeface="Calibri"/>
                <a:cs typeface="Times New Roman"/>
              </a:rPr>
              <a:t>план </a:t>
            </a:r>
            <a:r>
              <a:rPr lang="ru-RU" sz="3100" b="1" dirty="0" err="1">
                <a:solidFill>
                  <a:srgbClr val="C00000"/>
                </a:solidFill>
                <a:latin typeface="Times New Roman"/>
                <a:ea typeface="Calibri"/>
                <a:cs typeface="Times New Roman"/>
              </a:rPr>
              <a:t>досліду</a:t>
            </a:r>
            <a:r>
              <a:rPr lang="ru-RU" sz="3100" dirty="0">
                <a:solidFill>
                  <a:srgbClr val="C00000"/>
                </a:solidFill>
                <a:latin typeface="Times New Roman"/>
                <a:ea typeface="Calibri"/>
                <a:cs typeface="Times New Roman"/>
              </a:rPr>
              <a:t> </a:t>
            </a:r>
            <a:r>
              <a:rPr lang="ru-RU" sz="2400" dirty="0" err="1">
                <a:latin typeface="Times New Roman"/>
                <a:ea typeface="Calibri"/>
                <a:cs typeface="Times New Roman"/>
              </a:rPr>
              <a:t>розробляють</a:t>
            </a:r>
            <a:r>
              <a:rPr lang="ru-RU" sz="2400" dirty="0">
                <a:latin typeface="Times New Roman"/>
                <a:ea typeface="Calibri"/>
                <a:cs typeface="Times New Roman"/>
              </a:rPr>
              <a:t> </a:t>
            </a:r>
            <a:r>
              <a:rPr lang="ru-RU" sz="2400" dirty="0" err="1">
                <a:latin typeface="Times New Roman"/>
                <a:ea typeface="Calibri"/>
                <a:cs typeface="Times New Roman"/>
              </a:rPr>
              <a:t>після</a:t>
            </a:r>
            <a:r>
              <a:rPr lang="ru-RU" sz="2400" dirty="0">
                <a:latin typeface="Times New Roman"/>
                <a:ea typeface="Calibri"/>
                <a:cs typeface="Times New Roman"/>
              </a:rPr>
              <a:t> </a:t>
            </a:r>
            <a:r>
              <a:rPr lang="ru-RU" sz="2400" dirty="0" err="1">
                <a:latin typeface="Times New Roman"/>
                <a:ea typeface="Calibri"/>
                <a:cs typeface="Times New Roman"/>
              </a:rPr>
              <a:t>складання</a:t>
            </a:r>
            <a:r>
              <a:rPr lang="ru-RU" sz="2400" dirty="0">
                <a:latin typeface="Times New Roman"/>
                <a:ea typeface="Calibri"/>
                <a:cs typeface="Times New Roman"/>
              </a:rPr>
              <a:t> методики. У </a:t>
            </a:r>
            <a:r>
              <a:rPr lang="ru-RU" sz="2400" dirty="0" err="1">
                <a:latin typeface="Times New Roman"/>
                <a:ea typeface="Calibri"/>
                <a:cs typeface="Times New Roman"/>
              </a:rPr>
              <a:t>ньому</a:t>
            </a:r>
            <a:r>
              <a:rPr lang="ru-RU" sz="2400" dirty="0">
                <a:latin typeface="Times New Roman"/>
                <a:ea typeface="Calibri"/>
                <a:cs typeface="Times New Roman"/>
              </a:rPr>
              <a:t> </a:t>
            </a:r>
            <a:r>
              <a:rPr lang="ru-RU" sz="2400" dirty="0" err="1">
                <a:latin typeface="Times New Roman"/>
                <a:ea typeface="Calibri"/>
                <a:cs typeface="Times New Roman"/>
              </a:rPr>
              <a:t>зазначають</a:t>
            </a:r>
            <a:r>
              <a:rPr lang="ru-RU" sz="2400" dirty="0">
                <a:latin typeface="Times New Roman"/>
                <a:ea typeface="Calibri"/>
                <a:cs typeface="Times New Roman"/>
              </a:rPr>
              <a:t> </a:t>
            </a:r>
            <a:r>
              <a:rPr lang="ru-RU" sz="2400" dirty="0" err="1">
                <a:latin typeface="Times New Roman"/>
                <a:ea typeface="Calibri"/>
                <a:cs typeface="Times New Roman"/>
              </a:rPr>
              <a:t>календарні</a:t>
            </a:r>
            <a:r>
              <a:rPr lang="ru-RU" sz="2400" dirty="0">
                <a:latin typeface="Times New Roman"/>
                <a:ea typeface="Calibri"/>
                <a:cs typeface="Times New Roman"/>
              </a:rPr>
              <a:t> строки </a:t>
            </a:r>
            <a:r>
              <a:rPr lang="ru-RU" sz="2400" dirty="0" err="1">
                <a:latin typeface="Times New Roman"/>
                <a:ea typeface="Calibri"/>
                <a:cs typeface="Times New Roman"/>
              </a:rPr>
              <a:t>виконання</a:t>
            </a:r>
            <a:r>
              <a:rPr lang="ru-RU" sz="2400" dirty="0">
                <a:latin typeface="Times New Roman"/>
                <a:ea typeface="Calibri"/>
                <a:cs typeface="Times New Roman"/>
              </a:rPr>
              <a:t> </a:t>
            </a:r>
            <a:r>
              <a:rPr lang="ru-RU" sz="2400" dirty="0" err="1">
                <a:latin typeface="Times New Roman"/>
                <a:ea typeface="Calibri"/>
                <a:cs typeface="Times New Roman"/>
              </a:rPr>
              <a:t>усіх</a:t>
            </a:r>
            <a:r>
              <a:rPr lang="ru-RU" sz="2400" dirty="0">
                <a:latin typeface="Times New Roman"/>
                <a:ea typeface="Calibri"/>
                <a:cs typeface="Times New Roman"/>
              </a:rPr>
              <a:t> </a:t>
            </a:r>
            <a:r>
              <a:rPr lang="ru-RU" sz="2400" dirty="0" err="1">
                <a:latin typeface="Times New Roman"/>
                <a:ea typeface="Calibri"/>
                <a:cs typeface="Times New Roman"/>
              </a:rPr>
              <a:t>робіт</a:t>
            </a:r>
            <a:r>
              <a:rPr lang="ru-RU" sz="2400" dirty="0">
                <a:latin typeface="Times New Roman"/>
                <a:ea typeface="Calibri"/>
                <a:cs typeface="Times New Roman"/>
              </a:rPr>
              <a:t>, </a:t>
            </a:r>
            <a:r>
              <a:rPr lang="ru-RU" sz="2400" dirty="0" err="1">
                <a:latin typeface="Times New Roman"/>
                <a:ea typeface="Calibri"/>
                <a:cs typeface="Times New Roman"/>
              </a:rPr>
              <a:t>передбачених</a:t>
            </a:r>
            <a:r>
              <a:rPr lang="ru-RU" sz="2400" dirty="0">
                <a:latin typeface="Times New Roman"/>
                <a:ea typeface="Calibri"/>
                <a:cs typeface="Times New Roman"/>
              </a:rPr>
              <a:t> методикою.</a:t>
            </a:r>
            <a:r>
              <a:rPr lang="ru-RU" sz="1800" dirty="0">
                <a:ea typeface="Calibri"/>
                <a:cs typeface="Times New Roman"/>
              </a:rPr>
              <a:t/>
            </a:r>
            <a:br>
              <a:rPr lang="ru-RU" sz="1800" dirty="0">
                <a:ea typeface="Calibri"/>
                <a:cs typeface="Times New Roman"/>
              </a:rPr>
            </a:br>
            <a:r>
              <a:rPr lang="ru-RU" sz="2400" dirty="0" err="1">
                <a:latin typeface="Times New Roman"/>
                <a:ea typeface="Calibri"/>
                <a:cs typeface="Times New Roman"/>
              </a:rPr>
              <a:t>Дослід</a:t>
            </a:r>
            <a:r>
              <a:rPr lang="ru-RU" sz="2400" dirty="0">
                <a:latin typeface="Times New Roman"/>
                <a:ea typeface="Calibri"/>
                <a:cs typeface="Times New Roman"/>
              </a:rPr>
              <a:t> </a:t>
            </a:r>
            <a:r>
              <a:rPr lang="ru-RU" sz="2400" dirty="0" err="1">
                <a:latin typeface="Times New Roman"/>
                <a:ea typeface="Calibri"/>
                <a:cs typeface="Times New Roman"/>
              </a:rPr>
              <a:t>розпочинають</a:t>
            </a:r>
            <a:r>
              <a:rPr lang="ru-RU" sz="2400" dirty="0">
                <a:latin typeface="Times New Roman"/>
                <a:ea typeface="Calibri"/>
                <a:cs typeface="Times New Roman"/>
              </a:rPr>
              <a:t> </a:t>
            </a:r>
            <a:r>
              <a:rPr lang="ru-RU" sz="2400" dirty="0" err="1">
                <a:latin typeface="Times New Roman"/>
                <a:ea typeface="Calibri"/>
                <a:cs typeface="Times New Roman"/>
              </a:rPr>
              <a:t>лише</a:t>
            </a:r>
            <a:r>
              <a:rPr lang="ru-RU" sz="2400" dirty="0">
                <a:latin typeface="Times New Roman"/>
                <a:ea typeface="Calibri"/>
                <a:cs typeface="Times New Roman"/>
              </a:rPr>
              <a:t> </a:t>
            </a:r>
            <a:r>
              <a:rPr lang="ru-RU" sz="2400" dirty="0" err="1">
                <a:latin typeface="Times New Roman"/>
                <a:ea typeface="Calibri"/>
                <a:cs typeface="Times New Roman"/>
              </a:rPr>
              <a:t>після</a:t>
            </a:r>
            <a:r>
              <a:rPr lang="ru-RU" sz="2400" dirty="0">
                <a:latin typeface="Times New Roman"/>
                <a:ea typeface="Calibri"/>
                <a:cs typeface="Times New Roman"/>
              </a:rPr>
              <a:t> </a:t>
            </a:r>
            <a:r>
              <a:rPr lang="ru-RU" sz="2400" dirty="0" err="1">
                <a:latin typeface="Times New Roman"/>
                <a:ea typeface="Calibri"/>
                <a:cs typeface="Times New Roman"/>
              </a:rPr>
              <a:t>складання</a:t>
            </a:r>
            <a:r>
              <a:rPr lang="ru-RU" sz="2400" dirty="0">
                <a:latin typeface="Times New Roman"/>
                <a:ea typeface="Calibri"/>
                <a:cs typeface="Times New Roman"/>
              </a:rPr>
              <a:t>, </a:t>
            </a:r>
            <a:r>
              <a:rPr lang="ru-RU" sz="2400" dirty="0" err="1">
                <a:latin typeface="Times New Roman"/>
                <a:ea typeface="Calibri"/>
                <a:cs typeface="Times New Roman"/>
              </a:rPr>
              <a:t>обговорення</a:t>
            </a:r>
            <a:r>
              <a:rPr lang="ru-RU" sz="2400" dirty="0">
                <a:latin typeface="Times New Roman"/>
                <a:ea typeface="Calibri"/>
                <a:cs typeface="Times New Roman"/>
              </a:rPr>
              <a:t> та </a:t>
            </a:r>
            <a:r>
              <a:rPr lang="ru-RU" sz="2400" dirty="0" err="1">
                <a:latin typeface="Times New Roman"/>
                <a:ea typeface="Calibri"/>
                <a:cs typeface="Times New Roman"/>
              </a:rPr>
              <a:t>схвалення</a:t>
            </a:r>
            <a:r>
              <a:rPr lang="ru-RU" sz="2400" dirty="0">
                <a:latin typeface="Times New Roman"/>
                <a:ea typeface="Calibri"/>
                <a:cs typeface="Times New Roman"/>
              </a:rPr>
              <a:t> </a:t>
            </a:r>
            <a:r>
              <a:rPr lang="ru-RU" sz="2400" dirty="0" err="1">
                <a:latin typeface="Times New Roman"/>
                <a:ea typeface="Calibri"/>
                <a:cs typeface="Times New Roman"/>
              </a:rPr>
              <a:t>його</a:t>
            </a:r>
            <a:r>
              <a:rPr lang="ru-RU" sz="2400" dirty="0">
                <a:latin typeface="Times New Roman"/>
                <a:ea typeface="Calibri"/>
                <a:cs typeface="Times New Roman"/>
              </a:rPr>
              <a:t> методики.</a:t>
            </a:r>
            <a:r>
              <a:rPr lang="ru-RU" sz="1800" dirty="0">
                <a:ea typeface="Calibri"/>
                <a:cs typeface="Times New Roman"/>
              </a:rPr>
              <a:t/>
            </a:r>
            <a:br>
              <a:rPr lang="ru-RU" sz="1800" dirty="0">
                <a:ea typeface="Calibri"/>
                <a:cs typeface="Times New Roman"/>
              </a:rPr>
            </a:br>
            <a:r>
              <a:rPr lang="ru-RU" sz="2400" dirty="0" err="1">
                <a:latin typeface="Times New Roman"/>
                <a:ea typeface="Calibri"/>
                <a:cs typeface="Times New Roman"/>
              </a:rPr>
              <a:t>Затверджують</a:t>
            </a:r>
            <a:r>
              <a:rPr lang="ru-RU" sz="2400" dirty="0">
                <a:latin typeface="Times New Roman"/>
                <a:ea typeface="Calibri"/>
                <a:cs typeface="Times New Roman"/>
              </a:rPr>
              <a:t> методику, як правило, </a:t>
            </a:r>
            <a:r>
              <a:rPr lang="ru-RU" sz="2400" dirty="0" err="1">
                <a:latin typeface="Times New Roman"/>
                <a:ea typeface="Calibri"/>
                <a:cs typeface="Times New Roman"/>
              </a:rPr>
              <a:t>компетентні</a:t>
            </a:r>
            <a:r>
              <a:rPr lang="ru-RU" sz="2400" dirty="0">
                <a:latin typeface="Times New Roman"/>
                <a:ea typeface="Calibri"/>
                <a:cs typeface="Times New Roman"/>
              </a:rPr>
              <a:t> </a:t>
            </a:r>
            <a:r>
              <a:rPr lang="ru-RU" sz="2400" dirty="0" err="1">
                <a:latin typeface="Times New Roman"/>
                <a:ea typeface="Calibri"/>
                <a:cs typeface="Times New Roman"/>
              </a:rPr>
              <a:t>органи</a:t>
            </a:r>
            <a:r>
              <a:rPr lang="ru-RU" sz="2400" dirty="0">
                <a:latin typeface="Times New Roman"/>
                <a:ea typeface="Calibri"/>
                <a:cs typeface="Times New Roman"/>
              </a:rPr>
              <a:t> (кафедра, </a:t>
            </a:r>
            <a:r>
              <a:rPr lang="ru-RU" sz="2400" dirty="0" err="1">
                <a:latin typeface="Times New Roman"/>
                <a:ea typeface="Calibri"/>
                <a:cs typeface="Times New Roman"/>
              </a:rPr>
              <a:t>вчена</a:t>
            </a:r>
            <a:r>
              <a:rPr lang="ru-RU" sz="2400" dirty="0">
                <a:latin typeface="Times New Roman"/>
                <a:ea typeface="Calibri"/>
                <a:cs typeface="Times New Roman"/>
              </a:rPr>
              <a:t> рада, </a:t>
            </a:r>
            <a:r>
              <a:rPr lang="ru-RU" sz="2400" dirty="0" err="1">
                <a:latin typeface="Times New Roman"/>
                <a:ea typeface="Calibri"/>
                <a:cs typeface="Times New Roman"/>
              </a:rPr>
              <a:t>відділ</a:t>
            </a:r>
            <a:r>
              <a:rPr lang="ru-RU" sz="2400" dirty="0">
                <a:latin typeface="Times New Roman"/>
                <a:ea typeface="Calibri"/>
                <a:cs typeface="Times New Roman"/>
              </a:rPr>
              <a:t>).</a:t>
            </a:r>
            <a:r>
              <a:rPr lang="ru-RU" sz="1800" dirty="0">
                <a:ea typeface="Calibri"/>
                <a:cs typeface="Times New Roman"/>
              </a:rPr>
              <a:t/>
            </a:r>
            <a:br>
              <a:rPr lang="ru-RU" sz="1800" dirty="0">
                <a:ea typeface="Calibri"/>
                <a:cs typeface="Times New Roman"/>
              </a:rPr>
            </a:br>
            <a:r>
              <a:rPr lang="ru-RU" sz="2400" dirty="0" err="1">
                <a:latin typeface="Times New Roman"/>
                <a:ea typeface="Calibri"/>
                <a:cs typeface="Times New Roman"/>
              </a:rPr>
              <a:t>Орієнтовна</a:t>
            </a:r>
            <a:r>
              <a:rPr lang="ru-RU" sz="2400" dirty="0">
                <a:latin typeface="Times New Roman"/>
                <a:ea typeface="Calibri"/>
                <a:cs typeface="Times New Roman"/>
              </a:rPr>
              <a:t> структура методики </a:t>
            </a:r>
            <a:r>
              <a:rPr lang="ru-RU" sz="2400" dirty="0" err="1">
                <a:latin typeface="Times New Roman"/>
                <a:ea typeface="Calibri"/>
                <a:cs typeface="Times New Roman"/>
              </a:rPr>
              <a:t>дослідження</a:t>
            </a:r>
            <a:r>
              <a:rPr lang="ru-RU" sz="2400" dirty="0">
                <a:latin typeface="Times New Roman"/>
                <a:ea typeface="Calibri"/>
                <a:cs typeface="Times New Roman"/>
              </a:rPr>
              <a:t>, </a:t>
            </a:r>
            <a:r>
              <a:rPr lang="ru-RU" sz="2400" dirty="0" err="1">
                <a:latin typeface="Times New Roman"/>
                <a:ea typeface="Calibri"/>
                <a:cs typeface="Times New Roman"/>
              </a:rPr>
              <a:t>розглянута</a:t>
            </a:r>
            <a:r>
              <a:rPr lang="ru-RU" sz="2400" dirty="0">
                <a:latin typeface="Times New Roman"/>
                <a:ea typeface="Calibri"/>
                <a:cs typeface="Times New Roman"/>
              </a:rPr>
              <a:t> нами, </a:t>
            </a:r>
            <a:r>
              <a:rPr lang="ru-RU" sz="2400" dirty="0" err="1">
                <a:latin typeface="Times New Roman"/>
                <a:ea typeface="Calibri"/>
                <a:cs typeface="Times New Roman"/>
              </a:rPr>
              <a:t>має</a:t>
            </a:r>
            <a:r>
              <a:rPr lang="ru-RU" sz="2400" dirty="0">
                <a:latin typeface="Times New Roman"/>
                <a:ea typeface="Calibri"/>
                <a:cs typeface="Times New Roman"/>
              </a:rPr>
              <a:t> </a:t>
            </a:r>
            <a:r>
              <a:rPr lang="ru-RU" sz="2400" dirty="0" err="1">
                <a:latin typeface="Times New Roman"/>
                <a:ea typeface="Calibri"/>
                <a:cs typeface="Times New Roman"/>
              </a:rPr>
              <a:t>загальний</a:t>
            </a:r>
            <a:r>
              <a:rPr lang="ru-RU" sz="2400" dirty="0">
                <a:latin typeface="Times New Roman"/>
                <a:ea typeface="Calibri"/>
                <a:cs typeface="Times New Roman"/>
              </a:rPr>
              <a:t> характер.</a:t>
            </a:r>
            <a:r>
              <a:rPr lang="ru-RU" sz="1800" dirty="0">
                <a:ea typeface="Calibri"/>
                <a:cs typeface="Times New Roman"/>
              </a:rPr>
              <a:t/>
            </a:r>
            <a:br>
              <a:rPr lang="ru-RU" sz="1800" dirty="0">
                <a:ea typeface="Calibri"/>
                <a:cs typeface="Times New Roman"/>
              </a:rPr>
            </a:br>
            <a:r>
              <a:rPr lang="ru-RU" sz="2400" dirty="0" err="1">
                <a:latin typeface="Times New Roman"/>
                <a:ea typeface="Calibri"/>
                <a:cs typeface="Times New Roman"/>
              </a:rPr>
              <a:t>Проведення</a:t>
            </a:r>
            <a:r>
              <a:rPr lang="ru-RU" sz="2400" dirty="0">
                <a:latin typeface="Times New Roman"/>
                <a:ea typeface="Calibri"/>
                <a:cs typeface="Times New Roman"/>
              </a:rPr>
              <a:t> </a:t>
            </a:r>
            <a:r>
              <a:rPr lang="ru-RU" sz="2400" dirty="0" err="1">
                <a:latin typeface="Times New Roman"/>
                <a:ea typeface="Calibri"/>
                <a:cs typeface="Times New Roman"/>
              </a:rPr>
              <a:t>науково-господарських</a:t>
            </a:r>
            <a:r>
              <a:rPr lang="ru-RU" sz="2400" dirty="0">
                <a:latin typeface="Times New Roman"/>
                <a:ea typeface="Calibri"/>
                <a:cs typeface="Times New Roman"/>
              </a:rPr>
              <a:t> </a:t>
            </a:r>
            <a:r>
              <a:rPr lang="ru-RU" sz="2400" dirty="0" err="1">
                <a:latin typeface="Times New Roman"/>
                <a:ea typeface="Calibri"/>
                <a:cs typeface="Times New Roman"/>
              </a:rPr>
              <a:t>дослідів</a:t>
            </a:r>
            <a:r>
              <a:rPr lang="ru-RU" sz="2400" dirty="0">
                <a:latin typeface="Times New Roman"/>
                <a:ea typeface="Calibri"/>
                <a:cs typeface="Times New Roman"/>
              </a:rPr>
              <a:t> на </a:t>
            </a:r>
            <a:r>
              <a:rPr lang="ru-RU" sz="2400" dirty="0" err="1">
                <a:latin typeface="Times New Roman"/>
                <a:ea typeface="Calibri"/>
                <a:cs typeface="Times New Roman"/>
              </a:rPr>
              <a:t>тваринах</a:t>
            </a:r>
            <a:r>
              <a:rPr lang="ru-RU" sz="2400" dirty="0">
                <a:latin typeface="Times New Roman"/>
                <a:ea typeface="Calibri"/>
                <a:cs typeface="Times New Roman"/>
              </a:rPr>
              <a:t> </a:t>
            </a:r>
            <a:r>
              <a:rPr lang="ru-RU" sz="2400" dirty="0" err="1">
                <a:latin typeface="Times New Roman"/>
                <a:ea typeface="Calibri"/>
                <a:cs typeface="Times New Roman"/>
              </a:rPr>
              <a:t>різних</a:t>
            </a:r>
            <a:r>
              <a:rPr lang="ru-RU" sz="2400" dirty="0">
                <a:latin typeface="Times New Roman"/>
                <a:ea typeface="Calibri"/>
                <a:cs typeface="Times New Roman"/>
              </a:rPr>
              <a:t> </a:t>
            </a:r>
            <a:r>
              <a:rPr lang="ru-RU" sz="2400" dirty="0" err="1">
                <a:latin typeface="Times New Roman"/>
                <a:ea typeface="Calibri"/>
                <a:cs typeface="Times New Roman"/>
              </a:rPr>
              <a:t>видів</a:t>
            </a:r>
            <a:r>
              <a:rPr lang="ru-RU" sz="2400" dirty="0">
                <a:latin typeface="Times New Roman"/>
                <a:ea typeface="Calibri"/>
                <a:cs typeface="Times New Roman"/>
              </a:rPr>
              <a:t> і </a:t>
            </a:r>
            <a:r>
              <a:rPr lang="ru-RU" sz="2400" dirty="0" err="1">
                <a:latin typeface="Times New Roman"/>
                <a:ea typeface="Calibri"/>
                <a:cs typeface="Times New Roman"/>
              </a:rPr>
              <a:t>виробничих</a:t>
            </a:r>
            <a:r>
              <a:rPr lang="ru-RU" sz="2400" dirty="0">
                <a:latin typeface="Times New Roman"/>
                <a:ea typeface="Calibri"/>
                <a:cs typeface="Times New Roman"/>
              </a:rPr>
              <a:t> </a:t>
            </a:r>
            <a:r>
              <a:rPr lang="ru-RU" sz="2400" dirty="0" err="1">
                <a:latin typeface="Times New Roman"/>
                <a:ea typeface="Calibri"/>
                <a:cs typeface="Times New Roman"/>
              </a:rPr>
              <a:t>груп</a:t>
            </a:r>
            <a:r>
              <a:rPr lang="ru-RU" sz="2400" dirty="0">
                <a:latin typeface="Times New Roman"/>
                <a:ea typeface="Calibri"/>
                <a:cs typeface="Times New Roman"/>
              </a:rPr>
              <a:t> </a:t>
            </a:r>
            <a:r>
              <a:rPr lang="ru-RU" sz="2400" dirty="0" err="1">
                <a:latin typeface="Times New Roman"/>
                <a:ea typeface="Calibri"/>
                <a:cs typeface="Times New Roman"/>
              </a:rPr>
              <a:t>має</a:t>
            </a:r>
            <a:r>
              <a:rPr lang="ru-RU" sz="2400" dirty="0">
                <a:latin typeface="Times New Roman"/>
                <a:ea typeface="Calibri"/>
                <a:cs typeface="Times New Roman"/>
              </a:rPr>
              <a:t> </a:t>
            </a:r>
            <a:r>
              <a:rPr lang="ru-RU" sz="2400" dirty="0" err="1">
                <a:latin typeface="Times New Roman"/>
                <a:ea typeface="Calibri"/>
                <a:cs typeface="Times New Roman"/>
              </a:rPr>
              <a:t>свої</a:t>
            </a:r>
            <a:r>
              <a:rPr lang="ru-RU" sz="2400" dirty="0">
                <a:latin typeface="Times New Roman"/>
                <a:ea typeface="Calibri"/>
                <a:cs typeface="Times New Roman"/>
              </a:rPr>
              <a:t> </a:t>
            </a:r>
            <a:r>
              <a:rPr lang="ru-RU" sz="2400" dirty="0" err="1">
                <a:latin typeface="Times New Roman"/>
                <a:ea typeface="Calibri"/>
                <a:cs typeface="Times New Roman"/>
              </a:rPr>
              <a:t>особливості</a:t>
            </a:r>
            <a:r>
              <a:rPr lang="ru-RU" sz="2400" dirty="0">
                <a:latin typeface="Times New Roman"/>
                <a:ea typeface="Calibri"/>
                <a:cs typeface="Times New Roman"/>
              </a:rPr>
              <a:t>, </a:t>
            </a:r>
            <a:r>
              <a:rPr lang="ru-RU" sz="2400" dirty="0" err="1">
                <a:latin typeface="Times New Roman"/>
                <a:ea typeface="Calibri"/>
                <a:cs typeface="Times New Roman"/>
              </a:rPr>
              <a:t>від</a:t>
            </a:r>
            <a:r>
              <a:rPr lang="ru-RU" sz="2400" dirty="0">
                <a:latin typeface="Times New Roman"/>
                <a:ea typeface="Calibri"/>
                <a:cs typeface="Times New Roman"/>
              </a:rPr>
              <a:t> </a:t>
            </a:r>
            <a:r>
              <a:rPr lang="ru-RU" sz="2400" dirty="0" err="1">
                <a:latin typeface="Times New Roman"/>
                <a:ea typeface="Calibri"/>
                <a:cs typeface="Times New Roman"/>
              </a:rPr>
              <a:t>урахування</a:t>
            </a:r>
            <a:r>
              <a:rPr lang="ru-RU" sz="2400" dirty="0">
                <a:latin typeface="Times New Roman"/>
                <a:ea typeface="Calibri"/>
                <a:cs typeface="Times New Roman"/>
              </a:rPr>
              <a:t> </a:t>
            </a:r>
            <a:r>
              <a:rPr lang="ru-RU" sz="2400" dirty="0" err="1">
                <a:latin typeface="Times New Roman"/>
                <a:ea typeface="Calibri"/>
                <a:cs typeface="Times New Roman"/>
              </a:rPr>
              <a:t>яких</a:t>
            </a:r>
            <a:r>
              <a:rPr lang="ru-RU" sz="2400" dirty="0">
                <a:latin typeface="Times New Roman"/>
                <a:ea typeface="Calibri"/>
                <a:cs typeface="Times New Roman"/>
              </a:rPr>
              <a:t> </a:t>
            </a:r>
            <a:r>
              <a:rPr lang="ru-RU" sz="2400" dirty="0" err="1">
                <a:latin typeface="Times New Roman"/>
                <a:ea typeface="Calibri"/>
                <a:cs typeface="Times New Roman"/>
              </a:rPr>
              <a:t>значною</a:t>
            </a:r>
            <a:r>
              <a:rPr lang="ru-RU" sz="2400" dirty="0">
                <a:latin typeface="Times New Roman"/>
                <a:ea typeface="Calibri"/>
                <a:cs typeface="Times New Roman"/>
              </a:rPr>
              <a:t> </a:t>
            </a:r>
            <a:r>
              <a:rPr lang="ru-RU" sz="2400" dirty="0" err="1">
                <a:latin typeface="Times New Roman"/>
                <a:ea typeface="Calibri"/>
                <a:cs typeface="Times New Roman"/>
              </a:rPr>
              <a:t>мірою</a:t>
            </a:r>
            <a:r>
              <a:rPr lang="ru-RU" sz="2400" dirty="0">
                <a:latin typeface="Times New Roman"/>
                <a:ea typeface="Calibri"/>
                <a:cs typeface="Times New Roman"/>
              </a:rPr>
              <a:t> </a:t>
            </a:r>
            <a:r>
              <a:rPr lang="ru-RU" sz="2400" dirty="0" err="1">
                <a:latin typeface="Times New Roman"/>
                <a:ea typeface="Calibri"/>
                <a:cs typeface="Times New Roman"/>
              </a:rPr>
              <a:t>залежить</a:t>
            </a:r>
            <a:r>
              <a:rPr lang="ru-RU" sz="2400" dirty="0">
                <a:latin typeface="Times New Roman"/>
                <a:ea typeface="Calibri"/>
                <a:cs typeface="Times New Roman"/>
              </a:rPr>
              <a:t> </a:t>
            </a:r>
            <a:r>
              <a:rPr lang="ru-RU" sz="2400" dirty="0" err="1">
                <a:latin typeface="Times New Roman"/>
                <a:ea typeface="Calibri"/>
                <a:cs typeface="Times New Roman"/>
              </a:rPr>
              <a:t>успіх</a:t>
            </a:r>
            <a:r>
              <a:rPr lang="ru-RU" sz="2400" dirty="0">
                <a:latin typeface="Times New Roman"/>
                <a:ea typeface="Calibri"/>
                <a:cs typeface="Times New Roman"/>
              </a:rPr>
              <a:t> </a:t>
            </a:r>
            <a:r>
              <a:rPr lang="ru-RU" sz="2400" dirty="0" err="1">
                <a:latin typeface="Times New Roman"/>
                <a:ea typeface="Calibri"/>
                <a:cs typeface="Times New Roman"/>
              </a:rPr>
              <a:t>науково-дослідної</a:t>
            </a:r>
            <a:r>
              <a:rPr lang="ru-RU" sz="2400" dirty="0">
                <a:latin typeface="Times New Roman"/>
                <a:ea typeface="Calibri"/>
                <a:cs typeface="Times New Roman"/>
              </a:rPr>
              <a:t> </a:t>
            </a:r>
            <a:r>
              <a:rPr lang="ru-RU" sz="2400" dirty="0" err="1">
                <a:latin typeface="Times New Roman"/>
                <a:ea typeface="Calibri"/>
                <a:cs typeface="Times New Roman"/>
              </a:rPr>
              <a:t>роботи</a:t>
            </a:r>
            <a:r>
              <a:rPr lang="ru-RU" sz="2400" dirty="0">
                <a:latin typeface="Times New Roman"/>
                <a:ea typeface="Calibri"/>
                <a:cs typeface="Times New Roman"/>
              </a:rPr>
              <a:t>.</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7809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5458618"/>
          </a:xfrm>
        </p:spPr>
        <p:txBody>
          <a:bodyPr>
            <a:normAutofit/>
          </a:bodyPr>
          <a:lstStyle/>
          <a:p>
            <a:r>
              <a:rPr lang="uk-UA" sz="4000" dirty="0" smtClean="0">
                <a:solidFill>
                  <a:srgbClr val="FF0000"/>
                </a:solidFill>
                <a:latin typeface="Times New Roman" panose="02020603050405020304" pitchFamily="18" charset="0"/>
                <a:cs typeface="Times New Roman" panose="02020603050405020304" pitchFamily="18" charset="0"/>
              </a:rPr>
              <a:t>ДЯКУЮ ЗА УВАГУ</a:t>
            </a:r>
            <a:endParaRPr lang="ru-RU"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79302"/>
            <a:ext cx="8496944" cy="6178698"/>
          </a:xfrm>
        </p:spPr>
        <p:style>
          <a:lnRef idx="1">
            <a:schemeClr val="accent5"/>
          </a:lnRef>
          <a:fillRef idx="2">
            <a:schemeClr val="accent5"/>
          </a:fillRef>
          <a:effectRef idx="1">
            <a:schemeClr val="accent5"/>
          </a:effectRef>
          <a:fontRef idx="minor">
            <a:schemeClr val="dk1"/>
          </a:fontRef>
        </p:style>
        <p:txBody>
          <a:bodyPr>
            <a:normAutofit/>
          </a:bodyPr>
          <a:lstStyle/>
          <a:p>
            <a:pPr lvl="0">
              <a:spcAft>
                <a:spcPts val="0"/>
              </a:spcAft>
              <a:tabLst>
                <a:tab pos="540385" algn="l"/>
              </a:tabLst>
            </a:pPr>
            <a:r>
              <a:rPr lang="ru-RU" sz="2200" b="1" dirty="0">
                <a:solidFill>
                  <a:srgbClr val="C00000"/>
                </a:solidFill>
                <a:latin typeface="Times New Roman"/>
                <a:ea typeface="Calibri"/>
                <a:cs typeface="Times New Roman"/>
              </a:rPr>
              <a:t>	</a:t>
            </a:r>
            <a:r>
              <a:rPr lang="ru-RU" sz="2200" b="1" dirty="0" smtClean="0">
                <a:solidFill>
                  <a:srgbClr val="C00000"/>
                </a:solidFill>
                <a:latin typeface="Times New Roman"/>
                <a:ea typeface="Calibri"/>
                <a:cs typeface="Times New Roman"/>
              </a:rPr>
              <a:t>	</a:t>
            </a:r>
            <a:r>
              <a:rPr lang="ru-RU" sz="2200" b="1" dirty="0" err="1" smtClean="0">
                <a:solidFill>
                  <a:srgbClr val="C00000"/>
                </a:solidFill>
                <a:latin typeface="Times New Roman"/>
                <a:ea typeface="Calibri"/>
                <a:cs typeface="Times New Roman"/>
              </a:rPr>
              <a:t>Література</a:t>
            </a:r>
            <a:r>
              <a:rPr lang="ru-RU" sz="2200" b="1" dirty="0">
                <a:solidFill>
                  <a:srgbClr val="C00000"/>
                </a:solidFill>
                <a:latin typeface="Times New Roman"/>
                <a:ea typeface="Calibri"/>
                <a:cs typeface="Times New Roman"/>
              </a:rPr>
              <a:t>:</a:t>
            </a:r>
            <a:r>
              <a:rPr lang="ru-RU" sz="2200" dirty="0">
                <a:solidFill>
                  <a:prstClr val="white"/>
                </a:solidFill>
                <a:ea typeface="Calibri"/>
                <a:cs typeface="Times New Roman"/>
              </a:rPr>
              <a:t/>
            </a:r>
            <a:br>
              <a:rPr lang="ru-RU" sz="2200" dirty="0">
                <a:solidFill>
                  <a:prstClr val="white"/>
                </a:solidFill>
                <a:ea typeface="Calibri"/>
                <a:cs typeface="Times New Roman"/>
              </a:rPr>
            </a:br>
            <a:r>
              <a:rPr lang="ru-RU" sz="2200" b="1" i="1" dirty="0">
                <a:solidFill>
                  <a:prstClr val="black">
                    <a:lumMod val="95000"/>
                    <a:lumOff val="5000"/>
                  </a:prstClr>
                </a:solidFill>
                <a:latin typeface="Times New Roman" panose="02020603050405020304" pitchFamily="18" charset="0"/>
                <a:ea typeface="Calibri"/>
                <a:cs typeface="Times New Roman" panose="02020603050405020304" pitchFamily="18" charset="0"/>
              </a:rPr>
              <a:t>1</a:t>
            </a:r>
            <a:r>
              <a:rPr lang="uk-UA" sz="2200" dirty="0" smtClean="0">
                <a:solidFill>
                  <a:schemeClr val="tx1">
                    <a:lumMod val="95000"/>
                    <a:lumOff val="5000"/>
                  </a:schemeClr>
                </a:solidFill>
                <a:latin typeface="Times New Roman" panose="02020603050405020304" pitchFamily="18" charset="0"/>
                <a:ea typeface="Calibri"/>
                <a:cs typeface="Times New Roman" panose="02020603050405020304" pitchFamily="18" charset="0"/>
              </a:rPr>
              <a:t>.</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Ібатуллін</a:t>
            </a:r>
            <a:r>
              <a:rPr lang="uk-UA" sz="2200" dirty="0">
                <a:solidFill>
                  <a:schemeClr val="tx1">
                    <a:lumMod val="95000"/>
                    <a:lumOff val="5000"/>
                  </a:schemeClr>
                </a:solidFill>
                <a:latin typeface="Times New Roman"/>
                <a:ea typeface="Calibri"/>
                <a:cs typeface="Times New Roman"/>
              </a:rPr>
              <a:t> І.І., </a:t>
            </a:r>
            <a:r>
              <a:rPr lang="uk-UA" sz="2200" dirty="0" err="1">
                <a:solidFill>
                  <a:schemeClr val="tx1">
                    <a:lumMod val="95000"/>
                    <a:lumOff val="5000"/>
                  </a:schemeClr>
                </a:solidFill>
                <a:latin typeface="Times New Roman"/>
                <a:ea typeface="Calibri"/>
                <a:cs typeface="Times New Roman"/>
              </a:rPr>
              <a:t>Жукорський</a:t>
            </a:r>
            <a:r>
              <a:rPr lang="uk-UA" sz="2200" dirty="0">
                <a:solidFill>
                  <a:schemeClr val="tx1">
                    <a:lumMod val="95000"/>
                    <a:lumOff val="5000"/>
                  </a:schemeClr>
                </a:solidFill>
                <a:latin typeface="Times New Roman"/>
                <a:ea typeface="Calibri"/>
                <a:cs typeface="Times New Roman"/>
              </a:rPr>
              <a:t> О.М., </a:t>
            </a:r>
            <a:r>
              <a:rPr lang="uk-UA" sz="2200" dirty="0" err="1">
                <a:solidFill>
                  <a:schemeClr val="tx1">
                    <a:lumMod val="95000"/>
                    <a:lumOff val="5000"/>
                  </a:schemeClr>
                </a:solidFill>
                <a:latin typeface="Times New Roman"/>
                <a:ea typeface="Calibri"/>
                <a:cs typeface="Times New Roman"/>
              </a:rPr>
              <a:t>Бащенко</a:t>
            </a:r>
            <a:r>
              <a:rPr lang="uk-UA" sz="2200" dirty="0">
                <a:solidFill>
                  <a:schemeClr val="tx1">
                    <a:lumMod val="95000"/>
                    <a:lumOff val="5000"/>
                  </a:schemeClr>
                </a:solidFill>
                <a:latin typeface="Times New Roman"/>
                <a:ea typeface="Calibri"/>
                <a:cs typeface="Times New Roman"/>
              </a:rPr>
              <a:t> М.І., та ін. Методологія та організація наукових досліджень у тваринництві : посібник. Київ : Аграрна наука, 2017. 327 с. </a:t>
            </a:r>
            <a:r>
              <a:rPr lang="ru-RU" sz="2200" dirty="0" smtClean="0">
                <a:solidFill>
                  <a:schemeClr val="tx1">
                    <a:lumMod val="95000"/>
                    <a:lumOff val="5000"/>
                  </a:schemeClr>
                </a:solidFill>
                <a:latin typeface="Calibri"/>
                <a:ea typeface="Calibri"/>
                <a:cs typeface="Times New Roman"/>
              </a:rPr>
              <a:t/>
            </a:r>
            <a:br>
              <a:rPr lang="ru-RU" sz="2200" dirty="0" smtClean="0">
                <a:solidFill>
                  <a:schemeClr val="tx1">
                    <a:lumMod val="95000"/>
                    <a:lumOff val="5000"/>
                  </a:schemeClr>
                </a:solidFill>
                <a:latin typeface="Calibri"/>
                <a:ea typeface="Calibri"/>
                <a:cs typeface="Times New Roman"/>
              </a:rPr>
            </a:br>
            <a:r>
              <a:rPr lang="ru-RU" sz="2200" dirty="0" smtClean="0">
                <a:solidFill>
                  <a:schemeClr val="tx1">
                    <a:lumMod val="95000"/>
                    <a:lumOff val="5000"/>
                  </a:schemeClr>
                </a:solidFill>
                <a:latin typeface="Calibri"/>
                <a:ea typeface="Calibri"/>
                <a:cs typeface="Times New Roman"/>
              </a:rPr>
              <a:t>2. </a:t>
            </a:r>
            <a:r>
              <a:rPr lang="uk-UA" sz="2200" dirty="0" smtClean="0">
                <a:solidFill>
                  <a:schemeClr val="tx1">
                    <a:lumMod val="95000"/>
                    <a:lumOff val="5000"/>
                  </a:schemeClr>
                </a:solidFill>
                <a:latin typeface="Times New Roman" panose="02020603050405020304" pitchFamily="18" charset="0"/>
                <a:ea typeface="Calibri"/>
                <a:cs typeface="Times New Roman" panose="02020603050405020304" pitchFamily="18" charset="0"/>
              </a:rPr>
              <a:t> </a:t>
            </a:r>
            <a:r>
              <a:rPr lang="uk-UA" sz="2200" dirty="0" err="1">
                <a:solidFill>
                  <a:schemeClr val="tx1">
                    <a:lumMod val="95000"/>
                    <a:lumOff val="5000"/>
                  </a:schemeClr>
                </a:solidFill>
                <a:latin typeface="Times New Roman" panose="02020603050405020304" pitchFamily="18" charset="0"/>
                <a:cs typeface="Times New Roman" panose="02020603050405020304" pitchFamily="18" charset="0"/>
              </a:rPr>
              <a:t>Важинський</a:t>
            </a:r>
            <a:r>
              <a:rPr lang="uk-UA" sz="2200" dirty="0">
                <a:solidFill>
                  <a:schemeClr val="tx1">
                    <a:lumMod val="95000"/>
                    <a:lumOff val="5000"/>
                  </a:schemeClr>
                </a:solidFill>
                <a:latin typeface="Times New Roman" panose="02020603050405020304" pitchFamily="18" charset="0"/>
                <a:cs typeface="Times New Roman" panose="02020603050405020304" pitchFamily="18" charset="0"/>
              </a:rPr>
              <a:t> С. Е., Щербак Т. І. Методика та організація наукових досліджень : Навчальний посібник .  Суми, 2016. 260 с</a:t>
            </a:r>
            <a:r>
              <a:rPr lang="uk-UA" sz="2200" dirty="0" smtClean="0">
                <a:solidFill>
                  <a:schemeClr val="tx1">
                    <a:lumMod val="95000"/>
                    <a:lumOff val="5000"/>
                  </a:schemeClr>
                </a:solidFill>
                <a:latin typeface="Times New Roman" panose="02020603050405020304" pitchFamily="18" charset="0"/>
                <a:cs typeface="Times New Roman" panose="02020603050405020304" pitchFamily="18" charset="0"/>
              </a:rPr>
              <a:t>.</a:t>
            </a:r>
            <a:br>
              <a:rPr lang="uk-UA" sz="22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uk-UA" sz="2200" dirty="0" smtClean="0">
                <a:solidFill>
                  <a:schemeClr val="tx1">
                    <a:lumMod val="95000"/>
                    <a:lumOff val="5000"/>
                  </a:schemeClr>
                </a:solidFill>
                <a:latin typeface="Times New Roman" panose="02020603050405020304" pitchFamily="18" charset="0"/>
                <a:cs typeface="Times New Roman" panose="02020603050405020304" pitchFamily="18" charset="0"/>
              </a:rPr>
              <a:t>3. </a:t>
            </a:r>
            <a:r>
              <a:rPr lang="uk-UA" sz="2200" dirty="0" err="1" smtClean="0">
                <a:solidFill>
                  <a:schemeClr val="tx1">
                    <a:lumMod val="95000"/>
                    <a:lumOff val="5000"/>
                  </a:schemeClr>
                </a:solidFill>
                <a:latin typeface="Times New Roman"/>
                <a:ea typeface="Times New Roman"/>
                <a:cs typeface="Times New Roman"/>
              </a:rPr>
              <a:t>Курнаєв</a:t>
            </a:r>
            <a:r>
              <a:rPr lang="uk-UA" sz="2200" dirty="0" smtClean="0">
                <a:solidFill>
                  <a:schemeClr val="tx1">
                    <a:lumMod val="95000"/>
                    <a:lumOff val="5000"/>
                  </a:schemeClr>
                </a:solidFill>
                <a:latin typeface="Times New Roman"/>
                <a:ea typeface="Times New Roman"/>
                <a:cs typeface="Times New Roman"/>
              </a:rPr>
              <a:t> </a:t>
            </a:r>
            <a:r>
              <a:rPr lang="uk-UA" sz="2200" dirty="0">
                <a:solidFill>
                  <a:schemeClr val="tx1">
                    <a:lumMod val="95000"/>
                    <a:lumOff val="5000"/>
                  </a:schemeClr>
                </a:solidFill>
                <a:latin typeface="Times New Roman"/>
                <a:ea typeface="Times New Roman"/>
                <a:cs typeface="Times New Roman"/>
              </a:rPr>
              <a:t>О.М., Сироватко К.М. Ефективність застосування </a:t>
            </a:r>
            <a:r>
              <a:rPr lang="uk-UA" sz="2200" dirty="0" err="1">
                <a:solidFill>
                  <a:schemeClr val="tx1">
                    <a:lumMod val="95000"/>
                    <a:lumOff val="5000"/>
                  </a:schemeClr>
                </a:solidFill>
                <a:latin typeface="Times New Roman"/>
                <a:ea typeface="Times New Roman"/>
                <a:cs typeface="Times New Roman"/>
              </a:rPr>
              <a:t>бактеріально</a:t>
            </a:r>
            <a:r>
              <a:rPr lang="uk-UA" sz="2200" dirty="0">
                <a:solidFill>
                  <a:schemeClr val="tx1">
                    <a:lumMod val="95000"/>
                    <a:lumOff val="5000"/>
                  </a:schemeClr>
                </a:solidFill>
                <a:latin typeface="Times New Roman"/>
                <a:ea typeface="Times New Roman"/>
                <a:cs typeface="Times New Roman"/>
              </a:rPr>
              <a:t>-ферментного препарату </a:t>
            </a:r>
            <a:r>
              <a:rPr lang="uk-UA" sz="2200" dirty="0" err="1">
                <a:solidFill>
                  <a:schemeClr val="tx1">
                    <a:lumMod val="95000"/>
                    <a:lumOff val="5000"/>
                  </a:schemeClr>
                </a:solidFill>
                <a:latin typeface="Times New Roman"/>
                <a:ea typeface="Times New Roman"/>
                <a:cs typeface="Times New Roman"/>
              </a:rPr>
              <a:t>літосил</a:t>
            </a:r>
            <a:r>
              <a:rPr lang="uk-UA" sz="2200" dirty="0">
                <a:solidFill>
                  <a:schemeClr val="tx1">
                    <a:lumMod val="95000"/>
                    <a:lumOff val="5000"/>
                  </a:schemeClr>
                </a:solidFill>
                <a:latin typeface="Times New Roman"/>
                <a:ea typeface="Times New Roman"/>
                <a:cs typeface="Times New Roman"/>
              </a:rPr>
              <a:t> плюс при силосуванні люцерни. </a:t>
            </a:r>
            <a:r>
              <a:rPr lang="uk-UA" sz="2200" i="1" dirty="0">
                <a:solidFill>
                  <a:schemeClr val="tx1">
                    <a:lumMod val="95000"/>
                    <a:lumOff val="5000"/>
                  </a:schemeClr>
                </a:solidFill>
                <a:latin typeface="Times New Roman"/>
                <a:ea typeface="Times New Roman"/>
                <a:cs typeface="Times New Roman"/>
              </a:rPr>
              <a:t>Аграрна наука та харчові технології. </a:t>
            </a:r>
            <a:r>
              <a:rPr lang="uk-UA" sz="2200" dirty="0" err="1">
                <a:solidFill>
                  <a:schemeClr val="tx1">
                    <a:lumMod val="95000"/>
                    <a:lumOff val="5000"/>
                  </a:schemeClr>
                </a:solidFill>
                <a:latin typeface="Times New Roman"/>
                <a:ea typeface="Times New Roman"/>
                <a:cs typeface="Times New Roman"/>
              </a:rPr>
              <a:t>Зб</a:t>
            </a:r>
            <a:r>
              <a:rPr lang="uk-UA" sz="2200" dirty="0">
                <a:solidFill>
                  <a:schemeClr val="tx1">
                    <a:lumMod val="95000"/>
                    <a:lumOff val="5000"/>
                  </a:schemeClr>
                </a:solidFill>
                <a:latin typeface="Times New Roman"/>
                <a:ea typeface="Times New Roman"/>
                <a:cs typeface="Times New Roman"/>
              </a:rPr>
              <a:t>. наук. пр. ВНАУ.  Вінниця . 2016. Вип.2(92). С.69-74</a:t>
            </a:r>
            <a:r>
              <a:rPr lang="uk-UA" sz="2200" dirty="0" smtClean="0">
                <a:solidFill>
                  <a:schemeClr val="tx1">
                    <a:lumMod val="95000"/>
                    <a:lumOff val="5000"/>
                  </a:schemeClr>
                </a:solidFill>
                <a:latin typeface="Times New Roman"/>
                <a:ea typeface="Times New Roman"/>
                <a:cs typeface="Times New Roman"/>
              </a:rPr>
              <a:t>.</a:t>
            </a:r>
            <a:br>
              <a:rPr lang="uk-UA" sz="2200" dirty="0" smtClean="0">
                <a:solidFill>
                  <a:schemeClr val="tx1">
                    <a:lumMod val="95000"/>
                    <a:lumOff val="5000"/>
                  </a:schemeClr>
                </a:solidFill>
                <a:latin typeface="Times New Roman"/>
                <a:ea typeface="Times New Roman"/>
                <a:cs typeface="Times New Roman"/>
              </a:rPr>
            </a:br>
            <a:r>
              <a:rPr lang="uk-UA" sz="2200" dirty="0" smtClean="0">
                <a:solidFill>
                  <a:schemeClr val="tx1">
                    <a:lumMod val="95000"/>
                    <a:lumOff val="5000"/>
                  </a:schemeClr>
                </a:solidFill>
                <a:latin typeface="Times New Roman"/>
                <a:ea typeface="Times New Roman"/>
                <a:cs typeface="Times New Roman"/>
              </a:rPr>
              <a:t>4. </a:t>
            </a:r>
            <a:r>
              <a:rPr lang="uk-UA" sz="2200" dirty="0" smtClean="0">
                <a:solidFill>
                  <a:schemeClr val="tx1">
                    <a:lumMod val="95000"/>
                    <a:lumOff val="5000"/>
                  </a:schemeClr>
                </a:solidFill>
                <a:latin typeface="Times New Roman"/>
                <a:ea typeface="Calibri"/>
                <a:cs typeface="Times New Roman"/>
              </a:rPr>
              <a:t>Сироватко </a:t>
            </a:r>
            <a:r>
              <a:rPr lang="uk-UA" sz="2200" dirty="0">
                <a:solidFill>
                  <a:schemeClr val="tx1">
                    <a:lumMod val="95000"/>
                    <a:lumOff val="5000"/>
                  </a:schemeClr>
                </a:solidFill>
                <a:latin typeface="Times New Roman"/>
                <a:ea typeface="Calibri"/>
                <a:cs typeface="Times New Roman"/>
              </a:rPr>
              <a:t>К.М. Ефективність використання в раціонах корів кукурудзяного силосу, заготовленого з бактеріальним консервантом. </a:t>
            </a:r>
            <a:r>
              <a:rPr lang="uk-UA" sz="2200" dirty="0" err="1">
                <a:solidFill>
                  <a:schemeClr val="tx1">
                    <a:lumMod val="95000"/>
                    <a:lumOff val="5000"/>
                  </a:schemeClr>
                </a:solidFill>
                <a:latin typeface="Times New Roman"/>
                <a:ea typeface="Calibri"/>
                <a:cs typeface="Times New Roman"/>
              </a:rPr>
              <a:t>The</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scientific</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heritage</a:t>
            </a:r>
            <a:r>
              <a:rPr lang="uk-UA" sz="2200" dirty="0">
                <a:solidFill>
                  <a:schemeClr val="tx1">
                    <a:lumMod val="95000"/>
                    <a:lumOff val="5000"/>
                  </a:schemeClr>
                </a:solidFill>
                <a:latin typeface="Times New Roman"/>
                <a:ea typeface="Calibri"/>
                <a:cs typeface="Times New Roman"/>
              </a:rPr>
              <a:t>. 2020.  </a:t>
            </a:r>
            <a:r>
              <a:rPr lang="uk-UA" sz="2200" dirty="0" err="1">
                <a:solidFill>
                  <a:schemeClr val="tx1">
                    <a:lumMod val="95000"/>
                    <a:lumOff val="5000"/>
                  </a:schemeClr>
                </a:solidFill>
                <a:latin typeface="Times New Roman"/>
                <a:ea typeface="Calibri"/>
                <a:cs typeface="Times New Roman"/>
              </a:rPr>
              <a:t>No</a:t>
            </a:r>
            <a:r>
              <a:rPr lang="uk-UA" sz="2200" dirty="0">
                <a:solidFill>
                  <a:schemeClr val="tx1">
                    <a:lumMod val="95000"/>
                    <a:lumOff val="5000"/>
                  </a:schemeClr>
                </a:solidFill>
                <a:latin typeface="Times New Roman"/>
                <a:ea typeface="Calibri"/>
                <a:cs typeface="Times New Roman"/>
              </a:rPr>
              <a:t> 48, p. 3.  Р. 13-18. </a:t>
            </a:r>
            <a:r>
              <a:rPr lang="ru-RU" sz="2200" dirty="0">
                <a:solidFill>
                  <a:schemeClr val="tx1">
                    <a:lumMod val="95000"/>
                    <a:lumOff val="5000"/>
                  </a:schemeClr>
                </a:solidFill>
                <a:latin typeface="Calibri"/>
                <a:ea typeface="Calibri"/>
                <a:cs typeface="Times New Roman"/>
              </a:rPr>
              <a:t/>
            </a:r>
            <a:br>
              <a:rPr lang="ru-RU" sz="2200" dirty="0">
                <a:solidFill>
                  <a:schemeClr val="tx1">
                    <a:lumMod val="95000"/>
                    <a:lumOff val="5000"/>
                  </a:schemeClr>
                </a:solidFill>
                <a:latin typeface="Calibri"/>
                <a:ea typeface="Calibri"/>
                <a:cs typeface="Times New Roman"/>
              </a:rPr>
            </a:br>
            <a:r>
              <a:rPr lang="ru-RU" sz="2200" dirty="0" smtClean="0">
                <a:solidFill>
                  <a:schemeClr val="tx1">
                    <a:lumMod val="95000"/>
                    <a:lumOff val="5000"/>
                  </a:schemeClr>
                </a:solidFill>
                <a:latin typeface="Calibri"/>
                <a:ea typeface="Calibri"/>
                <a:cs typeface="Times New Roman"/>
              </a:rPr>
              <a:t>5. </a:t>
            </a:r>
            <a:r>
              <a:rPr lang="uk-UA" sz="2200" dirty="0" err="1" smtClean="0">
                <a:solidFill>
                  <a:schemeClr val="tx1">
                    <a:lumMod val="95000"/>
                    <a:lumOff val="5000"/>
                  </a:schemeClr>
                </a:solidFill>
                <a:latin typeface="Times New Roman"/>
                <a:ea typeface="Calibri"/>
                <a:cs typeface="Times New Roman"/>
              </a:rPr>
              <a:t>Cироватко</a:t>
            </a:r>
            <a:r>
              <a:rPr lang="uk-UA" sz="2200" dirty="0" smtClean="0">
                <a:solidFill>
                  <a:schemeClr val="tx1">
                    <a:lumMod val="95000"/>
                    <a:lumOff val="5000"/>
                  </a:schemeClr>
                </a:solidFill>
                <a:latin typeface="Times New Roman"/>
                <a:ea typeface="Calibri"/>
                <a:cs typeface="Times New Roman"/>
              </a:rPr>
              <a:t> </a:t>
            </a:r>
            <a:r>
              <a:rPr lang="uk-UA" sz="2200" dirty="0">
                <a:solidFill>
                  <a:schemeClr val="tx1">
                    <a:lumMod val="95000"/>
                    <a:lumOff val="5000"/>
                  </a:schemeClr>
                </a:solidFill>
                <a:latin typeface="Times New Roman"/>
                <a:ea typeface="Calibri"/>
                <a:cs typeface="Times New Roman"/>
              </a:rPr>
              <a:t>К.М., Вугляр В.С. Забійні показники свиней при згодовуванні БВМД «</a:t>
            </a:r>
            <a:r>
              <a:rPr lang="uk-UA" sz="2200" dirty="0" err="1">
                <a:solidFill>
                  <a:schemeClr val="tx1">
                    <a:lumMod val="95000"/>
                    <a:lumOff val="5000"/>
                  </a:schemeClr>
                </a:solidFill>
                <a:latin typeface="Times New Roman"/>
                <a:ea typeface="Calibri"/>
                <a:cs typeface="Times New Roman"/>
              </a:rPr>
              <a:t>Ефіпрот</a:t>
            </a:r>
            <a:r>
              <a:rPr lang="uk-UA" sz="2200" dirty="0">
                <a:solidFill>
                  <a:schemeClr val="tx1">
                    <a:lumMod val="95000"/>
                    <a:lumOff val="5000"/>
                  </a:schemeClr>
                </a:solidFill>
                <a:latin typeface="Times New Roman"/>
                <a:ea typeface="Calibri"/>
                <a:cs typeface="Times New Roman"/>
              </a:rPr>
              <a:t>» з ефірними оліями. </a:t>
            </a:r>
            <a:r>
              <a:rPr lang="uk-UA" sz="2200" dirty="0" err="1">
                <a:solidFill>
                  <a:schemeClr val="tx1">
                    <a:lumMod val="95000"/>
                    <a:lumOff val="5000"/>
                  </a:schemeClr>
                </a:solidFill>
                <a:latin typeface="Times New Roman"/>
                <a:ea typeface="Calibri"/>
                <a:cs typeface="Times New Roman"/>
              </a:rPr>
              <a:t>Slovak</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international</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scientific</a:t>
            </a:r>
            <a:r>
              <a:rPr lang="uk-UA" sz="2200" dirty="0">
                <a:solidFill>
                  <a:schemeClr val="tx1">
                    <a:lumMod val="95000"/>
                    <a:lumOff val="5000"/>
                  </a:schemeClr>
                </a:solidFill>
                <a:latin typeface="Times New Roman"/>
                <a:ea typeface="Calibri"/>
                <a:cs typeface="Times New Roman"/>
              </a:rPr>
              <a:t> </a:t>
            </a:r>
            <a:r>
              <a:rPr lang="uk-UA" sz="2200" dirty="0" err="1">
                <a:solidFill>
                  <a:schemeClr val="tx1">
                    <a:lumMod val="95000"/>
                    <a:lumOff val="5000"/>
                  </a:schemeClr>
                </a:solidFill>
                <a:latin typeface="Times New Roman"/>
                <a:ea typeface="Calibri"/>
                <a:cs typeface="Times New Roman"/>
              </a:rPr>
              <a:t>journal</a:t>
            </a:r>
            <a:r>
              <a:rPr lang="uk-UA" sz="2200" dirty="0">
                <a:solidFill>
                  <a:schemeClr val="tx1">
                    <a:lumMod val="95000"/>
                    <a:lumOff val="5000"/>
                  </a:schemeClr>
                </a:solidFill>
                <a:latin typeface="Times New Roman"/>
                <a:ea typeface="Calibri"/>
                <a:cs typeface="Times New Roman"/>
              </a:rPr>
              <a:t>. 2019. №29. VOL.2. P.27-32</a:t>
            </a:r>
            <a:r>
              <a:rPr lang="uk-UA" sz="2200" dirty="0" smtClean="0">
                <a:solidFill>
                  <a:schemeClr val="tx1">
                    <a:lumMod val="95000"/>
                    <a:lumOff val="5000"/>
                  </a:schemeClr>
                </a:solidFill>
                <a:latin typeface="Times New Roman"/>
                <a:ea typeface="Calibri"/>
                <a:cs typeface="Times New Roman"/>
              </a:rPr>
              <a:t>.</a:t>
            </a:r>
            <a:endParaRPr lang="ru-RU" dirty="0"/>
          </a:p>
        </p:txBody>
      </p:sp>
    </p:spTree>
    <p:extLst>
      <p:ext uri="{BB962C8B-B14F-4D97-AF65-F5344CB8AC3E}">
        <p14:creationId xmlns:p14="http://schemas.microsoft.com/office/powerpoint/2010/main" val="1858150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6322714"/>
          </a:xfrm>
        </p:spPr>
        <p:style>
          <a:lnRef idx="1">
            <a:schemeClr val="accent5"/>
          </a:lnRef>
          <a:fillRef idx="2">
            <a:schemeClr val="accent5"/>
          </a:fillRef>
          <a:effectRef idx="1">
            <a:schemeClr val="accent5"/>
          </a:effectRef>
          <a:fontRef idx="minor">
            <a:schemeClr val="dk1"/>
          </a:fontRef>
        </p:style>
        <p:txBody>
          <a:bodyPr>
            <a:normAutofit/>
          </a:bodyPr>
          <a:lstStyle/>
          <a:p>
            <a:pPr algn="l">
              <a:lnSpc>
                <a:spcPct val="115000"/>
              </a:lnSpc>
              <a:spcAft>
                <a:spcPts val="1000"/>
              </a:spcAft>
            </a:pPr>
            <a:r>
              <a:rPr lang="uk-UA" sz="3100" b="1" dirty="0" smtClean="0">
                <a:solidFill>
                  <a:srgbClr val="C00000"/>
                </a:solidFill>
                <a:latin typeface="Times New Roman" panose="02020603050405020304" pitchFamily="18" charset="0"/>
                <a:cs typeface="Times New Roman" panose="02020603050405020304" pitchFamily="18" charset="0"/>
              </a:rPr>
              <a:t>1. Структурний план проведення дослідження</a:t>
            </a: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t>
            </a:r>
            <a:r>
              <a:rPr lang="ru-RU" sz="2400" b="1" dirty="0">
                <a:solidFill>
                  <a:schemeClr val="accent2"/>
                </a:solidFill>
                <a:latin typeface="Times New Roman" panose="02020603050405020304" pitchFamily="18" charset="0"/>
                <a:cs typeface="Times New Roman" panose="02020603050405020304" pitchFamily="18" charset="0"/>
              </a:rPr>
              <a:t> Методика </a:t>
            </a:r>
            <a:r>
              <a:rPr lang="ru-RU" sz="2400" b="1" dirty="0" err="1">
                <a:solidFill>
                  <a:schemeClr val="accent2"/>
                </a:solidFill>
                <a:latin typeface="Times New Roman" panose="02020603050405020304" pitchFamily="18" charset="0"/>
                <a:cs typeface="Times New Roman" panose="02020603050405020304" pitchFamily="18" charset="0"/>
              </a:rPr>
              <a:t>дослідження</a:t>
            </a:r>
            <a:r>
              <a:rPr lang="ru-RU" sz="2400" b="1" dirty="0">
                <a:solidFill>
                  <a:schemeClr val="accent2"/>
                </a:solidFill>
                <a:latin typeface="Times New Roman" panose="02020603050405020304" pitchFamily="18" charset="0"/>
                <a:cs typeface="Times New Roman" panose="02020603050405020304" pitchFamily="18" charset="0"/>
              </a:rPr>
              <a:t> </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це</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сукупність</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прийомів</a:t>
            </a:r>
            <a:r>
              <a:rPr lang="ru-RU" sz="2400" b="1" dirty="0">
                <a:solidFill>
                  <a:srgbClr val="006600"/>
                </a:solidFill>
                <a:latin typeface="Times New Roman" panose="02020603050405020304" pitchFamily="18" charset="0"/>
                <a:cs typeface="Times New Roman" panose="02020603050405020304" pitchFamily="18" charset="0"/>
              </a:rPr>
              <a:t> і </a:t>
            </a:r>
            <a:r>
              <a:rPr lang="ru-RU" sz="2400" b="1" dirty="0" err="1">
                <a:solidFill>
                  <a:srgbClr val="006600"/>
                </a:solidFill>
                <a:latin typeface="Times New Roman" panose="02020603050405020304" pitchFamily="18" charset="0"/>
                <a:cs typeface="Times New Roman" panose="02020603050405020304" pitchFamily="18" charset="0"/>
              </a:rPr>
              <a:t>способів</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дослідження</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включаючи</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техніку</a:t>
            </a:r>
            <a:r>
              <a:rPr lang="ru-RU" sz="2400" b="1" dirty="0">
                <a:solidFill>
                  <a:srgbClr val="006600"/>
                </a:solidFill>
                <a:latin typeface="Times New Roman" panose="02020603050405020304" pitchFamily="18" charset="0"/>
                <a:cs typeface="Times New Roman" panose="02020603050405020304" pitchFamily="18" charset="0"/>
              </a:rPr>
              <a:t> і </a:t>
            </a:r>
            <a:r>
              <a:rPr lang="ru-RU" sz="2400" b="1" dirty="0" err="1">
                <a:solidFill>
                  <a:srgbClr val="006600"/>
                </a:solidFill>
                <a:latin typeface="Times New Roman" panose="02020603050405020304" pitchFamily="18" charset="0"/>
                <a:cs typeface="Times New Roman" panose="02020603050405020304" pitchFamily="18" charset="0"/>
              </a:rPr>
              <a:t>різноманітні</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операції</a:t>
            </a:r>
            <a:r>
              <a:rPr lang="ru-RU" sz="2400" b="1" dirty="0">
                <a:solidFill>
                  <a:srgbClr val="006600"/>
                </a:solidFill>
                <a:latin typeface="Times New Roman" panose="02020603050405020304" pitchFamily="18" charset="0"/>
                <a:cs typeface="Times New Roman" panose="02020603050405020304" pitchFamily="18" charset="0"/>
              </a:rPr>
              <a:t> з </a:t>
            </a:r>
            <a:r>
              <a:rPr lang="ru-RU" sz="2400" b="1" dirty="0" err="1">
                <a:solidFill>
                  <a:srgbClr val="006600"/>
                </a:solidFill>
                <a:latin typeface="Times New Roman" panose="02020603050405020304" pitchFamily="18" charset="0"/>
                <a:cs typeface="Times New Roman" panose="02020603050405020304" pitchFamily="18" charset="0"/>
              </a:rPr>
              <a:t>фактичним</a:t>
            </a:r>
            <a:r>
              <a:rPr lang="ru-RU" sz="2400" b="1" dirty="0">
                <a:solidFill>
                  <a:srgbClr val="006600"/>
                </a:solidFill>
                <a:latin typeface="Times New Roman" panose="02020603050405020304" pitchFamily="18" charset="0"/>
                <a:cs typeface="Times New Roman" panose="02020603050405020304" pitchFamily="18" charset="0"/>
              </a:rPr>
              <a:t> </a:t>
            </a:r>
            <a:r>
              <a:rPr lang="ru-RU" sz="2400" b="1" dirty="0" err="1">
                <a:solidFill>
                  <a:srgbClr val="006600"/>
                </a:solidFill>
                <a:latin typeface="Times New Roman" panose="02020603050405020304" pitchFamily="18" charset="0"/>
                <a:cs typeface="Times New Roman" panose="02020603050405020304" pitchFamily="18" charset="0"/>
              </a:rPr>
              <a:t>матеріалом</a:t>
            </a:r>
            <a:r>
              <a:rPr lang="ru-RU" sz="2400" b="1" dirty="0">
                <a:solidFill>
                  <a:srgbClr val="006600"/>
                </a:solidFill>
                <a:latin typeface="Times New Roman" panose="02020603050405020304" pitchFamily="18" charset="0"/>
                <a:cs typeface="Times New Roman" panose="02020603050405020304" pitchFamily="18" charset="0"/>
              </a:rPr>
              <a:t>.</a:t>
            </a:r>
            <a:r>
              <a:rPr lang="uk-UA" sz="2700" b="1" i="1" dirty="0" smtClean="0">
                <a:solidFill>
                  <a:srgbClr val="006600"/>
                </a:solidFill>
                <a:effectLst/>
                <a:latin typeface="Times New Roman"/>
                <a:ea typeface="Calibri"/>
                <a:cs typeface="Times New Roman"/>
              </a:rPr>
              <a:t>  </a:t>
            </a:r>
            <a:r>
              <a:rPr lang="uk-UA" sz="2700" b="1" dirty="0" smtClean="0">
                <a:solidFill>
                  <a:srgbClr val="006600"/>
                </a:solidFill>
                <a:effectLst/>
                <a:latin typeface="Times New Roman"/>
                <a:ea typeface="Calibri"/>
                <a:cs typeface="Times New Roman"/>
              </a:rPr>
              <a:t> </a:t>
            </a:r>
            <a:r>
              <a:rPr lang="ru-RU" sz="2700" dirty="0" smtClean="0">
                <a:ea typeface="Calibri"/>
                <a:cs typeface="Times New Roman"/>
              </a:rPr>
              <a:t/>
            </a:r>
            <a:br>
              <a:rPr lang="ru-RU" sz="2700" dirty="0" smtClean="0">
                <a:ea typeface="Calibri"/>
                <a:cs typeface="Times New Roman"/>
              </a:rPr>
            </a:br>
            <a:r>
              <a:rPr lang="ru-RU" sz="2700" dirty="0" smtClean="0">
                <a:ea typeface="Calibri"/>
                <a:cs typeface="Times New Roman"/>
              </a:rPr>
              <a:t>	</a:t>
            </a:r>
            <a:r>
              <a:rPr lang="ru-RU" sz="2700" b="1" dirty="0" err="1" smtClean="0">
                <a:solidFill>
                  <a:schemeClr val="accent2"/>
                </a:solidFill>
                <a:latin typeface="Times New Roman" panose="02020603050405020304" pitchFamily="18" charset="0"/>
                <a:ea typeface="Calibri"/>
                <a:cs typeface="Times New Roman" panose="02020603050405020304" pitchFamily="18" charset="0"/>
              </a:rPr>
              <a:t>Загальна</a:t>
            </a:r>
            <a:r>
              <a:rPr lang="ru-RU" sz="2700" b="1" dirty="0" smtClean="0">
                <a:solidFill>
                  <a:schemeClr val="accent2"/>
                </a:solidFill>
                <a:latin typeface="Times New Roman" panose="02020603050405020304" pitchFamily="18" charset="0"/>
                <a:ea typeface="Calibri"/>
                <a:cs typeface="Times New Roman" panose="02020603050405020304" pitchFamily="18" charset="0"/>
              </a:rPr>
              <a:t> м</a:t>
            </a:r>
            <a:r>
              <a:rPr lang="ru-RU" sz="2700" b="1" dirty="0" smtClean="0">
                <a:solidFill>
                  <a:schemeClr val="accent2"/>
                </a:solidFill>
                <a:effectLst/>
                <a:latin typeface="Times New Roman" panose="02020603050405020304" pitchFamily="18" charset="0"/>
                <a:ea typeface="Calibri"/>
                <a:cs typeface="Times New Roman" panose="02020603050405020304" pitchFamily="18" charset="0"/>
              </a:rPr>
              <a:t>етодика</a:t>
            </a:r>
            <a:r>
              <a:rPr lang="ru-RU" sz="2700" b="1" dirty="0">
                <a:solidFill>
                  <a:schemeClr val="accent2"/>
                </a:solidFill>
                <a:latin typeface="Times New Roman" panose="02020603050405020304" pitchFamily="18" charset="0"/>
                <a:ea typeface="Calibri"/>
                <a:cs typeface="Times New Roman" panose="02020603050405020304" pitchFamily="18" charset="0"/>
              </a:rPr>
              <a:t> </a:t>
            </a:r>
            <a:r>
              <a:rPr lang="ru-RU" sz="2700" b="1" i="1" dirty="0" err="1" smtClean="0">
                <a:solidFill>
                  <a:srgbClr val="0070C0"/>
                </a:solidFill>
                <a:effectLst/>
                <a:latin typeface="Times New Roman"/>
                <a:ea typeface="Calibri"/>
                <a:cs typeface="Times New Roman"/>
              </a:rPr>
              <a:t>стосується</a:t>
            </a:r>
            <a:r>
              <a:rPr lang="ru-RU" sz="2700" b="1" i="1" dirty="0" smtClean="0">
                <a:solidFill>
                  <a:srgbClr val="0070C0"/>
                </a:solidFill>
                <a:effectLst/>
                <a:latin typeface="Times New Roman"/>
                <a:ea typeface="Calibri"/>
                <a:cs typeface="Times New Roman"/>
              </a:rPr>
              <a:t> </a:t>
            </a:r>
            <a:r>
              <a:rPr lang="ru-RU" sz="2700" b="1" i="1" dirty="0" err="1" smtClean="0">
                <a:solidFill>
                  <a:srgbClr val="0070C0"/>
                </a:solidFill>
                <a:effectLst/>
                <a:latin typeface="Times New Roman"/>
                <a:ea typeface="Calibri"/>
                <a:cs typeface="Times New Roman"/>
              </a:rPr>
              <a:t>усього</a:t>
            </a:r>
            <a:r>
              <a:rPr lang="ru-RU" sz="2700" b="1" i="1" dirty="0" smtClean="0">
                <a:solidFill>
                  <a:srgbClr val="0070C0"/>
                </a:solidFill>
                <a:effectLst/>
                <a:latin typeface="Times New Roman"/>
                <a:ea typeface="Calibri"/>
                <a:cs typeface="Times New Roman"/>
              </a:rPr>
              <a:t> </a:t>
            </a:r>
            <a:r>
              <a:rPr lang="ru-RU" sz="2700" b="1" i="1" dirty="0" err="1" smtClean="0">
                <a:solidFill>
                  <a:srgbClr val="0070C0"/>
                </a:solidFill>
                <a:effectLst/>
                <a:latin typeface="Times New Roman"/>
                <a:ea typeface="Calibri"/>
                <a:cs typeface="Times New Roman"/>
              </a:rPr>
              <a:t>експерименту</a:t>
            </a:r>
            <a:r>
              <a:rPr lang="ru-RU" sz="2700" b="1" i="1" dirty="0" smtClean="0">
                <a:solidFill>
                  <a:srgbClr val="0070C0"/>
                </a:solidFill>
                <a:effectLst/>
                <a:latin typeface="Times New Roman"/>
                <a:ea typeface="Calibri"/>
                <a:cs typeface="Times New Roman"/>
              </a:rPr>
              <a:t> </a:t>
            </a:r>
            <a:r>
              <a:rPr lang="ru-RU" sz="2700" dirty="0" smtClean="0">
                <a:effectLst/>
                <a:latin typeface="Times New Roman"/>
                <a:ea typeface="Calibri"/>
                <a:cs typeface="Times New Roman"/>
              </a:rPr>
              <a:t>і </a:t>
            </a:r>
            <a:r>
              <a:rPr lang="ru-RU" sz="2700" dirty="0" err="1" smtClean="0">
                <a:effectLst/>
                <a:latin typeface="Times New Roman"/>
                <a:ea typeface="Calibri"/>
                <a:cs typeface="Times New Roman"/>
              </a:rPr>
              <a:t>передбачає</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основні</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методи</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дослідження</a:t>
            </a:r>
            <a:r>
              <a:rPr lang="ru-RU" sz="2700" dirty="0" smtClean="0">
                <a:effectLst/>
                <a:latin typeface="Times New Roman"/>
                <a:ea typeface="Calibri"/>
                <a:cs typeface="Times New Roman"/>
              </a:rPr>
              <a:t> в </a:t>
            </a:r>
            <a:r>
              <a:rPr lang="ru-RU" sz="2700" dirty="0" err="1" smtClean="0">
                <a:effectLst/>
                <a:latin typeface="Times New Roman"/>
                <a:ea typeface="Calibri"/>
                <a:cs typeface="Times New Roman"/>
              </a:rPr>
              <a:t>ньому</a:t>
            </a:r>
            <a:r>
              <a:rPr lang="ru-RU" sz="2700" dirty="0">
                <a:latin typeface="Times New Roman"/>
                <a:ea typeface="Calibri"/>
                <a:cs typeface="Times New Roman"/>
              </a:rPr>
              <a:t>.</a:t>
            </a:r>
            <a:r>
              <a:rPr lang="ru-RU" sz="2700" dirty="0">
                <a:ea typeface="Calibri"/>
                <a:cs typeface="Times New Roman"/>
              </a:rPr>
              <a:t/>
            </a:r>
            <a:br>
              <a:rPr lang="ru-RU" sz="2700" dirty="0">
                <a:ea typeface="Calibri"/>
                <a:cs typeface="Times New Roman"/>
              </a:rPr>
            </a:br>
            <a:r>
              <a:rPr lang="ru-RU" sz="2700" dirty="0" smtClean="0">
                <a:ea typeface="Calibri"/>
                <a:cs typeface="Times New Roman"/>
              </a:rPr>
              <a:t>	</a:t>
            </a:r>
            <a:r>
              <a:rPr lang="ru-RU" sz="2700" dirty="0" err="1" smtClean="0">
                <a:ea typeface="Calibri"/>
                <a:cs typeface="Times New Roman"/>
              </a:rPr>
              <a:t>С</a:t>
            </a:r>
            <a:r>
              <a:rPr lang="ru-RU" sz="2700" b="1" dirty="0" err="1" smtClean="0">
                <a:solidFill>
                  <a:srgbClr val="C00000"/>
                </a:solidFill>
                <a:effectLst/>
                <a:latin typeface="Times New Roman"/>
                <a:ea typeface="Calibri"/>
                <a:cs typeface="Times New Roman"/>
              </a:rPr>
              <a:t>пеціальні</a:t>
            </a:r>
            <a:r>
              <a:rPr lang="ru-RU" sz="2700" dirty="0" smtClean="0">
                <a:effectLst/>
                <a:latin typeface="Times New Roman"/>
                <a:ea typeface="Calibri"/>
                <a:cs typeface="Times New Roman"/>
              </a:rPr>
              <a:t> методики, </a:t>
            </a:r>
            <a:r>
              <a:rPr lang="ru-RU" sz="2700" dirty="0" err="1" smtClean="0">
                <a:effectLst/>
                <a:latin typeface="Times New Roman"/>
                <a:ea typeface="Calibri"/>
                <a:cs typeface="Times New Roman"/>
              </a:rPr>
              <a:t>доповнюють</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загальну</a:t>
            </a:r>
            <a:r>
              <a:rPr lang="ru-RU" sz="2700" dirty="0">
                <a:latin typeface="Times New Roman"/>
                <a:ea typeface="Calibri"/>
                <a:cs typeface="Times New Roman"/>
              </a:rPr>
              <a:t> </a:t>
            </a:r>
            <a:r>
              <a:rPr lang="ru-RU" sz="2700" dirty="0" smtClean="0">
                <a:latin typeface="Times New Roman"/>
                <a:ea typeface="Calibri"/>
                <a:cs typeface="Times New Roman"/>
              </a:rPr>
              <a:t>(методика </a:t>
            </a:r>
            <a:r>
              <a:rPr lang="ru-RU" sz="2700" dirty="0" err="1" smtClean="0">
                <a:latin typeface="Times New Roman"/>
                <a:ea typeface="Calibri"/>
                <a:cs typeface="Times New Roman"/>
              </a:rPr>
              <a:t>визначення</a:t>
            </a:r>
            <a:r>
              <a:rPr lang="ru-RU" sz="2700" dirty="0" smtClean="0">
                <a:latin typeface="Times New Roman"/>
                <a:ea typeface="Calibri"/>
                <a:cs typeface="Times New Roman"/>
              </a:rPr>
              <a:t> </a:t>
            </a:r>
            <a:r>
              <a:rPr lang="ru-RU" sz="2700" dirty="0" err="1" smtClean="0">
                <a:latin typeface="Times New Roman"/>
                <a:ea typeface="Calibri"/>
                <a:cs typeface="Times New Roman"/>
              </a:rPr>
              <a:t>перетравності</a:t>
            </a:r>
            <a:r>
              <a:rPr lang="ru-RU" sz="2700" dirty="0" smtClean="0">
                <a:latin typeface="Times New Roman"/>
                <a:ea typeface="Calibri"/>
                <a:cs typeface="Times New Roman"/>
              </a:rPr>
              <a:t> </a:t>
            </a:r>
            <a:r>
              <a:rPr lang="ru-RU" sz="2700" dirty="0" err="1" smtClean="0">
                <a:latin typeface="Times New Roman"/>
                <a:ea typeface="Calibri"/>
                <a:cs typeface="Times New Roman"/>
              </a:rPr>
              <a:t>кормів</a:t>
            </a:r>
            <a:r>
              <a:rPr lang="ru-RU" sz="2700" dirty="0" smtClean="0">
                <a:latin typeface="Times New Roman"/>
                <a:ea typeface="Calibri"/>
                <a:cs typeface="Times New Roman"/>
              </a:rPr>
              <a:t>, </a:t>
            </a:r>
            <a:r>
              <a:rPr lang="ru-RU" sz="2700" dirty="0" err="1" smtClean="0">
                <a:latin typeface="Times New Roman"/>
                <a:ea typeface="Calibri"/>
                <a:cs typeface="Times New Roman"/>
              </a:rPr>
              <a:t>продуктивності</a:t>
            </a:r>
            <a:r>
              <a:rPr lang="ru-RU" sz="2700" dirty="0" smtClean="0">
                <a:latin typeface="Times New Roman"/>
                <a:ea typeface="Calibri"/>
                <a:cs typeface="Times New Roman"/>
              </a:rPr>
              <a:t>, </a:t>
            </a:r>
            <a:r>
              <a:rPr lang="ru-RU" sz="2700" dirty="0">
                <a:ea typeface="Calibri"/>
                <a:cs typeface="Times New Roman"/>
              </a:rPr>
              <a:t/>
            </a:r>
            <a:br>
              <a:rPr lang="ru-RU" sz="2700" dirty="0">
                <a:ea typeface="Calibri"/>
                <a:cs typeface="Times New Roman"/>
              </a:rPr>
            </a:br>
            <a:r>
              <a:rPr lang="ru-RU" sz="2700" dirty="0" smtClean="0">
                <a:ea typeface="Calibri"/>
                <a:cs typeface="Times New Roman"/>
              </a:rPr>
              <a:t>	</a:t>
            </a:r>
            <a:r>
              <a:rPr lang="ru-RU" sz="2700" dirty="0" smtClean="0">
                <a:effectLst/>
                <a:latin typeface="Times New Roman"/>
                <a:ea typeface="Calibri"/>
                <a:cs typeface="Times New Roman"/>
              </a:rPr>
              <a:t>Чим </a:t>
            </a:r>
            <a:r>
              <a:rPr lang="ru-RU" sz="2700" dirty="0" err="1" smtClean="0">
                <a:effectLst/>
                <a:latin typeface="Times New Roman"/>
                <a:ea typeface="Calibri"/>
                <a:cs typeface="Times New Roman"/>
              </a:rPr>
              <a:t>різноманітніше</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явище</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що</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вивчається</a:t>
            </a:r>
            <a:r>
              <a:rPr lang="ru-RU" sz="2700" dirty="0" smtClean="0">
                <a:effectLst/>
                <a:latin typeface="Times New Roman"/>
                <a:ea typeface="Calibri"/>
                <a:cs typeface="Times New Roman"/>
              </a:rPr>
              <a:t> в </a:t>
            </a:r>
            <a:r>
              <a:rPr lang="ru-RU" sz="2700" dirty="0" err="1" smtClean="0">
                <a:effectLst/>
                <a:latin typeface="Times New Roman"/>
                <a:ea typeface="Calibri"/>
                <a:cs typeface="Times New Roman"/>
              </a:rPr>
              <a:t>досліді</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тим</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більше</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спеціальних</a:t>
            </a:r>
            <a:r>
              <a:rPr lang="ru-RU" sz="2700" dirty="0" smtClean="0">
                <a:effectLst/>
                <a:latin typeface="Times New Roman"/>
                <a:ea typeface="Calibri"/>
                <a:cs typeface="Times New Roman"/>
              </a:rPr>
              <a:t> методик.</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76672"/>
            <a:ext cx="8075240" cy="6034682"/>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ru-RU" sz="2400" b="1" dirty="0" smtClean="0">
                <a:solidFill>
                  <a:srgbClr val="C00000"/>
                </a:solidFill>
                <a:latin typeface="Times New Roman" panose="02020603050405020304" pitchFamily="18" charset="0"/>
                <a:cs typeface="Times New Roman" panose="02020603050405020304" pitchFamily="18" charset="0"/>
              </a:rPr>
              <a:t>	Методика </a:t>
            </a:r>
            <a:r>
              <a:rPr lang="ru-RU" sz="2400" b="1" dirty="0" err="1" smtClean="0">
                <a:solidFill>
                  <a:srgbClr val="C00000"/>
                </a:solidFill>
                <a:latin typeface="Times New Roman" panose="02020603050405020304" pitchFamily="18" charset="0"/>
                <a:cs typeface="Times New Roman" panose="02020603050405020304" pitchFamily="18" charset="0"/>
              </a:rPr>
              <a:t>дослідження</a:t>
            </a:r>
            <a:r>
              <a:rPr lang="ru-RU" sz="2400" b="1" dirty="0" smtClean="0">
                <a:solidFill>
                  <a:srgbClr val="C00000"/>
                </a:solidFill>
                <a:latin typeface="Times New Roman" panose="02020603050405020304" pitchFamily="18" charset="0"/>
                <a:cs typeface="Times New Roman" panose="02020603050405020304" pitchFamily="18" charset="0"/>
              </a:rPr>
              <a:t> – </a:t>
            </a:r>
            <a:r>
              <a:rPr lang="ru-RU" sz="2400" dirty="0" err="1" smtClean="0">
                <a:latin typeface="Times New Roman" panose="02020603050405020304" pitchFamily="18" charset="0"/>
                <a:cs typeface="Times New Roman" panose="02020603050405020304" pitchFamily="18" charset="0"/>
              </a:rPr>
              <a:t>це</a:t>
            </a:r>
            <a:r>
              <a:rPr lang="ru-RU" sz="2400" dirty="0" smtClean="0">
                <a:latin typeface="Times New Roman" panose="02020603050405020304" pitchFamily="18" charset="0"/>
                <a:cs typeface="Times New Roman" panose="02020603050405020304" pitchFamily="18" charset="0"/>
              </a:rPr>
              <a:t> система правил </a:t>
            </a:r>
            <a:r>
              <a:rPr lang="ru-RU" sz="2400" dirty="0" err="1" smtClean="0">
                <a:latin typeface="Times New Roman" panose="02020603050405020304" pitchFamily="18" charset="0"/>
                <a:cs typeface="Times New Roman" panose="02020603050405020304" pitchFamily="18" charset="0"/>
              </a:rPr>
              <a:t>використання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методів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прийомів</a:t>
            </a:r>
            <a:r>
              <a:rPr lang="ru-RU" sz="2400" dirty="0" smtClean="0">
                <a:latin typeface="Times New Roman" panose="02020603050405020304" pitchFamily="18" charset="0"/>
                <a:cs typeface="Times New Roman" panose="02020603050405020304" pitchFamily="18" charset="0"/>
              </a:rPr>
              <a:t> та </a:t>
            </a:r>
            <a:r>
              <a:rPr lang="ru-RU" sz="2400" dirty="0" err="1" smtClean="0">
                <a:latin typeface="Times New Roman" panose="02020603050405020304" pitchFamily="18" charset="0"/>
                <a:cs typeface="Times New Roman" panose="02020603050405020304" pitchFamily="18" charset="0"/>
              </a:rPr>
              <a:t>способів</a:t>
            </a:r>
            <a:r>
              <a:rPr lang="ru-RU" sz="2400" dirty="0" smtClean="0">
                <a:latin typeface="Times New Roman" panose="02020603050405020304" pitchFamily="18" charset="0"/>
                <a:cs typeface="Times New Roman" panose="02020603050405020304" pitchFamily="18" charset="0"/>
              </a:rPr>
              <a:t> для </a:t>
            </a:r>
            <a:r>
              <a:rPr lang="ru-RU" sz="2400" dirty="0" err="1" smtClean="0">
                <a:latin typeface="Times New Roman" panose="02020603050405020304" pitchFamily="18" charset="0"/>
                <a:cs typeface="Times New Roman" panose="02020603050405020304" pitchFamily="18" charset="0"/>
              </a:rPr>
              <a:t>проведення</a:t>
            </a:r>
            <a:r>
              <a:rPr lang="ru-RU" sz="2400" dirty="0" smtClean="0">
                <a:latin typeface="Times New Roman" panose="02020603050405020304" pitchFamily="18" charset="0"/>
                <a:cs typeface="Times New Roman" panose="02020603050405020304" pitchFamily="18" charset="0"/>
              </a:rPr>
              <a:t> будь-</a:t>
            </a:r>
            <a:r>
              <a:rPr lang="ru-RU" sz="2400" dirty="0" err="1" smtClean="0">
                <a:latin typeface="Times New Roman" panose="02020603050405020304" pitchFamily="18" charset="0"/>
                <a:cs typeface="Times New Roman" panose="02020603050405020304" pitchFamily="18" charset="0"/>
              </a:rPr>
              <a:t>якого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Свідоме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застосування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науково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обґрунтованих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методів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слід</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розглядати</a:t>
            </a:r>
            <a:r>
              <a:rPr lang="ru-RU" sz="2400" dirty="0" smtClean="0">
                <a:latin typeface="Times New Roman" panose="02020603050405020304" pitchFamily="18" charset="0"/>
                <a:cs typeface="Times New Roman" panose="02020603050405020304" pitchFamily="18" charset="0"/>
              </a:rPr>
              <a:t> як </a:t>
            </a:r>
            <a:r>
              <a:rPr lang="ru-RU" sz="2400" dirty="0" err="1" smtClean="0">
                <a:latin typeface="Times New Roman" panose="02020603050405020304" pitchFamily="18" charset="0"/>
                <a:cs typeface="Times New Roman" panose="02020603050405020304" pitchFamily="18" charset="0"/>
              </a:rPr>
              <a:t>найсуттєвішу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умову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отримання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нових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знань</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Дослідник</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який</a:t>
            </a:r>
            <a:r>
              <a:rPr lang="ru-RU" sz="2400" dirty="0" smtClean="0">
                <a:latin typeface="Times New Roman" panose="02020603050405020304" pitchFamily="18" charset="0"/>
                <a:cs typeface="Times New Roman" panose="02020603050405020304" pitchFamily="18" charset="0"/>
              </a:rPr>
              <a:t> добре </a:t>
            </a:r>
            <a:r>
              <a:rPr lang="ru-RU" sz="2400" dirty="0" err="1" smtClean="0">
                <a:latin typeface="Times New Roman" panose="02020603050405020304" pitchFamily="18" charset="0"/>
                <a:cs typeface="Times New Roman" panose="02020603050405020304" pitchFamily="18" charset="0"/>
              </a:rPr>
              <a:t>знає</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методи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можливості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їх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застосування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витрачає</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менше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зусиль</a:t>
            </a:r>
            <a:r>
              <a:rPr lang="ru-RU" sz="2400" dirty="0" smtClean="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працює</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успішніше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ніж</a:t>
            </a:r>
            <a:r>
              <a:rPr lang="ru-RU" sz="2400" dirty="0" smtClean="0">
                <a:latin typeface="Times New Roman" panose="02020603050405020304" pitchFamily="18" charset="0"/>
                <a:cs typeface="Times New Roman" panose="02020603050405020304" pitchFamily="18" charset="0"/>
              </a:rPr>
              <a:t> той, </a:t>
            </a:r>
            <a:r>
              <a:rPr lang="ru-RU" sz="2400" dirty="0" err="1" smtClean="0">
                <a:latin typeface="Times New Roman" panose="02020603050405020304" pitchFamily="18" charset="0"/>
                <a:cs typeface="Times New Roman" panose="02020603050405020304" pitchFamily="18" charset="0"/>
              </a:rPr>
              <a:t>хто</a:t>
            </a:r>
            <a:r>
              <a:rPr lang="ru-RU" sz="2400" dirty="0" smtClean="0">
                <a:latin typeface="Times New Roman" panose="02020603050405020304" pitchFamily="18" charset="0"/>
                <a:cs typeface="Times New Roman" panose="02020603050405020304" pitchFamily="18" charset="0"/>
              </a:rPr>
              <a:t> у </a:t>
            </a:r>
            <a:r>
              <a:rPr lang="ru-RU" sz="2400" dirty="0" err="1" smtClean="0">
                <a:latin typeface="Times New Roman" panose="02020603050405020304" pitchFamily="18" charset="0"/>
                <a:cs typeface="Times New Roman" panose="02020603050405020304" pitchFamily="18" charset="0"/>
              </a:rPr>
              <a:t>своєму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спирається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лише</a:t>
            </a:r>
            <a:r>
              <a:rPr lang="ru-RU" sz="2400" dirty="0" smtClean="0">
                <a:latin typeface="Times New Roman" panose="02020603050405020304" pitchFamily="18" charset="0"/>
                <a:cs typeface="Times New Roman" panose="02020603050405020304" pitchFamily="18" charset="0"/>
              </a:rPr>
              <a:t> на </a:t>
            </a:r>
            <a:r>
              <a:rPr lang="ru-RU" sz="2400" dirty="0" err="1" smtClean="0">
                <a:latin typeface="Times New Roman" panose="02020603050405020304" pitchFamily="18" charset="0"/>
                <a:cs typeface="Times New Roman" panose="02020603050405020304" pitchFamily="18" charset="0"/>
              </a:rPr>
              <a:t>інтуїцію</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або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діє</a:t>
            </a:r>
            <a:r>
              <a:rPr lang="ru-RU" sz="2400" dirty="0" smtClean="0">
                <a:latin typeface="Times New Roman" panose="02020603050405020304" pitchFamily="18" charset="0"/>
                <a:cs typeface="Times New Roman" panose="02020603050405020304" pitchFamily="18" charset="0"/>
              </a:rPr>
              <a:t> за принципом «</a:t>
            </a:r>
            <a:r>
              <a:rPr lang="ru-RU" sz="2400" dirty="0" err="1" smtClean="0">
                <a:latin typeface="Times New Roman" panose="02020603050405020304" pitchFamily="18" charset="0"/>
                <a:cs typeface="Times New Roman" panose="02020603050405020304" pitchFamily="18" charset="0"/>
              </a:rPr>
              <a:t>спроб</a:t>
            </a:r>
            <a:r>
              <a:rPr lang="ru-RU" sz="2400" dirty="0" smtClean="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помилок</a:t>
            </a:r>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Методика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 </a:t>
            </a:r>
            <a:r>
              <a:rPr lang="ru-RU" sz="2400" dirty="0" err="1" smtClean="0">
                <a:latin typeface="Times New Roman" panose="02020603050405020304" pitchFamily="18" charset="0"/>
                <a:cs typeface="Times New Roman" panose="02020603050405020304" pitchFamily="18" charset="0"/>
              </a:rPr>
              <a:t>це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сукупність</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прийомів</a:t>
            </a:r>
            <a:r>
              <a:rPr lang="ru-RU" sz="2400" dirty="0" smtClean="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способів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включаючи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техніку</a:t>
            </a:r>
            <a:r>
              <a:rPr lang="ru-RU" sz="2400" dirty="0" smtClean="0">
                <a:latin typeface="Times New Roman" panose="02020603050405020304" pitchFamily="18" charset="0"/>
                <a:cs typeface="Times New Roman" panose="02020603050405020304" pitchFamily="18" charset="0"/>
              </a:rPr>
              <a:t> і </a:t>
            </a:r>
            <a:r>
              <a:rPr lang="ru-RU" sz="2400" dirty="0" err="1" smtClean="0">
                <a:latin typeface="Times New Roman" panose="02020603050405020304" pitchFamily="18" charset="0"/>
                <a:cs typeface="Times New Roman" panose="02020603050405020304" pitchFamily="18" charset="0"/>
              </a:rPr>
              <a:t>різноманітні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операції</a:t>
            </a:r>
            <a:r>
              <a:rPr lang="ru-RU" sz="2400" dirty="0" smtClean="0">
                <a:latin typeface="Times New Roman" panose="02020603050405020304" pitchFamily="18" charset="0"/>
                <a:cs typeface="Times New Roman" panose="02020603050405020304" pitchFamily="18" charset="0"/>
              </a:rPr>
              <a:t> з </a:t>
            </a:r>
            <a:r>
              <a:rPr lang="ru-RU" sz="2400" dirty="0" err="1" smtClean="0">
                <a:latin typeface="Times New Roman" panose="02020603050405020304" pitchFamily="18" charset="0"/>
                <a:cs typeface="Times New Roman" panose="02020603050405020304" pitchFamily="18" charset="0"/>
              </a:rPr>
              <a:t>фактичним</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матеріалом</a:t>
            </a:r>
            <a:r>
              <a:rPr lang="ru-RU" sz="2400" dirty="0" smtClean="0">
                <a:latin typeface="Times New Roman" panose="02020603050405020304" pitchFamily="18" charset="0"/>
                <a:cs typeface="Times New Roman" panose="02020603050405020304" pitchFamily="18" charset="0"/>
              </a:rPr>
              <a:t>.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Основне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призначення</a:t>
            </a:r>
            <a:r>
              <a:rPr lang="ru-RU" sz="2400" dirty="0" smtClean="0">
                <a:latin typeface="Times New Roman" panose="02020603050405020304" pitchFamily="18" charset="0"/>
                <a:cs typeface="Times New Roman" panose="02020603050405020304" pitchFamily="18" charset="0"/>
              </a:rPr>
              <a:t> методики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полягає</a:t>
            </a:r>
            <a:r>
              <a:rPr lang="ru-RU" sz="2400" dirty="0" smtClean="0">
                <a:latin typeface="Times New Roman" panose="02020603050405020304" pitchFamily="18" charset="0"/>
                <a:cs typeface="Times New Roman" panose="02020603050405020304" pitchFamily="18" charset="0"/>
              </a:rPr>
              <a:t> у тому, </a:t>
            </a:r>
            <a:r>
              <a:rPr lang="ru-RU" sz="2400" dirty="0" err="1" smtClean="0">
                <a:latin typeface="Times New Roman" panose="02020603050405020304" pitchFamily="18" charset="0"/>
                <a:cs typeface="Times New Roman" panose="02020603050405020304" pitchFamily="18" charset="0"/>
              </a:rPr>
              <a:t>щоб</a:t>
            </a:r>
            <a:r>
              <a:rPr lang="ru-RU" sz="2400" dirty="0" smtClean="0">
                <a:latin typeface="Times New Roman" panose="02020603050405020304" pitchFamily="18" charset="0"/>
                <a:cs typeface="Times New Roman" panose="02020603050405020304" pitchFamily="18" charset="0"/>
              </a:rPr>
              <a:t> на </a:t>
            </a:r>
            <a:r>
              <a:rPr lang="ru-RU" sz="2400" dirty="0" err="1" smtClean="0">
                <a:latin typeface="Times New Roman" panose="02020603050405020304" pitchFamily="18" charset="0"/>
                <a:cs typeface="Times New Roman" panose="02020603050405020304" pitchFamily="18" charset="0"/>
              </a:rPr>
              <a:t>основі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відповідних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принципів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вимог</a:t>
            </a:r>
            <a:r>
              <a:rPr lang="ru-RU" sz="2400" dirty="0" smtClean="0">
                <a:latin typeface="Times New Roman" panose="02020603050405020304" pitchFamily="18" charset="0"/>
                <a:cs typeface="Times New Roman" panose="02020603050405020304" pitchFamily="18" charset="0"/>
              </a:rPr>
              <a:t>, умов, </a:t>
            </a:r>
            <a:r>
              <a:rPr lang="ru-RU" sz="2400" dirty="0" err="1" smtClean="0">
                <a:latin typeface="Times New Roman" panose="02020603050405020304" pitchFamily="18" charset="0"/>
                <a:cs typeface="Times New Roman" panose="02020603050405020304" pitchFamily="18" charset="0"/>
              </a:rPr>
              <a:t>обмежень</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забезпечити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успішне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вирішення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визначених</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завдань</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практичних</a:t>
            </a:r>
            <a:r>
              <a:rPr lang="ru-RU" sz="2400" dirty="0" smtClean="0">
                <a:latin typeface="Times New Roman" panose="02020603050405020304" pitchFamily="18" charset="0"/>
                <a:cs typeface="Times New Roman" panose="02020603050405020304" pitchFamily="18" charset="0"/>
              </a:rPr>
              <a:t> проблем і </a:t>
            </a:r>
            <a:r>
              <a:rPr lang="ru-RU" sz="2400" dirty="0" err="1" smtClean="0">
                <a:latin typeface="Times New Roman" panose="02020603050405020304" pitchFamily="18" charset="0"/>
                <a:cs typeface="Times New Roman" panose="02020603050405020304" pitchFamily="18" charset="0"/>
              </a:rPr>
              <a:t>досягнення</a:t>
            </a:r>
            <a:r>
              <a:rPr lang="ru-RU" sz="2400" dirty="0" smtClean="0">
                <a:latin typeface="Times New Roman" panose="02020603050405020304" pitchFamily="18" charset="0"/>
                <a:cs typeface="Times New Roman" panose="02020603050405020304" pitchFamily="18" charset="0"/>
              </a:rPr>
              <a:t> мети </a:t>
            </a:r>
            <a:r>
              <a:rPr lang="ru-RU" sz="2400" dirty="0" err="1" smtClean="0">
                <a:latin typeface="Times New Roman" panose="02020603050405020304" pitchFamily="18" charset="0"/>
                <a:cs typeface="Times New Roman" panose="02020603050405020304" pitchFamily="18" charset="0"/>
              </a:rPr>
              <a:t>наукового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123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6250706"/>
          </a:xfrm>
          <a:blipFill>
            <a:blip r:embed="rId2"/>
            <a:tile tx="0" ty="0" sx="100000" sy="100000" flip="none" algn="tl"/>
          </a:blipFill>
        </p:spPr>
        <p:txBody>
          <a:bodyPr>
            <a:normAutofit fontScale="90000"/>
          </a:bodyPr>
          <a:lstStyle/>
          <a:p>
            <a:pPr algn="l">
              <a:lnSpc>
                <a:spcPct val="115000"/>
              </a:lnSpc>
              <a:spcAft>
                <a:spcPts val="1000"/>
              </a:spcAft>
            </a:pPr>
            <a:r>
              <a:rPr lang="ru-RU" sz="2400" b="1" dirty="0" smtClean="0">
                <a:solidFill>
                  <a:srgbClr val="C00000"/>
                </a:solidFill>
                <a:effectLst/>
                <a:latin typeface="Times New Roman"/>
                <a:ea typeface="Calibri"/>
                <a:cs typeface="Times New Roman"/>
              </a:rPr>
              <a:t>	</a:t>
            </a:r>
            <a:r>
              <a:rPr lang="ru-RU" sz="3600" b="1" dirty="0" smtClean="0">
                <a:solidFill>
                  <a:srgbClr val="C00000"/>
                </a:solidFill>
                <a:effectLst/>
                <a:latin typeface="Times New Roman"/>
                <a:ea typeface="Calibri"/>
                <a:cs typeface="Times New Roman"/>
              </a:rPr>
              <a:t>Схема </a:t>
            </a:r>
            <a:r>
              <a:rPr lang="ru-RU" sz="3600" b="1" dirty="0" err="1" smtClean="0">
                <a:solidFill>
                  <a:srgbClr val="C00000"/>
                </a:solidFill>
                <a:effectLst/>
                <a:latin typeface="Times New Roman"/>
                <a:ea typeface="Calibri"/>
                <a:cs typeface="Times New Roman"/>
              </a:rPr>
              <a:t>розробки</a:t>
            </a:r>
            <a:r>
              <a:rPr lang="ru-RU" sz="3600" b="1" dirty="0" smtClean="0">
                <a:solidFill>
                  <a:srgbClr val="C00000"/>
                </a:solidFill>
                <a:effectLst/>
                <a:latin typeface="Times New Roman"/>
                <a:ea typeface="Calibri"/>
                <a:cs typeface="Times New Roman"/>
              </a:rPr>
              <a:t> методики </a:t>
            </a:r>
            <a:r>
              <a:rPr lang="ru-RU" sz="3600" b="1" dirty="0" err="1" smtClean="0">
                <a:solidFill>
                  <a:srgbClr val="C00000"/>
                </a:solidFill>
                <a:effectLst/>
                <a:latin typeface="Times New Roman"/>
                <a:ea typeface="Calibri"/>
                <a:cs typeface="Times New Roman"/>
              </a:rPr>
              <a:t>досліду</a:t>
            </a:r>
            <a:r>
              <a:rPr lang="ru-RU" sz="3600" b="1" dirty="0" smtClean="0">
                <a:solidFill>
                  <a:srgbClr val="C00000"/>
                </a:solidFill>
                <a:effectLst/>
                <a:latin typeface="Times New Roman"/>
                <a:ea typeface="Calibri"/>
                <a:cs typeface="Times New Roman"/>
              </a:rPr>
              <a:t>:</a:t>
            </a:r>
            <a:r>
              <a:rPr lang="ru-RU" sz="3600" dirty="0">
                <a:ea typeface="Calibri"/>
                <a:cs typeface="Times New Roman"/>
              </a:rPr>
              <a:t/>
            </a:r>
            <a:br>
              <a:rPr lang="ru-RU" sz="3600" dirty="0">
                <a:ea typeface="Calibri"/>
                <a:cs typeface="Times New Roman"/>
              </a:rPr>
            </a:br>
            <a:r>
              <a:rPr lang="ru-RU" sz="1800" dirty="0" smtClean="0">
                <a:ea typeface="Calibri"/>
                <a:cs typeface="Times New Roman"/>
              </a:rPr>
              <a:t>	</a:t>
            </a:r>
            <a:r>
              <a:rPr lang="ru-RU" sz="2400" b="1" dirty="0" smtClean="0">
                <a:solidFill>
                  <a:srgbClr val="00B0F0"/>
                </a:solidFill>
                <a:effectLst/>
                <a:latin typeface="Times New Roman"/>
                <a:ea typeface="Calibri"/>
                <a:cs typeface="Times New Roman"/>
              </a:rPr>
              <a:t>Методика </a:t>
            </a:r>
            <a:r>
              <a:rPr lang="ru-RU" sz="2400" b="1" dirty="0" err="1" smtClean="0">
                <a:solidFill>
                  <a:srgbClr val="00B0F0"/>
                </a:solidFill>
                <a:effectLst/>
                <a:latin typeface="Times New Roman"/>
                <a:ea typeface="Calibri"/>
                <a:cs typeface="Times New Roman"/>
              </a:rPr>
              <a:t>дослідження</a:t>
            </a:r>
            <a:r>
              <a:rPr lang="ru-RU" sz="2400" b="1" dirty="0" smtClean="0">
                <a:solidFill>
                  <a:srgbClr val="00B0F0"/>
                </a:solidFill>
                <a:effectLst/>
                <a:latin typeface="Times New Roman"/>
                <a:ea typeface="Calibri"/>
                <a:cs typeface="Times New Roman"/>
              </a:rPr>
              <a:t> </a:t>
            </a:r>
            <a:r>
              <a:rPr lang="ru-RU" sz="2400" b="1" dirty="0" err="1" smtClean="0">
                <a:solidFill>
                  <a:srgbClr val="00B0F0"/>
                </a:solidFill>
                <a:effectLst/>
                <a:latin typeface="Times New Roman"/>
                <a:ea typeface="Calibri"/>
                <a:cs typeface="Times New Roman"/>
              </a:rPr>
              <a:t>має</a:t>
            </a:r>
            <a:r>
              <a:rPr lang="ru-RU" sz="2400" b="1" dirty="0" smtClean="0">
                <a:solidFill>
                  <a:srgbClr val="00B0F0"/>
                </a:solidFill>
                <a:effectLst/>
                <a:latin typeface="Times New Roman"/>
                <a:ea typeface="Calibri"/>
                <a:cs typeface="Times New Roman"/>
              </a:rPr>
              <a:t> </a:t>
            </a:r>
            <a:r>
              <a:rPr lang="ru-RU" sz="2400" dirty="0" err="1" smtClean="0">
                <a:effectLst/>
                <a:latin typeface="Times New Roman"/>
                <a:ea typeface="Calibri"/>
                <a:cs typeface="Times New Roman"/>
              </a:rPr>
              <a:t>орієнтовно</a:t>
            </a:r>
            <a:r>
              <a:rPr lang="ru-RU" sz="2400" dirty="0" smtClean="0">
                <a:effectLst/>
                <a:latin typeface="Times New Roman"/>
                <a:ea typeface="Calibri"/>
                <a:cs typeface="Times New Roman"/>
              </a:rPr>
              <a:t> </a:t>
            </a:r>
            <a:r>
              <a:rPr lang="ru-RU" sz="2400" dirty="0" err="1" smtClean="0">
                <a:effectLst/>
                <a:latin typeface="Times New Roman"/>
                <a:ea typeface="Calibri"/>
                <a:cs typeface="Times New Roman"/>
              </a:rPr>
              <a:t>такий</a:t>
            </a:r>
            <a:r>
              <a:rPr lang="ru-RU" sz="2400" dirty="0" smtClean="0">
                <a:effectLst/>
                <a:latin typeface="Times New Roman"/>
                <a:ea typeface="Calibri"/>
                <a:cs typeface="Times New Roman"/>
              </a:rPr>
              <a:t> </a:t>
            </a:r>
            <a:r>
              <a:rPr lang="ru-RU" sz="2400" b="1" dirty="0" err="1" smtClean="0">
                <a:solidFill>
                  <a:srgbClr val="00B0F0"/>
                </a:solidFill>
                <a:effectLst/>
                <a:latin typeface="Times New Roman"/>
                <a:ea typeface="Calibri"/>
                <a:cs typeface="Times New Roman"/>
              </a:rPr>
              <a:t>структурний</a:t>
            </a:r>
            <a:r>
              <a:rPr lang="ru-RU" sz="2400" b="1" dirty="0" smtClean="0">
                <a:solidFill>
                  <a:srgbClr val="00B0F0"/>
                </a:solidFill>
                <a:effectLst/>
                <a:latin typeface="Times New Roman"/>
                <a:ea typeface="Calibri"/>
                <a:cs typeface="Times New Roman"/>
              </a:rPr>
              <a:t> склад: </a:t>
            </a:r>
            <a:r>
              <a:rPr lang="ru-RU" sz="1800" dirty="0">
                <a:ea typeface="Calibri"/>
                <a:cs typeface="Times New Roman"/>
              </a:rPr>
              <a:t/>
            </a:r>
            <a:br>
              <a:rPr lang="ru-RU" sz="1800" dirty="0">
                <a:ea typeface="Calibri"/>
                <a:cs typeface="Times New Roman"/>
              </a:rPr>
            </a:br>
            <a:r>
              <a:rPr lang="ru-RU" sz="2400" dirty="0" smtClean="0">
                <a:effectLst/>
                <a:latin typeface="Times New Roman"/>
                <a:ea typeface="Calibri"/>
                <a:cs typeface="Times New Roman"/>
              </a:rPr>
              <a:t>1</a:t>
            </a:r>
            <a:r>
              <a:rPr lang="ru-RU" sz="2400" b="1" dirty="0" smtClean="0">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назва</a:t>
            </a:r>
            <a:r>
              <a:rPr lang="ru-RU" sz="2400" b="1" i="1" dirty="0" smtClean="0">
                <a:solidFill>
                  <a:srgbClr val="002060"/>
                </a:solidFill>
                <a:effectLst/>
                <a:latin typeface="Times New Roman"/>
                <a:ea typeface="Calibri"/>
                <a:cs typeface="Times New Roman"/>
              </a:rPr>
              <a:t> теми і </a:t>
            </a:r>
            <a:r>
              <a:rPr lang="ru-RU" sz="2400" b="1" i="1" dirty="0" err="1" smtClean="0">
                <a:solidFill>
                  <a:srgbClr val="002060"/>
                </a:solidFill>
                <a:effectLst/>
                <a:latin typeface="Times New Roman"/>
                <a:ea typeface="Calibri"/>
                <a:cs typeface="Times New Roman"/>
              </a:rPr>
              <a:t>її</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розділів</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2) </a:t>
            </a:r>
            <a:r>
              <a:rPr lang="ru-RU" sz="2400" b="1" i="1" dirty="0" err="1" smtClean="0">
                <a:solidFill>
                  <a:srgbClr val="002060"/>
                </a:solidFill>
                <a:effectLst/>
                <a:latin typeface="Times New Roman"/>
                <a:ea typeface="Calibri"/>
                <a:cs typeface="Times New Roman"/>
              </a:rPr>
              <a:t>науковий</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керівник</a:t>
            </a:r>
            <a:r>
              <a:rPr lang="ru-RU" sz="2400" b="1" i="1" dirty="0" smtClean="0">
                <a:solidFill>
                  <a:srgbClr val="002060"/>
                </a:solidFill>
                <a:effectLst/>
                <a:latin typeface="Times New Roman"/>
                <a:ea typeface="Calibri"/>
                <a:cs typeface="Times New Roman"/>
              </a:rPr>
              <a:t> і </a:t>
            </a:r>
            <a:r>
              <a:rPr lang="ru-RU" sz="2400" b="1" i="1" dirty="0" err="1" smtClean="0">
                <a:solidFill>
                  <a:srgbClr val="002060"/>
                </a:solidFill>
                <a:effectLst/>
                <a:latin typeface="Times New Roman"/>
                <a:ea typeface="Calibri"/>
                <a:cs typeface="Times New Roman"/>
              </a:rPr>
              <a:t>виконавці</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3) </a:t>
            </a:r>
            <a:r>
              <a:rPr lang="ru-RU" sz="2400" b="1" i="1" dirty="0" err="1" smtClean="0">
                <a:solidFill>
                  <a:srgbClr val="002060"/>
                </a:solidFill>
                <a:effectLst/>
                <a:latin typeface="Times New Roman"/>
                <a:ea typeface="Calibri"/>
                <a:cs typeface="Times New Roman"/>
              </a:rPr>
              <a:t>наукове</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обґрунтування</a:t>
            </a:r>
            <a:r>
              <a:rPr lang="ru-RU" sz="2400" b="1" i="1" dirty="0" smtClean="0">
                <a:solidFill>
                  <a:srgbClr val="002060"/>
                </a:solidFill>
                <a:effectLst/>
                <a:latin typeface="Times New Roman"/>
                <a:ea typeface="Calibri"/>
                <a:cs typeface="Times New Roman"/>
              </a:rPr>
              <a:t> постановки </a:t>
            </a:r>
            <a:r>
              <a:rPr lang="ru-RU" sz="2400" b="1" i="1" dirty="0" err="1" smtClean="0">
                <a:solidFill>
                  <a:srgbClr val="002060"/>
                </a:solidFill>
                <a:effectLst/>
                <a:latin typeface="Times New Roman"/>
                <a:ea typeface="Calibri"/>
                <a:cs typeface="Times New Roman"/>
              </a:rPr>
              <a:t>досліду</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передбачуваний</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очікуваний</a:t>
            </a:r>
            <a:r>
              <a:rPr lang="ru-RU" sz="2400" b="1" i="1" dirty="0" smtClean="0">
                <a:solidFill>
                  <a:srgbClr val="002060"/>
                </a:solidFill>
                <a:effectLst/>
                <a:latin typeface="Times New Roman"/>
                <a:ea typeface="Calibri"/>
                <a:cs typeface="Times New Roman"/>
              </a:rPr>
              <a:t>) результат </a:t>
            </a:r>
            <a:r>
              <a:rPr lang="ru-RU" sz="2400" b="1" i="1" dirty="0" err="1" smtClean="0">
                <a:solidFill>
                  <a:srgbClr val="002060"/>
                </a:solidFill>
                <a:effectLst/>
                <a:latin typeface="Times New Roman"/>
                <a:ea typeface="Calibri"/>
                <a:cs typeface="Times New Roman"/>
              </a:rPr>
              <a:t>досліду</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робоча</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гіпотеза</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4) мета і </a:t>
            </a:r>
            <a:r>
              <a:rPr lang="ru-RU" sz="2400" b="1" i="1" dirty="0" err="1" smtClean="0">
                <a:solidFill>
                  <a:srgbClr val="002060"/>
                </a:solidFill>
                <a:effectLst/>
                <a:latin typeface="Times New Roman"/>
                <a:ea typeface="Calibri"/>
                <a:cs typeface="Times New Roman"/>
              </a:rPr>
              <a:t>завдання</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досліду</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5) </a:t>
            </a:r>
            <a:r>
              <a:rPr lang="ru-RU" sz="2400" b="1" i="1" dirty="0" err="1" smtClean="0">
                <a:solidFill>
                  <a:srgbClr val="002060"/>
                </a:solidFill>
                <a:effectLst/>
                <a:latin typeface="Times New Roman"/>
                <a:ea typeface="Calibri"/>
                <a:cs typeface="Times New Roman"/>
              </a:rPr>
              <a:t>об’єкт</a:t>
            </a:r>
            <a:r>
              <a:rPr lang="ru-RU" sz="2400" b="1" i="1" dirty="0" smtClean="0">
                <a:solidFill>
                  <a:srgbClr val="002060"/>
                </a:solidFill>
                <a:effectLst/>
                <a:latin typeface="Times New Roman"/>
                <a:ea typeface="Calibri"/>
                <a:cs typeface="Times New Roman"/>
              </a:rPr>
              <a:t> і предмет </a:t>
            </a:r>
            <a:r>
              <a:rPr lang="ru-RU" sz="2400" b="1" i="1" dirty="0" err="1" smtClean="0">
                <a:solidFill>
                  <a:srgbClr val="002060"/>
                </a:solidFill>
                <a:effectLst/>
                <a:latin typeface="Times New Roman"/>
                <a:ea typeface="Calibri"/>
                <a:cs typeface="Times New Roman"/>
              </a:rPr>
              <a:t>досліджень</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6) </a:t>
            </a:r>
            <a:r>
              <a:rPr lang="ru-RU" sz="2400" b="1" i="1" dirty="0" err="1" smtClean="0">
                <a:solidFill>
                  <a:srgbClr val="002060"/>
                </a:solidFill>
                <a:effectLst/>
                <a:latin typeface="Times New Roman"/>
                <a:ea typeface="Calibri"/>
                <a:cs typeface="Times New Roman"/>
              </a:rPr>
              <a:t>методи</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досліджень</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7) </a:t>
            </a:r>
            <a:r>
              <a:rPr lang="ru-RU" sz="2400" b="1" i="1" dirty="0" err="1" smtClean="0">
                <a:solidFill>
                  <a:srgbClr val="002060"/>
                </a:solidFill>
                <a:effectLst/>
                <a:latin typeface="Times New Roman"/>
                <a:ea typeface="Calibri"/>
                <a:cs typeface="Times New Roman"/>
              </a:rPr>
              <a:t>умови</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місце</a:t>
            </a:r>
            <a:r>
              <a:rPr lang="ru-RU" sz="2400" b="1" i="1" dirty="0" smtClean="0">
                <a:solidFill>
                  <a:srgbClr val="002060"/>
                </a:solidFill>
                <a:effectLst/>
                <a:latin typeface="Times New Roman"/>
                <a:ea typeface="Calibri"/>
                <a:cs typeface="Times New Roman"/>
              </a:rPr>
              <a:t>, час, схема і </a:t>
            </a:r>
            <a:r>
              <a:rPr lang="ru-RU" sz="2400" b="1" i="1" dirty="0" err="1" smtClean="0">
                <a:solidFill>
                  <a:srgbClr val="002060"/>
                </a:solidFill>
                <a:effectLst/>
                <a:latin typeface="Times New Roman"/>
                <a:ea typeface="Calibri"/>
                <a:cs typeface="Times New Roman"/>
              </a:rPr>
              <a:t>техніка</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досліджень</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8) </a:t>
            </a:r>
            <a:r>
              <a:rPr lang="ru-RU" sz="2400" b="1" i="1" dirty="0" err="1" smtClean="0">
                <a:solidFill>
                  <a:srgbClr val="002060"/>
                </a:solidFill>
                <a:effectLst/>
                <a:latin typeface="Times New Roman"/>
                <a:ea typeface="Calibri"/>
                <a:cs typeface="Times New Roman"/>
              </a:rPr>
              <a:t>годівля</a:t>
            </a:r>
            <a:r>
              <a:rPr lang="ru-RU" sz="2400" b="1" i="1" dirty="0" smtClean="0">
                <a:solidFill>
                  <a:srgbClr val="002060"/>
                </a:solidFill>
                <a:effectLst/>
                <a:latin typeface="Times New Roman"/>
                <a:ea typeface="Calibri"/>
                <a:cs typeface="Times New Roman"/>
              </a:rPr>
              <a:t> </a:t>
            </a:r>
            <a:r>
              <a:rPr lang="ru-RU" sz="2400" b="1" i="1" dirty="0" smtClean="0">
                <a:solidFill>
                  <a:srgbClr val="002060"/>
                </a:solidFill>
                <a:effectLst/>
                <a:latin typeface="Times New Roman"/>
                <a:ea typeface="Calibri"/>
                <a:cs typeface="Times New Roman"/>
              </a:rPr>
              <a:t>і </a:t>
            </a:r>
            <a:r>
              <a:rPr lang="ru-RU" sz="2400" b="1" i="1" dirty="0" err="1" smtClean="0">
                <a:solidFill>
                  <a:srgbClr val="002060"/>
                </a:solidFill>
                <a:effectLst/>
                <a:latin typeface="Times New Roman"/>
                <a:ea typeface="Calibri"/>
                <a:cs typeface="Times New Roman"/>
              </a:rPr>
              <a:t>утримання</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піддослідних</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тварин</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9) </a:t>
            </a:r>
            <a:r>
              <a:rPr lang="ru-RU" sz="2400" b="1" i="1" dirty="0" err="1" smtClean="0">
                <a:solidFill>
                  <a:srgbClr val="002060"/>
                </a:solidFill>
                <a:effectLst/>
                <a:latin typeface="Times New Roman"/>
                <a:ea typeface="Calibri"/>
                <a:cs typeface="Times New Roman"/>
              </a:rPr>
              <a:t>облік</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результатів</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досліду</a:t>
            </a:r>
            <a:r>
              <a:rPr lang="ru-RU" sz="2400" b="1" i="1" dirty="0" smtClean="0">
                <a:solidFill>
                  <a:srgbClr val="002060"/>
                </a:solidFill>
                <a:effectLst/>
                <a:latin typeface="Times New Roman"/>
                <a:ea typeface="Calibri"/>
                <a:cs typeface="Times New Roman"/>
              </a:rPr>
              <a:t>; </a:t>
            </a:r>
            <a:r>
              <a:rPr lang="ru-RU" sz="1800" b="1" i="1" dirty="0">
                <a:solidFill>
                  <a:srgbClr val="002060"/>
                </a:solidFill>
                <a:ea typeface="Calibri"/>
                <a:cs typeface="Times New Roman"/>
              </a:rPr>
              <a:t/>
            </a:r>
            <a:br>
              <a:rPr lang="ru-RU" sz="1800" b="1" i="1" dirty="0">
                <a:solidFill>
                  <a:srgbClr val="002060"/>
                </a:solidFill>
                <a:ea typeface="Calibri"/>
                <a:cs typeface="Times New Roman"/>
              </a:rPr>
            </a:br>
            <a:r>
              <a:rPr lang="ru-RU" sz="2400" b="1" i="1" dirty="0" smtClean="0">
                <a:solidFill>
                  <a:srgbClr val="002060"/>
                </a:solidFill>
                <a:effectLst/>
                <a:latin typeface="Times New Roman"/>
                <a:ea typeface="Calibri"/>
                <a:cs typeface="Times New Roman"/>
              </a:rPr>
              <a:t>10) </a:t>
            </a:r>
            <a:r>
              <a:rPr lang="ru-RU" sz="2400" b="1" i="1" dirty="0" err="1" smtClean="0">
                <a:solidFill>
                  <a:srgbClr val="002060"/>
                </a:solidFill>
                <a:effectLst/>
                <a:latin typeface="Times New Roman"/>
                <a:ea typeface="Calibri"/>
                <a:cs typeface="Times New Roman"/>
              </a:rPr>
              <a:t>кошторис</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витрат</a:t>
            </a:r>
            <a:r>
              <a:rPr lang="ru-RU" sz="2400" b="1" i="1" dirty="0" smtClean="0">
                <a:solidFill>
                  <a:srgbClr val="002060"/>
                </a:solidFill>
                <a:effectLst/>
                <a:latin typeface="Times New Roman"/>
                <a:ea typeface="Calibri"/>
                <a:cs typeface="Times New Roman"/>
              </a:rPr>
              <a:t> і список </a:t>
            </a:r>
            <a:r>
              <a:rPr lang="ru-RU" sz="2400" b="1" i="1" dirty="0" err="1" smtClean="0">
                <a:solidFill>
                  <a:srgbClr val="002060"/>
                </a:solidFill>
                <a:effectLst/>
                <a:latin typeface="Times New Roman"/>
                <a:ea typeface="Calibri"/>
                <a:cs typeface="Times New Roman"/>
              </a:rPr>
              <a:t>необхідних</a:t>
            </a:r>
            <a:r>
              <a:rPr lang="ru-RU" sz="2400" b="1" i="1" dirty="0" smtClean="0">
                <a:solidFill>
                  <a:srgbClr val="002060"/>
                </a:solidFill>
                <a:effectLst/>
                <a:latin typeface="Times New Roman"/>
                <a:ea typeface="Calibri"/>
                <a:cs typeface="Times New Roman"/>
              </a:rPr>
              <a:t> для </a:t>
            </a:r>
            <a:r>
              <a:rPr lang="ru-RU" sz="2400" b="1" i="1" dirty="0" err="1" smtClean="0">
                <a:solidFill>
                  <a:srgbClr val="002060"/>
                </a:solidFill>
                <a:effectLst/>
                <a:latin typeface="Times New Roman"/>
                <a:ea typeface="Calibri"/>
                <a:cs typeface="Times New Roman"/>
              </a:rPr>
              <a:t>проведення</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досліду</a:t>
            </a:r>
            <a:r>
              <a:rPr lang="ru-RU" sz="2400" b="1" i="1" dirty="0" smtClean="0">
                <a:solidFill>
                  <a:srgbClr val="002060"/>
                </a:solidFill>
                <a:effectLst/>
                <a:latin typeface="Times New Roman"/>
                <a:ea typeface="Calibri"/>
                <a:cs typeface="Times New Roman"/>
              </a:rPr>
              <a:t> </a:t>
            </a:r>
            <a:r>
              <a:rPr lang="ru-RU" sz="2400" b="1" i="1" dirty="0" err="1" smtClean="0">
                <a:solidFill>
                  <a:srgbClr val="002060"/>
                </a:solidFill>
                <a:effectLst/>
                <a:latin typeface="Times New Roman"/>
                <a:ea typeface="Calibri"/>
                <a:cs typeface="Times New Roman"/>
              </a:rPr>
              <a:t>матеріалів</a:t>
            </a:r>
            <a:r>
              <a:rPr lang="ru-RU" sz="2400" b="1" i="1" dirty="0" smtClean="0">
                <a:solidFill>
                  <a:srgbClr val="002060"/>
                </a:solidFill>
                <a:effectLst/>
                <a:latin typeface="Times New Roman"/>
                <a:ea typeface="Calibri"/>
                <a:cs typeface="Times New Roman"/>
              </a:rPr>
              <a:t>. </a:t>
            </a:r>
            <a:endParaRPr lang="ru-RU" sz="1800" b="1" i="1" dirty="0">
              <a:solidFill>
                <a:srgbClr val="002060"/>
              </a:solidFill>
              <a:ea typeface="Calibri"/>
              <a:cs typeface="Times New Roman"/>
            </a:endParaRPr>
          </a:p>
        </p:txBody>
      </p:sp>
    </p:spTree>
    <p:extLst>
      <p:ext uri="{BB962C8B-B14F-4D97-AF65-F5344CB8AC3E}">
        <p14:creationId xmlns:p14="http://schemas.microsoft.com/office/powerpoint/2010/main" val="1517295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35286"/>
            <a:ext cx="8640960" cy="6322714"/>
          </a:xfrm>
          <a:blipFill>
            <a:blip r:embed="rId2"/>
            <a:tile tx="0" ty="0" sx="100000" sy="100000" flip="none" algn="tl"/>
          </a:blipFill>
        </p:spPr>
        <p:txBody>
          <a:bodyPr>
            <a:normAutofit fontScale="90000"/>
          </a:bodyPr>
          <a:lstStyle/>
          <a:p>
            <a:pPr algn="l">
              <a:spcAft>
                <a:spcPts val="1000"/>
              </a:spcAft>
            </a:pPr>
            <a:r>
              <a:rPr lang="ru-RU" sz="3100" b="1" dirty="0" smtClean="0">
                <a:solidFill>
                  <a:srgbClr val="C00000"/>
                </a:solidFill>
                <a:effectLst/>
                <a:latin typeface="Times New Roman"/>
                <a:ea typeface="Calibri"/>
                <a:cs typeface="Times New Roman"/>
              </a:rPr>
              <a:t/>
            </a:r>
            <a:br>
              <a:rPr lang="ru-RU" sz="3100" b="1" dirty="0" smtClean="0">
                <a:solidFill>
                  <a:srgbClr val="C00000"/>
                </a:solidFill>
                <a:effectLst/>
                <a:latin typeface="Times New Roman"/>
                <a:ea typeface="Calibri"/>
                <a:cs typeface="Times New Roman"/>
              </a:rPr>
            </a:br>
            <a:r>
              <a:rPr lang="ru-RU" sz="3100" b="1" dirty="0" smtClean="0">
                <a:solidFill>
                  <a:srgbClr val="C00000"/>
                </a:solidFill>
                <a:effectLst/>
                <a:latin typeface="Times New Roman"/>
                <a:ea typeface="Calibri"/>
                <a:cs typeface="Times New Roman"/>
              </a:rPr>
              <a:t>2. Порядок </a:t>
            </a:r>
            <a:r>
              <a:rPr lang="ru-RU" sz="3100" b="1" dirty="0" err="1" smtClean="0">
                <a:solidFill>
                  <a:srgbClr val="C00000"/>
                </a:solidFill>
                <a:effectLst/>
                <a:latin typeface="Times New Roman"/>
                <a:ea typeface="Calibri"/>
                <a:cs typeface="Times New Roman"/>
              </a:rPr>
              <a:t>розробки</a:t>
            </a:r>
            <a:r>
              <a:rPr lang="ru-RU" sz="3100" b="1" dirty="0" smtClean="0">
                <a:solidFill>
                  <a:srgbClr val="C00000"/>
                </a:solidFill>
                <a:effectLst/>
                <a:latin typeface="Times New Roman"/>
                <a:ea typeface="Calibri"/>
                <a:cs typeface="Times New Roman"/>
              </a:rPr>
              <a:t> методики </a:t>
            </a:r>
            <a:r>
              <a:rPr lang="ru-RU" sz="3100" b="1" dirty="0" err="1" smtClean="0">
                <a:solidFill>
                  <a:srgbClr val="C00000"/>
                </a:solidFill>
                <a:effectLst/>
                <a:latin typeface="Times New Roman"/>
                <a:ea typeface="Calibri"/>
                <a:cs typeface="Times New Roman"/>
              </a:rPr>
              <a:t>досліду</a:t>
            </a:r>
            <a:r>
              <a:rPr lang="ru-RU" sz="3100" b="1" dirty="0" smtClean="0">
                <a:solidFill>
                  <a:srgbClr val="C00000"/>
                </a:solidFill>
                <a:effectLst/>
                <a:latin typeface="Times New Roman"/>
                <a:ea typeface="Calibri"/>
                <a:cs typeface="Times New Roman"/>
              </a:rPr>
              <a:t/>
            </a:r>
            <a:br>
              <a:rPr lang="ru-RU" sz="3100" b="1" dirty="0" smtClean="0">
                <a:solidFill>
                  <a:srgbClr val="C00000"/>
                </a:solidFill>
                <a:effectLst/>
                <a:latin typeface="Times New Roman"/>
                <a:ea typeface="Calibri"/>
                <a:cs typeface="Times New Roman"/>
              </a:rPr>
            </a:br>
            <a:r>
              <a:rPr lang="ru-RU" sz="2700" b="1" dirty="0" smtClean="0">
                <a:solidFill>
                  <a:srgbClr val="C00000"/>
                </a:solidFill>
                <a:effectLst/>
                <a:latin typeface="Times New Roman"/>
                <a:ea typeface="Calibri"/>
                <a:cs typeface="Times New Roman"/>
              </a:rPr>
              <a:t>1.Назва теми і </a:t>
            </a:r>
            <a:r>
              <a:rPr lang="ru-RU" sz="2700" b="1" dirty="0" err="1" smtClean="0">
                <a:solidFill>
                  <a:srgbClr val="C00000"/>
                </a:solidFill>
                <a:effectLst/>
                <a:latin typeface="Times New Roman"/>
                <a:ea typeface="Calibri"/>
                <a:cs typeface="Times New Roman"/>
              </a:rPr>
              <a:t>її</a:t>
            </a:r>
            <a:r>
              <a:rPr lang="ru-RU" sz="2700" b="1" dirty="0" smtClean="0">
                <a:solidFill>
                  <a:srgbClr val="C00000"/>
                </a:solidFill>
                <a:effectLst/>
                <a:latin typeface="Times New Roman"/>
                <a:ea typeface="Calibri"/>
                <a:cs typeface="Times New Roman"/>
              </a:rPr>
              <a:t> </a:t>
            </a:r>
            <a:r>
              <a:rPr lang="ru-RU" sz="2700" b="1" dirty="0" err="1" smtClean="0">
                <a:solidFill>
                  <a:srgbClr val="C00000"/>
                </a:solidFill>
                <a:effectLst/>
                <a:latin typeface="Times New Roman"/>
                <a:ea typeface="Calibri"/>
                <a:cs typeface="Times New Roman"/>
              </a:rPr>
              <a:t>розділів</a:t>
            </a:r>
            <a:r>
              <a:rPr lang="ru-RU" sz="2700" b="1" dirty="0" smtClean="0">
                <a:solidFill>
                  <a:srgbClr val="C00000"/>
                </a:solidFill>
                <a:effectLst/>
                <a:latin typeface="Times New Roman"/>
                <a:ea typeface="Calibri"/>
                <a:cs typeface="Times New Roman"/>
              </a:rPr>
              <a:t>. </a:t>
            </a:r>
            <a:r>
              <a:rPr lang="ru-RU" sz="2700" dirty="0" smtClean="0">
                <a:effectLst/>
                <a:latin typeface="Times New Roman"/>
                <a:ea typeface="Calibri"/>
                <a:cs typeface="Times New Roman"/>
              </a:rPr>
              <a:t>Тема </a:t>
            </a:r>
            <a:r>
              <a:rPr lang="ru-RU" sz="2700" dirty="0" err="1" smtClean="0">
                <a:effectLst/>
                <a:latin typeface="Times New Roman"/>
                <a:ea typeface="Calibri"/>
                <a:cs typeface="Times New Roman"/>
              </a:rPr>
              <a:t>досліджень</a:t>
            </a:r>
            <a:r>
              <a:rPr lang="ru-RU" sz="2700" dirty="0" smtClean="0">
                <a:effectLst/>
                <a:latin typeface="Times New Roman"/>
                <a:ea typeface="Calibri"/>
                <a:cs typeface="Times New Roman"/>
              </a:rPr>
              <a:t>, як правило, </a:t>
            </a:r>
            <a:r>
              <a:rPr lang="ru-RU" sz="2700" dirty="0" err="1" smtClean="0">
                <a:effectLst/>
                <a:latin typeface="Times New Roman"/>
                <a:ea typeface="Calibri"/>
                <a:cs typeface="Times New Roman"/>
              </a:rPr>
              <a:t>передбачає</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вирішення</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теоретичних</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або</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практичних</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питань</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тваринництва</a:t>
            </a:r>
            <a:r>
              <a:rPr lang="ru-RU" sz="2700" dirty="0" smtClean="0">
                <a:effectLst/>
                <a:latin typeface="Times New Roman"/>
                <a:ea typeface="Calibri"/>
                <a:cs typeface="Times New Roman"/>
              </a:rPr>
              <a:t>. </a:t>
            </a:r>
            <a:br>
              <a:rPr lang="ru-RU" sz="2700" dirty="0" smtClean="0">
                <a:effectLst/>
                <a:latin typeface="Times New Roman"/>
                <a:ea typeface="Calibri"/>
                <a:cs typeface="Times New Roman"/>
              </a:rPr>
            </a:br>
            <a:r>
              <a:rPr lang="ru-RU" sz="2700" b="1" i="1" dirty="0" err="1" smtClean="0">
                <a:solidFill>
                  <a:srgbClr val="C00000"/>
                </a:solidFill>
                <a:effectLst/>
                <a:latin typeface="Times New Roman"/>
                <a:ea typeface="Calibri"/>
                <a:cs typeface="Times New Roman"/>
              </a:rPr>
              <a:t>Формулювання</a:t>
            </a:r>
            <a:r>
              <a:rPr lang="ru-RU" sz="2700" b="1" i="1" dirty="0" smtClean="0">
                <a:solidFill>
                  <a:srgbClr val="C00000"/>
                </a:solidFill>
                <a:effectLst/>
                <a:latin typeface="Times New Roman"/>
                <a:ea typeface="Calibri"/>
                <a:cs typeface="Times New Roman"/>
              </a:rPr>
              <a:t> теми </a:t>
            </a:r>
            <a:r>
              <a:rPr lang="ru-RU" sz="2700" dirty="0" err="1" smtClean="0">
                <a:effectLst/>
                <a:latin typeface="Times New Roman"/>
                <a:ea typeface="Calibri"/>
                <a:cs typeface="Times New Roman"/>
              </a:rPr>
              <a:t>має</a:t>
            </a:r>
            <a:r>
              <a:rPr lang="ru-RU" sz="2700" dirty="0" smtClean="0">
                <a:effectLst/>
                <a:latin typeface="Times New Roman"/>
                <a:ea typeface="Calibri"/>
                <a:cs typeface="Times New Roman"/>
              </a:rPr>
              <a:t> бути </a:t>
            </a:r>
            <a:r>
              <a:rPr lang="ru-RU" sz="2700" dirty="0" err="1" smtClean="0">
                <a:effectLst/>
                <a:latin typeface="Times New Roman"/>
                <a:ea typeface="Calibri"/>
                <a:cs typeface="Times New Roman"/>
              </a:rPr>
              <a:t>змістовним</a:t>
            </a:r>
            <a:r>
              <a:rPr lang="ru-RU" sz="2700" dirty="0" smtClean="0">
                <a:effectLst/>
                <a:latin typeface="Times New Roman"/>
                <a:ea typeface="Calibri"/>
                <a:cs typeface="Times New Roman"/>
              </a:rPr>
              <a:t> і </a:t>
            </a:r>
            <a:r>
              <a:rPr lang="ru-RU" sz="2700" dirty="0" err="1" smtClean="0">
                <a:effectLst/>
                <a:latin typeface="Times New Roman"/>
                <a:ea typeface="Calibri"/>
                <a:cs typeface="Times New Roman"/>
              </a:rPr>
              <a:t>лаконічним</a:t>
            </a:r>
            <a:r>
              <a:rPr lang="ru-RU" sz="2700" dirty="0" smtClean="0">
                <a:effectLst/>
                <a:latin typeface="Times New Roman"/>
                <a:ea typeface="Calibri"/>
                <a:cs typeface="Times New Roman"/>
              </a:rPr>
              <a:t>. При </a:t>
            </a:r>
            <a:r>
              <a:rPr lang="ru-RU" sz="2700" dirty="0" err="1" smtClean="0">
                <a:effectLst/>
                <a:latin typeface="Times New Roman"/>
                <a:ea typeface="Calibri"/>
                <a:cs typeface="Times New Roman"/>
              </a:rPr>
              <a:t>потребі</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виділяють</a:t>
            </a:r>
            <a:r>
              <a:rPr lang="ru-RU" sz="2700" dirty="0" smtClean="0">
                <a:effectLst/>
                <a:latin typeface="Times New Roman"/>
                <a:ea typeface="Calibri"/>
                <a:cs typeface="Times New Roman"/>
              </a:rPr>
              <a:t> один </a:t>
            </a:r>
            <a:r>
              <a:rPr lang="ru-RU" sz="2700" dirty="0" err="1" smtClean="0">
                <a:effectLst/>
                <a:latin typeface="Times New Roman"/>
                <a:ea typeface="Calibri"/>
                <a:cs typeface="Times New Roman"/>
              </a:rPr>
              <a:t>або</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кілька</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розділів</a:t>
            </a:r>
            <a:r>
              <a:rPr lang="ru-RU" sz="2700" dirty="0" smtClean="0">
                <a:effectLst/>
                <a:latin typeface="Times New Roman"/>
                <a:ea typeface="Calibri"/>
                <a:cs typeface="Times New Roman"/>
              </a:rPr>
              <a:t> теми.</a:t>
            </a:r>
            <a:r>
              <a:rPr lang="ru-RU" sz="2700" dirty="0">
                <a:ea typeface="Calibri"/>
                <a:cs typeface="Times New Roman"/>
              </a:rPr>
              <a:t/>
            </a:r>
            <a:br>
              <a:rPr lang="ru-RU" sz="2700" dirty="0">
                <a:ea typeface="Calibri"/>
                <a:cs typeface="Times New Roman"/>
              </a:rPr>
            </a:br>
            <a:r>
              <a:rPr lang="ru-RU" sz="2700" dirty="0" err="1" smtClean="0">
                <a:effectLst/>
                <a:latin typeface="Times New Roman"/>
                <a:ea typeface="Calibri"/>
                <a:cs typeface="Times New Roman"/>
              </a:rPr>
              <a:t>Наприклад</a:t>
            </a:r>
            <a:r>
              <a:rPr lang="ru-RU" sz="2700" dirty="0" smtClean="0">
                <a:effectLst/>
                <a:latin typeface="Times New Roman"/>
                <a:ea typeface="Calibri"/>
                <a:cs typeface="Times New Roman"/>
              </a:rPr>
              <a:t>, у </a:t>
            </a:r>
            <a:r>
              <a:rPr lang="ru-RU" sz="2700" dirty="0" err="1" smtClean="0">
                <a:effectLst/>
                <a:latin typeface="Times New Roman"/>
                <a:ea typeface="Calibri"/>
                <a:cs typeface="Times New Roman"/>
              </a:rPr>
              <a:t>науковій</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роботі</a:t>
            </a:r>
            <a:r>
              <a:rPr lang="ru-RU" sz="2700" dirty="0" smtClean="0">
                <a:effectLst/>
                <a:latin typeface="Times New Roman"/>
                <a:ea typeface="Calibri"/>
                <a:cs typeface="Times New Roman"/>
              </a:rPr>
              <a:t> на тему "</a:t>
            </a:r>
            <a:r>
              <a:rPr lang="ru-RU" sz="2700" b="1" i="1" dirty="0" err="1" smtClean="0">
                <a:solidFill>
                  <a:srgbClr val="002060"/>
                </a:solidFill>
                <a:effectLst/>
                <a:latin typeface="Times New Roman"/>
                <a:ea typeface="Calibri"/>
                <a:cs typeface="Times New Roman"/>
              </a:rPr>
              <a:t>Вплив</a:t>
            </a:r>
            <a:r>
              <a:rPr lang="ru-RU" sz="2700" b="1" i="1" dirty="0" smtClean="0">
                <a:solidFill>
                  <a:srgbClr val="002060"/>
                </a:solidFill>
                <a:effectLst/>
                <a:latin typeface="Times New Roman"/>
                <a:ea typeface="Calibri"/>
                <a:cs typeface="Times New Roman"/>
              </a:rPr>
              <a:t> </a:t>
            </a:r>
            <a:r>
              <a:rPr lang="ru-RU" sz="2700" b="1" i="1" dirty="0" err="1" smtClean="0">
                <a:solidFill>
                  <a:srgbClr val="002060"/>
                </a:solidFill>
                <a:latin typeface="Times New Roman"/>
                <a:ea typeface="Calibri"/>
                <a:cs typeface="Times New Roman"/>
              </a:rPr>
              <a:t>біоконсерванту</a:t>
            </a:r>
            <a:r>
              <a:rPr lang="ru-RU" sz="2700" b="1" i="1" dirty="0" smtClean="0">
                <a:solidFill>
                  <a:srgbClr val="002060"/>
                </a:solidFill>
                <a:latin typeface="Times New Roman"/>
                <a:ea typeface="Calibri"/>
                <a:cs typeface="Times New Roman"/>
              </a:rPr>
              <a:t> </a:t>
            </a:r>
            <a:r>
              <a:rPr lang="ru-RU" sz="2700" b="1" i="1" dirty="0" err="1" smtClean="0">
                <a:solidFill>
                  <a:srgbClr val="002060"/>
                </a:solidFill>
                <a:latin typeface="Times New Roman"/>
                <a:ea typeface="Calibri"/>
                <a:cs typeface="Times New Roman"/>
              </a:rPr>
              <a:t>Літосил</a:t>
            </a:r>
            <a:r>
              <a:rPr lang="ru-RU" sz="2700" b="1" i="1" dirty="0" smtClean="0">
                <a:solidFill>
                  <a:srgbClr val="002060"/>
                </a:solidFill>
                <a:latin typeface="Times New Roman"/>
                <a:ea typeface="Calibri"/>
                <a:cs typeface="Times New Roman"/>
              </a:rPr>
              <a:t> плюс на як</a:t>
            </a:r>
            <a:r>
              <a:rPr lang="uk-UA" sz="2700" b="1" i="1" dirty="0">
                <a:solidFill>
                  <a:srgbClr val="002060"/>
                </a:solidFill>
                <a:latin typeface="Times New Roman"/>
                <a:ea typeface="Calibri"/>
                <a:cs typeface="Times New Roman"/>
              </a:rPr>
              <a:t>і</a:t>
            </a:r>
            <a:r>
              <a:rPr lang="ru-RU" sz="2700" b="1" i="1" dirty="0" err="1" smtClean="0">
                <a:solidFill>
                  <a:srgbClr val="002060"/>
                </a:solidFill>
                <a:latin typeface="Times New Roman"/>
                <a:ea typeface="Calibri"/>
                <a:cs typeface="Times New Roman"/>
              </a:rPr>
              <a:t>сть</a:t>
            </a:r>
            <a:r>
              <a:rPr lang="ru-RU" sz="2700" b="1" i="1" dirty="0" smtClean="0">
                <a:solidFill>
                  <a:srgbClr val="002060"/>
                </a:solidFill>
                <a:latin typeface="Times New Roman"/>
                <a:ea typeface="Calibri"/>
                <a:cs typeface="Times New Roman"/>
              </a:rPr>
              <a:t>  та </a:t>
            </a:r>
            <a:r>
              <a:rPr lang="ru-RU" sz="2700" b="1" i="1" dirty="0" err="1" smtClean="0">
                <a:solidFill>
                  <a:srgbClr val="002060"/>
                </a:solidFill>
                <a:latin typeface="Times New Roman"/>
                <a:ea typeface="Calibri"/>
                <a:cs typeface="Times New Roman"/>
              </a:rPr>
              <a:t>продуктивну</a:t>
            </a:r>
            <a:r>
              <a:rPr lang="ru-RU" sz="2700" b="1" i="1" dirty="0" smtClean="0">
                <a:solidFill>
                  <a:srgbClr val="002060"/>
                </a:solidFill>
                <a:latin typeface="Times New Roman"/>
                <a:ea typeface="Calibri"/>
                <a:cs typeface="Times New Roman"/>
              </a:rPr>
              <a:t> </a:t>
            </a:r>
            <a:r>
              <a:rPr lang="ru-RU" sz="2700" b="1" i="1" dirty="0" err="1" smtClean="0">
                <a:solidFill>
                  <a:srgbClr val="002060"/>
                </a:solidFill>
                <a:latin typeface="Times New Roman"/>
                <a:ea typeface="Calibri"/>
                <a:cs typeface="Times New Roman"/>
              </a:rPr>
              <a:t>дію</a:t>
            </a:r>
            <a:r>
              <a:rPr lang="ru-RU" sz="2700" b="1" i="1" dirty="0" smtClean="0">
                <a:solidFill>
                  <a:srgbClr val="002060"/>
                </a:solidFill>
                <a:latin typeface="Times New Roman"/>
                <a:ea typeface="Calibri"/>
                <a:cs typeface="Times New Roman"/>
              </a:rPr>
              <a:t> силосу</a:t>
            </a:r>
            <a:r>
              <a:rPr lang="ru-RU" sz="2700" b="1" i="1" dirty="0" smtClean="0">
                <a:solidFill>
                  <a:srgbClr val="002060"/>
                </a:solidFill>
                <a:effectLst/>
                <a:latin typeface="Times New Roman"/>
                <a:ea typeface="Calibri"/>
                <a:cs typeface="Times New Roman"/>
              </a:rPr>
              <a:t> '' </a:t>
            </a:r>
            <a:r>
              <a:rPr lang="ru-RU" sz="2700" dirty="0" err="1" smtClean="0">
                <a:effectLst/>
                <a:latin typeface="Times New Roman"/>
                <a:ea typeface="Calibri"/>
                <a:cs typeface="Times New Roman"/>
              </a:rPr>
              <a:t>можна</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розділити</a:t>
            </a:r>
            <a:r>
              <a:rPr lang="ru-RU" sz="2700" dirty="0" smtClean="0">
                <a:effectLst/>
                <a:latin typeface="Times New Roman"/>
                <a:ea typeface="Calibri"/>
                <a:cs typeface="Times New Roman"/>
              </a:rPr>
              <a:t> на </a:t>
            </a:r>
            <a:r>
              <a:rPr lang="ru-RU" sz="2700" dirty="0" err="1" smtClean="0">
                <a:effectLst/>
                <a:latin typeface="Times New Roman"/>
                <a:ea typeface="Calibri"/>
                <a:cs typeface="Times New Roman"/>
              </a:rPr>
              <a:t>такі</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розділи</a:t>
            </a:r>
            <a:r>
              <a:rPr lang="ru-RU" sz="2700" dirty="0" smtClean="0">
                <a:effectLst/>
                <a:latin typeface="Times New Roman"/>
                <a:ea typeface="Calibri"/>
                <a:cs typeface="Times New Roman"/>
              </a:rPr>
              <a:t>: </a:t>
            </a:r>
            <a:r>
              <a:rPr lang="ru-RU" sz="2700" dirty="0">
                <a:ea typeface="Calibri"/>
                <a:cs typeface="Times New Roman"/>
              </a:rPr>
              <a:t/>
            </a:r>
            <a:br>
              <a:rPr lang="ru-RU" sz="2700" dirty="0">
                <a:ea typeface="Calibri"/>
                <a:cs typeface="Times New Roman"/>
              </a:rPr>
            </a:br>
            <a:r>
              <a:rPr lang="ru-RU" sz="2700" dirty="0" smtClean="0">
                <a:effectLst/>
                <a:latin typeface="Times New Roman"/>
                <a:ea typeface="Calibri"/>
                <a:cs typeface="Times New Roman"/>
              </a:rPr>
              <a:t>1."Хімічний склад силосу, </a:t>
            </a:r>
            <a:r>
              <a:rPr lang="ru-RU" sz="2700" dirty="0" err="1" smtClean="0">
                <a:effectLst/>
                <a:latin typeface="Times New Roman"/>
                <a:ea typeface="Calibri"/>
                <a:cs typeface="Times New Roman"/>
              </a:rPr>
              <a:t>заготовленого</a:t>
            </a:r>
            <a:r>
              <a:rPr lang="ru-RU" sz="2700" dirty="0" smtClean="0">
                <a:effectLst/>
                <a:latin typeface="Times New Roman"/>
                <a:ea typeface="Calibri"/>
                <a:cs typeface="Times New Roman"/>
              </a:rPr>
              <a:t> з консервантом </a:t>
            </a:r>
            <a:r>
              <a:rPr lang="ru-RU" sz="2700" dirty="0" err="1" smtClean="0">
                <a:effectLst/>
                <a:latin typeface="Times New Roman"/>
                <a:ea typeface="Calibri"/>
                <a:cs typeface="Times New Roman"/>
              </a:rPr>
              <a:t>Літосил</a:t>
            </a:r>
            <a:r>
              <a:rPr lang="ru-RU" sz="2700" dirty="0" smtClean="0">
                <a:effectLst/>
                <a:latin typeface="Times New Roman"/>
                <a:ea typeface="Calibri"/>
                <a:cs typeface="Times New Roman"/>
              </a:rPr>
              <a:t> плюс»</a:t>
            </a:r>
            <a:r>
              <a:rPr lang="ru-RU" sz="2700" dirty="0">
                <a:ea typeface="Calibri"/>
                <a:cs typeface="Times New Roman"/>
              </a:rPr>
              <a:t/>
            </a:r>
            <a:br>
              <a:rPr lang="ru-RU" sz="2700" dirty="0">
                <a:ea typeface="Calibri"/>
                <a:cs typeface="Times New Roman"/>
              </a:rPr>
            </a:br>
            <a:r>
              <a:rPr lang="ru-RU" sz="2700" dirty="0" smtClean="0">
                <a:effectLst/>
                <a:latin typeface="Times New Roman"/>
                <a:ea typeface="Calibri"/>
                <a:cs typeface="Times New Roman"/>
              </a:rPr>
              <a:t>2. </a:t>
            </a:r>
            <a:r>
              <a:rPr lang="ru-RU" sz="2700" dirty="0" err="1" smtClean="0">
                <a:latin typeface="Times New Roman"/>
                <a:ea typeface="Calibri"/>
                <a:cs typeface="Times New Roman"/>
              </a:rPr>
              <a:t>Загальна</a:t>
            </a:r>
            <a:r>
              <a:rPr lang="ru-RU" sz="2700" dirty="0" smtClean="0">
                <a:latin typeface="Times New Roman"/>
                <a:ea typeface="Calibri"/>
                <a:cs typeface="Times New Roman"/>
              </a:rPr>
              <a:t> </a:t>
            </a:r>
            <a:r>
              <a:rPr lang="ru-RU" sz="2700" dirty="0" err="1" smtClean="0">
                <a:latin typeface="Times New Roman"/>
                <a:ea typeface="Calibri"/>
                <a:cs typeface="Times New Roman"/>
              </a:rPr>
              <a:t>кислотність</a:t>
            </a:r>
            <a:r>
              <a:rPr lang="ru-RU" sz="2700" dirty="0" smtClean="0">
                <a:latin typeface="Times New Roman"/>
                <a:ea typeface="Calibri"/>
                <a:cs typeface="Times New Roman"/>
              </a:rPr>
              <a:t> та </a:t>
            </a:r>
            <a:r>
              <a:rPr lang="ru-RU" sz="2700" dirty="0" err="1" smtClean="0">
                <a:latin typeface="Times New Roman"/>
                <a:ea typeface="Calibri"/>
                <a:cs typeface="Times New Roman"/>
              </a:rPr>
              <a:t>співвідношення</a:t>
            </a:r>
            <a:r>
              <a:rPr lang="ru-RU" sz="2700" dirty="0" smtClean="0">
                <a:latin typeface="Times New Roman"/>
                <a:ea typeface="Calibri"/>
                <a:cs typeface="Times New Roman"/>
              </a:rPr>
              <a:t> </a:t>
            </a:r>
            <a:r>
              <a:rPr lang="ru-RU" sz="2700" dirty="0" err="1" smtClean="0">
                <a:latin typeface="Times New Roman"/>
                <a:ea typeface="Calibri"/>
                <a:cs typeface="Times New Roman"/>
              </a:rPr>
              <a:t>органічних</a:t>
            </a:r>
            <a:r>
              <a:rPr lang="ru-RU" sz="2700" dirty="0" smtClean="0">
                <a:latin typeface="Times New Roman"/>
                <a:ea typeface="Calibri"/>
                <a:cs typeface="Times New Roman"/>
              </a:rPr>
              <a:t> кислот в </a:t>
            </a:r>
            <a:r>
              <a:rPr lang="ru-RU" sz="2700" dirty="0" err="1" smtClean="0">
                <a:latin typeface="Times New Roman"/>
                <a:ea typeface="Calibri"/>
                <a:cs typeface="Times New Roman"/>
              </a:rPr>
              <a:t>силосі</a:t>
            </a:r>
            <a:r>
              <a:rPr lang="ru-RU" sz="2700" dirty="0" smtClean="0">
                <a:latin typeface="Times New Roman"/>
                <a:ea typeface="Calibri"/>
                <a:cs typeface="Times New Roman"/>
              </a:rPr>
              <a:t>.</a:t>
            </a:r>
            <a:br>
              <a:rPr lang="ru-RU" sz="2700" dirty="0" smtClean="0">
                <a:latin typeface="Times New Roman"/>
                <a:ea typeface="Calibri"/>
                <a:cs typeface="Times New Roman"/>
              </a:rPr>
            </a:br>
            <a:r>
              <a:rPr lang="ru-RU" sz="2700" dirty="0" smtClean="0">
                <a:latin typeface="Times New Roman"/>
                <a:ea typeface="Calibri"/>
                <a:cs typeface="Times New Roman"/>
              </a:rPr>
              <a:t>3. </a:t>
            </a:r>
            <a:r>
              <a:rPr lang="ru-RU" sz="2700" dirty="0" err="1" smtClean="0">
                <a:effectLst/>
                <a:latin typeface="Times New Roman"/>
                <a:ea typeface="Calibri"/>
                <a:cs typeface="Times New Roman"/>
              </a:rPr>
              <a:t>Продуктивність</a:t>
            </a:r>
            <a:r>
              <a:rPr lang="ru-RU" sz="2700" dirty="0" smtClean="0">
                <a:effectLst/>
                <a:latin typeface="Times New Roman"/>
                <a:ea typeface="Calibri"/>
                <a:cs typeface="Times New Roman"/>
              </a:rPr>
              <a:t> і </a:t>
            </a:r>
            <a:r>
              <a:rPr lang="ru-RU" sz="2700" dirty="0" err="1" smtClean="0">
                <a:effectLst/>
                <a:latin typeface="Times New Roman"/>
                <a:ea typeface="Calibri"/>
                <a:cs typeface="Times New Roman"/>
              </a:rPr>
              <a:t>обмін</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речовин</a:t>
            </a:r>
            <a:r>
              <a:rPr lang="ru-RU" sz="2700" dirty="0" smtClean="0">
                <a:effectLst/>
                <a:latin typeface="Times New Roman"/>
                <a:ea typeface="Calibri"/>
                <a:cs typeface="Times New Roman"/>
              </a:rPr>
              <a:t> у </a:t>
            </a:r>
            <a:r>
              <a:rPr lang="ru-RU" sz="2700" dirty="0" err="1" smtClean="0">
                <a:effectLst/>
                <a:latin typeface="Times New Roman"/>
                <a:ea typeface="Calibri"/>
                <a:cs typeface="Times New Roman"/>
              </a:rPr>
              <a:t>корів</a:t>
            </a:r>
            <a:r>
              <a:rPr lang="ru-RU" sz="2700" dirty="0" smtClean="0">
                <a:effectLst/>
                <a:latin typeface="Times New Roman"/>
                <a:ea typeface="Calibri"/>
                <a:cs typeface="Times New Roman"/>
              </a:rPr>
              <a:t> при </a:t>
            </a:r>
            <a:r>
              <a:rPr lang="ru-RU" sz="2700" dirty="0" err="1" smtClean="0">
                <a:effectLst/>
                <a:latin typeface="Times New Roman"/>
                <a:ea typeface="Calibri"/>
                <a:cs typeface="Times New Roman"/>
              </a:rPr>
              <a:t>введенні</a:t>
            </a:r>
            <a:r>
              <a:rPr lang="ru-RU" sz="2700" dirty="0" smtClean="0">
                <a:effectLst/>
                <a:latin typeface="Times New Roman"/>
                <a:ea typeface="Calibri"/>
                <a:cs typeface="Times New Roman"/>
              </a:rPr>
              <a:t> до </a:t>
            </a:r>
            <a:r>
              <a:rPr lang="ru-RU" sz="2700" dirty="0" err="1" smtClean="0">
                <a:effectLst/>
                <a:latin typeface="Times New Roman"/>
                <a:ea typeface="Calibri"/>
                <a:cs typeface="Times New Roman"/>
              </a:rPr>
              <a:t>раціону</a:t>
            </a:r>
            <a:r>
              <a:rPr lang="ru-RU" sz="2700" dirty="0" smtClean="0">
                <a:effectLst/>
                <a:latin typeface="Times New Roman"/>
                <a:ea typeface="Calibri"/>
                <a:cs typeface="Times New Roman"/>
              </a:rPr>
              <a:t> силосу </a:t>
            </a:r>
            <a:r>
              <a:rPr lang="ru-RU" sz="2700" dirty="0" err="1" smtClean="0">
                <a:effectLst/>
                <a:latin typeface="Times New Roman"/>
                <a:ea typeface="Calibri"/>
                <a:cs typeface="Times New Roman"/>
              </a:rPr>
              <a:t>заготовленого</a:t>
            </a:r>
            <a:r>
              <a:rPr lang="ru-RU" sz="2700" dirty="0" smtClean="0">
                <a:effectLst/>
                <a:latin typeface="Times New Roman"/>
                <a:ea typeface="Calibri"/>
                <a:cs typeface="Times New Roman"/>
              </a:rPr>
              <a:t> з консервантом </a:t>
            </a:r>
            <a:r>
              <a:rPr lang="ru-RU" sz="2700" dirty="0" err="1" smtClean="0">
                <a:effectLst/>
                <a:latin typeface="Times New Roman"/>
                <a:ea typeface="Calibri"/>
                <a:cs typeface="Times New Roman"/>
              </a:rPr>
              <a:t>Літосил</a:t>
            </a:r>
            <a:r>
              <a:rPr lang="ru-RU" sz="2700" dirty="0" smtClean="0">
                <a:effectLst/>
                <a:latin typeface="Times New Roman"/>
                <a:ea typeface="Calibri"/>
                <a:cs typeface="Times New Roman"/>
              </a:rPr>
              <a:t> плюс".</a:t>
            </a:r>
            <a:r>
              <a:rPr lang="ru-RU" sz="2700" dirty="0">
                <a:ea typeface="Calibri"/>
                <a:cs typeface="Times New Roman"/>
              </a:rPr>
              <a:t/>
            </a:r>
            <a:br>
              <a:rPr lang="ru-RU" sz="2700" dirty="0">
                <a:ea typeface="Calibri"/>
                <a:cs typeface="Times New Roman"/>
              </a:rPr>
            </a:br>
            <a:r>
              <a:rPr lang="ru-RU" sz="2700" dirty="0" smtClean="0">
                <a:effectLst/>
                <a:latin typeface="Times New Roman"/>
                <a:ea typeface="Calibri"/>
                <a:cs typeface="Times New Roman"/>
              </a:rPr>
              <a:t>У </a:t>
            </a:r>
            <a:r>
              <a:rPr lang="ru-RU" sz="2700" dirty="0" err="1" smtClean="0">
                <a:effectLst/>
                <a:latin typeface="Times New Roman"/>
                <a:ea typeface="Calibri"/>
                <a:cs typeface="Times New Roman"/>
              </a:rPr>
              <a:t>методиці</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обов'язково</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зазначають</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прізвище</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наукового</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керівника</a:t>
            </a:r>
            <a:r>
              <a:rPr lang="ru-RU" sz="2700" dirty="0" smtClean="0">
                <a:effectLst/>
                <a:latin typeface="Times New Roman"/>
                <a:ea typeface="Calibri"/>
                <a:cs typeface="Times New Roman"/>
              </a:rPr>
              <a:t> і </a:t>
            </a:r>
            <a:r>
              <a:rPr lang="ru-RU" sz="2700" dirty="0" err="1" smtClean="0">
                <a:effectLst/>
                <a:latin typeface="Times New Roman"/>
                <a:ea typeface="Calibri"/>
                <a:cs typeface="Times New Roman"/>
              </a:rPr>
              <a:t>виконавців</a:t>
            </a:r>
            <a:r>
              <a:rPr lang="ru-RU" sz="2700" dirty="0" smtClean="0">
                <a:effectLst/>
                <a:latin typeface="Times New Roman"/>
                <a:ea typeface="Calibri"/>
                <a:cs typeface="Times New Roman"/>
              </a:rPr>
              <a:t> </a:t>
            </a:r>
            <a:r>
              <a:rPr lang="ru-RU" sz="2700" dirty="0" err="1" smtClean="0">
                <a:effectLst/>
                <a:latin typeface="Times New Roman"/>
                <a:ea typeface="Calibri"/>
                <a:cs typeface="Times New Roman"/>
              </a:rPr>
              <a:t>досліду</a:t>
            </a:r>
            <a:r>
              <a:rPr lang="ru-RU" sz="2700" dirty="0" smtClean="0">
                <a:effectLst/>
                <a:latin typeface="Times New Roman"/>
                <a:ea typeface="Calibri"/>
                <a:cs typeface="Times New Roman"/>
              </a:rPr>
              <a:t>.</a:t>
            </a:r>
            <a:r>
              <a:rPr lang="ru-RU" sz="1400" dirty="0">
                <a:ea typeface="Calibri"/>
                <a:cs typeface="Times New Roman"/>
              </a:rPr>
              <a:t/>
            </a:r>
            <a:br>
              <a:rPr lang="ru-RU" sz="1400" dirty="0">
                <a:ea typeface="Calibri"/>
                <a:cs typeface="Times New Roman"/>
              </a:rPr>
            </a:b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424936" cy="5760640"/>
          </a:xfrm>
          <a:blipFill>
            <a:blip r:embed="rId2"/>
            <a:tile tx="0" ty="0" sx="100000" sy="100000" flip="none" algn="tl"/>
          </a:blipFill>
        </p:spPr>
        <p:txBody>
          <a:bodyPr>
            <a:normAutofit/>
          </a:bodyPr>
          <a:lstStyle/>
          <a:p>
            <a:pPr algn="l"/>
            <a:r>
              <a:rPr lang="ru-RU" sz="2400" dirty="0" smtClean="0">
                <a:latin typeface="Times New Roman" panose="02020603050405020304" pitchFamily="18" charset="0"/>
                <a:cs typeface="Times New Roman" panose="02020603050405020304" pitchFamily="18" charset="0"/>
              </a:rPr>
              <a:t>	Для </a:t>
            </a:r>
            <a:r>
              <a:rPr lang="ru-RU" sz="2400" b="1" dirty="0" err="1" smtClean="0">
                <a:solidFill>
                  <a:srgbClr val="C00000"/>
                </a:solidFill>
                <a:latin typeface="Times New Roman" panose="02020603050405020304" pitchFamily="18" charset="0"/>
                <a:cs typeface="Times New Roman" panose="02020603050405020304" pitchFamily="18" charset="0"/>
              </a:rPr>
              <a:t>обґрунтування</a:t>
            </a:r>
            <a:r>
              <a:rPr lang="ru-RU" sz="2400" b="1" dirty="0" smtClean="0">
                <a:solidFill>
                  <a:srgbClr val="C00000"/>
                </a:solidFill>
                <a:latin typeface="Times New Roman" panose="02020603050405020304" pitchFamily="18" charset="0"/>
                <a:cs typeface="Times New Roman" panose="02020603050405020304" pitchFamily="18" charset="0"/>
              </a:rPr>
              <a:t> постановки </a:t>
            </a:r>
            <a:r>
              <a:rPr lang="ru-RU" sz="2400" dirty="0" err="1" smtClean="0">
                <a:latin typeface="Times New Roman" panose="02020603050405020304" pitchFamily="18" charset="0"/>
                <a:cs typeface="Times New Roman" panose="02020603050405020304" pitchFamily="18" charset="0"/>
              </a:rPr>
              <a:t>досліду</a:t>
            </a:r>
            <a:r>
              <a:rPr lang="ru-RU" sz="2400" dirty="0" smtClean="0">
                <a:latin typeface="Times New Roman" panose="02020603050405020304" pitchFamily="18" charset="0"/>
                <a:cs typeface="Times New Roman" panose="02020603050405020304" pitchFamily="18" charset="0"/>
              </a:rPr>
              <a:t> на </a:t>
            </a:r>
            <a:r>
              <a:rPr lang="ru-RU" sz="2400" dirty="0" err="1" smtClean="0">
                <a:latin typeface="Times New Roman" panose="02020603050405020304" pitchFamily="18" charset="0"/>
                <a:cs typeface="Times New Roman" panose="02020603050405020304" pitchFamily="18" charset="0"/>
              </a:rPr>
              <a:t>вибрану</a:t>
            </a:r>
            <a:r>
              <a:rPr lang="ru-RU" sz="2400" dirty="0" smtClean="0">
                <a:latin typeface="Times New Roman" panose="02020603050405020304" pitchFamily="18" charset="0"/>
                <a:cs typeface="Times New Roman" panose="02020603050405020304" pitchFamily="18" charset="0"/>
              </a:rPr>
              <a:t> тему </a:t>
            </a:r>
            <a:r>
              <a:rPr lang="ru-RU" sz="2800" dirty="0" err="1" smtClean="0">
                <a:latin typeface="Times New Roman" panose="02020603050405020304" pitchFamily="18" charset="0"/>
                <a:cs typeface="Times New Roman" panose="02020603050405020304" pitchFamily="18" charset="0"/>
              </a:rPr>
              <a:t>необхідно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вибрати</a:t>
            </a:r>
            <a:r>
              <a:rPr lang="ru-RU" sz="2800" dirty="0" smtClean="0">
                <a:latin typeface="Times New Roman" panose="02020603050405020304" pitchFamily="18" charset="0"/>
                <a:cs typeface="Times New Roman" panose="02020603050405020304" pitchFamily="18" charset="0"/>
              </a:rPr>
              <a:t> і </a:t>
            </a:r>
            <a:r>
              <a:rPr lang="ru-RU" sz="2800" dirty="0" err="1" smtClean="0">
                <a:latin typeface="Times New Roman" panose="02020603050405020304" pitchFamily="18" charset="0"/>
                <a:cs typeface="Times New Roman" panose="02020603050405020304" pitchFamily="18" charset="0"/>
              </a:rPr>
              <a:t>проаналізувати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наукову</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інформацію</a:t>
            </a:r>
            <a:r>
              <a:rPr lang="ru-RU" sz="2800" dirty="0" smtClean="0">
                <a:latin typeface="Times New Roman" panose="02020603050405020304" pitchFamily="18" charset="0"/>
                <a:cs typeface="Times New Roman" panose="02020603050405020304" pitchFamily="18" charset="0"/>
              </a:rPr>
              <a:t> з </a:t>
            </a:r>
            <a:r>
              <a:rPr lang="ru-RU" sz="2800" dirty="0" err="1" smtClean="0">
                <a:latin typeface="Times New Roman" panose="02020603050405020304" pitchFamily="18" charset="0"/>
                <a:cs typeface="Times New Roman" panose="02020603050405020304" pitchFamily="18" charset="0"/>
              </a:rPr>
              <a:t>даного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питання</a:t>
            </a:r>
            <a:r>
              <a:rPr lang="ru-RU" sz="2800" dirty="0" smtClean="0">
                <a:latin typeface="Times New Roman" panose="02020603050405020304" pitchFamily="18" charset="0"/>
                <a:cs typeface="Times New Roman" panose="02020603050405020304" pitchFamily="18" charset="0"/>
              </a:rPr>
              <a:t>.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Після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формують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огляд</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літератури</a:t>
            </a:r>
            <a:r>
              <a:rPr lang="ru-RU" sz="2800" dirty="0" smtClean="0">
                <a:latin typeface="Times New Roman" panose="02020603050405020304" pitchFamily="18" charset="0"/>
                <a:cs typeface="Times New Roman" panose="02020603050405020304" pitchFamily="18" charset="0"/>
              </a:rPr>
              <a:t>, в </a:t>
            </a:r>
            <a:r>
              <a:rPr lang="ru-RU" sz="2800" dirty="0" err="1" smtClean="0">
                <a:latin typeface="Times New Roman" panose="02020603050405020304" pitchFamily="18" charset="0"/>
                <a:cs typeface="Times New Roman" panose="02020603050405020304" pitchFamily="18" charset="0"/>
              </a:rPr>
              <a:t>якому</a:t>
            </a:r>
            <a:r>
              <a:rPr lang="ru-RU" sz="2800" dirty="0" smtClean="0">
                <a:latin typeface="Times New Roman" panose="02020603050405020304" pitchFamily="18" charset="0"/>
                <a:cs typeface="Times New Roman" panose="02020603050405020304" pitchFamily="18" charset="0"/>
              </a:rPr>
              <a:t> коротко </a:t>
            </a:r>
            <a:r>
              <a:rPr lang="ru-RU" sz="2800" dirty="0" err="1" smtClean="0">
                <a:latin typeface="Times New Roman" panose="02020603050405020304" pitchFamily="18" charset="0"/>
                <a:cs typeface="Times New Roman" panose="02020603050405020304" pitchFamily="18" charset="0"/>
              </a:rPr>
              <a:t>описують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основні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результати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аналізу</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літературних</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джерел</a:t>
            </a:r>
            <a:r>
              <a:rPr lang="ru-RU" sz="2800" dirty="0" smtClean="0">
                <a:latin typeface="Times New Roman" panose="02020603050405020304" pitchFamily="18" charset="0"/>
                <a:cs typeface="Times New Roman" panose="02020603050405020304" pitchFamily="18" charset="0"/>
              </a:rPr>
              <a:t> з теми </a:t>
            </a:r>
            <a:r>
              <a:rPr lang="ru-RU" sz="2800" dirty="0" err="1" smtClean="0">
                <a:latin typeface="Times New Roman" panose="02020603050405020304" pitchFamily="18" charset="0"/>
                <a:cs typeface="Times New Roman" panose="02020603050405020304" pitchFamily="18" charset="0"/>
              </a:rPr>
              <a:t>дослідження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узагальнюють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їх</a:t>
            </a:r>
            <a:r>
              <a:rPr lang="ru-RU" sz="2800" dirty="0" smtClean="0">
                <a:latin typeface="Times New Roman" panose="02020603050405020304" pitchFamily="18" charset="0"/>
                <a:cs typeface="Times New Roman" panose="02020603050405020304" pitchFamily="18" charset="0"/>
              </a:rPr>
              <a:t> та </a:t>
            </a:r>
            <a:r>
              <a:rPr lang="ru-RU" sz="2800" dirty="0" err="1" smtClean="0">
                <a:latin typeface="Times New Roman" panose="02020603050405020304" pitchFamily="18" charset="0"/>
                <a:cs typeface="Times New Roman" panose="02020603050405020304" pitchFamily="18" charset="0"/>
              </a:rPr>
              <a:t>вказують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ще</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недостатньо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вивчені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питання</a:t>
            </a:r>
            <a:r>
              <a:rPr lang="ru-RU" sz="2800" dirty="0" smtClean="0">
                <a:latin typeface="Times New Roman" panose="02020603050405020304" pitchFamily="18" charset="0"/>
                <a:cs typeface="Times New Roman" panose="02020603050405020304" pitchFamily="18" charset="0"/>
              </a:rPr>
              <a:t> теми.</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Окремо</a:t>
            </a:r>
            <a:r>
              <a:rPr lang="ru-RU" sz="2800" dirty="0" smtClean="0">
                <a:latin typeface="Times New Roman" panose="02020603050405020304" pitchFamily="18" charset="0"/>
                <a:cs typeface="Times New Roman" panose="02020603050405020304" pitchFamily="18" charset="0"/>
              </a:rPr>
              <a:t> </a:t>
            </a:r>
            <a:r>
              <a:rPr lang="ru-RU" sz="2800" b="1" dirty="0" err="1" smtClean="0">
                <a:solidFill>
                  <a:srgbClr val="C00000"/>
                </a:solidFill>
                <a:latin typeface="Times New Roman" panose="02020603050405020304" pitchFamily="18" charset="0"/>
                <a:cs typeface="Times New Roman" panose="02020603050405020304" pitchFamily="18" charset="0"/>
              </a:rPr>
              <a:t>виділяють</a:t>
            </a:r>
            <a:r>
              <a:rPr lang="ru-RU" sz="2800" b="1" dirty="0" smtClean="0">
                <a:solidFill>
                  <a:srgbClr val="C00000"/>
                </a:solidFill>
                <a:latin typeface="Times New Roman" panose="02020603050405020304" pitchFamily="18" charset="0"/>
                <a:cs typeface="Times New Roman" panose="02020603050405020304" pitchFamily="18" charset="0"/>
              </a:rPr>
              <a:t> новизну й </a:t>
            </a:r>
            <a:r>
              <a:rPr lang="ru-RU" sz="2800" b="1" dirty="0" err="1" smtClean="0">
                <a:solidFill>
                  <a:srgbClr val="C00000"/>
                </a:solidFill>
                <a:latin typeface="Times New Roman" panose="02020603050405020304" pitchFamily="18" charset="0"/>
                <a:cs typeface="Times New Roman" panose="02020603050405020304" pitchFamily="18" charset="0"/>
              </a:rPr>
              <a:t>актуальність</a:t>
            </a:r>
            <a:r>
              <a:rPr lang="ru-RU" sz="2800" b="1" dirty="0" smtClean="0">
                <a:solidFill>
                  <a:srgbClr val="C00000"/>
                </a:solidFill>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запланованого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дослідження</a:t>
            </a:r>
            <a:r>
              <a:rPr lang="ru-RU" sz="2800" dirty="0" smtClean="0">
                <a:latin typeface="Times New Roman" panose="02020603050405020304" pitchFamily="18" charset="0"/>
                <a:cs typeface="Times New Roman" panose="02020603050405020304" pitchFamily="18" charset="0"/>
              </a:rPr>
              <a:t>.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92696"/>
            <a:ext cx="8435280" cy="5904656"/>
          </a:xfrm>
          <a:blipFill>
            <a:blip r:embed="rId2"/>
            <a:tile tx="0" ty="0" sx="100000" sy="100000" flip="none" algn="tl"/>
          </a:blipFill>
        </p:spPr>
        <p:txBody>
          <a:bodyPr>
            <a:normAutofit/>
          </a:bodyPr>
          <a:lstStyle/>
          <a:p>
            <a:pPr>
              <a:lnSpc>
                <a:spcPct val="115000"/>
              </a:lnSpc>
              <a:spcAft>
                <a:spcPts val="1000"/>
              </a:spcAft>
            </a:pPr>
            <a:r>
              <a:rPr lang="ru-RU" sz="2400" dirty="0" smtClean="0">
                <a:effectLst/>
                <a:latin typeface="Times New Roman" panose="02020603050405020304" pitchFamily="18" charset="0"/>
                <a:ea typeface="Calibri"/>
                <a:cs typeface="Times New Roman" panose="02020603050405020304" pitchFamily="18" charset="0"/>
              </a:rPr>
              <a:t/>
            </a:r>
            <a:br>
              <a:rPr lang="ru-RU" sz="2400" dirty="0" smtClean="0">
                <a:effectLst/>
                <a:latin typeface="Times New Roman" panose="02020603050405020304" pitchFamily="18" charset="0"/>
                <a:ea typeface="Calibri"/>
                <a:cs typeface="Times New Roman" panose="02020603050405020304" pitchFamily="18" charset="0"/>
              </a:rPr>
            </a:br>
            <a:r>
              <a:rPr lang="ru-RU" sz="2800" b="1" dirty="0" err="1" smtClean="0">
                <a:effectLst/>
                <a:latin typeface="Times New Roman" panose="02020603050405020304" pitchFamily="18" charset="0"/>
                <a:ea typeface="Calibri"/>
                <a:cs typeface="Times New Roman" panose="02020603050405020304" pitchFamily="18" charset="0"/>
              </a:rPr>
              <a:t>Передбачуваний</a:t>
            </a:r>
            <a:r>
              <a:rPr lang="ru-RU" sz="2800" b="1" dirty="0" smtClean="0">
                <a:effectLst/>
                <a:latin typeface="Times New Roman" panose="02020603050405020304" pitchFamily="18" charset="0"/>
                <a:ea typeface="Calibri"/>
                <a:cs typeface="Times New Roman" panose="02020603050405020304" pitchFamily="18" charset="0"/>
              </a:rPr>
              <a:t> (</a:t>
            </a:r>
            <a:r>
              <a:rPr lang="ru-RU" sz="2800" b="1" dirty="0" err="1" smtClean="0">
                <a:effectLst/>
                <a:latin typeface="Times New Roman" panose="02020603050405020304" pitchFamily="18" charset="0"/>
                <a:ea typeface="Calibri"/>
                <a:cs typeface="Times New Roman" panose="02020603050405020304" pitchFamily="18" charset="0"/>
              </a:rPr>
              <a:t>очікуваний</a:t>
            </a:r>
            <a:r>
              <a:rPr lang="ru-RU" sz="2800" b="1" dirty="0" smtClean="0">
                <a:effectLst/>
                <a:latin typeface="Times New Roman" panose="02020603050405020304" pitchFamily="18" charset="0"/>
                <a:ea typeface="Calibri"/>
                <a:cs typeface="Times New Roman" panose="02020603050405020304" pitchFamily="18" charset="0"/>
              </a:rPr>
              <a:t>) результат </a:t>
            </a:r>
            <a:r>
              <a:rPr lang="ru-RU" sz="2800" b="1" dirty="0" err="1" smtClean="0">
                <a:effectLst/>
                <a:latin typeface="Times New Roman" panose="02020603050405020304" pitchFamily="18" charset="0"/>
                <a:ea typeface="Calibri"/>
                <a:cs typeface="Times New Roman" panose="02020603050405020304" pitchFamily="18" charset="0"/>
              </a:rPr>
              <a:t>досліду</a:t>
            </a:r>
            <a:r>
              <a:rPr lang="ru-RU" sz="2800" b="1"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визначають</a:t>
            </a:r>
            <a:r>
              <a:rPr lang="ru-RU" sz="2800" dirty="0" smtClean="0">
                <a:effectLst/>
                <a:latin typeface="Times New Roman" panose="02020603050405020304" pitchFamily="18" charset="0"/>
                <a:ea typeface="Calibri"/>
                <a:cs typeface="Times New Roman" panose="02020603050405020304" pitchFamily="18" charset="0"/>
              </a:rPr>
              <a:t> на </a:t>
            </a:r>
            <a:r>
              <a:rPr lang="ru-RU" sz="2800" dirty="0" err="1" smtClean="0">
                <a:effectLst/>
                <a:latin typeface="Times New Roman" panose="02020603050405020304" pitchFamily="18" charset="0"/>
                <a:ea typeface="Calibri"/>
                <a:cs typeface="Times New Roman" panose="02020603050405020304" pitchFamily="18" charset="0"/>
              </a:rPr>
              <a:t>основі</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аналізу</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літературного</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матеріалу</a:t>
            </a:r>
            <a:r>
              <a:rPr lang="ru-RU" sz="2800" dirty="0" smtClean="0">
                <a:effectLst/>
                <a:latin typeface="Times New Roman" panose="02020603050405020304" pitchFamily="18" charset="0"/>
                <a:ea typeface="Calibri"/>
                <a:cs typeface="Times New Roman" panose="02020603050405020304" pitchFamily="18" charset="0"/>
              </a:rPr>
              <a:t> за темою, результатами </a:t>
            </a:r>
            <a:r>
              <a:rPr lang="ru-RU" sz="2800" dirty="0" err="1" smtClean="0">
                <a:effectLst/>
                <a:latin typeface="Times New Roman" panose="02020603050405020304" pitchFamily="18" charset="0"/>
                <a:ea typeface="Calibri"/>
                <a:cs typeface="Times New Roman" panose="02020603050405020304" pitchFamily="18" charset="0"/>
              </a:rPr>
              <a:t>аналогічних</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досліджень</a:t>
            </a:r>
            <a:r>
              <a:rPr lang="ru-RU" sz="2800" dirty="0" smtClean="0">
                <a:effectLst/>
                <a:latin typeface="Times New Roman" panose="02020603050405020304" pitchFamily="18" charset="0"/>
                <a:ea typeface="Calibri"/>
                <a:cs typeface="Times New Roman" panose="02020603050405020304" pitchFamily="18" charset="0"/>
              </a:rPr>
              <a:t> та на </a:t>
            </a:r>
            <a:r>
              <a:rPr lang="ru-RU" sz="2800" dirty="0" err="1" smtClean="0">
                <a:effectLst/>
                <a:latin typeface="Times New Roman" panose="02020603050405020304" pitchFamily="18" charset="0"/>
                <a:ea typeface="Calibri"/>
                <a:cs typeface="Times New Roman" panose="02020603050405020304" pitchFamily="18" charset="0"/>
              </a:rPr>
              <a:t>основі</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виробничого</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досвіду</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a:latin typeface="Times New Roman" panose="02020603050405020304" pitchFamily="18" charset="0"/>
                <a:ea typeface="Calibri"/>
                <a:cs typeface="Times New Roman" panose="02020603050405020304" pitchFamily="18" charset="0"/>
              </a:rPr>
              <a:t/>
            </a:r>
            <a:br>
              <a:rPr lang="ru-RU" sz="2800" dirty="0">
                <a:latin typeface="Times New Roman" panose="02020603050405020304" pitchFamily="18" charset="0"/>
                <a:ea typeface="Calibri"/>
                <a:cs typeface="Times New Roman" panose="02020603050405020304" pitchFamily="18" charset="0"/>
              </a:rPr>
            </a:br>
            <a:r>
              <a:rPr lang="ru-RU" sz="2800" dirty="0" err="1" smtClean="0">
                <a:effectLst/>
                <a:latin typeface="Times New Roman" panose="02020603050405020304" pitchFamily="18" charset="0"/>
                <a:ea typeface="Calibri"/>
                <a:cs typeface="Times New Roman" panose="02020603050405020304" pitchFamily="18" charset="0"/>
              </a:rPr>
              <a:t>Наприклад</a:t>
            </a:r>
            <a:r>
              <a:rPr lang="ru-RU" sz="2800" dirty="0" smtClean="0">
                <a:effectLst/>
                <a:latin typeface="Times New Roman" panose="02020603050405020304" pitchFamily="18" charset="0"/>
                <a:ea typeface="Calibri"/>
                <a:cs typeface="Times New Roman" panose="02020603050405020304" pitchFamily="18" charset="0"/>
              </a:rPr>
              <a:t>: у названому </a:t>
            </a:r>
            <a:r>
              <a:rPr lang="ru-RU" sz="2800" dirty="0" err="1" smtClean="0">
                <a:effectLst/>
                <a:latin typeface="Times New Roman" panose="02020603050405020304" pitchFamily="18" charset="0"/>
                <a:ea typeface="Calibri"/>
                <a:cs typeface="Times New Roman" panose="02020603050405020304" pitchFamily="18" charset="0"/>
              </a:rPr>
              <a:t>досліді</a:t>
            </a:r>
            <a:r>
              <a:rPr lang="ru-RU" sz="2800" dirty="0" smtClean="0">
                <a:effectLst/>
                <a:latin typeface="Times New Roman" panose="02020603050405020304" pitchFamily="18" charset="0"/>
                <a:ea typeface="Calibri"/>
                <a:cs typeface="Times New Roman" panose="02020603050405020304" pitchFamily="18" charset="0"/>
              </a:rPr>
              <a:t> з </a:t>
            </a:r>
            <a:r>
              <a:rPr lang="ru-RU" sz="2800" dirty="0" err="1" smtClean="0">
                <a:effectLst/>
                <a:latin typeface="Times New Roman" panose="02020603050405020304" pitchFamily="18" charset="0"/>
                <a:ea typeface="Calibri"/>
                <a:cs typeface="Times New Roman" panose="02020603050405020304" pitchFamily="18" charset="0"/>
              </a:rPr>
              <a:t>використання</a:t>
            </a:r>
            <a:r>
              <a:rPr lang="ru-RU" sz="2800" dirty="0" smtClean="0">
                <a:effectLst/>
                <a:latin typeface="Times New Roman" panose="02020603050405020304" pitchFamily="18" charset="0"/>
                <a:ea typeface="Calibri"/>
                <a:cs typeface="Times New Roman" panose="02020603050405020304" pitchFamily="18" charset="0"/>
              </a:rPr>
              <a:t> силосу, </a:t>
            </a:r>
            <a:r>
              <a:rPr lang="ru-RU" sz="2800" dirty="0" err="1" smtClean="0">
                <a:effectLst/>
                <a:latin typeface="Times New Roman" panose="02020603050405020304" pitchFamily="18" charset="0"/>
                <a:ea typeface="Calibri"/>
                <a:cs typeface="Times New Roman" panose="02020603050405020304" pitchFamily="18" charset="0"/>
              </a:rPr>
              <a:t>заготовленого</a:t>
            </a:r>
            <a:r>
              <a:rPr lang="ru-RU" sz="2800" dirty="0" smtClean="0">
                <a:effectLst/>
                <a:latin typeface="Times New Roman" panose="02020603050405020304" pitchFamily="18" charset="0"/>
                <a:ea typeface="Calibri"/>
                <a:cs typeface="Times New Roman" panose="02020603050405020304" pitchFamily="18" charset="0"/>
              </a:rPr>
              <a:t> з </a:t>
            </a:r>
            <a:r>
              <a:rPr lang="ru-RU" sz="2800" dirty="0" err="1" smtClean="0">
                <a:effectLst/>
                <a:latin typeface="Times New Roman" panose="02020603050405020304" pitchFamily="18" charset="0"/>
                <a:ea typeface="Calibri"/>
                <a:cs typeface="Times New Roman" panose="02020603050405020304" pitchFamily="18" charset="0"/>
              </a:rPr>
              <a:t>біологічним</a:t>
            </a:r>
            <a:r>
              <a:rPr lang="ru-RU" sz="2800" dirty="0" smtClean="0">
                <a:effectLst/>
                <a:latin typeface="Times New Roman" panose="02020603050405020304" pitchFamily="18" charset="0"/>
                <a:ea typeface="Calibri"/>
                <a:cs typeface="Times New Roman" panose="02020603050405020304" pitchFamily="18" charset="0"/>
              </a:rPr>
              <a:t> консервантом, в </a:t>
            </a:r>
            <a:r>
              <a:rPr lang="ru-RU" sz="2800" dirty="0" err="1" smtClean="0">
                <a:effectLst/>
                <a:latin typeface="Times New Roman" panose="02020603050405020304" pitchFamily="18" charset="0"/>
                <a:ea typeface="Calibri"/>
                <a:cs typeface="Times New Roman" panose="02020603050405020304" pitchFamily="18" charset="0"/>
              </a:rPr>
              <a:t>годівлі</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корів</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можна</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очікувати</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підвищення</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протеїнової</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поживності</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раціону</a:t>
            </a:r>
            <a:r>
              <a:rPr lang="ru-RU" sz="2800" dirty="0" smtClean="0">
                <a:effectLst/>
                <a:latin typeface="Times New Roman" panose="02020603050405020304" pitchFamily="18" charset="0"/>
                <a:ea typeface="Calibri"/>
                <a:cs typeface="Times New Roman" panose="02020603050405020304" pitchFamily="18" charset="0"/>
              </a:rPr>
              <a:t> та </a:t>
            </a:r>
            <a:r>
              <a:rPr lang="ru-RU" sz="2800" dirty="0" err="1" smtClean="0">
                <a:effectLst/>
                <a:latin typeface="Times New Roman" panose="02020603050405020304" pitchFamily="18" charset="0"/>
                <a:ea typeface="Calibri"/>
                <a:cs typeface="Times New Roman" panose="02020603050405020304" pitchFamily="18" charset="0"/>
              </a:rPr>
              <a:t>збільшення</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надоїв</a:t>
            </a:r>
            <a:r>
              <a:rPr lang="ru-RU" sz="2800" dirty="0" smtClean="0">
                <a:effectLst/>
                <a:latin typeface="Times New Roman" panose="02020603050405020304" pitchFamily="18" charset="0"/>
                <a:ea typeface="Calibri"/>
                <a:cs typeface="Times New Roman" panose="02020603050405020304" pitchFamily="18" charset="0"/>
              </a:rPr>
              <a:t> молока на 7-10%, </a:t>
            </a:r>
            <a:r>
              <a:rPr lang="ru-RU" sz="2800" dirty="0" err="1" smtClean="0">
                <a:effectLst/>
                <a:latin typeface="Times New Roman" panose="02020603050405020304" pitchFamily="18" charset="0"/>
                <a:ea typeface="Calibri"/>
                <a:cs typeface="Times New Roman" panose="02020603050405020304" pitchFamily="18" charset="0"/>
              </a:rPr>
              <a:t>жирності</a:t>
            </a:r>
            <a:r>
              <a:rPr lang="ru-RU" sz="2800" dirty="0" smtClean="0">
                <a:effectLst/>
                <a:latin typeface="Times New Roman" panose="02020603050405020304" pitchFamily="18" charset="0"/>
                <a:ea typeface="Calibri"/>
                <a:cs typeface="Times New Roman" panose="02020603050405020304" pitchFamily="18" charset="0"/>
              </a:rPr>
              <a:t> на 0,1-0,2%, </a:t>
            </a:r>
            <a:r>
              <a:rPr lang="ru-RU" sz="2800" dirty="0" err="1" smtClean="0">
                <a:effectLst/>
                <a:latin typeface="Times New Roman" panose="02020603050405020304" pitchFamily="18" charset="0"/>
                <a:ea typeface="Calibri"/>
                <a:cs typeface="Times New Roman" panose="02020603050405020304" pitchFamily="18" charset="0"/>
              </a:rPr>
              <a:t>зменшення</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вмісту</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кетонових</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тіл</a:t>
            </a:r>
            <a:r>
              <a:rPr lang="ru-RU" sz="2800" dirty="0" smtClean="0">
                <a:effectLst/>
                <a:latin typeface="Times New Roman" panose="02020603050405020304" pitchFamily="18" charset="0"/>
                <a:ea typeface="Calibri"/>
                <a:cs typeface="Times New Roman" panose="02020603050405020304" pitchFamily="18" charset="0"/>
              </a:rPr>
              <a:t> у </a:t>
            </a:r>
            <a:r>
              <a:rPr lang="ru-RU" sz="2800" dirty="0" err="1" smtClean="0">
                <a:effectLst/>
                <a:latin typeface="Times New Roman" panose="02020603050405020304" pitchFamily="18" charset="0"/>
                <a:ea typeface="Calibri"/>
                <a:cs typeface="Times New Roman" panose="02020603050405020304" pitchFamily="18" charset="0"/>
              </a:rPr>
              <a:t>крові</a:t>
            </a:r>
            <a:r>
              <a:rPr lang="ru-RU" sz="2800" dirty="0" smtClean="0">
                <a:effectLst/>
                <a:latin typeface="Times New Roman" panose="02020603050405020304" pitchFamily="18" charset="0"/>
                <a:ea typeface="Calibri"/>
                <a:cs typeface="Times New Roman" panose="02020603050405020304" pitchFamily="18" charset="0"/>
              </a:rPr>
              <a:t> й </a:t>
            </a:r>
            <a:r>
              <a:rPr lang="ru-RU" sz="2800" dirty="0" err="1" smtClean="0">
                <a:effectLst/>
                <a:latin typeface="Times New Roman" panose="02020603050405020304" pitchFamily="18" charset="0"/>
                <a:ea typeface="Calibri"/>
                <a:cs typeface="Times New Roman" panose="02020603050405020304" pitchFamily="18" charset="0"/>
              </a:rPr>
              <a:t>сечі</a:t>
            </a:r>
            <a:r>
              <a:rPr lang="ru-RU" sz="2800" dirty="0" smtClean="0">
                <a:effectLst/>
                <a:latin typeface="Times New Roman" panose="02020603050405020304" pitchFamily="18" charset="0"/>
                <a:ea typeface="Calibri"/>
                <a:cs typeface="Times New Roman" panose="02020603050405020304" pitchFamily="18" charset="0"/>
              </a:rPr>
              <a:t> </a:t>
            </a:r>
            <a:r>
              <a:rPr lang="ru-RU" sz="2800" dirty="0" err="1" smtClean="0">
                <a:effectLst/>
                <a:latin typeface="Times New Roman" panose="02020603050405020304" pitchFamily="18" charset="0"/>
                <a:ea typeface="Calibri"/>
                <a:cs typeface="Times New Roman" panose="02020603050405020304" pitchFamily="18" charset="0"/>
              </a:rPr>
              <a:t>корів</a:t>
            </a:r>
            <a:r>
              <a:rPr lang="ru-RU" sz="2800" dirty="0" smtClean="0">
                <a:effectLst/>
                <a:latin typeface="Times New Roman" panose="02020603050405020304" pitchFamily="18" charset="0"/>
                <a:ea typeface="Calibri"/>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1311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738</TotalTime>
  <Words>534</Words>
  <Application>Microsoft Office PowerPoint</Application>
  <PresentationFormat>Экран (4:3)</PresentationFormat>
  <Paragraphs>155</Paragraphs>
  <Slides>28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Calibri</vt:lpstr>
      <vt:lpstr>Georgia</vt:lpstr>
      <vt:lpstr>Times New Roman</vt:lpstr>
      <vt:lpstr>Trebuchet MS</vt:lpstr>
      <vt:lpstr>Wingdings 2</vt:lpstr>
      <vt:lpstr>Городская</vt:lpstr>
      <vt:lpstr>ЛЕКЦІЯ  4   Розробка методики і складання робочого плану досліду </vt:lpstr>
      <vt:lpstr>  ЗМІСТ 1. Структурний план проведення дослідження. 2. Розробка методики досліду. 3. Робочий план  досліду.   </vt:lpstr>
      <vt:lpstr>  Література: 1. Ібатуллін І.І., Жукорський О.М., Бащенко М.І., та ін. Методологія та організація наукових досліджень у тваринництві : посібник. Київ : Аграрна наука, 2017. 327 с.  2.  Важинський С. Е., Щербак Т. І. Методика та організація наукових досліджень : Навчальний посібник .  Суми, 2016. 260 с. 3. Курнаєв О.М., Сироватко К.М. Ефективність застосування бактеріально-ферментного препарату літосил плюс при силосуванні люцерни. Аграрна наука та харчові технології. Зб. наук. пр. ВНАУ.  Вінниця . 2016. Вип.2(92). С.69-74. 4. Сироватко К.М. Ефективність використання в раціонах корів кукурудзяного силосу, заготовленого з бактеріальним консервантом. The scientific heritage. 2020.  No 48, p. 3.  Р. 13-18.  5. Cироватко К.М., Вугляр В.С. Забійні показники свиней при згодовуванні БВМД «Ефіпрот» з ефірними оліями. Slovak international scientific journal. 2019. №29. VOL.2. P.27-32.</vt:lpstr>
      <vt:lpstr>1. Структурний план проведення дослідження   Методика дослідження – це сукупність прийомів і способів дослідження, включаючи техніку і різноманітні операції з фактичним матеріалом.     Загальна методика стосується усього експерименту і передбачає основні методи дослідження в ньому.  Спеціальні методики, доповнюють загальну (методика визначення перетравності кормів, продуктивності,   Чим різноманітніше явище, що вивчається в досліді, тим більше спеціальних методик. </vt:lpstr>
      <vt:lpstr> Методика дослідження – це система правил використання методів, прийомів та способів для проведення будь-якого дослідження.   Свідоме застосування науково обґрунтованих методів слід розглядати як найсуттєвішу умову отримання нових знань.  Дослідник, який добре знає методи дослідження і можливості їх застосування, витрачає менше зусиль і працює успішніше, ніж той, хто у своєму дослідженні спирається лише на інтуїцію або діє за принципом «спроб і помилок».   Методика дослідження – це сукупність прийомів і способів дослідження, включаючи техніку і різноманітні операції з фактичним матеріалом.   Основне призначення методики дослідження полягає у тому, щоб на основі відповідних принципів (вимог, умов, обмежень) забезпечити успішне вирішення визначених завдань, практичних проблем і досягнення мети наукового дослідження</vt:lpstr>
      <vt:lpstr> Схема розробки методики досліду:  Методика дослідження має орієнтовно такий структурний склад:  1) назва теми і її розділів;  2) науковий керівник і виконавці;  3) наукове обґрунтування постановки досліду, передбачуваний (очікуваний) результат досліду (робоча гіпотеза);  4) мета і завдання досліду;  5) об’єкт і предмет досліджень;  6) методи досліджень;  7) умови, місце, час, схема і техніка досліджень ; 8) годівля і утримання піддослідних тварин;  9) облік результатів досліду;  10) кошторис витрат і список необхідних для проведення досліду матеріалів. </vt:lpstr>
      <vt:lpstr> 2. Порядок розробки методики досліду 1.Назва теми і її розділів. Тема досліджень, як правило, передбачає вирішення теоретичних або практичних питань тваринництва.  Формулювання теми має бути змістовним і лаконічним. При потребі виділяють один або кілька розділів теми. Наприклад, у науковій роботі на тему "Вплив біоконсерванту Літосил плюс на якість  та продуктивну дію силосу '' можна розділити на такі розділи:  1."Хімічний склад силосу, заготовленого з консервантом Літосил плюс» 2. Загальна кислотність та співвідношення органічних кислот в силосі. 3. Продуктивність і обмін речовин у корів при введенні до раціону силосу заготовленого з консервантом Літосил плюс". У методиці обов'язково зазначають прізвище наукового керівника і виконавців досліду.  </vt:lpstr>
      <vt:lpstr> Для обґрунтування постановки досліду на вибрану тему необхідно вибрати і проаналізувати наукову інформацію з даного питання.   Після формують огляд літератури, в якому коротко описують основні результати аналізу літературних джерел з теми дослідження, узагальнюють їх та вказують ще недостатньо вивчені питання теми.  Окремо виділяють новизну й актуальність запланованого дослідження.   </vt:lpstr>
      <vt:lpstr> Передбачуваний (очікуваний) результат досліду визначають на основі аналізу літературного матеріалу за темою, результатами аналогічних досліджень та на основі виробничого досвіду.  Наприклад: у названому досліді з використання силосу, заготовленого з біологічним консервантом, в годівлі корів можна очікувати підвищення протеїнової поживності раціону та збільшення надоїв молока на 7-10%, жирності на 0,1-0,2%, зменшення вмісту кетонових тіл у крові й сечі корів.</vt:lpstr>
      <vt:lpstr> Мету і завдання досліду пов'язують з темою роботи.   Мета досліду реалізується, як правило, через виконання окремих завдань дослідження. У нашому прикладі вони можуть бути такими: а) установити хімічний склад і поживність силосу; б) вивчити вплив силосу, заготовленого з біологічним консервантом,   на продуктивність та відтворну здатність корів; в) дослідити дію силосу з біоконсервантом на гематологічні показники , перетравність поживних речовин; г) обчислити витрату спожитого корму на виробництво 1 ц молока.  Кількість поставлених завдань залежить від мети дослідження і може бути збільшена. Наприклад : вивчення якісних показників молока і молочного жиру. </vt:lpstr>
      <vt:lpstr>    При проведенні досліджень на молодняку свиней, наприклад при вивченні впливу БВМД з ефірними оліями на показники продуктивності та обміну речовин, досліджують: -гематологічні показники крові; -перетравність поживних речовин, обмін азоту, кальцію, фосфору; -забійні показники, -фізико-хімічні показники м’яса; -показники продуктивності, якості продукції; - економічні показники. </vt:lpstr>
      <vt:lpstr>Об’єкт досліджень. Ним вважається все те, на що спрямоване дослідження: тварини (корови, телята, …),  корми, продукція (молоко..), приміщення, техніка і обладнання ферм тощо.   Предмет досліджень. Це напрями і показники досліду, за допомогою яких досягається його мета (продуктивність, екстер’єр і конституція, відтворна здатність тварин, хімічний склад і поживність кормів, перетравність поживних речовин, гематологічні показники, якість продукції, економічна ефективність виробництва тощо). </vt:lpstr>
      <vt:lpstr>   Методи досліджень.  -зоотехнічні (продуктивність, екстер’єр і конституція, відтворна здатність тварин, збереженість поголів’я, витрата корму),  - фізіологічні (перетравність поживних речовин кормів, поведінка, вміст формених елементів крові, виділення слини, травних соків, жовчі, сечі, дослідження мікрофлори рубця),  - біохімічні (хімічний склад і активність ферментів крові, склад сечі, вміст глюкози і глікогену в печінці і м’язах),  -морфологічні (маса і розміри внутрішніх органів і окремих тканин),  -гістологічні (дослідження гістоструктури органів і тканин) - статистичні (визначення середньоарифметичної величини та її похибки, рівня вірогідності різниці показників, коефіцієнта варіації)  та інших методів досліджень.  </vt:lpstr>
      <vt:lpstr>Умови, місце, час, схема і техніка досліду.  Успіх експерименту значною мірою залежить від вибраного господарства і строків проведення досліду.  При цьому особливу увагу звертають на забезпечення тваринництва кадрами, приміщеннями, на відповідний рівень продуктивності і ветеринарний стан тварин, наявну кормову базу.  Вказують місце (область, район, господарство), тривалість і строки проведення експерименту, детально характеризують піддослідних тварин, зокрема вказують їх породу, стать, вік, продуктивність, фізіологічний стан тощо. </vt:lpstr>
      <vt:lpstr>На вірогідність результатів досліду істотно впливає його тривалість .При визначенні її враховують фізіологічний стан тварин (лактацію, вагітність тощо) і тривалість окремих виробничих. Вказують, яким методом проводиться дослід (метод груп, метод періодів, метод груп-періодів) та метод підбору тварин у групи, подати схему і техніку проведення досліджень. Схему найчастіше подають у вигляді однієї або кількох таблиць чи рисунків, де зазначають кількість груп, тварин у кожній групі, відповідні періоди, їх тривалість. </vt:lpstr>
      <vt:lpstr>1.Схема досліду з вивчення ефективності згодовування коровам силосу, заготовленого з консервантом Літосил плюс</vt:lpstr>
      <vt:lpstr>2.Ефективність використання БВМД«Ефіпрот» при відгодівлі молодняку свиней </vt:lpstr>
      <vt:lpstr>Годівля і утримання піддослідних тварин повинні узгоджуватись зі схемою досліду.  Бажано проводити дослід в приміщеннях, де мікроклімат регулюється. Забороняється: проводити досліди в приміщеннях з вологими стінами, недостатньою вентиляцією, недостатнім освітленням, протягами. Вимога: температура води для дорослих – 10-12 °С, 15-30°С для молодняку. Вологість – 70%. Гранично допустима концентрація в приміщенні : сірководню 0,015 мг /м³ , аміаку 0,02 мг/л, СО2 – 0,002 мг/л.   </vt:lpstr>
      <vt:lpstr>Умови годівлі.  Для проведення досліду наперед заготовляють доброякісні корми, зберігають їх в окремих сховищах.  Поживну якість кормів контролюють хімічними аналізами і органолептичною оцінкою. Звертають увагу на чистоту корму, наявність в ньому бур’янів та інших домішок. Корм повинен бути свіжим, мати нормальний колір,хімічний склад, біологічну активність і смакові якості. Добавки вітамінів та мікроелементів, що знижують свою активність під дією тепла і світла краще згодовувати у складі гранульованих комбікормів. Вміст механічних домішок в зерні не більше 0,2%, в мучних кормах – 0,8%. </vt:lpstr>
      <vt:lpstr>В дослідах по годівлі слід дію фактора поживності вивчати на фоні збалансованих основних раціонів.  Раціони для великої рогатої худоби балансують по 24 показниках, свиней – 27 показниках, а птиці – по 40. Слід звертати увагу на однорідність корму, на фізичну і хімічну сумісність окремих компонентів комбікормів, на строки зберігання кормів і добавок.  Заводські корми в господарстві перед використанням необхідно ретельно перемішувати.  В дослідній справі по тваринництву хімічний склад корму визначається по середніх пробах. Середню пробу величиною 0,5-1 кг відбирають з різних місць корму (з 1 мішка по діагоналі декілька проб, із траншеї – в різних місцях).</vt:lpstr>
      <vt:lpstr>Облік результатів досліду У методиці називають також основні досліджувані показники та способи їх визначення (методики визначення показників росту, молочної продуктивності, перетравності кормів, забійних показників, тощо). Вказують, які спостереження і коли будуть проводитись, час зважування та вимірювання тварин, способи відбору зразків кормів, продукції, крові тощо. Коротко описують спосіб визначення кожного показника, який планують вивчати, або послатись на автора спеціальної методики, опублікованої в одному з літературних джерел (наприклад, зважують тварин вранці, до годівлі, протягом двох суміжних днів). </vt:lpstr>
      <vt:lpstr>Оцінку продуктів забою здійснюють за особливими методиками, залежно від мети досліду.  При забої тварин ведуть облік загальної маси шкіри, маси туші, внутрішніх органів, ендокринних і екзокринних залоз, шлунково-кишковий тракт зважують по частинах (стравохід, шлунок, товстий і тонкий відділи кишечнику).  Після розрубки туші відділяють м’язи, кістки, сухожилля, визначають коефіцієнт м’ясності, відпрепаровують м’язи, визначають довжину, товщину та ширину, наявність сухожиль, кількість м’язових пучків.</vt:lpstr>
      <vt:lpstr>До  початку досліду виконавці заводять спеціальні журнали, в які заносять дані з вивчення усіх показників (ріст, розвиток, споживання кормів, продуктивність, якість продукції тощо). 2.Форма обліку живої маси піддослідних тварин         </vt:lpstr>
      <vt:lpstr>При вивченні перетравності облік спожитих кормів проводиться щоденно, зважування тварин (овець, свиней, врх) – на початку і у кінці досліду вранці до годівлі. Зразки кормів і калу передаються у лабораторію зоотехнічного аналізу кормів.  У дослідах з коровами і молодняком облік спожитих кормів проводиться методом контрольної годівлі. Встановлюється індивідуальна годівля з обліком заданого корму і з’їдів один раз на тиждень у визначений день протягом усього досліду. Зважування корів проводиться на початку і в кінці зрівняльного і основного періодів досліду вранці після доїння.  Облік росту молодняку здійснюється методом зважування тварин на початку і в кінці зрівняльного і основного періодів, а також щомісячно. </vt:lpstr>
      <vt:lpstr>Облік молочної продуктивності -за результатами контрольного доїння, яке проводиться щодекадно, визначення вмісту білка і жиру у молоці – один раз на місяць. (за допомогою приладів «Екомілк». Результати заносять в журнал молочної продуктивності. В окремому журналі з обліку показників відтворення зазначають особливості протікання родів (ускладнення, затримка посліду), кількість осіменінь кожної тварини, тривалість сервіс-періоду, живу масу новонароджених тощо. Одночасно проводять облік показників фізіолого-біохімічних досліджень, записуючи отримані дані у відповідний журнал.</vt:lpstr>
      <vt:lpstr>Потрібно вести щоденник досліду, у якому записують усі спостереження за станом тварин і реєструють кліматичні та зоогігієнічні умови дослідження.  Сторінки журналів обліку і щоденника досліду мають бути пронумеровані і підписані науковим керівником. Водночас вказують метод варіаційної статистики, за допомогою якого обробляють результати досліду.  Закінчують методику дослідження розрахунком кошторису витрат коштів та складанням списку необхідних для проведення досліду матеріалів, кормів та добавок. </vt:lpstr>
      <vt:lpstr>3. Робочий план досліду розробляють після складання методики. У ньому зазначають календарні строки виконання усіх робіт, передбачених методикою. Дослід розпочинають лише після складання, обговорення та схвалення його методики. Затверджують методику, як правило, компетентні органи (кафедра, вчена рада, відділ). Орієнтовна структура методики дослідження, розглянута нами, має загальний характер. Проведення науково-господарських дослідів на тваринах різних видів і виробничих груп має свої особливості, від урахування яких значною мірою залежить успіх науково-дослідної роботи. </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   Розробка методики і складання робочого плану досліду</dc:title>
  <dc:creator>USER</dc:creator>
  <cp:lastModifiedBy>Пользователь Windows</cp:lastModifiedBy>
  <cp:revision>46</cp:revision>
  <dcterms:created xsi:type="dcterms:W3CDTF">2021-04-09T08:16:02Z</dcterms:created>
  <dcterms:modified xsi:type="dcterms:W3CDTF">2022-04-12T06:27:35Z</dcterms:modified>
</cp:coreProperties>
</file>