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2" r:id="rId3"/>
    <p:sldId id="280" r:id="rId4"/>
    <p:sldId id="279" r:id="rId5"/>
    <p:sldId id="278" r:id="rId6"/>
    <p:sldId id="281" r:id="rId7"/>
    <p:sldId id="277" r:id="rId8"/>
    <p:sldId id="276" r:id="rId9"/>
    <p:sldId id="275" r:id="rId10"/>
    <p:sldId id="274" r:id="rId11"/>
    <p:sldId id="273" r:id="rId12"/>
    <p:sldId id="272" r:id="rId13"/>
    <p:sldId id="271" r:id="rId14"/>
    <p:sldId id="270" r:id="rId15"/>
    <p:sldId id="269" r:id="rId16"/>
    <p:sldId id="268" r:id="rId17"/>
    <p:sldId id="267" r:id="rId18"/>
    <p:sldId id="266" r:id="rId19"/>
    <p:sldId id="265" r:id="rId20"/>
    <p:sldId id="264" r:id="rId21"/>
    <p:sldId id="263" r:id="rId22"/>
    <p:sldId id="257" r:id="rId23"/>
    <p:sldId id="261" r:id="rId24"/>
    <p:sldId id="258" r:id="rId25"/>
    <p:sldId id="260" r:id="rId26"/>
    <p:sldId id="285" r:id="rId27"/>
    <p:sldId id="284" r:id="rId28"/>
    <p:sldId id="282" r:id="rId29"/>
    <p:sldId id="259" r:id="rId30"/>
    <p:sldId id="289" r:id="rId31"/>
    <p:sldId id="288" r:id="rId32"/>
    <p:sldId id="287" r:id="rId33"/>
    <p:sldId id="292" r:id="rId34"/>
    <p:sldId id="286" r:id="rId35"/>
    <p:sldId id="290" r:id="rId36"/>
    <p:sldId id="291" r:id="rId37"/>
    <p:sldId id="296" r:id="rId38"/>
    <p:sldId id="297" r:id="rId39"/>
    <p:sldId id="298" r:id="rId40"/>
    <p:sldId id="295"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99"/>
    <a:srgbClr val="EDF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1342AFC-8A5A-48D7-8FA2-2942BDEE6E78}"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568E1F-AA64-45CD-BCFC-7596615A33CC}" type="slidenum">
              <a:rPr lang="ru-RU" smtClean="0"/>
              <a:t>‹№›</a:t>
            </a:fld>
            <a:endParaRPr lang="ru-RU"/>
          </a:p>
        </p:txBody>
      </p:sp>
    </p:spTree>
    <p:extLst>
      <p:ext uri="{BB962C8B-B14F-4D97-AF65-F5344CB8AC3E}">
        <p14:creationId xmlns:p14="http://schemas.microsoft.com/office/powerpoint/2010/main" val="108998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342AFC-8A5A-48D7-8FA2-2942BDEE6E78}"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568E1F-AA64-45CD-BCFC-7596615A33CC}" type="slidenum">
              <a:rPr lang="ru-RU" smtClean="0"/>
              <a:t>‹№›</a:t>
            </a:fld>
            <a:endParaRPr lang="ru-RU"/>
          </a:p>
        </p:txBody>
      </p:sp>
    </p:spTree>
    <p:extLst>
      <p:ext uri="{BB962C8B-B14F-4D97-AF65-F5344CB8AC3E}">
        <p14:creationId xmlns:p14="http://schemas.microsoft.com/office/powerpoint/2010/main" val="257834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342AFC-8A5A-48D7-8FA2-2942BDEE6E78}"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568E1F-AA64-45CD-BCFC-7596615A33CC}" type="slidenum">
              <a:rPr lang="ru-RU" smtClean="0"/>
              <a:t>‹№›</a:t>
            </a:fld>
            <a:endParaRPr lang="ru-RU"/>
          </a:p>
        </p:txBody>
      </p:sp>
    </p:spTree>
    <p:extLst>
      <p:ext uri="{BB962C8B-B14F-4D97-AF65-F5344CB8AC3E}">
        <p14:creationId xmlns:p14="http://schemas.microsoft.com/office/powerpoint/2010/main" val="103356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342AFC-8A5A-48D7-8FA2-2942BDEE6E78}"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568E1F-AA64-45CD-BCFC-7596615A33CC}" type="slidenum">
              <a:rPr lang="ru-RU" smtClean="0"/>
              <a:t>‹№›</a:t>
            </a:fld>
            <a:endParaRPr lang="ru-RU"/>
          </a:p>
        </p:txBody>
      </p:sp>
    </p:spTree>
    <p:extLst>
      <p:ext uri="{BB962C8B-B14F-4D97-AF65-F5344CB8AC3E}">
        <p14:creationId xmlns:p14="http://schemas.microsoft.com/office/powerpoint/2010/main" val="94480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1342AFC-8A5A-48D7-8FA2-2942BDEE6E78}"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568E1F-AA64-45CD-BCFC-7596615A33CC}" type="slidenum">
              <a:rPr lang="ru-RU" smtClean="0"/>
              <a:t>‹№›</a:t>
            </a:fld>
            <a:endParaRPr lang="ru-RU"/>
          </a:p>
        </p:txBody>
      </p:sp>
    </p:spTree>
    <p:extLst>
      <p:ext uri="{BB962C8B-B14F-4D97-AF65-F5344CB8AC3E}">
        <p14:creationId xmlns:p14="http://schemas.microsoft.com/office/powerpoint/2010/main" val="418756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1342AFC-8A5A-48D7-8FA2-2942BDEE6E78}" type="datetimeFigureOut">
              <a:rPr lang="ru-RU" smtClean="0"/>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568E1F-AA64-45CD-BCFC-7596615A33CC}" type="slidenum">
              <a:rPr lang="ru-RU" smtClean="0"/>
              <a:t>‹№›</a:t>
            </a:fld>
            <a:endParaRPr lang="ru-RU"/>
          </a:p>
        </p:txBody>
      </p:sp>
    </p:spTree>
    <p:extLst>
      <p:ext uri="{BB962C8B-B14F-4D97-AF65-F5344CB8AC3E}">
        <p14:creationId xmlns:p14="http://schemas.microsoft.com/office/powerpoint/2010/main" val="230861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1342AFC-8A5A-48D7-8FA2-2942BDEE6E78}" type="datetimeFigureOut">
              <a:rPr lang="ru-RU" smtClean="0"/>
              <a:t>01.10.2024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568E1F-AA64-45CD-BCFC-7596615A33CC}" type="slidenum">
              <a:rPr lang="ru-RU" smtClean="0"/>
              <a:t>‹№›</a:t>
            </a:fld>
            <a:endParaRPr lang="ru-RU"/>
          </a:p>
        </p:txBody>
      </p:sp>
    </p:spTree>
    <p:extLst>
      <p:ext uri="{BB962C8B-B14F-4D97-AF65-F5344CB8AC3E}">
        <p14:creationId xmlns:p14="http://schemas.microsoft.com/office/powerpoint/2010/main" val="13846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1342AFC-8A5A-48D7-8FA2-2942BDEE6E78}" type="datetimeFigureOut">
              <a:rPr lang="ru-RU" smtClean="0"/>
              <a:t>01.10.2024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568E1F-AA64-45CD-BCFC-7596615A33CC}" type="slidenum">
              <a:rPr lang="ru-RU" smtClean="0"/>
              <a:t>‹№›</a:t>
            </a:fld>
            <a:endParaRPr lang="ru-RU"/>
          </a:p>
        </p:txBody>
      </p:sp>
    </p:spTree>
    <p:extLst>
      <p:ext uri="{BB962C8B-B14F-4D97-AF65-F5344CB8AC3E}">
        <p14:creationId xmlns:p14="http://schemas.microsoft.com/office/powerpoint/2010/main" val="41799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342AFC-8A5A-48D7-8FA2-2942BDEE6E78}" type="datetimeFigureOut">
              <a:rPr lang="ru-RU" smtClean="0"/>
              <a:t>01.10.2024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568E1F-AA64-45CD-BCFC-7596615A33CC}" type="slidenum">
              <a:rPr lang="ru-RU" smtClean="0"/>
              <a:t>‹№›</a:t>
            </a:fld>
            <a:endParaRPr lang="ru-RU"/>
          </a:p>
        </p:txBody>
      </p:sp>
    </p:spTree>
    <p:extLst>
      <p:ext uri="{BB962C8B-B14F-4D97-AF65-F5344CB8AC3E}">
        <p14:creationId xmlns:p14="http://schemas.microsoft.com/office/powerpoint/2010/main" val="6790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1342AFC-8A5A-48D7-8FA2-2942BDEE6E78}" type="datetimeFigureOut">
              <a:rPr lang="ru-RU" smtClean="0"/>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568E1F-AA64-45CD-BCFC-7596615A33CC}" type="slidenum">
              <a:rPr lang="ru-RU" smtClean="0"/>
              <a:t>‹№›</a:t>
            </a:fld>
            <a:endParaRPr lang="ru-RU"/>
          </a:p>
        </p:txBody>
      </p:sp>
    </p:spTree>
    <p:extLst>
      <p:ext uri="{BB962C8B-B14F-4D97-AF65-F5344CB8AC3E}">
        <p14:creationId xmlns:p14="http://schemas.microsoft.com/office/powerpoint/2010/main" val="67714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1342AFC-8A5A-48D7-8FA2-2942BDEE6E78}" type="datetimeFigureOut">
              <a:rPr lang="ru-RU" smtClean="0"/>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568E1F-AA64-45CD-BCFC-7596615A33CC}" type="slidenum">
              <a:rPr lang="ru-RU" smtClean="0"/>
              <a:t>‹№›</a:t>
            </a:fld>
            <a:endParaRPr lang="ru-RU"/>
          </a:p>
        </p:txBody>
      </p:sp>
    </p:spTree>
    <p:extLst>
      <p:ext uri="{BB962C8B-B14F-4D97-AF65-F5344CB8AC3E}">
        <p14:creationId xmlns:p14="http://schemas.microsoft.com/office/powerpoint/2010/main" val="217897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086">
              <a:srgbClr val="BDB8A6"/>
            </a:gs>
            <a:gs pos="73000">
              <a:srgbClr val="ABA797"/>
            </a:gs>
            <a:gs pos="85377">
              <a:srgbClr val="9F9B8C"/>
            </a:gs>
            <a:gs pos="92100">
              <a:srgbClr val="989486"/>
            </a:gs>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42AFC-8A5A-48D7-8FA2-2942BDEE6E78}" type="datetimeFigureOut">
              <a:rPr lang="ru-RU" smtClean="0"/>
              <a:t>01.10.2024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68E1F-AA64-45CD-BCFC-7596615A33CC}" type="slidenum">
              <a:rPr lang="ru-RU" smtClean="0"/>
              <a:t>‹№›</a:t>
            </a:fld>
            <a:endParaRPr lang="ru-RU"/>
          </a:p>
        </p:txBody>
      </p:sp>
    </p:spTree>
    <p:extLst>
      <p:ext uri="{BB962C8B-B14F-4D97-AF65-F5344CB8AC3E}">
        <p14:creationId xmlns:p14="http://schemas.microsoft.com/office/powerpoint/2010/main" val="318062375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83" y="3140968"/>
            <a:ext cx="5472608" cy="3354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3"/>
          <p:cNvSpPr>
            <a:spLocks noGrp="1"/>
          </p:cNvSpPr>
          <p:nvPr>
            <p:ph type="title"/>
          </p:nvPr>
        </p:nvSpPr>
        <p:spPr>
          <a:xfrm>
            <a:off x="457200" y="692696"/>
            <a:ext cx="8435280" cy="2520280"/>
          </a:xfrm>
        </p:spPr>
        <p:style>
          <a:lnRef idx="1">
            <a:schemeClr val="accent3"/>
          </a:lnRef>
          <a:fillRef idx="2">
            <a:schemeClr val="accent3"/>
          </a:fillRef>
          <a:effectRef idx="1">
            <a:schemeClr val="accent3"/>
          </a:effectRef>
          <a:fontRef idx="minor">
            <a:schemeClr val="dk1"/>
          </a:fontRef>
        </p:style>
        <p:txBody>
          <a:bodyPr>
            <a:normAutofit/>
          </a:bodyPr>
          <a:lstStyle/>
          <a:p>
            <a:pPr>
              <a:lnSpc>
                <a:spcPct val="106000"/>
              </a:lnSpc>
              <a:spcAft>
                <a:spcPts val="800"/>
              </a:spcAft>
            </a:pPr>
            <a:r>
              <a:rPr lang="ru-RU" sz="2800" dirty="0">
                <a:solidFill>
                  <a:srgbClr val="000000"/>
                </a:solidFill>
                <a:latin typeface="Times New Roman"/>
              </a:rPr>
              <a:t>ЛЕКЦ</a:t>
            </a:r>
            <a:r>
              <a:rPr lang="uk-UA" sz="2800" dirty="0">
                <a:solidFill>
                  <a:srgbClr val="000000"/>
                </a:solidFill>
                <a:latin typeface="Times New Roman"/>
              </a:rPr>
              <a:t>І</a:t>
            </a:r>
            <a:r>
              <a:rPr lang="ru-RU" sz="2800" dirty="0">
                <a:solidFill>
                  <a:srgbClr val="000000"/>
                </a:solidFill>
                <a:latin typeface="Times New Roman"/>
              </a:rPr>
              <a:t>Я</a:t>
            </a:r>
            <a:r>
              <a:rPr lang="ru-RU" sz="2800" b="0" i="0" u="none" strike="noStrike" baseline="0" dirty="0">
                <a:solidFill>
                  <a:srgbClr val="000000"/>
                </a:solidFill>
                <a:latin typeface="Times New Roman"/>
              </a:rPr>
              <a:t> 5</a:t>
            </a:r>
            <a:br>
              <a:rPr lang="ru-RU" sz="2800" b="0" i="0" u="none" strike="noStrike" baseline="0">
                <a:solidFill>
                  <a:srgbClr val="000000"/>
                </a:solidFill>
                <a:latin typeface="Times New Roman"/>
              </a:rPr>
            </a:br>
            <a:r>
              <a:rPr lang="ru-RU" sz="4000" b="1" i="0" u="none" strike="noStrike" baseline="0">
                <a:solidFill>
                  <a:srgbClr val="7030A0"/>
                </a:solidFill>
                <a:latin typeface="Times New Roman"/>
              </a:rPr>
              <a:t> </a:t>
            </a:r>
            <a:r>
              <a:rPr lang="ru-RU" sz="4000" b="1" i="0" u="none" strike="noStrike" baseline="0" dirty="0" err="1">
                <a:solidFill>
                  <a:srgbClr val="7030A0"/>
                </a:solidFill>
                <a:latin typeface="Times New Roman"/>
              </a:rPr>
              <a:t>Організація</a:t>
            </a:r>
            <a:r>
              <a:rPr lang="ru-RU" sz="4000" b="1" i="0" u="none" strike="noStrike" baseline="0" dirty="0">
                <a:solidFill>
                  <a:srgbClr val="7030A0"/>
                </a:solidFill>
                <a:latin typeface="Times New Roman"/>
              </a:rPr>
              <a:t> і </a:t>
            </a:r>
            <a:r>
              <a:rPr lang="ru-RU" sz="4000" b="1" i="0" u="none" strike="noStrike" baseline="0" dirty="0" err="1">
                <a:solidFill>
                  <a:srgbClr val="7030A0"/>
                </a:solidFill>
                <a:latin typeface="Times New Roman"/>
              </a:rPr>
              <a:t>проведення</a:t>
            </a:r>
            <a:r>
              <a:rPr lang="ru-RU" sz="4000" b="1" i="0" u="none" strike="noStrike" baseline="0" dirty="0">
                <a:solidFill>
                  <a:srgbClr val="7030A0"/>
                </a:solidFill>
                <a:latin typeface="Times New Roman"/>
              </a:rPr>
              <a:t> </a:t>
            </a:r>
            <a:r>
              <a:rPr lang="ru-RU" sz="4000" b="1" i="0" u="none" strike="noStrike" baseline="0" dirty="0" err="1">
                <a:solidFill>
                  <a:srgbClr val="7030A0"/>
                </a:solidFill>
                <a:latin typeface="Times New Roman"/>
              </a:rPr>
              <a:t>дослідів</a:t>
            </a:r>
            <a:r>
              <a:rPr lang="ru-RU" sz="4000" b="1" i="0" u="none" strike="noStrike" baseline="0" dirty="0">
                <a:solidFill>
                  <a:srgbClr val="7030A0"/>
                </a:solidFill>
                <a:latin typeface="Times New Roman"/>
              </a:rPr>
              <a:t> на тваринах. </a:t>
            </a:r>
            <a:endParaRPr lang="ru-RU" sz="27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306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301" y="404664"/>
            <a:ext cx="2884031"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251520" y="274638"/>
            <a:ext cx="8435280" cy="6394722"/>
          </a:xfrm>
        </p:spPr>
        <p:style>
          <a:lnRef idx="1">
            <a:schemeClr val="accent3"/>
          </a:lnRef>
          <a:fillRef idx="2">
            <a:schemeClr val="accent3"/>
          </a:fillRef>
          <a:effectRef idx="1">
            <a:schemeClr val="accent3"/>
          </a:effectRef>
          <a:fontRef idx="minor">
            <a:schemeClr val="dk1"/>
          </a:fontRef>
        </p:style>
        <p:txBody>
          <a:bodyPr>
            <a:normAutofit/>
          </a:bodyPr>
          <a:lstStyle/>
          <a:p>
            <a:pPr indent="457200" algn="l">
              <a:spcAft>
                <a:spcPts val="300"/>
              </a:spcAft>
            </a:pPr>
            <a:r>
              <a:rPr lang="ru-RU" sz="2800" b="1" dirty="0">
                <a:solidFill>
                  <a:srgbClr val="C00000"/>
                </a:solidFill>
                <a:effectLst/>
                <a:latin typeface="Times New Roman"/>
                <a:ea typeface="Calibri"/>
                <a:cs typeface="Times New Roman"/>
              </a:rPr>
              <a:t>2. </a:t>
            </a:r>
            <a:r>
              <a:rPr lang="ru-RU" sz="2800" b="1" dirty="0" err="1">
                <a:solidFill>
                  <a:srgbClr val="C00000"/>
                </a:solidFill>
                <a:effectLst/>
                <a:latin typeface="Times New Roman"/>
                <a:ea typeface="Calibri"/>
                <a:cs typeface="Times New Roman"/>
              </a:rPr>
              <a:t>Організація</a:t>
            </a:r>
            <a:r>
              <a:rPr lang="ru-RU" sz="2800" b="1" dirty="0">
                <a:solidFill>
                  <a:srgbClr val="C00000"/>
                </a:solidFill>
                <a:effectLst/>
                <a:latin typeface="Times New Roman"/>
                <a:ea typeface="Calibri"/>
                <a:cs typeface="Times New Roman"/>
              </a:rPr>
              <a:t> і </a:t>
            </a:r>
            <a:r>
              <a:rPr lang="ru-RU" sz="2800" b="1" dirty="0" err="1">
                <a:solidFill>
                  <a:srgbClr val="C00000"/>
                </a:solidFill>
                <a:effectLst/>
                <a:latin typeface="Times New Roman"/>
                <a:ea typeface="Calibri"/>
                <a:cs typeface="Times New Roman"/>
              </a:rPr>
              <a:t>проведення</a:t>
            </a:r>
            <a:r>
              <a:rPr lang="ru-RU" sz="2800" b="1" dirty="0">
                <a:solidFill>
                  <a:srgbClr val="C00000"/>
                </a:solidFill>
                <a:effectLst/>
                <a:latin typeface="Times New Roman"/>
                <a:ea typeface="Calibri"/>
                <a:cs typeface="Times New Roman"/>
              </a:rPr>
              <a:t> </a:t>
            </a:r>
            <a:br>
              <a:rPr lang="ru-RU" sz="2800" b="1" dirty="0">
                <a:solidFill>
                  <a:srgbClr val="C00000"/>
                </a:solidFill>
                <a:effectLst/>
                <a:latin typeface="Times New Roman"/>
                <a:ea typeface="Calibri"/>
                <a:cs typeface="Times New Roman"/>
              </a:rPr>
            </a:br>
            <a:r>
              <a:rPr lang="ru-RU" sz="2800" b="1" dirty="0" err="1">
                <a:solidFill>
                  <a:srgbClr val="C00000"/>
                </a:solidFill>
                <a:effectLst/>
                <a:latin typeface="Times New Roman"/>
                <a:ea typeface="Calibri"/>
                <a:cs typeface="Times New Roman"/>
              </a:rPr>
              <a:t>дослідів</a:t>
            </a:r>
            <a:r>
              <a:rPr lang="ru-RU" sz="2800" b="1" dirty="0">
                <a:solidFill>
                  <a:srgbClr val="C00000"/>
                </a:solidFill>
                <a:effectLst/>
                <a:latin typeface="Times New Roman"/>
                <a:ea typeface="Calibri"/>
                <a:cs typeface="Times New Roman"/>
              </a:rPr>
              <a:t> </a:t>
            </a:r>
            <a:r>
              <a:rPr lang="ru-RU" sz="2800" b="1" dirty="0" err="1">
                <a:solidFill>
                  <a:srgbClr val="C00000"/>
                </a:solidFill>
                <a:effectLst/>
                <a:latin typeface="Times New Roman"/>
                <a:ea typeface="Calibri"/>
                <a:cs typeface="Times New Roman"/>
              </a:rPr>
              <a:t>із</a:t>
            </a:r>
            <a:r>
              <a:rPr lang="ru-RU" sz="2800" b="1" dirty="0">
                <a:solidFill>
                  <a:srgbClr val="C00000"/>
                </a:solidFill>
                <a:effectLst/>
                <a:latin typeface="Times New Roman"/>
                <a:ea typeface="Calibri"/>
                <a:cs typeface="Times New Roman"/>
              </a:rPr>
              <a:t> </a:t>
            </a:r>
            <a:r>
              <a:rPr lang="ru-RU" sz="2800" b="1" dirty="0" err="1">
                <a:solidFill>
                  <a:srgbClr val="C00000"/>
                </a:solidFill>
                <a:effectLst/>
                <a:latin typeface="Times New Roman"/>
                <a:ea typeface="Calibri"/>
                <a:cs typeface="Times New Roman"/>
              </a:rPr>
              <a:t>свиньми</a:t>
            </a:r>
            <a:br>
              <a:rPr lang="ru-RU" sz="2800" b="1" dirty="0">
                <a:solidFill>
                  <a:srgbClr val="C00000"/>
                </a:solidFill>
                <a:effectLst/>
                <a:latin typeface="Times New Roman"/>
                <a:ea typeface="Calibri"/>
                <a:cs typeface="Times New Roman"/>
              </a:rPr>
            </a:br>
            <a:br>
              <a:rPr lang="ru-RU" sz="3100" b="1" dirty="0">
                <a:solidFill>
                  <a:srgbClr val="C00000"/>
                </a:solidFill>
                <a:effectLst/>
                <a:latin typeface="Times New Roman"/>
                <a:ea typeface="Calibri"/>
                <a:cs typeface="Times New Roman"/>
              </a:rPr>
            </a:br>
            <a:r>
              <a:rPr lang="ru-RU" sz="2400" dirty="0">
                <a:solidFill>
                  <a:schemeClr val="tx1">
                    <a:lumMod val="85000"/>
                    <a:lumOff val="15000"/>
                  </a:schemeClr>
                </a:solidFill>
                <a:effectLst/>
                <a:latin typeface="Times New Roman"/>
                <a:ea typeface="Calibri"/>
                <a:cs typeface="Times New Roman"/>
              </a:rPr>
              <a:t>Свиноматок</a:t>
            </a:r>
            <a:r>
              <a:rPr lang="ru-RU" sz="2400" dirty="0">
                <a:effectLst/>
                <a:latin typeface="Times New Roman"/>
                <a:ea typeface="Calibri"/>
                <a:cs typeface="Times New Roman"/>
              </a:rPr>
              <a:t> </a:t>
            </a:r>
            <a:r>
              <a:rPr lang="ru-RU" sz="2400" dirty="0" err="1">
                <a:effectLst/>
                <a:latin typeface="Times New Roman"/>
                <a:ea typeface="Calibri"/>
                <a:cs typeface="Times New Roman"/>
              </a:rPr>
              <a:t>підбирають</a:t>
            </a:r>
            <a:r>
              <a:rPr lang="ru-RU" sz="2400" dirty="0">
                <a:effectLst/>
                <a:latin typeface="Times New Roman"/>
                <a:ea typeface="Calibri"/>
                <a:cs typeface="Times New Roman"/>
              </a:rPr>
              <a:t> для </a:t>
            </a:r>
            <a:r>
              <a:rPr lang="ru-RU" sz="2400" dirty="0" err="1">
                <a:effectLst/>
                <a:latin typeface="Times New Roman"/>
                <a:ea typeface="Calibri"/>
                <a:cs typeface="Times New Roman"/>
              </a:rPr>
              <a:t>досліду</a:t>
            </a:r>
            <a:r>
              <a:rPr lang="ru-RU" sz="2400" dirty="0">
                <a:effectLst/>
                <a:latin typeface="Times New Roman"/>
                <a:ea typeface="Calibri"/>
                <a:cs typeface="Times New Roman"/>
              </a:rPr>
              <a:t> </a:t>
            </a:r>
            <a:br>
              <a:rPr lang="ru-RU" sz="2400" dirty="0">
                <a:effectLst/>
                <a:latin typeface="Times New Roman"/>
                <a:ea typeface="Calibri"/>
                <a:cs typeface="Times New Roman"/>
              </a:rPr>
            </a:br>
            <a:r>
              <a:rPr lang="ru-RU" sz="2400" dirty="0">
                <a:effectLst/>
                <a:latin typeface="Times New Roman"/>
                <a:ea typeface="Calibri"/>
                <a:cs typeface="Times New Roman"/>
              </a:rPr>
              <a:t>у </a:t>
            </a:r>
            <a:r>
              <a:rPr lang="ru-RU" sz="2400" dirty="0" err="1">
                <a:effectLst/>
                <a:latin typeface="Times New Roman"/>
                <a:ea typeface="Calibri"/>
                <a:cs typeface="Times New Roman"/>
              </a:rPr>
              <a:t>більшості</a:t>
            </a:r>
            <a:r>
              <a:rPr lang="ru-RU" sz="2400" dirty="0">
                <a:effectLst/>
                <a:latin typeface="Times New Roman"/>
                <a:ea typeface="Calibri"/>
                <a:cs typeface="Times New Roman"/>
              </a:rPr>
              <a:t> </a:t>
            </a:r>
            <a:r>
              <a:rPr lang="ru-RU" sz="2400" dirty="0" err="1">
                <a:effectLst/>
                <a:latin typeface="Times New Roman"/>
                <a:ea typeface="Calibri"/>
                <a:cs typeface="Times New Roman"/>
              </a:rPr>
              <a:t>випадків</a:t>
            </a:r>
            <a:r>
              <a:rPr lang="ru-RU" sz="2400" dirty="0">
                <a:effectLst/>
                <a:latin typeface="Times New Roman"/>
                <a:ea typeface="Calibri"/>
                <a:cs typeface="Times New Roman"/>
              </a:rPr>
              <a:t> за методом </a:t>
            </a:r>
            <a:br>
              <a:rPr lang="ru-RU" sz="2400" dirty="0">
                <a:effectLst/>
                <a:latin typeface="Times New Roman"/>
                <a:ea typeface="Calibri"/>
                <a:cs typeface="Times New Roman"/>
              </a:rPr>
            </a:br>
            <a:r>
              <a:rPr lang="ru-RU" sz="2400" dirty="0">
                <a:effectLst/>
                <a:latin typeface="Times New Roman"/>
                <a:ea typeface="Calibri"/>
                <a:cs typeface="Times New Roman"/>
              </a:rPr>
              <a:t>пар-</a:t>
            </a:r>
            <a:r>
              <a:rPr lang="ru-RU" sz="2400" dirty="0" err="1">
                <a:effectLst/>
                <a:latin typeface="Times New Roman"/>
                <a:ea typeface="Calibri"/>
                <a:cs typeface="Times New Roman"/>
              </a:rPr>
              <a:t>аналогів</a:t>
            </a:r>
            <a:r>
              <a:rPr lang="ru-RU" sz="2400" dirty="0">
                <a:effectLst/>
                <a:latin typeface="Times New Roman"/>
                <a:ea typeface="Calibri"/>
                <a:cs typeface="Times New Roman"/>
              </a:rPr>
              <a:t> з </a:t>
            </a:r>
            <a:r>
              <a:rPr lang="ru-RU" sz="2400" dirty="0" err="1">
                <a:effectLst/>
                <a:latin typeface="Times New Roman"/>
                <a:ea typeface="Calibri"/>
                <a:cs typeface="Times New Roman"/>
              </a:rPr>
              <a:t>урахуванням</a:t>
            </a:r>
            <a:r>
              <a:rPr lang="ru-RU" sz="2400" dirty="0">
                <a:effectLst/>
                <a:latin typeface="Times New Roman"/>
                <a:ea typeface="Calibri"/>
                <a:cs typeface="Times New Roman"/>
              </a:rPr>
              <a:t> </a:t>
            </a:r>
            <a:r>
              <a:rPr lang="ru-RU" sz="2400" dirty="0" err="1">
                <a:effectLst/>
                <a:latin typeface="Times New Roman"/>
                <a:ea typeface="Calibri"/>
                <a:cs typeface="Times New Roman"/>
              </a:rPr>
              <a:t>породності</a:t>
            </a:r>
            <a:r>
              <a:rPr lang="ru-RU" sz="2400" dirty="0">
                <a:effectLst/>
                <a:latin typeface="Times New Roman"/>
                <a:ea typeface="Calibri"/>
                <a:cs typeface="Times New Roman"/>
              </a:rPr>
              <a:t>, </a:t>
            </a:r>
            <a:br>
              <a:rPr lang="ru-RU" sz="2400" dirty="0">
                <a:effectLst/>
                <a:latin typeface="Times New Roman"/>
                <a:ea typeface="Calibri"/>
                <a:cs typeface="Times New Roman"/>
              </a:rPr>
            </a:br>
            <a:r>
              <a:rPr lang="ru-RU" sz="2400" dirty="0" err="1">
                <a:effectLst/>
                <a:latin typeface="Times New Roman"/>
                <a:ea typeface="Calibri"/>
                <a:cs typeface="Times New Roman"/>
              </a:rPr>
              <a:t>віку</a:t>
            </a:r>
            <a:r>
              <a:rPr lang="ru-RU" sz="2400" dirty="0">
                <a:effectLst/>
                <a:latin typeface="Times New Roman"/>
                <a:ea typeface="Calibri"/>
                <a:cs typeface="Times New Roman"/>
              </a:rPr>
              <a:t>, </a:t>
            </a:r>
            <a:r>
              <a:rPr lang="ru-RU" sz="2400" dirty="0" err="1">
                <a:effectLst/>
                <a:latin typeface="Times New Roman"/>
                <a:ea typeface="Calibri"/>
                <a:cs typeface="Times New Roman"/>
              </a:rPr>
              <a:t>живої</a:t>
            </a:r>
            <a:r>
              <a:rPr lang="ru-RU" sz="2400" dirty="0">
                <a:effectLst/>
                <a:latin typeface="Times New Roman"/>
                <a:ea typeface="Calibri"/>
                <a:cs typeface="Times New Roman"/>
              </a:rPr>
              <a:t> </a:t>
            </a:r>
            <a:r>
              <a:rPr lang="ru-RU" sz="2400" dirty="0" err="1">
                <a:effectLst/>
                <a:latin typeface="Times New Roman"/>
                <a:ea typeface="Calibri"/>
                <a:cs typeface="Times New Roman"/>
              </a:rPr>
              <a:t>маси</a:t>
            </a:r>
            <a:r>
              <a:rPr lang="ru-RU" sz="2400" dirty="0">
                <a:effectLst/>
                <a:latin typeface="Times New Roman"/>
                <a:ea typeface="Calibri"/>
                <a:cs typeface="Times New Roman"/>
              </a:rPr>
              <a:t>, </a:t>
            </a:r>
            <a:r>
              <a:rPr lang="ru-RU" sz="2400" dirty="0" err="1">
                <a:effectLst/>
                <a:latin typeface="Times New Roman"/>
                <a:ea typeface="Calibri"/>
                <a:cs typeface="Times New Roman"/>
              </a:rPr>
              <a:t>вгодованості</a:t>
            </a:r>
            <a:r>
              <a:rPr lang="ru-RU" sz="2400" dirty="0">
                <a:effectLst/>
                <a:latin typeface="Times New Roman"/>
                <a:ea typeface="Calibri"/>
                <a:cs typeface="Times New Roman"/>
              </a:rPr>
              <a:t>, </a:t>
            </a:r>
            <a:r>
              <a:rPr lang="ru-RU" sz="2400" dirty="0" err="1">
                <a:effectLst/>
                <a:latin typeface="Times New Roman"/>
                <a:ea typeface="Calibri"/>
                <a:cs typeface="Times New Roman"/>
              </a:rPr>
              <a:t>продуктивності</a:t>
            </a:r>
            <a:r>
              <a:rPr lang="ru-RU" sz="2400" dirty="0">
                <a:effectLst/>
                <a:latin typeface="Times New Roman"/>
                <a:ea typeface="Calibri"/>
                <a:cs typeface="Times New Roman"/>
              </a:rPr>
              <a:t> та </a:t>
            </a:r>
            <a:r>
              <a:rPr lang="ru-RU" sz="2400" dirty="0" err="1">
                <a:effectLst/>
                <a:latin typeface="Times New Roman"/>
                <a:ea typeface="Calibri"/>
                <a:cs typeface="Times New Roman"/>
              </a:rPr>
              <a:t>походження</a:t>
            </a:r>
            <a:r>
              <a:rPr lang="ru-RU" sz="2400" dirty="0">
                <a:effectLst/>
                <a:latin typeface="Times New Roman"/>
                <a:ea typeface="Calibri"/>
                <a:cs typeface="Times New Roman"/>
              </a:rPr>
              <a:t>. </a:t>
            </a:r>
            <a:r>
              <a:rPr lang="ru-RU" sz="2400" dirty="0" err="1">
                <a:effectLst/>
                <a:latin typeface="Times New Roman"/>
                <a:ea typeface="Calibri"/>
                <a:cs typeface="Times New Roman"/>
              </a:rPr>
              <a:t>Краще</a:t>
            </a:r>
            <a:r>
              <a:rPr lang="ru-RU" sz="2400" dirty="0">
                <a:effectLst/>
                <a:latin typeface="Times New Roman"/>
                <a:ea typeface="Calibri"/>
                <a:cs typeface="Times New Roman"/>
              </a:rPr>
              <a:t> </a:t>
            </a:r>
            <a:r>
              <a:rPr lang="ru-RU" sz="2400" dirty="0" err="1">
                <a:effectLst/>
                <a:latin typeface="Times New Roman"/>
                <a:ea typeface="Calibri"/>
                <a:cs typeface="Times New Roman"/>
              </a:rPr>
              <a:t>щоб</a:t>
            </a:r>
            <a:r>
              <a:rPr lang="ru-RU" sz="2400" dirty="0">
                <a:effectLst/>
                <a:latin typeface="Times New Roman"/>
                <a:ea typeface="Calibri"/>
                <a:cs typeface="Times New Roman"/>
              </a:rPr>
              <a:t> у ряду </a:t>
            </a:r>
            <a:r>
              <a:rPr lang="ru-RU" sz="2400" dirty="0" err="1">
                <a:effectLst/>
                <a:latin typeface="Times New Roman"/>
                <a:ea typeface="Calibri"/>
                <a:cs typeface="Times New Roman"/>
              </a:rPr>
              <a:t>аналогів</a:t>
            </a:r>
            <a:r>
              <a:rPr lang="ru-RU" sz="2400" dirty="0">
                <a:effectLst/>
                <a:latin typeface="Times New Roman"/>
                <a:ea typeface="Calibri"/>
                <a:cs typeface="Times New Roman"/>
              </a:rPr>
              <a:t> </a:t>
            </a:r>
            <a:r>
              <a:rPr lang="ru-RU" sz="2400" dirty="0" err="1">
                <a:effectLst/>
                <a:latin typeface="Times New Roman"/>
                <a:ea typeface="Calibri"/>
                <a:cs typeface="Times New Roman"/>
              </a:rPr>
              <a:t>були</a:t>
            </a:r>
            <a:r>
              <a:rPr lang="ru-RU" sz="2400" dirty="0">
                <a:effectLst/>
                <a:latin typeface="Times New Roman"/>
                <a:ea typeface="Calibri"/>
                <a:cs typeface="Times New Roman"/>
              </a:rPr>
              <a:t> </a:t>
            </a:r>
            <a:r>
              <a:rPr lang="ru-RU" sz="2400" dirty="0" err="1">
                <a:effectLst/>
                <a:latin typeface="Times New Roman"/>
                <a:ea typeface="Calibri"/>
                <a:cs typeface="Times New Roman"/>
              </a:rPr>
              <a:t>рідні</a:t>
            </a:r>
            <a:r>
              <a:rPr lang="ru-RU" sz="2400" dirty="0">
                <a:effectLst/>
                <a:latin typeface="Times New Roman"/>
                <a:ea typeface="Calibri"/>
                <a:cs typeface="Times New Roman"/>
              </a:rPr>
              <a:t> </a:t>
            </a:r>
            <a:r>
              <a:rPr lang="ru-RU" sz="2400" dirty="0" err="1">
                <a:effectLst/>
                <a:latin typeface="Times New Roman"/>
                <a:ea typeface="Calibri"/>
                <a:cs typeface="Times New Roman"/>
              </a:rPr>
              <a:t>сестри</a:t>
            </a:r>
            <a:r>
              <a:rPr lang="ru-RU" sz="2400" dirty="0">
                <a:effectLst/>
                <a:latin typeface="Times New Roman"/>
                <a:ea typeface="Calibri"/>
                <a:cs typeface="Times New Roman"/>
              </a:rPr>
              <a:t>. </a:t>
            </a:r>
            <a:r>
              <a:rPr lang="ru-RU" sz="2400" dirty="0" err="1">
                <a:effectLst/>
                <a:latin typeface="Times New Roman"/>
                <a:ea typeface="Calibri"/>
                <a:cs typeface="Times New Roman"/>
              </a:rPr>
              <a:t>Поросних</a:t>
            </a:r>
            <a:r>
              <a:rPr lang="ru-RU" sz="2400" dirty="0">
                <a:effectLst/>
                <a:latin typeface="Times New Roman"/>
                <a:ea typeface="Calibri"/>
                <a:cs typeface="Times New Roman"/>
              </a:rPr>
              <a:t> маток </a:t>
            </a:r>
            <a:r>
              <a:rPr lang="ru-RU" sz="2400" dirty="0" err="1">
                <a:effectLst/>
                <a:latin typeface="Times New Roman"/>
                <a:ea typeface="Calibri"/>
                <a:cs typeface="Times New Roman"/>
              </a:rPr>
              <a:t>підбирають</a:t>
            </a:r>
            <a:r>
              <a:rPr lang="ru-RU" sz="2400" dirty="0">
                <a:effectLst/>
                <a:latin typeface="Times New Roman"/>
                <a:ea typeface="Calibri"/>
                <a:cs typeface="Times New Roman"/>
              </a:rPr>
              <a:t> для </a:t>
            </a:r>
            <a:r>
              <a:rPr lang="ru-RU" sz="2400" dirty="0" err="1">
                <a:effectLst/>
                <a:latin typeface="Times New Roman"/>
                <a:ea typeface="Calibri"/>
                <a:cs typeface="Times New Roman"/>
              </a:rPr>
              <a:t>досліду</a:t>
            </a:r>
            <a:r>
              <a:rPr lang="ru-RU" sz="2400" dirty="0">
                <a:effectLst/>
                <a:latin typeface="Times New Roman"/>
                <a:ea typeface="Calibri"/>
                <a:cs typeface="Times New Roman"/>
              </a:rPr>
              <a:t> за 20 – 30 </a:t>
            </a:r>
            <a:r>
              <a:rPr lang="ru-RU" sz="2400" dirty="0" err="1">
                <a:effectLst/>
                <a:latin typeface="Times New Roman"/>
                <a:ea typeface="Calibri"/>
                <a:cs typeface="Times New Roman"/>
              </a:rPr>
              <a:t>днів</a:t>
            </a:r>
            <a:r>
              <a:rPr lang="ru-RU" sz="2400" dirty="0">
                <a:effectLst/>
                <a:latin typeface="Times New Roman"/>
                <a:ea typeface="Calibri"/>
                <a:cs typeface="Times New Roman"/>
              </a:rPr>
              <a:t> до </a:t>
            </a:r>
            <a:r>
              <a:rPr lang="ru-RU" sz="2400" dirty="0" err="1">
                <a:effectLst/>
                <a:latin typeface="Times New Roman"/>
                <a:ea typeface="Calibri"/>
                <a:cs typeface="Times New Roman"/>
              </a:rPr>
              <a:t>парування</a:t>
            </a:r>
            <a:r>
              <a:rPr lang="ru-RU" sz="2400" dirty="0">
                <a:effectLst/>
                <a:latin typeface="Times New Roman"/>
                <a:ea typeface="Calibri"/>
                <a:cs typeface="Times New Roman"/>
              </a:rPr>
              <a:t>. </a:t>
            </a:r>
            <a:r>
              <a:rPr lang="ru-RU" sz="2400" dirty="0" err="1">
                <a:effectLst/>
                <a:latin typeface="Times New Roman"/>
                <a:ea typeface="Calibri"/>
                <a:cs typeface="Times New Roman"/>
              </a:rPr>
              <a:t>Їх</a:t>
            </a:r>
            <a:r>
              <a:rPr lang="ru-RU" sz="2400" dirty="0">
                <a:effectLst/>
                <a:latin typeface="Times New Roman"/>
                <a:ea typeface="Calibri"/>
                <a:cs typeface="Times New Roman"/>
              </a:rPr>
              <a:t> </a:t>
            </a:r>
            <a:r>
              <a:rPr lang="ru-RU" sz="2400" dirty="0" err="1">
                <a:effectLst/>
                <a:latin typeface="Times New Roman"/>
                <a:ea typeface="Calibri"/>
                <a:cs typeface="Times New Roman"/>
              </a:rPr>
              <a:t>має</a:t>
            </a:r>
            <a:r>
              <a:rPr lang="ru-RU" sz="2400" dirty="0">
                <a:effectLst/>
                <a:latin typeface="Times New Roman"/>
                <a:ea typeface="Calibri"/>
                <a:cs typeface="Times New Roman"/>
              </a:rPr>
              <a:t> бути на 30 – 50% </a:t>
            </a:r>
            <a:r>
              <a:rPr lang="ru-RU" sz="2400" dirty="0" err="1">
                <a:effectLst/>
                <a:latin typeface="Times New Roman"/>
                <a:ea typeface="Calibri"/>
                <a:cs typeface="Times New Roman"/>
              </a:rPr>
              <a:t>більше</a:t>
            </a:r>
            <a:r>
              <a:rPr lang="ru-RU" sz="2400" dirty="0">
                <a:effectLst/>
                <a:latin typeface="Times New Roman"/>
                <a:ea typeface="Calibri"/>
                <a:cs typeface="Times New Roman"/>
              </a:rPr>
              <a:t>, </a:t>
            </a:r>
            <a:r>
              <a:rPr lang="ru-RU" sz="2400" dirty="0" err="1">
                <a:effectLst/>
                <a:latin typeface="Times New Roman"/>
                <a:ea typeface="Calibri"/>
                <a:cs typeface="Times New Roman"/>
              </a:rPr>
              <a:t>ніж</a:t>
            </a:r>
            <a:r>
              <a:rPr lang="ru-RU" sz="2400" dirty="0">
                <a:effectLst/>
                <a:latin typeface="Times New Roman"/>
                <a:ea typeface="Calibri"/>
                <a:cs typeface="Times New Roman"/>
              </a:rPr>
              <a:t> </a:t>
            </a:r>
            <a:r>
              <a:rPr lang="ru-RU" sz="2400" dirty="0" err="1">
                <a:effectLst/>
                <a:latin typeface="Times New Roman"/>
                <a:ea typeface="Calibri"/>
                <a:cs typeface="Times New Roman"/>
              </a:rPr>
              <a:t>потрібно</a:t>
            </a:r>
            <a:r>
              <a:rPr lang="ru-RU" sz="2400" dirty="0">
                <a:effectLst/>
                <a:latin typeface="Times New Roman"/>
                <a:ea typeface="Calibri"/>
                <a:cs typeface="Times New Roman"/>
              </a:rPr>
              <a:t> для </a:t>
            </a:r>
            <a:r>
              <a:rPr lang="ru-RU" sz="2400" dirty="0" err="1">
                <a:effectLst/>
                <a:latin typeface="Times New Roman"/>
                <a:ea typeface="Calibri"/>
                <a:cs typeface="Times New Roman"/>
              </a:rPr>
              <a:t>формування</a:t>
            </a:r>
            <a:r>
              <a:rPr lang="ru-RU" sz="2400" dirty="0">
                <a:effectLst/>
                <a:latin typeface="Times New Roman"/>
                <a:ea typeface="Calibri"/>
                <a:cs typeface="Times New Roman"/>
              </a:rPr>
              <a:t> </a:t>
            </a:r>
            <a:r>
              <a:rPr lang="ru-RU" sz="2400" dirty="0" err="1">
                <a:effectLst/>
                <a:latin typeface="Times New Roman"/>
                <a:ea typeface="Calibri"/>
                <a:cs typeface="Times New Roman"/>
              </a:rPr>
              <a:t>груп</a:t>
            </a:r>
            <a:r>
              <a:rPr lang="ru-RU" sz="2400" dirty="0">
                <a:effectLst/>
                <a:latin typeface="Times New Roman"/>
                <a:ea typeface="Calibri"/>
                <a:cs typeface="Times New Roman"/>
              </a:rPr>
              <a:t>. </a:t>
            </a:r>
            <a:br>
              <a:rPr lang="ru-RU" sz="2400" dirty="0">
                <a:effectLst/>
                <a:latin typeface="Times New Roman"/>
                <a:ea typeface="Calibri"/>
                <a:cs typeface="Times New Roman"/>
              </a:rPr>
            </a:br>
            <a:r>
              <a:rPr lang="ru-RU" sz="2400" dirty="0">
                <a:latin typeface="Times New Roman"/>
                <a:ea typeface="Calibri"/>
                <a:cs typeface="Times New Roman"/>
              </a:rPr>
              <a:t>	</a:t>
            </a:r>
            <a:r>
              <a:rPr lang="ru-RU" sz="2400" dirty="0">
                <a:effectLst/>
                <a:latin typeface="Times New Roman"/>
                <a:ea typeface="Calibri"/>
                <a:cs typeface="Times New Roman"/>
              </a:rPr>
              <a:t>Остаточно </a:t>
            </a:r>
            <a:r>
              <a:rPr lang="ru-RU" sz="2400" dirty="0" err="1">
                <a:effectLst/>
                <a:latin typeface="Times New Roman"/>
                <a:ea typeface="Calibri"/>
                <a:cs typeface="Times New Roman"/>
              </a:rPr>
              <a:t>формують</a:t>
            </a:r>
            <a:r>
              <a:rPr lang="ru-RU" sz="2400" dirty="0">
                <a:effectLst/>
                <a:latin typeface="Times New Roman"/>
                <a:ea typeface="Calibri"/>
                <a:cs typeface="Times New Roman"/>
              </a:rPr>
              <a:t> </a:t>
            </a:r>
            <a:r>
              <a:rPr lang="ru-RU" sz="2400" dirty="0" err="1">
                <a:effectLst/>
                <a:latin typeface="Times New Roman"/>
                <a:ea typeface="Calibri"/>
                <a:cs typeface="Times New Roman"/>
              </a:rPr>
              <a:t>групи</a:t>
            </a:r>
            <a:r>
              <a:rPr lang="ru-RU" sz="2400" dirty="0">
                <a:effectLst/>
                <a:latin typeface="Times New Roman"/>
                <a:ea typeface="Calibri"/>
                <a:cs typeface="Times New Roman"/>
              </a:rPr>
              <a:t> </a:t>
            </a:r>
            <a:r>
              <a:rPr lang="ru-RU" sz="2400" dirty="0" err="1">
                <a:effectLst/>
                <a:latin typeface="Times New Roman"/>
                <a:ea typeface="Calibri"/>
                <a:cs typeface="Times New Roman"/>
              </a:rPr>
              <a:t>після</a:t>
            </a:r>
            <a:r>
              <a:rPr lang="ru-RU" sz="2400" dirty="0">
                <a:effectLst/>
                <a:latin typeface="Times New Roman"/>
                <a:ea typeface="Calibri"/>
                <a:cs typeface="Times New Roman"/>
              </a:rPr>
              <a:t> </a:t>
            </a:r>
            <a:r>
              <a:rPr lang="ru-RU" sz="2400" dirty="0" err="1">
                <a:effectLst/>
                <a:latin typeface="Times New Roman"/>
                <a:ea typeface="Calibri"/>
                <a:cs typeface="Times New Roman"/>
              </a:rPr>
              <a:t>парування</a:t>
            </a:r>
            <a:r>
              <a:rPr lang="ru-RU" sz="2400" dirty="0">
                <a:effectLst/>
                <a:latin typeface="Times New Roman"/>
                <a:ea typeface="Calibri"/>
                <a:cs typeface="Times New Roman"/>
              </a:rPr>
              <a:t> маток з </a:t>
            </a:r>
            <a:r>
              <a:rPr lang="ru-RU" sz="2400" dirty="0" err="1">
                <a:effectLst/>
                <a:latin typeface="Times New Roman"/>
                <a:ea typeface="Calibri"/>
                <a:cs typeface="Times New Roman"/>
              </a:rPr>
              <a:t>урахуванням</a:t>
            </a:r>
            <a:r>
              <a:rPr lang="ru-RU" sz="2400" dirty="0">
                <a:effectLst/>
                <a:latin typeface="Times New Roman"/>
                <a:ea typeface="Calibri"/>
                <a:cs typeface="Times New Roman"/>
              </a:rPr>
              <a:t> </a:t>
            </a:r>
            <a:r>
              <a:rPr lang="ru-RU" sz="2400" dirty="0" err="1">
                <a:effectLst/>
                <a:latin typeface="Times New Roman"/>
                <a:ea typeface="Calibri"/>
                <a:cs typeface="Times New Roman"/>
              </a:rPr>
              <a:t>кількості</a:t>
            </a:r>
            <a:r>
              <a:rPr lang="ru-RU" sz="2400" dirty="0">
                <a:effectLst/>
                <a:latin typeface="Times New Roman"/>
                <a:ea typeface="Calibri"/>
                <a:cs typeface="Times New Roman"/>
              </a:rPr>
              <a:t> </a:t>
            </a:r>
            <a:r>
              <a:rPr lang="ru-RU" sz="2400" dirty="0" err="1">
                <a:effectLst/>
                <a:latin typeface="Times New Roman"/>
                <a:ea typeface="Calibri"/>
                <a:cs typeface="Times New Roman"/>
              </a:rPr>
              <a:t>опоросів</a:t>
            </a:r>
            <a:r>
              <a:rPr lang="ru-RU" sz="2400" dirty="0">
                <a:effectLst/>
                <a:latin typeface="Times New Roman"/>
                <a:ea typeface="Calibri"/>
                <a:cs typeface="Times New Roman"/>
              </a:rPr>
              <a:t> та </a:t>
            </a:r>
            <a:r>
              <a:rPr lang="ru-RU" sz="2400" dirty="0" err="1">
                <a:effectLst/>
                <a:latin typeface="Times New Roman"/>
                <a:ea typeface="Calibri"/>
                <a:cs typeface="Times New Roman"/>
              </a:rPr>
              <a:t>результатів</a:t>
            </a:r>
            <a:r>
              <a:rPr lang="ru-RU" sz="2400" dirty="0">
                <a:effectLst/>
                <a:latin typeface="Times New Roman"/>
                <a:ea typeface="Calibri"/>
                <a:cs typeface="Times New Roman"/>
              </a:rPr>
              <a:t> </a:t>
            </a:r>
            <a:r>
              <a:rPr lang="ru-RU" sz="2400" dirty="0" err="1">
                <a:effectLst/>
                <a:latin typeface="Times New Roman"/>
                <a:ea typeface="Calibri"/>
                <a:cs typeface="Times New Roman"/>
              </a:rPr>
              <a:t>попереднього</a:t>
            </a:r>
            <a:r>
              <a:rPr lang="ru-RU" sz="2400" dirty="0">
                <a:effectLst/>
                <a:latin typeface="Times New Roman"/>
                <a:ea typeface="Calibri"/>
                <a:cs typeface="Times New Roman"/>
              </a:rPr>
              <a:t> опоросу. Маток </a:t>
            </a:r>
            <a:r>
              <a:rPr lang="ru-RU" sz="2400" dirty="0" err="1">
                <a:effectLst/>
                <a:latin typeface="Times New Roman"/>
                <a:ea typeface="Calibri"/>
                <a:cs typeface="Times New Roman"/>
              </a:rPr>
              <a:t>аналогів</a:t>
            </a:r>
            <a:r>
              <a:rPr lang="ru-RU" sz="2400" dirty="0">
                <a:effectLst/>
                <a:latin typeface="Times New Roman"/>
                <a:ea typeface="Calibri"/>
                <a:cs typeface="Times New Roman"/>
              </a:rPr>
              <a:t> треба </a:t>
            </a:r>
            <a:r>
              <a:rPr lang="ru-RU" sz="2400" dirty="0" err="1">
                <a:effectLst/>
                <a:latin typeface="Times New Roman"/>
                <a:ea typeface="Calibri"/>
                <a:cs typeface="Times New Roman"/>
              </a:rPr>
              <a:t>парувати</a:t>
            </a:r>
            <a:r>
              <a:rPr lang="ru-RU" sz="2400" dirty="0">
                <a:effectLst/>
                <a:latin typeface="Times New Roman"/>
                <a:ea typeface="Calibri"/>
                <a:cs typeface="Times New Roman"/>
              </a:rPr>
              <a:t> одним кнуром. </a:t>
            </a:r>
            <a:r>
              <a:rPr lang="ru-RU" sz="2400" dirty="0" err="1">
                <a:effectLst/>
                <a:latin typeface="Times New Roman"/>
                <a:ea typeface="Calibri"/>
                <a:cs typeface="Times New Roman"/>
              </a:rPr>
              <a:t>Різниця</a:t>
            </a:r>
            <a:r>
              <a:rPr lang="ru-RU" sz="2400" dirty="0">
                <a:effectLst/>
                <a:latin typeface="Times New Roman"/>
                <a:ea typeface="Calibri"/>
                <a:cs typeface="Times New Roman"/>
              </a:rPr>
              <a:t> в </a:t>
            </a:r>
            <a:r>
              <a:rPr lang="ru-RU" sz="2400" dirty="0" err="1">
                <a:effectLst/>
                <a:latin typeface="Times New Roman"/>
                <a:ea typeface="Calibri"/>
                <a:cs typeface="Times New Roman"/>
              </a:rPr>
              <a:t>часі</a:t>
            </a:r>
            <a:r>
              <a:rPr lang="ru-RU" sz="2400" dirty="0">
                <a:effectLst/>
                <a:latin typeface="Times New Roman"/>
                <a:ea typeface="Calibri"/>
                <a:cs typeface="Times New Roman"/>
              </a:rPr>
              <a:t> </a:t>
            </a:r>
            <a:r>
              <a:rPr lang="ru-RU" sz="2400" dirty="0" err="1">
                <a:effectLst/>
                <a:latin typeface="Times New Roman"/>
                <a:ea typeface="Calibri"/>
                <a:cs typeface="Times New Roman"/>
              </a:rPr>
              <a:t>очікуваного</a:t>
            </a:r>
            <a:r>
              <a:rPr lang="ru-RU" sz="2400" dirty="0">
                <a:effectLst/>
                <a:latin typeface="Times New Roman"/>
                <a:ea typeface="Calibri"/>
                <a:cs typeface="Times New Roman"/>
              </a:rPr>
              <a:t> опоросу </a:t>
            </a:r>
            <a:r>
              <a:rPr lang="ru-RU" sz="2400" dirty="0" err="1">
                <a:effectLst/>
                <a:latin typeface="Times New Roman"/>
                <a:ea typeface="Calibri"/>
                <a:cs typeface="Times New Roman"/>
              </a:rPr>
              <a:t>між</a:t>
            </a:r>
            <a:r>
              <a:rPr lang="ru-RU" sz="2400" dirty="0">
                <a:effectLst/>
                <a:latin typeface="Times New Roman"/>
                <a:ea typeface="Calibri"/>
                <a:cs typeface="Times New Roman"/>
              </a:rPr>
              <a:t> матками-аналогами не повинна </a:t>
            </a:r>
            <a:r>
              <a:rPr lang="ru-RU" sz="2400" dirty="0" err="1">
                <a:effectLst/>
                <a:latin typeface="Times New Roman"/>
                <a:ea typeface="Calibri"/>
                <a:cs typeface="Times New Roman"/>
              </a:rPr>
              <a:t>перевищувати</a:t>
            </a:r>
            <a:r>
              <a:rPr lang="ru-RU" sz="2400" dirty="0">
                <a:effectLst/>
                <a:latin typeface="Times New Roman"/>
                <a:ea typeface="Calibri"/>
                <a:cs typeface="Times New Roman"/>
              </a:rPr>
              <a:t> 10 </a:t>
            </a:r>
            <a:r>
              <a:rPr lang="ru-RU" sz="2400" dirty="0" err="1">
                <a:effectLst/>
                <a:latin typeface="Times New Roman"/>
                <a:ea typeface="Calibri"/>
                <a:cs typeface="Times New Roman"/>
              </a:rPr>
              <a:t>днів</a:t>
            </a:r>
            <a:r>
              <a:rPr lang="ru-RU" sz="2400" dirty="0">
                <a:effectLst/>
                <a:latin typeface="Times New Roman"/>
                <a:ea typeface="Calibri"/>
                <a:cs typeface="Times New Roman"/>
              </a:rPr>
              <a:t>, а по </a:t>
            </a:r>
            <a:r>
              <a:rPr lang="ru-RU" sz="2400" dirty="0" err="1">
                <a:effectLst/>
                <a:latin typeface="Times New Roman"/>
                <a:ea typeface="Calibri"/>
                <a:cs typeface="Times New Roman"/>
              </a:rPr>
              <a:t>групі</a:t>
            </a:r>
            <a:r>
              <a:rPr lang="ru-RU" sz="2400" dirty="0">
                <a:effectLst/>
                <a:latin typeface="Times New Roman"/>
                <a:ea typeface="Calibri"/>
                <a:cs typeface="Times New Roman"/>
              </a:rPr>
              <a:t> – 25 </a:t>
            </a:r>
            <a:r>
              <a:rPr lang="ru-RU" sz="2400" dirty="0" err="1">
                <a:effectLst/>
                <a:latin typeface="Times New Roman"/>
                <a:ea typeface="Calibri"/>
                <a:cs typeface="Times New Roman"/>
              </a:rPr>
              <a:t>днів</a:t>
            </a:r>
            <a:r>
              <a:rPr lang="ru-RU" sz="2400" dirty="0">
                <a:effectLst/>
                <a:latin typeface="Times New Roman"/>
                <a:ea typeface="Calibri"/>
                <a:cs typeface="Times New Roman"/>
              </a:rPr>
              <a:t>. </a:t>
            </a:r>
            <a:endParaRPr lang="ru-RU" sz="2400" dirty="0">
              <a:latin typeface="Times New Roman" panose="02020603050405020304" pitchFamily="18" charset="0"/>
              <a:cs typeface="Times New Roman" panose="02020603050405020304" pitchFamily="18" charset="0"/>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04664"/>
            <a:ext cx="3240360" cy="2167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52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style>
          <a:lnRef idx="1">
            <a:schemeClr val="accent3"/>
          </a:lnRef>
          <a:fillRef idx="2">
            <a:schemeClr val="accent3"/>
          </a:fillRef>
          <a:effectRef idx="1">
            <a:schemeClr val="accent3"/>
          </a:effectRef>
          <a:fontRef idx="minor">
            <a:schemeClr val="dk1"/>
          </a:fontRef>
        </p:style>
        <p:txBody>
          <a:bodyPr>
            <a:normAutofit fontScale="90000"/>
          </a:bodyPr>
          <a:lstStyle/>
          <a:p>
            <a:pPr indent="457200" algn="l">
              <a:spcAft>
                <a:spcPts val="300"/>
              </a:spcAft>
            </a:pPr>
            <a:br>
              <a:rPr lang="ru-RU" sz="2700" b="1" dirty="0">
                <a:solidFill>
                  <a:srgbClr val="C00000"/>
                </a:solidFill>
                <a:effectLst/>
                <a:latin typeface="Times New Roman"/>
                <a:ea typeface="Calibri"/>
                <a:cs typeface="Times New Roman"/>
              </a:rPr>
            </a:br>
            <a:r>
              <a:rPr lang="ru-RU" sz="2700" b="1" dirty="0">
                <a:solidFill>
                  <a:srgbClr val="C00000"/>
                </a:solidFill>
                <a:effectLst/>
                <a:latin typeface="Times New Roman"/>
                <a:ea typeface="Calibri"/>
                <a:cs typeface="Times New Roman"/>
              </a:rPr>
              <a:t>	</a:t>
            </a:r>
            <a:r>
              <a:rPr lang="ru-RU" sz="2700" b="1" dirty="0" err="1">
                <a:solidFill>
                  <a:srgbClr val="C00000"/>
                </a:solidFill>
                <a:effectLst/>
                <a:latin typeface="Times New Roman"/>
                <a:ea typeface="Calibri"/>
                <a:cs typeface="Times New Roman"/>
              </a:rPr>
              <a:t>Групи</a:t>
            </a:r>
            <a:r>
              <a:rPr lang="ru-RU" sz="2700" b="1" dirty="0">
                <a:solidFill>
                  <a:srgbClr val="C00000"/>
                </a:solidFill>
                <a:effectLst/>
                <a:latin typeface="Times New Roman"/>
                <a:ea typeface="Calibri"/>
                <a:cs typeface="Times New Roman"/>
              </a:rPr>
              <a:t> </a:t>
            </a:r>
            <a:r>
              <a:rPr lang="ru-RU" sz="2700" b="1" dirty="0" err="1">
                <a:solidFill>
                  <a:srgbClr val="C00000"/>
                </a:solidFill>
                <a:effectLst/>
                <a:latin typeface="Times New Roman"/>
                <a:ea typeface="Calibri"/>
                <a:cs typeface="Times New Roman"/>
              </a:rPr>
              <a:t>підсисних</a:t>
            </a:r>
            <a:r>
              <a:rPr lang="ru-RU" sz="2700" b="1" dirty="0">
                <a:solidFill>
                  <a:srgbClr val="C00000"/>
                </a:solidFill>
                <a:effectLst/>
                <a:latin typeface="Times New Roman"/>
                <a:ea typeface="Calibri"/>
                <a:cs typeface="Times New Roman"/>
              </a:rPr>
              <a:t> маток </a:t>
            </a:r>
            <a:r>
              <a:rPr lang="ru-RU" sz="2700" b="1" dirty="0" err="1">
                <a:solidFill>
                  <a:srgbClr val="C00000"/>
                </a:solidFill>
                <a:effectLst/>
                <a:latin typeface="Times New Roman"/>
                <a:ea typeface="Calibri"/>
                <a:cs typeface="Times New Roman"/>
              </a:rPr>
              <a:t>комплектують</a:t>
            </a:r>
            <a:r>
              <a:rPr lang="ru-RU" sz="2700" b="1" dirty="0">
                <a:solidFill>
                  <a:srgbClr val="C00000"/>
                </a:solidFill>
                <a:effectLst/>
                <a:latin typeface="Times New Roman"/>
                <a:ea typeface="Calibri"/>
                <a:cs typeface="Times New Roman"/>
              </a:rPr>
              <a:t> на 5 – 7 день </a:t>
            </a:r>
            <a:r>
              <a:rPr lang="ru-RU" sz="2700" b="1" dirty="0" err="1">
                <a:solidFill>
                  <a:srgbClr val="C00000"/>
                </a:solidFill>
                <a:effectLst/>
                <a:latin typeface="Times New Roman"/>
                <a:ea typeface="Calibri"/>
                <a:cs typeface="Times New Roman"/>
              </a:rPr>
              <a:t>після</a:t>
            </a:r>
            <a:r>
              <a:rPr lang="ru-RU" sz="2700" b="1" dirty="0">
                <a:solidFill>
                  <a:srgbClr val="C00000"/>
                </a:solidFill>
                <a:effectLst/>
                <a:latin typeface="Times New Roman"/>
                <a:ea typeface="Calibri"/>
                <a:cs typeface="Times New Roman"/>
              </a:rPr>
              <a:t> опоросу</a:t>
            </a:r>
            <a:r>
              <a:rPr lang="ru-RU" sz="2700" dirty="0">
                <a:effectLst/>
                <a:latin typeface="Times New Roman"/>
                <a:ea typeface="Calibri"/>
                <a:cs typeface="Times New Roman"/>
              </a:rPr>
              <a:t> за </a:t>
            </a:r>
            <a:r>
              <a:rPr lang="ru-RU" sz="2700" dirty="0" err="1">
                <a:effectLst/>
                <a:latin typeface="Times New Roman"/>
                <a:ea typeface="Calibri"/>
                <a:cs typeface="Times New Roman"/>
              </a:rPr>
              <a:t>тими</a:t>
            </a:r>
            <a:r>
              <a:rPr lang="ru-RU" sz="2700" dirty="0">
                <a:effectLst/>
                <a:latin typeface="Times New Roman"/>
                <a:ea typeface="Calibri"/>
                <a:cs typeface="Times New Roman"/>
              </a:rPr>
              <a:t> самими </a:t>
            </a:r>
            <a:r>
              <a:rPr lang="ru-RU" sz="2700" dirty="0" err="1">
                <a:effectLst/>
                <a:latin typeface="Times New Roman"/>
                <a:ea typeface="Calibri"/>
                <a:cs typeface="Times New Roman"/>
              </a:rPr>
              <a:t>ознаками</a:t>
            </a:r>
            <a:r>
              <a:rPr lang="ru-RU" sz="2700" dirty="0">
                <a:effectLst/>
                <a:latin typeface="Times New Roman"/>
                <a:ea typeface="Calibri"/>
                <a:cs typeface="Times New Roman"/>
              </a:rPr>
              <a:t>, </a:t>
            </a:r>
            <a:r>
              <a:rPr lang="ru-RU" sz="2700" dirty="0" err="1">
                <a:effectLst/>
                <a:latin typeface="Times New Roman"/>
                <a:ea typeface="Calibri"/>
                <a:cs typeface="Times New Roman"/>
              </a:rPr>
              <a:t>що</a:t>
            </a:r>
            <a:r>
              <a:rPr lang="ru-RU" sz="2700" dirty="0">
                <a:effectLst/>
                <a:latin typeface="Times New Roman"/>
                <a:ea typeface="Calibri"/>
                <a:cs typeface="Times New Roman"/>
              </a:rPr>
              <a:t> й </a:t>
            </a:r>
            <a:r>
              <a:rPr lang="ru-RU" sz="2700" dirty="0" err="1">
                <a:effectLst/>
                <a:latin typeface="Times New Roman"/>
                <a:ea typeface="Calibri"/>
                <a:cs typeface="Times New Roman"/>
              </a:rPr>
              <a:t>поросних</a:t>
            </a:r>
            <a:r>
              <a:rPr lang="ru-RU" sz="2700" dirty="0">
                <a:effectLst/>
                <a:latin typeface="Times New Roman"/>
                <a:ea typeface="Calibri"/>
                <a:cs typeface="Times New Roman"/>
              </a:rPr>
              <a:t>, та з </a:t>
            </a:r>
            <a:r>
              <a:rPr lang="ru-RU" sz="2700" dirty="0" err="1">
                <a:effectLst/>
                <a:latin typeface="Times New Roman"/>
                <a:ea typeface="Calibri"/>
                <a:cs typeface="Times New Roman"/>
              </a:rPr>
              <a:t>урахуванням</a:t>
            </a:r>
            <a:r>
              <a:rPr lang="ru-RU" sz="2700" dirty="0">
                <a:effectLst/>
                <a:latin typeface="Times New Roman"/>
                <a:ea typeface="Calibri"/>
                <a:cs typeface="Times New Roman"/>
              </a:rPr>
              <a:t> </a:t>
            </a:r>
            <a:r>
              <a:rPr lang="ru-RU" sz="2700" dirty="0" err="1">
                <a:effectLst/>
                <a:latin typeface="Times New Roman"/>
                <a:ea typeface="Calibri"/>
                <a:cs typeface="Times New Roman"/>
              </a:rPr>
              <a:t>кількості</a:t>
            </a:r>
            <a:r>
              <a:rPr lang="ru-RU" sz="2700" dirty="0">
                <a:effectLst/>
                <a:latin typeface="Times New Roman"/>
                <a:ea typeface="Calibri"/>
                <a:cs typeface="Times New Roman"/>
              </a:rPr>
              <a:t> і </a:t>
            </a:r>
            <a:r>
              <a:rPr lang="ru-RU" sz="2700" dirty="0" err="1">
                <a:effectLst/>
                <a:latin typeface="Times New Roman"/>
                <a:ea typeface="Calibri"/>
                <a:cs typeface="Times New Roman"/>
              </a:rPr>
              <a:t>якості</a:t>
            </a:r>
            <a:r>
              <a:rPr lang="ru-RU" sz="2700" dirty="0">
                <a:effectLst/>
                <a:latin typeface="Times New Roman"/>
                <a:ea typeface="Calibri"/>
                <a:cs typeface="Times New Roman"/>
              </a:rPr>
              <a:t> поросят у </a:t>
            </a:r>
            <a:r>
              <a:rPr lang="ru-RU" sz="2700" dirty="0" err="1">
                <a:effectLst/>
                <a:latin typeface="Times New Roman"/>
                <a:ea typeface="Calibri"/>
                <a:cs typeface="Times New Roman"/>
              </a:rPr>
              <a:t>гнізді</a:t>
            </a:r>
            <a:r>
              <a:rPr lang="ru-RU" sz="2700" dirty="0">
                <a:effectLst/>
                <a:latin typeface="Times New Roman"/>
                <a:ea typeface="Calibri"/>
                <a:cs typeface="Times New Roman"/>
              </a:rPr>
              <a:t>. </a:t>
            </a:r>
            <a:br>
              <a:rPr lang="ru-RU" sz="2700" dirty="0">
                <a:effectLst/>
                <a:latin typeface="Times New Roman"/>
                <a:ea typeface="Calibri"/>
                <a:cs typeface="Times New Roman"/>
              </a:rPr>
            </a:br>
            <a:r>
              <a:rPr lang="ru-RU" sz="2700" dirty="0">
                <a:latin typeface="Times New Roman"/>
                <a:ea typeface="Calibri"/>
                <a:cs typeface="Times New Roman"/>
              </a:rPr>
              <a:t>	</a:t>
            </a:r>
            <a:r>
              <a:rPr lang="ru-RU" sz="2700" b="1" dirty="0" err="1">
                <a:solidFill>
                  <a:srgbClr val="C00000"/>
                </a:solidFill>
                <a:effectLst/>
                <a:latin typeface="Times New Roman"/>
                <a:ea typeface="Calibri"/>
                <a:cs typeface="Times New Roman"/>
              </a:rPr>
              <a:t>Різниця</a:t>
            </a:r>
            <a:r>
              <a:rPr lang="ru-RU" sz="2700" b="1" dirty="0">
                <a:solidFill>
                  <a:srgbClr val="C00000"/>
                </a:solidFill>
                <a:effectLst/>
                <a:latin typeface="Times New Roman"/>
                <a:ea typeface="Calibri"/>
                <a:cs typeface="Times New Roman"/>
              </a:rPr>
              <a:t> в строках </a:t>
            </a:r>
            <a:r>
              <a:rPr lang="ru-RU" sz="2700" b="1" dirty="0" err="1">
                <a:solidFill>
                  <a:srgbClr val="C00000"/>
                </a:solidFill>
                <a:effectLst/>
                <a:latin typeface="Times New Roman"/>
                <a:ea typeface="Calibri"/>
                <a:cs typeface="Times New Roman"/>
              </a:rPr>
              <a:t>опоросів</a:t>
            </a:r>
            <a:r>
              <a:rPr lang="ru-RU" sz="2700" b="1" dirty="0">
                <a:solidFill>
                  <a:srgbClr val="C00000"/>
                </a:solidFill>
                <a:effectLst/>
                <a:latin typeface="Times New Roman"/>
                <a:ea typeface="Calibri"/>
                <a:cs typeface="Times New Roman"/>
              </a:rPr>
              <a:t> </a:t>
            </a:r>
            <a:r>
              <a:rPr lang="ru-RU" sz="2700" dirty="0">
                <a:effectLst/>
                <a:latin typeface="Times New Roman"/>
                <a:ea typeface="Calibri"/>
                <a:cs typeface="Times New Roman"/>
              </a:rPr>
              <a:t>маток-</a:t>
            </a:r>
            <a:r>
              <a:rPr lang="ru-RU" sz="2700" dirty="0" err="1">
                <a:effectLst/>
                <a:latin typeface="Times New Roman"/>
                <a:ea typeface="Calibri"/>
                <a:cs typeface="Times New Roman"/>
              </a:rPr>
              <a:t>аналогів</a:t>
            </a:r>
            <a:r>
              <a:rPr lang="ru-RU" sz="2700" dirty="0">
                <a:effectLst/>
                <a:latin typeface="Times New Roman"/>
                <a:ea typeface="Calibri"/>
                <a:cs typeface="Times New Roman"/>
              </a:rPr>
              <a:t> не повинна </a:t>
            </a:r>
            <a:r>
              <a:rPr lang="ru-RU" sz="2700" dirty="0" err="1">
                <a:effectLst/>
                <a:latin typeface="Times New Roman"/>
                <a:ea typeface="Calibri"/>
                <a:cs typeface="Times New Roman"/>
              </a:rPr>
              <a:t>перевищувати</a:t>
            </a:r>
            <a:r>
              <a:rPr lang="ru-RU" sz="2700" dirty="0">
                <a:effectLst/>
                <a:latin typeface="Times New Roman"/>
                <a:ea typeface="Calibri"/>
                <a:cs typeface="Times New Roman"/>
              </a:rPr>
              <a:t> 5 </a:t>
            </a:r>
            <a:r>
              <a:rPr lang="ru-RU" sz="2700" dirty="0" err="1">
                <a:effectLst/>
                <a:latin typeface="Times New Roman"/>
                <a:ea typeface="Calibri"/>
                <a:cs typeface="Times New Roman"/>
              </a:rPr>
              <a:t>днів</a:t>
            </a:r>
            <a:r>
              <a:rPr lang="ru-RU" sz="2700" dirty="0">
                <a:effectLst/>
                <a:latin typeface="Times New Roman"/>
                <a:ea typeface="Calibri"/>
                <a:cs typeface="Times New Roman"/>
              </a:rPr>
              <a:t>, а по </a:t>
            </a:r>
            <a:r>
              <a:rPr lang="ru-RU" sz="2700" dirty="0" err="1">
                <a:effectLst/>
                <a:latin typeface="Times New Roman"/>
                <a:ea typeface="Calibri"/>
                <a:cs typeface="Times New Roman"/>
              </a:rPr>
              <a:t>групі</a:t>
            </a:r>
            <a:r>
              <a:rPr lang="ru-RU" sz="2700" dirty="0">
                <a:effectLst/>
                <a:latin typeface="Times New Roman"/>
                <a:ea typeface="Calibri"/>
                <a:cs typeface="Times New Roman"/>
              </a:rPr>
              <a:t> 20. </a:t>
            </a:r>
            <a:r>
              <a:rPr lang="ru-RU" sz="2700" dirty="0" err="1">
                <a:effectLst/>
                <a:latin typeface="Times New Roman"/>
                <a:ea typeface="Calibri"/>
                <a:cs typeface="Times New Roman"/>
              </a:rPr>
              <a:t>Приплід</a:t>
            </a:r>
            <a:r>
              <a:rPr lang="ru-RU" sz="2700" dirty="0">
                <a:effectLst/>
                <a:latin typeface="Times New Roman"/>
                <a:ea typeface="Calibri"/>
                <a:cs typeface="Times New Roman"/>
              </a:rPr>
              <a:t> </a:t>
            </a:r>
            <a:r>
              <a:rPr lang="ru-RU" sz="2700" dirty="0" err="1">
                <a:effectLst/>
                <a:latin typeface="Times New Roman"/>
                <a:ea typeface="Calibri"/>
                <a:cs typeface="Times New Roman"/>
              </a:rPr>
              <a:t>має</a:t>
            </a:r>
            <a:r>
              <a:rPr lang="ru-RU" sz="2700" dirty="0">
                <a:effectLst/>
                <a:latin typeface="Times New Roman"/>
                <a:ea typeface="Calibri"/>
                <a:cs typeface="Times New Roman"/>
              </a:rPr>
              <a:t> бути </a:t>
            </a:r>
            <a:r>
              <a:rPr lang="ru-RU" sz="2700" dirty="0" err="1">
                <a:effectLst/>
                <a:latin typeface="Times New Roman"/>
                <a:ea typeface="Calibri"/>
                <a:cs typeface="Times New Roman"/>
              </a:rPr>
              <a:t>від</a:t>
            </a:r>
            <a:r>
              <a:rPr lang="ru-RU" sz="2700" dirty="0">
                <a:effectLst/>
                <a:latin typeface="Times New Roman"/>
                <a:ea typeface="Calibri"/>
                <a:cs typeface="Times New Roman"/>
              </a:rPr>
              <a:t> одного кнура.</a:t>
            </a:r>
            <a:br>
              <a:rPr lang="ru-RU" sz="2700" dirty="0">
                <a:effectLst/>
                <a:latin typeface="Times New Roman"/>
                <a:ea typeface="Calibri"/>
                <a:cs typeface="Times New Roman"/>
              </a:rPr>
            </a:br>
            <a:r>
              <a:rPr lang="ru-RU" sz="2700" dirty="0">
                <a:latin typeface="Times New Roman"/>
                <a:ea typeface="Calibri"/>
                <a:cs typeface="Times New Roman"/>
              </a:rPr>
              <a:t>	</a:t>
            </a:r>
            <a:r>
              <a:rPr lang="ru-RU" sz="2700" dirty="0">
                <a:effectLst/>
                <a:latin typeface="Times New Roman"/>
                <a:ea typeface="Calibri"/>
                <a:cs typeface="Times New Roman"/>
              </a:rPr>
              <a:t> На початку і </a:t>
            </a:r>
            <a:r>
              <a:rPr lang="ru-RU" sz="2700" dirty="0" err="1">
                <a:effectLst/>
                <a:latin typeface="Times New Roman"/>
                <a:ea typeface="Calibri"/>
                <a:cs typeface="Times New Roman"/>
              </a:rPr>
              <a:t>наприкінці</a:t>
            </a:r>
            <a:r>
              <a:rPr lang="ru-RU" sz="2700" dirty="0">
                <a:effectLst/>
                <a:latin typeface="Times New Roman"/>
                <a:ea typeface="Calibri"/>
                <a:cs typeface="Times New Roman"/>
              </a:rPr>
              <a:t> </a:t>
            </a:r>
            <a:r>
              <a:rPr lang="ru-RU" sz="2700" dirty="0" err="1">
                <a:effectLst/>
                <a:latin typeface="Times New Roman"/>
                <a:ea typeface="Calibri"/>
                <a:cs typeface="Times New Roman"/>
              </a:rPr>
              <a:t>зрівняльного</a:t>
            </a:r>
            <a:r>
              <a:rPr lang="ru-RU" sz="2700" dirty="0">
                <a:effectLst/>
                <a:latin typeface="Times New Roman"/>
                <a:ea typeface="Calibri"/>
                <a:cs typeface="Times New Roman"/>
              </a:rPr>
              <a:t> </a:t>
            </a:r>
            <a:r>
              <a:rPr lang="ru-RU" sz="2700" dirty="0" err="1">
                <a:effectLst/>
                <a:latin typeface="Times New Roman"/>
                <a:ea typeface="Calibri"/>
                <a:cs typeface="Times New Roman"/>
              </a:rPr>
              <a:t>періоду</a:t>
            </a:r>
            <a:r>
              <a:rPr lang="ru-RU" sz="2700" dirty="0">
                <a:effectLst/>
                <a:latin typeface="Times New Roman"/>
                <a:ea typeface="Calibri"/>
                <a:cs typeface="Times New Roman"/>
              </a:rPr>
              <a:t> та </a:t>
            </a:r>
            <a:r>
              <a:rPr lang="ru-RU" sz="2700" dirty="0" err="1">
                <a:effectLst/>
                <a:latin typeface="Times New Roman"/>
                <a:ea typeface="Calibri"/>
                <a:cs typeface="Times New Roman"/>
              </a:rPr>
              <a:t>вкінці</a:t>
            </a:r>
            <a:r>
              <a:rPr lang="ru-RU" sz="2700" dirty="0">
                <a:effectLst/>
                <a:latin typeface="Times New Roman"/>
                <a:ea typeface="Calibri"/>
                <a:cs typeface="Times New Roman"/>
              </a:rPr>
              <a:t> </a:t>
            </a:r>
            <a:r>
              <a:rPr lang="ru-RU" sz="2700" dirty="0" err="1">
                <a:effectLst/>
                <a:latin typeface="Times New Roman"/>
                <a:ea typeface="Calibri"/>
                <a:cs typeface="Times New Roman"/>
              </a:rPr>
              <a:t>досліду</a:t>
            </a:r>
            <a:r>
              <a:rPr lang="ru-RU" sz="2700" dirty="0">
                <a:effectLst/>
                <a:latin typeface="Times New Roman"/>
                <a:ea typeface="Calibri"/>
                <a:cs typeface="Times New Roman"/>
              </a:rPr>
              <a:t> </a:t>
            </a:r>
            <a:r>
              <a:rPr lang="ru-RU" sz="2700" dirty="0" err="1">
                <a:effectLst/>
                <a:latin typeface="Times New Roman"/>
                <a:ea typeface="Calibri"/>
                <a:cs typeface="Times New Roman"/>
              </a:rPr>
              <a:t>кожну</a:t>
            </a:r>
            <a:r>
              <a:rPr lang="ru-RU" sz="2700" dirty="0">
                <a:effectLst/>
                <a:latin typeface="Times New Roman"/>
                <a:ea typeface="Calibri"/>
                <a:cs typeface="Times New Roman"/>
              </a:rPr>
              <a:t> </a:t>
            </a:r>
            <a:r>
              <a:rPr lang="ru-RU" sz="2700" dirty="0" err="1">
                <a:effectLst/>
                <a:latin typeface="Times New Roman"/>
                <a:ea typeface="Calibri"/>
                <a:cs typeface="Times New Roman"/>
              </a:rPr>
              <a:t>тварину</a:t>
            </a:r>
            <a:r>
              <a:rPr lang="ru-RU" sz="2700" dirty="0">
                <a:effectLst/>
                <a:latin typeface="Times New Roman"/>
                <a:ea typeface="Calibri"/>
                <a:cs typeface="Times New Roman"/>
              </a:rPr>
              <a:t> </a:t>
            </a:r>
            <a:r>
              <a:rPr lang="ru-RU" sz="2700" dirty="0" err="1">
                <a:effectLst/>
                <a:latin typeface="Times New Roman"/>
                <a:ea typeface="Calibri"/>
                <a:cs typeface="Times New Roman"/>
              </a:rPr>
              <a:t>зважують</a:t>
            </a:r>
            <a:r>
              <a:rPr lang="ru-RU" sz="2700" dirty="0">
                <a:effectLst/>
                <a:latin typeface="Times New Roman"/>
                <a:ea typeface="Calibri"/>
                <a:cs typeface="Times New Roman"/>
              </a:rPr>
              <a:t> два </a:t>
            </a:r>
            <a:r>
              <a:rPr lang="ru-RU" sz="2700" dirty="0" err="1">
                <a:effectLst/>
                <a:latin typeface="Times New Roman"/>
                <a:ea typeface="Calibri"/>
                <a:cs typeface="Times New Roman"/>
              </a:rPr>
              <a:t>дні</a:t>
            </a:r>
            <a:r>
              <a:rPr lang="ru-RU" sz="2700" dirty="0">
                <a:effectLst/>
                <a:latin typeface="Times New Roman"/>
                <a:ea typeface="Calibri"/>
                <a:cs typeface="Times New Roman"/>
              </a:rPr>
              <a:t> </a:t>
            </a:r>
            <a:r>
              <a:rPr lang="ru-RU" sz="2700" dirty="0" err="1">
                <a:effectLst/>
                <a:latin typeface="Times New Roman"/>
                <a:ea typeface="Calibri"/>
                <a:cs typeface="Times New Roman"/>
              </a:rPr>
              <a:t>підряд</a:t>
            </a:r>
            <a:r>
              <a:rPr lang="ru-RU" sz="2700" dirty="0">
                <a:effectLst/>
                <a:latin typeface="Times New Roman"/>
                <a:ea typeface="Calibri"/>
                <a:cs typeface="Times New Roman"/>
              </a:rPr>
              <a:t>, а </a:t>
            </a:r>
            <a:r>
              <a:rPr lang="ru-RU" sz="2700" dirty="0" err="1">
                <a:effectLst/>
                <a:latin typeface="Times New Roman"/>
                <a:ea typeface="Calibri"/>
                <a:cs typeface="Times New Roman"/>
              </a:rPr>
              <a:t>поросних</a:t>
            </a:r>
            <a:r>
              <a:rPr lang="ru-RU" sz="2700" dirty="0">
                <a:effectLst/>
                <a:latin typeface="Times New Roman"/>
                <a:ea typeface="Calibri"/>
                <a:cs typeface="Times New Roman"/>
              </a:rPr>
              <a:t> маток </a:t>
            </a:r>
            <a:r>
              <a:rPr lang="ru-RU" sz="2700" dirty="0" err="1">
                <a:effectLst/>
                <a:latin typeface="Times New Roman"/>
                <a:ea typeface="Calibri"/>
                <a:cs typeface="Times New Roman"/>
              </a:rPr>
              <a:t>також</a:t>
            </a:r>
            <a:r>
              <a:rPr lang="ru-RU" sz="2700" dirty="0">
                <a:effectLst/>
                <a:latin typeface="Times New Roman"/>
                <a:ea typeface="Calibri"/>
                <a:cs typeface="Times New Roman"/>
              </a:rPr>
              <a:t> на</a:t>
            </a:r>
            <a:br>
              <a:rPr lang="ru-RU" sz="2700" dirty="0">
                <a:effectLst/>
                <a:latin typeface="Times New Roman"/>
                <a:ea typeface="Calibri"/>
                <a:cs typeface="Times New Roman"/>
              </a:rPr>
            </a:br>
            <a:r>
              <a:rPr lang="ru-RU" sz="2700" dirty="0">
                <a:effectLst/>
                <a:latin typeface="Times New Roman"/>
                <a:ea typeface="Calibri"/>
                <a:cs typeface="Times New Roman"/>
              </a:rPr>
              <a:t> 2 – 3 день </a:t>
            </a:r>
            <a:r>
              <a:rPr lang="ru-RU" sz="2700" dirty="0" err="1">
                <a:effectLst/>
                <a:latin typeface="Times New Roman"/>
                <a:ea typeface="Calibri"/>
                <a:cs typeface="Times New Roman"/>
              </a:rPr>
              <a:t>після</a:t>
            </a:r>
            <a:r>
              <a:rPr lang="ru-RU" sz="2700" dirty="0">
                <a:effectLst/>
                <a:latin typeface="Times New Roman"/>
                <a:ea typeface="Calibri"/>
                <a:cs typeface="Times New Roman"/>
              </a:rPr>
              <a:t> </a:t>
            </a:r>
            <a:r>
              <a:rPr lang="ru-RU" sz="2700" dirty="0" err="1">
                <a:effectLst/>
                <a:latin typeface="Times New Roman"/>
                <a:ea typeface="Calibri"/>
                <a:cs typeface="Times New Roman"/>
              </a:rPr>
              <a:t>парування</a:t>
            </a:r>
            <a:r>
              <a:rPr lang="ru-RU" sz="2700" dirty="0">
                <a:effectLst/>
                <a:latin typeface="Times New Roman"/>
                <a:ea typeface="Calibri"/>
                <a:cs typeface="Times New Roman"/>
              </a:rPr>
              <a:t>, </a:t>
            </a:r>
            <a:br>
              <a:rPr lang="ru-RU" sz="2700" dirty="0">
                <a:effectLst/>
                <a:latin typeface="Times New Roman"/>
                <a:ea typeface="Calibri"/>
                <a:cs typeface="Times New Roman"/>
              </a:rPr>
            </a:br>
            <a:r>
              <a:rPr lang="ru-RU" sz="2700" dirty="0" err="1">
                <a:effectLst/>
                <a:latin typeface="Times New Roman"/>
                <a:ea typeface="Calibri"/>
                <a:cs typeface="Times New Roman"/>
              </a:rPr>
              <a:t>підсисних</a:t>
            </a:r>
            <a:r>
              <a:rPr lang="ru-RU" sz="2700" dirty="0">
                <a:effectLst/>
                <a:latin typeface="Times New Roman"/>
                <a:ea typeface="Calibri"/>
                <a:cs typeface="Times New Roman"/>
              </a:rPr>
              <a:t> – на 5, 30, 60 </a:t>
            </a:r>
            <a:br>
              <a:rPr lang="ru-RU" sz="2700" dirty="0">
                <a:effectLst/>
                <a:latin typeface="Times New Roman"/>
                <a:ea typeface="Calibri"/>
                <a:cs typeface="Times New Roman"/>
              </a:rPr>
            </a:br>
            <a:r>
              <a:rPr lang="ru-RU" sz="2700" dirty="0">
                <a:effectLst/>
                <a:latin typeface="Times New Roman"/>
                <a:ea typeface="Calibri"/>
                <a:cs typeface="Times New Roman"/>
              </a:rPr>
              <a:t>день </a:t>
            </a:r>
            <a:r>
              <a:rPr lang="ru-RU" sz="2700" dirty="0" err="1">
                <a:effectLst/>
                <a:latin typeface="Times New Roman"/>
                <a:ea typeface="Calibri"/>
                <a:cs typeface="Times New Roman"/>
              </a:rPr>
              <a:t>після</a:t>
            </a:r>
            <a:r>
              <a:rPr lang="ru-RU" sz="2700" dirty="0">
                <a:effectLst/>
                <a:latin typeface="Times New Roman"/>
                <a:ea typeface="Calibri"/>
                <a:cs typeface="Times New Roman"/>
              </a:rPr>
              <a:t> опоросу</a:t>
            </a:r>
            <a:br>
              <a:rPr lang="ru-RU" sz="2400" dirty="0">
                <a:effectLst/>
                <a:latin typeface="Times New Roman"/>
                <a:ea typeface="Calibri"/>
                <a:cs typeface="Times New Roman"/>
              </a:rPr>
            </a:br>
            <a:br>
              <a:rPr lang="ru-RU" sz="2400" dirty="0">
                <a:latin typeface="Times New Roman"/>
                <a:ea typeface="Calibri"/>
                <a:cs typeface="Times New Roman"/>
              </a:rPr>
            </a:br>
            <a:br>
              <a:rPr lang="ru-RU" sz="2400" dirty="0">
                <a:latin typeface="Times New Roman"/>
                <a:ea typeface="Calibri"/>
                <a:cs typeface="Times New Roman"/>
              </a:rPr>
            </a:br>
            <a:br>
              <a:rPr lang="ru-RU" sz="2400" dirty="0">
                <a:latin typeface="Times New Roman"/>
                <a:ea typeface="Calibri"/>
                <a:cs typeface="Times New Roman"/>
              </a:rPr>
            </a:br>
            <a:br>
              <a:rPr lang="ru-RU" sz="2400" dirty="0">
                <a:latin typeface="Times New Roman"/>
                <a:ea typeface="Calibri"/>
                <a:cs typeface="Times New Roman"/>
              </a:rPr>
            </a:br>
            <a:br>
              <a:rPr lang="ru-RU" sz="2400" dirty="0">
                <a:latin typeface="Times New Roman"/>
                <a:ea typeface="Calibri"/>
                <a:cs typeface="Times New Roman"/>
              </a:rPr>
            </a:br>
            <a:r>
              <a:rPr lang="ru-RU" sz="2400" dirty="0">
                <a:effectLst/>
                <a:latin typeface="Times New Roman"/>
                <a:ea typeface="Calibri"/>
                <a:cs typeface="Times New Roman"/>
              </a:rPr>
              <a:t> </a:t>
            </a:r>
            <a:endParaRPr lang="ru-RU" sz="24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429000"/>
            <a:ext cx="4608512" cy="2880320"/>
          </a:xfrm>
          <a:prstGeom prst="rect">
            <a:avLst/>
          </a:prstGeom>
          <a:noFill/>
          <a:ln>
            <a:noFill/>
          </a:ln>
        </p:spPr>
      </p:pic>
    </p:spTree>
    <p:extLst>
      <p:ext uri="{BB962C8B-B14F-4D97-AF65-F5344CB8AC3E}">
        <p14:creationId xmlns:p14="http://schemas.microsoft.com/office/powerpoint/2010/main" val="390552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84976" cy="6394722"/>
          </a:xfrm>
        </p:spPr>
        <p:style>
          <a:lnRef idx="1">
            <a:schemeClr val="accent3"/>
          </a:lnRef>
          <a:fillRef idx="2">
            <a:schemeClr val="accent3"/>
          </a:fillRef>
          <a:effectRef idx="1">
            <a:schemeClr val="accent3"/>
          </a:effectRef>
          <a:fontRef idx="minor">
            <a:schemeClr val="dk1"/>
          </a:fontRef>
        </p:style>
        <p:txBody>
          <a:bodyPr>
            <a:normAutofit fontScale="90000"/>
          </a:bodyPr>
          <a:lstStyle/>
          <a:p>
            <a:pPr marL="342900" indent="-342900" algn="l">
              <a:buFont typeface="Wingdings" panose="05000000000000000000" pitchFamily="2" charset="2"/>
              <a:buChar char="Ø"/>
            </a:pPr>
            <a:r>
              <a:rPr lang="ru-RU" sz="2400" dirty="0" err="1">
                <a:latin typeface="Times New Roman" panose="02020603050405020304" pitchFamily="18" charset="0"/>
                <a:cs typeface="Times New Roman" panose="02020603050405020304" pitchFamily="18" charset="0"/>
              </a:rPr>
              <a:t>Крім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маси</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досліді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показники</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a:t>
            </a:r>
            <a:r>
              <a:rPr lang="ru-RU" sz="2400" b="1" dirty="0" err="1">
                <a:solidFill>
                  <a:srgbClr val="C00000"/>
                </a:solidFill>
                <a:latin typeface="Times New Roman" panose="02020603050405020304" pitchFamily="18" charset="0"/>
                <a:cs typeface="Times New Roman" panose="02020603050405020304" pitchFamily="18" charset="0"/>
              </a:rPr>
              <a:t>багатоплідність</a:t>
            </a:r>
            <a:r>
              <a:rPr lang="ru-RU" sz="2400" b="1" dirty="0">
                <a:solidFill>
                  <a:srgbClr val="C00000"/>
                </a:solidFill>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b="1" dirty="0" err="1">
                <a:solidFill>
                  <a:srgbClr val="C00000"/>
                </a:solidFill>
                <a:latin typeface="Times New Roman" panose="02020603050405020304" pitchFamily="18" charset="0"/>
                <a:cs typeface="Times New Roman" panose="02020603050405020304" pitchFamily="18" charset="0"/>
              </a:rPr>
              <a:t>крупноплідність</a:t>
            </a:r>
            <a:r>
              <a:rPr lang="ru-RU" sz="2400" b="1" dirty="0">
                <a:solidFill>
                  <a:srgbClr val="C00000"/>
                </a:solidFill>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b="1" dirty="0" err="1">
                <a:solidFill>
                  <a:srgbClr val="C00000"/>
                </a:solidFill>
                <a:latin typeface="Times New Roman" panose="02020603050405020304" pitchFamily="18" charset="0"/>
                <a:cs typeface="Times New Roman" panose="02020603050405020304" pitchFamily="18" charset="0"/>
              </a:rPr>
              <a:t>молочність</a:t>
            </a:r>
            <a:r>
              <a:rPr lang="ru-RU" sz="2400" b="1" dirty="0">
                <a:solidFill>
                  <a:srgbClr val="C00000"/>
                </a:solidFill>
                <a:latin typeface="Times New Roman" panose="02020603050405020304" pitchFamily="18" charset="0"/>
                <a:cs typeface="Times New Roman" panose="02020603050405020304" pitchFamily="18" charset="0"/>
              </a:rPr>
              <a:t> свиноматок.</a:t>
            </a:r>
            <a:br>
              <a:rPr lang="ru-RU" sz="2400" b="1" dirty="0">
                <a:solidFill>
                  <a:srgbClr val="C00000"/>
                </a:solidFill>
                <a:latin typeface="Times New Roman" panose="02020603050405020304" pitchFamily="18" charset="0"/>
                <a:cs typeface="Times New Roman" panose="02020603050405020304" pitchFamily="18" charset="0"/>
              </a:rPr>
            </a:br>
            <a:r>
              <a:rPr lang="ru-RU" sz="2400" b="1" dirty="0" err="1">
                <a:solidFill>
                  <a:srgbClr val="C00000"/>
                </a:solidFill>
                <a:latin typeface="Times New Roman" panose="02020603050405020304" pitchFamily="18" charset="0"/>
                <a:cs typeface="Times New Roman" panose="02020603050405020304" pitchFamily="18" charset="0"/>
              </a:rPr>
              <a:t>В</a:t>
            </a:r>
            <a:r>
              <a:rPr lang="ru-RU" sz="2400" dirty="0" err="1">
                <a:latin typeface="Times New Roman" panose="02020603050405020304" pitchFamily="18" charset="0"/>
                <a:cs typeface="Times New Roman" panose="02020603050405020304" pitchFamily="18" charset="0"/>
              </a:rPr>
              <a:t>изначають</a:t>
            </a:r>
            <a:r>
              <a:rPr lang="ru-RU" sz="2400" dirty="0">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молочність</a:t>
            </a:r>
            <a:r>
              <a:rPr lang="ru-RU" sz="2400" b="1" dirty="0">
                <a:solidFill>
                  <a:srgbClr val="0070C0"/>
                </a:solidFill>
                <a:latin typeface="Times New Roman" panose="02020603050405020304" pitchFamily="18" charset="0"/>
                <a:cs typeface="Times New Roman" panose="02020603050405020304" pitchFamily="18" charset="0"/>
              </a:rPr>
              <a:t> матки </a:t>
            </a:r>
            <a:r>
              <a:rPr lang="ru-RU" sz="2400" dirty="0">
                <a:latin typeface="Times New Roman" panose="02020603050405020304" pitchFamily="18" charset="0"/>
                <a:cs typeface="Times New Roman" panose="02020603050405020304" pitchFamily="18" charset="0"/>
              </a:rPr>
              <a:t>за декаду та всю </a:t>
            </a:r>
            <a:r>
              <a:rPr lang="ru-RU" sz="2400" dirty="0" err="1">
                <a:latin typeface="Times New Roman" panose="02020603050405020304" pitchFamily="18" charset="0"/>
                <a:cs typeface="Times New Roman" panose="02020603050405020304" pitchFamily="18" charset="0"/>
              </a:rPr>
              <a:t>лактацію</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інших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показників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найчастіше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встановлюють</a:t>
            </a:r>
            <a:r>
              <a:rPr lang="ru-RU" sz="2400" dirty="0">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збереженість</a:t>
            </a:r>
            <a:r>
              <a:rPr lang="ru-RU" sz="2400" b="1" dirty="0">
                <a:solidFill>
                  <a:srgbClr val="0070C0"/>
                </a:solidFill>
                <a:latin typeface="Times New Roman" panose="02020603050405020304" pitchFamily="18" charset="0"/>
                <a:cs typeface="Times New Roman" panose="02020603050405020304" pitchFamily="18" charset="0"/>
              </a:rPr>
              <a:t> поросят </a:t>
            </a:r>
            <a:r>
              <a:rPr lang="ru-RU" sz="2400" dirty="0">
                <a:latin typeface="Times New Roman" panose="02020603050405020304" pitchFamily="18" charset="0"/>
                <a:cs typeface="Times New Roman" panose="02020603050405020304" pitchFamily="18" charset="0"/>
              </a:rPr>
              <a:t>і </a:t>
            </a:r>
            <a:r>
              <a:rPr lang="ru-RU" sz="2400" b="1" dirty="0" err="1">
                <a:solidFill>
                  <a:srgbClr val="0070C0"/>
                </a:solidFill>
                <a:latin typeface="Times New Roman" panose="02020603050405020304" pitchFamily="18" charset="0"/>
                <a:cs typeface="Times New Roman" panose="02020603050405020304" pitchFamily="18" charset="0"/>
              </a:rPr>
              <a:t>втрати</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маси</a:t>
            </a:r>
            <a:r>
              <a:rPr lang="ru-RU" sz="2400" b="1" dirty="0">
                <a:solidFill>
                  <a:srgbClr val="0070C0"/>
                </a:solidFill>
                <a:latin typeface="Times New Roman" panose="02020603050405020304" pitchFamily="18" charset="0"/>
                <a:cs typeface="Times New Roman" panose="02020603050405020304" pitchFamily="18" charset="0"/>
              </a:rPr>
              <a:t> матками за </a:t>
            </a:r>
            <a:r>
              <a:rPr lang="ru-RU" sz="2400" b="1" dirty="0" err="1">
                <a:solidFill>
                  <a:srgbClr val="0070C0"/>
                </a:solidFill>
                <a:latin typeface="Times New Roman" panose="02020603050405020304" pitchFamily="18" charset="0"/>
                <a:cs typeface="Times New Roman" panose="02020603050405020304" pitchFamily="18" charset="0"/>
              </a:rPr>
              <a:t>підсисний</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період</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У </a:t>
            </a:r>
            <a:r>
              <a:rPr lang="ru-RU" sz="2400" dirty="0" err="1">
                <a:latin typeface="Times New Roman" panose="02020603050405020304" pitchFamily="18" charset="0"/>
                <a:cs typeface="Times New Roman" panose="02020603050405020304" pitchFamily="18" charset="0"/>
              </a:rPr>
              <a:t>дослідах</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годівлі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зоотехнічні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показники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обов’язково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доповнюють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фізіологічними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дослідами</a:t>
            </a:r>
            <a:r>
              <a:rPr lang="ru-RU" sz="2400" dirty="0">
                <a:latin typeface="Times New Roman" panose="02020603050405020304" pitchFamily="18" charset="0"/>
                <a:cs typeface="Times New Roman" panose="02020603050405020304" pitchFamily="18" charset="0"/>
              </a:rPr>
              <a:t> з </a:t>
            </a:r>
            <a:r>
              <a:rPr lang="ru-RU" sz="2400" b="1" dirty="0" err="1">
                <a:solidFill>
                  <a:srgbClr val="0070C0"/>
                </a:solidFill>
                <a:latin typeface="Times New Roman" panose="02020603050405020304" pitchFamily="18" charset="0"/>
                <a:cs typeface="Times New Roman" panose="02020603050405020304" pitchFamily="18" charset="0"/>
              </a:rPr>
              <a:t>вивчення</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перетравності</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поживних</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речовин</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кормів</a:t>
            </a:r>
            <a:r>
              <a:rPr lang="ru-RU" sz="2400" b="1" dirty="0">
                <a:solidFill>
                  <a:srgbClr val="0070C0"/>
                </a:solidFill>
                <a:latin typeface="Times New Roman" panose="02020603050405020304" pitchFamily="18" charset="0"/>
                <a:cs typeface="Times New Roman" panose="02020603050405020304" pitchFamily="18" charset="0"/>
              </a:rPr>
              <a:t>, балансу </a:t>
            </a:r>
            <a:r>
              <a:rPr lang="ru-RU" sz="2400" b="1" dirty="0" err="1">
                <a:solidFill>
                  <a:srgbClr val="0070C0"/>
                </a:solidFill>
                <a:latin typeface="Times New Roman" panose="02020603050405020304" pitchFamily="18" charset="0"/>
                <a:cs typeface="Times New Roman" panose="02020603050405020304" pitchFamily="18" charset="0"/>
              </a:rPr>
              <a:t>речовин</a:t>
            </a:r>
            <a:r>
              <a:rPr lang="ru-RU" sz="2400" b="1" dirty="0">
                <a:solidFill>
                  <a:srgbClr val="0070C0"/>
                </a:solidFill>
                <a:latin typeface="Times New Roman" panose="02020603050405020304" pitchFamily="18" charset="0"/>
                <a:cs typeface="Times New Roman" panose="02020603050405020304" pitchFamily="18" charset="0"/>
              </a:rPr>
              <a:t> і </a:t>
            </a:r>
            <a:r>
              <a:rPr lang="ru-RU" sz="2400" b="1" dirty="0" err="1">
                <a:solidFill>
                  <a:srgbClr val="0070C0"/>
                </a:solidFill>
                <a:latin typeface="Times New Roman" panose="02020603050405020304" pitchFamily="18" charset="0"/>
                <a:cs typeface="Times New Roman" panose="02020603050405020304" pitchFamily="18" charset="0"/>
              </a:rPr>
              <a:t>енергії</a:t>
            </a:r>
            <a:r>
              <a:rPr lang="ru-RU" sz="2400" b="1" dirty="0">
                <a:solidFill>
                  <a:srgbClr val="0070C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 </a:t>
            </a:r>
            <a:r>
              <a:rPr lang="ru-RU" sz="2400" dirty="0" err="1">
                <a:latin typeface="Times New Roman" panose="02020603050405020304" pitchFamily="18" charset="0"/>
                <a:cs typeface="Times New Roman" panose="02020603050405020304" pitchFamily="18" charset="0"/>
              </a:rPr>
              <a:t>організмі</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біохімічними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показниками</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цього</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кожної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групи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відбирають</a:t>
            </a:r>
            <a:r>
              <a:rPr lang="ru-RU" sz="2400" dirty="0">
                <a:latin typeface="Times New Roman" panose="02020603050405020304" pitchFamily="18" charset="0"/>
                <a:cs typeface="Times New Roman" panose="02020603050405020304" pitchFamily="18" charset="0"/>
              </a:rPr>
              <a:t> по 5 </a:t>
            </a:r>
            <a:r>
              <a:rPr lang="ru-RU" sz="2400" dirty="0" err="1">
                <a:latin typeface="Times New Roman" panose="02020603050405020304" pitchFamily="18" charset="0"/>
                <a:cs typeface="Times New Roman" panose="02020603050405020304" pitchFamily="18" charset="0"/>
              </a:rPr>
              <a:t>типових</a:t>
            </a:r>
            <a:r>
              <a:rPr lang="ru-RU" sz="2400" dirty="0">
                <a:latin typeface="Times New Roman" panose="02020603050405020304" pitchFamily="18" charset="0"/>
                <a:cs typeface="Times New Roman" panose="02020603050405020304" pitchFamily="18" charset="0"/>
              </a:rPr>
              <a:t> свиноматок. </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Тривалість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залежить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виробничого</a:t>
            </a:r>
            <a:r>
              <a:rPr lang="ru-RU" sz="2400" dirty="0">
                <a:latin typeface="Times New Roman" panose="02020603050405020304" pitchFamily="18" charset="0"/>
                <a:cs typeface="Times New Roman" panose="02020603050405020304" pitchFamily="18" charset="0"/>
              </a:rPr>
              <a:t> циклу та </a:t>
            </a:r>
            <a:r>
              <a:rPr lang="ru-RU" sz="2400" dirty="0" err="1">
                <a:latin typeface="Times New Roman" panose="02020603050405020304" pitchFamily="18" charset="0"/>
                <a:cs typeface="Times New Roman" panose="02020603050405020304" pitchFamily="18" charset="0"/>
              </a:rPr>
              <a:t>фізіологічного</a:t>
            </a:r>
            <a:r>
              <a:rPr lang="ru-RU" sz="2400" dirty="0">
                <a:latin typeface="Times New Roman" panose="02020603050405020304" pitchFamily="18" charset="0"/>
                <a:cs typeface="Times New Roman" panose="02020603050405020304" pitchFamily="18" charset="0"/>
              </a:rPr>
              <a:t> стану маток. </a:t>
            </a:r>
            <a:r>
              <a:rPr lang="ru-RU" sz="2400" dirty="0" err="1">
                <a:latin typeface="Times New Roman" panose="02020603050405020304" pitchFamily="18" charset="0"/>
                <a:cs typeface="Times New Roman" panose="02020603050405020304" pitchFamily="18" charset="0"/>
              </a:rPr>
              <a:t>Досліди</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поросних</a:t>
            </a:r>
            <a:r>
              <a:rPr lang="ru-RU" sz="2400" dirty="0">
                <a:latin typeface="Times New Roman" panose="02020603050405020304" pitchFamily="18" charset="0"/>
                <a:cs typeface="Times New Roman" panose="02020603050405020304" pitchFamily="18" charset="0"/>
              </a:rPr>
              <a:t> матках </a:t>
            </a:r>
            <a:r>
              <a:rPr lang="ru-RU" sz="2400" dirty="0" err="1">
                <a:latin typeface="Times New Roman" panose="02020603050405020304" pitchFamily="18" charset="0"/>
                <a:cs typeface="Times New Roman" panose="02020603050405020304" pitchFamily="18" charset="0"/>
              </a:rPr>
              <a:t>тривають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початку </a:t>
            </a:r>
            <a:r>
              <a:rPr lang="ru-RU" sz="2400" dirty="0" err="1">
                <a:latin typeface="Times New Roman" panose="02020603050405020304" pitchFamily="18" charset="0"/>
                <a:cs typeface="Times New Roman" panose="02020603050405020304" pitchFamily="18" charset="0"/>
              </a:rPr>
              <a:t>поросності</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досягнення</a:t>
            </a:r>
            <a:r>
              <a:rPr lang="ru-RU" sz="2400" dirty="0">
                <a:latin typeface="Times New Roman" panose="02020603050405020304" pitchFamily="18" charset="0"/>
                <a:cs typeface="Times New Roman" panose="02020603050405020304" pitchFamily="18" charset="0"/>
              </a:rPr>
              <a:t> поросятами 2 </a:t>
            </a:r>
            <a:r>
              <a:rPr lang="ru-RU" sz="2400" dirty="0" err="1">
                <a:latin typeface="Times New Roman" panose="02020603050405020304" pitchFamily="18" charset="0"/>
                <a:cs typeface="Times New Roman" panose="02020603050405020304" pitchFamily="18" charset="0"/>
              </a:rPr>
              <a:t>місячного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віку</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На </a:t>
            </a:r>
            <a:r>
              <a:rPr lang="ru-RU" sz="2400" dirty="0" err="1">
                <a:latin typeface="Times New Roman" panose="02020603050405020304" pitchFamily="18" charset="0"/>
                <a:cs typeface="Times New Roman" panose="02020603050405020304" pitchFamily="18" charset="0"/>
              </a:rPr>
              <a:t>підсисних</a:t>
            </a:r>
            <a:r>
              <a:rPr lang="ru-RU" sz="2400" dirty="0">
                <a:latin typeface="Times New Roman" panose="02020603050405020304" pitchFamily="18" charset="0"/>
                <a:cs typeface="Times New Roman" panose="02020603050405020304" pitchFamily="18" charset="0"/>
              </a:rPr>
              <a:t> свиноматках – з перших </a:t>
            </a:r>
            <a:r>
              <a:rPr lang="ru-RU" sz="2400" dirty="0" err="1">
                <a:latin typeface="Times New Roman" panose="02020603050405020304" pitchFamily="18" charset="0"/>
                <a:cs typeface="Times New Roman" panose="02020603050405020304" pitchFamily="18" charset="0"/>
              </a:rPr>
              <a:t>днів</a:t>
            </a:r>
            <a:r>
              <a:rPr lang="ru-RU" sz="2400" dirty="0">
                <a:latin typeface="Times New Roman" panose="02020603050405020304" pitchFamily="18" charset="0"/>
                <a:cs typeface="Times New Roman" panose="02020603050405020304" pitchFamily="18" charset="0"/>
              </a:rPr>
              <a:t> опоросу до </a:t>
            </a:r>
            <a:r>
              <a:rPr lang="ru-RU" sz="2400" dirty="0" err="1">
                <a:latin typeface="Times New Roman" panose="02020603050405020304" pitchFamily="18" charset="0"/>
                <a:cs typeface="Times New Roman" panose="02020603050405020304" pitchFamily="18" charset="0"/>
              </a:rPr>
              <a:t>кінця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підсисного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періоду</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0552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6178698"/>
          </a:xfrm>
        </p:spPr>
        <p:style>
          <a:lnRef idx="1">
            <a:schemeClr val="accent3"/>
          </a:lnRef>
          <a:fillRef idx="2">
            <a:schemeClr val="accent3"/>
          </a:fillRef>
          <a:effectRef idx="1">
            <a:schemeClr val="accent3"/>
          </a:effectRef>
          <a:fontRef idx="minor">
            <a:schemeClr val="dk1"/>
          </a:fontRef>
        </p:style>
        <p:txBody>
          <a:bodyPr>
            <a:normAutofit/>
          </a:bodyPr>
          <a:lstStyle/>
          <a:p>
            <a:pPr algn="l">
              <a:lnSpc>
                <a:spcPts val="2700"/>
              </a:lnSpc>
            </a:pPr>
            <a:r>
              <a:rPr lang="ru-RU" sz="2400" b="1" dirty="0">
                <a:solidFill>
                  <a:srgbClr val="C00000"/>
                </a:solidFill>
                <a:latin typeface="Times New Roman" panose="02020603050405020304" pitchFamily="18" charset="0"/>
                <a:cs typeface="Times New Roman" panose="02020603050405020304" pitchFamily="18" charset="0"/>
              </a:rPr>
              <a:t>У </a:t>
            </a:r>
            <a:r>
              <a:rPr lang="ru-RU" sz="2400" b="1" dirty="0" err="1">
                <a:solidFill>
                  <a:srgbClr val="C00000"/>
                </a:solidFill>
                <a:latin typeface="Times New Roman" panose="02020603050405020304" pitchFamily="18" charset="0"/>
                <a:cs typeface="Times New Roman" panose="02020603050405020304" pitchFamily="18" charset="0"/>
              </a:rPr>
              <a:t>дослідах</a:t>
            </a:r>
            <a:r>
              <a:rPr lang="ru-RU" sz="2400" b="1" dirty="0">
                <a:solidFill>
                  <a:srgbClr val="C00000"/>
                </a:solidFill>
                <a:latin typeface="Times New Roman" panose="02020603050405020304" pitchFamily="18" charset="0"/>
                <a:cs typeface="Times New Roman" panose="02020603050405020304" pitchFamily="18" charset="0"/>
              </a:rPr>
              <a:t> на кнурах-</a:t>
            </a:r>
            <a:r>
              <a:rPr lang="ru-RU" sz="2400" b="1" dirty="0" err="1">
                <a:solidFill>
                  <a:srgbClr val="C00000"/>
                </a:solidFill>
                <a:latin typeface="Times New Roman" panose="02020603050405020304" pitchFamily="18" charset="0"/>
                <a:cs typeface="Times New Roman" panose="02020603050405020304" pitchFamily="18" charset="0"/>
              </a:rPr>
              <a:t>плідниках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поряд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живою </a:t>
            </a:r>
            <a:r>
              <a:rPr lang="ru-RU" sz="2400" dirty="0" err="1">
                <a:latin typeface="Times New Roman" panose="02020603050405020304" pitchFamily="18" charset="0"/>
                <a:cs typeface="Times New Roman" panose="02020603050405020304" pitchFamily="18" charset="0"/>
              </a:rPr>
              <a:t>масою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вивчають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кількісні</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якісні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показники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сперми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після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взяття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її</a:t>
            </a:r>
            <a:r>
              <a:rPr lang="ru-RU" sz="2400" dirty="0">
                <a:latin typeface="Times New Roman" panose="02020603050405020304" pitchFamily="18" charset="0"/>
                <a:cs typeface="Times New Roman" panose="02020603050405020304" pitchFamily="18" charset="0"/>
              </a:rPr>
              <a:t> на чучело за </a:t>
            </a:r>
            <a:r>
              <a:rPr lang="ru-RU" sz="2400" dirty="0" err="1">
                <a:latin typeface="Times New Roman" panose="02020603050405020304" pitchFamily="18" charset="0"/>
                <a:cs typeface="Times New Roman" panose="02020603050405020304" pitchFamily="18" charset="0"/>
              </a:rPr>
              <a:t>допомогою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штучної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вагіни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Спермопродукцію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оцінюють</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об’ємом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відфільтрованого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еякуляту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концентрацією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активністю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резистентністю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стійкістю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дихальною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активністю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сперміїв</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кількістю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патологічних</a:t>
            </a:r>
            <a:r>
              <a:rPr lang="ru-RU" sz="2400" dirty="0">
                <a:latin typeface="Times New Roman" panose="02020603050405020304" pitchFamily="18" charset="0"/>
                <a:cs typeface="Times New Roman" panose="02020603050405020304" pitchFamily="18" charset="0"/>
              </a:rPr>
              <a:t> форм. </a:t>
            </a:r>
            <a:br>
              <a:rPr lang="ru-RU" sz="2400" dirty="0">
                <a:latin typeface="Times New Roman" panose="02020603050405020304" pitchFamily="18" charset="0"/>
                <a:cs typeface="Times New Roman" panose="02020603050405020304" pitchFamily="18" charset="0"/>
              </a:rPr>
            </a:br>
            <a:r>
              <a:rPr lang="ru-RU" sz="2400" b="1" dirty="0" err="1">
                <a:solidFill>
                  <a:srgbClr val="002060"/>
                </a:solidFill>
                <a:latin typeface="Times New Roman" panose="02020603050405020304" pitchFamily="18" charset="0"/>
                <a:cs typeface="Times New Roman" panose="02020603050405020304" pitchFamily="18" charset="0"/>
              </a:rPr>
              <a:t>Запліднювальну</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активність</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сперми</a:t>
            </a:r>
            <a:r>
              <a:rPr lang="ru-RU" sz="2400" b="1" dirty="0">
                <a:solidFill>
                  <a:srgbClr val="002060"/>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перевіряють</a:t>
            </a:r>
            <a:r>
              <a:rPr lang="ru-RU" sz="2400" dirty="0">
                <a:latin typeface="Times New Roman" panose="02020603050405020304" pitchFamily="18" charset="0"/>
                <a:cs typeface="Times New Roman" panose="02020603050405020304" pitchFamily="18" charset="0"/>
              </a:rPr>
              <a:t> на матках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свинках, з </a:t>
            </a:r>
            <a:r>
              <a:rPr lang="ru-RU" sz="2400" dirty="0" err="1">
                <a:latin typeface="Times New Roman" panose="02020603050405020304" pitchFamily="18" charset="0"/>
                <a:cs typeface="Times New Roman" panose="02020603050405020304" pitchFamily="18" charset="0"/>
              </a:rPr>
              <a:t>яких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формують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групи</a:t>
            </a:r>
            <a:r>
              <a:rPr lang="ru-RU" sz="2400" dirty="0">
                <a:latin typeface="Times New Roman" panose="02020603050405020304" pitchFamily="18" charset="0"/>
                <a:cs typeface="Times New Roman" panose="02020603050405020304" pitchFamily="18" charset="0"/>
              </a:rPr>
              <a:t> за принципом </a:t>
            </a:r>
            <a:r>
              <a:rPr lang="ru-RU" sz="2400" dirty="0" err="1">
                <a:latin typeface="Times New Roman" panose="02020603050405020304" pitchFamily="18" charset="0"/>
                <a:cs typeface="Times New Roman" panose="02020603050405020304" pitchFamily="18" charset="0"/>
              </a:rPr>
              <a:t>аналогів</a:t>
            </a:r>
            <a:r>
              <a:rPr lang="ru-RU" sz="2400" dirty="0">
                <a:latin typeface="Times New Roman" panose="02020603050405020304" pitchFamily="18" charset="0"/>
                <a:cs typeface="Times New Roman" panose="02020603050405020304" pitchFamily="18" charset="0"/>
              </a:rPr>
              <a:t>, шляхом постановки </a:t>
            </a:r>
            <a:r>
              <a:rPr lang="ru-RU" sz="2400" dirty="0" err="1">
                <a:latin typeface="Times New Roman" panose="02020603050405020304" pitchFamily="18" charset="0"/>
                <a:cs typeface="Times New Roman" panose="02020603050405020304" pitchFamily="18" charset="0"/>
              </a:rPr>
              <a:t>окремого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науково-господарського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a:t>
            </a:r>
            <a:r>
              <a:rPr lang="ru-RU" sz="2400" dirty="0">
                <a:latin typeface="Times New Roman" panose="02020603050405020304" pitchFamily="18" charset="0"/>
                <a:cs typeface="Times New Roman" panose="02020603050405020304" pitchFamily="18" charset="0"/>
              </a:rPr>
              <a:t> час </a:t>
            </a:r>
            <a:r>
              <a:rPr lang="ru-RU" sz="2400" dirty="0" err="1">
                <a:latin typeface="Times New Roman" panose="02020603050405020304" pitchFamily="18" charset="0"/>
                <a:cs typeface="Times New Roman" panose="02020603050405020304" pitchFamily="18" charset="0"/>
              </a:rPr>
              <a:t>якого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вивчають</a:t>
            </a:r>
            <a:r>
              <a:rPr lang="ru-RU" sz="2400" dirty="0">
                <a:latin typeface="Times New Roman" panose="02020603050405020304" pitchFamily="18" charset="0"/>
                <a:cs typeface="Times New Roman" panose="02020603050405020304" pitchFamily="18" charset="0"/>
              </a:rPr>
              <a:t> </a:t>
            </a:r>
            <a:r>
              <a:rPr lang="ru-RU" sz="2400" b="1" i="1" dirty="0" err="1">
                <a:solidFill>
                  <a:srgbClr val="006600"/>
                </a:solidFill>
                <a:latin typeface="Times New Roman" panose="02020603050405020304" pitchFamily="18" charset="0"/>
                <a:cs typeface="Times New Roman" panose="02020603050405020304" pitchFamily="18" charset="0"/>
              </a:rPr>
              <a:t>багатоплідність</a:t>
            </a:r>
            <a:r>
              <a:rPr lang="ru-RU" sz="2400" b="1" i="1" dirty="0">
                <a:solidFill>
                  <a:srgbClr val="006600"/>
                </a:solidFill>
                <a:latin typeface="Times New Roman" panose="02020603050405020304" pitchFamily="18" charset="0"/>
                <a:cs typeface="Times New Roman" panose="02020603050405020304" pitchFamily="18" charset="0"/>
              </a:rPr>
              <a:t> маток та </a:t>
            </a:r>
            <a:r>
              <a:rPr lang="ru-RU" sz="2400" b="1" i="1" dirty="0" err="1">
                <a:solidFill>
                  <a:srgbClr val="006600"/>
                </a:solidFill>
                <a:latin typeface="Times New Roman" panose="02020603050405020304" pitchFamily="18" charset="0"/>
                <a:cs typeface="Times New Roman" panose="02020603050405020304" pitchFamily="18" charset="0"/>
              </a:rPr>
              <a:t>якість</a:t>
            </a:r>
            <a:r>
              <a:rPr lang="ru-RU" sz="2400" b="1" i="1" dirty="0">
                <a:solidFill>
                  <a:srgbClr val="006600"/>
                </a:solidFill>
                <a:latin typeface="Times New Roman" panose="02020603050405020304" pitchFamily="18" charset="0"/>
                <a:cs typeface="Times New Roman" panose="02020603050405020304" pitchFamily="18" charset="0"/>
              </a:rPr>
              <a:t> </a:t>
            </a:r>
            <a:r>
              <a:rPr lang="ru-RU" sz="2400" b="1" i="1" dirty="0" err="1">
                <a:solidFill>
                  <a:srgbClr val="006600"/>
                </a:solidFill>
                <a:latin typeface="Times New Roman" panose="02020603050405020304" pitchFamily="18" charset="0"/>
                <a:cs typeface="Times New Roman" panose="02020603050405020304" pitchFamily="18" charset="0"/>
              </a:rPr>
              <a:t>отриманого</a:t>
            </a:r>
            <a:r>
              <a:rPr lang="ru-RU" sz="2400" b="1" i="1" dirty="0">
                <a:solidFill>
                  <a:srgbClr val="006600"/>
                </a:solidFill>
                <a:latin typeface="Times New Roman" panose="02020603050405020304" pitchFamily="18" charset="0"/>
                <a:cs typeface="Times New Roman" panose="02020603050405020304" pitchFamily="18" charset="0"/>
              </a:rPr>
              <a:t> приплоду: </a:t>
            </a:r>
            <a:r>
              <a:rPr lang="ru-RU" sz="2400" b="1" i="1" dirty="0" err="1">
                <a:solidFill>
                  <a:srgbClr val="006600"/>
                </a:solidFill>
                <a:latin typeface="Times New Roman" panose="02020603050405020304" pitchFamily="18" charset="0"/>
                <a:cs typeface="Times New Roman" panose="02020603050405020304" pitchFamily="18" charset="0"/>
              </a:rPr>
              <a:t>крупноплідність</a:t>
            </a:r>
            <a:br>
              <a:rPr lang="ru-RU" sz="2400" b="1" i="1" dirty="0">
                <a:solidFill>
                  <a:srgbClr val="006600"/>
                </a:solidFill>
                <a:latin typeface="Times New Roman" panose="02020603050405020304" pitchFamily="18" charset="0"/>
                <a:cs typeface="Times New Roman" panose="02020603050405020304" pitchFamily="18" charset="0"/>
              </a:rPr>
            </a:br>
            <a:r>
              <a:rPr lang="ru-RU" sz="2400" b="1" i="1" dirty="0">
                <a:solidFill>
                  <a:srgbClr val="006600"/>
                </a:solidFill>
                <a:latin typeface="Times New Roman" panose="02020603050405020304" pitchFamily="18" charset="0"/>
                <a:cs typeface="Times New Roman" panose="02020603050405020304" pitchFamily="18" charset="0"/>
              </a:rPr>
              <a:t> поросят, </a:t>
            </a:r>
            <a:r>
              <a:rPr lang="ru-RU" sz="2400" b="1" i="1" dirty="0" err="1">
                <a:solidFill>
                  <a:srgbClr val="006600"/>
                </a:solidFill>
                <a:latin typeface="Times New Roman" panose="02020603050405020304" pitchFamily="18" charset="0"/>
                <a:cs typeface="Times New Roman" panose="02020603050405020304" pitchFamily="18" charset="0"/>
              </a:rPr>
              <a:t>збереженість</a:t>
            </a:r>
            <a:r>
              <a:rPr lang="ru-RU" sz="2400" b="1" i="1" dirty="0">
                <a:solidFill>
                  <a:srgbClr val="006600"/>
                </a:solidFill>
                <a:latin typeface="Times New Roman" panose="02020603050405020304" pitchFamily="18" charset="0"/>
                <a:cs typeface="Times New Roman" panose="02020603050405020304" pitchFamily="18" charset="0"/>
              </a:rPr>
              <a:t> </a:t>
            </a:r>
            <a:r>
              <a:rPr lang="ru-RU" sz="2400" b="1" i="1" dirty="0" err="1">
                <a:solidFill>
                  <a:srgbClr val="006600"/>
                </a:solidFill>
                <a:latin typeface="Times New Roman" panose="02020603050405020304" pitchFamily="18" charset="0"/>
                <a:cs typeface="Times New Roman" panose="02020603050405020304" pitchFamily="18" charset="0"/>
              </a:rPr>
              <a:t>їх</a:t>
            </a:r>
            <a:r>
              <a:rPr lang="ru-RU" sz="2400" b="1" i="1" dirty="0">
                <a:solidFill>
                  <a:srgbClr val="006600"/>
                </a:solidFill>
                <a:latin typeface="Times New Roman" panose="02020603050405020304" pitchFamily="18" charset="0"/>
                <a:cs typeface="Times New Roman" panose="02020603050405020304" pitchFamily="18" charset="0"/>
              </a:rPr>
              <a:t> </a:t>
            </a:r>
            <a:r>
              <a:rPr lang="ru-RU" sz="2400" b="1" i="1" dirty="0" err="1">
                <a:solidFill>
                  <a:srgbClr val="006600"/>
                </a:solidFill>
                <a:latin typeface="Times New Roman" panose="02020603050405020304" pitchFamily="18" charset="0"/>
                <a:cs typeface="Times New Roman" panose="02020603050405020304" pitchFamily="18" charset="0"/>
              </a:rPr>
              <a:t>від</a:t>
            </a:r>
            <a:r>
              <a:rPr lang="ru-RU" sz="2400" b="1" i="1" dirty="0">
                <a:solidFill>
                  <a:srgbClr val="006600"/>
                </a:solidFill>
                <a:latin typeface="Times New Roman" panose="02020603050405020304" pitchFamily="18" charset="0"/>
                <a:cs typeface="Times New Roman" panose="02020603050405020304" pitchFamily="18" charset="0"/>
              </a:rPr>
              <a:t> </a:t>
            </a:r>
            <a:br>
              <a:rPr lang="ru-RU" sz="2400" b="1" i="1" dirty="0">
                <a:solidFill>
                  <a:srgbClr val="006600"/>
                </a:solidFill>
                <a:latin typeface="Times New Roman" panose="02020603050405020304" pitchFamily="18" charset="0"/>
                <a:cs typeface="Times New Roman" panose="02020603050405020304" pitchFamily="18" charset="0"/>
              </a:rPr>
            </a:br>
            <a:r>
              <a:rPr lang="ru-RU" sz="2400" b="1" i="1" dirty="0" err="1">
                <a:solidFill>
                  <a:srgbClr val="006600"/>
                </a:solidFill>
                <a:latin typeface="Times New Roman" panose="02020603050405020304" pitchFamily="18" charset="0"/>
                <a:cs typeface="Times New Roman" panose="02020603050405020304" pitchFamily="18" charset="0"/>
              </a:rPr>
              <a:t>народження</a:t>
            </a:r>
            <a:r>
              <a:rPr lang="ru-RU" sz="2400" b="1" i="1" dirty="0">
                <a:solidFill>
                  <a:srgbClr val="006600"/>
                </a:solidFill>
                <a:latin typeface="Times New Roman" panose="02020603050405020304" pitchFamily="18" charset="0"/>
                <a:cs typeface="Times New Roman" panose="02020603050405020304" pitchFamily="18" charset="0"/>
              </a:rPr>
              <a:t> до </a:t>
            </a:r>
            <a:r>
              <a:rPr lang="ru-RU" sz="2400" b="1" i="1" dirty="0" err="1">
                <a:solidFill>
                  <a:srgbClr val="006600"/>
                </a:solidFill>
                <a:latin typeface="Times New Roman" panose="02020603050405020304" pitchFamily="18" charset="0"/>
                <a:cs typeface="Times New Roman" panose="02020603050405020304" pitchFamily="18" charset="0"/>
              </a:rPr>
              <a:t>відлучення</a:t>
            </a:r>
            <a:r>
              <a:rPr lang="ru-RU" sz="2400" b="1" i="1" dirty="0">
                <a:solidFill>
                  <a:srgbClr val="006600"/>
                </a:solidFill>
                <a:latin typeface="Times New Roman" panose="02020603050405020304" pitchFamily="18" charset="0"/>
                <a:cs typeface="Times New Roman" panose="02020603050405020304" pitchFamily="18" charset="0"/>
              </a:rPr>
              <a:t> </a:t>
            </a:r>
            <a:r>
              <a:rPr lang="ru-RU" sz="2400" b="1" i="1" dirty="0" err="1">
                <a:solidFill>
                  <a:srgbClr val="006600"/>
                </a:solidFill>
                <a:latin typeface="Times New Roman" panose="02020603050405020304" pitchFamily="18" charset="0"/>
                <a:cs typeface="Times New Roman" panose="02020603050405020304" pitchFamily="18" charset="0"/>
              </a:rPr>
              <a:t>від</a:t>
            </a:r>
            <a:r>
              <a:rPr lang="ru-RU" sz="2400" b="1" i="1" dirty="0">
                <a:solidFill>
                  <a:srgbClr val="006600"/>
                </a:solidFill>
                <a:latin typeface="Times New Roman" panose="02020603050405020304" pitchFamily="18" charset="0"/>
                <a:cs typeface="Times New Roman" panose="02020603050405020304" pitchFamily="18" charset="0"/>
              </a:rPr>
              <a:t> маток,</a:t>
            </a:r>
            <a:br>
              <a:rPr lang="ru-RU" sz="2400" b="1" i="1" dirty="0">
                <a:solidFill>
                  <a:srgbClr val="006600"/>
                </a:solidFill>
                <a:latin typeface="Times New Roman" panose="02020603050405020304" pitchFamily="18" charset="0"/>
                <a:cs typeface="Times New Roman" panose="02020603050405020304" pitchFamily="18" charset="0"/>
              </a:rPr>
            </a:br>
            <a:r>
              <a:rPr lang="ru-RU" sz="2400" b="1" i="1" dirty="0">
                <a:solidFill>
                  <a:srgbClr val="006600"/>
                </a:solidFill>
                <a:latin typeface="Times New Roman" panose="02020603050405020304" pitchFamily="18" charset="0"/>
                <a:cs typeface="Times New Roman" panose="02020603050405020304" pitchFamily="18" charset="0"/>
              </a:rPr>
              <a:t> а </a:t>
            </a:r>
            <a:r>
              <a:rPr lang="ru-RU" sz="2400" b="1" i="1" dirty="0" err="1">
                <a:solidFill>
                  <a:srgbClr val="006600"/>
                </a:solidFill>
                <a:latin typeface="Times New Roman" panose="02020603050405020304" pitchFamily="18" charset="0"/>
                <a:cs typeface="Times New Roman" panose="02020603050405020304" pitchFamily="18" charset="0"/>
              </a:rPr>
              <a:t>також</a:t>
            </a:r>
            <a:r>
              <a:rPr lang="ru-RU" sz="2400" b="1" i="1" dirty="0">
                <a:solidFill>
                  <a:srgbClr val="006600"/>
                </a:solidFill>
                <a:latin typeface="Times New Roman" panose="02020603050405020304" pitchFamily="18" charset="0"/>
                <a:cs typeface="Times New Roman" panose="02020603050405020304" pitchFamily="18" charset="0"/>
              </a:rPr>
              <a:t> </a:t>
            </a:r>
            <a:r>
              <a:rPr lang="ru-RU" sz="2400" b="1" i="1" dirty="0" err="1">
                <a:solidFill>
                  <a:srgbClr val="006600"/>
                </a:solidFill>
                <a:latin typeface="Times New Roman" panose="02020603050405020304" pitchFamily="18" charset="0"/>
                <a:cs typeface="Times New Roman" panose="02020603050405020304" pitchFamily="18" charset="0"/>
              </a:rPr>
              <a:t>масу</a:t>
            </a:r>
            <a:r>
              <a:rPr lang="ru-RU" sz="2400" b="1" i="1" dirty="0">
                <a:solidFill>
                  <a:srgbClr val="006600"/>
                </a:solidFill>
                <a:latin typeface="Times New Roman" panose="02020603050405020304" pitchFamily="18" charset="0"/>
                <a:cs typeface="Times New Roman" panose="02020603050405020304" pitchFamily="18" charset="0"/>
              </a:rPr>
              <a:t> </a:t>
            </a:r>
            <a:r>
              <a:rPr lang="ru-RU" sz="2400" b="1" i="1" dirty="0" err="1">
                <a:solidFill>
                  <a:srgbClr val="006600"/>
                </a:solidFill>
                <a:latin typeface="Times New Roman" panose="02020603050405020304" pitchFamily="18" charset="0"/>
                <a:cs typeface="Times New Roman" panose="02020603050405020304" pitchFamily="18" charset="0"/>
              </a:rPr>
              <a:t>гнізда</a:t>
            </a:r>
            <a:r>
              <a:rPr lang="ru-RU" sz="2400" b="1" i="1" dirty="0">
                <a:solidFill>
                  <a:srgbClr val="006600"/>
                </a:solidFill>
                <a:latin typeface="Times New Roman" panose="02020603050405020304" pitchFamily="18" charset="0"/>
                <a:cs typeface="Times New Roman" panose="02020603050405020304" pitchFamily="18" charset="0"/>
              </a:rPr>
              <a:t> при </a:t>
            </a:r>
            <a:r>
              <a:rPr lang="ru-RU" sz="2400" b="1" i="1" dirty="0" err="1">
                <a:solidFill>
                  <a:srgbClr val="006600"/>
                </a:solidFill>
                <a:latin typeface="Times New Roman" panose="02020603050405020304" pitchFamily="18" charset="0"/>
                <a:cs typeface="Times New Roman" panose="02020603050405020304" pitchFamily="18" charset="0"/>
              </a:rPr>
              <a:t>відлученні</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111" y="4653136"/>
            <a:ext cx="2982466" cy="182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52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25408" cy="6322714"/>
          </a:xfrm>
        </p:spPr>
        <p:style>
          <a:lnRef idx="1">
            <a:schemeClr val="accent3"/>
          </a:lnRef>
          <a:fillRef idx="2">
            <a:schemeClr val="accent3"/>
          </a:fillRef>
          <a:effectRef idx="1">
            <a:schemeClr val="accent3"/>
          </a:effectRef>
          <a:fontRef idx="minor">
            <a:schemeClr val="dk1"/>
          </a:fontRef>
        </p:style>
        <p:txBody>
          <a:bodyPr>
            <a:normAutofit fontScale="90000"/>
          </a:bodyPr>
          <a:lstStyle/>
          <a:p>
            <a:pPr indent="457200" algn="l">
              <a:spcAft>
                <a:spcPts val="300"/>
              </a:spcAft>
            </a:pPr>
            <a:r>
              <a:rPr lang="ru-RU" sz="2400" b="1" dirty="0" err="1">
                <a:solidFill>
                  <a:srgbClr val="C00000"/>
                </a:solidFill>
                <a:effectLst/>
                <a:latin typeface="Times New Roman"/>
                <a:ea typeface="Calibri"/>
                <a:cs typeface="Times New Roman"/>
              </a:rPr>
              <a:t>Досліди</a:t>
            </a:r>
            <a:r>
              <a:rPr lang="ru-RU" sz="2400" b="1" dirty="0">
                <a:solidFill>
                  <a:srgbClr val="C00000"/>
                </a:solidFill>
                <a:effectLst/>
                <a:latin typeface="Times New Roman"/>
                <a:ea typeface="Calibri"/>
                <a:cs typeface="Times New Roman"/>
              </a:rPr>
              <a:t> на молодняку свиней.</a:t>
            </a:r>
            <a:br>
              <a:rPr lang="ru-RU" sz="2400" b="1" dirty="0">
                <a:solidFill>
                  <a:srgbClr val="C00000"/>
                </a:solidFill>
                <a:effectLst/>
                <a:latin typeface="Times New Roman"/>
                <a:ea typeface="Calibri"/>
                <a:cs typeface="Times New Roman"/>
              </a:rPr>
            </a:br>
            <a:br>
              <a:rPr lang="ru-RU" sz="1800" dirty="0">
                <a:ea typeface="Calibri"/>
                <a:cs typeface="Times New Roman"/>
              </a:rPr>
            </a:br>
            <a:r>
              <a:rPr lang="ru-RU" sz="2400" dirty="0">
                <a:effectLst/>
                <a:latin typeface="Times New Roman"/>
                <a:ea typeface="Calibri"/>
                <a:cs typeface="Times New Roman"/>
              </a:rPr>
              <a:t> У </a:t>
            </a:r>
            <a:r>
              <a:rPr lang="ru-RU" sz="2400" dirty="0" err="1">
                <a:effectLst/>
                <a:latin typeface="Times New Roman"/>
                <a:ea typeface="Calibri"/>
                <a:cs typeface="Times New Roman"/>
              </a:rPr>
              <a:t>дослідах</a:t>
            </a:r>
            <a:r>
              <a:rPr lang="ru-RU" sz="2400" dirty="0">
                <a:effectLst/>
                <a:latin typeface="Times New Roman"/>
                <a:ea typeface="Calibri"/>
                <a:cs typeface="Times New Roman"/>
              </a:rPr>
              <a:t> з поросятами-</a:t>
            </a:r>
            <a:r>
              <a:rPr lang="ru-RU" sz="2400" dirty="0" err="1">
                <a:effectLst/>
                <a:latin typeface="Times New Roman"/>
                <a:ea typeface="Calibri"/>
                <a:cs typeface="Times New Roman"/>
              </a:rPr>
              <a:t>сисунами</a:t>
            </a:r>
            <a:r>
              <a:rPr lang="ru-RU" sz="2400" dirty="0">
                <a:effectLst/>
                <a:latin typeface="Times New Roman"/>
                <a:ea typeface="Calibri"/>
                <a:cs typeface="Times New Roman"/>
              </a:rPr>
              <a:t> </a:t>
            </a:r>
            <a:r>
              <a:rPr lang="ru-RU" sz="2400" dirty="0" err="1">
                <a:effectLst/>
                <a:latin typeface="Times New Roman"/>
                <a:ea typeface="Calibri"/>
                <a:cs typeface="Times New Roman"/>
              </a:rPr>
              <a:t>спершу</a:t>
            </a:r>
            <a:r>
              <a:rPr lang="ru-RU" sz="2400" dirty="0">
                <a:effectLst/>
                <a:latin typeface="Times New Roman"/>
                <a:ea typeface="Calibri"/>
                <a:cs typeface="Times New Roman"/>
              </a:rPr>
              <a:t> </a:t>
            </a:r>
            <a:br>
              <a:rPr lang="ru-RU" sz="2400" dirty="0">
                <a:effectLst/>
                <a:latin typeface="Times New Roman"/>
                <a:ea typeface="Calibri"/>
                <a:cs typeface="Times New Roman"/>
              </a:rPr>
            </a:br>
            <a:r>
              <a:rPr lang="ru-RU" sz="2400" dirty="0">
                <a:effectLst/>
                <a:latin typeface="Times New Roman"/>
                <a:ea typeface="Calibri"/>
                <a:cs typeface="Times New Roman"/>
              </a:rPr>
              <a:t>треба </a:t>
            </a:r>
            <a:r>
              <a:rPr lang="ru-RU" sz="2400" dirty="0" err="1">
                <a:effectLst/>
                <a:latin typeface="Times New Roman"/>
                <a:ea typeface="Calibri"/>
                <a:cs typeface="Times New Roman"/>
              </a:rPr>
              <a:t>враховувати</a:t>
            </a:r>
            <a:r>
              <a:rPr lang="ru-RU" sz="2400" dirty="0">
                <a:effectLst/>
                <a:latin typeface="Times New Roman"/>
                <a:ea typeface="Calibri"/>
                <a:cs typeface="Times New Roman"/>
              </a:rPr>
              <a:t> </a:t>
            </a:r>
            <a:r>
              <a:rPr lang="ru-RU" sz="2400" dirty="0" err="1">
                <a:effectLst/>
                <a:latin typeface="Times New Roman"/>
                <a:ea typeface="Calibri"/>
                <a:cs typeface="Times New Roman"/>
              </a:rPr>
              <a:t>їх</a:t>
            </a:r>
            <a:r>
              <a:rPr lang="ru-RU" sz="2400" dirty="0">
                <a:effectLst/>
                <a:latin typeface="Times New Roman"/>
                <a:ea typeface="Calibri"/>
                <a:cs typeface="Times New Roman"/>
              </a:rPr>
              <a:t> </a:t>
            </a:r>
            <a:r>
              <a:rPr lang="ru-RU" sz="2400" dirty="0" err="1">
                <a:effectLst/>
                <a:latin typeface="Times New Roman"/>
                <a:ea typeface="Calibri"/>
                <a:cs typeface="Times New Roman"/>
              </a:rPr>
              <a:t>походження</a:t>
            </a:r>
            <a:r>
              <a:rPr lang="ru-RU" sz="2400" dirty="0">
                <a:effectLst/>
                <a:latin typeface="Times New Roman"/>
                <a:ea typeface="Calibri"/>
                <a:cs typeface="Times New Roman"/>
              </a:rPr>
              <a:t>. </a:t>
            </a:r>
            <a:br>
              <a:rPr lang="ru-RU" sz="2400" dirty="0">
                <a:effectLst/>
                <a:latin typeface="Times New Roman"/>
                <a:ea typeface="Calibri"/>
                <a:cs typeface="Times New Roman"/>
              </a:rPr>
            </a:br>
            <a:r>
              <a:rPr lang="ru-RU" sz="2400" dirty="0">
                <a:effectLst/>
                <a:latin typeface="Times New Roman"/>
                <a:ea typeface="Calibri"/>
                <a:cs typeface="Times New Roman"/>
              </a:rPr>
              <a:t>Як правило, до </a:t>
            </a:r>
            <a:r>
              <a:rPr lang="ru-RU" sz="2400" dirty="0" err="1">
                <a:effectLst/>
                <a:latin typeface="Times New Roman"/>
                <a:ea typeface="Calibri"/>
                <a:cs typeface="Times New Roman"/>
              </a:rPr>
              <a:t>аналогів</a:t>
            </a:r>
            <a:r>
              <a:rPr lang="ru-RU" sz="2400" dirty="0">
                <a:effectLst/>
                <a:latin typeface="Times New Roman"/>
                <a:ea typeface="Calibri"/>
                <a:cs typeface="Times New Roman"/>
              </a:rPr>
              <a:t> </a:t>
            </a:r>
            <a:r>
              <a:rPr lang="ru-RU" sz="2400" dirty="0" err="1">
                <a:effectLst/>
                <a:latin typeface="Times New Roman"/>
                <a:ea typeface="Calibri"/>
                <a:cs typeface="Times New Roman"/>
              </a:rPr>
              <a:t>підбирають</a:t>
            </a:r>
            <a:r>
              <a:rPr lang="ru-RU" sz="2400" dirty="0">
                <a:effectLst/>
                <a:latin typeface="Times New Roman"/>
                <a:ea typeface="Calibri"/>
                <a:cs typeface="Times New Roman"/>
              </a:rPr>
              <a:t> </a:t>
            </a:r>
            <a:br>
              <a:rPr lang="ru-RU" sz="2400" dirty="0">
                <a:effectLst/>
                <a:latin typeface="Times New Roman"/>
                <a:ea typeface="Calibri"/>
                <a:cs typeface="Times New Roman"/>
              </a:rPr>
            </a:br>
            <a:r>
              <a:rPr lang="ru-RU" sz="2400" dirty="0">
                <a:effectLst/>
                <a:latin typeface="Times New Roman"/>
                <a:ea typeface="Calibri"/>
                <a:cs typeface="Times New Roman"/>
              </a:rPr>
              <a:t>поросят </a:t>
            </a:r>
            <a:r>
              <a:rPr lang="ru-RU" sz="2400" dirty="0" err="1">
                <a:effectLst/>
                <a:latin typeface="Times New Roman"/>
                <a:ea typeface="Calibri"/>
                <a:cs typeface="Times New Roman"/>
              </a:rPr>
              <a:t>від</a:t>
            </a:r>
            <a:r>
              <a:rPr lang="ru-RU" sz="2400" dirty="0">
                <a:effectLst/>
                <a:latin typeface="Times New Roman"/>
                <a:ea typeface="Calibri"/>
                <a:cs typeface="Times New Roman"/>
              </a:rPr>
              <a:t> одних і тих самих </a:t>
            </a:r>
            <a:r>
              <a:rPr lang="ru-RU" sz="2400" dirty="0" err="1">
                <a:effectLst/>
                <a:latin typeface="Times New Roman"/>
                <a:ea typeface="Calibri"/>
                <a:cs typeface="Times New Roman"/>
              </a:rPr>
              <a:t>кнурів</a:t>
            </a:r>
            <a:r>
              <a:rPr lang="ru-RU" sz="2400" dirty="0">
                <a:effectLst/>
                <a:latin typeface="Times New Roman"/>
                <a:ea typeface="Calibri"/>
                <a:cs typeface="Times New Roman"/>
              </a:rPr>
              <a:t>, </a:t>
            </a:r>
            <a:r>
              <a:rPr lang="ru-RU" sz="2400" dirty="0" err="1">
                <a:effectLst/>
                <a:latin typeface="Times New Roman"/>
                <a:ea typeface="Calibri"/>
                <a:cs typeface="Times New Roman"/>
              </a:rPr>
              <a:t>краще</a:t>
            </a:r>
            <a:r>
              <a:rPr lang="ru-RU" sz="2400" dirty="0">
                <a:effectLst/>
                <a:latin typeface="Times New Roman"/>
                <a:ea typeface="Calibri"/>
                <a:cs typeface="Times New Roman"/>
              </a:rPr>
              <a:t> з одного </a:t>
            </a:r>
            <a:r>
              <a:rPr lang="ru-RU" sz="2400" dirty="0" err="1">
                <a:effectLst/>
                <a:latin typeface="Times New Roman"/>
                <a:ea typeface="Calibri"/>
                <a:cs typeface="Times New Roman"/>
              </a:rPr>
              <a:t>гнізда</a:t>
            </a:r>
            <a:r>
              <a:rPr lang="ru-RU" sz="2400" dirty="0">
                <a:effectLst/>
                <a:latin typeface="Times New Roman"/>
                <a:ea typeface="Calibri"/>
                <a:cs typeface="Times New Roman"/>
              </a:rPr>
              <a:t> </a:t>
            </a:r>
            <a:r>
              <a:rPr lang="ru-RU" sz="2400" dirty="0" err="1">
                <a:effectLst/>
                <a:latin typeface="Times New Roman"/>
                <a:ea typeface="Calibri"/>
                <a:cs typeface="Times New Roman"/>
              </a:rPr>
              <a:t>або</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a:t>
            </a:r>
            <a:r>
              <a:rPr lang="ru-RU" sz="2400" dirty="0">
                <a:effectLst/>
                <a:latin typeface="Times New Roman"/>
                <a:ea typeface="Calibri"/>
                <a:cs typeface="Times New Roman"/>
              </a:rPr>
              <a:t> маток-сестер. В </a:t>
            </a:r>
            <a:r>
              <a:rPr lang="ru-RU" sz="2400" dirty="0" err="1">
                <a:effectLst/>
                <a:latin typeface="Times New Roman"/>
                <a:ea typeface="Calibri"/>
                <a:cs typeface="Times New Roman"/>
              </a:rPr>
              <a:t>інших</a:t>
            </a:r>
            <a:r>
              <a:rPr lang="ru-RU" sz="2400" dirty="0">
                <a:effectLst/>
                <a:latin typeface="Times New Roman"/>
                <a:ea typeface="Calibri"/>
                <a:cs typeface="Times New Roman"/>
              </a:rPr>
              <a:t> </a:t>
            </a:r>
            <a:r>
              <a:rPr lang="ru-RU" sz="2400" dirty="0" err="1">
                <a:effectLst/>
                <a:latin typeface="Times New Roman"/>
                <a:ea typeface="Calibri"/>
                <a:cs typeface="Times New Roman"/>
              </a:rPr>
              <a:t>випадках</a:t>
            </a:r>
            <a:r>
              <a:rPr lang="ru-RU" sz="2400" dirty="0">
                <a:effectLst/>
                <a:latin typeface="Times New Roman"/>
                <a:ea typeface="Calibri"/>
                <a:cs typeface="Times New Roman"/>
              </a:rPr>
              <a:t> </a:t>
            </a:r>
            <a:r>
              <a:rPr lang="ru-RU" sz="2400" dirty="0" err="1">
                <a:effectLst/>
                <a:latin typeface="Times New Roman"/>
                <a:ea typeface="Calibri"/>
                <a:cs typeface="Times New Roman"/>
              </a:rPr>
              <a:t>їх</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відбирають</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a:t>
            </a:r>
            <a:r>
              <a:rPr lang="ru-RU" sz="2400" dirty="0">
                <a:effectLst/>
                <a:latin typeface="Times New Roman"/>
                <a:ea typeface="Calibri"/>
                <a:cs typeface="Times New Roman"/>
              </a:rPr>
              <a:t> маток з </a:t>
            </a:r>
            <a:r>
              <a:rPr lang="ru-RU" sz="2400" dirty="0" err="1">
                <a:effectLst/>
                <a:latin typeface="Times New Roman"/>
                <a:ea typeface="Calibri"/>
                <a:cs typeface="Times New Roman"/>
              </a:rPr>
              <a:t>однаковою</a:t>
            </a:r>
            <a:r>
              <a:rPr lang="ru-RU" sz="2400" dirty="0">
                <a:effectLst/>
                <a:latin typeface="Times New Roman"/>
                <a:ea typeface="Calibri"/>
                <a:cs typeface="Times New Roman"/>
              </a:rPr>
              <a:t> </a:t>
            </a:r>
            <a:r>
              <a:rPr lang="ru-RU" sz="2400" dirty="0" err="1">
                <a:effectLst/>
                <a:latin typeface="Times New Roman"/>
                <a:ea typeface="Calibri"/>
                <a:cs typeface="Times New Roman"/>
              </a:rPr>
              <a:t>кількістю</a:t>
            </a:r>
            <a:r>
              <a:rPr lang="ru-RU" sz="2400" dirty="0">
                <a:effectLst/>
                <a:latin typeface="Times New Roman"/>
                <a:ea typeface="Calibri"/>
                <a:cs typeface="Times New Roman"/>
              </a:rPr>
              <a:t> приплоду та </a:t>
            </a:r>
            <a:r>
              <a:rPr lang="ru-RU" sz="2400" dirty="0" err="1">
                <a:effectLst/>
                <a:latin typeface="Times New Roman"/>
                <a:ea typeface="Calibri"/>
                <a:cs typeface="Times New Roman"/>
              </a:rPr>
              <a:t>зі</a:t>
            </a:r>
            <a:r>
              <a:rPr lang="ru-RU" sz="2400" dirty="0">
                <a:effectLst/>
                <a:latin typeface="Times New Roman"/>
                <a:ea typeface="Calibri"/>
                <a:cs typeface="Times New Roman"/>
              </a:rPr>
              <a:t> </a:t>
            </a:r>
            <a:r>
              <a:rPr lang="ru-RU" sz="2400" dirty="0" err="1">
                <a:effectLst/>
                <a:latin typeface="Times New Roman"/>
                <a:ea typeface="Calibri"/>
                <a:cs typeface="Times New Roman"/>
              </a:rPr>
              <a:t>схожою</a:t>
            </a:r>
            <a:r>
              <a:rPr lang="ru-RU" sz="2400" dirty="0">
                <a:effectLst/>
                <a:latin typeface="Times New Roman"/>
                <a:ea typeface="Calibri"/>
                <a:cs typeface="Times New Roman"/>
              </a:rPr>
              <a:t> </a:t>
            </a:r>
            <a:r>
              <a:rPr lang="ru-RU" sz="2400" dirty="0" err="1">
                <a:effectLst/>
                <a:latin typeface="Times New Roman"/>
                <a:ea typeface="Calibri"/>
                <a:cs typeface="Times New Roman"/>
              </a:rPr>
              <a:t>молочністю</a:t>
            </a:r>
            <a:r>
              <a:rPr lang="ru-RU" sz="2400" dirty="0">
                <a:effectLst/>
                <a:latin typeface="Times New Roman"/>
                <a:ea typeface="Calibri"/>
                <a:cs typeface="Times New Roman"/>
              </a:rPr>
              <a:t>. </a:t>
            </a:r>
            <a:br>
              <a:rPr lang="ru-RU" sz="1800" dirty="0">
                <a:ea typeface="Calibri"/>
                <a:cs typeface="Times New Roman"/>
              </a:rPr>
            </a:br>
            <a:r>
              <a:rPr lang="ru-RU" sz="2400" dirty="0">
                <a:effectLst/>
                <a:latin typeface="Times New Roman"/>
                <a:ea typeface="Calibri"/>
              </a:rPr>
              <a:t>Постановка </a:t>
            </a:r>
            <a:r>
              <a:rPr lang="ru-RU" sz="2400" dirty="0" err="1">
                <a:effectLst/>
                <a:latin typeface="Times New Roman"/>
                <a:ea typeface="Calibri"/>
              </a:rPr>
              <a:t>дослідів</a:t>
            </a:r>
            <a:r>
              <a:rPr lang="ru-RU" sz="2400" dirty="0">
                <a:effectLst/>
                <a:latin typeface="Times New Roman"/>
                <a:ea typeface="Calibri"/>
              </a:rPr>
              <a:t> з</a:t>
            </a:r>
            <a:r>
              <a:rPr lang="ru-RU" sz="2400" b="1" dirty="0">
                <a:solidFill>
                  <a:srgbClr val="C00000"/>
                </a:solidFill>
                <a:effectLst/>
                <a:latin typeface="Times New Roman"/>
                <a:ea typeface="Calibri"/>
              </a:rPr>
              <a:t> поросятами-</a:t>
            </a:r>
            <a:r>
              <a:rPr lang="ru-RU" sz="2400" b="1" dirty="0" err="1">
                <a:solidFill>
                  <a:srgbClr val="C00000"/>
                </a:solidFill>
                <a:effectLst/>
                <a:latin typeface="Times New Roman"/>
                <a:ea typeface="Calibri"/>
              </a:rPr>
              <a:t>сисунами</a:t>
            </a:r>
            <a:r>
              <a:rPr lang="ru-RU" sz="2400" b="1" dirty="0">
                <a:solidFill>
                  <a:srgbClr val="C00000"/>
                </a:solidFill>
                <a:effectLst/>
                <a:latin typeface="Times New Roman"/>
                <a:ea typeface="Calibri"/>
              </a:rPr>
              <a:t> </a:t>
            </a:r>
            <a:r>
              <a:rPr lang="ru-RU" sz="2400" dirty="0" err="1">
                <a:effectLst/>
                <a:latin typeface="Times New Roman"/>
                <a:ea typeface="Calibri"/>
              </a:rPr>
              <a:t>пов’язана</a:t>
            </a:r>
            <a:r>
              <a:rPr lang="ru-RU" sz="2400" dirty="0">
                <a:effectLst/>
                <a:latin typeface="Times New Roman"/>
                <a:ea typeface="Calibri"/>
              </a:rPr>
              <a:t> з </a:t>
            </a:r>
            <a:r>
              <a:rPr lang="ru-RU" sz="2400" dirty="0" err="1">
                <a:effectLst/>
                <a:latin typeface="Times New Roman"/>
                <a:ea typeface="Calibri"/>
              </a:rPr>
              <a:t>певними</a:t>
            </a:r>
            <a:r>
              <a:rPr lang="ru-RU" sz="2400" dirty="0">
                <a:effectLst/>
                <a:latin typeface="Times New Roman"/>
                <a:ea typeface="Calibri"/>
              </a:rPr>
              <a:t> </a:t>
            </a:r>
            <a:r>
              <a:rPr lang="ru-RU" sz="2400" dirty="0" err="1">
                <a:effectLst/>
                <a:latin typeface="Times New Roman"/>
                <a:ea typeface="Calibri"/>
              </a:rPr>
              <a:t>методичними</a:t>
            </a:r>
            <a:r>
              <a:rPr lang="ru-RU" sz="2400" dirty="0">
                <a:effectLst/>
                <a:latin typeface="Times New Roman"/>
                <a:ea typeface="Calibri"/>
              </a:rPr>
              <a:t> і </a:t>
            </a:r>
            <a:r>
              <a:rPr lang="ru-RU" sz="2400" dirty="0" err="1">
                <a:effectLst/>
                <a:latin typeface="Times New Roman"/>
                <a:ea typeface="Calibri"/>
              </a:rPr>
              <a:t>технічними</a:t>
            </a:r>
            <a:r>
              <a:rPr lang="ru-RU" sz="2400" dirty="0">
                <a:effectLst/>
                <a:latin typeface="Times New Roman"/>
                <a:ea typeface="Calibri"/>
              </a:rPr>
              <a:t> </a:t>
            </a:r>
            <a:r>
              <a:rPr lang="ru-RU" sz="2400" dirty="0" err="1">
                <a:effectLst/>
                <a:latin typeface="Times New Roman"/>
                <a:ea typeface="Calibri"/>
              </a:rPr>
              <a:t>труднощами</a:t>
            </a:r>
            <a:r>
              <a:rPr lang="ru-RU" sz="2400" dirty="0">
                <a:effectLst/>
                <a:latin typeface="Times New Roman"/>
                <a:ea typeface="Calibri"/>
              </a:rPr>
              <a:t>. </a:t>
            </a:r>
            <a:r>
              <a:rPr lang="ru-RU" sz="2400" dirty="0" err="1">
                <a:effectLst/>
                <a:latin typeface="Times New Roman"/>
                <a:ea typeface="Calibri"/>
              </a:rPr>
              <a:t>Зокрема</a:t>
            </a:r>
            <a:r>
              <a:rPr lang="ru-RU" sz="2400" dirty="0">
                <a:effectLst/>
                <a:latin typeface="Times New Roman"/>
                <a:ea typeface="Calibri"/>
              </a:rPr>
              <a:t> вони </a:t>
            </a:r>
            <a:r>
              <a:rPr lang="ru-RU" sz="2400" dirty="0" err="1">
                <a:effectLst/>
                <a:latin typeface="Times New Roman"/>
                <a:ea typeface="Calibri"/>
              </a:rPr>
              <a:t>споживають</a:t>
            </a:r>
            <a:r>
              <a:rPr lang="ru-RU" sz="2400" dirty="0">
                <a:effectLst/>
                <a:latin typeface="Times New Roman"/>
                <a:ea typeface="Calibri"/>
              </a:rPr>
              <a:t> і молоко </a:t>
            </a:r>
            <a:r>
              <a:rPr lang="ru-RU" sz="2400" dirty="0" err="1">
                <a:effectLst/>
                <a:latin typeface="Times New Roman"/>
                <a:ea typeface="Calibri"/>
              </a:rPr>
              <a:t>матері</a:t>
            </a:r>
            <a:r>
              <a:rPr lang="ru-RU" sz="2400" dirty="0">
                <a:effectLst/>
                <a:latin typeface="Times New Roman"/>
                <a:ea typeface="Calibri"/>
              </a:rPr>
              <a:t>, і </a:t>
            </a:r>
            <a:r>
              <a:rPr lang="ru-RU" sz="2400" dirty="0" err="1">
                <a:effectLst/>
                <a:latin typeface="Times New Roman"/>
                <a:ea typeface="Calibri"/>
              </a:rPr>
              <a:t>різні</a:t>
            </a:r>
            <a:r>
              <a:rPr lang="ru-RU" sz="2400" dirty="0">
                <a:effectLst/>
                <a:latin typeface="Times New Roman"/>
                <a:ea typeface="Calibri"/>
              </a:rPr>
              <a:t> </a:t>
            </a:r>
            <a:r>
              <a:rPr lang="ru-RU" sz="2400" dirty="0" err="1">
                <a:effectLst/>
                <a:latin typeface="Times New Roman"/>
                <a:ea typeface="Calibri"/>
              </a:rPr>
              <a:t>підкормки</a:t>
            </a:r>
            <a:r>
              <a:rPr lang="ru-RU" sz="2400" dirty="0">
                <a:effectLst/>
                <a:latin typeface="Times New Roman"/>
                <a:ea typeface="Calibri"/>
              </a:rPr>
              <a:t>, </a:t>
            </a:r>
            <a:r>
              <a:rPr lang="ru-RU" sz="2400" dirty="0" err="1">
                <a:effectLst/>
                <a:latin typeface="Times New Roman"/>
                <a:ea typeface="Calibri"/>
              </a:rPr>
              <a:t>що</a:t>
            </a:r>
            <a:r>
              <a:rPr lang="ru-RU" sz="2400" dirty="0">
                <a:effectLst/>
                <a:latin typeface="Times New Roman"/>
                <a:ea typeface="Calibri"/>
              </a:rPr>
              <a:t> </a:t>
            </a:r>
            <a:r>
              <a:rPr lang="ru-RU" sz="2400" dirty="0" err="1">
                <a:effectLst/>
                <a:latin typeface="Times New Roman"/>
                <a:ea typeface="Calibri"/>
              </a:rPr>
              <a:t>утруднює</a:t>
            </a:r>
            <a:r>
              <a:rPr lang="ru-RU" sz="2400" dirty="0">
                <a:effectLst/>
                <a:latin typeface="Times New Roman"/>
                <a:ea typeface="Calibri"/>
              </a:rPr>
              <a:t> </a:t>
            </a:r>
            <a:r>
              <a:rPr lang="ru-RU" sz="2400" dirty="0" err="1">
                <a:effectLst/>
                <a:latin typeface="Times New Roman"/>
                <a:ea typeface="Calibri"/>
              </a:rPr>
              <a:t>облік</a:t>
            </a:r>
            <a:r>
              <a:rPr lang="ru-RU" sz="2400" dirty="0">
                <a:effectLst/>
                <a:latin typeface="Times New Roman"/>
                <a:ea typeface="Calibri"/>
              </a:rPr>
              <a:t> </a:t>
            </a:r>
            <a:r>
              <a:rPr lang="ru-RU" sz="2400" dirty="0" err="1">
                <a:effectLst/>
                <a:latin typeface="Times New Roman"/>
                <a:ea typeface="Calibri"/>
              </a:rPr>
              <a:t>споживання</a:t>
            </a:r>
            <a:r>
              <a:rPr lang="ru-RU" sz="2400" dirty="0">
                <a:effectLst/>
                <a:latin typeface="Times New Roman"/>
                <a:ea typeface="Calibri"/>
              </a:rPr>
              <a:t> </a:t>
            </a:r>
            <a:r>
              <a:rPr lang="ru-RU" sz="2400" dirty="0" err="1">
                <a:effectLst/>
                <a:latin typeface="Times New Roman"/>
                <a:ea typeface="Calibri"/>
              </a:rPr>
              <a:t>кормів</a:t>
            </a:r>
            <a:r>
              <a:rPr lang="ru-RU" sz="2400" dirty="0">
                <a:effectLst/>
                <a:latin typeface="Times New Roman"/>
                <a:ea typeface="Calibri"/>
              </a:rPr>
              <a:t> і </a:t>
            </a:r>
            <a:r>
              <a:rPr lang="ru-RU" sz="2400" dirty="0" err="1">
                <a:effectLst/>
                <a:latin typeface="Times New Roman"/>
                <a:ea typeface="Calibri"/>
              </a:rPr>
              <a:t>вимагає</a:t>
            </a:r>
            <a:r>
              <a:rPr lang="ru-RU" sz="2400" dirty="0">
                <a:effectLst/>
                <a:latin typeface="Times New Roman"/>
                <a:ea typeface="Calibri"/>
              </a:rPr>
              <a:t> </a:t>
            </a:r>
            <a:r>
              <a:rPr lang="ru-RU" sz="2400" dirty="0" err="1">
                <a:effectLst/>
                <a:latin typeface="Times New Roman"/>
                <a:ea typeface="Calibri"/>
              </a:rPr>
              <a:t>додаткових</a:t>
            </a:r>
            <a:r>
              <a:rPr lang="ru-RU" sz="2400" dirty="0">
                <a:effectLst/>
                <a:latin typeface="Times New Roman"/>
                <a:ea typeface="Calibri"/>
              </a:rPr>
              <a:t> </a:t>
            </a:r>
            <a:r>
              <a:rPr lang="ru-RU" sz="2400" dirty="0" err="1">
                <a:effectLst/>
                <a:latin typeface="Times New Roman"/>
                <a:ea typeface="Calibri"/>
              </a:rPr>
              <a:t>витрат</a:t>
            </a:r>
            <a:r>
              <a:rPr lang="ru-RU" sz="2400" dirty="0">
                <a:effectLst/>
                <a:latin typeface="Times New Roman"/>
                <a:ea typeface="Calibri"/>
              </a:rPr>
              <a:t> на </a:t>
            </a:r>
            <a:r>
              <a:rPr lang="ru-RU" sz="2400" dirty="0" err="1">
                <a:effectLst/>
                <a:latin typeface="Times New Roman"/>
                <a:ea typeface="Calibri"/>
              </a:rPr>
              <a:t>облік</a:t>
            </a:r>
            <a:r>
              <a:rPr lang="ru-RU" sz="2400" dirty="0">
                <a:effectLst/>
                <a:latin typeface="Times New Roman"/>
                <a:ea typeface="Calibri"/>
              </a:rPr>
              <a:t> молоко </a:t>
            </a:r>
            <a:r>
              <a:rPr lang="ru-RU" sz="2400" dirty="0" err="1">
                <a:effectLst/>
                <a:latin typeface="Times New Roman"/>
                <a:ea typeface="Calibri"/>
              </a:rPr>
              <a:t>продукції</a:t>
            </a:r>
            <a:r>
              <a:rPr lang="ru-RU" sz="2400" dirty="0">
                <a:effectLst/>
                <a:latin typeface="Times New Roman"/>
                <a:ea typeface="Calibri"/>
              </a:rPr>
              <a:t> свиноматок. У </a:t>
            </a:r>
            <a:r>
              <a:rPr lang="ru-RU" sz="2400" dirty="0" err="1">
                <a:effectLst/>
                <a:latin typeface="Times New Roman"/>
                <a:ea typeface="Calibri"/>
              </a:rPr>
              <a:t>групі</a:t>
            </a:r>
            <a:r>
              <a:rPr lang="ru-RU" sz="2400" dirty="0">
                <a:effectLst/>
                <a:latin typeface="Times New Roman"/>
                <a:ea typeface="Calibri"/>
              </a:rPr>
              <a:t> </a:t>
            </a:r>
            <a:r>
              <a:rPr lang="ru-RU" sz="2400" dirty="0" err="1">
                <a:effectLst/>
                <a:latin typeface="Times New Roman"/>
                <a:ea typeface="Calibri"/>
              </a:rPr>
              <a:t>має</a:t>
            </a:r>
            <a:r>
              <a:rPr lang="ru-RU" sz="2400" dirty="0">
                <a:effectLst/>
                <a:latin typeface="Times New Roman"/>
                <a:ea typeface="Calibri"/>
              </a:rPr>
              <a:t> бути не </a:t>
            </a:r>
            <a:r>
              <a:rPr lang="ru-RU" sz="2400" dirty="0" err="1">
                <a:effectLst/>
                <a:latin typeface="Times New Roman"/>
                <a:ea typeface="Calibri"/>
              </a:rPr>
              <a:t>менше</a:t>
            </a:r>
            <a:r>
              <a:rPr lang="ru-RU" sz="2400" dirty="0">
                <a:effectLst/>
                <a:latin typeface="Times New Roman"/>
                <a:ea typeface="Calibri"/>
              </a:rPr>
              <a:t> </a:t>
            </a:r>
            <a:r>
              <a:rPr lang="ru-RU" sz="2400" b="1" dirty="0">
                <a:solidFill>
                  <a:srgbClr val="C00000"/>
                </a:solidFill>
                <a:effectLst/>
                <a:latin typeface="Times New Roman"/>
                <a:ea typeface="Calibri"/>
              </a:rPr>
              <a:t>15 поросят-</a:t>
            </a:r>
            <a:r>
              <a:rPr lang="ru-RU" sz="2400" b="1" dirty="0" err="1">
                <a:solidFill>
                  <a:srgbClr val="C00000"/>
                </a:solidFill>
                <a:effectLst/>
                <a:latin typeface="Times New Roman"/>
                <a:ea typeface="Calibri"/>
              </a:rPr>
              <a:t>сисунів</a:t>
            </a:r>
            <a:r>
              <a:rPr lang="ru-RU" sz="2400" b="1" dirty="0">
                <a:solidFill>
                  <a:srgbClr val="C00000"/>
                </a:solidFill>
                <a:effectLst/>
                <a:latin typeface="Times New Roman"/>
                <a:ea typeface="Calibri"/>
              </a:rPr>
              <a:t>. </a:t>
            </a:r>
            <a:br>
              <a:rPr lang="ru-RU" sz="2400" b="1" dirty="0">
                <a:solidFill>
                  <a:srgbClr val="C00000"/>
                </a:solidFill>
                <a:effectLst/>
                <a:latin typeface="Times New Roman"/>
                <a:ea typeface="Calibri"/>
              </a:rPr>
            </a:br>
            <a:r>
              <a:rPr lang="ru-RU" sz="2400" b="1" dirty="0" err="1">
                <a:solidFill>
                  <a:srgbClr val="C00000"/>
                </a:solidFill>
                <a:effectLst/>
                <a:latin typeface="Times New Roman"/>
                <a:ea typeface="Calibri"/>
              </a:rPr>
              <a:t>Вік</a:t>
            </a:r>
            <a:r>
              <a:rPr lang="ru-RU" sz="2400" b="1" dirty="0">
                <a:solidFill>
                  <a:srgbClr val="C00000"/>
                </a:solidFill>
                <a:effectLst/>
                <a:latin typeface="Times New Roman"/>
                <a:ea typeface="Calibri"/>
              </a:rPr>
              <a:t> – </a:t>
            </a:r>
            <a:r>
              <a:rPr lang="ru-RU" sz="2400" b="1" dirty="0" err="1">
                <a:solidFill>
                  <a:srgbClr val="C00000"/>
                </a:solidFill>
                <a:effectLst/>
                <a:latin typeface="Times New Roman"/>
                <a:ea typeface="Calibri"/>
              </a:rPr>
              <a:t>відхилення</a:t>
            </a:r>
            <a:r>
              <a:rPr lang="ru-RU" sz="2400" b="1" dirty="0">
                <a:solidFill>
                  <a:srgbClr val="C00000"/>
                </a:solidFill>
                <a:effectLst/>
                <a:latin typeface="Times New Roman"/>
                <a:ea typeface="Calibri"/>
              </a:rPr>
              <a:t> </a:t>
            </a:r>
            <a:r>
              <a:rPr lang="ru-RU" sz="2400" dirty="0">
                <a:effectLst/>
                <a:latin typeface="Times New Roman"/>
                <a:ea typeface="Calibri"/>
              </a:rPr>
              <a:t>не </a:t>
            </a:r>
            <a:r>
              <a:rPr lang="ru-RU" sz="2400" dirty="0" err="1">
                <a:effectLst/>
                <a:latin typeface="Times New Roman"/>
                <a:ea typeface="Calibri"/>
              </a:rPr>
              <a:t>більше</a:t>
            </a:r>
            <a:r>
              <a:rPr lang="ru-RU" sz="2400" dirty="0">
                <a:effectLst/>
                <a:latin typeface="Times New Roman"/>
                <a:ea typeface="Calibri"/>
              </a:rPr>
              <a:t> </a:t>
            </a:r>
            <a:r>
              <a:rPr lang="ru-RU" sz="2400" dirty="0" err="1">
                <a:effectLst/>
                <a:latin typeface="Times New Roman"/>
                <a:ea typeface="Calibri"/>
              </a:rPr>
              <a:t>трьох</a:t>
            </a:r>
            <a:r>
              <a:rPr lang="ru-RU" sz="2400" dirty="0">
                <a:effectLst/>
                <a:latin typeface="Times New Roman"/>
                <a:ea typeface="Calibri"/>
              </a:rPr>
              <a:t> </a:t>
            </a:r>
            <a:r>
              <a:rPr lang="ru-RU" sz="2400" dirty="0" err="1">
                <a:effectLst/>
                <a:latin typeface="Times New Roman"/>
                <a:ea typeface="Calibri"/>
              </a:rPr>
              <a:t>днів</a:t>
            </a:r>
            <a:r>
              <a:rPr lang="ru-RU" sz="2400" dirty="0">
                <a:effectLst/>
                <a:latin typeface="Times New Roman"/>
                <a:ea typeface="Calibri"/>
              </a:rPr>
              <a:t>,  а у </a:t>
            </a:r>
            <a:r>
              <a:rPr lang="ru-RU" sz="2400" b="1" dirty="0" err="1">
                <a:effectLst/>
                <a:latin typeface="Times New Roman"/>
                <a:ea typeface="Calibri"/>
              </a:rPr>
              <a:t>живій</a:t>
            </a:r>
            <a:r>
              <a:rPr lang="ru-RU" sz="2400" b="1" dirty="0">
                <a:effectLst/>
                <a:latin typeface="Times New Roman"/>
                <a:ea typeface="Calibri"/>
              </a:rPr>
              <a:t> </a:t>
            </a:r>
            <a:r>
              <a:rPr lang="ru-RU" sz="2400" b="1" dirty="0" err="1">
                <a:effectLst/>
                <a:latin typeface="Times New Roman"/>
                <a:ea typeface="Calibri"/>
              </a:rPr>
              <a:t>масі</a:t>
            </a:r>
            <a:r>
              <a:rPr lang="ru-RU" sz="2400" dirty="0">
                <a:effectLst/>
                <a:latin typeface="Times New Roman"/>
                <a:ea typeface="Calibri"/>
              </a:rPr>
              <a:t>: </a:t>
            </a:r>
            <a:r>
              <a:rPr lang="ru-RU" sz="2400" dirty="0" err="1">
                <a:effectLst/>
                <a:latin typeface="Times New Roman"/>
                <a:ea typeface="Calibri"/>
              </a:rPr>
              <a:t>між</a:t>
            </a:r>
            <a:r>
              <a:rPr lang="ru-RU" sz="2400" dirty="0">
                <a:effectLst/>
                <a:latin typeface="Times New Roman"/>
                <a:ea typeface="Calibri"/>
              </a:rPr>
              <a:t> аналогами – 5%, у межах </a:t>
            </a:r>
            <a:r>
              <a:rPr lang="ru-RU" sz="2400" dirty="0" err="1">
                <a:effectLst/>
                <a:latin typeface="Times New Roman"/>
                <a:ea typeface="Calibri"/>
              </a:rPr>
              <a:t>групи</a:t>
            </a:r>
            <a:r>
              <a:rPr lang="ru-RU" sz="2400" dirty="0">
                <a:effectLst/>
                <a:latin typeface="Times New Roman"/>
                <a:ea typeface="Calibri"/>
              </a:rPr>
              <a:t> – 10%.</a:t>
            </a:r>
            <a:br>
              <a:rPr lang="ru-RU" sz="2400" dirty="0">
                <a:effectLst/>
                <a:latin typeface="Times New Roman"/>
                <a:ea typeface="Calibri"/>
              </a:rPr>
            </a:br>
            <a:r>
              <a:rPr lang="ru-RU" sz="2400" dirty="0">
                <a:effectLst/>
                <a:latin typeface="Times New Roman"/>
                <a:ea typeface="Calibri"/>
                <a:cs typeface="Times New Roman"/>
              </a:rPr>
              <a:t>Поросят, </a:t>
            </a:r>
            <a:r>
              <a:rPr lang="ru-RU" sz="2400" dirty="0" err="1">
                <a:effectLst/>
                <a:latin typeface="Times New Roman"/>
                <a:ea typeface="Calibri"/>
                <a:cs typeface="Times New Roman"/>
              </a:rPr>
              <a:t>відлучених</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a:t>
            </a:r>
            <a:r>
              <a:rPr lang="ru-RU" sz="2400" dirty="0">
                <a:effectLst/>
                <a:latin typeface="Times New Roman"/>
                <a:ea typeface="Calibri"/>
                <a:cs typeface="Times New Roman"/>
              </a:rPr>
              <a:t> свиноматок, </a:t>
            </a:r>
            <a:r>
              <a:rPr lang="ru-RU" sz="2400" dirty="0" err="1">
                <a:effectLst/>
                <a:latin typeface="Times New Roman"/>
                <a:ea typeface="Calibri"/>
                <a:cs typeface="Times New Roman"/>
              </a:rPr>
              <a:t>комплектують</a:t>
            </a:r>
            <a:r>
              <a:rPr lang="ru-RU" sz="2400" dirty="0">
                <a:effectLst/>
                <a:latin typeface="Times New Roman"/>
                <a:ea typeface="Calibri"/>
                <a:cs typeface="Times New Roman"/>
              </a:rPr>
              <a:t> у </a:t>
            </a:r>
            <a:r>
              <a:rPr lang="ru-RU" sz="2400" dirty="0" err="1">
                <a:effectLst/>
                <a:latin typeface="Times New Roman"/>
                <a:ea typeface="Calibri"/>
                <a:cs typeface="Times New Roman"/>
              </a:rPr>
              <a:t>групи</a:t>
            </a:r>
            <a:r>
              <a:rPr lang="ru-RU" sz="2400" dirty="0">
                <a:effectLst/>
                <a:latin typeface="Times New Roman"/>
                <a:ea typeface="Calibri"/>
                <a:cs typeface="Times New Roman"/>
              </a:rPr>
              <a:t> в </a:t>
            </a:r>
            <a:r>
              <a:rPr lang="ru-RU" sz="2400" dirty="0" err="1">
                <a:effectLst/>
                <a:latin typeface="Times New Roman"/>
                <a:ea typeface="Calibri"/>
                <a:cs typeface="Times New Roman"/>
              </a:rPr>
              <a:t>перші</a:t>
            </a:r>
            <a:r>
              <a:rPr lang="ru-RU" sz="2400" dirty="0">
                <a:effectLst/>
                <a:latin typeface="Times New Roman"/>
                <a:ea typeface="Calibri"/>
                <a:cs typeface="Times New Roman"/>
              </a:rPr>
              <a:t> 10 </a:t>
            </a:r>
            <a:r>
              <a:rPr lang="ru-RU" sz="2400" dirty="0" err="1">
                <a:effectLst/>
                <a:latin typeface="Times New Roman"/>
                <a:ea typeface="Calibri"/>
                <a:cs typeface="Times New Roman"/>
              </a:rPr>
              <a:t>днів</a:t>
            </a:r>
            <a:r>
              <a:rPr lang="ru-RU" sz="2400" dirty="0">
                <a:effectLst/>
                <a:latin typeface="Times New Roman"/>
                <a:ea typeface="Calibri"/>
                <a:cs typeface="Times New Roman"/>
              </a:rPr>
              <a:t> </a:t>
            </a:r>
            <a:r>
              <a:rPr lang="ru-RU" sz="2400" dirty="0" err="1">
                <a:effectLst/>
                <a:latin typeface="Times New Roman"/>
                <a:ea typeface="Calibri"/>
                <a:cs typeface="Times New Roman"/>
              </a:rPr>
              <a:t>після</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відлучення</a:t>
            </a:r>
            <a:r>
              <a:rPr lang="ru-RU" sz="2400" dirty="0">
                <a:effectLst/>
                <a:latin typeface="Times New Roman"/>
                <a:ea typeface="Calibri"/>
                <a:cs typeface="Times New Roman"/>
              </a:rPr>
              <a:t> не </a:t>
            </a:r>
            <a:r>
              <a:rPr lang="ru-RU" sz="2400" dirty="0" err="1">
                <a:effectLst/>
                <a:latin typeface="Times New Roman"/>
                <a:ea typeface="Calibri"/>
                <a:cs typeface="Times New Roman"/>
              </a:rPr>
              <a:t>менш</a:t>
            </a:r>
            <a:r>
              <a:rPr lang="ru-RU" sz="2400" dirty="0">
                <a:effectLst/>
                <a:latin typeface="Times New Roman"/>
                <a:ea typeface="Calibri"/>
                <a:cs typeface="Times New Roman"/>
              </a:rPr>
              <a:t> як по 10 </a:t>
            </a:r>
            <a:r>
              <a:rPr lang="ru-RU" sz="2400" dirty="0" err="1">
                <a:effectLst/>
                <a:latin typeface="Times New Roman"/>
                <a:ea typeface="Calibri"/>
                <a:cs typeface="Times New Roman"/>
              </a:rPr>
              <a:t>голів</a:t>
            </a:r>
            <a:r>
              <a:rPr lang="ru-RU" sz="2400" dirty="0">
                <a:effectLst/>
                <a:latin typeface="Times New Roman"/>
                <a:ea typeface="Calibri"/>
                <a:cs typeface="Times New Roman"/>
              </a:rPr>
              <a:t> у </a:t>
            </a:r>
            <a:r>
              <a:rPr lang="ru-RU" sz="2400" dirty="0" err="1">
                <a:effectLst/>
                <a:latin typeface="Times New Roman"/>
                <a:ea typeface="Calibri"/>
                <a:cs typeface="Times New Roman"/>
              </a:rPr>
              <a:t>групі</a:t>
            </a:r>
            <a:r>
              <a:rPr lang="ru-RU" sz="2400" dirty="0">
                <a:effectLst/>
                <a:latin typeface="Times New Roman"/>
                <a:ea typeface="Calibri"/>
                <a:cs typeface="Times New Roman"/>
              </a:rPr>
              <a:t>. </a:t>
            </a:r>
            <a:endParaRPr lang="ru-RU" sz="2400" dirty="0">
              <a:latin typeface="Times New Roman" panose="02020603050405020304" pitchFamily="18" charset="0"/>
              <a:cs typeface="Times New Roman" panose="02020603050405020304" pitchFamily="18"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88640"/>
            <a:ext cx="2798440" cy="1876425"/>
          </a:xfrm>
          <a:prstGeom prst="rect">
            <a:avLst/>
          </a:prstGeom>
          <a:solidFill>
            <a:srgbClr val="EDFF81"/>
          </a:solidFill>
          <a:ln>
            <a:noFill/>
          </a:ln>
        </p:spPr>
      </p:pic>
    </p:spTree>
    <p:extLst>
      <p:ext uri="{BB962C8B-B14F-4D97-AF65-F5344CB8AC3E}">
        <p14:creationId xmlns:p14="http://schemas.microsoft.com/office/powerpoint/2010/main" val="390552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style>
          <a:lnRef idx="1">
            <a:schemeClr val="accent3"/>
          </a:lnRef>
          <a:fillRef idx="2">
            <a:schemeClr val="accent3"/>
          </a:fillRef>
          <a:effectRef idx="1">
            <a:schemeClr val="accent3"/>
          </a:effectRef>
          <a:fontRef idx="minor">
            <a:schemeClr val="dk1"/>
          </a:fontRef>
        </p:style>
        <p:txBody>
          <a:bodyPr>
            <a:normAutofit fontScale="90000"/>
          </a:bodyPr>
          <a:lstStyle/>
          <a:p>
            <a:pPr indent="457200" algn="l">
              <a:spcAft>
                <a:spcPts val="300"/>
              </a:spcAft>
            </a:pPr>
            <a:r>
              <a:rPr lang="ru-RU" sz="2400" dirty="0" err="1">
                <a:effectLst/>
                <a:latin typeface="Times New Roman" panose="02020603050405020304" pitchFamily="18" charset="0"/>
                <a:ea typeface="Calibri"/>
                <a:cs typeface="Times New Roman" panose="02020603050405020304" pitchFamily="18" charset="0"/>
              </a:rPr>
              <a:t>Під</a:t>
            </a:r>
            <a:r>
              <a:rPr lang="ru-RU" sz="2400" dirty="0">
                <a:effectLst/>
                <a:latin typeface="Times New Roman" panose="02020603050405020304" pitchFamily="18" charset="0"/>
                <a:ea typeface="Calibri"/>
                <a:cs typeface="Times New Roman" panose="02020603050405020304" pitchFamily="18" charset="0"/>
              </a:rPr>
              <a:t> час 10-20-денного </a:t>
            </a:r>
            <a:r>
              <a:rPr lang="ru-RU" sz="2400" dirty="0" err="1">
                <a:effectLst/>
                <a:latin typeface="Times New Roman" panose="02020603050405020304" pitchFamily="18" charset="0"/>
                <a:ea typeface="Calibri"/>
                <a:cs typeface="Times New Roman" panose="02020603050405020304" pitchFamily="18" charset="0"/>
              </a:rPr>
              <a:t>зрівняльного</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періоду</a:t>
            </a:r>
            <a:r>
              <a:rPr lang="ru-RU" sz="2400" dirty="0">
                <a:effectLst/>
                <a:latin typeface="Times New Roman" panose="02020603050405020304" pitchFamily="18" charset="0"/>
                <a:ea typeface="Calibri"/>
                <a:cs typeface="Times New Roman" panose="02020603050405020304" pitchFamily="18" charset="0"/>
              </a:rPr>
              <a:t> поросят </a:t>
            </a:r>
            <a:r>
              <a:rPr lang="ru-RU" sz="2400" dirty="0" err="1">
                <a:effectLst/>
                <a:latin typeface="Times New Roman" panose="02020603050405020304" pitchFamily="18" charset="0"/>
                <a:ea typeface="Calibri"/>
                <a:cs typeface="Times New Roman" panose="02020603050405020304" pitchFamily="18" charset="0"/>
              </a:rPr>
              <a:t>зважують</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визначаючи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енергію</a:t>
            </a:r>
            <a:r>
              <a:rPr lang="ru-RU" sz="2400" dirty="0">
                <a:effectLst/>
                <a:latin typeface="Times New Roman" panose="02020603050405020304" pitchFamily="18" charset="0"/>
                <a:ea typeface="Calibri"/>
                <a:cs typeface="Times New Roman" panose="02020603050405020304" pitchFamily="18" charset="0"/>
              </a:rPr>
              <a:t> росту. </a:t>
            </a:r>
            <a:r>
              <a:rPr lang="ru-RU" sz="2400" b="1" i="1" dirty="0" err="1">
                <a:solidFill>
                  <a:srgbClr val="C00000"/>
                </a:solidFill>
                <a:effectLst/>
                <a:latin typeface="Times New Roman" panose="02020603050405020304" pitchFamily="18" charset="0"/>
                <a:ea typeface="Calibri"/>
                <a:cs typeface="Times New Roman" panose="02020603050405020304" pitchFamily="18" charset="0"/>
              </a:rPr>
              <a:t>Розходження</a:t>
            </a:r>
            <a:r>
              <a:rPr lang="ru-RU" sz="2400" b="1" i="1" dirty="0">
                <a:solidFill>
                  <a:srgbClr val="C00000"/>
                </a:solidFill>
                <a:effectLst/>
                <a:latin typeface="Times New Roman" panose="02020603050405020304" pitchFamily="18" charset="0"/>
                <a:ea typeface="Calibri"/>
                <a:cs typeface="Times New Roman" panose="02020603050405020304" pitchFamily="18" charset="0"/>
              </a:rPr>
              <a:t> в </a:t>
            </a:r>
            <a:r>
              <a:rPr lang="ru-RU" sz="2400" b="1" i="1" dirty="0" err="1">
                <a:solidFill>
                  <a:srgbClr val="C00000"/>
                </a:solidFill>
                <a:effectLst/>
                <a:latin typeface="Times New Roman" panose="02020603050405020304" pitchFamily="18" charset="0"/>
                <a:ea typeface="Calibri"/>
                <a:cs typeface="Times New Roman" panose="02020603050405020304" pitchFamily="18" charset="0"/>
              </a:rPr>
              <a:t>прирості</a:t>
            </a:r>
            <a:r>
              <a:rPr lang="ru-RU" sz="2400" b="1" i="1" dirty="0">
                <a:solidFill>
                  <a:srgbClr val="C00000"/>
                </a:solidFill>
                <a:effectLst/>
                <a:latin typeface="Times New Roman" panose="02020603050405020304" pitchFamily="18" charset="0"/>
                <a:ea typeface="Calibri"/>
                <a:cs typeface="Times New Roman" panose="02020603050405020304" pitchFamily="18" charset="0"/>
              </a:rPr>
              <a:t> </a:t>
            </a:r>
            <a:r>
              <a:rPr lang="ru-RU" sz="2400" b="1" i="1" dirty="0">
                <a:effectLst/>
                <a:latin typeface="Times New Roman" panose="02020603050405020304" pitchFamily="18" charset="0"/>
                <a:ea typeface="Calibri"/>
                <a:cs typeface="Times New Roman" panose="02020603050405020304" pitchFamily="18" charset="0"/>
              </a:rPr>
              <a:t>поросят не повинно </a:t>
            </a:r>
            <a:r>
              <a:rPr lang="ru-RU" sz="2400" b="1" i="1" dirty="0" err="1">
                <a:effectLst/>
                <a:latin typeface="Times New Roman" panose="02020603050405020304" pitchFamily="18" charset="0"/>
                <a:ea typeface="Calibri"/>
                <a:cs typeface="Times New Roman" panose="02020603050405020304" pitchFamily="18" charset="0"/>
              </a:rPr>
              <a:t>перевищувати</a:t>
            </a:r>
            <a:r>
              <a:rPr lang="ru-RU" sz="2400" b="1" i="1" dirty="0">
                <a:effectLst/>
                <a:latin typeface="Times New Roman" panose="02020603050405020304" pitchFamily="18" charset="0"/>
                <a:ea typeface="Calibri"/>
                <a:cs typeface="Times New Roman" panose="02020603050405020304" pitchFamily="18" charset="0"/>
              </a:rPr>
              <a:t> 5 % </a:t>
            </a:r>
            <a:r>
              <a:rPr lang="ru-RU" sz="2400" b="1" i="1" dirty="0" err="1">
                <a:effectLst/>
                <a:latin typeface="Times New Roman" panose="02020603050405020304" pitchFamily="18" charset="0"/>
                <a:ea typeface="Calibri"/>
                <a:cs typeface="Times New Roman" panose="02020603050405020304" pitchFamily="18" charset="0"/>
              </a:rPr>
              <a:t>від</a:t>
            </a:r>
            <a:r>
              <a:rPr lang="ru-RU" sz="2400" b="1" i="1" dirty="0">
                <a:effectLst/>
                <a:latin typeface="Times New Roman" panose="02020603050405020304" pitchFamily="18" charset="0"/>
                <a:ea typeface="Calibri"/>
                <a:cs typeface="Times New Roman" panose="02020603050405020304" pitchFamily="18" charset="0"/>
              </a:rPr>
              <a:t> </a:t>
            </a:r>
            <a:r>
              <a:rPr lang="ru-RU" sz="2400" b="1" i="1" dirty="0" err="1">
                <a:effectLst/>
                <a:latin typeface="Times New Roman" panose="02020603050405020304" pitchFamily="18" charset="0"/>
                <a:ea typeface="Calibri"/>
                <a:cs typeface="Times New Roman" panose="02020603050405020304" pitchFamily="18" charset="0"/>
              </a:rPr>
              <a:t>середньодобового</a:t>
            </a:r>
            <a:r>
              <a:rPr lang="ru-RU" sz="2400" b="1" i="1" dirty="0">
                <a:effectLst/>
                <a:latin typeface="Times New Roman" panose="02020603050405020304" pitchFamily="18" charset="0"/>
                <a:ea typeface="Calibri"/>
                <a:cs typeface="Times New Roman" panose="02020603050405020304" pitchFamily="18" charset="0"/>
              </a:rPr>
              <a:t> приросту </a:t>
            </a:r>
            <a:r>
              <a:rPr lang="ru-RU" sz="2400" b="1" i="1" dirty="0" err="1">
                <a:effectLst/>
                <a:latin typeface="Times New Roman" panose="02020603050405020304" pitchFamily="18" charset="0"/>
                <a:ea typeface="Calibri"/>
                <a:cs typeface="Times New Roman" panose="02020603050405020304" pitchFamily="18" charset="0"/>
              </a:rPr>
              <a:t>їх</a:t>
            </a:r>
            <a:r>
              <a:rPr lang="ru-RU" sz="2400" b="1" i="1" dirty="0">
                <a:effectLst/>
                <a:latin typeface="Times New Roman" panose="02020603050405020304" pitchFamily="18" charset="0"/>
                <a:ea typeface="Calibri"/>
                <a:cs typeface="Times New Roman" panose="02020603050405020304" pitchFamily="18" charset="0"/>
              </a:rPr>
              <a:t> по </a:t>
            </a:r>
            <a:r>
              <a:rPr lang="ru-RU" sz="2400" b="1" i="1" dirty="0" err="1">
                <a:effectLst/>
                <a:latin typeface="Times New Roman" panose="02020603050405020304" pitchFamily="18" charset="0"/>
                <a:ea typeface="Calibri"/>
                <a:cs typeface="Times New Roman" panose="02020603050405020304" pitchFamily="18" charset="0"/>
              </a:rPr>
              <a:t>групі</a:t>
            </a:r>
            <a:r>
              <a:rPr lang="ru-RU" sz="2400" b="1" i="1" dirty="0">
                <a:effectLst/>
                <a:latin typeface="Times New Roman" panose="02020603050405020304" pitchFamily="18" charset="0"/>
                <a:ea typeface="Calibri"/>
                <a:cs typeface="Times New Roman" panose="02020603050405020304" pitchFamily="18" charset="0"/>
              </a:rPr>
              <a:t>.</a:t>
            </a:r>
            <a:r>
              <a:rPr lang="ru-RU" sz="2400" dirty="0">
                <a:effectLst/>
                <a:latin typeface="Times New Roman" panose="02020603050405020304" pitchFamily="18" charset="0"/>
                <a:ea typeface="Calibri"/>
                <a:cs typeface="Times New Roman" panose="02020603050405020304" pitchFamily="18" charset="0"/>
              </a:rPr>
              <a:t> </a:t>
            </a:r>
            <a:r>
              <a:rPr lang="ru-RU" sz="2400" b="1" i="1" dirty="0" err="1">
                <a:solidFill>
                  <a:srgbClr val="C00000"/>
                </a:solidFill>
                <a:effectLst/>
                <a:latin typeface="Times New Roman" panose="02020603050405020304" pitchFamily="18" charset="0"/>
                <a:ea typeface="Calibri"/>
                <a:cs typeface="Times New Roman" panose="02020603050405020304" pitchFamily="18" charset="0"/>
              </a:rPr>
              <a:t>Різниця</a:t>
            </a:r>
            <a:r>
              <a:rPr lang="ru-RU" sz="2400" b="1" i="1" dirty="0">
                <a:solidFill>
                  <a:srgbClr val="C00000"/>
                </a:solidFill>
                <a:effectLst/>
                <a:latin typeface="Times New Roman" panose="02020603050405020304" pitchFamily="18" charset="0"/>
                <a:ea typeface="Calibri"/>
                <a:cs typeface="Times New Roman" panose="02020603050405020304" pitchFamily="18" charset="0"/>
              </a:rPr>
              <a:t> в </a:t>
            </a:r>
            <a:r>
              <a:rPr lang="ru-RU" sz="2400" b="1" i="1" dirty="0" err="1">
                <a:solidFill>
                  <a:srgbClr val="C00000"/>
                </a:solidFill>
                <a:effectLst/>
                <a:latin typeface="Times New Roman" panose="02020603050405020304" pitchFamily="18" charset="0"/>
                <a:ea typeface="Calibri"/>
                <a:cs typeface="Times New Roman" panose="02020603050405020304" pitchFamily="18" charset="0"/>
              </a:rPr>
              <a:t>живій</a:t>
            </a:r>
            <a:r>
              <a:rPr lang="ru-RU" sz="2400" b="1" i="1" dirty="0">
                <a:solidFill>
                  <a:srgbClr val="C00000"/>
                </a:solidFill>
                <a:effectLst/>
                <a:latin typeface="Times New Roman" panose="02020603050405020304" pitchFamily="18" charset="0"/>
                <a:ea typeface="Calibri"/>
                <a:cs typeface="Times New Roman" panose="02020603050405020304" pitchFamily="18" charset="0"/>
              </a:rPr>
              <a:t> </a:t>
            </a:r>
            <a:r>
              <a:rPr lang="ru-RU" sz="2400" b="1" i="1" dirty="0" err="1">
                <a:solidFill>
                  <a:srgbClr val="C00000"/>
                </a:solidFill>
                <a:effectLst/>
                <a:latin typeface="Times New Roman" panose="02020603050405020304" pitchFamily="18" charset="0"/>
                <a:ea typeface="Calibri"/>
                <a:cs typeface="Times New Roman" panose="02020603050405020304" pitchFamily="18" charset="0"/>
              </a:rPr>
              <a:t>масі</a:t>
            </a:r>
            <a:r>
              <a:rPr lang="ru-RU" sz="2400" b="1" i="1" dirty="0">
                <a:solidFill>
                  <a:srgbClr val="C00000"/>
                </a:solidFill>
                <a:effectLst/>
                <a:latin typeface="Times New Roman" panose="02020603050405020304" pitchFamily="18" charset="0"/>
                <a:ea typeface="Calibri"/>
                <a:cs typeface="Times New Roman" panose="02020603050405020304" pitchFamily="18" charset="0"/>
              </a:rPr>
              <a:t> </a:t>
            </a:r>
            <a:r>
              <a:rPr lang="ru-RU" sz="2400" b="1" i="1" dirty="0">
                <a:solidFill>
                  <a:srgbClr val="0070C0"/>
                </a:solidFill>
                <a:effectLst/>
                <a:latin typeface="Times New Roman" panose="02020603050405020304" pitchFamily="18" charset="0"/>
                <a:ea typeface="Calibri"/>
                <a:cs typeface="Times New Roman" panose="02020603050405020304" pitchFamily="18" charset="0"/>
              </a:rPr>
              <a:t>поросят на початок </a:t>
            </a:r>
            <a:r>
              <a:rPr lang="ru-RU" sz="2400" b="1" i="1" dirty="0" err="1">
                <a:solidFill>
                  <a:srgbClr val="0070C0"/>
                </a:solidFill>
                <a:effectLst/>
                <a:latin typeface="Times New Roman" panose="02020603050405020304" pitchFamily="18" charset="0"/>
                <a:ea typeface="Calibri"/>
                <a:cs typeface="Times New Roman" panose="02020603050405020304" pitchFamily="18" charset="0"/>
              </a:rPr>
              <a:t>досліду</a:t>
            </a:r>
            <a:r>
              <a:rPr lang="ru-RU" sz="2400" b="1" i="1" dirty="0">
                <a:solidFill>
                  <a:srgbClr val="0070C0"/>
                </a:solidFill>
                <a:effectLst/>
                <a:latin typeface="Times New Roman" panose="02020603050405020304" pitchFamily="18" charset="0"/>
                <a:ea typeface="Calibri"/>
                <a:cs typeface="Times New Roman" panose="02020603050405020304" pitchFamily="18" charset="0"/>
              </a:rPr>
              <a:t> </a:t>
            </a:r>
            <a:r>
              <a:rPr lang="ru-RU" sz="2400" b="1" i="1" dirty="0" err="1">
                <a:solidFill>
                  <a:srgbClr val="0070C0"/>
                </a:solidFill>
                <a:effectLst/>
                <a:latin typeface="Times New Roman" panose="02020603050405020304" pitchFamily="18" charset="0"/>
                <a:ea typeface="Calibri"/>
                <a:cs typeface="Times New Roman" panose="02020603050405020304" pitchFamily="18" charset="0"/>
              </a:rPr>
              <a:t>допускається</a:t>
            </a:r>
            <a:r>
              <a:rPr lang="ru-RU" sz="2400" b="1" i="1" dirty="0">
                <a:solidFill>
                  <a:srgbClr val="0070C0"/>
                </a:solidFill>
                <a:effectLst/>
                <a:latin typeface="Times New Roman" panose="02020603050405020304" pitchFamily="18" charset="0"/>
                <a:ea typeface="Calibri"/>
                <a:cs typeface="Times New Roman" panose="02020603050405020304" pitchFamily="18" charset="0"/>
              </a:rPr>
              <a:t> у межах 10% </a:t>
            </a:r>
            <a:r>
              <a:rPr lang="ru-RU" sz="2400" b="1" i="1" dirty="0" err="1">
                <a:solidFill>
                  <a:srgbClr val="0070C0"/>
                </a:solidFill>
                <a:effectLst/>
                <a:latin typeface="Times New Roman" panose="02020603050405020304" pitchFamily="18" charset="0"/>
                <a:ea typeface="Calibri"/>
                <a:cs typeface="Times New Roman" panose="02020603050405020304" pitchFamily="18" charset="0"/>
              </a:rPr>
              <a:t>від</a:t>
            </a:r>
            <a:r>
              <a:rPr lang="ru-RU" sz="2400" b="1" i="1" dirty="0">
                <a:solidFill>
                  <a:srgbClr val="0070C0"/>
                </a:solidFill>
                <a:effectLst/>
                <a:latin typeface="Times New Roman" panose="02020603050405020304" pitchFamily="18" charset="0"/>
                <a:ea typeface="Calibri"/>
                <a:cs typeface="Times New Roman" panose="02020603050405020304" pitchFamily="18" charset="0"/>
              </a:rPr>
              <a:t> </a:t>
            </a:r>
            <a:r>
              <a:rPr lang="ru-RU" sz="2400" b="1" i="1" dirty="0" err="1">
                <a:solidFill>
                  <a:srgbClr val="0070C0"/>
                </a:solidFill>
                <a:effectLst/>
                <a:latin typeface="Times New Roman" panose="02020603050405020304" pitchFamily="18" charset="0"/>
                <a:ea typeface="Calibri"/>
                <a:cs typeface="Times New Roman" panose="02020603050405020304" pitchFamily="18" charset="0"/>
              </a:rPr>
              <a:t>середньої</a:t>
            </a:r>
            <a:r>
              <a:rPr lang="ru-RU" sz="2400" b="1" i="1" dirty="0">
                <a:solidFill>
                  <a:srgbClr val="0070C0"/>
                </a:solidFill>
                <a:effectLst/>
                <a:latin typeface="Times New Roman" panose="02020603050405020304" pitchFamily="18" charset="0"/>
                <a:ea typeface="Calibri"/>
                <a:cs typeface="Times New Roman" panose="02020603050405020304" pitchFamily="18" charset="0"/>
              </a:rPr>
              <a:t> </a:t>
            </a:r>
            <a:r>
              <a:rPr lang="ru-RU" sz="2400" b="1" i="1" dirty="0" err="1">
                <a:solidFill>
                  <a:srgbClr val="0070C0"/>
                </a:solidFill>
                <a:effectLst/>
                <a:latin typeface="Times New Roman" panose="02020603050405020304" pitchFamily="18" charset="0"/>
                <a:ea typeface="Calibri"/>
                <a:cs typeface="Times New Roman" panose="02020603050405020304" pitchFamily="18" charset="0"/>
              </a:rPr>
              <a:t>маси</a:t>
            </a:r>
            <a:r>
              <a:rPr lang="ru-RU" sz="2400" b="1" i="1" dirty="0">
                <a:solidFill>
                  <a:srgbClr val="0070C0"/>
                </a:solidFill>
                <a:effectLst/>
                <a:latin typeface="Times New Roman" panose="02020603050405020304" pitchFamily="18" charset="0"/>
                <a:ea typeface="Calibri"/>
                <a:cs typeface="Times New Roman" panose="02020603050405020304" pitchFamily="18" charset="0"/>
              </a:rPr>
              <a:t> </a:t>
            </a:r>
            <a:r>
              <a:rPr lang="ru-RU" sz="2400" b="1" i="1" dirty="0" err="1">
                <a:solidFill>
                  <a:srgbClr val="0070C0"/>
                </a:solidFill>
                <a:effectLst/>
                <a:latin typeface="Times New Roman" panose="02020603050405020304" pitchFamily="18" charset="0"/>
                <a:ea typeface="Calibri"/>
                <a:cs typeface="Times New Roman" panose="02020603050405020304" pitchFamily="18" charset="0"/>
              </a:rPr>
              <a:t>їх</a:t>
            </a:r>
            <a:r>
              <a:rPr lang="ru-RU" sz="2400" b="1" i="1" dirty="0">
                <a:solidFill>
                  <a:srgbClr val="0070C0"/>
                </a:solidFill>
                <a:effectLst/>
                <a:latin typeface="Times New Roman" panose="02020603050405020304" pitchFamily="18" charset="0"/>
                <a:ea typeface="Calibri"/>
                <a:cs typeface="Times New Roman" panose="02020603050405020304" pitchFamily="18" charset="0"/>
              </a:rPr>
              <a:t> у </a:t>
            </a:r>
            <a:r>
              <a:rPr lang="ru-RU" sz="2400" b="1" i="1" dirty="0" err="1">
                <a:solidFill>
                  <a:srgbClr val="0070C0"/>
                </a:solidFill>
                <a:effectLst/>
                <a:latin typeface="Times New Roman" panose="02020603050405020304" pitchFamily="18" charset="0"/>
                <a:ea typeface="Calibri"/>
                <a:cs typeface="Times New Roman" panose="02020603050405020304" pitchFamily="18" charset="0"/>
              </a:rPr>
              <a:t>групі</a:t>
            </a:r>
            <a:r>
              <a:rPr lang="ru-RU" sz="2400" b="1" i="1" dirty="0">
                <a:solidFill>
                  <a:srgbClr val="0070C0"/>
                </a:solidFill>
                <a:effectLst/>
                <a:latin typeface="Times New Roman" panose="02020603050405020304" pitchFamily="18" charset="0"/>
                <a:ea typeface="Calibri"/>
                <a:cs typeface="Times New Roman" panose="02020603050405020304" pitchFamily="18" charset="0"/>
              </a:rPr>
              <a:t>, а у </a:t>
            </a:r>
            <a:r>
              <a:rPr lang="ru-RU" sz="2400" b="1" i="1" dirty="0" err="1">
                <a:solidFill>
                  <a:srgbClr val="0070C0"/>
                </a:solidFill>
                <a:effectLst/>
                <a:latin typeface="Times New Roman" panose="02020603050405020304" pitchFamily="18" charset="0"/>
                <a:ea typeface="Calibri"/>
                <a:cs typeface="Times New Roman" panose="02020603050405020304" pitchFamily="18" charset="0"/>
              </a:rPr>
              <a:t>середній</a:t>
            </a:r>
            <a:r>
              <a:rPr lang="ru-RU" sz="2400" b="1" i="1" dirty="0">
                <a:solidFill>
                  <a:srgbClr val="0070C0"/>
                </a:solidFill>
                <a:effectLst/>
                <a:latin typeface="Times New Roman" panose="02020603050405020304" pitchFamily="18" charset="0"/>
                <a:ea typeface="Calibri"/>
                <a:cs typeface="Times New Roman" panose="02020603050405020304" pitchFamily="18" charset="0"/>
              </a:rPr>
              <a:t> </a:t>
            </a:r>
            <a:r>
              <a:rPr lang="ru-RU" sz="2400" b="1" i="1" dirty="0" err="1">
                <a:solidFill>
                  <a:srgbClr val="0070C0"/>
                </a:solidFill>
                <a:effectLst/>
                <a:latin typeface="Times New Roman" panose="02020603050405020304" pitchFamily="18" charset="0"/>
                <a:ea typeface="Calibri"/>
                <a:cs typeface="Times New Roman" panose="02020603050405020304" pitchFamily="18" charset="0"/>
              </a:rPr>
              <a:t>живій</a:t>
            </a:r>
            <a:r>
              <a:rPr lang="ru-RU" sz="2400" b="1" i="1" dirty="0">
                <a:solidFill>
                  <a:srgbClr val="0070C0"/>
                </a:solidFill>
                <a:effectLst/>
                <a:latin typeface="Times New Roman" panose="02020603050405020304" pitchFamily="18" charset="0"/>
                <a:ea typeface="Calibri"/>
                <a:cs typeface="Times New Roman" panose="02020603050405020304" pitchFamily="18" charset="0"/>
              </a:rPr>
              <a:t> </a:t>
            </a:r>
            <a:r>
              <a:rPr lang="ru-RU" sz="2400" b="1" i="1" dirty="0" err="1">
                <a:solidFill>
                  <a:srgbClr val="0070C0"/>
                </a:solidFill>
                <a:effectLst/>
                <a:latin typeface="Times New Roman" panose="02020603050405020304" pitchFamily="18" charset="0"/>
                <a:ea typeface="Calibri"/>
                <a:cs typeface="Times New Roman" panose="02020603050405020304" pitchFamily="18" charset="0"/>
              </a:rPr>
              <a:t>масі</a:t>
            </a:r>
            <a:r>
              <a:rPr lang="ru-RU" sz="2400" b="1" i="1" dirty="0">
                <a:solidFill>
                  <a:srgbClr val="0070C0"/>
                </a:solidFill>
                <a:effectLst/>
                <a:latin typeface="Times New Roman" panose="02020603050405020304" pitchFamily="18" charset="0"/>
                <a:ea typeface="Calibri"/>
                <a:cs typeface="Times New Roman" panose="02020603050405020304" pitchFamily="18" charset="0"/>
              </a:rPr>
              <a:t> </a:t>
            </a:r>
            <a:r>
              <a:rPr lang="ru-RU" sz="2400" b="1" i="1" dirty="0" err="1">
                <a:solidFill>
                  <a:srgbClr val="0070C0"/>
                </a:solidFill>
                <a:effectLst/>
                <a:latin typeface="Times New Roman" panose="02020603050405020304" pitchFamily="18" charset="0"/>
                <a:ea typeface="Calibri"/>
                <a:cs typeface="Times New Roman" panose="02020603050405020304" pitchFamily="18" charset="0"/>
              </a:rPr>
              <a:t>між</a:t>
            </a:r>
            <a:r>
              <a:rPr lang="ru-RU" sz="2400" b="1" i="1" dirty="0">
                <a:solidFill>
                  <a:srgbClr val="0070C0"/>
                </a:solidFill>
                <a:effectLst/>
                <a:latin typeface="Times New Roman" panose="02020603050405020304" pitchFamily="18" charset="0"/>
                <a:ea typeface="Calibri"/>
                <a:cs typeface="Times New Roman" panose="02020603050405020304" pitchFamily="18" charset="0"/>
              </a:rPr>
              <a:t> </a:t>
            </a:r>
            <a:r>
              <a:rPr lang="ru-RU" sz="2400" b="1" i="1" dirty="0" err="1">
                <a:solidFill>
                  <a:srgbClr val="0070C0"/>
                </a:solidFill>
                <a:effectLst/>
                <a:latin typeface="Times New Roman" panose="02020603050405020304" pitchFamily="18" charset="0"/>
                <a:ea typeface="Calibri"/>
                <a:cs typeface="Times New Roman" panose="02020603050405020304" pitchFamily="18" charset="0"/>
              </a:rPr>
              <a:t>групами</a:t>
            </a:r>
            <a:r>
              <a:rPr lang="ru-RU" sz="2400" b="1" i="1" dirty="0">
                <a:solidFill>
                  <a:srgbClr val="0070C0"/>
                </a:solidFill>
                <a:effectLst/>
                <a:latin typeface="Times New Roman" panose="02020603050405020304" pitchFamily="18" charset="0"/>
                <a:ea typeface="Calibri"/>
                <a:cs typeface="Times New Roman" panose="02020603050405020304" pitchFamily="18" charset="0"/>
              </a:rPr>
              <a:t> – не </a:t>
            </a:r>
            <a:r>
              <a:rPr lang="ru-RU" sz="2400" b="1" i="1" dirty="0" err="1">
                <a:solidFill>
                  <a:srgbClr val="0070C0"/>
                </a:solidFill>
                <a:effectLst/>
                <a:latin typeface="Times New Roman" panose="02020603050405020304" pitchFamily="18" charset="0"/>
                <a:ea typeface="Calibri"/>
                <a:cs typeface="Times New Roman" panose="02020603050405020304" pitchFamily="18" charset="0"/>
              </a:rPr>
              <a:t>більше</a:t>
            </a:r>
            <a:r>
              <a:rPr lang="ru-RU" sz="2400" b="1" i="1" dirty="0">
                <a:solidFill>
                  <a:srgbClr val="0070C0"/>
                </a:solidFill>
                <a:effectLst/>
                <a:latin typeface="Times New Roman" panose="02020603050405020304" pitchFamily="18" charset="0"/>
                <a:ea typeface="Calibri"/>
                <a:cs typeface="Times New Roman" panose="02020603050405020304" pitchFamily="18" charset="0"/>
              </a:rPr>
              <a:t> 2%. </a:t>
            </a:r>
            <a:br>
              <a:rPr lang="ru-RU" sz="2400" b="1" i="1" dirty="0">
                <a:solidFill>
                  <a:srgbClr val="0070C0"/>
                </a:solidFill>
                <a:effectLst/>
                <a:latin typeface="Times New Roman" panose="02020603050405020304" pitchFamily="18" charset="0"/>
                <a:ea typeface="Calibri"/>
                <a:cs typeface="Times New Roman" panose="02020603050405020304" pitchFamily="18" charset="0"/>
              </a:rPr>
            </a:br>
            <a:r>
              <a:rPr lang="ru-RU" sz="2400" b="1" dirty="0" err="1">
                <a:solidFill>
                  <a:srgbClr val="C00000"/>
                </a:solidFill>
                <a:effectLst/>
                <a:latin typeface="Times New Roman" panose="02020603050405020304" pitchFamily="18" charset="0"/>
                <a:ea typeface="Calibri"/>
                <a:cs typeface="Times New Roman" panose="02020603050405020304" pitchFamily="18" charset="0"/>
              </a:rPr>
              <a:t>Різниця</a:t>
            </a:r>
            <a:r>
              <a:rPr lang="ru-RU" sz="2400" b="1" dirty="0">
                <a:solidFill>
                  <a:srgbClr val="C00000"/>
                </a:solidFill>
                <a:effectLst/>
                <a:latin typeface="Times New Roman" panose="02020603050405020304" pitchFamily="18" charset="0"/>
                <a:ea typeface="Calibri"/>
                <a:cs typeface="Times New Roman" panose="02020603050405020304" pitchFamily="18" charset="0"/>
              </a:rPr>
              <a:t> у </a:t>
            </a:r>
            <a:r>
              <a:rPr lang="ru-RU" sz="2400" b="1" dirty="0" err="1">
                <a:solidFill>
                  <a:srgbClr val="C00000"/>
                </a:solidFill>
                <a:effectLst/>
                <a:latin typeface="Times New Roman" panose="02020603050405020304" pitchFamily="18" charset="0"/>
                <a:ea typeface="Calibri"/>
                <a:cs typeface="Times New Roman" panose="02020603050405020304" pitchFamily="18" charset="0"/>
              </a:rPr>
              <a:t>віці</a:t>
            </a:r>
            <a:r>
              <a:rPr lang="ru-RU" sz="2400" b="1" dirty="0">
                <a:solidFill>
                  <a:srgbClr val="C00000"/>
                </a:solidFill>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між</a:t>
            </a:r>
            <a:r>
              <a:rPr lang="ru-RU" sz="2400" dirty="0">
                <a:effectLst/>
                <a:latin typeface="Times New Roman" panose="02020603050405020304" pitchFamily="18" charset="0"/>
                <a:ea typeface="Calibri"/>
                <a:cs typeface="Times New Roman" panose="02020603050405020304" pitchFamily="18" charset="0"/>
              </a:rPr>
              <a:t> аналогами не повинна </a:t>
            </a:r>
            <a:r>
              <a:rPr lang="ru-RU" sz="2400" dirty="0" err="1">
                <a:effectLst/>
                <a:latin typeface="Times New Roman" panose="02020603050405020304" pitchFamily="18" charset="0"/>
                <a:ea typeface="Calibri"/>
                <a:cs typeface="Times New Roman" panose="02020603050405020304" pitchFamily="18" charset="0"/>
              </a:rPr>
              <a:t>перевищувати</a:t>
            </a:r>
            <a:r>
              <a:rPr lang="ru-RU" sz="2400" dirty="0">
                <a:effectLst/>
                <a:latin typeface="Times New Roman" panose="02020603050405020304" pitchFamily="18" charset="0"/>
                <a:ea typeface="Calibri"/>
                <a:cs typeface="Times New Roman" panose="02020603050405020304" pitchFamily="18" charset="0"/>
              </a:rPr>
              <a:t> 5 </a:t>
            </a:r>
            <a:r>
              <a:rPr lang="ru-RU" sz="2400" dirty="0" err="1">
                <a:effectLst/>
                <a:latin typeface="Times New Roman" panose="02020603050405020304" pitchFamily="18" charset="0"/>
                <a:ea typeface="Calibri"/>
                <a:cs typeface="Times New Roman" panose="02020603050405020304" pitchFamily="18" charset="0"/>
              </a:rPr>
              <a:t>днів</a:t>
            </a:r>
            <a:r>
              <a:rPr lang="ru-RU" sz="2400" dirty="0">
                <a:effectLst/>
                <a:latin typeface="Times New Roman" panose="02020603050405020304" pitchFamily="18" charset="0"/>
                <a:ea typeface="Calibri"/>
                <a:cs typeface="Times New Roman" panose="02020603050405020304" pitchFamily="18" charset="0"/>
              </a:rPr>
              <a:t>, а </a:t>
            </a:r>
            <a:r>
              <a:rPr lang="ru-RU" sz="2400" dirty="0" err="1">
                <a:effectLst/>
                <a:latin typeface="Times New Roman" panose="02020603050405020304" pitchFamily="18" charset="0"/>
                <a:ea typeface="Calibri"/>
                <a:cs typeface="Times New Roman" panose="02020603050405020304" pitchFamily="18" charset="0"/>
              </a:rPr>
              <a:t>між</a:t>
            </a:r>
            <a:r>
              <a:rPr lang="ru-RU" sz="2400" dirty="0">
                <a:effectLst/>
                <a:latin typeface="Times New Roman" panose="02020603050405020304" pitchFamily="18" charset="0"/>
                <a:ea typeface="Calibri"/>
                <a:cs typeface="Times New Roman" panose="02020603050405020304" pitchFamily="18" charset="0"/>
              </a:rPr>
              <a:t> поросятами у </a:t>
            </a:r>
            <a:r>
              <a:rPr lang="ru-RU" sz="2400" dirty="0" err="1">
                <a:effectLst/>
                <a:latin typeface="Times New Roman" panose="02020603050405020304" pitchFamily="18" charset="0"/>
                <a:ea typeface="Calibri"/>
                <a:cs typeface="Times New Roman" panose="02020603050405020304" pitchFamily="18" charset="0"/>
              </a:rPr>
              <a:t>групі</a:t>
            </a:r>
            <a:r>
              <a:rPr lang="ru-RU" sz="2400" dirty="0">
                <a:effectLst/>
                <a:latin typeface="Times New Roman" panose="02020603050405020304" pitchFamily="18" charset="0"/>
                <a:ea typeface="Calibri"/>
                <a:cs typeface="Times New Roman" panose="02020603050405020304" pitchFamily="18" charset="0"/>
              </a:rPr>
              <a:t> – 10 </a:t>
            </a:r>
            <a:r>
              <a:rPr lang="ru-RU" sz="2400" dirty="0" err="1">
                <a:effectLst/>
                <a:latin typeface="Times New Roman" panose="02020603050405020304" pitchFamily="18" charset="0"/>
                <a:ea typeface="Calibri"/>
                <a:cs typeface="Times New Roman" panose="02020603050405020304" pitchFamily="18" charset="0"/>
              </a:rPr>
              <a:t>днів</a:t>
            </a:r>
            <a:r>
              <a:rPr lang="ru-RU" sz="2400" dirty="0">
                <a:effectLst/>
                <a:latin typeface="Times New Roman" panose="02020603050405020304" pitchFamily="18" charset="0"/>
                <a:ea typeface="Calibri"/>
                <a:cs typeface="Times New Roman" panose="02020603050405020304" pitchFamily="18" charset="0"/>
              </a:rPr>
              <a:t>. </a:t>
            </a:r>
            <a:br>
              <a:rPr lang="ru-RU" sz="2400" dirty="0">
                <a:effectLst/>
                <a:latin typeface="Times New Roman" panose="02020603050405020304" pitchFamily="18" charset="0"/>
                <a:ea typeface="Calibri"/>
                <a:cs typeface="Times New Roman" panose="02020603050405020304" pitchFamily="18" charset="0"/>
              </a:rPr>
            </a:br>
            <a:r>
              <a:rPr lang="ru-RU" sz="2400" dirty="0">
                <a:effectLst/>
                <a:latin typeface="Times New Roman" panose="02020603050405020304" pitchFamily="18" charset="0"/>
                <a:ea typeface="Calibri"/>
                <a:cs typeface="Times New Roman" panose="02020603050405020304" pitchFamily="18" charset="0"/>
              </a:rPr>
              <a:t>	Контроль за живою </a:t>
            </a:r>
            <a:r>
              <a:rPr lang="ru-RU" sz="2400" dirty="0" err="1">
                <a:effectLst/>
                <a:latin typeface="Times New Roman" panose="02020603050405020304" pitchFamily="18" charset="0"/>
                <a:ea typeface="Calibri"/>
                <a:cs typeface="Times New Roman" panose="02020603050405020304" pitchFamily="18" charset="0"/>
              </a:rPr>
              <a:t>масою</a:t>
            </a:r>
            <a:r>
              <a:rPr lang="ru-RU" sz="2400" dirty="0">
                <a:effectLst/>
                <a:latin typeface="Times New Roman" panose="02020603050405020304" pitchFamily="18" charset="0"/>
                <a:ea typeface="Calibri"/>
                <a:cs typeface="Times New Roman" panose="02020603050405020304" pitchFamily="18" charset="0"/>
              </a:rPr>
              <a:t> ремонтного молодняку </a:t>
            </a:r>
            <a:r>
              <a:rPr lang="ru-RU" sz="2400" dirty="0" err="1">
                <a:effectLst/>
                <a:latin typeface="Times New Roman" panose="02020603050405020304" pitchFamily="18" charset="0"/>
                <a:ea typeface="Calibri"/>
                <a:cs typeface="Times New Roman" panose="02020603050405020304" pitchFamily="18" charset="0"/>
              </a:rPr>
              <a:t>здійснюють</a:t>
            </a:r>
            <a:r>
              <a:rPr lang="ru-RU" sz="2400" dirty="0">
                <a:effectLst/>
                <a:latin typeface="Times New Roman" panose="02020603050405020304" pitchFamily="18" charset="0"/>
                <a:ea typeface="Calibri"/>
                <a:cs typeface="Times New Roman" panose="02020603050405020304" pitchFamily="18" charset="0"/>
              </a:rPr>
              <a:t> за </a:t>
            </a:r>
            <a:r>
              <a:rPr lang="ru-RU" sz="2400" dirty="0" err="1">
                <a:effectLst/>
                <a:latin typeface="Times New Roman" panose="02020603050405020304" pitchFamily="18" charset="0"/>
                <a:ea typeface="Calibri"/>
                <a:cs typeface="Times New Roman" panose="02020603050405020304" pitchFamily="18" charset="0"/>
              </a:rPr>
              <a:t>допомогою</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щомісячного</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індивідуального</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зважування</a:t>
            </a:r>
            <a:r>
              <a:rPr lang="ru-RU" sz="2400" dirty="0">
                <a:effectLst/>
                <a:latin typeface="Times New Roman" panose="02020603050405020304" pitchFamily="18" charset="0"/>
                <a:ea typeface="Calibri"/>
                <a:cs typeface="Times New Roman" panose="02020603050405020304" pitchFamily="18" charset="0"/>
              </a:rPr>
              <a:t>. </a:t>
            </a:r>
            <a:r>
              <a:rPr lang="ru-RU" sz="2400" b="1" dirty="0" err="1">
                <a:solidFill>
                  <a:srgbClr val="C00000"/>
                </a:solidFill>
                <a:effectLst/>
                <a:latin typeface="Times New Roman" panose="02020603050405020304" pitchFamily="18" charset="0"/>
                <a:ea typeface="Calibri"/>
                <a:cs typeface="Times New Roman" panose="02020603050405020304" pitchFamily="18" charset="0"/>
              </a:rPr>
              <a:t>Екстерєрні</a:t>
            </a:r>
            <a:r>
              <a:rPr lang="ru-RU" sz="2400" b="1" dirty="0">
                <a:solidFill>
                  <a:srgbClr val="C00000"/>
                </a:solidFill>
                <a:effectLst/>
                <a:latin typeface="Times New Roman" panose="02020603050405020304" pitchFamily="18" charset="0"/>
                <a:ea typeface="Calibri"/>
                <a:cs typeface="Times New Roman" panose="02020603050405020304" pitchFamily="18" charset="0"/>
              </a:rPr>
              <a:t> </a:t>
            </a:r>
            <a:r>
              <a:rPr lang="ru-RU" sz="2400" b="1" dirty="0" err="1">
                <a:solidFill>
                  <a:srgbClr val="C00000"/>
                </a:solidFill>
                <a:effectLst/>
                <a:latin typeface="Times New Roman" panose="02020603050405020304" pitchFamily="18" charset="0"/>
                <a:ea typeface="Calibri"/>
                <a:cs typeface="Times New Roman" panose="02020603050405020304" pitchFamily="18" charset="0"/>
              </a:rPr>
              <a:t>показники</a:t>
            </a:r>
            <a:r>
              <a:rPr lang="ru-RU" sz="2400" b="1" dirty="0">
                <a:solidFill>
                  <a:srgbClr val="C00000"/>
                </a:solidFill>
                <a:effectLst/>
                <a:latin typeface="Times New Roman" panose="02020603050405020304" pitchFamily="18" charset="0"/>
                <a:ea typeface="Calibri"/>
                <a:cs typeface="Times New Roman" panose="02020603050405020304" pitchFamily="18" charset="0"/>
              </a:rPr>
              <a:t> </a:t>
            </a:r>
            <a:r>
              <a:rPr lang="ru-RU" sz="2400" dirty="0">
                <a:effectLst/>
                <a:latin typeface="Times New Roman" panose="02020603050405020304" pitchFamily="18" charset="0"/>
                <a:ea typeface="Calibri"/>
                <a:cs typeface="Times New Roman" panose="02020603050405020304" pitchFamily="18" charset="0"/>
              </a:rPr>
              <a:t>(</a:t>
            </a:r>
            <a:r>
              <a:rPr lang="ru-RU" sz="2400" dirty="0" err="1">
                <a:effectLst/>
                <a:latin typeface="Times New Roman" panose="02020603050405020304" pitchFamily="18" charset="0"/>
                <a:ea typeface="Calibri"/>
                <a:cs typeface="Times New Roman" panose="02020603050405020304" pitchFamily="18" charset="0"/>
              </a:rPr>
              <a:t>проміри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індекси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тілобудови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визначають</a:t>
            </a:r>
            <a:r>
              <a:rPr lang="ru-RU" sz="2400" dirty="0">
                <a:effectLst/>
                <a:latin typeface="Times New Roman" panose="02020603050405020304" pitchFamily="18" charset="0"/>
                <a:ea typeface="Calibri"/>
                <a:cs typeface="Times New Roman" panose="02020603050405020304" pitchFamily="18" charset="0"/>
              </a:rPr>
              <a:t> </a:t>
            </a:r>
            <a:r>
              <a:rPr lang="ru-RU" sz="2400" b="1" dirty="0">
                <a:solidFill>
                  <a:srgbClr val="C00000"/>
                </a:solidFill>
                <a:effectLst/>
                <a:latin typeface="Times New Roman" panose="02020603050405020304" pitchFamily="18" charset="0"/>
                <a:ea typeface="Calibri"/>
                <a:cs typeface="Times New Roman" panose="02020603050405020304" pitchFamily="18" charset="0"/>
              </a:rPr>
              <a:t>на </a:t>
            </a:r>
            <a:r>
              <a:rPr lang="ru-RU" sz="2400" b="1" dirty="0">
                <a:solidFill>
                  <a:srgbClr val="C00000"/>
                </a:solidFill>
                <a:latin typeface="Times New Roman" panose="02020603050405020304" pitchFamily="18" charset="0"/>
                <a:cs typeface="Times New Roman" panose="02020603050405020304" pitchFamily="18" charset="0"/>
              </a:rPr>
              <a:t>10, 30 і 60 день </a:t>
            </a:r>
            <a:r>
              <a:rPr lang="ru-RU" sz="2400" b="1" dirty="0" err="1">
                <a:solidFill>
                  <a:srgbClr val="C00000"/>
                </a:solidFill>
                <a:latin typeface="Times New Roman" panose="02020603050405020304" pitchFamily="18" charset="0"/>
                <a:cs typeface="Times New Roman" panose="02020603050405020304" pitchFamily="18" charset="0"/>
              </a:rPr>
              <a:t>життя</a:t>
            </a:r>
            <a:r>
              <a:rPr lang="ru-RU" sz="2400" b="1" dirty="0">
                <a:solidFill>
                  <a:srgbClr val="C00000"/>
                </a:solidFill>
                <a:latin typeface="Times New Roman" panose="02020603050405020304" pitchFamily="18" charset="0"/>
                <a:cs typeface="Times New Roman" panose="02020603050405020304" pitchFamily="18" charset="0"/>
              </a:rPr>
              <a:t> та в 4, 6 і 8 </a:t>
            </a:r>
            <a:r>
              <a:rPr lang="ru-RU" sz="2400" b="1" dirty="0" err="1">
                <a:solidFill>
                  <a:srgbClr val="C00000"/>
                </a:solidFill>
                <a:latin typeface="Times New Roman" panose="02020603050405020304" pitchFamily="18" charset="0"/>
                <a:cs typeface="Times New Roman" panose="02020603050405020304" pitchFamily="18" charset="0"/>
              </a:rPr>
              <a:t>місяців</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ea typeface="Calibri"/>
                <a:cs typeface="Times New Roman" panose="02020603050405020304" pitchFamily="18" charset="0"/>
              </a:rPr>
            </a:br>
            <a:r>
              <a:rPr lang="ru-RU" sz="2400" dirty="0">
                <a:latin typeface="Times New Roman" panose="02020603050405020304" pitchFamily="18" charset="0"/>
                <a:ea typeface="Calibri"/>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Корми </a:t>
            </a:r>
            <a:r>
              <a:rPr lang="ru-RU" sz="2400" dirty="0" err="1">
                <a:latin typeface="Times New Roman" panose="02020603050405020304" pitchFamily="18" charset="0"/>
                <a:cs typeface="Times New Roman" panose="02020603050405020304" pitchFamily="18" charset="0"/>
              </a:rPr>
              <a:t>раціону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піддослідного</a:t>
            </a:r>
            <a:r>
              <a:rPr lang="ru-RU" sz="2400" dirty="0">
                <a:latin typeface="Times New Roman" panose="02020603050405020304" pitchFamily="18" charset="0"/>
                <a:cs typeface="Times New Roman" panose="02020603050405020304" pitchFamily="18" charset="0"/>
              </a:rPr>
              <a:t> молодняку, перед кожною </a:t>
            </a:r>
            <a:r>
              <a:rPr lang="ru-RU" sz="2400" dirty="0" err="1">
                <a:latin typeface="Times New Roman" panose="02020603050405020304" pitchFamily="18" charset="0"/>
                <a:cs typeface="Times New Roman" panose="02020603050405020304" pitchFamily="18" charset="0"/>
              </a:rPr>
              <a:t>годівлею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зважують</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точністю</a:t>
            </a:r>
            <a:r>
              <a:rPr lang="ru-RU" sz="2400" dirty="0">
                <a:latin typeface="Times New Roman" panose="02020603050405020304" pitchFamily="18" charset="0"/>
                <a:cs typeface="Times New Roman" panose="02020603050405020304" pitchFamily="18" charset="0"/>
              </a:rPr>
              <a:t> до 50 г. </a:t>
            </a:r>
            <a:r>
              <a:rPr lang="ru-RU" sz="2400" dirty="0" err="1">
                <a:latin typeface="Times New Roman" panose="02020603050405020304" pitchFamily="18" charset="0"/>
                <a:cs typeface="Times New Roman" panose="02020603050405020304" pitchFamily="18" charset="0"/>
              </a:rPr>
              <a:t>Якщо</a:t>
            </a:r>
            <a:r>
              <a:rPr lang="ru-RU" sz="2400" dirty="0">
                <a:latin typeface="Times New Roman" panose="02020603050405020304" pitchFamily="18" charset="0"/>
                <a:cs typeface="Times New Roman" panose="02020603050405020304" pitchFamily="18" charset="0"/>
              </a:rPr>
              <a:t> поросята не </a:t>
            </a:r>
            <a:r>
              <a:rPr lang="ru-RU" sz="2400" dirty="0" err="1">
                <a:latin typeface="Times New Roman" panose="02020603050405020304" pitchFamily="18" charset="0"/>
                <a:cs typeface="Times New Roman" panose="02020603050405020304" pitchFamily="18" charset="0"/>
              </a:rPr>
              <a:t>поїдають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повністю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кормової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даванки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потрібно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решток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зважуючи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через 45 – 50 </a:t>
            </a:r>
            <a:r>
              <a:rPr lang="ru-RU" sz="2400" dirty="0" err="1">
                <a:latin typeface="Times New Roman" panose="02020603050405020304" pitchFamily="18" charset="0"/>
                <a:cs typeface="Times New Roman" panose="02020603050405020304" pitchFamily="18" charset="0"/>
              </a:rPr>
              <a:t>хв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після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роздачі</a:t>
            </a:r>
            <a:r>
              <a:rPr lang="ru-RU" sz="2400" dirty="0">
                <a:latin typeface="Times New Roman" panose="02020603050405020304" pitchFamily="18" charset="0"/>
                <a:cs typeface="Times New Roman" panose="02020603050405020304" pitchFamily="18" charset="0"/>
              </a:rPr>
              <a:t>.</a:t>
            </a:r>
            <a:br>
              <a:rPr lang="ru-RU" sz="2000" dirty="0"/>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52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6106690"/>
          </a:xfrm>
        </p:spPr>
        <p:style>
          <a:lnRef idx="1">
            <a:schemeClr val="accent3"/>
          </a:lnRef>
          <a:fillRef idx="2">
            <a:schemeClr val="accent3"/>
          </a:fillRef>
          <a:effectRef idx="1">
            <a:schemeClr val="accent3"/>
          </a:effectRef>
          <a:fontRef idx="minor">
            <a:schemeClr val="dk1"/>
          </a:fontRef>
        </p:style>
        <p:txBody>
          <a:bodyPr>
            <a:normAutofit fontScale="90000"/>
          </a:bodyPr>
          <a:lstStyle/>
          <a:p>
            <a:pPr indent="457200" algn="l"/>
            <a:r>
              <a:rPr lang="ru-RU" sz="2400" dirty="0">
                <a:effectLst/>
                <a:latin typeface="Times New Roman"/>
                <a:ea typeface="Calibri"/>
                <a:cs typeface="Times New Roman"/>
              </a:rPr>
              <a:t>У </a:t>
            </a:r>
            <a:r>
              <a:rPr lang="ru-RU" sz="2400" dirty="0" err="1">
                <a:effectLst/>
                <a:latin typeface="Times New Roman"/>
                <a:ea typeface="Calibri"/>
                <a:cs typeface="Times New Roman"/>
              </a:rPr>
              <a:t>дослідах</a:t>
            </a:r>
            <a:r>
              <a:rPr lang="ru-RU" sz="2400" dirty="0">
                <a:effectLst/>
                <a:latin typeface="Times New Roman"/>
                <a:ea typeface="Calibri"/>
                <a:cs typeface="Times New Roman"/>
              </a:rPr>
              <a:t> з </a:t>
            </a:r>
            <a:r>
              <a:rPr lang="ru-RU" sz="2400" dirty="0" err="1">
                <a:effectLst/>
                <a:latin typeface="Times New Roman"/>
                <a:ea typeface="Calibri"/>
                <a:cs typeface="Times New Roman"/>
              </a:rPr>
              <a:t>вирощуванним</a:t>
            </a:r>
            <a:r>
              <a:rPr lang="ru-RU" sz="2400" dirty="0">
                <a:effectLst/>
                <a:latin typeface="Times New Roman"/>
                <a:ea typeface="Calibri"/>
                <a:cs typeface="Times New Roman"/>
              </a:rPr>
              <a:t> на </a:t>
            </a:r>
            <a:r>
              <a:rPr lang="ru-RU" sz="2400" dirty="0" err="1">
                <a:effectLst/>
                <a:latin typeface="Times New Roman"/>
                <a:ea typeface="Calibri"/>
                <a:cs typeface="Times New Roman"/>
              </a:rPr>
              <a:t>м’ясо</a:t>
            </a:r>
            <a:r>
              <a:rPr lang="ru-RU" sz="2400" dirty="0">
                <a:effectLst/>
                <a:latin typeface="Times New Roman"/>
                <a:ea typeface="Calibri"/>
                <a:cs typeface="Times New Roman"/>
              </a:rPr>
              <a:t> молодняком </a:t>
            </a:r>
            <a:r>
              <a:rPr lang="ru-RU" sz="2400" dirty="0" err="1">
                <a:effectLst/>
                <a:latin typeface="Times New Roman"/>
                <a:ea typeface="Calibri"/>
                <a:cs typeface="Times New Roman"/>
              </a:rPr>
              <a:t>поряд</a:t>
            </a:r>
            <a:r>
              <a:rPr lang="ru-RU" sz="2400" dirty="0">
                <a:effectLst/>
                <a:latin typeface="Times New Roman"/>
                <a:ea typeface="Calibri"/>
                <a:cs typeface="Times New Roman"/>
              </a:rPr>
              <a:t> з живою </a:t>
            </a:r>
            <a:r>
              <a:rPr lang="ru-RU" sz="2400" dirty="0" err="1">
                <a:effectLst/>
                <a:latin typeface="Times New Roman"/>
                <a:ea typeface="Calibri"/>
                <a:cs typeface="Times New Roman"/>
              </a:rPr>
              <a:t>масою</a:t>
            </a:r>
            <a:r>
              <a:rPr lang="ru-RU" sz="2400" dirty="0">
                <a:effectLst/>
                <a:latin typeface="Times New Roman"/>
                <a:ea typeface="Calibri"/>
                <a:cs typeface="Times New Roman"/>
              </a:rPr>
              <a:t>, яку </a:t>
            </a:r>
            <a:r>
              <a:rPr lang="ru-RU" sz="2400" dirty="0" err="1">
                <a:effectLst/>
                <a:latin typeface="Times New Roman"/>
                <a:ea typeface="Calibri"/>
                <a:cs typeface="Times New Roman"/>
              </a:rPr>
              <a:t>визначають</a:t>
            </a:r>
            <a:r>
              <a:rPr lang="ru-RU" sz="2400" dirty="0">
                <a:effectLst/>
                <a:latin typeface="Times New Roman"/>
                <a:ea typeface="Calibri"/>
                <a:cs typeface="Times New Roman"/>
              </a:rPr>
              <a:t> по </a:t>
            </a:r>
            <a:r>
              <a:rPr lang="ru-RU" sz="2400" dirty="0" err="1">
                <a:effectLst/>
                <a:latin typeface="Times New Roman"/>
                <a:ea typeface="Calibri"/>
                <a:cs typeface="Times New Roman"/>
              </a:rPr>
              <a:t>періодах</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відгодівлі</a:t>
            </a:r>
            <a:r>
              <a:rPr lang="ru-RU" sz="2400" dirty="0">
                <a:effectLst/>
                <a:latin typeface="Times New Roman"/>
                <a:ea typeface="Calibri"/>
                <a:cs typeface="Times New Roman"/>
              </a:rPr>
              <a:t> (4 – 6 і 6 – 8 </a:t>
            </a:r>
            <a:r>
              <a:rPr lang="ru-RU" sz="2400" dirty="0" err="1">
                <a:effectLst/>
                <a:latin typeface="Times New Roman"/>
                <a:ea typeface="Calibri"/>
                <a:cs typeface="Times New Roman"/>
              </a:rPr>
              <a:t>міс</a:t>
            </a:r>
            <a:r>
              <a:rPr lang="ru-RU" sz="2400" dirty="0">
                <a:effectLst/>
                <a:latin typeface="Times New Roman"/>
                <a:ea typeface="Calibri"/>
                <a:cs typeface="Times New Roman"/>
              </a:rPr>
              <a:t>), за </a:t>
            </a:r>
            <a:r>
              <a:rPr lang="ru-RU" sz="2400" dirty="0" err="1">
                <a:effectLst/>
                <a:latin typeface="Times New Roman"/>
                <a:ea typeface="Calibri"/>
                <a:cs typeface="Times New Roman"/>
              </a:rPr>
              <a:t>даними</a:t>
            </a:r>
            <a:r>
              <a:rPr lang="ru-RU" sz="2400" dirty="0">
                <a:effectLst/>
                <a:latin typeface="Times New Roman"/>
                <a:ea typeface="Calibri"/>
                <a:cs typeface="Times New Roman"/>
              </a:rPr>
              <a:t> </a:t>
            </a:r>
            <a:r>
              <a:rPr lang="ru-RU" sz="2400" dirty="0" err="1">
                <a:effectLst/>
                <a:latin typeface="Times New Roman"/>
                <a:ea typeface="Calibri"/>
                <a:cs typeface="Times New Roman"/>
              </a:rPr>
              <a:t>групового</a:t>
            </a:r>
            <a:r>
              <a:rPr lang="ru-RU" sz="2400" dirty="0">
                <a:effectLst/>
                <a:latin typeface="Times New Roman"/>
                <a:ea typeface="Calibri"/>
                <a:cs typeface="Times New Roman"/>
              </a:rPr>
              <a:t> </a:t>
            </a:r>
            <a:r>
              <a:rPr lang="ru-RU" sz="2400" dirty="0" err="1">
                <a:effectLst/>
                <a:latin typeface="Times New Roman"/>
                <a:ea typeface="Calibri"/>
                <a:cs typeface="Times New Roman"/>
              </a:rPr>
              <a:t>обліку</a:t>
            </a:r>
            <a:r>
              <a:rPr lang="ru-RU" sz="2400" dirty="0">
                <a:effectLst/>
                <a:latin typeface="Times New Roman"/>
                <a:ea typeface="Calibri"/>
                <a:cs typeface="Times New Roman"/>
              </a:rPr>
              <a:t> </a:t>
            </a:r>
            <a:r>
              <a:rPr lang="ru-RU" sz="2400" dirty="0" err="1">
                <a:effectLst/>
                <a:latin typeface="Times New Roman"/>
                <a:ea typeface="Calibri"/>
                <a:cs typeface="Times New Roman"/>
              </a:rPr>
              <a:t>визначають</a:t>
            </a:r>
            <a:r>
              <a:rPr lang="ru-RU" sz="2400" dirty="0">
                <a:effectLst/>
                <a:latin typeface="Times New Roman"/>
                <a:ea typeface="Calibri"/>
                <a:cs typeface="Times New Roman"/>
              </a:rPr>
              <a:t> </a:t>
            </a:r>
            <a:r>
              <a:rPr lang="ru-RU" sz="2400" dirty="0" err="1">
                <a:effectLst/>
                <a:latin typeface="Times New Roman"/>
                <a:ea typeface="Calibri"/>
                <a:cs typeface="Times New Roman"/>
              </a:rPr>
              <a:t>споживання</a:t>
            </a:r>
            <a:r>
              <a:rPr lang="ru-RU" sz="2400" dirty="0">
                <a:effectLst/>
                <a:latin typeface="Times New Roman"/>
                <a:ea typeface="Calibri"/>
                <a:cs typeface="Times New Roman"/>
              </a:rPr>
              <a:t> </a:t>
            </a:r>
            <a:r>
              <a:rPr lang="ru-RU" sz="2400" dirty="0" err="1">
                <a:effectLst/>
                <a:latin typeface="Times New Roman"/>
                <a:ea typeface="Calibri"/>
                <a:cs typeface="Times New Roman"/>
              </a:rPr>
              <a:t>кормів</a:t>
            </a:r>
            <a:r>
              <a:rPr lang="ru-RU" sz="2400" dirty="0">
                <a:effectLst/>
                <a:latin typeface="Times New Roman"/>
                <a:ea typeface="Calibri"/>
                <a:cs typeface="Times New Roman"/>
              </a:rPr>
              <a:t> </a:t>
            </a:r>
            <a:r>
              <a:rPr lang="ru-RU" sz="2400" dirty="0" err="1">
                <a:effectLst/>
                <a:latin typeface="Times New Roman"/>
                <a:ea typeface="Calibri"/>
                <a:cs typeface="Times New Roman"/>
              </a:rPr>
              <a:t>щодня</a:t>
            </a:r>
            <a:r>
              <a:rPr lang="ru-RU" sz="2400" dirty="0">
                <a:effectLst/>
                <a:latin typeface="Times New Roman"/>
                <a:ea typeface="Calibri"/>
                <a:cs typeface="Times New Roman"/>
              </a:rPr>
              <a:t> і по </a:t>
            </a:r>
            <a:r>
              <a:rPr lang="ru-RU" sz="2400" dirty="0" err="1">
                <a:effectLst/>
                <a:latin typeface="Times New Roman"/>
                <a:ea typeface="Calibri"/>
                <a:cs typeface="Times New Roman"/>
              </a:rPr>
              <a:t>періодах</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відгодівлі</a:t>
            </a:r>
            <a:r>
              <a:rPr lang="ru-RU" sz="2400" dirty="0">
                <a:effectLst/>
                <a:latin typeface="Times New Roman"/>
                <a:ea typeface="Calibri"/>
                <a:cs typeface="Times New Roman"/>
              </a:rPr>
              <a:t> та </a:t>
            </a:r>
            <a:r>
              <a:rPr lang="ru-RU" sz="2400" dirty="0" err="1">
                <a:effectLst/>
                <a:latin typeface="Times New Roman"/>
                <a:ea typeface="Calibri"/>
                <a:cs typeface="Times New Roman"/>
              </a:rPr>
              <a:t>витрати</a:t>
            </a:r>
            <a:r>
              <a:rPr lang="ru-RU" sz="2400" dirty="0">
                <a:effectLst/>
                <a:latin typeface="Times New Roman"/>
                <a:ea typeface="Calibri"/>
                <a:cs typeface="Times New Roman"/>
              </a:rPr>
              <a:t> корму на </a:t>
            </a:r>
            <a:r>
              <a:rPr lang="ru-RU" sz="2400" dirty="0" err="1">
                <a:effectLst/>
                <a:latin typeface="Times New Roman"/>
                <a:ea typeface="Calibri"/>
                <a:cs typeface="Times New Roman"/>
              </a:rPr>
              <a:t>одиницю</a:t>
            </a:r>
            <a:r>
              <a:rPr lang="ru-RU" sz="2400" dirty="0">
                <a:effectLst/>
                <a:latin typeface="Times New Roman"/>
                <a:ea typeface="Calibri"/>
                <a:cs typeface="Times New Roman"/>
              </a:rPr>
              <a:t> приросту. </a:t>
            </a:r>
            <a:br>
              <a:rPr lang="ru-RU" sz="1800" dirty="0">
                <a:ea typeface="Calibri"/>
                <a:cs typeface="Times New Roman"/>
              </a:rPr>
            </a:br>
            <a:r>
              <a:rPr lang="ru-RU" sz="1800" dirty="0">
                <a:ea typeface="Calibri"/>
                <a:cs typeface="Times New Roman"/>
              </a:rPr>
              <a:t>	</a:t>
            </a:r>
            <a:r>
              <a:rPr lang="ru-RU" sz="2400" dirty="0" err="1">
                <a:effectLst/>
                <a:latin typeface="Times New Roman"/>
                <a:ea typeface="Calibri"/>
                <a:cs typeface="Times New Roman"/>
              </a:rPr>
              <a:t>Після</a:t>
            </a:r>
            <a:r>
              <a:rPr lang="ru-RU" sz="2400" dirty="0">
                <a:effectLst/>
                <a:latin typeface="Times New Roman"/>
                <a:ea typeface="Calibri"/>
                <a:cs typeface="Times New Roman"/>
              </a:rPr>
              <a:t> </a:t>
            </a:r>
            <a:r>
              <a:rPr lang="ru-RU" sz="2400" dirty="0" err="1">
                <a:effectLst/>
                <a:latin typeface="Times New Roman"/>
                <a:ea typeface="Calibri"/>
                <a:cs typeface="Times New Roman"/>
              </a:rPr>
              <a:t>закінчення</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відгодівлі</a:t>
            </a:r>
            <a:r>
              <a:rPr lang="ru-RU" sz="2400" dirty="0">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оцінюють</a:t>
            </a:r>
            <a:r>
              <a:rPr lang="ru-RU" sz="2400" b="1" dirty="0">
                <a:solidFill>
                  <a:srgbClr val="C00000"/>
                </a:solidFill>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відгодівельні</a:t>
            </a:r>
            <a:r>
              <a:rPr lang="ru-RU" sz="2400" b="1" dirty="0">
                <a:solidFill>
                  <a:srgbClr val="C00000"/>
                </a:solidFill>
                <a:effectLst/>
                <a:latin typeface="Times New Roman"/>
                <a:ea typeface="Calibri"/>
                <a:cs typeface="Times New Roman"/>
              </a:rPr>
              <a:t> та </a:t>
            </a:r>
            <a:r>
              <a:rPr lang="ru-RU" sz="2400" b="1" dirty="0" err="1">
                <a:solidFill>
                  <a:srgbClr val="C00000"/>
                </a:solidFill>
                <a:effectLst/>
                <a:latin typeface="Times New Roman"/>
                <a:ea typeface="Calibri"/>
                <a:cs typeface="Times New Roman"/>
              </a:rPr>
              <a:t>забійні</a:t>
            </a:r>
            <a:r>
              <a:rPr lang="ru-RU" sz="2400" b="1" dirty="0">
                <a:solidFill>
                  <a:srgbClr val="C00000"/>
                </a:solidFill>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якост</a:t>
            </a:r>
            <a:r>
              <a:rPr lang="ru-RU" sz="2400" dirty="0" err="1">
                <a:effectLst/>
                <a:latin typeface="Times New Roman"/>
                <a:ea typeface="Calibri"/>
                <a:cs typeface="Times New Roman"/>
              </a:rPr>
              <a:t>і</a:t>
            </a:r>
            <a:r>
              <a:rPr lang="ru-RU" sz="2400" dirty="0">
                <a:effectLst/>
                <a:latin typeface="Times New Roman"/>
                <a:ea typeface="Calibri"/>
                <a:cs typeface="Times New Roman"/>
              </a:rPr>
              <a:t> свиней методом контрольного забою </a:t>
            </a:r>
            <a:r>
              <a:rPr lang="ru-RU" sz="2400" dirty="0" err="1">
                <a:effectLst/>
                <a:latin typeface="Times New Roman"/>
                <a:ea typeface="Calibri"/>
                <a:cs typeface="Times New Roman"/>
              </a:rPr>
              <a:t>трьох</a:t>
            </a:r>
            <a:r>
              <a:rPr lang="ru-RU" sz="2400" dirty="0">
                <a:effectLst/>
                <a:latin typeface="Times New Roman"/>
                <a:ea typeface="Calibri"/>
                <a:cs typeface="Times New Roman"/>
              </a:rPr>
              <a:t> </a:t>
            </a:r>
            <a:r>
              <a:rPr lang="ru-RU" sz="2400" dirty="0" err="1">
                <a:effectLst/>
                <a:latin typeface="Times New Roman"/>
                <a:ea typeface="Calibri"/>
                <a:cs typeface="Times New Roman"/>
              </a:rPr>
              <a:t>голів</a:t>
            </a:r>
            <a:r>
              <a:rPr lang="ru-RU" sz="2400" dirty="0">
                <a:effectLst/>
                <a:latin typeface="Times New Roman"/>
                <a:ea typeface="Calibri"/>
                <a:cs typeface="Times New Roman"/>
              </a:rPr>
              <a:t> з </a:t>
            </a:r>
            <a:r>
              <a:rPr lang="ru-RU" sz="2400" dirty="0" err="1">
                <a:effectLst/>
                <a:latin typeface="Times New Roman"/>
                <a:ea typeface="Calibri"/>
                <a:cs typeface="Times New Roman"/>
              </a:rPr>
              <a:t>кожної</a:t>
            </a:r>
            <a:r>
              <a:rPr lang="ru-RU" sz="2400" dirty="0">
                <a:effectLst/>
                <a:latin typeface="Times New Roman"/>
                <a:ea typeface="Calibri"/>
                <a:cs typeface="Times New Roman"/>
              </a:rPr>
              <a:t> </a:t>
            </a:r>
            <a:r>
              <a:rPr lang="ru-RU" sz="2400" dirty="0" err="1">
                <a:effectLst/>
                <a:latin typeface="Times New Roman"/>
                <a:ea typeface="Calibri"/>
                <a:cs typeface="Times New Roman"/>
              </a:rPr>
              <a:t>групи</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Відгодівельні</a:t>
            </a:r>
            <a:r>
              <a:rPr lang="ru-RU" sz="2400" dirty="0">
                <a:effectLst/>
                <a:latin typeface="Times New Roman"/>
                <a:ea typeface="Calibri"/>
                <a:cs typeface="Times New Roman"/>
              </a:rPr>
              <a:t> </a:t>
            </a:r>
            <a:r>
              <a:rPr lang="ru-RU" sz="2400" dirty="0" err="1">
                <a:effectLst/>
                <a:latin typeface="Times New Roman"/>
                <a:ea typeface="Calibri"/>
                <a:cs typeface="Times New Roman"/>
              </a:rPr>
              <a:t>якості</a:t>
            </a:r>
            <a:r>
              <a:rPr lang="ru-RU" sz="2400" dirty="0">
                <a:effectLst/>
                <a:latin typeface="Times New Roman"/>
                <a:ea typeface="Calibri"/>
                <a:cs typeface="Times New Roman"/>
              </a:rPr>
              <a:t> свиней </a:t>
            </a:r>
            <a:r>
              <a:rPr lang="ru-RU" sz="2400" dirty="0" err="1">
                <a:effectLst/>
                <a:latin typeface="Times New Roman"/>
                <a:ea typeface="Calibri"/>
                <a:cs typeface="Times New Roman"/>
              </a:rPr>
              <a:t>вивчають</a:t>
            </a:r>
            <a:r>
              <a:rPr lang="ru-RU" sz="2400" dirty="0">
                <a:effectLst/>
                <a:latin typeface="Times New Roman"/>
                <a:ea typeface="Calibri"/>
                <a:cs typeface="Times New Roman"/>
              </a:rPr>
              <a:t> з </a:t>
            </a:r>
            <a:r>
              <a:rPr lang="ru-RU" sz="2400" dirty="0" err="1">
                <a:effectLst/>
                <a:latin typeface="Times New Roman"/>
                <a:ea typeface="Calibri"/>
                <a:cs typeface="Times New Roman"/>
              </a:rPr>
              <a:t>урахуванням</a:t>
            </a:r>
            <a:r>
              <a:rPr lang="ru-RU" sz="2400" dirty="0">
                <a:effectLst/>
                <a:latin typeface="Times New Roman"/>
                <a:ea typeface="Calibri"/>
                <a:cs typeface="Times New Roman"/>
              </a:rPr>
              <a:t> </a:t>
            </a:r>
            <a:r>
              <a:rPr lang="ru-RU" sz="2400" dirty="0" err="1">
                <a:effectLst/>
                <a:latin typeface="Times New Roman"/>
                <a:ea typeface="Calibri"/>
                <a:cs typeface="Times New Roman"/>
              </a:rPr>
              <a:t>віку</a:t>
            </a:r>
            <a:r>
              <a:rPr lang="ru-RU" sz="2400" dirty="0">
                <a:effectLst/>
                <a:latin typeface="Times New Roman"/>
                <a:ea typeface="Calibri"/>
                <a:cs typeface="Times New Roman"/>
              </a:rPr>
              <a:t>, </a:t>
            </a:r>
            <a:r>
              <a:rPr lang="ru-RU" sz="2400" dirty="0" err="1">
                <a:effectLst/>
                <a:latin typeface="Times New Roman"/>
                <a:ea typeface="Calibri"/>
                <a:cs typeface="Times New Roman"/>
              </a:rPr>
              <a:t>досягнення</a:t>
            </a:r>
            <a:r>
              <a:rPr lang="ru-RU" sz="2400" dirty="0">
                <a:effectLst/>
                <a:latin typeface="Times New Roman"/>
                <a:ea typeface="Calibri"/>
                <a:cs typeface="Times New Roman"/>
              </a:rPr>
              <a:t> ними </a:t>
            </a:r>
            <a:r>
              <a:rPr lang="ru-RU" sz="2400" dirty="0" err="1">
                <a:effectLst/>
                <a:latin typeface="Times New Roman"/>
                <a:ea typeface="Calibri"/>
                <a:cs typeface="Times New Roman"/>
              </a:rPr>
              <a:t>живої</a:t>
            </a:r>
            <a:r>
              <a:rPr lang="ru-RU" sz="2400" dirty="0">
                <a:effectLst/>
                <a:latin typeface="Times New Roman"/>
                <a:ea typeface="Calibri"/>
                <a:cs typeface="Times New Roman"/>
              </a:rPr>
              <a:t> </a:t>
            </a:r>
            <a:r>
              <a:rPr lang="ru-RU" sz="2400" dirty="0" err="1">
                <a:effectLst/>
                <a:latin typeface="Times New Roman"/>
                <a:ea typeface="Calibri"/>
                <a:cs typeface="Times New Roman"/>
              </a:rPr>
              <a:t>маси</a:t>
            </a:r>
            <a:r>
              <a:rPr lang="ru-RU" sz="2400" dirty="0">
                <a:effectLst/>
                <a:latin typeface="Times New Roman"/>
                <a:ea typeface="Calibri"/>
                <a:cs typeface="Times New Roman"/>
              </a:rPr>
              <a:t> 100 кг, </a:t>
            </a:r>
            <a:r>
              <a:rPr lang="ru-RU" sz="2400" dirty="0" err="1">
                <a:effectLst/>
                <a:latin typeface="Times New Roman"/>
                <a:ea typeface="Calibri"/>
                <a:cs typeface="Times New Roman"/>
              </a:rPr>
              <a:t>середньодобового</a:t>
            </a:r>
            <a:r>
              <a:rPr lang="ru-RU" sz="2400" dirty="0">
                <a:effectLst/>
                <a:latin typeface="Times New Roman"/>
                <a:ea typeface="Calibri"/>
                <a:cs typeface="Times New Roman"/>
              </a:rPr>
              <a:t> приросту і </a:t>
            </a:r>
            <a:r>
              <a:rPr lang="ru-RU" sz="2400" dirty="0" err="1">
                <a:effectLst/>
                <a:latin typeface="Times New Roman"/>
                <a:ea typeface="Calibri"/>
                <a:cs typeface="Times New Roman"/>
              </a:rPr>
              <a:t>витрат</a:t>
            </a:r>
            <a:r>
              <a:rPr lang="ru-RU" sz="2400" dirty="0">
                <a:effectLst/>
                <a:latin typeface="Times New Roman"/>
                <a:ea typeface="Calibri"/>
                <a:cs typeface="Times New Roman"/>
              </a:rPr>
              <a:t> корму на 1 кг приросту. </a:t>
            </a:r>
            <a:br>
              <a:rPr lang="ru-RU" sz="2400" dirty="0">
                <a:effectLst/>
                <a:latin typeface="Times New Roman"/>
                <a:ea typeface="Calibri"/>
                <a:cs typeface="Times New Roman"/>
              </a:rPr>
            </a:br>
            <a:r>
              <a:rPr lang="ru-RU" sz="2400" dirty="0">
                <a:latin typeface="Times New Roman"/>
                <a:ea typeface="Calibri"/>
                <a:cs typeface="Times New Roman"/>
              </a:rPr>
              <a:t>	</a:t>
            </a:r>
            <a:r>
              <a:rPr lang="ru-RU" sz="2400" b="1" i="1" dirty="0" err="1">
                <a:solidFill>
                  <a:srgbClr val="0070C0"/>
                </a:solidFill>
                <a:effectLst/>
                <a:latin typeface="Times New Roman"/>
                <a:ea typeface="Calibri"/>
                <a:cs typeface="Times New Roman"/>
              </a:rPr>
              <a:t>Забійні</a:t>
            </a:r>
            <a:r>
              <a:rPr lang="ru-RU" sz="2400" b="1" i="1" dirty="0">
                <a:solidFill>
                  <a:srgbClr val="0070C0"/>
                </a:solidFill>
                <a:effectLst/>
                <a:latin typeface="Times New Roman"/>
                <a:ea typeface="Calibri"/>
                <a:cs typeface="Times New Roman"/>
              </a:rPr>
              <a:t> і </a:t>
            </a:r>
            <a:r>
              <a:rPr lang="ru-RU" sz="2400" b="1" i="1" dirty="0" err="1">
                <a:solidFill>
                  <a:srgbClr val="0070C0"/>
                </a:solidFill>
                <a:effectLst/>
                <a:latin typeface="Times New Roman"/>
                <a:ea typeface="Calibri"/>
                <a:cs typeface="Times New Roman"/>
              </a:rPr>
              <a:t>м’ясо-сальні</a:t>
            </a:r>
            <a:r>
              <a:rPr lang="ru-RU" sz="2400" b="1" i="1" dirty="0">
                <a:solidFill>
                  <a:srgbClr val="0070C0"/>
                </a:solidFill>
                <a:effectLst/>
                <a:latin typeface="Times New Roman"/>
                <a:ea typeface="Calibri"/>
                <a:cs typeface="Times New Roman"/>
              </a:rPr>
              <a:t> </a:t>
            </a:r>
            <a:r>
              <a:rPr lang="ru-RU" sz="2400" b="1" i="1" dirty="0" err="1">
                <a:solidFill>
                  <a:srgbClr val="0070C0"/>
                </a:solidFill>
                <a:effectLst/>
                <a:latin typeface="Times New Roman"/>
                <a:ea typeface="Calibri"/>
                <a:cs typeface="Times New Roman"/>
              </a:rPr>
              <a:t>якості</a:t>
            </a:r>
            <a:r>
              <a:rPr lang="ru-RU" sz="2400" b="1" i="1" dirty="0">
                <a:solidFill>
                  <a:srgbClr val="0070C0"/>
                </a:solidFill>
                <a:effectLst/>
                <a:latin typeface="Times New Roman"/>
                <a:ea typeface="Calibri"/>
                <a:cs typeface="Times New Roman"/>
              </a:rPr>
              <a:t> </a:t>
            </a:r>
            <a:r>
              <a:rPr lang="ru-RU" sz="2400" b="1" i="1" dirty="0" err="1">
                <a:solidFill>
                  <a:srgbClr val="0070C0"/>
                </a:solidFill>
                <a:effectLst/>
                <a:latin typeface="Times New Roman"/>
                <a:ea typeface="Calibri"/>
                <a:cs typeface="Times New Roman"/>
              </a:rPr>
              <a:t>піддослідних</a:t>
            </a:r>
            <a:r>
              <a:rPr lang="ru-RU" sz="2400" b="1" i="1" dirty="0">
                <a:solidFill>
                  <a:srgbClr val="0070C0"/>
                </a:solidFill>
                <a:effectLst/>
                <a:latin typeface="Times New Roman"/>
                <a:ea typeface="Calibri"/>
                <a:cs typeface="Times New Roman"/>
              </a:rPr>
              <a:t> </a:t>
            </a:r>
            <a:r>
              <a:rPr lang="ru-RU" sz="2400" b="1" i="1" dirty="0" err="1">
                <a:solidFill>
                  <a:srgbClr val="0070C0"/>
                </a:solidFill>
                <a:effectLst/>
                <a:latin typeface="Times New Roman"/>
                <a:ea typeface="Calibri"/>
                <a:cs typeface="Times New Roman"/>
              </a:rPr>
              <a:t>підсвинків</a:t>
            </a:r>
            <a:r>
              <a:rPr lang="ru-RU" sz="2400" b="1" i="1" dirty="0">
                <a:solidFill>
                  <a:srgbClr val="0070C0"/>
                </a:solidFill>
                <a:effectLst/>
                <a:latin typeface="Times New Roman"/>
                <a:ea typeface="Calibri"/>
                <a:cs typeface="Times New Roman"/>
              </a:rPr>
              <a:t>, </a:t>
            </a:r>
            <a:r>
              <a:rPr lang="ru-RU" sz="2400" b="1" i="1" dirty="0" err="1">
                <a:solidFill>
                  <a:srgbClr val="0070C0"/>
                </a:solidFill>
                <a:effectLst/>
                <a:latin typeface="Times New Roman"/>
                <a:ea typeface="Calibri"/>
                <a:cs typeface="Times New Roman"/>
              </a:rPr>
              <a:t>котрі</a:t>
            </a:r>
            <a:r>
              <a:rPr lang="ru-RU" sz="2400" b="1" i="1" dirty="0">
                <a:solidFill>
                  <a:srgbClr val="0070C0"/>
                </a:solidFill>
                <a:effectLst/>
                <a:latin typeface="Times New Roman"/>
                <a:ea typeface="Calibri"/>
                <a:cs typeface="Times New Roman"/>
              </a:rPr>
              <a:t> </a:t>
            </a:r>
            <a:r>
              <a:rPr lang="ru-RU" sz="2400" b="1" i="1" dirty="0" err="1">
                <a:solidFill>
                  <a:srgbClr val="0070C0"/>
                </a:solidFill>
                <a:effectLst/>
                <a:latin typeface="Times New Roman"/>
                <a:ea typeface="Calibri"/>
                <a:cs typeface="Times New Roman"/>
              </a:rPr>
              <a:t>досягли</a:t>
            </a:r>
            <a:r>
              <a:rPr lang="ru-RU" sz="2400" b="1" i="1" dirty="0">
                <a:solidFill>
                  <a:srgbClr val="0070C0"/>
                </a:solidFill>
                <a:effectLst/>
                <a:latin typeface="Times New Roman"/>
                <a:ea typeface="Calibri"/>
                <a:cs typeface="Times New Roman"/>
              </a:rPr>
              <a:t> </a:t>
            </a:r>
            <a:r>
              <a:rPr lang="ru-RU" sz="2400" b="1" i="1" dirty="0" err="1">
                <a:solidFill>
                  <a:srgbClr val="0070C0"/>
                </a:solidFill>
                <a:effectLst/>
                <a:latin typeface="Times New Roman"/>
                <a:ea typeface="Calibri"/>
                <a:cs typeface="Times New Roman"/>
              </a:rPr>
              <a:t>живої</a:t>
            </a:r>
            <a:r>
              <a:rPr lang="ru-RU" sz="2400" b="1" i="1" dirty="0">
                <a:solidFill>
                  <a:srgbClr val="0070C0"/>
                </a:solidFill>
                <a:effectLst/>
                <a:latin typeface="Times New Roman"/>
                <a:ea typeface="Calibri"/>
                <a:cs typeface="Times New Roman"/>
              </a:rPr>
              <a:t> </a:t>
            </a:r>
            <a:r>
              <a:rPr lang="ru-RU" sz="2400" b="1" i="1" dirty="0" err="1">
                <a:solidFill>
                  <a:srgbClr val="0070C0"/>
                </a:solidFill>
                <a:effectLst/>
                <a:latin typeface="Times New Roman"/>
                <a:ea typeface="Calibri"/>
                <a:cs typeface="Times New Roman"/>
              </a:rPr>
              <a:t>маси</a:t>
            </a:r>
            <a:r>
              <a:rPr lang="ru-RU" sz="2400" b="1" i="1" dirty="0">
                <a:solidFill>
                  <a:srgbClr val="0070C0"/>
                </a:solidFill>
                <a:effectLst/>
                <a:latin typeface="Times New Roman"/>
                <a:ea typeface="Calibri"/>
                <a:cs typeface="Times New Roman"/>
              </a:rPr>
              <a:t> 100 кг,</a:t>
            </a:r>
            <a:r>
              <a:rPr lang="ru-RU" sz="2400" dirty="0">
                <a:effectLst/>
                <a:latin typeface="Times New Roman"/>
                <a:ea typeface="Calibri"/>
                <a:cs typeface="Times New Roman"/>
              </a:rPr>
              <a:t> </a:t>
            </a:r>
            <a:r>
              <a:rPr lang="ru-RU" sz="2400" dirty="0" err="1">
                <a:effectLst/>
                <a:latin typeface="Times New Roman"/>
                <a:ea typeface="Calibri"/>
                <a:cs typeface="Times New Roman"/>
              </a:rPr>
              <a:t>оцінюють</a:t>
            </a:r>
            <a:r>
              <a:rPr lang="ru-RU" sz="2400" dirty="0">
                <a:effectLst/>
                <a:latin typeface="Times New Roman"/>
                <a:ea typeface="Calibri"/>
                <a:cs typeface="Times New Roman"/>
              </a:rPr>
              <a:t> за </a:t>
            </a:r>
            <a:r>
              <a:rPr lang="ru-RU" sz="2400" dirty="0" err="1">
                <a:effectLst/>
                <a:latin typeface="Times New Roman"/>
                <a:ea typeface="Calibri"/>
                <a:cs typeface="Times New Roman"/>
              </a:rPr>
              <a:t>окремою</a:t>
            </a:r>
            <a:r>
              <a:rPr lang="ru-RU" sz="2400" dirty="0">
                <a:effectLst/>
                <a:latin typeface="Times New Roman"/>
                <a:ea typeface="Calibri"/>
                <a:cs typeface="Times New Roman"/>
              </a:rPr>
              <a:t> методикою. При </a:t>
            </a:r>
            <a:r>
              <a:rPr lang="ru-RU" sz="2400" dirty="0" err="1">
                <a:effectLst/>
                <a:latin typeface="Times New Roman"/>
                <a:ea typeface="Calibri"/>
                <a:cs typeface="Times New Roman"/>
              </a:rPr>
              <a:t>цьому</a:t>
            </a:r>
            <a:r>
              <a:rPr lang="ru-RU" sz="2400" dirty="0">
                <a:effectLst/>
                <a:latin typeface="Times New Roman"/>
                <a:ea typeface="Calibri"/>
                <a:cs typeface="Times New Roman"/>
              </a:rPr>
              <a:t> </a:t>
            </a:r>
            <a:r>
              <a:rPr lang="ru-RU" sz="2400" dirty="0" err="1">
                <a:effectLst/>
                <a:latin typeface="Times New Roman"/>
                <a:ea typeface="Calibri"/>
                <a:cs typeface="Times New Roman"/>
              </a:rPr>
              <a:t>враховують</a:t>
            </a:r>
            <a:r>
              <a:rPr lang="ru-RU" sz="2400" dirty="0">
                <a:effectLst/>
                <a:latin typeface="Times New Roman"/>
                <a:ea typeface="Calibri"/>
                <a:cs typeface="Times New Roman"/>
              </a:rPr>
              <a:t> </a:t>
            </a:r>
            <a:r>
              <a:rPr lang="ru-RU" sz="2400" dirty="0" err="1">
                <a:effectLst/>
                <a:latin typeface="Times New Roman"/>
                <a:ea typeface="Calibri"/>
                <a:cs typeface="Times New Roman"/>
              </a:rPr>
              <a:t>передзабійну</a:t>
            </a:r>
            <a:r>
              <a:rPr lang="ru-RU" sz="2400" dirty="0">
                <a:effectLst/>
                <a:latin typeface="Times New Roman"/>
                <a:ea typeface="Calibri"/>
                <a:cs typeface="Times New Roman"/>
              </a:rPr>
              <a:t> і </a:t>
            </a:r>
            <a:r>
              <a:rPr lang="ru-RU" sz="2400" dirty="0" err="1">
                <a:effectLst/>
                <a:latin typeface="Times New Roman"/>
                <a:ea typeface="Calibri"/>
                <a:cs typeface="Times New Roman"/>
              </a:rPr>
              <a:t>забійну</a:t>
            </a:r>
            <a:r>
              <a:rPr lang="ru-RU" sz="2400" dirty="0">
                <a:effectLst/>
                <a:latin typeface="Times New Roman"/>
                <a:ea typeface="Calibri"/>
                <a:cs typeface="Times New Roman"/>
              </a:rPr>
              <a:t> </a:t>
            </a:r>
            <a:r>
              <a:rPr lang="ru-RU" sz="2400" dirty="0" err="1">
                <a:effectLst/>
                <a:latin typeface="Times New Roman"/>
                <a:ea typeface="Calibri"/>
                <a:cs typeface="Times New Roman"/>
              </a:rPr>
              <a:t>масу</a:t>
            </a:r>
            <a:r>
              <a:rPr lang="ru-RU" sz="2400" dirty="0">
                <a:effectLst/>
                <a:latin typeface="Times New Roman"/>
                <a:ea typeface="Calibri"/>
                <a:cs typeface="Times New Roman"/>
              </a:rPr>
              <a:t>, </a:t>
            </a:r>
            <a:r>
              <a:rPr lang="ru-RU" sz="2400" dirty="0" err="1">
                <a:effectLst/>
                <a:latin typeface="Times New Roman"/>
                <a:ea typeface="Calibri"/>
                <a:cs typeface="Times New Roman"/>
              </a:rPr>
              <a:t>забійний</a:t>
            </a:r>
            <a:r>
              <a:rPr lang="ru-RU" sz="2400" dirty="0">
                <a:effectLst/>
                <a:latin typeface="Times New Roman"/>
                <a:ea typeface="Calibri"/>
                <a:cs typeface="Times New Roman"/>
              </a:rPr>
              <a:t> </a:t>
            </a:r>
            <a:r>
              <a:rPr lang="ru-RU" sz="2400" dirty="0" err="1">
                <a:effectLst/>
                <a:latin typeface="Times New Roman"/>
                <a:ea typeface="Calibri"/>
                <a:cs typeface="Times New Roman"/>
              </a:rPr>
              <a:t>вихід</a:t>
            </a:r>
            <a:r>
              <a:rPr lang="ru-RU" sz="2400" dirty="0">
                <a:effectLst/>
                <a:latin typeface="Times New Roman"/>
                <a:ea typeface="Calibri"/>
                <a:cs typeface="Times New Roman"/>
              </a:rPr>
              <a:t>, </a:t>
            </a:r>
            <a:r>
              <a:rPr lang="ru-RU" sz="2400" dirty="0" err="1">
                <a:effectLst/>
                <a:latin typeface="Times New Roman"/>
                <a:ea typeface="Calibri"/>
                <a:cs typeface="Times New Roman"/>
              </a:rPr>
              <a:t>масу</a:t>
            </a:r>
            <a:r>
              <a:rPr lang="ru-RU" sz="2400" dirty="0">
                <a:effectLst/>
                <a:latin typeface="Times New Roman"/>
                <a:ea typeface="Calibri"/>
                <a:cs typeface="Times New Roman"/>
              </a:rPr>
              <a:t> </a:t>
            </a:r>
            <a:r>
              <a:rPr lang="ru-RU" sz="2400" dirty="0" err="1">
                <a:effectLst/>
                <a:latin typeface="Times New Roman"/>
                <a:ea typeface="Calibri"/>
                <a:cs typeface="Times New Roman"/>
              </a:rPr>
              <a:t>охолодженої</a:t>
            </a:r>
            <a:r>
              <a:rPr lang="ru-RU" sz="2400" dirty="0">
                <a:effectLst/>
                <a:latin typeface="Times New Roman"/>
                <a:ea typeface="Calibri"/>
                <a:cs typeface="Times New Roman"/>
              </a:rPr>
              <a:t> </a:t>
            </a:r>
            <a:r>
              <a:rPr lang="ru-RU" sz="2400" dirty="0" err="1">
                <a:effectLst/>
                <a:latin typeface="Times New Roman"/>
                <a:ea typeface="Calibri"/>
                <a:cs typeface="Times New Roman"/>
              </a:rPr>
              <a:t>туші</a:t>
            </a:r>
            <a:r>
              <a:rPr lang="ru-RU" sz="2400" dirty="0">
                <a:effectLst/>
                <a:latin typeface="Times New Roman"/>
                <a:ea typeface="Calibri"/>
                <a:cs typeface="Times New Roman"/>
              </a:rPr>
              <a:t>, </a:t>
            </a:r>
            <a:r>
              <a:rPr lang="ru-RU" sz="2400" dirty="0" err="1">
                <a:effectLst/>
                <a:latin typeface="Times New Roman"/>
                <a:ea typeface="Calibri"/>
                <a:cs typeface="Times New Roman"/>
              </a:rPr>
              <a:t>довжину</a:t>
            </a:r>
            <a:r>
              <a:rPr lang="ru-RU" sz="2400" dirty="0">
                <a:effectLst/>
                <a:latin typeface="Times New Roman"/>
                <a:ea typeface="Calibri"/>
                <a:cs typeface="Times New Roman"/>
              </a:rPr>
              <a:t> </a:t>
            </a:r>
            <a:r>
              <a:rPr lang="ru-RU" sz="2400" dirty="0" err="1">
                <a:effectLst/>
                <a:latin typeface="Times New Roman"/>
                <a:ea typeface="Calibri"/>
                <a:cs typeface="Times New Roman"/>
              </a:rPr>
              <a:t>півтуші</a:t>
            </a:r>
            <a:r>
              <a:rPr lang="ru-RU" sz="2400" dirty="0">
                <a:effectLst/>
                <a:latin typeface="Times New Roman"/>
                <a:ea typeface="Calibri"/>
                <a:cs typeface="Times New Roman"/>
              </a:rPr>
              <a:t>, </a:t>
            </a:r>
            <a:r>
              <a:rPr lang="ru-RU" sz="2400" dirty="0" err="1">
                <a:effectLst/>
                <a:latin typeface="Times New Roman"/>
                <a:ea typeface="Calibri"/>
                <a:cs typeface="Times New Roman"/>
              </a:rPr>
              <a:t>товщину</a:t>
            </a:r>
            <a:r>
              <a:rPr lang="ru-RU" sz="2400" dirty="0">
                <a:effectLst/>
                <a:latin typeface="Times New Roman"/>
                <a:ea typeface="Calibri"/>
                <a:cs typeface="Times New Roman"/>
              </a:rPr>
              <a:t> шпику над 6 – 7 </a:t>
            </a:r>
            <a:r>
              <a:rPr lang="ru-RU" sz="2400" dirty="0" err="1">
                <a:effectLst/>
                <a:latin typeface="Times New Roman"/>
                <a:ea typeface="Calibri"/>
                <a:cs typeface="Times New Roman"/>
              </a:rPr>
              <a:t>грудними</a:t>
            </a:r>
            <a:r>
              <a:rPr lang="ru-RU" sz="2400" dirty="0">
                <a:effectLst/>
                <a:latin typeface="Times New Roman"/>
                <a:ea typeface="Calibri"/>
                <a:cs typeface="Times New Roman"/>
              </a:rPr>
              <a:t> </a:t>
            </a:r>
            <a:r>
              <a:rPr lang="ru-RU" sz="2400" dirty="0" err="1">
                <a:effectLst/>
                <a:latin typeface="Times New Roman"/>
                <a:ea typeface="Calibri"/>
                <a:cs typeface="Times New Roman"/>
              </a:rPr>
              <a:t>хребцями</a:t>
            </a:r>
            <a:r>
              <a:rPr lang="ru-RU" sz="2400" dirty="0">
                <a:effectLst/>
                <a:latin typeface="Times New Roman"/>
                <a:ea typeface="Calibri"/>
                <a:cs typeface="Times New Roman"/>
              </a:rPr>
              <a:t>, </a:t>
            </a:r>
            <a:r>
              <a:rPr lang="ru-RU" sz="2400" dirty="0" err="1">
                <a:effectLst/>
                <a:latin typeface="Times New Roman"/>
                <a:ea typeface="Calibri"/>
                <a:cs typeface="Times New Roman"/>
              </a:rPr>
              <a:t>площу</a:t>
            </a:r>
            <a:r>
              <a:rPr lang="ru-RU" sz="2400" dirty="0">
                <a:effectLst/>
                <a:latin typeface="Times New Roman"/>
                <a:ea typeface="Calibri"/>
                <a:cs typeface="Times New Roman"/>
              </a:rPr>
              <a:t> «</a:t>
            </a:r>
            <a:r>
              <a:rPr lang="ru-RU" sz="2400" dirty="0" err="1">
                <a:effectLst/>
                <a:latin typeface="Times New Roman"/>
                <a:ea typeface="Calibri"/>
                <a:cs typeface="Times New Roman"/>
              </a:rPr>
              <a:t>м’язового</a:t>
            </a:r>
            <a:r>
              <a:rPr lang="ru-RU" sz="2400" dirty="0">
                <a:effectLst/>
                <a:latin typeface="Times New Roman"/>
                <a:ea typeface="Calibri"/>
                <a:cs typeface="Times New Roman"/>
              </a:rPr>
              <a:t> </a:t>
            </a:r>
            <a:r>
              <a:rPr lang="ru-RU" sz="2400" dirty="0" err="1">
                <a:effectLst/>
                <a:latin typeface="Times New Roman"/>
                <a:ea typeface="Calibri"/>
                <a:cs typeface="Times New Roman"/>
              </a:rPr>
              <a:t>вічка</a:t>
            </a:r>
            <a:r>
              <a:rPr lang="ru-RU" sz="2400" dirty="0">
                <a:effectLst/>
                <a:latin typeface="Times New Roman"/>
                <a:ea typeface="Calibri"/>
                <a:cs typeface="Times New Roman"/>
              </a:rPr>
              <a:t>», </a:t>
            </a:r>
            <a:r>
              <a:rPr lang="ru-RU" sz="2400" dirty="0" err="1">
                <a:effectLst/>
                <a:latin typeface="Times New Roman"/>
                <a:ea typeface="Calibri"/>
                <a:cs typeface="Times New Roman"/>
              </a:rPr>
              <a:t>масу</a:t>
            </a:r>
            <a:r>
              <a:rPr lang="ru-RU" sz="2400" dirty="0">
                <a:effectLst/>
                <a:latin typeface="Times New Roman"/>
                <a:ea typeface="Calibri"/>
                <a:cs typeface="Times New Roman"/>
              </a:rPr>
              <a:t> </a:t>
            </a:r>
            <a:r>
              <a:rPr lang="ru-RU" sz="2400" dirty="0" err="1">
                <a:effectLst/>
                <a:latin typeface="Times New Roman"/>
                <a:ea typeface="Calibri"/>
                <a:cs typeface="Times New Roman"/>
              </a:rPr>
              <a:t>задньої</a:t>
            </a:r>
            <a:r>
              <a:rPr lang="ru-RU" sz="2400" dirty="0">
                <a:effectLst/>
                <a:latin typeface="Times New Roman"/>
                <a:ea typeface="Calibri"/>
                <a:cs typeface="Times New Roman"/>
              </a:rPr>
              <a:t> </a:t>
            </a:r>
            <a:r>
              <a:rPr lang="ru-RU" sz="2400" dirty="0" err="1">
                <a:effectLst/>
                <a:latin typeface="Times New Roman"/>
                <a:ea typeface="Calibri"/>
                <a:cs typeface="Times New Roman"/>
              </a:rPr>
              <a:t>півтуші</a:t>
            </a:r>
            <a:r>
              <a:rPr lang="ru-RU" sz="2400" dirty="0">
                <a:effectLst/>
                <a:latin typeface="Times New Roman"/>
                <a:ea typeface="Calibri"/>
                <a:cs typeface="Times New Roman"/>
              </a:rPr>
              <a:t>, </a:t>
            </a:r>
            <a:r>
              <a:rPr lang="ru-RU" sz="2400" dirty="0" err="1">
                <a:effectLst/>
                <a:latin typeface="Times New Roman"/>
                <a:ea typeface="Calibri"/>
                <a:cs typeface="Times New Roman"/>
              </a:rPr>
              <a:t>морфологічний</a:t>
            </a:r>
            <a:r>
              <a:rPr lang="ru-RU" sz="2400" dirty="0">
                <a:effectLst/>
                <a:latin typeface="Times New Roman"/>
                <a:ea typeface="Calibri"/>
                <a:cs typeface="Times New Roman"/>
              </a:rPr>
              <a:t> склад </a:t>
            </a:r>
            <a:r>
              <a:rPr lang="ru-RU" sz="2400" dirty="0" err="1">
                <a:effectLst/>
                <a:latin typeface="Times New Roman"/>
                <a:ea typeface="Calibri"/>
                <a:cs typeface="Times New Roman"/>
              </a:rPr>
              <a:t>окремих</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відрубів</a:t>
            </a:r>
            <a:r>
              <a:rPr lang="ru-RU" sz="2400" dirty="0">
                <a:effectLst/>
                <a:latin typeface="Times New Roman"/>
                <a:ea typeface="Calibri"/>
                <a:cs typeface="Times New Roman"/>
              </a:rPr>
              <a:t> </a:t>
            </a:r>
            <a:r>
              <a:rPr lang="ru-RU" sz="2400" dirty="0" err="1">
                <a:effectLst/>
                <a:latin typeface="Times New Roman"/>
                <a:ea typeface="Calibri"/>
                <a:cs typeface="Times New Roman"/>
              </a:rPr>
              <a:t>туші</a:t>
            </a:r>
            <a:r>
              <a:rPr lang="ru-RU" sz="2400" dirty="0">
                <a:effectLst/>
                <a:latin typeface="Times New Roman"/>
                <a:ea typeface="Calibri"/>
                <a:cs typeface="Times New Roman"/>
              </a:rPr>
              <a:t> (</a:t>
            </a:r>
            <a:r>
              <a:rPr lang="ru-RU" sz="2400" dirty="0" err="1">
                <a:effectLst/>
                <a:latin typeface="Times New Roman"/>
                <a:ea typeface="Calibri"/>
                <a:cs typeface="Times New Roman"/>
              </a:rPr>
              <a:t>передня</a:t>
            </a:r>
            <a:r>
              <a:rPr lang="ru-RU" sz="2400" dirty="0">
                <a:effectLst/>
                <a:latin typeface="Times New Roman"/>
                <a:ea typeface="Calibri"/>
                <a:cs typeface="Times New Roman"/>
              </a:rPr>
              <a:t>, </a:t>
            </a:r>
            <a:r>
              <a:rPr lang="ru-RU" sz="2400" dirty="0" err="1">
                <a:effectLst/>
                <a:latin typeface="Times New Roman"/>
                <a:ea typeface="Calibri"/>
                <a:cs typeface="Times New Roman"/>
              </a:rPr>
              <a:t>середня</a:t>
            </a:r>
            <a:r>
              <a:rPr lang="ru-RU" sz="2400" dirty="0">
                <a:effectLst/>
                <a:latin typeface="Times New Roman"/>
                <a:ea typeface="Calibri"/>
                <a:cs typeface="Times New Roman"/>
              </a:rPr>
              <a:t> і </a:t>
            </a:r>
            <a:r>
              <a:rPr lang="ru-RU" sz="2400" dirty="0" err="1">
                <a:effectLst/>
                <a:latin typeface="Times New Roman"/>
                <a:ea typeface="Calibri"/>
                <a:cs typeface="Times New Roman"/>
              </a:rPr>
              <a:t>задня</a:t>
            </a:r>
            <a:r>
              <a:rPr lang="ru-RU" sz="2400" dirty="0">
                <a:effectLst/>
                <a:latin typeface="Times New Roman"/>
                <a:ea typeface="Calibri"/>
                <a:cs typeface="Times New Roman"/>
              </a:rPr>
              <a:t> </a:t>
            </a:r>
            <a:r>
              <a:rPr lang="ru-RU" sz="2400" dirty="0" err="1">
                <a:effectLst/>
                <a:latin typeface="Times New Roman"/>
                <a:ea typeface="Calibri"/>
                <a:cs typeface="Times New Roman"/>
              </a:rPr>
              <a:t>частини</a:t>
            </a:r>
            <a:r>
              <a:rPr lang="ru-RU" sz="2400" dirty="0">
                <a:effectLst/>
                <a:latin typeface="Times New Roman"/>
                <a:ea typeface="Calibri"/>
                <a:cs typeface="Times New Roman"/>
              </a:rPr>
              <a:t>) і </a:t>
            </a:r>
            <a:r>
              <a:rPr lang="ru-RU" sz="2400" dirty="0" err="1">
                <a:effectLst/>
                <a:latin typeface="Times New Roman"/>
                <a:ea typeface="Calibri"/>
                <a:cs typeface="Times New Roman"/>
              </a:rPr>
              <a:t>всієї</a:t>
            </a:r>
            <a:r>
              <a:rPr lang="ru-RU" sz="2400" dirty="0">
                <a:effectLst/>
                <a:latin typeface="Times New Roman"/>
                <a:ea typeface="Calibri"/>
                <a:cs typeface="Times New Roman"/>
              </a:rPr>
              <a:t> </a:t>
            </a:r>
            <a:r>
              <a:rPr lang="ru-RU" sz="2400" dirty="0" err="1">
                <a:effectLst/>
                <a:latin typeface="Times New Roman"/>
                <a:ea typeface="Calibri"/>
                <a:cs typeface="Times New Roman"/>
              </a:rPr>
              <a:t>туші</a:t>
            </a:r>
            <a:r>
              <a:rPr lang="ru-RU" sz="2400" dirty="0">
                <a:effectLst/>
                <a:latin typeface="Times New Roman"/>
                <a:ea typeface="Calibri"/>
                <a:cs typeface="Times New Roman"/>
              </a:rPr>
              <a:t> та </a:t>
            </a:r>
            <a:r>
              <a:rPr lang="ru-RU" sz="2400" dirty="0" err="1">
                <a:effectLst/>
                <a:latin typeface="Times New Roman"/>
                <a:ea typeface="Calibri"/>
                <a:cs typeface="Times New Roman"/>
              </a:rPr>
              <a:t>м’яса</a:t>
            </a:r>
            <a:r>
              <a:rPr lang="ru-RU" sz="2400" dirty="0">
                <a:effectLst/>
                <a:latin typeface="Times New Roman"/>
                <a:ea typeface="Calibri"/>
                <a:cs typeface="Times New Roman"/>
              </a:rPr>
              <a:t>, сала і </a:t>
            </a:r>
            <a:r>
              <a:rPr lang="ru-RU" sz="2400" dirty="0" err="1">
                <a:effectLst/>
                <a:latin typeface="Times New Roman"/>
                <a:ea typeface="Calibri"/>
                <a:cs typeface="Times New Roman"/>
              </a:rPr>
              <a:t>кісток</a:t>
            </a:r>
            <a:r>
              <a:rPr lang="ru-RU" sz="2400" dirty="0">
                <a:effectLst/>
                <a:latin typeface="Times New Roman"/>
                <a:ea typeface="Calibri"/>
                <a:cs typeface="Times New Roman"/>
              </a:rPr>
              <a:t> при </a:t>
            </a:r>
            <a:r>
              <a:rPr lang="ru-RU" sz="2400" dirty="0" err="1">
                <a:effectLst/>
                <a:latin typeface="Times New Roman"/>
                <a:ea typeface="Calibri"/>
                <a:cs typeface="Times New Roman"/>
              </a:rPr>
              <a:t>її</a:t>
            </a:r>
            <a:r>
              <a:rPr lang="ru-RU" sz="2400" dirty="0">
                <a:effectLst/>
                <a:latin typeface="Times New Roman"/>
                <a:ea typeface="Calibri"/>
                <a:cs typeface="Times New Roman"/>
              </a:rPr>
              <a:t> </a:t>
            </a:r>
            <a:r>
              <a:rPr lang="ru-RU" sz="2400" dirty="0" err="1">
                <a:effectLst/>
                <a:latin typeface="Times New Roman"/>
                <a:ea typeface="Calibri"/>
                <a:cs typeface="Times New Roman"/>
              </a:rPr>
              <a:t>обвалюванні</a:t>
            </a:r>
            <a:r>
              <a:rPr lang="ru-RU" sz="2400" dirty="0">
                <a:effectLst/>
                <a:latin typeface="Times New Roman"/>
                <a:ea typeface="Calibri"/>
                <a:cs typeface="Times New Roman"/>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52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style>
          <a:lnRef idx="1">
            <a:schemeClr val="accent3"/>
          </a:lnRef>
          <a:fillRef idx="2">
            <a:schemeClr val="accent3"/>
          </a:fillRef>
          <a:effectRef idx="1">
            <a:schemeClr val="accent3"/>
          </a:effectRef>
          <a:fontRef idx="minor">
            <a:schemeClr val="dk1"/>
          </a:fontRef>
        </p:style>
        <p:txBody>
          <a:bodyPr>
            <a:normAutofit fontScale="90000"/>
          </a:bodyPr>
          <a:lstStyle/>
          <a:p>
            <a:pPr indent="450215" algn="l">
              <a:spcAft>
                <a:spcPts val="800"/>
              </a:spcAft>
            </a:pPr>
            <a:r>
              <a:rPr lang="ru-RU" sz="3100" b="1" dirty="0">
                <a:solidFill>
                  <a:srgbClr val="C00000"/>
                </a:solidFill>
              </a:rPr>
              <a:t>3. </a:t>
            </a:r>
            <a:r>
              <a:rPr lang="ru-RU" sz="3100" b="1" dirty="0" err="1">
                <a:solidFill>
                  <a:srgbClr val="C00000"/>
                </a:solidFill>
              </a:rPr>
              <a:t>Проведення</a:t>
            </a:r>
            <a:r>
              <a:rPr lang="ru-RU" sz="3100" b="1" dirty="0">
                <a:solidFill>
                  <a:srgbClr val="C00000"/>
                </a:solidFill>
              </a:rPr>
              <a:t> </a:t>
            </a:r>
            <a:r>
              <a:rPr lang="ru-RU" sz="3100" b="1" dirty="0" err="1">
                <a:solidFill>
                  <a:srgbClr val="C00000"/>
                </a:solidFill>
              </a:rPr>
              <a:t>дослідів</a:t>
            </a:r>
            <a:r>
              <a:rPr lang="ru-RU" sz="3100" b="1" dirty="0">
                <a:solidFill>
                  <a:srgbClr val="C00000"/>
                </a:solidFill>
              </a:rPr>
              <a:t> в </a:t>
            </a:r>
            <a:r>
              <a:rPr lang="ru-RU" sz="3100" b="1" dirty="0" err="1">
                <a:solidFill>
                  <a:srgbClr val="C00000"/>
                </a:solidFill>
              </a:rPr>
              <a:t>конярстві</a:t>
            </a:r>
            <a:r>
              <a:rPr lang="ru-RU" sz="3100" b="1" dirty="0">
                <a:solidFill>
                  <a:srgbClr val="C00000"/>
                </a:solidFill>
              </a:rPr>
              <a:t> та </a:t>
            </a:r>
            <a:r>
              <a:rPr lang="ru-RU" sz="3100" b="1" dirty="0" err="1">
                <a:solidFill>
                  <a:srgbClr val="C00000"/>
                </a:solidFill>
              </a:rPr>
              <a:t>вівчарстві</a:t>
            </a:r>
            <a:br>
              <a:rPr lang="ru-RU" sz="3100" b="1" dirty="0">
                <a:solidFill>
                  <a:srgbClr val="C00000"/>
                </a:solidFill>
              </a:rPr>
            </a:br>
            <a:r>
              <a:rPr lang="ru-RU" sz="2400" b="1" dirty="0"/>
              <a:t>    	 </a:t>
            </a:r>
            <a:r>
              <a:rPr lang="ru-RU" sz="2400" b="1" dirty="0">
                <a:latin typeface="Times New Roman" panose="02020603050405020304" pitchFamily="18" charset="0"/>
                <a:cs typeface="Times New Roman" panose="02020603050405020304" pitchFamily="18" charset="0"/>
              </a:rPr>
              <a:t> У </a:t>
            </a:r>
            <a:r>
              <a:rPr lang="ru-RU" sz="2400" dirty="0" err="1">
                <a:effectLst/>
                <a:latin typeface="Times New Roman" panose="02020603050405020304" pitchFamily="18" charset="0"/>
                <a:ea typeface="Calibri"/>
                <a:cs typeface="Times New Roman" panose="02020603050405020304" pitchFamily="18" charset="0"/>
              </a:rPr>
              <a:t>дослідах</a:t>
            </a:r>
            <a:r>
              <a:rPr lang="ru-RU" sz="2400" dirty="0">
                <a:effectLst/>
                <a:latin typeface="Times New Roman" panose="02020603050405020304" pitchFamily="18" charset="0"/>
                <a:ea typeface="Calibri"/>
                <a:cs typeface="Times New Roman" panose="02020603050405020304" pitchFamily="18" charset="0"/>
              </a:rPr>
              <a:t> з </a:t>
            </a:r>
            <a:r>
              <a:rPr lang="ru-RU" sz="2400" dirty="0" err="1">
                <a:effectLst/>
                <a:latin typeface="Times New Roman" panose="02020603050405020304" pitchFamily="18" charset="0"/>
                <a:ea typeface="Calibri"/>
                <a:cs typeface="Times New Roman" panose="02020603050405020304" pitchFamily="18" charset="0"/>
              </a:rPr>
              <a:t>кіньми</a:t>
            </a:r>
            <a:r>
              <a:rPr lang="ru-RU" sz="2400" dirty="0">
                <a:effectLst/>
                <a:latin typeface="Times New Roman" panose="02020603050405020304" pitchFamily="18" charset="0"/>
                <a:ea typeface="Calibri"/>
                <a:cs typeface="Times New Roman" panose="02020603050405020304" pitchFamily="18" charset="0"/>
              </a:rPr>
              <a:t> для </a:t>
            </a:r>
            <a:r>
              <a:rPr lang="ru-RU" sz="2400" dirty="0" err="1">
                <a:effectLst/>
                <a:latin typeface="Times New Roman" panose="02020603050405020304" pitchFamily="18" charset="0"/>
                <a:ea typeface="Calibri"/>
                <a:cs typeface="Times New Roman" panose="02020603050405020304" pitchFamily="18" charset="0"/>
              </a:rPr>
              <a:t>вивчення</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питань</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їх</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розведення</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годівлі</a:t>
            </a:r>
            <a:r>
              <a:rPr lang="ru-RU" sz="2400" dirty="0">
                <a:effectLst/>
                <a:latin typeface="Times New Roman" panose="02020603050405020304" pitchFamily="18" charset="0"/>
                <a:ea typeface="Calibri"/>
                <a:cs typeface="Times New Roman" panose="02020603050405020304" pitchFamily="18" charset="0"/>
              </a:rPr>
              <a:t> й </a:t>
            </a:r>
            <a:r>
              <a:rPr lang="ru-RU" sz="2400" dirty="0" err="1">
                <a:effectLst/>
                <a:latin typeface="Times New Roman" panose="02020603050405020304" pitchFamily="18" charset="0"/>
                <a:ea typeface="Calibri"/>
                <a:cs typeface="Times New Roman" panose="02020603050405020304" pitchFamily="18" charset="0"/>
              </a:rPr>
              <a:t>утримання</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використовують</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переважно</a:t>
            </a:r>
            <a:r>
              <a:rPr lang="ru-RU" sz="2400" dirty="0">
                <a:effectLst/>
                <a:latin typeface="Times New Roman" panose="02020603050405020304" pitchFamily="18" charset="0"/>
                <a:ea typeface="Calibri"/>
                <a:cs typeface="Times New Roman" panose="02020603050405020304" pitchFamily="18" charset="0"/>
              </a:rPr>
              <a:t> метод </a:t>
            </a:r>
            <a:r>
              <a:rPr lang="ru-RU" sz="2400" dirty="0" err="1">
                <a:effectLst/>
                <a:latin typeface="Times New Roman" panose="02020603050405020304" pitchFamily="18" charset="0"/>
                <a:ea typeface="Calibri"/>
                <a:cs typeface="Times New Roman" panose="02020603050405020304" pitchFamily="18" charset="0"/>
              </a:rPr>
              <a:t>груп</a:t>
            </a:r>
            <a:r>
              <a:rPr lang="ru-RU" sz="2400" dirty="0">
                <a:effectLst/>
                <a:latin typeface="Times New Roman" panose="02020603050405020304" pitchFamily="18" charset="0"/>
                <a:ea typeface="Calibri"/>
                <a:cs typeface="Times New Roman" panose="02020603050405020304" pitchFamily="18" charset="0"/>
              </a:rPr>
              <a:t>.     	У </a:t>
            </a:r>
            <a:r>
              <a:rPr lang="ru-RU" sz="2400" dirty="0" err="1">
                <a:effectLst/>
                <a:latin typeface="Times New Roman" panose="02020603050405020304" pitchFamily="18" charset="0"/>
                <a:ea typeface="Calibri"/>
                <a:cs typeface="Times New Roman" panose="02020603050405020304" pitchFamily="18" charset="0"/>
              </a:rPr>
              <a:t>кожну</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групу</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підбирають</a:t>
            </a:r>
            <a:r>
              <a:rPr lang="ru-RU" sz="2400" dirty="0">
                <a:effectLst/>
                <a:latin typeface="Times New Roman" panose="02020603050405020304" pitchFamily="18" charset="0"/>
                <a:ea typeface="Calibri"/>
                <a:cs typeface="Times New Roman" panose="02020603050405020304" pitchFamily="18" charset="0"/>
              </a:rPr>
              <a:t> по </a:t>
            </a:r>
            <a:r>
              <a:rPr lang="ru-RU" sz="2400" b="1" dirty="0">
                <a:solidFill>
                  <a:srgbClr val="C00000"/>
                </a:solidFill>
                <a:effectLst/>
                <a:latin typeface="Times New Roman" panose="02020603050405020304" pitchFamily="18" charset="0"/>
                <a:ea typeface="Calibri"/>
                <a:cs typeface="Times New Roman" panose="02020603050405020304" pitchFamily="18" charset="0"/>
              </a:rPr>
              <a:t>10 коней</a:t>
            </a:r>
            <a:r>
              <a:rPr lang="ru-RU" sz="2400" dirty="0">
                <a:effectLst/>
                <a:latin typeface="Times New Roman" panose="02020603050405020304" pitchFamily="18" charset="0"/>
                <a:ea typeface="Calibri"/>
                <a:cs typeface="Times New Roman" panose="02020603050405020304" pitchFamily="18" charset="0"/>
              </a:rPr>
              <a:t>, </a:t>
            </a:r>
            <a:r>
              <a:rPr lang="ru-RU" sz="2400" b="1" dirty="0" err="1">
                <a:solidFill>
                  <a:srgbClr val="C00000"/>
                </a:solidFill>
                <a:effectLst/>
                <a:latin typeface="Times New Roman" panose="02020603050405020304" pitchFamily="18" charset="0"/>
                <a:ea typeface="Calibri"/>
                <a:cs typeface="Times New Roman" panose="02020603050405020304" pitchFamily="18" charset="0"/>
              </a:rPr>
              <a:t>мінімально</a:t>
            </a:r>
            <a:r>
              <a:rPr lang="ru-RU" sz="2400" b="1" dirty="0">
                <a:solidFill>
                  <a:srgbClr val="C00000"/>
                </a:solidFill>
                <a:effectLst/>
                <a:latin typeface="Times New Roman" panose="02020603050405020304" pitchFamily="18" charset="0"/>
                <a:ea typeface="Calibri"/>
                <a:cs typeface="Times New Roman" panose="02020603050405020304" pitchFamily="18" charset="0"/>
              </a:rPr>
              <a:t> 4-6.</a:t>
            </a:r>
            <a:br>
              <a:rPr lang="ru-RU" sz="2400" b="1" dirty="0">
                <a:solidFill>
                  <a:srgbClr val="C00000"/>
                </a:solidFill>
                <a:effectLst/>
                <a:latin typeface="Times New Roman" panose="02020603050405020304" pitchFamily="18" charset="0"/>
                <a:ea typeface="Calibri"/>
                <a:cs typeface="Times New Roman" panose="02020603050405020304" pitchFamily="18" charset="0"/>
              </a:rPr>
            </a:br>
            <a:r>
              <a:rPr lang="ru-RU" sz="2400" dirty="0" err="1">
                <a:effectLst/>
                <a:latin typeface="Times New Roman" panose="02020603050405020304" pitchFamily="18" charset="0"/>
                <a:ea typeface="Calibri"/>
                <a:cs typeface="Times New Roman" panose="02020603050405020304" pitchFamily="18" charset="0"/>
              </a:rPr>
              <a:t>Групи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робочих</a:t>
            </a:r>
            <a:r>
              <a:rPr lang="ru-RU" sz="2400" dirty="0">
                <a:effectLst/>
                <a:latin typeface="Times New Roman" panose="02020603050405020304" pitchFamily="18" charset="0"/>
                <a:ea typeface="Calibri"/>
                <a:cs typeface="Times New Roman" panose="02020603050405020304" pitchFamily="18" charset="0"/>
              </a:rPr>
              <a:t> коней </a:t>
            </a:r>
            <a:r>
              <a:rPr lang="ru-RU" sz="2400" dirty="0" err="1">
                <a:effectLst/>
                <a:latin typeface="Times New Roman" panose="02020603050405020304" pitchFamily="18" charset="0"/>
                <a:ea typeface="Calibri"/>
                <a:cs typeface="Times New Roman" panose="02020603050405020304" pitchFamily="18" charset="0"/>
              </a:rPr>
              <a:t>комплектують</a:t>
            </a:r>
            <a:r>
              <a:rPr lang="ru-RU" sz="2400" dirty="0">
                <a:effectLst/>
                <a:latin typeface="Times New Roman" panose="02020603050405020304" pitchFamily="18" charset="0"/>
                <a:ea typeface="Calibri"/>
                <a:cs typeface="Times New Roman" panose="02020603050405020304" pitchFamily="18" charset="0"/>
              </a:rPr>
              <a:t> за принципом </a:t>
            </a:r>
            <a:r>
              <a:rPr lang="ru-RU" sz="2400" dirty="0" err="1">
                <a:effectLst/>
                <a:latin typeface="Times New Roman" panose="02020603050405020304" pitchFamily="18" charset="0"/>
                <a:ea typeface="Calibri"/>
                <a:cs typeface="Times New Roman" panose="02020603050405020304" pitchFamily="18" charset="0"/>
              </a:rPr>
              <a:t>аналогів</a:t>
            </a:r>
            <a:r>
              <a:rPr lang="ru-RU" sz="2400" dirty="0">
                <a:effectLst/>
                <a:latin typeface="Times New Roman" panose="02020603050405020304" pitchFamily="18" charset="0"/>
                <a:ea typeface="Calibri"/>
                <a:cs typeface="Times New Roman" panose="02020603050405020304" pitchFamily="18" charset="0"/>
              </a:rPr>
              <a:t> з </a:t>
            </a:r>
            <a:r>
              <a:rPr lang="ru-RU" sz="2400" dirty="0" err="1">
                <a:effectLst/>
                <a:latin typeface="Times New Roman" panose="02020603050405020304" pitchFamily="18" charset="0"/>
                <a:ea typeface="Calibri"/>
                <a:cs typeface="Times New Roman" panose="02020603050405020304" pitchFamily="18" charset="0"/>
              </a:rPr>
              <a:t>урахуванням</a:t>
            </a:r>
            <a:r>
              <a:rPr lang="ru-RU" sz="2400" dirty="0">
                <a:effectLst/>
                <a:latin typeface="Times New Roman" panose="02020603050405020304" pitchFamily="18" charset="0"/>
                <a:ea typeface="Calibri"/>
                <a:cs typeface="Times New Roman" panose="02020603050405020304" pitchFamily="18" charset="0"/>
              </a:rPr>
              <a:t> породи, </a:t>
            </a:r>
            <a:r>
              <a:rPr lang="ru-RU" sz="2400" dirty="0" err="1">
                <a:effectLst/>
                <a:latin typeface="Times New Roman" panose="02020603050405020304" pitchFamily="18" charset="0"/>
                <a:ea typeface="Calibri"/>
                <a:cs typeface="Times New Roman" panose="02020603050405020304" pitchFamily="18" charset="0"/>
              </a:rPr>
              <a:t>віку</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статі</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живої</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маси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тілобудови</a:t>
            </a:r>
            <a:r>
              <a:rPr lang="ru-RU" sz="2400" dirty="0">
                <a:effectLst/>
                <a:latin typeface="Times New Roman" panose="02020603050405020304" pitchFamily="18" charset="0"/>
                <a:ea typeface="Calibri"/>
                <a:cs typeface="Times New Roman" panose="02020603050405020304" pitchFamily="18" charset="0"/>
              </a:rPr>
              <a:t>, нормального тяглового </a:t>
            </a:r>
            <a:r>
              <a:rPr lang="ru-RU" sz="2400" dirty="0" err="1">
                <a:effectLst/>
                <a:latin typeface="Times New Roman" panose="02020603050405020304" pitchFamily="18" charset="0"/>
                <a:ea typeface="Calibri"/>
                <a:cs typeface="Times New Roman" panose="02020603050405020304" pitchFamily="18" charset="0"/>
              </a:rPr>
              <a:t>зусилля</a:t>
            </a:r>
            <a:r>
              <a:rPr lang="ru-RU" sz="2400" dirty="0">
                <a:effectLst/>
                <a:latin typeface="Times New Roman" panose="02020603050405020304" pitchFamily="18" charset="0"/>
                <a:ea typeface="Calibri"/>
                <a:cs typeface="Times New Roman" panose="02020603050405020304" pitchFamily="18" charset="0"/>
              </a:rPr>
              <a:t>, темпераменту.</a:t>
            </a:r>
            <a:br>
              <a:rPr lang="ru-RU" sz="1800" dirty="0">
                <a:latin typeface="Times New Roman" panose="02020603050405020304" pitchFamily="18" charset="0"/>
                <a:ea typeface="Calibri"/>
                <a:cs typeface="Times New Roman" panose="02020603050405020304" pitchFamily="18" charset="0"/>
              </a:rPr>
            </a:br>
            <a:r>
              <a:rPr lang="ru-RU" sz="1800" dirty="0">
                <a:latin typeface="Times New Roman" panose="02020603050405020304" pitchFamily="18" charset="0"/>
                <a:ea typeface="Calibri"/>
                <a:cs typeface="Times New Roman" panose="02020603050405020304" pitchFamily="18" charset="0"/>
              </a:rPr>
              <a:t>	</a:t>
            </a:r>
            <a:r>
              <a:rPr lang="ru-RU" sz="2400" dirty="0">
                <a:effectLst/>
                <a:latin typeface="Times New Roman" panose="02020603050405020304" pitchFamily="18" charset="0"/>
                <a:ea typeface="Calibri"/>
                <a:cs typeface="Times New Roman" panose="02020603050405020304" pitchFamily="18" charset="0"/>
              </a:rPr>
              <a:t>Для </a:t>
            </a:r>
            <a:r>
              <a:rPr lang="ru-RU" sz="2400" dirty="0" err="1">
                <a:effectLst/>
                <a:latin typeface="Times New Roman" panose="02020603050405020304" pitchFamily="18" charset="0"/>
                <a:ea typeface="Calibri"/>
                <a:cs typeface="Times New Roman" panose="02020603050405020304" pitchFamily="18" charset="0"/>
              </a:rPr>
              <a:t>перевірки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правильності</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формування</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груп</a:t>
            </a:r>
            <a:r>
              <a:rPr lang="ru-RU" sz="2400" dirty="0">
                <a:effectLst/>
                <a:latin typeface="Times New Roman" panose="02020603050405020304" pitchFamily="18" charset="0"/>
                <a:ea typeface="Calibri"/>
                <a:cs typeface="Times New Roman" panose="02020603050405020304" pitchFamily="18" charset="0"/>
              </a:rPr>
              <a:t> </a:t>
            </a:r>
            <a:r>
              <a:rPr lang="ru-RU" sz="2400" b="1" i="1" dirty="0" err="1">
                <a:solidFill>
                  <a:schemeClr val="tx2"/>
                </a:solidFill>
                <a:effectLst/>
                <a:latin typeface="Times New Roman" panose="02020603050405020304" pitchFamily="18" charset="0"/>
                <a:ea typeface="Calibri"/>
                <a:cs typeface="Times New Roman" panose="02020603050405020304" pitchFamily="18" charset="0"/>
              </a:rPr>
              <a:t>тривалість</a:t>
            </a:r>
            <a:r>
              <a:rPr lang="ru-RU" sz="2400" b="1" i="1" dirty="0">
                <a:solidFill>
                  <a:schemeClr val="tx2"/>
                </a:solidFill>
                <a:effectLst/>
                <a:latin typeface="Times New Roman" panose="02020603050405020304" pitchFamily="18" charset="0"/>
                <a:ea typeface="Calibri"/>
                <a:cs typeface="Times New Roman" panose="02020603050405020304" pitchFamily="18" charset="0"/>
              </a:rPr>
              <a:t> </a:t>
            </a:r>
            <a:r>
              <a:rPr lang="ru-RU" sz="2400" b="1" i="1" dirty="0" err="1">
                <a:solidFill>
                  <a:schemeClr val="tx2"/>
                </a:solidFill>
                <a:effectLst/>
                <a:latin typeface="Times New Roman" panose="02020603050405020304" pitchFamily="18" charset="0"/>
                <a:ea typeface="Calibri"/>
                <a:cs typeface="Times New Roman" panose="02020603050405020304" pitchFamily="18" charset="0"/>
              </a:rPr>
              <a:t>зрівняльного</a:t>
            </a:r>
            <a:r>
              <a:rPr lang="ru-RU" sz="2400" b="1" i="1" dirty="0">
                <a:solidFill>
                  <a:schemeClr val="tx2"/>
                </a:solidFill>
                <a:effectLst/>
                <a:latin typeface="Times New Roman" panose="02020603050405020304" pitchFamily="18" charset="0"/>
                <a:ea typeface="Calibri"/>
                <a:cs typeface="Times New Roman" panose="02020603050405020304" pitchFamily="18" charset="0"/>
              </a:rPr>
              <a:t> </a:t>
            </a:r>
            <a:r>
              <a:rPr lang="ru-RU" sz="2400" b="1" i="1" dirty="0" err="1">
                <a:solidFill>
                  <a:schemeClr val="tx2"/>
                </a:solidFill>
                <a:effectLst/>
                <a:latin typeface="Times New Roman" panose="02020603050405020304" pitchFamily="18" charset="0"/>
                <a:ea typeface="Calibri"/>
                <a:cs typeface="Times New Roman" panose="02020603050405020304" pitchFamily="18" charset="0"/>
              </a:rPr>
              <a:t>періоду</a:t>
            </a:r>
            <a:r>
              <a:rPr lang="ru-RU" sz="2400" b="1" i="1" dirty="0">
                <a:solidFill>
                  <a:schemeClr val="tx2"/>
                </a:solidFill>
                <a:effectLst/>
                <a:latin typeface="Times New Roman" panose="02020603050405020304" pitchFamily="18" charset="0"/>
                <a:ea typeface="Calibri"/>
                <a:cs typeface="Times New Roman" panose="02020603050405020304" pitchFamily="18" charset="0"/>
              </a:rPr>
              <a:t> </a:t>
            </a:r>
            <a:r>
              <a:rPr lang="ru-RU" sz="2400" b="1" i="1" dirty="0" err="1">
                <a:solidFill>
                  <a:schemeClr val="tx2"/>
                </a:solidFill>
                <a:effectLst/>
                <a:latin typeface="Times New Roman" panose="02020603050405020304" pitchFamily="18" charset="0"/>
                <a:ea typeface="Calibri"/>
                <a:cs typeface="Times New Roman" panose="02020603050405020304" pitchFamily="18" charset="0"/>
              </a:rPr>
              <a:t>збільшують</a:t>
            </a:r>
            <a:r>
              <a:rPr lang="ru-RU" sz="2400" b="1" i="1" dirty="0">
                <a:solidFill>
                  <a:schemeClr val="tx2"/>
                </a:solidFill>
                <a:effectLst/>
                <a:latin typeface="Times New Roman" panose="02020603050405020304" pitchFamily="18" charset="0"/>
                <a:ea typeface="Calibri"/>
                <a:cs typeface="Times New Roman" panose="02020603050405020304" pitchFamily="18" charset="0"/>
              </a:rPr>
              <a:t> до одного </a:t>
            </a:r>
            <a:r>
              <a:rPr lang="ru-RU" sz="2400" b="1" i="1" dirty="0" err="1">
                <a:solidFill>
                  <a:schemeClr val="tx2"/>
                </a:solidFill>
                <a:effectLst/>
                <a:latin typeface="Times New Roman" panose="02020603050405020304" pitchFamily="18" charset="0"/>
                <a:ea typeface="Calibri"/>
                <a:cs typeface="Times New Roman" panose="02020603050405020304" pitchFamily="18" charset="0"/>
              </a:rPr>
              <a:t>місяця</a:t>
            </a:r>
            <a:r>
              <a:rPr lang="ru-RU" sz="2400" b="1" i="1" dirty="0">
                <a:solidFill>
                  <a:schemeClr val="tx2"/>
                </a:solidFill>
                <a:effectLst/>
                <a:latin typeface="Times New Roman" panose="02020603050405020304" pitchFamily="18" charset="0"/>
                <a:ea typeface="Calibri"/>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Зважують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щодекади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постійно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спостерігаючи</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станом і </a:t>
            </a:r>
            <a:r>
              <a:rPr lang="ru-RU" sz="2400" dirty="0" err="1">
                <a:latin typeface="Times New Roman" panose="02020603050405020304" pitchFamily="18" charset="0"/>
                <a:cs typeface="Times New Roman" panose="02020603050405020304" pitchFamily="18" charset="0"/>
              </a:rPr>
              <a:t>роботою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Якщо</a:t>
            </a:r>
            <a:r>
              <a:rPr lang="ru-RU" sz="2400" dirty="0">
                <a:latin typeface="Times New Roman" panose="02020603050405020304" pitchFamily="18" charset="0"/>
                <a:cs typeface="Times New Roman" panose="02020603050405020304" pitchFamily="18" charset="0"/>
              </a:rPr>
              <a:t> жива </a:t>
            </a:r>
            <a:r>
              <a:rPr lang="ru-RU" sz="2400" dirty="0" err="1">
                <a:latin typeface="Times New Roman" panose="02020603050405020304" pitchFamily="18" charset="0"/>
                <a:cs typeface="Times New Roman" panose="02020603050405020304" pitchFamily="18" charset="0"/>
              </a:rPr>
              <a:t>маса</a:t>
            </a:r>
            <a:r>
              <a:rPr lang="ru-RU" sz="2400" dirty="0">
                <a:latin typeface="Times New Roman" panose="02020603050405020304" pitchFamily="18" charset="0"/>
                <a:cs typeface="Times New Roman" panose="02020603050405020304" pitchFamily="18" charset="0"/>
              </a:rPr>
              <a:t> коней в </a:t>
            </a:r>
            <a:r>
              <a:rPr lang="ru-RU" sz="2400" dirty="0" err="1">
                <a:latin typeface="Times New Roman" panose="02020603050405020304" pitchFamily="18" charset="0"/>
                <a:cs typeface="Times New Roman" panose="02020603050405020304" pitchFamily="18" charset="0"/>
              </a:rPr>
              <a:t>обох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групах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змінюється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однаково</a:t>
            </a:r>
            <a:r>
              <a:rPr lang="ru-RU" sz="2400" dirty="0">
                <a:latin typeface="Times New Roman" panose="02020603050405020304" pitchFamily="18" charset="0"/>
                <a:cs typeface="Times New Roman" panose="02020603050405020304" pitchFamily="18" charset="0"/>
              </a:rPr>
              <a:t>, то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залишають</a:t>
            </a:r>
            <a:r>
              <a:rPr lang="ru-RU" sz="2400" dirty="0">
                <a:latin typeface="Times New Roman" panose="02020603050405020304" pitchFamily="18" charset="0"/>
                <a:cs typeface="Times New Roman" panose="02020603050405020304" pitchFamily="18" charset="0"/>
              </a:rPr>
              <a:t>, а </a:t>
            </a:r>
            <a:r>
              <a:rPr lang="ru-RU" sz="2400" dirty="0" err="1">
                <a:latin typeface="Times New Roman" panose="02020603050405020304" pitchFamily="18" charset="0"/>
                <a:cs typeface="Times New Roman" panose="02020603050405020304" pitchFamily="18" charset="0"/>
              </a:rPr>
              <a:t>якщо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ні</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то </a:t>
            </a:r>
            <a:r>
              <a:rPr lang="ru-RU" sz="2400" dirty="0" err="1">
                <a:latin typeface="Times New Roman" panose="02020603050405020304" pitchFamily="18" charset="0"/>
                <a:cs typeface="Times New Roman" panose="02020603050405020304" pitchFamily="18" charset="0"/>
              </a:rPr>
              <a:t>тварин</a:t>
            </a:r>
            <a:r>
              <a:rPr lang="ru-RU" sz="2400" dirty="0">
                <a:latin typeface="Times New Roman" panose="02020603050405020304" pitchFamily="18" charset="0"/>
                <a:cs typeface="Times New Roman" panose="02020603050405020304" pitchFamily="18" charset="0"/>
              </a:rPr>
              <a:t> у парах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групах</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переставляють</a:t>
            </a:r>
            <a:r>
              <a:rPr lang="ru-RU" sz="2400" dirty="0">
                <a:latin typeface="Times New Roman" panose="02020603050405020304" pitchFamily="18" charset="0"/>
                <a:cs typeface="Times New Roman" panose="02020603050405020304" pitchFamily="18" charset="0"/>
              </a:rPr>
              <a:t>.</a:t>
            </a:r>
            <a:br>
              <a:rPr lang="ru-RU" sz="2400" dirty="0"/>
            </a:br>
            <a:br>
              <a:rPr lang="ru-RU" sz="2400" dirty="0"/>
            </a:br>
            <a:endParaRPr lang="ru-RU" sz="2400" dirty="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509120"/>
            <a:ext cx="3456384" cy="196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52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3"/>
            <a:ext cx="8712968" cy="6307187"/>
          </a:xfrm>
        </p:spPr>
        <p:style>
          <a:lnRef idx="1">
            <a:schemeClr val="accent3"/>
          </a:lnRef>
          <a:fillRef idx="2">
            <a:schemeClr val="accent3"/>
          </a:fillRef>
          <a:effectRef idx="1">
            <a:schemeClr val="accent3"/>
          </a:effectRef>
          <a:fontRef idx="minor">
            <a:schemeClr val="dk1"/>
          </a:fontRef>
        </p:style>
        <p:txBody>
          <a:bodyPr>
            <a:normAutofit fontScale="90000"/>
          </a:bodyPr>
          <a:lstStyle/>
          <a:p>
            <a:pPr indent="450215" algn="l">
              <a:spcAft>
                <a:spcPts val="800"/>
              </a:spcAft>
            </a:pPr>
            <a:r>
              <a:rPr lang="ru-RU" sz="2400" dirty="0">
                <a:effectLst/>
                <a:latin typeface="Times New Roman" panose="02020603050405020304" pitchFamily="18" charset="0"/>
                <a:ea typeface="Calibri"/>
                <a:cs typeface="Times New Roman" panose="02020603050405020304" pitchFamily="18" charset="0"/>
              </a:rPr>
              <a:t>У </a:t>
            </a:r>
            <a:r>
              <a:rPr lang="ru-RU" sz="2400" dirty="0" err="1">
                <a:effectLst/>
                <a:latin typeface="Times New Roman" panose="02020603050405020304" pitchFamily="18" charset="0"/>
                <a:ea typeface="Calibri"/>
                <a:cs typeface="Times New Roman" panose="02020603050405020304" pitchFamily="18" charset="0"/>
              </a:rPr>
              <a:t>дослідах</a:t>
            </a:r>
            <a:r>
              <a:rPr lang="ru-RU" sz="2400" dirty="0">
                <a:effectLst/>
                <a:latin typeface="Times New Roman" panose="02020603050405020304" pitchFamily="18" charset="0"/>
                <a:ea typeface="Calibri"/>
                <a:cs typeface="Times New Roman" panose="02020603050405020304" pitchFamily="18" charset="0"/>
              </a:rPr>
              <a:t> з </a:t>
            </a:r>
            <a:r>
              <a:rPr lang="ru-RU" sz="2400" dirty="0" err="1">
                <a:effectLst/>
                <a:latin typeface="Times New Roman" panose="02020603050405020304" pitchFamily="18" charset="0"/>
                <a:ea typeface="Calibri"/>
                <a:cs typeface="Times New Roman" panose="02020603050405020304" pitchFamily="18" charset="0"/>
              </a:rPr>
              <a:t>жеребими</a:t>
            </a:r>
            <a:r>
              <a:rPr lang="ru-RU" sz="2400" dirty="0">
                <a:effectLst/>
                <a:latin typeface="Times New Roman" panose="02020603050405020304" pitchFamily="18" charset="0"/>
                <a:ea typeface="Calibri"/>
                <a:cs typeface="Times New Roman" panose="02020603050405020304" pitchFamily="18" charset="0"/>
              </a:rPr>
              <a:t> та </a:t>
            </a:r>
            <a:r>
              <a:rPr lang="ru-RU" sz="2400" dirty="0" err="1">
                <a:effectLst/>
                <a:latin typeface="Times New Roman" panose="02020603050405020304" pitchFamily="18" charset="0"/>
                <a:ea typeface="Calibri"/>
                <a:cs typeface="Times New Roman" panose="02020603050405020304" pitchFamily="18" charset="0"/>
              </a:rPr>
              <a:t>підсисними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кобилами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групи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комплектують</a:t>
            </a:r>
            <a:r>
              <a:rPr lang="ru-RU" sz="2400" dirty="0">
                <a:effectLst/>
                <a:latin typeface="Times New Roman" panose="02020603050405020304" pitchFamily="18" charset="0"/>
                <a:ea typeface="Calibri"/>
                <a:cs typeface="Times New Roman" panose="02020603050405020304" pitchFamily="18" charset="0"/>
              </a:rPr>
              <a:t> з </a:t>
            </a:r>
            <a:r>
              <a:rPr lang="ru-RU" sz="2400" b="1" dirty="0">
                <a:solidFill>
                  <a:srgbClr val="C00000"/>
                </a:solidFill>
                <a:effectLst/>
                <a:latin typeface="Times New Roman" panose="02020603050405020304" pitchFamily="18" charset="0"/>
                <a:ea typeface="Calibri"/>
                <a:cs typeface="Times New Roman" panose="02020603050405020304" pitchFamily="18" charset="0"/>
              </a:rPr>
              <a:t>5-10 маток</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дотримуючись</a:t>
            </a:r>
            <a:r>
              <a:rPr lang="ru-RU" sz="2400" dirty="0">
                <a:effectLst/>
                <a:latin typeface="Times New Roman" panose="02020603050405020304" pitchFamily="18" charset="0"/>
                <a:ea typeface="Calibri"/>
                <a:cs typeface="Times New Roman" panose="02020603050405020304" pitchFamily="18" charset="0"/>
              </a:rPr>
              <a:t> принципу </a:t>
            </a:r>
            <a:r>
              <a:rPr lang="ru-RU" sz="2400" dirty="0" err="1">
                <a:effectLst/>
                <a:latin typeface="Times New Roman" panose="02020603050405020304" pitchFamily="18" charset="0"/>
                <a:ea typeface="Calibri"/>
                <a:cs typeface="Times New Roman" panose="02020603050405020304" pitchFamily="18" charset="0"/>
              </a:rPr>
              <a:t>аналогічності</a:t>
            </a:r>
            <a:r>
              <a:rPr lang="ru-RU" sz="2400" dirty="0">
                <a:effectLst/>
                <a:latin typeface="Times New Roman" panose="02020603050405020304" pitchFamily="18" charset="0"/>
                <a:ea typeface="Calibri"/>
                <a:cs typeface="Times New Roman" panose="02020603050405020304" pitchFamily="18" charset="0"/>
              </a:rPr>
              <a:t> за породою, </a:t>
            </a:r>
            <a:r>
              <a:rPr lang="ru-RU" sz="2400" dirty="0" err="1">
                <a:effectLst/>
                <a:latin typeface="Times New Roman" panose="02020603050405020304" pitchFamily="18" charset="0"/>
                <a:ea typeface="Calibri"/>
                <a:cs typeface="Times New Roman" panose="02020603050405020304" pitchFamily="18" charset="0"/>
              </a:rPr>
              <a:t>віком</a:t>
            </a:r>
            <a:r>
              <a:rPr lang="ru-RU" sz="2400" dirty="0">
                <a:effectLst/>
                <a:latin typeface="Times New Roman" panose="02020603050405020304" pitchFamily="18" charset="0"/>
                <a:ea typeface="Calibri"/>
                <a:cs typeface="Times New Roman" panose="02020603050405020304" pitchFamily="18" charset="0"/>
              </a:rPr>
              <a:t>, живою </a:t>
            </a:r>
            <a:r>
              <a:rPr lang="ru-RU" sz="2400" dirty="0" err="1">
                <a:effectLst/>
                <a:latin typeface="Times New Roman" panose="02020603050405020304" pitchFamily="18" charset="0"/>
                <a:ea typeface="Calibri"/>
                <a:cs typeface="Times New Roman" panose="02020603050405020304" pitchFamily="18" charset="0"/>
              </a:rPr>
              <a:t>масою</a:t>
            </a:r>
            <a:r>
              <a:rPr lang="ru-RU" sz="2400" dirty="0">
                <a:effectLst/>
                <a:latin typeface="Times New Roman" panose="02020603050405020304" pitchFamily="18" charset="0"/>
                <a:ea typeface="Calibri"/>
                <a:cs typeface="Times New Roman" panose="02020603050405020304" pitchFamily="18" charset="0"/>
              </a:rPr>
              <a:t>, силою тяги, </a:t>
            </a:r>
            <a:r>
              <a:rPr lang="ru-RU" sz="2400" dirty="0" err="1">
                <a:effectLst/>
                <a:latin typeface="Times New Roman" panose="02020603050405020304" pitchFamily="18" charset="0"/>
                <a:ea typeface="Calibri"/>
                <a:cs typeface="Times New Roman" panose="02020603050405020304" pitchFamily="18" charset="0"/>
              </a:rPr>
              <a:t>зважуванням</a:t>
            </a:r>
            <a:r>
              <a:rPr lang="ru-RU" sz="2400" dirty="0">
                <a:effectLst/>
                <a:latin typeface="Times New Roman" panose="02020603050405020304" pitchFamily="18" charset="0"/>
                <a:ea typeface="Calibri"/>
                <a:cs typeface="Times New Roman" panose="02020603050405020304" pitchFamily="18" charset="0"/>
              </a:rPr>
              <a:t> у три </a:t>
            </a:r>
            <a:r>
              <a:rPr lang="ru-RU" sz="2400" dirty="0" err="1">
                <a:effectLst/>
                <a:latin typeface="Times New Roman" panose="02020603050405020304" pitchFamily="18" charset="0"/>
                <a:ea typeface="Calibri"/>
                <a:cs typeface="Times New Roman" panose="02020603050405020304" pitchFamily="18" charset="0"/>
              </a:rPr>
              <a:t>суміжні</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дні</a:t>
            </a:r>
            <a:r>
              <a:rPr lang="ru-RU" sz="2400" dirty="0">
                <a:effectLst/>
                <a:latin typeface="Times New Roman" panose="02020603050405020304" pitchFamily="18" charset="0"/>
                <a:ea typeface="Calibri"/>
                <a:cs typeface="Times New Roman" panose="02020603050405020304" pitchFamily="18" charset="0"/>
              </a:rPr>
              <a:t> до </a:t>
            </a:r>
            <a:r>
              <a:rPr lang="ru-RU" sz="2400" dirty="0" err="1">
                <a:effectLst/>
                <a:latin typeface="Times New Roman" panose="02020603050405020304" pitchFamily="18" charset="0"/>
                <a:ea typeface="Calibri"/>
                <a:cs typeface="Times New Roman" panose="02020603050405020304" pitchFamily="18" charset="0"/>
              </a:rPr>
              <a:t>годівлі</a:t>
            </a:r>
            <a:r>
              <a:rPr lang="ru-RU" sz="2400" dirty="0">
                <a:effectLst/>
                <a:latin typeface="Times New Roman" panose="02020603050405020304" pitchFamily="18" charset="0"/>
                <a:ea typeface="Calibri"/>
                <a:cs typeface="Times New Roman" panose="02020603050405020304" pitchFamily="18" charset="0"/>
              </a:rPr>
              <a:t> й </a:t>
            </a:r>
            <a:r>
              <a:rPr lang="ru-RU" sz="2400" dirty="0" err="1">
                <a:effectLst/>
                <a:latin typeface="Times New Roman" panose="02020603050405020304" pitchFamily="18" charset="0"/>
                <a:ea typeface="Calibri"/>
                <a:cs typeface="Times New Roman" panose="02020603050405020304" pitchFamily="18" charset="0"/>
              </a:rPr>
              <a:t>напування</a:t>
            </a:r>
            <a:r>
              <a:rPr lang="ru-RU" sz="2400" dirty="0">
                <a:effectLst/>
                <a:latin typeface="Times New Roman" panose="02020603050405020304" pitchFamily="18" charset="0"/>
                <a:ea typeface="Calibri"/>
                <a:cs typeface="Times New Roman" panose="02020603050405020304" pitchFamily="18" charset="0"/>
              </a:rPr>
              <a:t> та </a:t>
            </a:r>
            <a:r>
              <a:rPr lang="ru-RU" sz="2400" dirty="0" err="1">
                <a:effectLst/>
                <a:latin typeface="Times New Roman" panose="02020603050405020304" pitchFamily="18" charset="0"/>
                <a:ea typeface="Calibri"/>
                <a:cs typeface="Times New Roman" panose="02020603050405020304" pitchFamily="18" charset="0"/>
              </a:rPr>
              <a:t>вимірюванням</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висоти</a:t>
            </a:r>
            <a:r>
              <a:rPr lang="ru-RU" sz="2400" dirty="0">
                <a:effectLst/>
                <a:latin typeface="Times New Roman" panose="02020603050405020304" pitchFamily="18" charset="0"/>
                <a:ea typeface="Calibri"/>
                <a:cs typeface="Times New Roman" panose="02020603050405020304" pitchFamily="18" charset="0"/>
              </a:rPr>
              <a:t> в </a:t>
            </a:r>
            <a:r>
              <a:rPr lang="ru-RU" sz="2400" dirty="0" err="1">
                <a:effectLst/>
                <a:latin typeface="Times New Roman" panose="02020603050405020304" pitchFamily="18" charset="0"/>
                <a:ea typeface="Calibri"/>
                <a:cs typeface="Times New Roman" panose="02020603050405020304" pitchFamily="18" charset="0"/>
              </a:rPr>
              <a:t>холці</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косої</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довжини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тулуба</a:t>
            </a:r>
            <a:r>
              <a:rPr lang="ru-RU" sz="2400" dirty="0">
                <a:effectLst/>
                <a:latin typeface="Times New Roman" panose="02020603050405020304" pitchFamily="18" charset="0"/>
                <a:ea typeface="Calibri"/>
                <a:cs typeface="Times New Roman" panose="02020603050405020304" pitchFamily="18" charset="0"/>
              </a:rPr>
              <a:t>, обхвату грудей і </a:t>
            </a:r>
            <a:r>
              <a:rPr lang="ru-RU" sz="2400" dirty="0" err="1">
                <a:effectLst/>
                <a:latin typeface="Times New Roman" panose="02020603050405020304" pitchFamily="18" charset="0"/>
                <a:ea typeface="Calibri"/>
                <a:cs typeface="Times New Roman" panose="02020603050405020304" pitchFamily="18" charset="0"/>
              </a:rPr>
              <a:t>п'ястя</a:t>
            </a:r>
            <a:r>
              <a:rPr lang="ru-RU" sz="2400" dirty="0">
                <a:effectLst/>
                <a:latin typeface="Times New Roman" panose="02020603050405020304" pitchFamily="18" charset="0"/>
                <a:ea typeface="Calibri"/>
                <a:cs typeface="Times New Roman" panose="02020603050405020304" pitchFamily="18" charset="0"/>
              </a:rPr>
              <a:t> на </a:t>
            </a:r>
            <a:r>
              <a:rPr lang="ru-RU" sz="2400" dirty="0" err="1">
                <a:effectLst/>
                <a:latin typeface="Times New Roman" panose="02020603050405020304" pitchFamily="18" charset="0"/>
                <a:ea typeface="Calibri"/>
                <a:cs typeface="Times New Roman" panose="02020603050405020304" pitchFamily="18" charset="0"/>
              </a:rPr>
              <a:t>третій</a:t>
            </a:r>
            <a:r>
              <a:rPr lang="ru-RU" sz="2400" dirty="0">
                <a:effectLst/>
                <a:latin typeface="Times New Roman" panose="02020603050405020304" pitchFamily="18" charset="0"/>
                <a:ea typeface="Calibri"/>
                <a:cs typeface="Times New Roman" panose="02020603050405020304" pitchFamily="18" charset="0"/>
              </a:rPr>
              <a:t> день </a:t>
            </a:r>
            <a:r>
              <a:rPr lang="ru-RU" sz="2400" dirty="0" err="1">
                <a:effectLst/>
                <a:latin typeface="Times New Roman" panose="02020603050405020304" pitchFamily="18" charset="0"/>
                <a:ea typeface="Calibri"/>
                <a:cs typeface="Times New Roman" panose="02020603050405020304" pitchFamily="18" charset="0"/>
              </a:rPr>
              <a:t>після</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народження</a:t>
            </a:r>
            <a:r>
              <a:rPr lang="ru-RU" sz="2400" dirty="0">
                <a:effectLst/>
                <a:latin typeface="Times New Roman" panose="02020603050405020304" pitchFamily="18" charset="0"/>
                <a:ea typeface="Calibri"/>
                <a:cs typeface="Times New Roman" panose="02020603050405020304" pitchFamily="18" charset="0"/>
              </a:rPr>
              <a:t>, а </a:t>
            </a:r>
            <a:r>
              <a:rPr lang="ru-RU" sz="2400" dirty="0" err="1">
                <a:effectLst/>
                <a:latin typeface="Times New Roman" panose="02020603050405020304" pitchFamily="18" charset="0"/>
                <a:ea typeface="Calibri"/>
                <a:cs typeface="Times New Roman" panose="02020603050405020304" pitchFamily="18" charset="0"/>
              </a:rPr>
              <a:t>далі</a:t>
            </a:r>
            <a:r>
              <a:rPr lang="ru-RU" sz="2400" dirty="0">
                <a:effectLst/>
                <a:latin typeface="Times New Roman" panose="02020603050405020304" pitchFamily="18" charset="0"/>
                <a:ea typeface="Calibri"/>
                <a:cs typeface="Times New Roman" panose="02020603050405020304" pitchFamily="18" charset="0"/>
              </a:rPr>
              <a:t> - у 6, 12, 18, 24, 30, 36 та 48 </a:t>
            </a:r>
            <a:r>
              <a:rPr lang="ru-RU" sz="2400" dirty="0" err="1">
                <a:effectLst/>
                <a:latin typeface="Times New Roman" panose="02020603050405020304" pitchFamily="18" charset="0"/>
                <a:ea typeface="Calibri"/>
                <a:cs typeface="Times New Roman" panose="02020603050405020304" pitchFamily="18" charset="0"/>
              </a:rPr>
              <a:t>місяців</a:t>
            </a:r>
            <a:r>
              <a:rPr lang="ru-RU" sz="2400" dirty="0">
                <a:effectLst/>
                <a:latin typeface="Times New Roman" panose="02020603050405020304" pitchFamily="18" charset="0"/>
                <a:ea typeface="Calibri"/>
                <a:cs typeface="Times New Roman" panose="02020603050405020304" pitchFamily="18" charset="0"/>
              </a:rPr>
              <a:t>. За </a:t>
            </a:r>
            <a:r>
              <a:rPr lang="ru-RU" sz="2400" dirty="0" err="1">
                <a:effectLst/>
                <a:latin typeface="Times New Roman" panose="02020603050405020304" pitchFamily="18" charset="0"/>
                <a:ea typeface="Calibri"/>
                <a:cs typeface="Times New Roman" panose="02020603050405020304" pitchFamily="18" charset="0"/>
              </a:rPr>
              <a:t>взятими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екстер'єрними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промірами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визначають</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індекси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тілобудови</a:t>
            </a:r>
            <a:r>
              <a:rPr lang="ru-RU" sz="2400" dirty="0">
                <a:effectLst/>
                <a:latin typeface="Times New Roman" panose="02020603050405020304" pitchFamily="18" charset="0"/>
                <a:ea typeface="Calibri"/>
                <a:cs typeface="Times New Roman" panose="02020603050405020304" pitchFamily="18" charset="0"/>
              </a:rPr>
              <a:t> (формат грудей, обхват </a:t>
            </a:r>
            <a:r>
              <a:rPr lang="ru-RU" sz="2400" dirty="0" err="1">
                <a:effectLst/>
                <a:latin typeface="Times New Roman" panose="02020603050405020304" pitchFamily="18" charset="0"/>
                <a:ea typeface="Calibri"/>
                <a:cs typeface="Times New Roman" panose="02020603050405020304" pitchFamily="18" charset="0"/>
              </a:rPr>
              <a:t>п'ястя</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компактність</a:t>
            </a:r>
            <a:r>
              <a:rPr lang="ru-RU" sz="2400" dirty="0">
                <a:effectLst/>
                <a:latin typeface="Times New Roman" panose="02020603050405020304" pitchFamily="18" charset="0"/>
                <a:ea typeface="Calibri"/>
                <a:cs typeface="Times New Roman" panose="02020603050405020304" pitchFamily="18" charset="0"/>
              </a:rPr>
              <a:t>).</a:t>
            </a:r>
            <a:br>
              <a:rPr lang="ru-RU" sz="2400" dirty="0">
                <a:effectLst/>
                <a:latin typeface="Times New Roman" panose="02020603050405020304" pitchFamily="18" charset="0"/>
                <a:ea typeface="Calibri"/>
                <a:cs typeface="Times New Roman" panose="02020603050405020304" pitchFamily="18" charset="0"/>
              </a:rPr>
            </a:br>
            <a:r>
              <a:rPr lang="ru-RU" sz="2400" dirty="0">
                <a:effectLst/>
                <a:latin typeface="Times New Roman" panose="02020603050405020304" pitchFamily="18" charset="0"/>
                <a:ea typeface="Calibri"/>
                <a:cs typeface="Times New Roman" panose="02020603050405020304" pitchFamily="18" charset="0"/>
              </a:rPr>
              <a:t>	У </a:t>
            </a:r>
            <a:r>
              <a:rPr lang="ru-RU" sz="2400" dirty="0" err="1">
                <a:effectLst/>
                <a:latin typeface="Times New Roman" panose="02020603050405020304" pitchFamily="18" charset="0"/>
                <a:ea typeface="Calibri"/>
                <a:cs typeface="Times New Roman" panose="02020603050405020304" pitchFamily="18" charset="0"/>
              </a:rPr>
              <a:t>верхових</a:t>
            </a:r>
            <a:r>
              <a:rPr lang="ru-RU" sz="2400" dirty="0">
                <a:effectLst/>
                <a:latin typeface="Times New Roman" panose="02020603050405020304" pitchFamily="18" charset="0"/>
                <a:ea typeface="Calibri"/>
                <a:cs typeface="Times New Roman" panose="02020603050405020304" pitchFamily="18" charset="0"/>
              </a:rPr>
              <a:t> і </a:t>
            </a:r>
            <a:r>
              <a:rPr lang="ru-RU" sz="2400" dirty="0" err="1">
                <a:effectLst/>
                <a:latin typeface="Times New Roman" panose="02020603050405020304" pitchFamily="18" charset="0"/>
                <a:ea typeface="Calibri"/>
                <a:cs typeface="Times New Roman" panose="02020603050405020304" pitchFamily="18" charset="0"/>
              </a:rPr>
              <a:t>рисистих</a:t>
            </a:r>
            <a:r>
              <a:rPr lang="ru-RU" sz="2400" dirty="0">
                <a:effectLst/>
                <a:latin typeface="Times New Roman" panose="02020603050405020304" pitchFamily="18" charset="0"/>
                <a:ea typeface="Calibri"/>
                <a:cs typeface="Times New Roman" panose="02020603050405020304" pitchFamily="18" charset="0"/>
              </a:rPr>
              <a:t> коней </a:t>
            </a:r>
            <a:r>
              <a:rPr lang="ru-RU" sz="2400" dirty="0">
                <a:latin typeface="Times New Roman" panose="02020603050405020304" pitchFamily="18" charset="0"/>
                <a:ea typeface="Calibri"/>
                <a:cs typeface="Times New Roman" panose="02020603050405020304" pitchFamily="18" charset="0"/>
              </a:rPr>
              <a:t> </a:t>
            </a:r>
            <a:r>
              <a:rPr lang="ru-RU" sz="2400" dirty="0" err="1">
                <a:latin typeface="Times New Roman" panose="02020603050405020304" pitchFamily="18" charset="0"/>
                <a:ea typeface="Calibri"/>
                <a:cs typeface="Times New Roman" panose="02020603050405020304" pitchFamily="18" charset="0"/>
              </a:rPr>
              <a:t>оцінюють</a:t>
            </a:r>
            <a:r>
              <a:rPr lang="ru-RU" sz="2400" dirty="0">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жвавість</a:t>
            </a:r>
            <a:r>
              <a:rPr lang="ru-RU" sz="2400" dirty="0">
                <a:effectLst/>
                <a:latin typeface="Times New Roman" panose="02020603050405020304" pitchFamily="18" charset="0"/>
                <a:ea typeface="Calibri"/>
                <a:cs typeface="Times New Roman" panose="02020603050405020304" pitchFamily="18" charset="0"/>
              </a:rPr>
              <a:t> і </a:t>
            </a:r>
            <a:r>
              <a:rPr lang="ru-RU" sz="2400" dirty="0" err="1">
                <a:effectLst/>
                <a:latin typeface="Times New Roman" panose="02020603050405020304" pitchFamily="18" charset="0"/>
                <a:ea typeface="Calibri"/>
                <a:cs typeface="Times New Roman" panose="02020603050405020304" pitchFamily="18" charset="0"/>
              </a:rPr>
              <a:t>витривалість</a:t>
            </a:r>
            <a:r>
              <a:rPr lang="ru-RU" sz="2400" dirty="0">
                <a:effectLst/>
                <a:latin typeface="Times New Roman" panose="02020603050405020304" pitchFamily="18" charset="0"/>
                <a:ea typeface="Calibri"/>
                <a:cs typeface="Times New Roman" panose="02020603050405020304" pitchFamily="18" charset="0"/>
              </a:rPr>
              <a:t>, у </a:t>
            </a:r>
            <a:r>
              <a:rPr lang="ru-RU" sz="2400" dirty="0" err="1">
                <a:effectLst/>
                <a:latin typeface="Times New Roman" panose="02020603050405020304" pitchFamily="18" charset="0"/>
                <a:ea typeface="Calibri"/>
                <a:cs typeface="Times New Roman" panose="02020603050405020304" pitchFamily="18" charset="0"/>
              </a:rPr>
              <a:t>ваговозів</a:t>
            </a:r>
            <a:r>
              <a:rPr lang="ru-RU" sz="2400" dirty="0">
                <a:effectLst/>
                <a:latin typeface="Times New Roman" panose="02020603050405020304" pitchFamily="18" charset="0"/>
                <a:ea typeface="Calibri"/>
                <a:cs typeface="Times New Roman" panose="02020603050405020304" pitchFamily="18" charset="0"/>
              </a:rPr>
              <a:t> - </a:t>
            </a:r>
            <a:r>
              <a:rPr lang="ru-RU" sz="2400" dirty="0" err="1">
                <a:effectLst/>
                <a:latin typeface="Times New Roman" panose="02020603050405020304" pitchFamily="18" charset="0"/>
                <a:ea typeface="Calibri"/>
                <a:cs typeface="Times New Roman" panose="02020603050405020304" pitchFamily="18" charset="0"/>
              </a:rPr>
              <a:t>вантажопідйомність</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швидкість</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руху</a:t>
            </a:r>
            <a:r>
              <a:rPr lang="ru-RU" sz="2400" dirty="0">
                <a:effectLst/>
                <a:latin typeface="Times New Roman" panose="02020603050405020304" pitchFamily="18" charset="0"/>
                <a:ea typeface="Calibri"/>
                <a:cs typeface="Times New Roman" panose="02020603050405020304" pitchFamily="18" charset="0"/>
              </a:rPr>
              <a:t> з </a:t>
            </a:r>
            <a:r>
              <a:rPr lang="ru-RU" sz="2400" dirty="0" err="1">
                <a:effectLst/>
                <a:latin typeface="Times New Roman" panose="02020603050405020304" pitchFamily="18" charset="0"/>
                <a:ea typeface="Calibri"/>
                <a:cs typeface="Times New Roman" panose="02020603050405020304" pitchFamily="18" charset="0"/>
              </a:rPr>
              <a:t>вантажем</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кроком</a:t>
            </a:r>
            <a:r>
              <a:rPr lang="ru-RU" sz="2400" dirty="0">
                <a:effectLst/>
                <a:latin typeface="Times New Roman" panose="02020603050405020304" pitchFamily="18" charset="0"/>
                <a:ea typeface="Calibri"/>
                <a:cs typeface="Times New Roman" panose="02020603050405020304" pitchFamily="18" charset="0"/>
              </a:rPr>
              <a:t> і </a:t>
            </a:r>
            <a:r>
              <a:rPr lang="ru-RU" sz="2400" dirty="0" err="1">
                <a:effectLst/>
                <a:latin typeface="Times New Roman" panose="02020603050405020304" pitchFamily="18" charset="0"/>
                <a:ea typeface="Calibri"/>
                <a:cs typeface="Times New Roman" panose="02020603050405020304" pitchFamily="18" charset="0"/>
              </a:rPr>
              <a:t>риссю</a:t>
            </a:r>
            <a:r>
              <a:rPr lang="ru-RU" sz="2400" dirty="0">
                <a:effectLst/>
                <a:latin typeface="Times New Roman" panose="02020603050405020304" pitchFamily="18" charset="0"/>
                <a:ea typeface="Calibri"/>
                <a:cs typeface="Times New Roman" panose="02020603050405020304" pitchFamily="18" charset="0"/>
              </a:rPr>
              <a:t>,</a:t>
            </a:r>
            <a:br>
              <a:rPr lang="ru-RU" sz="2400" dirty="0">
                <a:effectLst/>
                <a:latin typeface="Times New Roman" panose="02020603050405020304" pitchFamily="18" charset="0"/>
                <a:ea typeface="Calibri"/>
                <a:cs typeface="Times New Roman" panose="02020603050405020304" pitchFamily="18" charset="0"/>
              </a:rPr>
            </a:b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тяглова</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витривалість</a:t>
            </a:r>
            <a:r>
              <a:rPr lang="ru-RU" sz="2400" dirty="0">
                <a:effectLst/>
                <a:latin typeface="Times New Roman" panose="02020603050405020304" pitchFamily="18" charset="0"/>
                <a:ea typeface="Calibri"/>
                <a:cs typeface="Times New Roman" panose="02020603050405020304" pitchFamily="18" charset="0"/>
              </a:rPr>
              <a:t>. У</a:t>
            </a:r>
            <a:br>
              <a:rPr lang="ru-RU" sz="2400" dirty="0">
                <a:effectLst/>
                <a:latin typeface="Times New Roman" panose="02020603050405020304" pitchFamily="18" charset="0"/>
                <a:ea typeface="Calibri"/>
                <a:cs typeface="Times New Roman" panose="02020603050405020304" pitchFamily="18" charset="0"/>
              </a:rPr>
            </a:b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спортивних</a:t>
            </a:r>
            <a:r>
              <a:rPr lang="ru-RU" sz="2400" dirty="0">
                <a:effectLst/>
                <a:latin typeface="Times New Roman" panose="02020603050405020304" pitchFamily="18" charset="0"/>
                <a:ea typeface="Calibri"/>
                <a:cs typeface="Times New Roman" panose="02020603050405020304" pitchFamily="18" charset="0"/>
              </a:rPr>
              <a:t> коней </a:t>
            </a:r>
            <a:r>
              <a:rPr lang="ru-RU" sz="2400" dirty="0" err="1">
                <a:effectLst/>
                <a:latin typeface="Times New Roman" panose="02020603050405020304" pitchFamily="18" charset="0"/>
                <a:ea typeface="Calibri"/>
                <a:cs typeface="Times New Roman" panose="02020603050405020304" pitchFamily="18" charset="0"/>
              </a:rPr>
              <a:t>оцінюють</a:t>
            </a:r>
            <a:br>
              <a:rPr lang="ru-RU" sz="2400" dirty="0">
                <a:effectLst/>
                <a:latin typeface="Times New Roman" panose="02020603050405020304" pitchFamily="18" charset="0"/>
                <a:ea typeface="Calibri"/>
                <a:cs typeface="Times New Roman" panose="02020603050405020304" pitchFamily="18" charset="0"/>
              </a:rPr>
            </a:b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передусім</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здатність</a:t>
            </a:r>
            <a:br>
              <a:rPr lang="ru-RU" sz="2400" dirty="0">
                <a:effectLst/>
                <a:latin typeface="Times New Roman" panose="02020603050405020304" pitchFamily="18" charset="0"/>
                <a:ea typeface="Calibri"/>
                <a:cs typeface="Times New Roman" panose="02020603050405020304" pitchFamily="18" charset="0"/>
              </a:rPr>
            </a:br>
            <a:r>
              <a:rPr lang="ru-RU" sz="2400" dirty="0">
                <a:effectLst/>
                <a:latin typeface="Times New Roman" panose="02020603050405020304" pitchFamily="18" charset="0"/>
                <a:ea typeface="Calibri"/>
                <a:cs typeface="Times New Roman" panose="02020603050405020304" pitchFamily="18" charset="0"/>
              </a:rPr>
              <a:t> до </a:t>
            </a:r>
            <a:r>
              <a:rPr lang="ru-RU" sz="2400" dirty="0" err="1">
                <a:effectLst/>
                <a:latin typeface="Times New Roman" panose="02020603050405020304" pitchFamily="18" charset="0"/>
                <a:ea typeface="Calibri"/>
                <a:cs typeface="Times New Roman" panose="02020603050405020304" pitchFamily="18" charset="0"/>
              </a:rPr>
              <a:t>виїздки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якість</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стрибка</a:t>
            </a:r>
            <a:r>
              <a:rPr lang="ru-RU" sz="2400" dirty="0">
                <a:effectLst/>
                <a:latin typeface="Times New Roman" panose="02020603050405020304" pitchFamily="18" charset="0"/>
                <a:ea typeface="Calibri"/>
                <a:cs typeface="Times New Roman" panose="02020603050405020304" pitchFamily="18" charset="0"/>
              </a:rPr>
              <a:t>,</a:t>
            </a:r>
            <a:br>
              <a:rPr lang="ru-RU" sz="2400" dirty="0">
                <a:effectLst/>
                <a:latin typeface="Times New Roman" panose="02020603050405020304" pitchFamily="18" charset="0"/>
                <a:ea typeface="Calibri"/>
                <a:cs typeface="Times New Roman" panose="02020603050405020304" pitchFamily="18" charset="0"/>
              </a:rPr>
            </a:b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жвавість</a:t>
            </a:r>
            <a:r>
              <a:rPr lang="ru-RU" sz="2400" dirty="0">
                <a:effectLst/>
                <a:latin typeface="Times New Roman" panose="02020603050405020304" pitchFamily="18" charset="0"/>
                <a:ea typeface="Calibri"/>
                <a:cs typeface="Times New Roman" panose="02020603050405020304" pitchFamily="18" charset="0"/>
              </a:rPr>
              <a:t> і </a:t>
            </a:r>
            <a:r>
              <a:rPr lang="ru-RU" sz="2400" dirty="0" err="1">
                <a:effectLst/>
                <a:latin typeface="Times New Roman" panose="02020603050405020304" pitchFamily="18" charset="0"/>
                <a:ea typeface="Calibri"/>
                <a:cs typeface="Times New Roman" panose="02020603050405020304" pitchFamily="18" charset="0"/>
              </a:rPr>
              <a:t>витривалість</a:t>
            </a:r>
            <a:r>
              <a:rPr lang="ru-RU" sz="2400" dirty="0">
                <a:effectLst/>
                <a:latin typeface="Times New Roman" panose="02020603050405020304" pitchFamily="18" charset="0"/>
                <a:ea typeface="Calibri"/>
                <a:cs typeface="Times New Roman" panose="02020603050405020304" pitchFamily="18" charset="0"/>
              </a:rPr>
              <a:t> </a:t>
            </a:r>
            <a:br>
              <a:rPr lang="ru-RU" sz="2400" dirty="0">
                <a:effectLst/>
                <a:latin typeface="Times New Roman" panose="02020603050405020304" pitchFamily="18" charset="0"/>
                <a:ea typeface="Calibri"/>
                <a:cs typeface="Times New Roman" panose="02020603050405020304" pitchFamily="18" charset="0"/>
              </a:rPr>
            </a:br>
            <a:r>
              <a:rPr lang="ru-RU" sz="2400" dirty="0">
                <a:effectLst/>
                <a:latin typeface="Times New Roman" panose="02020603050405020304" pitchFamily="18" charset="0"/>
                <a:ea typeface="Calibri"/>
                <a:cs typeface="Times New Roman" panose="02020603050405020304" pitchFamily="18" charset="0"/>
              </a:rPr>
              <a:t>при </a:t>
            </a:r>
            <a:r>
              <a:rPr lang="ru-RU" sz="2400" dirty="0" err="1">
                <a:effectLst/>
                <a:latin typeface="Times New Roman" panose="02020603050405020304" pitchFamily="18" charset="0"/>
                <a:ea typeface="Calibri"/>
                <a:cs typeface="Times New Roman" panose="02020603050405020304" pitchFamily="18" charset="0"/>
              </a:rPr>
              <a:t>роботі</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під</a:t>
            </a:r>
            <a:r>
              <a:rPr lang="ru-RU" sz="2400" dirty="0">
                <a:effectLst/>
                <a:latin typeface="Times New Roman" panose="02020603050405020304" pitchFamily="18" charset="0"/>
                <a:ea typeface="Calibri"/>
                <a:cs typeface="Times New Roman" panose="02020603050405020304" pitchFamily="18" charset="0"/>
              </a:rPr>
              <a:t> </a:t>
            </a:r>
            <a:r>
              <a:rPr lang="ru-RU" sz="2400" dirty="0">
                <a:effectLst/>
                <a:latin typeface="Times New Roman"/>
                <a:ea typeface="Calibri"/>
                <a:cs typeface="Times New Roman"/>
              </a:rPr>
              <a:t>вершником</a:t>
            </a:r>
            <a:r>
              <a:rPr lang="ru-RU" sz="2000" dirty="0">
                <a:effectLst/>
                <a:latin typeface="Times New Roman"/>
                <a:ea typeface="Calibri"/>
                <a:cs typeface="Times New Roman"/>
              </a:rPr>
              <a:t>.</a:t>
            </a:r>
            <a:br>
              <a:rPr lang="ru-RU" sz="2000" dirty="0">
                <a:effectLst/>
                <a:latin typeface="Times New Roman"/>
                <a:ea typeface="Calibri"/>
                <a:cs typeface="Times New Roman"/>
              </a:rPr>
            </a:br>
            <a:br>
              <a:rPr lang="ru-RU" sz="2000" dirty="0">
                <a:latin typeface="Times New Roman"/>
                <a:ea typeface="Calibri"/>
                <a:cs typeface="Times New Roman"/>
              </a:rPr>
            </a:br>
            <a:endParaRPr lang="ru-RU" sz="2000"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221088"/>
            <a:ext cx="4752528" cy="249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52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6178698"/>
          </a:xfrm>
        </p:spPr>
        <p:style>
          <a:lnRef idx="1">
            <a:schemeClr val="accent3"/>
          </a:lnRef>
          <a:fillRef idx="2">
            <a:schemeClr val="accent3"/>
          </a:fillRef>
          <a:effectRef idx="1">
            <a:schemeClr val="accent3"/>
          </a:effectRef>
          <a:fontRef idx="minor">
            <a:schemeClr val="dk1"/>
          </a:fontRef>
        </p:style>
        <p:txBody>
          <a:bodyPr>
            <a:normAutofit/>
          </a:bodyPr>
          <a:lstStyle/>
          <a:p>
            <a:pPr indent="270510" algn="l">
              <a:spcAft>
                <a:spcPts val="800"/>
              </a:spcAft>
            </a:pPr>
            <a:r>
              <a:rPr lang="ru-RU" sz="2700" b="1" dirty="0" err="1">
                <a:solidFill>
                  <a:srgbClr val="C00000"/>
                </a:solidFill>
                <a:effectLst/>
                <a:latin typeface="Times New Roman"/>
                <a:ea typeface="Calibri"/>
                <a:cs typeface="Times New Roman"/>
              </a:rPr>
              <a:t>Досліди</a:t>
            </a:r>
            <a:r>
              <a:rPr lang="ru-RU" sz="2700" b="1" dirty="0">
                <a:solidFill>
                  <a:srgbClr val="C00000"/>
                </a:solidFill>
                <a:effectLst/>
                <a:latin typeface="Times New Roman"/>
                <a:ea typeface="Calibri"/>
                <a:cs typeface="Times New Roman"/>
              </a:rPr>
              <a:t> з </a:t>
            </a:r>
            <a:r>
              <a:rPr lang="ru-RU" sz="2700" b="1" dirty="0" err="1">
                <a:solidFill>
                  <a:srgbClr val="C00000"/>
                </a:solidFill>
                <a:effectLst/>
                <a:latin typeface="Times New Roman"/>
                <a:ea typeface="Calibri"/>
                <a:cs typeface="Times New Roman"/>
              </a:rPr>
              <a:t>вівцями</a:t>
            </a:r>
            <a:br>
              <a:rPr lang="ru-RU" sz="2700" b="1" dirty="0">
                <a:solidFill>
                  <a:srgbClr val="C00000"/>
                </a:solidFill>
                <a:ea typeface="Calibri"/>
                <a:cs typeface="Times New Roman"/>
              </a:rPr>
            </a:br>
            <a:br>
              <a:rPr lang="ru-RU" sz="1800" dirty="0">
                <a:ea typeface="Calibri"/>
                <a:cs typeface="Times New Roman"/>
              </a:rPr>
            </a:br>
            <a:r>
              <a:rPr lang="ru-RU" sz="1800" b="1" dirty="0">
                <a:ea typeface="Calibri"/>
                <a:cs typeface="Times New Roman"/>
              </a:rPr>
              <a:t>	</a:t>
            </a:r>
            <a:r>
              <a:rPr lang="ru-RU" sz="2400" b="1" dirty="0" err="1">
                <a:solidFill>
                  <a:srgbClr val="C00000"/>
                </a:solidFill>
                <a:effectLst/>
                <a:latin typeface="Times New Roman"/>
                <a:ea typeface="Calibri"/>
                <a:cs typeface="Times New Roman"/>
              </a:rPr>
              <a:t>Вівцематки</a:t>
            </a:r>
            <a:r>
              <a:rPr lang="ru-RU" sz="2400" b="1" dirty="0">
                <a:solidFill>
                  <a:srgbClr val="C00000"/>
                </a:solidFill>
                <a:effectLst/>
                <a:latin typeface="Times New Roman"/>
                <a:ea typeface="Calibri"/>
                <a:cs typeface="Times New Roman"/>
              </a:rPr>
              <a:t>. </a:t>
            </a:r>
            <a:br>
              <a:rPr lang="ru-RU" sz="2400" dirty="0">
                <a:solidFill>
                  <a:srgbClr val="C00000"/>
                </a:solidFill>
                <a:effectLst/>
                <a:latin typeface="Times New Roman"/>
                <a:ea typeface="Calibri"/>
                <a:cs typeface="Times New Roman"/>
              </a:rPr>
            </a:br>
            <a:r>
              <a:rPr lang="ru-RU" sz="2000" dirty="0">
                <a:effectLst/>
                <a:latin typeface="Times New Roman"/>
                <a:ea typeface="Calibri"/>
                <a:cs typeface="Times New Roman"/>
              </a:rPr>
              <a:t>Початок </a:t>
            </a:r>
            <a:r>
              <a:rPr lang="ru-RU" sz="2000" dirty="0" err="1">
                <a:effectLst/>
                <a:latin typeface="Times New Roman"/>
                <a:ea typeface="Calibri"/>
                <a:cs typeface="Times New Roman"/>
              </a:rPr>
              <a:t>проведення</a:t>
            </a:r>
            <a:r>
              <a:rPr lang="ru-RU" sz="2000" dirty="0">
                <a:effectLst/>
                <a:latin typeface="Times New Roman"/>
                <a:ea typeface="Calibri"/>
                <a:cs typeface="Times New Roman"/>
              </a:rPr>
              <a:t> </a:t>
            </a:r>
            <a:r>
              <a:rPr lang="ru-RU" sz="2000" dirty="0" err="1">
                <a:effectLst/>
                <a:latin typeface="Times New Roman"/>
                <a:ea typeface="Calibri"/>
                <a:cs typeface="Times New Roman"/>
              </a:rPr>
              <a:t>дослідів</a:t>
            </a:r>
            <a:r>
              <a:rPr lang="ru-RU" sz="2000" dirty="0">
                <a:effectLst/>
                <a:latin typeface="Times New Roman"/>
                <a:ea typeface="Calibri"/>
                <a:cs typeface="Times New Roman"/>
              </a:rPr>
              <a:t> з </a:t>
            </a:r>
            <a:r>
              <a:rPr lang="ru-RU" sz="2000" dirty="0" err="1">
                <a:effectLst/>
                <a:latin typeface="Times New Roman"/>
                <a:ea typeface="Calibri"/>
                <a:cs typeface="Times New Roman"/>
              </a:rPr>
              <a:t>вівцематками</a:t>
            </a:r>
            <a:r>
              <a:rPr lang="ru-RU" sz="2000" dirty="0">
                <a:effectLst/>
                <a:latin typeface="Times New Roman"/>
                <a:ea typeface="Calibri"/>
                <a:cs typeface="Times New Roman"/>
              </a:rPr>
              <a:t> </a:t>
            </a:r>
            <a:r>
              <a:rPr lang="ru-RU" sz="2000" dirty="0" err="1">
                <a:effectLst/>
                <a:latin typeface="Times New Roman"/>
                <a:ea typeface="Calibri"/>
                <a:cs typeface="Times New Roman"/>
              </a:rPr>
              <a:t>доцільно</a:t>
            </a:r>
            <a:r>
              <a:rPr lang="ru-RU" sz="2000" dirty="0">
                <a:effectLst/>
                <a:latin typeface="Times New Roman"/>
                <a:ea typeface="Calibri"/>
                <a:cs typeface="Times New Roman"/>
              </a:rPr>
              <a:t> </a:t>
            </a:r>
            <a:r>
              <a:rPr lang="ru-RU" sz="2000" dirty="0" err="1">
                <a:effectLst/>
                <a:latin typeface="Times New Roman"/>
                <a:ea typeface="Calibri"/>
                <a:cs typeface="Times New Roman"/>
              </a:rPr>
              <a:t>суміщати</a:t>
            </a:r>
            <a:r>
              <a:rPr lang="ru-RU" sz="2000" dirty="0">
                <a:effectLst/>
                <a:latin typeface="Times New Roman"/>
                <a:ea typeface="Calibri"/>
                <a:cs typeface="Times New Roman"/>
              </a:rPr>
              <a:t> з такими </a:t>
            </a:r>
            <a:r>
              <a:rPr lang="ru-RU" sz="2000" dirty="0" err="1">
                <a:effectLst/>
                <a:latin typeface="Times New Roman"/>
                <a:ea typeface="Calibri"/>
                <a:cs typeface="Times New Roman"/>
              </a:rPr>
              <a:t>виробничими</a:t>
            </a:r>
            <a:r>
              <a:rPr lang="ru-RU" sz="2000" dirty="0">
                <a:effectLst/>
                <a:latin typeface="Times New Roman"/>
                <a:ea typeface="Calibri"/>
                <a:cs typeface="Times New Roman"/>
              </a:rPr>
              <a:t> </a:t>
            </a:r>
            <a:r>
              <a:rPr lang="ru-RU" sz="2000" dirty="0" err="1">
                <a:effectLst/>
                <a:latin typeface="Times New Roman"/>
                <a:ea typeface="Calibri"/>
                <a:cs typeface="Times New Roman"/>
              </a:rPr>
              <a:t>операціями</a:t>
            </a:r>
            <a:r>
              <a:rPr lang="ru-RU" sz="2000" dirty="0">
                <a:effectLst/>
                <a:latin typeface="Times New Roman"/>
                <a:ea typeface="Calibri"/>
                <a:cs typeface="Times New Roman"/>
              </a:rPr>
              <a:t>, як постановка на </a:t>
            </a:r>
            <a:r>
              <a:rPr lang="ru-RU" sz="2000" dirty="0" err="1">
                <a:effectLst/>
                <a:latin typeface="Times New Roman"/>
                <a:ea typeface="Calibri"/>
                <a:cs typeface="Times New Roman"/>
              </a:rPr>
              <a:t>стійлове</a:t>
            </a:r>
            <a:r>
              <a:rPr lang="ru-RU" sz="2000" dirty="0">
                <a:effectLst/>
                <a:latin typeface="Times New Roman"/>
                <a:ea typeface="Calibri"/>
                <a:cs typeface="Times New Roman"/>
              </a:rPr>
              <a:t> </a:t>
            </a:r>
            <a:r>
              <a:rPr lang="ru-RU" sz="2000" dirty="0" err="1">
                <a:effectLst/>
                <a:latin typeface="Times New Roman"/>
                <a:ea typeface="Calibri"/>
                <a:cs typeface="Times New Roman"/>
              </a:rPr>
              <a:t>утримання</a:t>
            </a:r>
            <a:r>
              <a:rPr lang="ru-RU" sz="2000" dirty="0">
                <a:effectLst/>
                <a:latin typeface="Times New Roman"/>
                <a:ea typeface="Calibri"/>
                <a:cs typeface="Times New Roman"/>
              </a:rPr>
              <a:t>, </a:t>
            </a:r>
            <a:r>
              <a:rPr lang="ru-RU" sz="2000" dirty="0" err="1">
                <a:effectLst/>
                <a:latin typeface="Times New Roman"/>
                <a:ea typeface="Calibri"/>
                <a:cs typeface="Times New Roman"/>
              </a:rPr>
              <a:t>парування</a:t>
            </a:r>
            <a:r>
              <a:rPr lang="ru-RU" sz="2000" dirty="0">
                <a:effectLst/>
                <a:latin typeface="Times New Roman"/>
                <a:ea typeface="Calibri"/>
                <a:cs typeface="Times New Roman"/>
              </a:rPr>
              <a:t>, початок </a:t>
            </a:r>
            <a:r>
              <a:rPr lang="ru-RU" sz="2000" dirty="0" err="1">
                <a:effectLst/>
                <a:latin typeface="Times New Roman"/>
                <a:ea typeface="Calibri"/>
                <a:cs typeface="Times New Roman"/>
              </a:rPr>
              <a:t>пасовищного</a:t>
            </a:r>
            <a:r>
              <a:rPr lang="ru-RU" sz="2000" dirty="0">
                <a:effectLst/>
                <a:latin typeface="Times New Roman"/>
                <a:ea typeface="Calibri"/>
                <a:cs typeface="Times New Roman"/>
              </a:rPr>
              <a:t> </a:t>
            </a:r>
            <a:r>
              <a:rPr lang="ru-RU" sz="2000" dirty="0" err="1">
                <a:effectLst/>
                <a:latin typeface="Times New Roman"/>
                <a:ea typeface="Calibri"/>
                <a:cs typeface="Times New Roman"/>
              </a:rPr>
              <a:t>періоду</a:t>
            </a:r>
            <a:r>
              <a:rPr lang="ru-RU" sz="2000" dirty="0">
                <a:effectLst/>
                <a:latin typeface="Times New Roman"/>
                <a:ea typeface="Calibri"/>
                <a:cs typeface="Times New Roman"/>
              </a:rPr>
              <a:t>, окот з </a:t>
            </a:r>
            <a:r>
              <a:rPr lang="ru-RU" sz="2000" dirty="0" err="1">
                <a:effectLst/>
                <a:latin typeface="Times New Roman"/>
                <a:ea typeface="Calibri"/>
                <a:cs typeface="Times New Roman"/>
              </a:rPr>
              <a:t>розрахунком</a:t>
            </a:r>
            <a:r>
              <a:rPr lang="ru-RU" sz="2000" dirty="0">
                <a:effectLst/>
                <a:latin typeface="Times New Roman"/>
                <a:ea typeface="Calibri"/>
                <a:cs typeface="Times New Roman"/>
              </a:rPr>
              <a:t> на те, </a:t>
            </a:r>
            <a:r>
              <a:rPr lang="ru-RU" sz="2000" dirty="0" err="1">
                <a:effectLst/>
                <a:latin typeface="Times New Roman"/>
                <a:ea typeface="Calibri"/>
                <a:cs typeface="Times New Roman"/>
              </a:rPr>
              <a:t>щоб</a:t>
            </a:r>
            <a:r>
              <a:rPr lang="ru-RU" sz="2000" dirty="0">
                <a:effectLst/>
                <a:latin typeface="Times New Roman"/>
                <a:ea typeface="Calibri"/>
                <a:cs typeface="Times New Roman"/>
              </a:rPr>
              <a:t> </a:t>
            </a:r>
            <a:r>
              <a:rPr lang="ru-RU" sz="2000" dirty="0" err="1">
                <a:effectLst/>
                <a:latin typeface="Times New Roman"/>
                <a:ea typeface="Calibri"/>
                <a:cs typeface="Times New Roman"/>
              </a:rPr>
              <a:t>можна</a:t>
            </a:r>
            <a:r>
              <a:rPr lang="ru-RU" sz="2000" dirty="0">
                <a:effectLst/>
                <a:latin typeface="Times New Roman"/>
                <a:ea typeface="Calibri"/>
                <a:cs typeface="Times New Roman"/>
              </a:rPr>
              <a:t> </a:t>
            </a:r>
            <a:r>
              <a:rPr lang="ru-RU" sz="2000" dirty="0" err="1">
                <a:effectLst/>
                <a:latin typeface="Times New Roman"/>
                <a:ea typeface="Calibri"/>
                <a:cs typeface="Times New Roman"/>
              </a:rPr>
              <a:t>було</a:t>
            </a:r>
            <a:r>
              <a:rPr lang="ru-RU" sz="2000" dirty="0">
                <a:effectLst/>
                <a:latin typeface="Times New Roman"/>
                <a:ea typeface="Calibri"/>
                <a:cs typeface="Times New Roman"/>
              </a:rPr>
              <a:t> </a:t>
            </a:r>
            <a:r>
              <a:rPr lang="ru-RU" sz="2000" dirty="0" err="1">
                <a:effectLst/>
                <a:latin typeface="Times New Roman"/>
                <a:ea typeface="Calibri"/>
                <a:cs typeface="Times New Roman"/>
              </a:rPr>
              <a:t>охопити</a:t>
            </a:r>
            <a:r>
              <a:rPr lang="ru-RU" sz="2000" dirty="0">
                <a:effectLst/>
                <a:latin typeface="Times New Roman"/>
                <a:ea typeface="Calibri"/>
                <a:cs typeface="Times New Roman"/>
              </a:rPr>
              <a:t> </a:t>
            </a:r>
            <a:r>
              <a:rPr lang="ru-RU" sz="2000" dirty="0" err="1">
                <a:effectLst/>
                <a:latin typeface="Times New Roman"/>
                <a:ea typeface="Calibri"/>
                <a:cs typeface="Times New Roman"/>
              </a:rPr>
              <a:t>їх</a:t>
            </a:r>
            <a:r>
              <a:rPr lang="ru-RU" sz="2000" dirty="0">
                <a:effectLst/>
                <a:latin typeface="Times New Roman"/>
                <a:ea typeface="Calibri"/>
                <a:cs typeface="Times New Roman"/>
              </a:rPr>
              <a:t> </a:t>
            </a:r>
            <a:r>
              <a:rPr lang="ru-RU" sz="2000" dirty="0" err="1">
                <a:effectLst/>
                <a:latin typeface="Times New Roman"/>
                <a:ea typeface="Calibri"/>
                <a:cs typeface="Times New Roman"/>
              </a:rPr>
              <a:t>певний</a:t>
            </a:r>
            <a:r>
              <a:rPr lang="ru-RU" sz="2000" dirty="0">
                <a:effectLst/>
                <a:latin typeface="Times New Roman"/>
                <a:ea typeface="Calibri"/>
                <a:cs typeface="Times New Roman"/>
              </a:rPr>
              <a:t> </a:t>
            </a:r>
            <a:r>
              <a:rPr lang="ru-RU" sz="2000" dirty="0" err="1">
                <a:effectLst/>
                <a:latin typeface="Times New Roman"/>
                <a:ea typeface="Calibri"/>
                <a:cs typeface="Times New Roman"/>
              </a:rPr>
              <a:t>фізіологічний</a:t>
            </a:r>
            <a:r>
              <a:rPr lang="ru-RU" sz="2000" dirty="0">
                <a:effectLst/>
                <a:latin typeface="Times New Roman"/>
                <a:ea typeface="Calibri"/>
                <a:cs typeface="Times New Roman"/>
              </a:rPr>
              <a:t> стан (</a:t>
            </a:r>
            <a:r>
              <a:rPr lang="ru-RU" sz="2000" dirty="0" err="1">
                <a:effectLst/>
                <a:latin typeface="Times New Roman"/>
                <a:ea typeface="Calibri"/>
                <a:cs typeface="Times New Roman"/>
              </a:rPr>
              <a:t>кітність</a:t>
            </a:r>
            <a:r>
              <a:rPr lang="ru-RU" sz="2000" dirty="0">
                <a:effectLst/>
                <a:latin typeface="Times New Roman"/>
                <a:ea typeface="Calibri"/>
                <a:cs typeface="Times New Roman"/>
              </a:rPr>
              <a:t>, </a:t>
            </a:r>
            <a:r>
              <a:rPr lang="ru-RU" sz="2000" dirty="0" err="1">
                <a:effectLst/>
                <a:latin typeface="Times New Roman"/>
                <a:ea typeface="Calibri"/>
                <a:cs typeface="Times New Roman"/>
              </a:rPr>
              <a:t>підсисний</a:t>
            </a:r>
            <a:r>
              <a:rPr lang="ru-RU" sz="2000" dirty="0">
                <a:effectLst/>
                <a:latin typeface="Times New Roman"/>
                <a:ea typeface="Calibri"/>
                <a:cs typeface="Times New Roman"/>
              </a:rPr>
              <a:t> </a:t>
            </a:r>
            <a:r>
              <a:rPr lang="ru-RU" sz="2000" dirty="0" err="1">
                <a:effectLst/>
                <a:latin typeface="Times New Roman"/>
                <a:ea typeface="Calibri"/>
                <a:cs typeface="Times New Roman"/>
              </a:rPr>
              <a:t>період</a:t>
            </a:r>
            <a:r>
              <a:rPr lang="ru-RU" sz="2000" dirty="0">
                <a:effectLst/>
                <a:latin typeface="Times New Roman"/>
                <a:ea typeface="Calibri"/>
                <a:cs typeface="Times New Roman"/>
              </a:rPr>
              <a:t>) </a:t>
            </a:r>
            <a:r>
              <a:rPr lang="ru-RU" sz="2000" dirty="0" err="1">
                <a:effectLst/>
                <a:latin typeface="Times New Roman"/>
                <a:ea typeface="Calibri"/>
                <a:cs typeface="Times New Roman"/>
              </a:rPr>
              <a:t>або</a:t>
            </a:r>
            <a:r>
              <a:rPr lang="ru-RU" sz="2000" dirty="0">
                <a:effectLst/>
                <a:latin typeface="Times New Roman"/>
                <a:ea typeface="Calibri"/>
                <a:cs typeface="Times New Roman"/>
              </a:rPr>
              <a:t> </a:t>
            </a:r>
            <a:r>
              <a:rPr lang="ru-RU" sz="2000" dirty="0" err="1">
                <a:effectLst/>
                <a:latin typeface="Times New Roman"/>
                <a:ea typeface="Calibri"/>
                <a:cs typeface="Times New Roman"/>
              </a:rPr>
              <a:t>віковий</a:t>
            </a:r>
            <a:r>
              <a:rPr lang="ru-RU" sz="2000" dirty="0">
                <a:effectLst/>
                <a:latin typeface="Times New Roman"/>
                <a:ea typeface="Calibri"/>
                <a:cs typeface="Times New Roman"/>
              </a:rPr>
              <a:t> </a:t>
            </a:r>
            <a:r>
              <a:rPr lang="ru-RU" sz="2000" dirty="0" err="1">
                <a:effectLst/>
                <a:latin typeface="Times New Roman"/>
                <a:ea typeface="Calibri"/>
                <a:cs typeface="Times New Roman"/>
              </a:rPr>
              <a:t>період</a:t>
            </a:r>
            <a:r>
              <a:rPr lang="ru-RU" sz="2000" dirty="0">
                <a:effectLst/>
                <a:latin typeface="Times New Roman"/>
                <a:ea typeface="Calibri"/>
                <a:cs typeface="Times New Roman"/>
              </a:rPr>
              <a:t>, </a:t>
            </a:r>
            <a:r>
              <a:rPr lang="ru-RU" sz="2000" dirty="0" err="1">
                <a:effectLst/>
                <a:latin typeface="Times New Roman"/>
                <a:ea typeface="Calibri"/>
                <a:cs typeface="Times New Roman"/>
              </a:rPr>
              <a:t>пов'язаний</a:t>
            </a:r>
            <a:r>
              <a:rPr lang="ru-RU" sz="2000" dirty="0">
                <a:effectLst/>
                <a:latin typeface="Times New Roman"/>
                <a:ea typeface="Calibri"/>
                <a:cs typeface="Times New Roman"/>
              </a:rPr>
              <a:t> </a:t>
            </a:r>
            <a:r>
              <a:rPr lang="ru-RU" sz="2000" dirty="0" err="1">
                <a:effectLst/>
                <a:latin typeface="Times New Roman"/>
                <a:ea typeface="Calibri"/>
                <a:cs typeface="Times New Roman"/>
              </a:rPr>
              <a:t>із</a:t>
            </a:r>
            <a:r>
              <a:rPr lang="ru-RU" sz="2000" dirty="0">
                <a:effectLst/>
                <a:latin typeface="Times New Roman"/>
                <a:ea typeface="Calibri"/>
                <a:cs typeface="Times New Roman"/>
              </a:rPr>
              <a:t> </a:t>
            </a:r>
            <a:r>
              <a:rPr lang="ru-RU" sz="2000" dirty="0" err="1">
                <a:effectLst/>
                <a:latin typeface="Times New Roman"/>
                <a:ea typeface="Calibri"/>
                <a:cs typeface="Times New Roman"/>
              </a:rPr>
              <a:t>зміною</a:t>
            </a:r>
            <a:r>
              <a:rPr lang="ru-RU" sz="2000" dirty="0">
                <a:effectLst/>
                <a:latin typeface="Times New Roman"/>
                <a:ea typeface="Calibri"/>
                <a:cs typeface="Times New Roman"/>
              </a:rPr>
              <a:t> норм </a:t>
            </a:r>
            <a:r>
              <a:rPr lang="ru-RU" sz="2000" dirty="0" err="1">
                <a:effectLst/>
                <a:latin typeface="Times New Roman"/>
                <a:ea typeface="Calibri"/>
                <a:cs typeface="Times New Roman"/>
              </a:rPr>
              <a:t>годівлі</a:t>
            </a:r>
            <a:r>
              <a:rPr lang="ru-RU" sz="2000" dirty="0">
                <a:effectLst/>
                <a:latin typeface="Times New Roman"/>
                <a:ea typeface="Calibri"/>
                <a:cs typeface="Times New Roman"/>
              </a:rPr>
              <a:t>.</a:t>
            </a:r>
            <a:br>
              <a:rPr lang="ru-RU" sz="2000" dirty="0">
                <a:ea typeface="Calibri"/>
                <a:cs typeface="Times New Roman"/>
              </a:rPr>
            </a:br>
            <a:r>
              <a:rPr lang="ru-RU" sz="2000" dirty="0" err="1">
                <a:effectLst/>
                <a:latin typeface="Times New Roman"/>
                <a:ea typeface="Calibri"/>
                <a:cs typeface="Times New Roman"/>
              </a:rPr>
              <a:t>Групи</a:t>
            </a:r>
            <a:r>
              <a:rPr lang="ru-RU" sz="2000" dirty="0">
                <a:effectLst/>
                <a:latin typeface="Times New Roman"/>
                <a:ea typeface="Calibri"/>
                <a:cs typeface="Times New Roman"/>
              </a:rPr>
              <a:t> </a:t>
            </a:r>
            <a:r>
              <a:rPr lang="ru-RU" sz="2000" dirty="0" err="1">
                <a:effectLst/>
                <a:latin typeface="Times New Roman"/>
                <a:ea typeface="Calibri"/>
                <a:cs typeface="Times New Roman"/>
              </a:rPr>
              <a:t>овець</a:t>
            </a:r>
            <a:r>
              <a:rPr lang="ru-RU" sz="2000" dirty="0">
                <a:effectLst/>
                <a:latin typeface="Times New Roman"/>
                <a:ea typeface="Calibri"/>
                <a:cs typeface="Times New Roman"/>
              </a:rPr>
              <a:t> </a:t>
            </a:r>
            <a:r>
              <a:rPr lang="ru-RU" sz="2000" dirty="0" err="1">
                <a:effectLst/>
                <a:latin typeface="Times New Roman"/>
                <a:ea typeface="Calibri"/>
                <a:cs typeface="Times New Roman"/>
              </a:rPr>
              <a:t>формують</a:t>
            </a:r>
            <a:r>
              <a:rPr lang="ru-RU" sz="2000" dirty="0">
                <a:effectLst/>
                <a:latin typeface="Times New Roman"/>
                <a:ea typeface="Calibri"/>
                <a:cs typeface="Times New Roman"/>
              </a:rPr>
              <a:t> методами пар-</a:t>
            </a:r>
            <a:r>
              <a:rPr lang="ru-RU" sz="2000" dirty="0" err="1">
                <a:effectLst/>
                <a:latin typeface="Times New Roman"/>
                <a:ea typeface="Calibri"/>
                <a:cs typeface="Times New Roman"/>
              </a:rPr>
              <a:t>аналогів</a:t>
            </a:r>
            <a:r>
              <a:rPr lang="ru-RU" sz="2000" dirty="0">
                <a:effectLst/>
                <a:latin typeface="Times New Roman"/>
                <a:ea typeface="Calibri"/>
                <a:cs typeface="Times New Roman"/>
              </a:rPr>
              <a:t>, </a:t>
            </a:r>
            <a:br>
              <a:rPr lang="ru-RU" sz="2000" dirty="0">
                <a:effectLst/>
                <a:latin typeface="Times New Roman"/>
                <a:ea typeface="Calibri"/>
                <a:cs typeface="Times New Roman"/>
              </a:rPr>
            </a:br>
            <a:r>
              <a:rPr lang="ru-RU" sz="2000" dirty="0" err="1">
                <a:effectLst/>
                <a:latin typeface="Times New Roman"/>
                <a:ea typeface="Calibri"/>
                <a:cs typeface="Times New Roman"/>
              </a:rPr>
              <a:t>збалансованих</a:t>
            </a:r>
            <a:r>
              <a:rPr lang="ru-RU" sz="2000" dirty="0">
                <a:effectLst/>
                <a:latin typeface="Times New Roman"/>
                <a:ea typeface="Calibri"/>
                <a:cs typeface="Times New Roman"/>
              </a:rPr>
              <a:t> </a:t>
            </a:r>
            <a:r>
              <a:rPr lang="ru-RU" sz="2000" dirty="0" err="1">
                <a:effectLst/>
                <a:latin typeface="Times New Roman"/>
                <a:ea typeface="Calibri"/>
                <a:cs typeface="Times New Roman"/>
              </a:rPr>
              <a:t>груп-аналогів</a:t>
            </a:r>
            <a:r>
              <a:rPr lang="ru-RU" sz="2000" dirty="0">
                <a:effectLst/>
                <a:latin typeface="Times New Roman"/>
                <a:ea typeface="Calibri"/>
                <a:cs typeface="Times New Roman"/>
              </a:rPr>
              <a:t> та </a:t>
            </a:r>
            <a:r>
              <a:rPr lang="ru-RU" sz="2000" dirty="0" err="1">
                <a:effectLst/>
                <a:latin typeface="Times New Roman"/>
                <a:ea typeface="Calibri"/>
                <a:cs typeface="Times New Roman"/>
              </a:rPr>
              <a:t>міністада</a:t>
            </a:r>
            <a:r>
              <a:rPr lang="ru-RU" sz="2000" dirty="0">
                <a:effectLst/>
                <a:latin typeface="Times New Roman"/>
                <a:ea typeface="Calibri"/>
                <a:cs typeface="Times New Roman"/>
              </a:rPr>
              <a:t>. </a:t>
            </a:r>
            <a:br>
              <a:rPr lang="ru-RU" sz="2000" dirty="0">
                <a:effectLst/>
                <a:latin typeface="Times New Roman"/>
                <a:ea typeface="Calibri"/>
                <a:cs typeface="Times New Roman"/>
              </a:rPr>
            </a:br>
            <a:r>
              <a:rPr lang="ru-RU" sz="2000" dirty="0" err="1">
                <a:effectLst/>
                <a:latin typeface="Times New Roman"/>
                <a:ea typeface="Calibri"/>
                <a:cs typeface="Times New Roman"/>
              </a:rPr>
              <a:t>Відібраних</a:t>
            </a:r>
            <a:r>
              <a:rPr lang="ru-RU" sz="2000" dirty="0">
                <a:effectLst/>
                <a:latin typeface="Times New Roman"/>
                <a:ea typeface="Calibri"/>
                <a:cs typeface="Times New Roman"/>
              </a:rPr>
              <a:t> </a:t>
            </a:r>
            <a:r>
              <a:rPr lang="ru-RU" sz="2000" dirty="0" err="1">
                <a:effectLst/>
                <a:latin typeface="Times New Roman"/>
                <a:ea typeface="Calibri"/>
                <a:cs typeface="Times New Roman"/>
              </a:rPr>
              <a:t>відповідно</a:t>
            </a:r>
            <a:r>
              <a:rPr lang="ru-RU" sz="2000" dirty="0">
                <a:effectLst/>
                <a:latin typeface="Times New Roman"/>
                <a:ea typeface="Calibri"/>
                <a:cs typeface="Times New Roman"/>
              </a:rPr>
              <a:t> до </a:t>
            </a:r>
            <a:r>
              <a:rPr lang="ru-RU" sz="2000" dirty="0" err="1">
                <a:effectLst/>
                <a:latin typeface="Times New Roman"/>
                <a:ea typeface="Calibri"/>
                <a:cs typeface="Times New Roman"/>
              </a:rPr>
              <a:t>схеми</a:t>
            </a:r>
            <a:r>
              <a:rPr lang="ru-RU" sz="2000" dirty="0">
                <a:effectLst/>
                <a:latin typeface="Times New Roman"/>
                <a:ea typeface="Calibri"/>
                <a:cs typeface="Times New Roman"/>
              </a:rPr>
              <a:t> </a:t>
            </a:r>
            <a:r>
              <a:rPr lang="ru-RU" sz="2000" dirty="0" err="1">
                <a:effectLst/>
                <a:latin typeface="Times New Roman"/>
                <a:ea typeface="Calibri"/>
                <a:cs typeface="Times New Roman"/>
              </a:rPr>
              <a:t>досліду</a:t>
            </a:r>
            <a:r>
              <a:rPr lang="ru-RU" sz="2000" dirty="0">
                <a:effectLst/>
                <a:latin typeface="Times New Roman"/>
                <a:ea typeface="Calibri"/>
                <a:cs typeface="Times New Roman"/>
              </a:rPr>
              <a:t> </a:t>
            </a:r>
            <a:br>
              <a:rPr lang="ru-RU" sz="2000" dirty="0">
                <a:effectLst/>
                <a:latin typeface="Times New Roman"/>
                <a:ea typeface="Calibri"/>
                <a:cs typeface="Times New Roman"/>
              </a:rPr>
            </a:br>
            <a:r>
              <a:rPr lang="ru-RU" sz="2000" dirty="0">
                <a:effectLst/>
                <a:latin typeface="Times New Roman"/>
                <a:ea typeface="Calibri"/>
                <a:cs typeface="Times New Roman"/>
              </a:rPr>
              <a:t>маток за принципом </a:t>
            </a:r>
            <a:r>
              <a:rPr lang="ru-RU" sz="2000" dirty="0" err="1">
                <a:effectLst/>
                <a:latin typeface="Times New Roman"/>
                <a:ea typeface="Calibri"/>
                <a:cs typeface="Times New Roman"/>
              </a:rPr>
              <a:t>аналогів</a:t>
            </a:r>
            <a:r>
              <a:rPr lang="ru-RU" sz="2000" dirty="0">
                <a:effectLst/>
                <a:latin typeface="Times New Roman"/>
                <a:ea typeface="Calibri"/>
                <a:cs typeface="Times New Roman"/>
              </a:rPr>
              <a:t> </a:t>
            </a:r>
            <a:r>
              <a:rPr lang="ru-RU" sz="2000" dirty="0" err="1">
                <a:effectLst/>
                <a:latin typeface="Times New Roman"/>
                <a:ea typeface="Calibri"/>
                <a:cs typeface="Times New Roman"/>
              </a:rPr>
              <a:t>поділяють</a:t>
            </a:r>
            <a:r>
              <a:rPr lang="ru-RU" sz="2000" dirty="0">
                <a:effectLst/>
                <a:latin typeface="Times New Roman"/>
                <a:ea typeface="Calibri"/>
                <a:cs typeface="Times New Roman"/>
              </a:rPr>
              <a:t> на</a:t>
            </a:r>
            <a:br>
              <a:rPr lang="ru-RU" sz="2000" dirty="0">
                <a:effectLst/>
                <a:latin typeface="Times New Roman"/>
                <a:ea typeface="Calibri"/>
                <a:cs typeface="Times New Roman"/>
              </a:rPr>
            </a:br>
            <a:r>
              <a:rPr lang="ru-RU" sz="2000" dirty="0">
                <a:effectLst/>
                <a:latin typeface="Times New Roman"/>
                <a:ea typeface="Calibri"/>
                <a:cs typeface="Times New Roman"/>
              </a:rPr>
              <a:t> </a:t>
            </a:r>
            <a:r>
              <a:rPr lang="ru-RU" sz="2000" dirty="0" err="1">
                <a:effectLst/>
                <a:latin typeface="Times New Roman"/>
                <a:ea typeface="Calibri"/>
                <a:cs typeface="Times New Roman"/>
              </a:rPr>
              <a:t>групи</a:t>
            </a:r>
            <a:r>
              <a:rPr lang="ru-RU" sz="2000" dirty="0">
                <a:effectLst/>
                <a:latin typeface="Times New Roman"/>
                <a:ea typeface="Calibri"/>
                <a:cs typeface="Times New Roman"/>
              </a:rPr>
              <a:t> з </a:t>
            </a:r>
            <a:r>
              <a:rPr lang="ru-RU" sz="2000" dirty="0" err="1">
                <a:effectLst/>
                <a:latin typeface="Times New Roman"/>
                <a:ea typeface="Calibri"/>
                <a:cs typeface="Times New Roman"/>
              </a:rPr>
              <a:t>урахуванням</a:t>
            </a:r>
            <a:r>
              <a:rPr lang="ru-RU" sz="2000" dirty="0">
                <a:effectLst/>
                <a:latin typeface="Times New Roman"/>
                <a:ea typeface="Calibri"/>
                <a:cs typeface="Times New Roman"/>
              </a:rPr>
              <a:t> породи, </a:t>
            </a:r>
            <a:r>
              <a:rPr lang="ru-RU" sz="2000" dirty="0" err="1">
                <a:effectLst/>
                <a:latin typeface="Times New Roman"/>
                <a:ea typeface="Calibri"/>
                <a:cs typeface="Times New Roman"/>
              </a:rPr>
              <a:t>віку</a:t>
            </a:r>
            <a:r>
              <a:rPr lang="ru-RU" sz="2000" dirty="0">
                <a:effectLst/>
                <a:latin typeface="Times New Roman"/>
                <a:ea typeface="Calibri"/>
                <a:cs typeface="Times New Roman"/>
              </a:rPr>
              <a:t>, </a:t>
            </a:r>
            <a:br>
              <a:rPr lang="ru-RU" sz="2000" dirty="0">
                <a:effectLst/>
                <a:latin typeface="Times New Roman"/>
                <a:ea typeface="Calibri"/>
                <a:cs typeface="Times New Roman"/>
              </a:rPr>
            </a:br>
            <a:r>
              <a:rPr lang="ru-RU" sz="2000" dirty="0" err="1">
                <a:effectLst/>
                <a:latin typeface="Times New Roman"/>
                <a:ea typeface="Calibri"/>
                <a:cs typeface="Times New Roman"/>
              </a:rPr>
              <a:t>живої</a:t>
            </a:r>
            <a:r>
              <a:rPr lang="ru-RU" sz="2000" dirty="0">
                <a:effectLst/>
                <a:latin typeface="Times New Roman"/>
                <a:ea typeface="Calibri"/>
                <a:cs typeface="Times New Roman"/>
              </a:rPr>
              <a:t> </a:t>
            </a:r>
            <a:r>
              <a:rPr lang="ru-RU" sz="2000" dirty="0" err="1">
                <a:effectLst/>
                <a:latin typeface="Times New Roman"/>
                <a:ea typeface="Calibri"/>
                <a:cs typeface="Times New Roman"/>
              </a:rPr>
              <a:t>маси</a:t>
            </a:r>
            <a:r>
              <a:rPr lang="ru-RU" sz="2000" dirty="0">
                <a:effectLst/>
                <a:latin typeface="Times New Roman"/>
                <a:ea typeface="Calibri"/>
                <a:cs typeface="Times New Roman"/>
              </a:rPr>
              <a:t>, </a:t>
            </a:r>
            <a:r>
              <a:rPr lang="ru-RU" sz="2000" dirty="0" err="1">
                <a:effectLst/>
                <a:latin typeface="Times New Roman"/>
                <a:ea typeface="Calibri"/>
                <a:cs typeface="Times New Roman"/>
              </a:rPr>
              <a:t>вгодованості</a:t>
            </a:r>
            <a:r>
              <a:rPr lang="ru-RU" sz="2000" dirty="0">
                <a:effectLst/>
                <a:latin typeface="Times New Roman"/>
                <a:ea typeface="Calibri"/>
                <a:cs typeface="Times New Roman"/>
              </a:rPr>
              <a:t>, </a:t>
            </a:r>
            <a:r>
              <a:rPr lang="ru-RU" sz="2000" dirty="0" err="1">
                <a:effectLst/>
                <a:latin typeface="Times New Roman"/>
                <a:ea typeface="Calibri"/>
                <a:cs typeface="Times New Roman"/>
              </a:rPr>
              <a:t>фізіологічного</a:t>
            </a:r>
            <a:br>
              <a:rPr lang="ru-RU" sz="2000" dirty="0">
                <a:effectLst/>
                <a:latin typeface="Times New Roman"/>
                <a:ea typeface="Calibri"/>
                <a:cs typeface="Times New Roman"/>
              </a:rPr>
            </a:br>
            <a:r>
              <a:rPr lang="ru-RU" sz="2000" dirty="0">
                <a:effectLst/>
                <a:latin typeface="Times New Roman"/>
                <a:ea typeface="Calibri"/>
                <a:cs typeface="Times New Roman"/>
              </a:rPr>
              <a:t> стану і </a:t>
            </a:r>
            <a:r>
              <a:rPr lang="ru-RU" sz="2000" dirty="0" err="1">
                <a:effectLst/>
                <a:latin typeface="Times New Roman"/>
                <a:ea typeface="Calibri"/>
                <a:cs typeface="Times New Roman"/>
              </a:rPr>
              <a:t>вовнової</a:t>
            </a:r>
            <a:r>
              <a:rPr lang="ru-RU" sz="2000" dirty="0">
                <a:effectLst/>
                <a:latin typeface="Times New Roman"/>
                <a:ea typeface="Calibri"/>
                <a:cs typeface="Times New Roman"/>
              </a:rPr>
              <a:t> </a:t>
            </a:r>
            <a:r>
              <a:rPr lang="ru-RU" sz="2000" dirty="0" err="1">
                <a:effectLst/>
                <a:latin typeface="Times New Roman"/>
                <a:ea typeface="Calibri"/>
                <a:cs typeface="Times New Roman"/>
              </a:rPr>
              <a:t>продуктивності</a:t>
            </a:r>
            <a:r>
              <a:rPr lang="ru-RU" sz="2000" dirty="0">
                <a:effectLst/>
                <a:latin typeface="Times New Roman"/>
                <a:ea typeface="Calibri"/>
                <a:cs typeface="Times New Roman"/>
              </a:rPr>
              <a:t>.</a:t>
            </a:r>
            <a:br>
              <a:rPr lang="ru-RU" sz="2000" dirty="0">
                <a:ea typeface="Calibri"/>
                <a:cs typeface="Times New Roman"/>
              </a:rPr>
            </a:br>
            <a:r>
              <a:rPr lang="ru-RU" sz="2000" dirty="0">
                <a:effectLst/>
                <a:latin typeface="Times New Roman"/>
                <a:ea typeface="Calibri"/>
                <a:cs typeface="Times New Roman"/>
              </a:rPr>
              <a:t>У </a:t>
            </a:r>
            <a:r>
              <a:rPr lang="ru-RU" sz="2000" dirty="0" err="1">
                <a:effectLst/>
                <a:latin typeface="Times New Roman"/>
                <a:ea typeface="Calibri"/>
                <a:cs typeface="Times New Roman"/>
              </a:rPr>
              <a:t>кожній</a:t>
            </a:r>
            <a:r>
              <a:rPr lang="ru-RU" sz="2000" dirty="0">
                <a:effectLst/>
                <a:latin typeface="Times New Roman"/>
                <a:ea typeface="Calibri"/>
                <a:cs typeface="Times New Roman"/>
              </a:rPr>
              <a:t> </a:t>
            </a:r>
            <a:r>
              <a:rPr lang="ru-RU" sz="2000" dirty="0" err="1">
                <a:effectLst/>
                <a:latin typeface="Times New Roman"/>
                <a:ea typeface="Calibri"/>
                <a:cs typeface="Times New Roman"/>
              </a:rPr>
              <a:t>групі</a:t>
            </a:r>
            <a:r>
              <a:rPr lang="ru-RU" sz="2000" dirty="0">
                <a:effectLst/>
                <a:latin typeface="Times New Roman"/>
                <a:ea typeface="Calibri"/>
                <a:cs typeface="Times New Roman"/>
              </a:rPr>
              <a:t> </a:t>
            </a:r>
            <a:r>
              <a:rPr lang="ru-RU" sz="2000" dirty="0" err="1">
                <a:effectLst/>
                <a:latin typeface="Times New Roman"/>
                <a:ea typeface="Calibri"/>
                <a:cs typeface="Times New Roman"/>
              </a:rPr>
              <a:t>має</a:t>
            </a:r>
            <a:r>
              <a:rPr lang="ru-RU" sz="2000" dirty="0">
                <a:effectLst/>
                <a:latin typeface="Times New Roman"/>
                <a:ea typeface="Calibri"/>
                <a:cs typeface="Times New Roman"/>
              </a:rPr>
              <a:t> бути не </a:t>
            </a:r>
            <a:r>
              <a:rPr lang="ru-RU" sz="2000" dirty="0" err="1">
                <a:effectLst/>
                <a:latin typeface="Times New Roman"/>
                <a:ea typeface="Calibri"/>
                <a:cs typeface="Times New Roman"/>
              </a:rPr>
              <a:t>менше</a:t>
            </a:r>
            <a:r>
              <a:rPr lang="ru-RU" sz="2000" dirty="0">
                <a:effectLst/>
                <a:latin typeface="Times New Roman"/>
                <a:ea typeface="Calibri"/>
                <a:cs typeface="Times New Roman"/>
              </a:rPr>
              <a:t> 30 </a:t>
            </a:r>
            <a:r>
              <a:rPr lang="ru-RU" sz="2000" dirty="0" err="1">
                <a:effectLst/>
                <a:latin typeface="Times New Roman"/>
                <a:ea typeface="Calibri"/>
                <a:cs typeface="Times New Roman"/>
              </a:rPr>
              <a:t>овець</a:t>
            </a:r>
            <a:r>
              <a:rPr lang="ru-RU" sz="2000" dirty="0">
                <a:effectLst/>
                <a:latin typeface="Times New Roman"/>
                <a:ea typeface="Calibri"/>
                <a:cs typeface="Times New Roman"/>
              </a:rPr>
              <a:t>.</a:t>
            </a:r>
            <a:endParaRPr lang="ru-RU" sz="2000" dirty="0">
              <a:latin typeface="Times New Roman" panose="02020603050405020304" pitchFamily="18" charset="0"/>
              <a:cs typeface="Times New Roman" panose="02020603050405020304"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509690"/>
            <a:ext cx="3024336" cy="298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552" y="3662090"/>
            <a:ext cx="3024336" cy="298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52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style>
          <a:lnRef idx="1">
            <a:schemeClr val="accent3"/>
          </a:lnRef>
          <a:fillRef idx="2">
            <a:schemeClr val="accent3"/>
          </a:fillRef>
          <a:effectRef idx="1">
            <a:schemeClr val="accent3"/>
          </a:effectRef>
          <a:fontRef idx="minor">
            <a:schemeClr val="dk1"/>
          </a:fontRef>
        </p:style>
        <p:txBody>
          <a:bodyPr>
            <a:normAutofit/>
          </a:bodyPr>
          <a:lstStyle/>
          <a:p>
            <a:pPr algn="l">
              <a:lnSpc>
                <a:spcPct val="150000"/>
              </a:lnSpc>
              <a:spcAft>
                <a:spcPts val="1000"/>
              </a:spcAft>
            </a:pPr>
            <a:r>
              <a:rPr lang="ru-RU" sz="3600" dirty="0">
                <a:solidFill>
                  <a:srgbClr val="C00000"/>
                </a:solidFill>
                <a:effectLst/>
                <a:latin typeface="Times New Roman"/>
                <a:ea typeface="Calibri"/>
                <a:cs typeface="Times New Roman"/>
              </a:rPr>
              <a:t>			</a:t>
            </a:r>
            <a:r>
              <a:rPr lang="ru-RU" sz="3600" b="1" dirty="0">
                <a:solidFill>
                  <a:srgbClr val="C00000"/>
                </a:solidFill>
                <a:latin typeface="Times New Roman" panose="02020603050405020304" pitchFamily="18" charset="0"/>
                <a:cs typeface="Times New Roman" panose="02020603050405020304" pitchFamily="18" charset="0"/>
              </a:rPr>
              <a:t>ЗМ</a:t>
            </a:r>
            <a:r>
              <a:rPr lang="uk-UA" sz="3600" b="1" dirty="0">
                <a:solidFill>
                  <a:srgbClr val="C00000"/>
                </a:solidFill>
                <a:latin typeface="Times New Roman" panose="02020603050405020304" pitchFamily="18" charset="0"/>
                <a:cs typeface="Times New Roman" panose="02020603050405020304" pitchFamily="18" charset="0"/>
              </a:rPr>
              <a:t>І</a:t>
            </a:r>
            <a:r>
              <a:rPr lang="ru-RU" sz="3600" b="1" dirty="0">
                <a:solidFill>
                  <a:srgbClr val="C00000"/>
                </a:solidFill>
                <a:latin typeface="Times New Roman" panose="02020603050405020304" pitchFamily="18" charset="0"/>
                <a:cs typeface="Times New Roman" panose="02020603050405020304" pitchFamily="18" charset="0"/>
              </a:rPr>
              <a:t>СТ</a:t>
            </a:r>
            <a:br>
              <a:rPr lang="ru-RU" sz="1800" dirty="0">
                <a:ea typeface="Calibri"/>
                <a:cs typeface="Times New Roman"/>
              </a:rPr>
            </a:br>
            <a:r>
              <a:rPr lang="ru-RU" sz="1800" dirty="0">
                <a:solidFill>
                  <a:schemeClr val="tx1">
                    <a:lumMod val="95000"/>
                    <a:lumOff val="5000"/>
                  </a:schemeClr>
                </a:solidFill>
                <a:ea typeface="Calibri"/>
                <a:cs typeface="Times New Roman"/>
              </a:rPr>
              <a:t>1. </a:t>
            </a:r>
            <a:r>
              <a:rPr lang="ru-RU" sz="2800" b="1" i="1" dirty="0" err="1">
                <a:solidFill>
                  <a:schemeClr val="tx1">
                    <a:lumMod val="95000"/>
                    <a:lumOff val="5000"/>
                  </a:schemeClr>
                </a:solidFill>
                <a:effectLst/>
                <a:latin typeface="Times New Roman"/>
                <a:ea typeface="Calibri"/>
                <a:cs typeface="Times New Roman"/>
              </a:rPr>
              <a:t>Особливості</a:t>
            </a:r>
            <a:r>
              <a:rPr lang="ru-RU" sz="2800" b="1" i="1" dirty="0">
                <a:solidFill>
                  <a:schemeClr val="tx1">
                    <a:lumMod val="95000"/>
                    <a:lumOff val="5000"/>
                  </a:schemeClr>
                </a:solidFill>
                <a:effectLst/>
                <a:latin typeface="Times New Roman"/>
                <a:ea typeface="Calibri"/>
                <a:cs typeface="Times New Roman"/>
              </a:rPr>
              <a:t> </a:t>
            </a:r>
            <a:r>
              <a:rPr lang="ru-RU" sz="2800" b="1" i="1" dirty="0" err="1">
                <a:solidFill>
                  <a:schemeClr val="tx1">
                    <a:lumMod val="95000"/>
                    <a:lumOff val="5000"/>
                  </a:schemeClr>
                </a:solidFill>
                <a:effectLst/>
                <a:latin typeface="Times New Roman"/>
                <a:ea typeface="Calibri"/>
                <a:cs typeface="Times New Roman"/>
              </a:rPr>
              <a:t>проведення</a:t>
            </a:r>
            <a:r>
              <a:rPr lang="ru-RU" sz="2800" b="1" i="1" dirty="0">
                <a:solidFill>
                  <a:schemeClr val="tx1">
                    <a:lumMod val="95000"/>
                    <a:lumOff val="5000"/>
                  </a:schemeClr>
                </a:solidFill>
                <a:effectLst/>
                <a:latin typeface="Times New Roman"/>
                <a:ea typeface="Calibri"/>
                <a:cs typeface="Times New Roman"/>
              </a:rPr>
              <a:t> </a:t>
            </a:r>
            <a:r>
              <a:rPr lang="ru-RU" sz="2800" b="1" i="1" dirty="0" err="1">
                <a:solidFill>
                  <a:schemeClr val="tx1">
                    <a:lumMod val="95000"/>
                    <a:lumOff val="5000"/>
                  </a:schemeClr>
                </a:solidFill>
                <a:effectLst/>
                <a:latin typeface="Times New Roman"/>
                <a:ea typeface="Calibri"/>
                <a:cs typeface="Times New Roman"/>
              </a:rPr>
              <a:t>досліджень</a:t>
            </a:r>
            <a:r>
              <a:rPr lang="ru-RU" sz="2800" b="1" i="1" dirty="0">
                <a:solidFill>
                  <a:schemeClr val="tx1">
                    <a:lumMod val="95000"/>
                    <a:lumOff val="5000"/>
                  </a:schemeClr>
                </a:solidFill>
                <a:effectLst/>
                <a:latin typeface="Times New Roman"/>
                <a:ea typeface="Calibri"/>
                <a:cs typeface="Times New Roman"/>
              </a:rPr>
              <a:t> з великою рогатою </a:t>
            </a:r>
            <a:r>
              <a:rPr lang="ru-RU" sz="2800" b="1" i="1" dirty="0" err="1">
                <a:solidFill>
                  <a:schemeClr val="tx1">
                    <a:lumMod val="95000"/>
                    <a:lumOff val="5000"/>
                  </a:schemeClr>
                </a:solidFill>
                <a:effectLst/>
                <a:latin typeface="Times New Roman"/>
                <a:ea typeface="Calibri"/>
                <a:cs typeface="Times New Roman"/>
              </a:rPr>
              <a:t>худобою</a:t>
            </a:r>
            <a:r>
              <a:rPr lang="ru-RU" sz="2800" b="1" i="1" dirty="0">
                <a:solidFill>
                  <a:schemeClr val="tx1">
                    <a:lumMod val="95000"/>
                    <a:lumOff val="5000"/>
                  </a:schemeClr>
                </a:solidFill>
                <a:effectLst/>
                <a:latin typeface="Times New Roman"/>
                <a:ea typeface="Calibri"/>
                <a:cs typeface="Times New Roman"/>
              </a:rPr>
              <a:t>.</a:t>
            </a:r>
            <a:br>
              <a:rPr lang="ru-RU" sz="2800" b="1" i="1" dirty="0">
                <a:solidFill>
                  <a:schemeClr val="tx1">
                    <a:lumMod val="95000"/>
                    <a:lumOff val="5000"/>
                  </a:schemeClr>
                </a:solidFill>
                <a:ea typeface="Calibri"/>
                <a:cs typeface="Times New Roman"/>
              </a:rPr>
            </a:br>
            <a:r>
              <a:rPr lang="ru-RU" sz="2800" b="1" i="1" dirty="0">
                <a:solidFill>
                  <a:schemeClr val="tx1">
                    <a:lumMod val="95000"/>
                    <a:lumOff val="5000"/>
                  </a:schemeClr>
                </a:solidFill>
                <a:ea typeface="Calibri"/>
                <a:cs typeface="Times New Roman"/>
              </a:rPr>
              <a:t>2. </a:t>
            </a:r>
            <a:r>
              <a:rPr lang="ru-RU" sz="2800" b="1" i="1" dirty="0" err="1">
                <a:solidFill>
                  <a:schemeClr val="tx1">
                    <a:lumMod val="95000"/>
                    <a:lumOff val="5000"/>
                  </a:schemeClr>
                </a:solidFill>
                <a:effectLst/>
                <a:latin typeface="Times New Roman"/>
                <a:ea typeface="Calibri"/>
                <a:cs typeface="Times New Roman"/>
              </a:rPr>
              <a:t>Організація</a:t>
            </a:r>
            <a:r>
              <a:rPr lang="ru-RU" sz="2800" b="1" i="1" dirty="0">
                <a:solidFill>
                  <a:schemeClr val="tx1">
                    <a:lumMod val="95000"/>
                    <a:lumOff val="5000"/>
                  </a:schemeClr>
                </a:solidFill>
                <a:effectLst/>
                <a:latin typeface="Times New Roman"/>
                <a:ea typeface="Calibri"/>
                <a:cs typeface="Times New Roman"/>
              </a:rPr>
              <a:t> і </a:t>
            </a:r>
            <a:r>
              <a:rPr lang="ru-RU" sz="2800" b="1" i="1" dirty="0" err="1">
                <a:solidFill>
                  <a:schemeClr val="tx1">
                    <a:lumMod val="95000"/>
                    <a:lumOff val="5000"/>
                  </a:schemeClr>
                </a:solidFill>
                <a:effectLst/>
                <a:latin typeface="Times New Roman"/>
                <a:ea typeface="Calibri"/>
                <a:cs typeface="Times New Roman"/>
              </a:rPr>
              <a:t>проведення</a:t>
            </a:r>
            <a:r>
              <a:rPr lang="ru-RU" sz="2800" b="1" i="1" dirty="0">
                <a:solidFill>
                  <a:schemeClr val="tx1">
                    <a:lumMod val="95000"/>
                    <a:lumOff val="5000"/>
                  </a:schemeClr>
                </a:solidFill>
                <a:effectLst/>
                <a:latin typeface="Times New Roman"/>
                <a:ea typeface="Calibri"/>
                <a:cs typeface="Times New Roman"/>
              </a:rPr>
              <a:t> </a:t>
            </a:r>
            <a:r>
              <a:rPr lang="ru-RU" sz="2800" b="1" i="1" dirty="0" err="1">
                <a:solidFill>
                  <a:schemeClr val="tx1">
                    <a:lumMod val="95000"/>
                    <a:lumOff val="5000"/>
                  </a:schemeClr>
                </a:solidFill>
                <a:effectLst/>
                <a:latin typeface="Times New Roman"/>
                <a:ea typeface="Calibri"/>
                <a:cs typeface="Times New Roman"/>
              </a:rPr>
              <a:t>дослідів</a:t>
            </a:r>
            <a:r>
              <a:rPr lang="ru-RU" sz="2800" b="1" i="1" dirty="0">
                <a:solidFill>
                  <a:schemeClr val="tx1">
                    <a:lumMod val="95000"/>
                    <a:lumOff val="5000"/>
                  </a:schemeClr>
                </a:solidFill>
                <a:effectLst/>
                <a:latin typeface="Times New Roman"/>
                <a:ea typeface="Calibri"/>
                <a:cs typeface="Times New Roman"/>
              </a:rPr>
              <a:t> </a:t>
            </a:r>
            <a:r>
              <a:rPr lang="ru-RU" sz="2800" b="1" i="1" dirty="0" err="1">
                <a:solidFill>
                  <a:schemeClr val="tx1">
                    <a:lumMod val="95000"/>
                    <a:lumOff val="5000"/>
                  </a:schemeClr>
                </a:solidFill>
                <a:effectLst/>
                <a:latin typeface="Times New Roman"/>
                <a:ea typeface="Calibri"/>
                <a:cs typeface="Times New Roman"/>
              </a:rPr>
              <a:t>із</a:t>
            </a:r>
            <a:r>
              <a:rPr lang="ru-RU" sz="2800" b="1" i="1" dirty="0">
                <a:solidFill>
                  <a:schemeClr val="tx1">
                    <a:lumMod val="95000"/>
                    <a:lumOff val="5000"/>
                  </a:schemeClr>
                </a:solidFill>
                <a:effectLst/>
                <a:latin typeface="Times New Roman"/>
                <a:ea typeface="Calibri"/>
                <a:cs typeface="Times New Roman"/>
              </a:rPr>
              <a:t> </a:t>
            </a:r>
            <a:r>
              <a:rPr lang="ru-RU" sz="2800" b="1" i="1" dirty="0" err="1">
                <a:solidFill>
                  <a:schemeClr val="tx1">
                    <a:lumMod val="95000"/>
                    <a:lumOff val="5000"/>
                  </a:schemeClr>
                </a:solidFill>
                <a:effectLst/>
                <a:latin typeface="Times New Roman"/>
                <a:ea typeface="Calibri"/>
                <a:cs typeface="Times New Roman"/>
              </a:rPr>
              <a:t>свиньми</a:t>
            </a:r>
            <a:r>
              <a:rPr lang="ru-RU" sz="2800" b="1" i="1" dirty="0">
                <a:solidFill>
                  <a:schemeClr val="tx1">
                    <a:lumMod val="95000"/>
                    <a:lumOff val="5000"/>
                  </a:schemeClr>
                </a:solidFill>
                <a:effectLst/>
                <a:latin typeface="Times New Roman"/>
                <a:ea typeface="Calibri"/>
                <a:cs typeface="Times New Roman"/>
              </a:rPr>
              <a:t>.</a:t>
            </a:r>
            <a:br>
              <a:rPr lang="ru-RU" sz="2800" b="1" i="1" dirty="0">
                <a:solidFill>
                  <a:schemeClr val="tx1">
                    <a:lumMod val="95000"/>
                    <a:lumOff val="5000"/>
                  </a:schemeClr>
                </a:solidFill>
                <a:ea typeface="Calibri"/>
                <a:cs typeface="Times New Roman"/>
              </a:rPr>
            </a:br>
            <a:r>
              <a:rPr lang="ru-RU" sz="2800" b="1" i="1" dirty="0">
                <a:solidFill>
                  <a:schemeClr val="tx1">
                    <a:lumMod val="95000"/>
                    <a:lumOff val="5000"/>
                  </a:schemeClr>
                </a:solidFill>
                <a:ea typeface="Calibri"/>
                <a:cs typeface="Times New Roman"/>
              </a:rPr>
              <a:t>3. </a:t>
            </a:r>
            <a:r>
              <a:rPr lang="ru-RU" sz="2800" b="1" i="1" dirty="0" err="1">
                <a:solidFill>
                  <a:schemeClr val="tx1">
                    <a:lumMod val="95000"/>
                    <a:lumOff val="5000"/>
                  </a:schemeClr>
                </a:solidFill>
                <a:effectLst/>
                <a:latin typeface="Times New Roman"/>
                <a:ea typeface="Calibri"/>
                <a:cs typeface="Times New Roman"/>
              </a:rPr>
              <a:t>Проведення</a:t>
            </a:r>
            <a:r>
              <a:rPr lang="ru-RU" sz="2800" b="1" i="1" dirty="0">
                <a:solidFill>
                  <a:schemeClr val="tx1">
                    <a:lumMod val="95000"/>
                    <a:lumOff val="5000"/>
                  </a:schemeClr>
                </a:solidFill>
                <a:effectLst/>
                <a:latin typeface="Times New Roman"/>
                <a:ea typeface="Calibri"/>
                <a:cs typeface="Times New Roman"/>
              </a:rPr>
              <a:t> </a:t>
            </a:r>
            <a:r>
              <a:rPr lang="ru-RU" sz="2800" b="1" i="1" dirty="0" err="1">
                <a:solidFill>
                  <a:schemeClr val="tx1">
                    <a:lumMod val="95000"/>
                    <a:lumOff val="5000"/>
                  </a:schemeClr>
                </a:solidFill>
                <a:effectLst/>
                <a:latin typeface="Times New Roman"/>
                <a:ea typeface="Calibri"/>
                <a:cs typeface="Times New Roman"/>
              </a:rPr>
              <a:t>дослідів</a:t>
            </a:r>
            <a:r>
              <a:rPr lang="ru-RU" sz="2800" b="1" i="1" dirty="0">
                <a:solidFill>
                  <a:schemeClr val="tx1">
                    <a:lumMod val="95000"/>
                    <a:lumOff val="5000"/>
                  </a:schemeClr>
                </a:solidFill>
                <a:effectLst/>
                <a:latin typeface="Times New Roman"/>
                <a:ea typeface="Calibri"/>
                <a:cs typeface="Times New Roman"/>
              </a:rPr>
              <a:t> у </a:t>
            </a:r>
            <a:r>
              <a:rPr lang="ru-RU" sz="2800" b="1" i="1" dirty="0" err="1">
                <a:solidFill>
                  <a:schemeClr val="tx1">
                    <a:lumMod val="95000"/>
                    <a:lumOff val="5000"/>
                  </a:schemeClr>
                </a:solidFill>
                <a:effectLst/>
                <a:latin typeface="Times New Roman"/>
                <a:ea typeface="Calibri"/>
                <a:cs typeface="Times New Roman"/>
              </a:rPr>
              <a:t>конярстві</a:t>
            </a:r>
            <a:r>
              <a:rPr lang="ru-RU" sz="2800" b="1" i="1" dirty="0">
                <a:solidFill>
                  <a:schemeClr val="tx1">
                    <a:lumMod val="95000"/>
                    <a:lumOff val="5000"/>
                  </a:schemeClr>
                </a:solidFill>
                <a:effectLst/>
                <a:latin typeface="Times New Roman"/>
                <a:ea typeface="Calibri"/>
                <a:cs typeface="Times New Roman"/>
              </a:rPr>
              <a:t> та </a:t>
            </a:r>
            <a:r>
              <a:rPr lang="ru-RU" sz="2800" b="1" i="1" dirty="0" err="1">
                <a:solidFill>
                  <a:schemeClr val="tx1">
                    <a:lumMod val="95000"/>
                    <a:lumOff val="5000"/>
                  </a:schemeClr>
                </a:solidFill>
                <a:effectLst/>
                <a:latin typeface="Times New Roman"/>
                <a:ea typeface="Calibri"/>
                <a:cs typeface="Times New Roman"/>
              </a:rPr>
              <a:t>вівчарстві</a:t>
            </a:r>
            <a:br>
              <a:rPr lang="ru-RU" sz="2800" b="1" i="1" dirty="0">
                <a:solidFill>
                  <a:schemeClr val="tx1">
                    <a:lumMod val="95000"/>
                    <a:lumOff val="5000"/>
                  </a:schemeClr>
                </a:solidFill>
                <a:ea typeface="Calibri"/>
                <a:cs typeface="Times New Roman"/>
              </a:rPr>
            </a:br>
            <a:r>
              <a:rPr lang="ru-RU" sz="2800" b="1" i="1" dirty="0">
                <a:solidFill>
                  <a:schemeClr val="tx1">
                    <a:lumMod val="95000"/>
                    <a:lumOff val="5000"/>
                  </a:schemeClr>
                </a:solidFill>
                <a:ea typeface="Calibri"/>
                <a:cs typeface="Times New Roman"/>
              </a:rPr>
              <a:t>4. </a:t>
            </a:r>
            <a:r>
              <a:rPr lang="ru-RU" sz="2800" b="1" i="1" dirty="0" err="1">
                <a:solidFill>
                  <a:schemeClr val="tx1">
                    <a:lumMod val="95000"/>
                    <a:lumOff val="5000"/>
                  </a:schemeClr>
                </a:solidFill>
                <a:effectLst/>
                <a:latin typeface="Times New Roman"/>
                <a:ea typeface="Calibri"/>
                <a:cs typeface="Times New Roman"/>
              </a:rPr>
              <a:t>Досліди</a:t>
            </a:r>
            <a:r>
              <a:rPr lang="ru-RU" sz="2800" b="1" i="1" dirty="0">
                <a:solidFill>
                  <a:schemeClr val="tx1">
                    <a:lumMod val="95000"/>
                    <a:lumOff val="5000"/>
                  </a:schemeClr>
                </a:solidFill>
                <a:effectLst/>
                <a:latin typeface="Times New Roman"/>
                <a:ea typeface="Calibri"/>
                <a:cs typeface="Times New Roman"/>
              </a:rPr>
              <a:t> </a:t>
            </a:r>
            <a:r>
              <a:rPr lang="ru-RU" sz="2800" b="1" i="1" dirty="0" err="1">
                <a:solidFill>
                  <a:schemeClr val="tx1">
                    <a:lumMod val="95000"/>
                    <a:lumOff val="5000"/>
                  </a:schemeClr>
                </a:solidFill>
                <a:effectLst/>
                <a:latin typeface="Times New Roman"/>
                <a:ea typeface="Calibri"/>
                <a:cs typeface="Times New Roman"/>
              </a:rPr>
              <a:t>із</a:t>
            </a:r>
            <a:r>
              <a:rPr lang="ru-RU" sz="2800" b="1" i="1" dirty="0">
                <a:solidFill>
                  <a:schemeClr val="tx1">
                    <a:lumMod val="95000"/>
                    <a:lumOff val="5000"/>
                  </a:schemeClr>
                </a:solidFill>
                <a:effectLst/>
                <a:latin typeface="Times New Roman"/>
                <a:ea typeface="Calibri"/>
                <a:cs typeface="Times New Roman"/>
              </a:rPr>
              <a:t> </a:t>
            </a:r>
            <a:r>
              <a:rPr lang="ru-RU" sz="2800" b="1" i="1" dirty="0" err="1">
                <a:solidFill>
                  <a:schemeClr val="tx1">
                    <a:lumMod val="95000"/>
                    <a:lumOff val="5000"/>
                  </a:schemeClr>
                </a:solidFill>
                <a:effectLst/>
                <a:latin typeface="Times New Roman"/>
                <a:ea typeface="Calibri"/>
                <a:cs typeface="Times New Roman"/>
              </a:rPr>
              <a:t>сільськогосподарською</a:t>
            </a:r>
            <a:r>
              <a:rPr lang="ru-RU" sz="2800" b="1" i="1" dirty="0">
                <a:solidFill>
                  <a:schemeClr val="tx1">
                    <a:lumMod val="95000"/>
                    <a:lumOff val="5000"/>
                  </a:schemeClr>
                </a:solidFill>
                <a:effectLst/>
                <a:latin typeface="Times New Roman"/>
                <a:ea typeface="Calibri"/>
                <a:cs typeface="Times New Roman"/>
              </a:rPr>
              <a:t> птицею</a:t>
            </a:r>
            <a:br>
              <a:rPr lang="ru-RU" sz="2800" b="1" i="1" dirty="0">
                <a:solidFill>
                  <a:schemeClr val="tx1">
                    <a:lumMod val="95000"/>
                    <a:lumOff val="5000"/>
                  </a:schemeClr>
                </a:solidFill>
                <a:ea typeface="Calibri"/>
                <a:cs typeface="Times New Roman"/>
              </a:rPr>
            </a:br>
            <a:r>
              <a:rPr lang="ru-RU" sz="2800" b="1" i="1" dirty="0">
                <a:solidFill>
                  <a:schemeClr val="tx1">
                    <a:lumMod val="95000"/>
                    <a:lumOff val="5000"/>
                  </a:schemeClr>
                </a:solidFill>
                <a:ea typeface="Calibri"/>
                <a:cs typeface="Times New Roman"/>
              </a:rPr>
              <a:t>5. </a:t>
            </a:r>
            <a:r>
              <a:rPr lang="ru-RU" sz="2800" b="1" i="1" dirty="0" err="1">
                <a:solidFill>
                  <a:schemeClr val="tx1">
                    <a:lumMod val="95000"/>
                    <a:lumOff val="5000"/>
                  </a:schemeClr>
                </a:solidFill>
                <a:effectLst/>
                <a:latin typeface="Times New Roman"/>
                <a:ea typeface="Calibri"/>
                <a:cs typeface="Times New Roman"/>
              </a:rPr>
              <a:t>Досліди</a:t>
            </a:r>
            <a:r>
              <a:rPr lang="ru-RU" sz="2800" b="1" i="1" dirty="0">
                <a:solidFill>
                  <a:schemeClr val="tx1">
                    <a:lumMod val="95000"/>
                    <a:lumOff val="5000"/>
                  </a:schemeClr>
                </a:solidFill>
                <a:effectLst/>
                <a:latin typeface="Times New Roman"/>
                <a:ea typeface="Calibri"/>
                <a:cs typeface="Times New Roman"/>
              </a:rPr>
              <a:t> на </a:t>
            </a:r>
            <a:r>
              <a:rPr lang="ru-RU" sz="2800" b="1" i="1" dirty="0" err="1">
                <a:solidFill>
                  <a:schemeClr val="tx1">
                    <a:lumMod val="95000"/>
                    <a:lumOff val="5000"/>
                  </a:schemeClr>
                </a:solidFill>
                <a:effectLst/>
                <a:latin typeface="Times New Roman"/>
                <a:ea typeface="Calibri"/>
                <a:cs typeface="Times New Roman"/>
              </a:rPr>
              <a:t>бджолах</a:t>
            </a:r>
            <a:r>
              <a:rPr lang="ru-RU" sz="2800" b="1" i="1" dirty="0">
                <a:solidFill>
                  <a:schemeClr val="tx1">
                    <a:lumMod val="95000"/>
                    <a:lumOff val="5000"/>
                  </a:schemeClr>
                </a:solidFill>
                <a:effectLst/>
                <a:latin typeface="Times New Roman"/>
                <a:ea typeface="Calibri"/>
                <a:cs typeface="Times New Roman"/>
              </a:rPr>
              <a:t>.</a:t>
            </a:r>
            <a:br>
              <a:rPr lang="ru-RU" sz="2800" b="1" i="1" dirty="0">
                <a:solidFill>
                  <a:schemeClr val="tx1">
                    <a:lumMod val="95000"/>
                    <a:lumOff val="5000"/>
                  </a:schemeClr>
                </a:solidFill>
                <a:effectLst/>
                <a:latin typeface="Times New Roman"/>
                <a:ea typeface="Calibri"/>
                <a:cs typeface="Times New Roman"/>
              </a:rPr>
            </a:br>
            <a:r>
              <a:rPr lang="ru-RU" sz="2800" b="1" i="1" dirty="0">
                <a:solidFill>
                  <a:schemeClr val="tx1">
                    <a:lumMod val="95000"/>
                    <a:lumOff val="5000"/>
                  </a:schemeClr>
                </a:solidFill>
                <a:latin typeface="Times New Roman"/>
                <a:ea typeface="Calibri"/>
                <a:cs typeface="Times New Roman"/>
              </a:rPr>
              <a:t>6. </a:t>
            </a:r>
            <a:r>
              <a:rPr lang="ru-RU" sz="2800" b="1" i="1" dirty="0" err="1">
                <a:solidFill>
                  <a:schemeClr val="tx1">
                    <a:lumMod val="95000"/>
                    <a:lumOff val="5000"/>
                  </a:schemeClr>
                </a:solidFill>
                <a:latin typeface="Times New Roman"/>
                <a:ea typeface="Calibri"/>
                <a:cs typeface="Times New Roman"/>
              </a:rPr>
              <a:t>Статистична</a:t>
            </a:r>
            <a:r>
              <a:rPr lang="ru-RU" sz="2800" b="1" i="1" dirty="0">
                <a:solidFill>
                  <a:schemeClr val="tx1">
                    <a:lumMod val="95000"/>
                    <a:lumOff val="5000"/>
                  </a:schemeClr>
                </a:solidFill>
                <a:latin typeface="Times New Roman"/>
                <a:ea typeface="Calibri"/>
                <a:cs typeface="Times New Roman"/>
              </a:rPr>
              <a:t> </a:t>
            </a:r>
            <a:r>
              <a:rPr lang="ru-RU" sz="2800" b="1" i="1" dirty="0" err="1">
                <a:solidFill>
                  <a:schemeClr val="tx1">
                    <a:lumMod val="95000"/>
                    <a:lumOff val="5000"/>
                  </a:schemeClr>
                </a:solidFill>
                <a:latin typeface="Times New Roman"/>
                <a:ea typeface="Calibri"/>
                <a:cs typeface="Times New Roman"/>
              </a:rPr>
              <a:t>обробка</a:t>
            </a:r>
            <a:r>
              <a:rPr lang="ru-RU" sz="2800" b="1" i="1" dirty="0">
                <a:solidFill>
                  <a:schemeClr val="tx1">
                    <a:lumMod val="95000"/>
                    <a:lumOff val="5000"/>
                  </a:schemeClr>
                </a:solidFill>
                <a:latin typeface="Times New Roman"/>
                <a:ea typeface="Calibri"/>
                <a:cs typeface="Times New Roman"/>
              </a:rPr>
              <a:t> </a:t>
            </a:r>
            <a:r>
              <a:rPr lang="ru-RU" sz="2800" b="1" i="1" dirty="0" err="1">
                <a:solidFill>
                  <a:schemeClr val="tx1">
                    <a:lumMod val="95000"/>
                    <a:lumOff val="5000"/>
                  </a:schemeClr>
                </a:solidFill>
                <a:latin typeface="Times New Roman"/>
                <a:ea typeface="Calibri"/>
                <a:cs typeface="Times New Roman"/>
              </a:rPr>
              <a:t>результатів</a:t>
            </a:r>
            <a:r>
              <a:rPr lang="ru-RU" sz="2800" b="1" i="1" dirty="0">
                <a:solidFill>
                  <a:schemeClr val="tx1">
                    <a:lumMod val="95000"/>
                    <a:lumOff val="5000"/>
                  </a:schemeClr>
                </a:solidFill>
                <a:latin typeface="Times New Roman"/>
                <a:ea typeface="Calibri"/>
                <a:cs typeface="Times New Roman"/>
              </a:rPr>
              <a:t> </a:t>
            </a:r>
            <a:r>
              <a:rPr lang="ru-RU" sz="2800" b="1" i="1" dirty="0" err="1">
                <a:solidFill>
                  <a:schemeClr val="tx1">
                    <a:lumMod val="95000"/>
                    <a:lumOff val="5000"/>
                  </a:schemeClr>
                </a:solidFill>
                <a:latin typeface="Times New Roman"/>
                <a:ea typeface="Calibri"/>
                <a:cs typeface="Times New Roman"/>
              </a:rPr>
              <a:t>досліду</a:t>
            </a:r>
            <a:r>
              <a:rPr lang="ru-RU" sz="2800" b="1" i="1" dirty="0">
                <a:solidFill>
                  <a:schemeClr val="tx1">
                    <a:lumMod val="95000"/>
                    <a:lumOff val="5000"/>
                  </a:schemeClr>
                </a:solidFill>
                <a:latin typeface="Times New Roman"/>
                <a:ea typeface="Calibri"/>
                <a:cs typeface="Times New Roman"/>
              </a:rPr>
              <a:t>.</a:t>
            </a:r>
            <a:br>
              <a:rPr lang="ru-RU" sz="18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525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6322714"/>
          </a:xfrm>
        </p:spPr>
        <p:style>
          <a:lnRef idx="1">
            <a:schemeClr val="accent3"/>
          </a:lnRef>
          <a:fillRef idx="2">
            <a:schemeClr val="accent3"/>
          </a:fillRef>
          <a:effectRef idx="1">
            <a:schemeClr val="accent3"/>
          </a:effectRef>
          <a:fontRef idx="minor">
            <a:schemeClr val="dk1"/>
          </a:fontRef>
        </p:style>
        <p:txBody>
          <a:bodyPr>
            <a:normAutofit fontScale="90000"/>
          </a:bodyPr>
          <a:lstStyle/>
          <a:p>
            <a:pPr indent="270510"/>
            <a:r>
              <a:rPr lang="ru-RU" sz="2400" dirty="0">
                <a:effectLst/>
                <a:latin typeface="Times New Roman"/>
                <a:ea typeface="Calibri"/>
                <a:cs typeface="Times New Roman"/>
              </a:rPr>
              <a:t>Перед початком і по </a:t>
            </a:r>
            <a:r>
              <a:rPr lang="ru-RU" sz="2400" dirty="0" err="1">
                <a:effectLst/>
                <a:latin typeface="Times New Roman"/>
                <a:ea typeface="Calibri"/>
                <a:cs typeface="Times New Roman"/>
              </a:rPr>
              <a:t>закінченні</a:t>
            </a:r>
            <a:r>
              <a:rPr lang="ru-RU" sz="2400" dirty="0">
                <a:effectLst/>
                <a:latin typeface="Times New Roman"/>
                <a:ea typeface="Calibri"/>
                <a:cs typeface="Times New Roman"/>
              </a:rPr>
              <a:t> </a:t>
            </a:r>
            <a:r>
              <a:rPr lang="ru-RU" sz="2400" dirty="0" err="1">
                <a:effectLst/>
                <a:latin typeface="Times New Roman"/>
                <a:ea typeface="Calibri"/>
                <a:cs typeface="Times New Roman"/>
              </a:rPr>
              <a:t>досліду</a:t>
            </a:r>
            <a:r>
              <a:rPr lang="ru-RU" sz="2400" dirty="0">
                <a:effectLst/>
                <a:latin typeface="Times New Roman"/>
                <a:ea typeface="Calibri"/>
                <a:cs typeface="Times New Roman"/>
              </a:rPr>
              <a:t> маток </a:t>
            </a:r>
            <a:r>
              <a:rPr lang="ru-RU" sz="2400" dirty="0" err="1">
                <a:effectLst/>
                <a:latin typeface="Times New Roman"/>
                <a:ea typeface="Calibri"/>
                <a:cs typeface="Times New Roman"/>
              </a:rPr>
              <a:t>зважують</a:t>
            </a:r>
            <a:r>
              <a:rPr lang="ru-RU" sz="2400" dirty="0">
                <a:effectLst/>
                <a:latin typeface="Times New Roman"/>
                <a:ea typeface="Calibri"/>
                <a:cs typeface="Times New Roman"/>
              </a:rPr>
              <a:t> два </a:t>
            </a:r>
            <a:r>
              <a:rPr lang="ru-RU" sz="2400" dirty="0" err="1">
                <a:effectLst/>
                <a:latin typeface="Times New Roman"/>
                <a:ea typeface="Calibri"/>
                <a:cs typeface="Times New Roman"/>
              </a:rPr>
              <a:t>дні</a:t>
            </a:r>
            <a:r>
              <a:rPr lang="ru-RU" sz="2400" dirty="0">
                <a:effectLst/>
                <a:latin typeface="Times New Roman"/>
                <a:ea typeface="Calibri"/>
                <a:cs typeface="Times New Roman"/>
              </a:rPr>
              <a:t> </a:t>
            </a:r>
            <a:r>
              <a:rPr lang="ru-RU" sz="2400" dirty="0" err="1">
                <a:effectLst/>
                <a:latin typeface="Times New Roman"/>
                <a:ea typeface="Calibri"/>
                <a:cs typeface="Times New Roman"/>
              </a:rPr>
              <a:t>підряд</a:t>
            </a:r>
            <a:r>
              <a:rPr lang="ru-RU" sz="2400" dirty="0">
                <a:effectLst/>
                <a:latin typeface="Times New Roman"/>
                <a:ea typeface="Calibri"/>
                <a:cs typeface="Times New Roman"/>
              </a:rPr>
              <a:t> </a:t>
            </a:r>
            <a:r>
              <a:rPr lang="ru-RU" sz="2400" dirty="0" err="1">
                <a:effectLst/>
                <a:latin typeface="Times New Roman"/>
                <a:ea typeface="Calibri"/>
                <a:cs typeface="Times New Roman"/>
              </a:rPr>
              <a:t>вранці</a:t>
            </a:r>
            <a:r>
              <a:rPr lang="ru-RU" sz="2400" dirty="0">
                <a:effectLst/>
                <a:latin typeface="Times New Roman"/>
                <a:ea typeface="Calibri"/>
                <a:cs typeface="Times New Roman"/>
              </a:rPr>
              <a:t>, до </a:t>
            </a:r>
            <a:r>
              <a:rPr lang="ru-RU" sz="2400" dirty="0" err="1">
                <a:effectLst/>
                <a:latin typeface="Times New Roman"/>
                <a:ea typeface="Calibri"/>
                <a:cs typeface="Times New Roman"/>
              </a:rPr>
              <a:t>годівлі</a:t>
            </a:r>
            <a:r>
              <a:rPr lang="ru-RU" sz="2400" dirty="0">
                <a:effectLst/>
                <a:latin typeface="Times New Roman"/>
                <a:ea typeface="Calibri"/>
                <a:cs typeface="Times New Roman"/>
              </a:rPr>
              <a:t>. </a:t>
            </a:r>
            <a:r>
              <a:rPr lang="ru-RU" sz="2400" dirty="0" err="1">
                <a:effectLst/>
                <a:latin typeface="Times New Roman"/>
                <a:ea typeface="Calibri"/>
                <a:cs typeface="Times New Roman"/>
              </a:rPr>
              <a:t>Лактуючих</a:t>
            </a:r>
            <a:r>
              <a:rPr lang="ru-RU" sz="2400" dirty="0">
                <a:effectLst/>
                <a:latin typeface="Times New Roman"/>
                <a:ea typeface="Calibri"/>
                <a:cs typeface="Times New Roman"/>
              </a:rPr>
              <a:t> маток, </a:t>
            </a:r>
            <a:r>
              <a:rPr lang="ru-RU" sz="2400" dirty="0" err="1">
                <a:effectLst/>
                <a:latin typeface="Times New Roman"/>
                <a:ea typeface="Calibri"/>
                <a:cs typeface="Times New Roman"/>
              </a:rPr>
              <a:t>крім</a:t>
            </a:r>
            <a:r>
              <a:rPr lang="ru-RU" sz="2400" dirty="0">
                <a:effectLst/>
                <a:latin typeface="Times New Roman"/>
                <a:ea typeface="Calibri"/>
                <a:cs typeface="Times New Roman"/>
              </a:rPr>
              <a:t> того, </a:t>
            </a:r>
            <a:r>
              <a:rPr lang="ru-RU" sz="2400" dirty="0" err="1">
                <a:effectLst/>
                <a:latin typeface="Times New Roman"/>
                <a:ea typeface="Calibri"/>
                <a:cs typeface="Times New Roman"/>
              </a:rPr>
              <a:t>зважують</a:t>
            </a:r>
            <a:r>
              <a:rPr lang="ru-RU" sz="2400" dirty="0">
                <a:effectLst/>
                <a:latin typeface="Times New Roman"/>
                <a:ea typeface="Calibri"/>
                <a:cs typeface="Times New Roman"/>
              </a:rPr>
              <a:t> </a:t>
            </a:r>
            <a:r>
              <a:rPr lang="ru-RU" sz="2400" dirty="0" err="1">
                <a:effectLst/>
                <a:latin typeface="Times New Roman"/>
                <a:ea typeface="Calibri"/>
                <a:cs typeface="Times New Roman"/>
              </a:rPr>
              <a:t>щомісяця</a:t>
            </a:r>
            <a:r>
              <a:rPr lang="ru-RU" sz="2400" dirty="0">
                <a:effectLst/>
                <a:latin typeface="Times New Roman"/>
                <a:ea typeface="Calibri"/>
                <a:cs typeface="Times New Roman"/>
              </a:rPr>
              <a:t>, а ягнят </a:t>
            </a:r>
            <a:r>
              <a:rPr lang="ru-RU" sz="2400" dirty="0" err="1">
                <a:effectLst/>
                <a:latin typeface="Times New Roman"/>
                <a:ea typeface="Calibri"/>
                <a:cs typeface="Times New Roman"/>
              </a:rPr>
              <a:t>від</a:t>
            </a:r>
            <a:r>
              <a:rPr lang="ru-RU" sz="2400" dirty="0">
                <a:effectLst/>
                <a:latin typeface="Times New Roman"/>
                <a:ea typeface="Calibri"/>
                <a:cs typeface="Times New Roman"/>
              </a:rPr>
              <a:t> них - при </a:t>
            </a:r>
            <a:r>
              <a:rPr lang="ru-RU" sz="2400" dirty="0" err="1">
                <a:effectLst/>
                <a:latin typeface="Times New Roman"/>
                <a:ea typeface="Calibri"/>
                <a:cs typeface="Times New Roman"/>
              </a:rPr>
              <a:t>народженні</a:t>
            </a:r>
            <a:r>
              <a:rPr lang="ru-RU" sz="2400" dirty="0">
                <a:effectLst/>
                <a:latin typeface="Times New Roman"/>
                <a:ea typeface="Calibri"/>
                <a:cs typeface="Times New Roman"/>
              </a:rPr>
              <a:t>, через 20 </a:t>
            </a:r>
            <a:r>
              <a:rPr lang="ru-RU" sz="2400" dirty="0" err="1">
                <a:effectLst/>
                <a:latin typeface="Times New Roman"/>
                <a:ea typeface="Calibri"/>
                <a:cs typeface="Times New Roman"/>
              </a:rPr>
              <a:t>днів</a:t>
            </a:r>
            <a:r>
              <a:rPr lang="ru-RU" sz="2400" dirty="0">
                <a:effectLst/>
                <a:latin typeface="Times New Roman"/>
                <a:ea typeface="Calibri"/>
                <a:cs typeface="Times New Roman"/>
              </a:rPr>
              <a:t> </a:t>
            </a:r>
            <a:r>
              <a:rPr lang="ru-RU" sz="2400" dirty="0" err="1">
                <a:effectLst/>
                <a:latin typeface="Times New Roman"/>
                <a:ea typeface="Calibri"/>
                <a:cs typeface="Times New Roman"/>
              </a:rPr>
              <a:t>після</a:t>
            </a:r>
            <a:r>
              <a:rPr lang="ru-RU" sz="2400" dirty="0">
                <a:effectLst/>
                <a:latin typeface="Times New Roman"/>
                <a:ea typeface="Calibri"/>
                <a:cs typeface="Times New Roman"/>
              </a:rPr>
              <a:t> </a:t>
            </a:r>
            <a:r>
              <a:rPr lang="ru-RU" sz="2400" dirty="0" err="1">
                <a:effectLst/>
                <a:latin typeface="Times New Roman"/>
                <a:ea typeface="Calibri"/>
                <a:cs typeface="Times New Roman"/>
              </a:rPr>
              <a:t>народження</a:t>
            </a:r>
            <a:r>
              <a:rPr lang="ru-RU" sz="2400" dirty="0">
                <a:effectLst/>
                <a:latin typeface="Times New Roman"/>
                <a:ea typeface="Calibri"/>
                <a:cs typeface="Times New Roman"/>
              </a:rPr>
              <a:t>, а </a:t>
            </a:r>
            <a:r>
              <a:rPr lang="ru-RU" sz="2400" dirty="0" err="1">
                <a:effectLst/>
                <a:latin typeface="Times New Roman"/>
                <a:ea typeface="Calibri"/>
                <a:cs typeface="Times New Roman"/>
              </a:rPr>
              <a:t>надалі</a:t>
            </a:r>
            <a:r>
              <a:rPr lang="ru-RU" sz="2400" dirty="0">
                <a:effectLst/>
                <a:latin typeface="Times New Roman"/>
                <a:ea typeface="Calibri"/>
                <a:cs typeface="Times New Roman"/>
              </a:rPr>
              <a:t> -</a:t>
            </a:r>
            <a:r>
              <a:rPr lang="ru-RU" sz="2400" dirty="0" err="1">
                <a:effectLst/>
                <a:latin typeface="Times New Roman"/>
                <a:ea typeface="Calibri"/>
                <a:cs typeface="Times New Roman"/>
              </a:rPr>
              <a:t>щомісяця</a:t>
            </a:r>
            <a:r>
              <a:rPr lang="ru-RU" sz="2400" dirty="0">
                <a:effectLst/>
                <a:latin typeface="Times New Roman"/>
                <a:ea typeface="Calibri"/>
                <a:cs typeface="Times New Roman"/>
              </a:rPr>
              <a:t> і при </a:t>
            </a:r>
            <a:r>
              <a:rPr lang="ru-RU" sz="2400" dirty="0" err="1">
                <a:effectLst/>
                <a:latin typeface="Times New Roman"/>
                <a:ea typeface="Calibri"/>
                <a:cs typeface="Times New Roman"/>
              </a:rPr>
              <a:t>відбиванні</a:t>
            </a:r>
            <a:r>
              <a:rPr lang="ru-RU" sz="2400" dirty="0">
                <a:effectLst/>
                <a:latin typeface="Times New Roman"/>
                <a:ea typeface="Calibri"/>
                <a:cs typeface="Times New Roman"/>
              </a:rPr>
              <a:t>.</a:t>
            </a:r>
            <a:br>
              <a:rPr lang="ru-RU" sz="1800" dirty="0">
                <a:ea typeface="Calibri"/>
                <a:cs typeface="Times New Roman"/>
              </a:rPr>
            </a:br>
            <a:r>
              <a:rPr lang="ru-RU" sz="2400" b="1" dirty="0" err="1">
                <a:solidFill>
                  <a:srgbClr val="C00000"/>
                </a:solidFill>
                <a:effectLst/>
                <a:latin typeface="Times New Roman"/>
                <a:ea typeface="Calibri"/>
                <a:cs typeface="Times New Roman"/>
              </a:rPr>
              <a:t>Стрижуть</a:t>
            </a:r>
            <a:r>
              <a:rPr lang="ru-RU" sz="2400" b="1" dirty="0">
                <a:solidFill>
                  <a:srgbClr val="C00000"/>
                </a:solidFill>
                <a:effectLst/>
                <a:latin typeface="Times New Roman"/>
                <a:ea typeface="Calibri"/>
                <a:cs typeface="Times New Roman"/>
              </a:rPr>
              <a:t> </a:t>
            </a:r>
            <a:r>
              <a:rPr lang="ru-RU" sz="2400" dirty="0" err="1">
                <a:effectLst/>
                <a:latin typeface="Times New Roman"/>
                <a:ea typeface="Calibri"/>
                <a:cs typeface="Times New Roman"/>
              </a:rPr>
              <a:t>піддослідних</a:t>
            </a:r>
            <a:r>
              <a:rPr lang="ru-RU" sz="2400" dirty="0">
                <a:effectLst/>
                <a:latin typeface="Times New Roman"/>
                <a:ea typeface="Calibri"/>
                <a:cs typeface="Times New Roman"/>
              </a:rPr>
              <a:t> </a:t>
            </a:r>
            <a:r>
              <a:rPr lang="ru-RU" sz="2400" b="1" dirty="0">
                <a:solidFill>
                  <a:srgbClr val="C00000"/>
                </a:solidFill>
                <a:effectLst/>
                <a:latin typeface="Times New Roman"/>
                <a:ea typeface="Calibri"/>
                <a:cs typeface="Times New Roman"/>
              </a:rPr>
              <a:t>маток</a:t>
            </a:r>
            <a:r>
              <a:rPr lang="ru-RU" sz="2400" dirty="0">
                <a:effectLst/>
                <a:latin typeface="Times New Roman"/>
                <a:ea typeface="Calibri"/>
                <a:cs typeface="Times New Roman"/>
              </a:rPr>
              <a:t> у </a:t>
            </a:r>
            <a:r>
              <a:rPr lang="ru-RU" sz="2400" dirty="0" err="1">
                <a:effectLst/>
                <a:latin typeface="Times New Roman"/>
                <a:ea typeface="Calibri"/>
                <a:cs typeface="Times New Roman"/>
              </a:rPr>
              <a:t>встановлені</a:t>
            </a:r>
            <a:r>
              <a:rPr lang="ru-RU" sz="2400" dirty="0">
                <a:effectLst/>
                <a:latin typeface="Times New Roman"/>
                <a:ea typeface="Calibri"/>
                <a:cs typeface="Times New Roman"/>
              </a:rPr>
              <a:t> строки, </a:t>
            </a:r>
            <a:r>
              <a:rPr lang="ru-RU" sz="2400" dirty="0" err="1">
                <a:effectLst/>
                <a:latin typeface="Times New Roman"/>
                <a:ea typeface="Calibri"/>
                <a:cs typeface="Times New Roman"/>
              </a:rPr>
              <a:t>одночасно</a:t>
            </a:r>
            <a:r>
              <a:rPr lang="ru-RU" sz="2400" dirty="0">
                <a:effectLst/>
                <a:latin typeface="Times New Roman"/>
                <a:ea typeface="Calibri"/>
                <a:cs typeface="Times New Roman"/>
              </a:rPr>
              <a:t> </a:t>
            </a:r>
            <a:r>
              <a:rPr lang="ru-RU" sz="2400" dirty="0" err="1">
                <a:effectLst/>
                <a:latin typeface="Times New Roman"/>
                <a:ea typeface="Calibri"/>
                <a:cs typeface="Times New Roman"/>
              </a:rPr>
              <a:t>визначаючи</a:t>
            </a:r>
            <a:r>
              <a:rPr lang="ru-RU" sz="2400" dirty="0">
                <a:effectLst/>
                <a:latin typeface="Times New Roman"/>
                <a:ea typeface="Calibri"/>
                <a:cs typeface="Times New Roman"/>
              </a:rPr>
              <a:t> </a:t>
            </a:r>
            <a:r>
              <a:rPr lang="ru-RU" sz="2400" dirty="0" err="1">
                <a:effectLst/>
                <a:latin typeface="Times New Roman"/>
                <a:ea typeface="Calibri"/>
                <a:cs typeface="Times New Roman"/>
              </a:rPr>
              <a:t>індивідуальний</a:t>
            </a:r>
            <a:r>
              <a:rPr lang="ru-RU" sz="2400" dirty="0">
                <a:effectLst/>
                <a:latin typeface="Times New Roman"/>
                <a:ea typeface="Calibri"/>
                <a:cs typeface="Times New Roman"/>
              </a:rPr>
              <a:t> настриг </a:t>
            </a:r>
            <a:r>
              <a:rPr lang="ru-RU" sz="2400" dirty="0" err="1">
                <a:effectLst/>
                <a:latin typeface="Times New Roman"/>
                <a:ea typeface="Calibri"/>
                <a:cs typeface="Times New Roman"/>
              </a:rPr>
              <a:t>вовни</a:t>
            </a:r>
            <a:r>
              <a:rPr lang="ru-RU" sz="2400" dirty="0">
                <a:effectLst/>
                <a:latin typeface="Times New Roman"/>
                <a:ea typeface="Calibri"/>
                <a:cs typeface="Times New Roman"/>
              </a:rPr>
              <a:t> та </a:t>
            </a:r>
            <a:r>
              <a:rPr lang="ru-RU" sz="2400" dirty="0" err="1">
                <a:effectLst/>
                <a:latin typeface="Times New Roman"/>
                <a:ea typeface="Calibri"/>
                <a:cs typeface="Times New Roman"/>
              </a:rPr>
              <a:t>відбираючи</a:t>
            </a:r>
            <a:r>
              <a:rPr lang="ru-RU" sz="2400" dirty="0">
                <a:effectLst/>
                <a:latin typeface="Times New Roman"/>
                <a:ea typeface="Calibri"/>
                <a:cs typeface="Times New Roman"/>
              </a:rPr>
              <a:t> </a:t>
            </a:r>
            <a:r>
              <a:rPr lang="ru-RU" sz="2400" dirty="0" err="1">
                <a:effectLst/>
                <a:latin typeface="Times New Roman"/>
                <a:ea typeface="Calibri"/>
                <a:cs typeface="Times New Roman"/>
              </a:rPr>
              <a:t>проби</a:t>
            </a:r>
            <a:r>
              <a:rPr lang="ru-RU" sz="2400" dirty="0">
                <a:effectLst/>
                <a:latin typeface="Times New Roman"/>
                <a:ea typeface="Calibri"/>
                <a:cs typeface="Times New Roman"/>
              </a:rPr>
              <a:t> </a:t>
            </a:r>
            <a:r>
              <a:rPr lang="ru-RU" sz="2400" dirty="0" err="1">
                <a:effectLst/>
                <a:latin typeface="Times New Roman"/>
                <a:ea typeface="Calibri"/>
                <a:cs typeface="Times New Roman"/>
              </a:rPr>
              <a:t>її</a:t>
            </a:r>
            <a:r>
              <a:rPr lang="ru-RU" sz="2400" dirty="0">
                <a:effectLst/>
                <a:latin typeface="Times New Roman"/>
                <a:ea typeface="Calibri"/>
                <a:cs typeface="Times New Roman"/>
              </a:rPr>
              <a:t> на боку </a:t>
            </a:r>
            <a:r>
              <a:rPr lang="ru-RU" sz="2400" dirty="0" err="1">
                <a:effectLst/>
                <a:latin typeface="Times New Roman"/>
                <a:ea typeface="Calibri"/>
                <a:cs typeface="Times New Roman"/>
              </a:rPr>
              <a:t>масою</a:t>
            </a:r>
            <a:r>
              <a:rPr lang="ru-RU" sz="2400" dirty="0">
                <a:effectLst/>
                <a:latin typeface="Times New Roman"/>
                <a:ea typeface="Calibri"/>
                <a:cs typeface="Times New Roman"/>
              </a:rPr>
              <a:t> 120 г для </a:t>
            </a:r>
            <a:r>
              <a:rPr lang="ru-RU" sz="2400" dirty="0" err="1">
                <a:effectLst/>
                <a:latin typeface="Times New Roman"/>
                <a:ea typeface="Calibri"/>
                <a:cs typeface="Times New Roman"/>
              </a:rPr>
              <a:t>визначення</a:t>
            </a:r>
            <a:r>
              <a:rPr lang="ru-RU" sz="2400" dirty="0">
                <a:effectLst/>
                <a:latin typeface="Times New Roman"/>
                <a:ea typeface="Calibri"/>
                <a:cs typeface="Times New Roman"/>
              </a:rPr>
              <a:t> </a:t>
            </a:r>
            <a:r>
              <a:rPr lang="ru-RU" sz="2400" dirty="0" err="1">
                <a:effectLst/>
                <a:latin typeface="Times New Roman"/>
                <a:ea typeface="Calibri"/>
                <a:cs typeface="Times New Roman"/>
              </a:rPr>
              <a:t>виходу</a:t>
            </a:r>
            <a:r>
              <a:rPr lang="ru-RU" sz="2400" dirty="0">
                <a:effectLst/>
                <a:latin typeface="Times New Roman"/>
                <a:ea typeface="Calibri"/>
                <a:cs typeface="Times New Roman"/>
              </a:rPr>
              <a:t> чистого волокна, </a:t>
            </a:r>
            <a:r>
              <a:rPr lang="ru-RU" sz="2400" dirty="0" err="1">
                <a:effectLst/>
                <a:latin typeface="Times New Roman"/>
                <a:ea typeface="Calibri"/>
                <a:cs typeface="Times New Roman"/>
              </a:rPr>
              <a:t>тонини</a:t>
            </a:r>
            <a:r>
              <a:rPr lang="ru-RU" sz="2400" dirty="0">
                <a:effectLst/>
                <a:latin typeface="Times New Roman"/>
                <a:ea typeface="Calibri"/>
                <a:cs typeface="Times New Roman"/>
              </a:rPr>
              <a:t> і </a:t>
            </a:r>
            <a:r>
              <a:rPr lang="ru-RU" sz="2400" dirty="0" err="1">
                <a:effectLst/>
                <a:latin typeface="Times New Roman"/>
                <a:ea typeface="Calibri"/>
                <a:cs typeface="Times New Roman"/>
              </a:rPr>
              <a:t>міцності</a:t>
            </a:r>
            <a:r>
              <a:rPr lang="ru-RU" sz="2400" dirty="0">
                <a:effectLst/>
                <a:latin typeface="Times New Roman"/>
                <a:ea typeface="Calibri"/>
                <a:cs typeface="Times New Roman"/>
              </a:rPr>
              <a:t> на </a:t>
            </a:r>
            <a:r>
              <a:rPr lang="ru-RU" sz="2400" dirty="0" err="1">
                <a:effectLst/>
                <a:latin typeface="Times New Roman"/>
                <a:ea typeface="Calibri"/>
                <a:cs typeface="Times New Roman"/>
              </a:rPr>
              <a:t>розрив</a:t>
            </a:r>
            <a:r>
              <a:rPr lang="ru-RU" sz="2400" dirty="0">
                <a:effectLst/>
                <a:latin typeface="Times New Roman"/>
                <a:ea typeface="Calibri"/>
                <a:cs typeface="Times New Roman"/>
              </a:rPr>
              <a:t> та </a:t>
            </a:r>
            <a:r>
              <a:rPr lang="ru-RU" sz="2400" dirty="0" err="1">
                <a:effectLst/>
                <a:latin typeface="Times New Roman"/>
                <a:ea typeface="Calibri"/>
                <a:cs typeface="Times New Roman"/>
              </a:rPr>
              <a:t>класність</a:t>
            </a:r>
            <a:r>
              <a:rPr lang="ru-RU" sz="2400" dirty="0">
                <a:effectLst/>
                <a:latin typeface="Times New Roman"/>
                <a:ea typeface="Calibri"/>
                <a:cs typeface="Times New Roman"/>
              </a:rPr>
              <a:t> </a:t>
            </a:r>
            <a:r>
              <a:rPr lang="ru-RU" sz="2400" dirty="0" err="1">
                <a:effectLst/>
                <a:latin typeface="Times New Roman"/>
                <a:ea typeface="Calibri"/>
                <a:cs typeface="Times New Roman"/>
              </a:rPr>
              <a:t>вовни</a:t>
            </a:r>
            <a:r>
              <a:rPr lang="ru-RU" sz="2400" dirty="0">
                <a:effectLst/>
                <a:latin typeface="Times New Roman"/>
                <a:ea typeface="Calibri"/>
                <a:cs typeface="Times New Roman"/>
              </a:rPr>
              <a:t>.</a:t>
            </a:r>
            <a:br>
              <a:rPr lang="ru-RU" sz="1800" dirty="0">
                <a:ea typeface="Calibri"/>
                <a:cs typeface="Times New Roman"/>
              </a:rPr>
            </a:br>
            <a:r>
              <a:rPr lang="ru-RU" sz="2400" b="1" dirty="0" err="1">
                <a:solidFill>
                  <a:srgbClr val="C00000"/>
                </a:solidFill>
                <a:effectLst/>
                <a:latin typeface="Times New Roman"/>
                <a:ea typeface="Calibri"/>
                <a:cs typeface="Times New Roman"/>
              </a:rPr>
              <a:t>Приріст</a:t>
            </a:r>
            <a:r>
              <a:rPr lang="ru-RU" sz="2400" b="1" dirty="0">
                <a:solidFill>
                  <a:srgbClr val="C00000"/>
                </a:solidFill>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вовни</a:t>
            </a:r>
            <a:r>
              <a:rPr lang="ru-RU" sz="2400" b="1" dirty="0">
                <a:solidFill>
                  <a:srgbClr val="C00000"/>
                </a:solidFill>
                <a:effectLst/>
                <a:latin typeface="Times New Roman"/>
                <a:ea typeface="Calibri"/>
                <a:cs typeface="Times New Roman"/>
              </a:rPr>
              <a:t> </a:t>
            </a:r>
            <a:r>
              <a:rPr lang="ru-RU" sz="2400" dirty="0">
                <a:effectLst/>
                <a:latin typeface="Times New Roman"/>
                <a:ea typeface="Calibri"/>
                <a:cs typeface="Times New Roman"/>
              </a:rPr>
              <a:t>при </a:t>
            </a:r>
            <a:r>
              <a:rPr lang="ru-RU" sz="2400" dirty="0" err="1">
                <a:effectLst/>
                <a:latin typeface="Times New Roman"/>
                <a:ea typeface="Calibri"/>
                <a:cs typeface="Times New Roman"/>
              </a:rPr>
              <a:t>постановці</a:t>
            </a:r>
            <a:r>
              <a:rPr lang="ru-RU" sz="2400" dirty="0">
                <a:effectLst/>
                <a:latin typeface="Times New Roman"/>
                <a:ea typeface="Calibri"/>
                <a:cs typeface="Times New Roman"/>
              </a:rPr>
              <a:t> на </a:t>
            </a:r>
            <a:r>
              <a:rPr lang="ru-RU" sz="2400" dirty="0" err="1">
                <a:effectLst/>
                <a:latin typeface="Times New Roman"/>
                <a:ea typeface="Calibri"/>
                <a:cs typeface="Times New Roman"/>
              </a:rPr>
              <a:t>дослід</a:t>
            </a:r>
            <a:r>
              <a:rPr lang="ru-RU" sz="2400" dirty="0">
                <a:effectLst/>
                <a:latin typeface="Times New Roman"/>
                <a:ea typeface="Calibri"/>
                <a:cs typeface="Times New Roman"/>
              </a:rPr>
              <a:t> і в </a:t>
            </a:r>
            <a:r>
              <a:rPr lang="ru-RU" sz="2400" dirty="0" err="1">
                <a:effectLst/>
                <a:latin typeface="Times New Roman"/>
                <a:ea typeface="Calibri"/>
                <a:cs typeface="Times New Roman"/>
              </a:rPr>
              <a:t>кінці</a:t>
            </a:r>
            <a:r>
              <a:rPr lang="ru-RU" sz="2400" dirty="0">
                <a:effectLst/>
                <a:latin typeface="Times New Roman"/>
                <a:ea typeface="Calibri"/>
                <a:cs typeface="Times New Roman"/>
              </a:rPr>
              <a:t> </a:t>
            </a:r>
            <a:r>
              <a:rPr lang="ru-RU" sz="2400" dirty="0" err="1">
                <a:effectLst/>
                <a:latin typeface="Times New Roman"/>
                <a:ea typeface="Calibri"/>
                <a:cs typeface="Times New Roman"/>
              </a:rPr>
              <a:t>його</a:t>
            </a:r>
            <a:r>
              <a:rPr lang="ru-RU" sz="2400" dirty="0">
                <a:effectLst/>
                <a:latin typeface="Times New Roman"/>
                <a:ea typeface="Calibri"/>
                <a:cs typeface="Times New Roman"/>
              </a:rPr>
              <a:t> </a:t>
            </a:r>
            <a:r>
              <a:rPr lang="ru-RU" sz="2400" dirty="0" err="1">
                <a:effectLst/>
                <a:latin typeface="Times New Roman"/>
                <a:ea typeface="Calibri"/>
                <a:cs typeface="Times New Roman"/>
              </a:rPr>
              <a:t>визначають</a:t>
            </a:r>
            <a:r>
              <a:rPr lang="ru-RU" sz="2400" dirty="0">
                <a:effectLst/>
                <a:latin typeface="Times New Roman"/>
                <a:ea typeface="Calibri"/>
                <a:cs typeface="Times New Roman"/>
              </a:rPr>
              <a:t> за </a:t>
            </a:r>
            <a:r>
              <a:rPr lang="ru-RU" sz="2400" dirty="0" err="1">
                <a:effectLst/>
                <a:latin typeface="Times New Roman"/>
                <a:ea typeface="Calibri"/>
                <a:cs typeface="Times New Roman"/>
              </a:rPr>
              <a:t>зміною</a:t>
            </a:r>
            <a:r>
              <a:rPr lang="ru-RU" sz="2400" dirty="0">
                <a:effectLst/>
                <a:latin typeface="Times New Roman"/>
                <a:ea typeface="Calibri"/>
                <a:cs typeface="Times New Roman"/>
              </a:rPr>
              <a:t> </a:t>
            </a:r>
            <a:r>
              <a:rPr lang="ru-RU" sz="2400" dirty="0" err="1">
                <a:effectLst/>
                <a:latin typeface="Times New Roman"/>
                <a:ea typeface="Calibri"/>
                <a:cs typeface="Times New Roman"/>
              </a:rPr>
              <a:t>її</a:t>
            </a:r>
            <a:r>
              <a:rPr lang="ru-RU" sz="2400" dirty="0">
                <a:effectLst/>
                <a:latin typeface="Times New Roman"/>
                <a:ea typeface="Calibri"/>
                <a:cs typeface="Times New Roman"/>
              </a:rPr>
              <a:t> </a:t>
            </a:r>
            <a:r>
              <a:rPr lang="ru-RU" sz="2400" dirty="0" err="1">
                <a:effectLst/>
                <a:latin typeface="Times New Roman"/>
                <a:ea typeface="Calibri"/>
                <a:cs typeface="Times New Roman"/>
              </a:rPr>
              <a:t>довжини</a:t>
            </a:r>
            <a:r>
              <a:rPr lang="ru-RU" sz="2400" dirty="0">
                <a:effectLst/>
                <a:latin typeface="Times New Roman"/>
                <a:ea typeface="Calibri"/>
                <a:cs typeface="Times New Roman"/>
              </a:rPr>
              <a:t>, </a:t>
            </a:r>
            <a:r>
              <a:rPr lang="ru-RU" sz="2400" dirty="0" err="1">
                <a:effectLst/>
                <a:latin typeface="Times New Roman"/>
                <a:ea typeface="Calibri"/>
                <a:cs typeface="Times New Roman"/>
              </a:rPr>
              <a:t>вимірюючи</a:t>
            </a:r>
            <a:r>
              <a:rPr lang="ru-RU" sz="2400" dirty="0">
                <a:effectLst/>
                <a:latin typeface="Times New Roman"/>
                <a:ea typeface="Calibri"/>
                <a:cs typeface="Times New Roman"/>
              </a:rPr>
              <a:t> у </a:t>
            </a:r>
            <a:r>
              <a:rPr lang="ru-RU" sz="2400" dirty="0" err="1">
                <a:effectLst/>
                <a:latin typeface="Times New Roman"/>
                <a:ea typeface="Calibri"/>
                <a:cs typeface="Times New Roman"/>
              </a:rPr>
              <a:t>штапелі</a:t>
            </a:r>
            <a:r>
              <a:rPr lang="ru-RU" sz="2400" dirty="0">
                <a:effectLst/>
                <a:latin typeface="Times New Roman"/>
                <a:ea typeface="Calibri"/>
                <a:cs typeface="Times New Roman"/>
              </a:rPr>
              <a:t> на боку. </a:t>
            </a:r>
            <a:br>
              <a:rPr lang="ru-RU" sz="2400" dirty="0">
                <a:effectLst/>
                <a:latin typeface="Times New Roman"/>
                <a:ea typeface="Calibri"/>
                <a:cs typeface="Times New Roman"/>
              </a:rPr>
            </a:br>
            <a:r>
              <a:rPr lang="ru-RU" sz="2400" dirty="0" err="1">
                <a:effectLst/>
                <a:latin typeface="Times New Roman"/>
                <a:ea typeface="Calibri"/>
                <a:cs typeface="Times New Roman"/>
              </a:rPr>
              <a:t>Тонинау</a:t>
            </a:r>
            <a:r>
              <a:rPr lang="ru-RU" sz="2400" dirty="0">
                <a:effectLst/>
                <a:latin typeface="Times New Roman"/>
                <a:ea typeface="Calibri"/>
                <a:cs typeface="Times New Roman"/>
              </a:rPr>
              <a:t> і </a:t>
            </a:r>
            <a:r>
              <a:rPr lang="ru-RU" sz="2400" dirty="0" err="1">
                <a:effectLst/>
                <a:latin typeface="Times New Roman"/>
                <a:ea typeface="Calibri"/>
                <a:cs typeface="Times New Roman"/>
              </a:rPr>
              <a:t>міцність</a:t>
            </a:r>
            <a:r>
              <a:rPr lang="ru-RU" sz="2400" dirty="0">
                <a:effectLst/>
                <a:latin typeface="Times New Roman"/>
                <a:ea typeface="Calibri"/>
                <a:cs typeface="Times New Roman"/>
              </a:rPr>
              <a:t> </a:t>
            </a:r>
            <a:r>
              <a:rPr lang="ru-RU" sz="2400" dirty="0" err="1">
                <a:effectLst/>
                <a:latin typeface="Times New Roman"/>
                <a:ea typeface="Calibri"/>
                <a:cs typeface="Times New Roman"/>
              </a:rPr>
              <a:t>вовни</a:t>
            </a:r>
            <a:r>
              <a:rPr lang="ru-RU" sz="2400" dirty="0">
                <a:effectLst/>
                <a:latin typeface="Times New Roman"/>
                <a:ea typeface="Calibri"/>
                <a:cs typeface="Times New Roman"/>
              </a:rPr>
              <a:t> </a:t>
            </a:r>
            <a:r>
              <a:rPr lang="ru-RU" sz="2400" dirty="0" err="1">
                <a:effectLst/>
                <a:latin typeface="Times New Roman"/>
                <a:ea typeface="Calibri"/>
                <a:cs typeface="Times New Roman"/>
              </a:rPr>
              <a:t>вимірюють</a:t>
            </a:r>
            <a:r>
              <a:rPr lang="ru-RU" sz="2400" dirty="0">
                <a:effectLst/>
                <a:latin typeface="Times New Roman"/>
                <a:ea typeface="Calibri"/>
                <a:cs typeface="Times New Roman"/>
              </a:rPr>
              <a:t> у 8-10 </a:t>
            </a:r>
            <a:r>
              <a:rPr lang="ru-RU" sz="2400" dirty="0" err="1">
                <a:effectLst/>
                <a:latin typeface="Times New Roman"/>
                <a:ea typeface="Calibri"/>
                <a:cs typeface="Times New Roman"/>
              </a:rPr>
              <a:t>овець</a:t>
            </a:r>
            <a:r>
              <a:rPr lang="ru-RU" sz="2400" dirty="0">
                <a:effectLst/>
                <a:latin typeface="Times New Roman"/>
                <a:ea typeface="Calibri"/>
                <a:cs typeface="Times New Roman"/>
              </a:rPr>
              <a:t> з </a:t>
            </a:r>
            <a:r>
              <a:rPr lang="ru-RU" sz="2400" dirty="0" err="1">
                <a:effectLst/>
                <a:latin typeface="Times New Roman"/>
                <a:ea typeface="Calibri"/>
                <a:cs typeface="Times New Roman"/>
              </a:rPr>
              <a:t>кожної</a:t>
            </a:r>
            <a:r>
              <a:rPr lang="ru-RU" sz="2400" dirty="0">
                <a:effectLst/>
                <a:latin typeface="Times New Roman"/>
                <a:ea typeface="Calibri"/>
                <a:cs typeface="Times New Roman"/>
              </a:rPr>
              <a:t> </a:t>
            </a:r>
            <a:r>
              <a:rPr lang="ru-RU" sz="2400" dirty="0" err="1">
                <a:effectLst/>
                <a:latin typeface="Times New Roman"/>
                <a:ea typeface="Calibri"/>
                <a:cs typeface="Times New Roman"/>
              </a:rPr>
              <a:t>групи</a:t>
            </a:r>
            <a:r>
              <a:rPr lang="ru-RU" sz="2400" dirty="0">
                <a:effectLst/>
                <a:latin typeface="Times New Roman"/>
                <a:ea typeface="Calibri"/>
                <a:cs typeface="Times New Roman"/>
              </a:rPr>
              <a:t>. </a:t>
            </a:r>
            <a:br>
              <a:rPr lang="ru-RU" sz="2400" dirty="0">
                <a:effectLst/>
                <a:latin typeface="Times New Roman"/>
                <a:ea typeface="Calibri"/>
                <a:cs typeface="Times New Roman"/>
              </a:rPr>
            </a:br>
            <a:r>
              <a:rPr lang="ru-RU" sz="2400" dirty="0">
                <a:effectLst/>
                <a:latin typeface="Times New Roman"/>
                <a:ea typeface="Calibri"/>
                <a:cs typeface="Times New Roman"/>
              </a:rPr>
              <a:t>У </a:t>
            </a:r>
            <a:r>
              <a:rPr lang="ru-RU" sz="2400" dirty="0" err="1">
                <a:effectLst/>
                <a:latin typeface="Times New Roman"/>
                <a:ea typeface="Calibri"/>
                <a:cs typeface="Times New Roman"/>
              </a:rPr>
              <a:t>дослідах</a:t>
            </a:r>
            <a:r>
              <a:rPr lang="ru-RU" sz="2400" dirty="0">
                <a:effectLst/>
                <a:latin typeface="Times New Roman"/>
                <a:ea typeface="Calibri"/>
                <a:cs typeface="Times New Roman"/>
              </a:rPr>
              <a:t> з матками у </a:t>
            </a:r>
            <a:r>
              <a:rPr lang="ru-RU" sz="2400" dirty="0" err="1">
                <a:effectLst/>
                <a:latin typeface="Times New Roman"/>
                <a:ea typeface="Calibri"/>
                <a:cs typeface="Times New Roman"/>
              </a:rPr>
              <a:t>період</a:t>
            </a:r>
            <a:r>
              <a:rPr lang="ru-RU" sz="2400" dirty="0">
                <a:effectLst/>
                <a:latin typeface="Times New Roman"/>
                <a:ea typeface="Calibri"/>
                <a:cs typeface="Times New Roman"/>
              </a:rPr>
              <a:t> </a:t>
            </a:r>
            <a:r>
              <a:rPr lang="ru-RU" sz="2400" dirty="0" err="1">
                <a:effectLst/>
                <a:latin typeface="Times New Roman"/>
                <a:ea typeface="Calibri"/>
                <a:cs typeface="Times New Roman"/>
              </a:rPr>
              <a:t>підготовки</a:t>
            </a:r>
            <a:r>
              <a:rPr lang="ru-RU" sz="2400" dirty="0">
                <a:effectLst/>
                <a:latin typeface="Times New Roman"/>
                <a:ea typeface="Calibri"/>
                <a:cs typeface="Times New Roman"/>
              </a:rPr>
              <a:t> і </a:t>
            </a:r>
            <a:r>
              <a:rPr lang="ru-RU" sz="2400" dirty="0" err="1">
                <a:effectLst/>
                <a:latin typeface="Times New Roman"/>
                <a:ea typeface="Calibri"/>
                <a:cs typeface="Times New Roman"/>
              </a:rPr>
              <a:t>проведення</a:t>
            </a:r>
            <a:r>
              <a:rPr lang="ru-RU" sz="2400" dirty="0">
                <a:effectLst/>
                <a:latin typeface="Times New Roman"/>
                <a:ea typeface="Calibri"/>
                <a:cs typeface="Times New Roman"/>
              </a:rPr>
              <a:t> </a:t>
            </a:r>
            <a:r>
              <a:rPr lang="ru-RU" sz="2400" dirty="0" err="1">
                <a:effectLst/>
                <a:latin typeface="Times New Roman"/>
                <a:ea typeface="Calibri"/>
                <a:cs typeface="Times New Roman"/>
              </a:rPr>
              <a:t>парування</a:t>
            </a:r>
            <a:r>
              <a:rPr lang="ru-RU" sz="2400" dirty="0">
                <a:effectLst/>
                <a:latin typeface="Times New Roman"/>
                <a:ea typeface="Calibri"/>
                <a:cs typeface="Times New Roman"/>
              </a:rPr>
              <a:t> </a:t>
            </a:r>
            <a:r>
              <a:rPr lang="ru-RU" sz="2400" dirty="0" err="1">
                <a:effectLst/>
                <a:latin typeface="Times New Roman"/>
                <a:ea typeface="Calibri"/>
                <a:cs typeface="Times New Roman"/>
              </a:rPr>
              <a:t>враховують</a:t>
            </a:r>
            <a:r>
              <a:rPr lang="ru-RU" sz="2400" dirty="0">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одночасність</a:t>
            </a:r>
            <a:r>
              <a:rPr lang="ru-RU" sz="2400" b="1" dirty="0">
                <a:solidFill>
                  <a:srgbClr val="C00000"/>
                </a:solidFill>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появи</a:t>
            </a:r>
            <a:r>
              <a:rPr lang="ru-RU" sz="2400" b="1" dirty="0">
                <a:solidFill>
                  <a:srgbClr val="C00000"/>
                </a:solidFill>
                <a:effectLst/>
                <a:latin typeface="Times New Roman"/>
                <a:ea typeface="Calibri"/>
                <a:cs typeface="Times New Roman"/>
              </a:rPr>
              <a:t> у них </a:t>
            </a:r>
            <a:r>
              <a:rPr lang="ru-RU" sz="2400" b="1" dirty="0" err="1">
                <a:solidFill>
                  <a:srgbClr val="C00000"/>
                </a:solidFill>
                <a:effectLst/>
                <a:latin typeface="Times New Roman"/>
                <a:ea typeface="Calibri"/>
                <a:cs typeface="Times New Roman"/>
              </a:rPr>
              <a:t>охоти</a:t>
            </a:r>
            <a:r>
              <a:rPr lang="ru-RU" sz="2400" dirty="0">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запліднюваність</a:t>
            </a:r>
            <a:r>
              <a:rPr lang="ru-RU" sz="2400" b="1" dirty="0">
                <a:solidFill>
                  <a:srgbClr val="C00000"/>
                </a:solidFill>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яловість</a:t>
            </a:r>
            <a:r>
              <a:rPr lang="ru-RU" sz="2400" b="1" dirty="0">
                <a:solidFill>
                  <a:srgbClr val="C00000"/>
                </a:solidFill>
                <a:effectLst/>
                <a:latin typeface="Times New Roman"/>
                <a:ea typeface="Calibri"/>
                <a:cs typeface="Times New Roman"/>
              </a:rPr>
              <a:t> та </a:t>
            </a:r>
            <a:r>
              <a:rPr lang="ru-RU" sz="2400" b="1" dirty="0" err="1">
                <a:solidFill>
                  <a:srgbClr val="C00000"/>
                </a:solidFill>
                <a:effectLst/>
                <a:latin typeface="Times New Roman"/>
                <a:ea typeface="Calibri"/>
                <a:cs typeface="Times New Roman"/>
              </a:rPr>
              <a:t>багатоплідність</a:t>
            </a:r>
            <a:r>
              <a:rPr lang="ru-RU" sz="2400" b="1" i="1" dirty="0">
                <a:solidFill>
                  <a:srgbClr val="C00000"/>
                </a:solidFill>
                <a:effectLst/>
                <a:latin typeface="Times New Roman"/>
                <a:ea typeface="Calibri"/>
                <a:cs typeface="Times New Roman"/>
              </a:rPr>
              <a:t>; </a:t>
            </a:r>
            <a:r>
              <a:rPr lang="ru-RU" sz="2400" b="1" i="1" dirty="0">
                <a:solidFill>
                  <a:srgbClr val="006600"/>
                </a:solidFill>
                <a:effectLst/>
                <a:latin typeface="Times New Roman"/>
                <a:ea typeface="Calibri"/>
                <a:cs typeface="Times New Roman"/>
              </a:rPr>
              <a:t>з </a:t>
            </a:r>
            <a:r>
              <a:rPr lang="ru-RU" sz="2400" b="1" i="1" dirty="0" err="1">
                <a:solidFill>
                  <a:srgbClr val="006600"/>
                </a:solidFill>
                <a:effectLst/>
                <a:latin typeface="Times New Roman"/>
                <a:ea typeface="Calibri"/>
                <a:cs typeface="Times New Roman"/>
              </a:rPr>
              <a:t>кітними</a:t>
            </a:r>
            <a:r>
              <a:rPr lang="ru-RU" sz="2400" b="1" i="1" dirty="0">
                <a:solidFill>
                  <a:srgbClr val="006600"/>
                </a:solidFill>
                <a:effectLst/>
                <a:latin typeface="Times New Roman"/>
                <a:ea typeface="Calibri"/>
                <a:cs typeface="Times New Roman"/>
              </a:rPr>
              <a:t> матками </a:t>
            </a:r>
            <a:r>
              <a:rPr lang="ru-RU" sz="2400" b="1" i="1" dirty="0">
                <a:solidFill>
                  <a:srgbClr val="C00000"/>
                </a:solidFill>
                <a:effectLst/>
                <a:latin typeface="Times New Roman"/>
                <a:ea typeface="Calibri"/>
                <a:cs typeface="Times New Roman"/>
              </a:rPr>
              <a:t>-</a:t>
            </a:r>
            <a:r>
              <a:rPr lang="ru-RU" sz="2400" dirty="0">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масу</a:t>
            </a:r>
            <a:r>
              <a:rPr lang="ru-RU" sz="2400" b="1" dirty="0">
                <a:solidFill>
                  <a:srgbClr val="C00000"/>
                </a:solidFill>
                <a:effectLst/>
                <a:latin typeface="Times New Roman"/>
                <a:ea typeface="Calibri"/>
                <a:cs typeface="Times New Roman"/>
              </a:rPr>
              <a:t> ягнят при </a:t>
            </a:r>
            <a:r>
              <a:rPr lang="ru-RU" sz="2400" b="1" dirty="0" err="1">
                <a:solidFill>
                  <a:srgbClr val="C00000"/>
                </a:solidFill>
                <a:effectLst/>
                <a:latin typeface="Times New Roman"/>
                <a:ea typeface="Calibri"/>
                <a:cs typeface="Times New Roman"/>
              </a:rPr>
              <a:t>народженні</a:t>
            </a:r>
            <a:r>
              <a:rPr lang="ru-RU" sz="2400" b="1" dirty="0">
                <a:solidFill>
                  <a:srgbClr val="C00000"/>
                </a:solidFill>
                <a:effectLst/>
                <a:latin typeface="Times New Roman"/>
                <a:ea typeface="Calibri"/>
                <a:cs typeface="Times New Roman"/>
              </a:rPr>
              <a:t> та </a:t>
            </a:r>
            <a:r>
              <a:rPr lang="ru-RU" sz="2400" b="1" dirty="0" err="1">
                <a:solidFill>
                  <a:srgbClr val="C00000"/>
                </a:solidFill>
                <a:effectLst/>
                <a:latin typeface="Times New Roman"/>
                <a:ea typeface="Calibri"/>
                <a:cs typeface="Times New Roman"/>
              </a:rPr>
              <a:t>їх</a:t>
            </a:r>
            <a:r>
              <a:rPr lang="ru-RU" sz="2400" b="1" dirty="0">
                <a:solidFill>
                  <a:srgbClr val="C00000"/>
                </a:solidFill>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життєздатність</a:t>
            </a:r>
            <a:r>
              <a:rPr lang="ru-RU" sz="2400" b="1" dirty="0">
                <a:solidFill>
                  <a:srgbClr val="C00000"/>
                </a:solidFill>
                <a:effectLst/>
                <a:latin typeface="Times New Roman"/>
                <a:ea typeface="Calibri"/>
                <a:cs typeface="Times New Roman"/>
              </a:rPr>
              <a:t>. </a:t>
            </a:r>
            <a:r>
              <a:rPr lang="ru-RU" sz="2400" dirty="0">
                <a:effectLst/>
                <a:latin typeface="Times New Roman"/>
                <a:ea typeface="Calibri"/>
                <a:cs typeface="Times New Roman"/>
              </a:rPr>
              <a:t>Живу </a:t>
            </a:r>
            <a:r>
              <a:rPr lang="ru-RU" sz="2400" dirty="0" err="1">
                <a:effectLst/>
                <a:latin typeface="Times New Roman"/>
                <a:ea typeface="Calibri"/>
                <a:cs typeface="Times New Roman"/>
              </a:rPr>
              <a:t>масу</a:t>
            </a:r>
            <a:r>
              <a:rPr lang="ru-RU" sz="2400" dirty="0">
                <a:effectLst/>
                <a:latin typeface="Times New Roman"/>
                <a:ea typeface="Calibri"/>
                <a:cs typeface="Times New Roman"/>
              </a:rPr>
              <a:t> </a:t>
            </a:r>
            <a:r>
              <a:rPr lang="ru-RU" sz="2400" dirty="0" err="1">
                <a:effectLst/>
                <a:latin typeface="Times New Roman"/>
                <a:ea typeface="Calibri"/>
                <a:cs typeface="Times New Roman"/>
              </a:rPr>
              <a:t>новонароджених</a:t>
            </a:r>
            <a:r>
              <a:rPr lang="ru-RU" sz="2400" dirty="0">
                <a:effectLst/>
                <a:latin typeface="Times New Roman"/>
                <a:ea typeface="Calibri"/>
                <a:cs typeface="Times New Roman"/>
              </a:rPr>
              <a:t> ягнят </a:t>
            </a:r>
            <a:r>
              <a:rPr lang="ru-RU" sz="2400" dirty="0" err="1">
                <a:effectLst/>
                <a:latin typeface="Times New Roman"/>
                <a:ea typeface="Calibri"/>
                <a:cs typeface="Times New Roman"/>
              </a:rPr>
              <a:t>визначають</a:t>
            </a:r>
            <a:r>
              <a:rPr lang="ru-RU" sz="2400" dirty="0">
                <a:effectLst/>
                <a:latin typeface="Times New Roman"/>
                <a:ea typeface="Calibri"/>
                <a:cs typeface="Times New Roman"/>
              </a:rPr>
              <a:t> </a:t>
            </a:r>
            <a:r>
              <a:rPr lang="ru-RU" sz="2400" dirty="0" err="1">
                <a:effectLst/>
                <a:latin typeface="Times New Roman"/>
                <a:ea typeface="Calibri"/>
                <a:cs typeface="Times New Roman"/>
              </a:rPr>
              <a:t>після</a:t>
            </a:r>
            <a:r>
              <a:rPr lang="ru-RU" sz="2400" dirty="0">
                <a:effectLst/>
                <a:latin typeface="Times New Roman"/>
                <a:ea typeface="Calibri"/>
                <a:cs typeface="Times New Roman"/>
              </a:rPr>
              <a:t> </a:t>
            </a:r>
            <a:r>
              <a:rPr lang="ru-RU" sz="2400" dirty="0" err="1">
                <a:effectLst/>
                <a:latin typeface="Times New Roman"/>
                <a:ea typeface="Calibri"/>
                <a:cs typeface="Times New Roman"/>
              </a:rPr>
              <a:t>їх</a:t>
            </a:r>
            <a:r>
              <a:rPr lang="ru-RU" sz="2400" dirty="0">
                <a:effectLst/>
                <a:latin typeface="Times New Roman"/>
                <a:ea typeface="Calibri"/>
                <a:cs typeface="Times New Roman"/>
              </a:rPr>
              <a:t> </a:t>
            </a:r>
            <a:r>
              <a:rPr lang="ru-RU" sz="2400" dirty="0" err="1">
                <a:effectLst/>
                <a:latin typeface="Times New Roman"/>
                <a:ea typeface="Calibri"/>
                <a:cs typeface="Times New Roman"/>
              </a:rPr>
              <a:t>обсихання</a:t>
            </a:r>
            <a:r>
              <a:rPr lang="ru-RU" sz="2400" dirty="0">
                <a:effectLst/>
                <a:latin typeface="Times New Roman"/>
                <a:ea typeface="Calibri"/>
                <a:cs typeface="Times New Roman"/>
              </a:rPr>
              <a:t>, а </a:t>
            </a:r>
            <a:r>
              <a:rPr lang="ru-RU" sz="2400" dirty="0" err="1">
                <a:effectLst/>
                <a:latin typeface="Times New Roman"/>
                <a:ea typeface="Calibri"/>
                <a:cs typeface="Times New Roman"/>
              </a:rPr>
              <a:t>масу</a:t>
            </a:r>
            <a:r>
              <a:rPr lang="ru-RU" sz="2400" dirty="0">
                <a:effectLst/>
                <a:latin typeface="Times New Roman"/>
                <a:ea typeface="Calibri"/>
                <a:cs typeface="Times New Roman"/>
              </a:rPr>
              <a:t> маток - </a:t>
            </a:r>
            <a:r>
              <a:rPr lang="ru-RU" sz="2400" dirty="0" err="1">
                <a:effectLst/>
                <a:latin typeface="Times New Roman"/>
                <a:ea typeface="Calibri"/>
                <a:cs typeface="Times New Roman"/>
              </a:rPr>
              <a:t>після</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відділення</a:t>
            </a:r>
            <a:r>
              <a:rPr lang="ru-RU" sz="2400" dirty="0">
                <a:effectLst/>
                <a:latin typeface="Times New Roman"/>
                <a:ea typeface="Calibri"/>
                <a:cs typeface="Times New Roman"/>
              </a:rPr>
              <a:t> </a:t>
            </a:r>
            <a:r>
              <a:rPr lang="ru-RU" sz="2400" dirty="0" err="1">
                <a:effectLst/>
                <a:latin typeface="Times New Roman"/>
                <a:ea typeface="Calibri"/>
                <a:cs typeface="Times New Roman"/>
              </a:rPr>
              <a:t>посліду</a:t>
            </a:r>
            <a:r>
              <a:rPr lang="ru-RU" sz="2400" dirty="0">
                <a:effectLst/>
                <a:latin typeface="Times New Roman"/>
                <a:ea typeface="Calibri"/>
                <a:cs typeface="Times New Roman"/>
              </a:rPr>
              <a:t> </a:t>
            </a:r>
            <a:r>
              <a:rPr lang="ru-RU" sz="2400" dirty="0" err="1">
                <a:effectLst/>
                <a:latin typeface="Times New Roman"/>
                <a:ea typeface="Calibri"/>
                <a:cs typeface="Times New Roman"/>
              </a:rPr>
              <a:t>вранці</a:t>
            </a:r>
            <a:r>
              <a:rPr lang="ru-RU" sz="2400" dirty="0">
                <a:effectLst/>
                <a:latin typeface="Times New Roman"/>
                <a:ea typeface="Calibri"/>
                <a:cs typeface="Times New Roman"/>
              </a:rPr>
              <a:t> на </a:t>
            </a:r>
            <a:r>
              <a:rPr lang="ru-RU" sz="2400" dirty="0" err="1">
                <a:effectLst/>
                <a:latin typeface="Times New Roman"/>
                <a:ea typeface="Calibri"/>
                <a:cs typeface="Times New Roman"/>
              </a:rPr>
              <a:t>другий</a:t>
            </a:r>
            <a:r>
              <a:rPr lang="ru-RU" sz="2400" dirty="0">
                <a:effectLst/>
                <a:latin typeface="Times New Roman"/>
                <a:ea typeface="Calibri"/>
                <a:cs typeface="Times New Roman"/>
              </a:rPr>
              <a:t> день </a:t>
            </a:r>
            <a:r>
              <a:rPr lang="ru-RU" sz="2400" dirty="0" err="1">
                <a:effectLst/>
                <a:latin typeface="Times New Roman"/>
                <a:ea typeface="Calibri"/>
                <a:cs typeface="Times New Roman"/>
              </a:rPr>
              <a:t>після</a:t>
            </a:r>
            <a:r>
              <a:rPr lang="ru-RU" sz="2400" dirty="0">
                <a:effectLst/>
                <a:latin typeface="Times New Roman"/>
                <a:ea typeface="Calibri"/>
                <a:cs typeface="Times New Roman"/>
              </a:rPr>
              <a:t> окоту.</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52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6178698"/>
          </a:xfrm>
        </p:spPr>
        <p:style>
          <a:lnRef idx="1">
            <a:schemeClr val="accent3"/>
          </a:lnRef>
          <a:fillRef idx="2">
            <a:schemeClr val="accent3"/>
          </a:fillRef>
          <a:effectRef idx="1">
            <a:schemeClr val="accent3"/>
          </a:effectRef>
          <a:fontRef idx="minor">
            <a:schemeClr val="dk1"/>
          </a:fontRef>
        </p:style>
        <p:txBody>
          <a:bodyPr>
            <a:noAutofit/>
          </a:bodyPr>
          <a:lstStyle/>
          <a:p>
            <a:pPr indent="270510" algn="l">
              <a:lnSpc>
                <a:spcPts val="3000"/>
              </a:lnSpc>
            </a:pPr>
            <a:r>
              <a:rPr lang="ru-RU" sz="2400" b="1" dirty="0" err="1">
                <a:effectLst/>
                <a:latin typeface="Times New Roman" panose="02020603050405020304" pitchFamily="18" charset="0"/>
                <a:ea typeface="Calibri"/>
                <a:cs typeface="Times New Roman" panose="02020603050405020304" pitchFamily="18" charset="0"/>
              </a:rPr>
              <a:t>Молочність</a:t>
            </a:r>
            <a:r>
              <a:rPr lang="ru-RU" sz="2400" b="1" dirty="0">
                <a:effectLst/>
                <a:latin typeface="Times New Roman" panose="02020603050405020304" pitchFamily="18" charset="0"/>
                <a:ea typeface="Calibri"/>
                <a:cs typeface="Times New Roman" panose="02020603050405020304" pitchFamily="18" charset="0"/>
              </a:rPr>
              <a:t> </a:t>
            </a:r>
            <a:r>
              <a:rPr lang="ru-RU" sz="2400" b="1" dirty="0" err="1">
                <a:effectLst/>
                <a:latin typeface="Times New Roman" panose="02020603050405020304" pitchFamily="18" charset="0"/>
                <a:ea typeface="Calibri"/>
                <a:cs typeface="Times New Roman" panose="02020603050405020304" pitchFamily="18" charset="0"/>
              </a:rPr>
              <a:t>підсисних</a:t>
            </a:r>
            <a:r>
              <a:rPr lang="ru-RU" sz="2400" b="1" dirty="0">
                <a:effectLst/>
                <a:latin typeface="Times New Roman" panose="02020603050405020304" pitchFamily="18" charset="0"/>
                <a:ea typeface="Calibri"/>
                <a:cs typeface="Times New Roman" panose="02020603050405020304" pitchFamily="18" charset="0"/>
              </a:rPr>
              <a:t> маток </a:t>
            </a:r>
            <a:r>
              <a:rPr lang="ru-RU" sz="2400" dirty="0" err="1">
                <a:effectLst/>
                <a:latin typeface="Times New Roman" panose="02020603050405020304" pitchFamily="18" charset="0"/>
                <a:ea typeface="Calibri"/>
                <a:cs typeface="Times New Roman" panose="02020603050405020304" pitchFamily="18" charset="0"/>
              </a:rPr>
              <a:t>визначають</a:t>
            </a:r>
            <a:r>
              <a:rPr lang="ru-RU" sz="2400" dirty="0">
                <a:effectLst/>
                <a:latin typeface="Times New Roman" panose="02020603050405020304" pitchFamily="18" charset="0"/>
                <a:ea typeface="Calibri"/>
                <a:cs typeface="Times New Roman" panose="02020603050405020304" pitchFamily="18" charset="0"/>
              </a:rPr>
              <a:t> за </a:t>
            </a:r>
            <a:r>
              <a:rPr lang="ru-RU" sz="2400" dirty="0" err="1">
                <a:effectLst/>
                <a:latin typeface="Times New Roman" panose="02020603050405020304" pitchFamily="18" charset="0"/>
                <a:ea typeface="Calibri"/>
                <a:cs typeface="Times New Roman" panose="02020603050405020304" pitchFamily="18" charset="0"/>
              </a:rPr>
              <a:t>даними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зважування</a:t>
            </a:r>
            <a:r>
              <a:rPr lang="ru-RU" sz="2400" dirty="0">
                <a:effectLst/>
                <a:latin typeface="Times New Roman" panose="02020603050405020304" pitchFamily="18" charset="0"/>
                <a:ea typeface="Calibri"/>
                <a:cs typeface="Times New Roman" panose="02020603050405020304" pitchFamily="18" charset="0"/>
              </a:rPr>
              <a:t> ягнят при </a:t>
            </a:r>
            <a:r>
              <a:rPr lang="ru-RU" sz="2400" dirty="0" err="1">
                <a:effectLst/>
                <a:latin typeface="Times New Roman" panose="02020603050405020304" pitchFamily="18" charset="0"/>
                <a:ea typeface="Calibri"/>
                <a:cs typeface="Times New Roman" panose="02020603050405020304" pitchFamily="18" charset="0"/>
              </a:rPr>
              <a:t>народженні</a:t>
            </a:r>
            <a:r>
              <a:rPr lang="ru-RU" sz="2400" dirty="0">
                <a:effectLst/>
                <a:latin typeface="Times New Roman" panose="02020603050405020304" pitchFamily="18" charset="0"/>
                <a:ea typeface="Calibri"/>
                <a:cs typeface="Times New Roman" panose="02020603050405020304" pitchFamily="18" charset="0"/>
              </a:rPr>
              <a:t> і в 20-денному </a:t>
            </a:r>
            <a:r>
              <a:rPr lang="ru-RU" sz="2400" dirty="0" err="1">
                <a:effectLst/>
                <a:latin typeface="Times New Roman" panose="02020603050405020304" pitchFamily="18" charset="0"/>
                <a:ea typeface="Calibri"/>
                <a:cs typeface="Times New Roman" panose="02020603050405020304" pitchFamily="18" charset="0"/>
              </a:rPr>
              <a:t>віці</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множенням</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величини</a:t>
            </a:r>
            <a:r>
              <a:rPr lang="ru-RU" sz="2400" dirty="0">
                <a:effectLst/>
                <a:latin typeface="Times New Roman" panose="02020603050405020304" pitchFamily="18" charset="0"/>
                <a:ea typeface="Calibri"/>
                <a:cs typeface="Times New Roman" panose="02020603050405020304" pitchFamily="18" charset="0"/>
              </a:rPr>
              <a:t> приросту </a:t>
            </a:r>
            <a:r>
              <a:rPr lang="ru-RU" sz="2400" dirty="0" err="1">
                <a:effectLst/>
                <a:latin typeface="Times New Roman" panose="02020603050405020304" pitchFamily="18" charset="0"/>
                <a:ea typeface="Calibri"/>
                <a:cs typeface="Times New Roman" panose="02020603050405020304" pitchFamily="18" charset="0"/>
              </a:rPr>
              <a:t>живої</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маси</a:t>
            </a:r>
            <a:r>
              <a:rPr lang="ru-RU" sz="2400" dirty="0">
                <a:effectLst/>
                <a:latin typeface="Times New Roman" panose="02020603050405020304" pitchFamily="18" charset="0"/>
                <a:ea typeface="Calibri"/>
                <a:cs typeface="Times New Roman" panose="02020603050405020304" pitchFamily="18" charset="0"/>
              </a:rPr>
              <a:t> за </a:t>
            </a:r>
            <a:r>
              <a:rPr lang="ru-RU" sz="2400" dirty="0" err="1">
                <a:effectLst/>
                <a:latin typeface="Times New Roman" panose="02020603050405020304" pitchFamily="18" charset="0"/>
                <a:ea typeface="Calibri"/>
                <a:cs typeface="Times New Roman" panose="02020603050405020304" pitchFamily="18" charset="0"/>
              </a:rPr>
              <a:t>цей</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період</a:t>
            </a:r>
            <a:r>
              <a:rPr lang="ru-RU" sz="2400" dirty="0">
                <a:effectLst/>
                <a:latin typeface="Times New Roman" panose="02020603050405020304" pitchFamily="18" charset="0"/>
                <a:ea typeface="Calibri"/>
                <a:cs typeface="Times New Roman" panose="02020603050405020304" pitchFamily="18" charset="0"/>
              </a:rPr>
              <a:t> на </a:t>
            </a:r>
            <a:r>
              <a:rPr lang="ru-RU" sz="2400" dirty="0" err="1">
                <a:effectLst/>
                <a:latin typeface="Times New Roman" panose="02020603050405020304" pitchFamily="18" charset="0"/>
                <a:ea typeface="Calibri"/>
                <a:cs typeface="Times New Roman" panose="02020603050405020304" pitchFamily="18" charset="0"/>
              </a:rPr>
              <a:t>коефіцієнт</a:t>
            </a:r>
            <a:r>
              <a:rPr lang="ru-RU" sz="2400" dirty="0">
                <a:effectLst/>
                <a:latin typeface="Times New Roman" panose="02020603050405020304" pitchFamily="18" charset="0"/>
                <a:ea typeface="Calibri"/>
                <a:cs typeface="Times New Roman" panose="02020603050405020304" pitchFamily="18" charset="0"/>
              </a:rPr>
              <a:t> 5,5.</a:t>
            </a:r>
            <a:br>
              <a:rPr lang="ru-RU" sz="2400" dirty="0">
                <a:latin typeface="Times New Roman" panose="02020603050405020304" pitchFamily="18" charset="0"/>
                <a:ea typeface="Calibri"/>
                <a:cs typeface="Times New Roman" panose="02020603050405020304" pitchFamily="18" charset="0"/>
              </a:rPr>
            </a:br>
            <a:r>
              <a:rPr lang="ru-RU" sz="2400" dirty="0">
                <a:latin typeface="Times New Roman" panose="02020603050405020304" pitchFamily="18" charset="0"/>
                <a:ea typeface="Calibri"/>
                <a:cs typeface="Times New Roman" panose="02020603050405020304" pitchFamily="18" charset="0"/>
              </a:rPr>
              <a:t>	</a:t>
            </a:r>
            <a:r>
              <a:rPr lang="ru-RU" sz="2400" dirty="0">
                <a:effectLst/>
                <a:latin typeface="Times New Roman" panose="02020603050405020304" pitchFamily="18" charset="0"/>
                <a:ea typeface="Calibri"/>
                <a:cs typeface="Times New Roman" panose="02020603050405020304" pitchFamily="18" charset="0"/>
              </a:rPr>
              <a:t>У </a:t>
            </a:r>
            <a:r>
              <a:rPr lang="ru-RU" sz="2400" dirty="0" err="1">
                <a:effectLst/>
                <a:latin typeface="Times New Roman" panose="02020603050405020304" pitchFamily="18" charset="0"/>
                <a:ea typeface="Calibri"/>
                <a:cs typeface="Times New Roman" panose="02020603050405020304" pitchFamily="18" charset="0"/>
              </a:rPr>
              <a:t>дослідах</a:t>
            </a:r>
            <a:r>
              <a:rPr lang="ru-RU" sz="2400" dirty="0">
                <a:effectLst/>
                <a:latin typeface="Times New Roman" panose="02020603050405020304" pitchFamily="18" charset="0"/>
                <a:ea typeface="Calibri"/>
                <a:cs typeface="Times New Roman" panose="02020603050405020304" pitchFamily="18" charset="0"/>
              </a:rPr>
              <a:t> з баранами-</a:t>
            </a:r>
            <a:r>
              <a:rPr lang="ru-RU" sz="2400" dirty="0" err="1">
                <a:effectLst/>
                <a:latin typeface="Times New Roman" panose="02020603050405020304" pitchFamily="18" charset="0"/>
                <a:ea typeface="Calibri"/>
                <a:cs typeface="Times New Roman" panose="02020603050405020304" pitchFamily="18" charset="0"/>
              </a:rPr>
              <a:t>плідниками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оцінюють</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об'єм</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еякуляту</a:t>
            </a:r>
            <a:r>
              <a:rPr lang="ru-RU" sz="2400" dirty="0">
                <a:effectLst/>
                <a:latin typeface="Times New Roman" panose="02020603050405020304" pitchFamily="18" charset="0"/>
                <a:ea typeface="Calibri"/>
                <a:cs typeface="Times New Roman" panose="02020603050405020304" pitchFamily="18" charset="0"/>
              </a:rPr>
              <a:t> та </a:t>
            </a:r>
            <a:r>
              <a:rPr lang="ru-RU" sz="2400" dirty="0" err="1">
                <a:effectLst/>
                <a:latin typeface="Times New Roman" panose="02020603050405020304" pitchFamily="18" charset="0"/>
                <a:ea typeface="Calibri"/>
                <a:cs typeface="Times New Roman" panose="02020603050405020304" pitchFamily="18" charset="0"/>
              </a:rPr>
              <a:t>якість</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спермопродукції</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зокрема</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активність</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резистентність</a:t>
            </a:r>
            <a:r>
              <a:rPr lang="ru-RU" sz="2400" dirty="0">
                <a:effectLst/>
                <a:latin typeface="Times New Roman" panose="02020603050405020304" pitchFamily="18" charset="0"/>
                <a:ea typeface="Calibri"/>
                <a:cs typeface="Times New Roman" panose="02020603050405020304" pitchFamily="18" charset="0"/>
              </a:rPr>
              <a:t> і </a:t>
            </a:r>
            <a:r>
              <a:rPr lang="ru-RU" sz="2400" dirty="0" err="1">
                <a:effectLst/>
                <a:latin typeface="Times New Roman" panose="02020603050405020304" pitchFamily="18" charset="0"/>
                <a:ea typeface="Calibri"/>
                <a:cs typeface="Times New Roman" panose="02020603050405020304" pitchFamily="18" charset="0"/>
              </a:rPr>
              <a:t>концентрацію</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сперміїв</a:t>
            </a:r>
            <a:r>
              <a:rPr lang="ru-RU" sz="2400" dirty="0">
                <a:effectLst/>
                <a:latin typeface="Times New Roman" panose="02020603050405020304" pitchFamily="18" charset="0"/>
                <a:ea typeface="Calibri"/>
                <a:cs typeface="Times New Roman" panose="02020603050405020304" pitchFamily="18" charset="0"/>
              </a:rPr>
              <a:t>.</a:t>
            </a:r>
            <a:br>
              <a:rPr lang="ru-RU" sz="2400" dirty="0">
                <a:latin typeface="Times New Roman" panose="02020603050405020304" pitchFamily="18" charset="0"/>
                <a:ea typeface="Calibri"/>
                <a:cs typeface="Times New Roman" panose="02020603050405020304" pitchFamily="18" charset="0"/>
              </a:rPr>
            </a:br>
            <a:r>
              <a:rPr lang="ru-RU" sz="2400" dirty="0">
                <a:latin typeface="Times New Roman" panose="02020603050405020304" pitchFamily="18" charset="0"/>
                <a:ea typeface="Calibri"/>
                <a:cs typeface="Times New Roman" panose="02020603050405020304" pitchFamily="18" charset="0"/>
              </a:rPr>
              <a:t>	</a:t>
            </a:r>
            <a:r>
              <a:rPr lang="ru-RU" sz="2400" dirty="0">
                <a:effectLst/>
                <a:latin typeface="Times New Roman" panose="02020603050405020304" pitchFamily="18" charset="0"/>
                <a:ea typeface="Calibri"/>
                <a:cs typeface="Times New Roman" panose="02020603050405020304" pitchFamily="18" charset="0"/>
              </a:rPr>
              <a:t>Молодняк </a:t>
            </a:r>
            <a:r>
              <a:rPr lang="ru-RU" sz="2400" dirty="0" err="1">
                <a:effectLst/>
                <a:latin typeface="Times New Roman" panose="02020603050405020304" pitchFamily="18" charset="0"/>
                <a:ea typeface="Calibri"/>
                <a:cs typeface="Times New Roman" panose="02020603050405020304" pitchFamily="18" charset="0"/>
              </a:rPr>
              <a:t>овець</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ставлять</a:t>
            </a:r>
            <a:r>
              <a:rPr lang="ru-RU" sz="2400" dirty="0">
                <a:effectLst/>
                <a:latin typeface="Times New Roman" panose="02020603050405020304" pitchFamily="18" charset="0"/>
                <a:ea typeface="Calibri"/>
                <a:cs typeface="Times New Roman" panose="02020603050405020304" pitchFamily="18" charset="0"/>
              </a:rPr>
              <a:t> на </a:t>
            </a:r>
            <a:r>
              <a:rPr lang="ru-RU" sz="2400" dirty="0" err="1">
                <a:effectLst/>
                <a:latin typeface="Times New Roman" panose="02020603050405020304" pitchFamily="18" charset="0"/>
                <a:ea typeface="Calibri"/>
                <a:cs typeface="Times New Roman" panose="02020603050405020304" pitchFamily="18" charset="0"/>
              </a:rPr>
              <a:t>дослід</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здебільшого</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відразу</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після</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відбивки</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його</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від</a:t>
            </a:r>
            <a:r>
              <a:rPr lang="ru-RU" sz="2400" dirty="0">
                <a:effectLst/>
                <a:latin typeface="Times New Roman" panose="02020603050405020304" pitchFamily="18" charset="0"/>
                <a:ea typeface="Calibri"/>
                <a:cs typeface="Times New Roman" panose="02020603050405020304" pitchFamily="18" charset="0"/>
              </a:rPr>
              <a:t> маток у </a:t>
            </a:r>
            <a:r>
              <a:rPr lang="ru-RU" sz="2400" dirty="0" err="1">
                <a:effectLst/>
                <a:latin typeface="Times New Roman" panose="02020603050405020304" pitchFamily="18" charset="0"/>
                <a:ea typeface="Calibri"/>
                <a:cs typeface="Times New Roman" panose="02020603050405020304" pitchFamily="18" charset="0"/>
              </a:rPr>
              <a:t>віці</a:t>
            </a:r>
            <a:r>
              <a:rPr lang="ru-RU" sz="2400" dirty="0">
                <a:effectLst/>
                <a:latin typeface="Times New Roman" panose="02020603050405020304" pitchFamily="18" charset="0"/>
                <a:ea typeface="Calibri"/>
                <a:cs typeface="Times New Roman" panose="02020603050405020304" pitchFamily="18" charset="0"/>
              </a:rPr>
              <a:t> 3,5-4 </a:t>
            </a:r>
            <a:r>
              <a:rPr lang="ru-RU" sz="2400" dirty="0" err="1">
                <a:effectLst/>
                <a:latin typeface="Times New Roman" panose="02020603050405020304" pitchFamily="18" charset="0"/>
                <a:ea typeface="Calibri"/>
                <a:cs typeface="Times New Roman" panose="02020603050405020304" pitchFamily="18" charset="0"/>
              </a:rPr>
              <a:t>місяців</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Групи</a:t>
            </a:r>
            <a:r>
              <a:rPr lang="ru-RU" sz="2400" dirty="0">
                <a:effectLst/>
                <a:latin typeface="Times New Roman" panose="02020603050405020304" pitchFamily="18" charset="0"/>
                <a:ea typeface="Calibri"/>
                <a:cs typeface="Times New Roman" panose="02020603050405020304" pitchFamily="18" charset="0"/>
              </a:rPr>
              <a:t> з ягнят </a:t>
            </a:r>
            <a:r>
              <a:rPr lang="ru-RU" sz="2400" dirty="0" err="1">
                <a:effectLst/>
                <a:latin typeface="Times New Roman" panose="02020603050405020304" pitchFamily="18" charset="0"/>
                <a:ea typeface="Calibri"/>
                <a:cs typeface="Times New Roman" panose="02020603050405020304" pitchFamily="18" charset="0"/>
              </a:rPr>
              <a:t>молодшого</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віку</a:t>
            </a:r>
            <a:r>
              <a:rPr lang="ru-RU" sz="2400" dirty="0">
                <a:effectLst/>
                <a:latin typeface="Times New Roman" panose="02020603050405020304" pitchFamily="18" charset="0"/>
                <a:ea typeface="Calibri"/>
                <a:cs typeface="Times New Roman" panose="02020603050405020304" pitchFamily="18" charset="0"/>
              </a:rPr>
              <a:t> у </a:t>
            </a:r>
            <a:r>
              <a:rPr lang="ru-RU" sz="2400" dirty="0" err="1">
                <a:effectLst/>
                <a:latin typeface="Times New Roman" panose="02020603050405020304" pitchFamily="18" charset="0"/>
                <a:ea typeface="Calibri"/>
                <a:cs typeface="Times New Roman" panose="02020603050405020304" pitchFamily="18" charset="0"/>
              </a:rPr>
              <a:t>кількості</a:t>
            </a:r>
            <a:r>
              <a:rPr lang="ru-RU" sz="2400" dirty="0">
                <a:effectLst/>
                <a:latin typeface="Times New Roman" panose="02020603050405020304" pitchFamily="18" charset="0"/>
                <a:ea typeface="Calibri"/>
                <a:cs typeface="Times New Roman" panose="02020603050405020304" pitchFamily="18" charset="0"/>
              </a:rPr>
              <a:t> 20-25 </a:t>
            </a:r>
            <a:r>
              <a:rPr lang="ru-RU" sz="2400" dirty="0" err="1">
                <a:effectLst/>
                <a:latin typeface="Times New Roman" panose="02020603050405020304" pitchFamily="18" charset="0"/>
                <a:ea typeface="Calibri"/>
                <a:cs typeface="Times New Roman" panose="02020603050405020304" pitchFamily="18" charset="0"/>
              </a:rPr>
              <a:t>голів</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комплектують</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протягом</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місяця</a:t>
            </a:r>
            <a:r>
              <a:rPr lang="ru-RU" sz="2400" dirty="0">
                <a:effectLst/>
                <a:latin typeface="Times New Roman" panose="02020603050405020304" pitchFamily="18" charset="0"/>
                <a:ea typeface="Calibri"/>
                <a:cs typeface="Times New Roman" panose="02020603050405020304" pitchFamily="18" charset="0"/>
              </a:rPr>
              <a:t> </a:t>
            </a:r>
            <a:r>
              <a:rPr lang="ru-RU" sz="2400" dirty="0" err="1">
                <a:effectLst/>
                <a:latin typeface="Times New Roman" panose="02020603050405020304" pitchFamily="18" charset="0"/>
                <a:ea typeface="Calibri"/>
                <a:cs typeface="Times New Roman" panose="02020603050405020304" pitchFamily="18" charset="0"/>
              </a:rPr>
              <a:t>від</a:t>
            </a:r>
            <a:r>
              <a:rPr lang="ru-RU" sz="2400" dirty="0">
                <a:effectLst/>
                <a:latin typeface="Times New Roman" panose="02020603050405020304" pitchFamily="18" charset="0"/>
                <a:ea typeface="Calibri"/>
                <a:cs typeface="Times New Roman" panose="02020603050405020304" pitchFamily="18" charset="0"/>
              </a:rPr>
              <a:t> початку окоту разом з матками. </a:t>
            </a:r>
            <a:r>
              <a:rPr lang="ru-RU" sz="2400" dirty="0" err="1">
                <a:latin typeface="Times New Roman" panose="02020603050405020304" pitchFamily="18" charset="0"/>
                <a:ea typeface="Calibri"/>
                <a:cs typeface="Times New Roman" panose="02020603050405020304" pitchFamily="18" charset="0"/>
              </a:rPr>
              <a:t>Ріст</a:t>
            </a:r>
            <a:r>
              <a:rPr lang="ru-RU" sz="2400" dirty="0">
                <a:latin typeface="Times New Roman" panose="02020603050405020304" pitchFamily="18" charset="0"/>
                <a:ea typeface="Calibri"/>
                <a:cs typeface="Times New Roman" panose="02020603050405020304" pitchFamily="18" charset="0"/>
              </a:rPr>
              <a:t> </a:t>
            </a:r>
            <a:r>
              <a:rPr lang="ru-RU" sz="2400" dirty="0" err="1">
                <a:latin typeface="Times New Roman" panose="02020603050405020304" pitchFamily="18" charset="0"/>
                <a:ea typeface="Calibri"/>
                <a:cs typeface="Times New Roman" panose="02020603050405020304" pitchFamily="18" charset="0"/>
              </a:rPr>
              <a:t>оцінюють</a:t>
            </a:r>
            <a:r>
              <a:rPr lang="ru-RU" sz="2400" dirty="0">
                <a:latin typeface="Times New Roman" panose="02020603050405020304" pitchFamily="18" charset="0"/>
                <a:ea typeface="Calibri"/>
                <a:cs typeface="Times New Roman" panose="02020603050405020304" pitchFamily="18" charset="0"/>
              </a:rPr>
              <a:t> шляхом </a:t>
            </a:r>
            <a:r>
              <a:rPr lang="ru-RU" sz="2400" dirty="0" err="1">
                <a:latin typeface="Times New Roman" panose="02020603050405020304" pitchFamily="18" charset="0"/>
                <a:ea typeface="Calibri"/>
                <a:cs typeface="Times New Roman" panose="02020603050405020304" pitchFamily="18" charset="0"/>
              </a:rPr>
              <a:t>зважування</a:t>
            </a:r>
            <a:r>
              <a:rPr lang="ru-RU" sz="2400" dirty="0">
                <a:latin typeface="Times New Roman" panose="02020603050405020304" pitchFamily="18" charset="0"/>
                <a:ea typeface="Calibri"/>
                <a:cs typeface="Times New Roman" panose="02020603050405020304" pitchFamily="18" charset="0"/>
              </a:rPr>
              <a:t> </a:t>
            </a:r>
            <a:r>
              <a:rPr lang="ru-RU" sz="2400" dirty="0" err="1">
                <a:latin typeface="Times New Roman" panose="02020603050405020304" pitchFamily="18" charset="0"/>
                <a:ea typeface="Calibri"/>
                <a:cs typeface="Times New Roman" panose="02020603050405020304" pitchFamily="18" charset="0"/>
              </a:rPr>
              <a:t>протягом</a:t>
            </a:r>
            <a:r>
              <a:rPr lang="ru-RU" sz="2400" dirty="0">
                <a:latin typeface="Times New Roman" panose="02020603050405020304" pitchFamily="18" charset="0"/>
                <a:ea typeface="Calibri"/>
                <a:cs typeface="Times New Roman" panose="02020603050405020304" pitchFamily="18" charset="0"/>
              </a:rPr>
              <a:t> 2-х </a:t>
            </a:r>
            <a:r>
              <a:rPr lang="ru-RU" sz="2400" dirty="0" err="1">
                <a:latin typeface="Times New Roman" panose="02020603050405020304" pitchFamily="18" charset="0"/>
                <a:ea typeface="Calibri"/>
                <a:cs typeface="Times New Roman" panose="02020603050405020304" pitchFamily="18" charset="0"/>
              </a:rPr>
              <a:t>суміжних</a:t>
            </a:r>
            <a:r>
              <a:rPr lang="ru-RU" sz="2400" dirty="0">
                <a:latin typeface="Times New Roman" panose="02020603050405020304" pitchFamily="18" charset="0"/>
                <a:ea typeface="Calibri"/>
                <a:cs typeface="Times New Roman" panose="02020603050405020304" pitchFamily="18" charset="0"/>
              </a:rPr>
              <a:t> </a:t>
            </a:r>
            <a:r>
              <a:rPr lang="ru-RU" sz="2400" dirty="0" err="1">
                <a:latin typeface="Times New Roman" panose="02020603050405020304" pitchFamily="18" charset="0"/>
                <a:ea typeface="Calibri"/>
                <a:cs typeface="Times New Roman" panose="02020603050405020304" pitchFamily="18" charset="0"/>
              </a:rPr>
              <a:t>днів</a:t>
            </a:r>
            <a:r>
              <a:rPr lang="ru-RU" sz="2400" dirty="0">
                <a:latin typeface="Times New Roman" panose="02020603050405020304" pitchFamily="18" charset="0"/>
                <a:ea typeface="Calibri"/>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52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style>
          <a:lnRef idx="1">
            <a:schemeClr val="accent3"/>
          </a:lnRef>
          <a:fillRef idx="2">
            <a:schemeClr val="accent3"/>
          </a:fillRef>
          <a:effectRef idx="1">
            <a:schemeClr val="accent3"/>
          </a:effectRef>
          <a:fontRef idx="minor">
            <a:schemeClr val="dk1"/>
          </a:fontRef>
        </p:style>
        <p:txBody>
          <a:bodyPr>
            <a:normAutofit/>
          </a:bodyPr>
          <a:lstStyle/>
          <a:p>
            <a:pPr indent="270510" algn="l">
              <a:lnSpc>
                <a:spcPct val="106000"/>
              </a:lnSpc>
              <a:spcAft>
                <a:spcPts val="800"/>
              </a:spcAft>
            </a:pPr>
            <a:r>
              <a:rPr lang="ru-RU" sz="2400" dirty="0">
                <a:effectLst/>
                <a:latin typeface="Times New Roman"/>
                <a:ea typeface="Calibri"/>
                <a:cs typeface="Times New Roman"/>
              </a:rPr>
              <a:t>   Для того </a:t>
            </a:r>
            <a:r>
              <a:rPr lang="ru-RU" sz="2400" dirty="0" err="1">
                <a:effectLst/>
                <a:latin typeface="Times New Roman"/>
                <a:ea typeface="Calibri"/>
                <a:cs typeface="Times New Roman"/>
              </a:rPr>
              <a:t>щоб</a:t>
            </a:r>
            <a:r>
              <a:rPr lang="ru-RU" sz="2400" dirty="0">
                <a:effectLst/>
                <a:latin typeface="Times New Roman"/>
                <a:ea typeface="Calibri"/>
                <a:cs typeface="Times New Roman"/>
              </a:rPr>
              <a:t> </a:t>
            </a:r>
            <a:r>
              <a:rPr lang="ru-RU" sz="2400" dirty="0" err="1">
                <a:effectLst/>
                <a:latin typeface="Times New Roman"/>
                <a:ea typeface="Calibri"/>
                <a:cs typeface="Times New Roman"/>
              </a:rPr>
              <a:t>визначити</a:t>
            </a:r>
            <a:r>
              <a:rPr lang="ru-RU" sz="2400" dirty="0">
                <a:effectLst/>
                <a:latin typeface="Times New Roman"/>
                <a:ea typeface="Calibri"/>
                <a:cs typeface="Times New Roman"/>
              </a:rPr>
              <a:t>, як </a:t>
            </a:r>
            <a:r>
              <a:rPr lang="ru-RU" sz="2400" dirty="0" err="1">
                <a:effectLst/>
                <a:latin typeface="Times New Roman"/>
                <a:ea typeface="Calibri"/>
                <a:cs typeface="Times New Roman"/>
              </a:rPr>
              <a:t>розвивається</a:t>
            </a:r>
            <a:r>
              <a:rPr lang="ru-RU" sz="2400" dirty="0">
                <a:effectLst/>
                <a:latin typeface="Times New Roman"/>
                <a:ea typeface="Calibri"/>
                <a:cs typeface="Times New Roman"/>
              </a:rPr>
              <a:t> молодняк, </a:t>
            </a:r>
            <a:r>
              <a:rPr lang="ru-RU" sz="2400" b="1" dirty="0">
                <a:solidFill>
                  <a:srgbClr val="C00000"/>
                </a:solidFill>
                <a:effectLst/>
                <a:latin typeface="Times New Roman"/>
                <a:ea typeface="Calibri"/>
                <a:cs typeface="Times New Roman"/>
              </a:rPr>
              <a:t>на початку і в </a:t>
            </a:r>
            <a:r>
              <a:rPr lang="ru-RU" sz="2400" b="1" dirty="0" err="1">
                <a:solidFill>
                  <a:srgbClr val="C00000"/>
                </a:solidFill>
                <a:effectLst/>
                <a:latin typeface="Times New Roman"/>
                <a:ea typeface="Calibri"/>
                <a:cs typeface="Times New Roman"/>
              </a:rPr>
              <a:t>кінці</a:t>
            </a:r>
            <a:r>
              <a:rPr lang="ru-RU" sz="2400" b="1" dirty="0">
                <a:solidFill>
                  <a:srgbClr val="C00000"/>
                </a:solidFill>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досліду</a:t>
            </a:r>
            <a:r>
              <a:rPr lang="ru-RU" sz="2400" b="1" dirty="0">
                <a:solidFill>
                  <a:srgbClr val="C00000"/>
                </a:solidFill>
                <a:effectLst/>
                <a:latin typeface="Times New Roman"/>
                <a:ea typeface="Calibri"/>
                <a:cs typeface="Times New Roman"/>
              </a:rPr>
              <a:t>, а </a:t>
            </a:r>
            <a:r>
              <a:rPr lang="ru-RU" sz="2400" b="1" dirty="0" err="1">
                <a:solidFill>
                  <a:srgbClr val="C00000"/>
                </a:solidFill>
                <a:effectLst/>
                <a:latin typeface="Times New Roman"/>
                <a:ea typeface="Calibri"/>
                <a:cs typeface="Times New Roman"/>
              </a:rPr>
              <a:t>також</a:t>
            </a:r>
            <a:r>
              <a:rPr lang="ru-RU" sz="2400" b="1" dirty="0">
                <a:solidFill>
                  <a:srgbClr val="C00000"/>
                </a:solidFill>
                <a:effectLst/>
                <a:latin typeface="Times New Roman"/>
                <a:ea typeface="Calibri"/>
                <a:cs typeface="Times New Roman"/>
              </a:rPr>
              <a:t> у </a:t>
            </a:r>
            <a:r>
              <a:rPr lang="ru-RU" sz="2400" b="1" dirty="0" err="1">
                <a:solidFill>
                  <a:srgbClr val="C00000"/>
                </a:solidFill>
                <a:effectLst/>
                <a:latin typeface="Times New Roman"/>
                <a:ea typeface="Calibri"/>
                <a:cs typeface="Times New Roman"/>
              </a:rPr>
              <a:t>віці</a:t>
            </a:r>
            <a:r>
              <a:rPr lang="ru-RU" sz="2400" b="1" dirty="0">
                <a:solidFill>
                  <a:srgbClr val="C00000"/>
                </a:solidFill>
                <a:effectLst/>
                <a:latin typeface="Times New Roman"/>
                <a:ea typeface="Calibri"/>
                <a:cs typeface="Times New Roman"/>
              </a:rPr>
              <a:t> 4, 10 і 18 </a:t>
            </a:r>
            <a:r>
              <a:rPr lang="ru-RU" sz="2400" b="1" dirty="0" err="1">
                <a:solidFill>
                  <a:srgbClr val="C00000"/>
                </a:solidFill>
                <a:effectLst/>
                <a:latin typeface="Times New Roman"/>
                <a:ea typeface="Calibri"/>
                <a:cs typeface="Times New Roman"/>
              </a:rPr>
              <a:t>міс</a:t>
            </a:r>
            <a:r>
              <a:rPr lang="ru-RU" sz="2400" dirty="0">
                <a:effectLst/>
                <a:latin typeface="Times New Roman"/>
                <a:ea typeface="Calibri"/>
                <a:cs typeface="Times New Roman"/>
              </a:rPr>
              <a:t>. </a:t>
            </a:r>
            <a:r>
              <a:rPr lang="ru-RU" sz="2400" dirty="0" err="1">
                <a:effectLst/>
                <a:latin typeface="Times New Roman"/>
                <a:ea typeface="Calibri"/>
                <a:cs typeface="Times New Roman"/>
              </a:rPr>
              <a:t>беруть</a:t>
            </a:r>
            <a:r>
              <a:rPr lang="ru-RU" sz="2400" dirty="0">
                <a:effectLst/>
                <a:latin typeface="Times New Roman"/>
                <a:ea typeface="Calibri"/>
                <a:cs typeface="Times New Roman"/>
              </a:rPr>
              <a:t> </a:t>
            </a:r>
            <a:r>
              <a:rPr lang="ru-RU" sz="2400" dirty="0" err="1">
                <a:effectLst/>
                <a:latin typeface="Times New Roman"/>
                <a:ea typeface="Calibri"/>
                <a:cs typeface="Times New Roman"/>
              </a:rPr>
              <a:t>хоча</a:t>
            </a:r>
            <a:r>
              <a:rPr lang="ru-RU" sz="2400" dirty="0">
                <a:effectLst/>
                <a:latin typeface="Times New Roman"/>
                <a:ea typeface="Calibri"/>
                <a:cs typeface="Times New Roman"/>
              </a:rPr>
              <a:t> б </a:t>
            </a:r>
            <a:r>
              <a:rPr lang="ru-RU" sz="2400" b="1" dirty="0">
                <a:solidFill>
                  <a:srgbClr val="006600"/>
                </a:solidFill>
                <a:effectLst/>
                <a:latin typeface="Times New Roman"/>
                <a:ea typeface="Calibri"/>
                <a:cs typeface="Times New Roman"/>
              </a:rPr>
              <a:t>три </a:t>
            </a:r>
            <a:r>
              <a:rPr lang="ru-RU" sz="2400" b="1" dirty="0" err="1">
                <a:solidFill>
                  <a:srgbClr val="006600"/>
                </a:solidFill>
                <a:effectLst/>
                <a:latin typeface="Times New Roman"/>
                <a:ea typeface="Calibri"/>
                <a:cs typeface="Times New Roman"/>
              </a:rPr>
              <a:t>основних</a:t>
            </a:r>
            <a:r>
              <a:rPr lang="ru-RU" sz="2400" b="1" dirty="0">
                <a:solidFill>
                  <a:srgbClr val="006600"/>
                </a:solidFill>
                <a:effectLst/>
                <a:latin typeface="Times New Roman"/>
                <a:ea typeface="Calibri"/>
                <a:cs typeface="Times New Roman"/>
              </a:rPr>
              <a:t> </a:t>
            </a:r>
            <a:r>
              <a:rPr lang="ru-RU" sz="2400" b="1" dirty="0" err="1">
                <a:solidFill>
                  <a:srgbClr val="006600"/>
                </a:solidFill>
                <a:effectLst/>
                <a:latin typeface="Times New Roman"/>
                <a:ea typeface="Calibri"/>
                <a:cs typeface="Times New Roman"/>
              </a:rPr>
              <a:t>проміри</a:t>
            </a:r>
            <a:r>
              <a:rPr lang="ru-RU" sz="2400" b="1" dirty="0">
                <a:solidFill>
                  <a:srgbClr val="006600"/>
                </a:solidFill>
                <a:effectLst/>
                <a:latin typeface="Times New Roman"/>
                <a:ea typeface="Calibri"/>
                <a:cs typeface="Times New Roman"/>
              </a:rPr>
              <a:t> </a:t>
            </a:r>
            <a:r>
              <a:rPr lang="ru-RU" sz="2400" dirty="0">
                <a:effectLst/>
                <a:latin typeface="Times New Roman"/>
                <a:ea typeface="Calibri"/>
                <a:cs typeface="Times New Roman"/>
              </a:rPr>
              <a:t>(</a:t>
            </a:r>
            <a:r>
              <a:rPr lang="ru-RU" sz="2400" dirty="0" err="1">
                <a:effectLst/>
                <a:latin typeface="Times New Roman"/>
                <a:ea typeface="Calibri"/>
                <a:cs typeface="Times New Roman"/>
              </a:rPr>
              <a:t>висота</a:t>
            </a:r>
            <a:r>
              <a:rPr lang="ru-RU" sz="2400" dirty="0">
                <a:effectLst/>
                <a:latin typeface="Times New Roman"/>
                <a:ea typeface="Calibri"/>
                <a:cs typeface="Times New Roman"/>
              </a:rPr>
              <a:t> в </a:t>
            </a:r>
            <a:r>
              <a:rPr lang="ru-RU" sz="2400" dirty="0" err="1">
                <a:effectLst/>
                <a:latin typeface="Times New Roman"/>
                <a:ea typeface="Calibri"/>
                <a:cs typeface="Times New Roman"/>
              </a:rPr>
              <a:t>холці</a:t>
            </a:r>
            <a:r>
              <a:rPr lang="ru-RU" sz="2400" dirty="0">
                <a:effectLst/>
                <a:latin typeface="Times New Roman"/>
                <a:ea typeface="Calibri"/>
                <a:cs typeface="Times New Roman"/>
              </a:rPr>
              <a:t>, коса </a:t>
            </a:r>
            <a:r>
              <a:rPr lang="ru-RU" sz="2400" dirty="0" err="1">
                <a:effectLst/>
                <a:latin typeface="Times New Roman"/>
                <a:ea typeface="Calibri"/>
                <a:cs typeface="Times New Roman"/>
              </a:rPr>
              <a:t>довжина</a:t>
            </a:r>
            <a:r>
              <a:rPr lang="ru-RU" sz="2400" dirty="0">
                <a:effectLst/>
                <a:latin typeface="Times New Roman"/>
                <a:ea typeface="Calibri"/>
                <a:cs typeface="Times New Roman"/>
              </a:rPr>
              <a:t> </a:t>
            </a:r>
            <a:r>
              <a:rPr lang="ru-RU" sz="2400" dirty="0" err="1">
                <a:effectLst/>
                <a:latin typeface="Times New Roman"/>
                <a:ea typeface="Calibri"/>
                <a:cs typeface="Times New Roman"/>
              </a:rPr>
              <a:t>тулуба</a:t>
            </a:r>
            <a:r>
              <a:rPr lang="ru-RU" sz="2400" dirty="0">
                <a:effectLst/>
                <a:latin typeface="Times New Roman"/>
                <a:ea typeface="Calibri"/>
                <a:cs typeface="Times New Roman"/>
              </a:rPr>
              <a:t>, обхват грудей за лопатками), а при </a:t>
            </a:r>
            <a:r>
              <a:rPr lang="ru-RU" sz="2400" dirty="0" err="1">
                <a:effectLst/>
                <a:latin typeface="Times New Roman"/>
                <a:ea typeface="Calibri"/>
                <a:cs typeface="Times New Roman"/>
              </a:rPr>
              <a:t>можливості</a:t>
            </a:r>
            <a:r>
              <a:rPr lang="ru-RU" sz="2400" dirty="0">
                <a:effectLst/>
                <a:latin typeface="Times New Roman"/>
                <a:ea typeface="Calibri"/>
                <a:cs typeface="Times New Roman"/>
              </a:rPr>
              <a:t> </a:t>
            </a:r>
            <a:r>
              <a:rPr lang="ru-RU" sz="2400" dirty="0" err="1">
                <a:effectLst/>
                <a:latin typeface="Times New Roman"/>
                <a:ea typeface="Calibri"/>
                <a:cs typeface="Times New Roman"/>
              </a:rPr>
              <a:t>доповнюють</a:t>
            </a:r>
            <a:r>
              <a:rPr lang="ru-RU" sz="2400" dirty="0">
                <a:effectLst/>
                <a:latin typeface="Times New Roman"/>
                <a:ea typeface="Calibri"/>
                <a:cs typeface="Times New Roman"/>
              </a:rPr>
              <a:t> </a:t>
            </a:r>
            <a:r>
              <a:rPr lang="ru-RU" sz="2400" dirty="0" err="1">
                <a:effectLst/>
                <a:latin typeface="Times New Roman"/>
                <a:ea typeface="Calibri"/>
                <a:cs typeface="Times New Roman"/>
              </a:rPr>
              <a:t>їх</a:t>
            </a:r>
            <a:r>
              <a:rPr lang="ru-RU" sz="2400" dirty="0">
                <a:effectLst/>
                <a:latin typeface="Times New Roman"/>
                <a:ea typeface="Calibri"/>
                <a:cs typeface="Times New Roman"/>
              </a:rPr>
              <a:t> </a:t>
            </a:r>
            <a:r>
              <a:rPr lang="ru-RU" sz="2400" dirty="0" err="1">
                <a:effectLst/>
                <a:latin typeface="Times New Roman"/>
                <a:ea typeface="Calibri"/>
                <a:cs typeface="Times New Roman"/>
              </a:rPr>
              <a:t>промірами</a:t>
            </a:r>
            <a:r>
              <a:rPr lang="ru-RU" sz="2400" dirty="0">
                <a:effectLst/>
                <a:latin typeface="Times New Roman"/>
                <a:ea typeface="Calibri"/>
                <a:cs typeface="Times New Roman"/>
              </a:rPr>
              <a:t> </a:t>
            </a:r>
            <a:r>
              <a:rPr lang="ru-RU" sz="2400" dirty="0" err="1">
                <a:effectLst/>
                <a:latin typeface="Times New Roman"/>
                <a:ea typeface="Calibri"/>
                <a:cs typeface="Times New Roman"/>
              </a:rPr>
              <a:t>висоти</a:t>
            </a:r>
            <a:r>
              <a:rPr lang="ru-RU" sz="2400" dirty="0">
                <a:effectLst/>
                <a:latin typeface="Times New Roman"/>
                <a:ea typeface="Calibri"/>
                <a:cs typeface="Times New Roman"/>
              </a:rPr>
              <a:t> в </a:t>
            </a:r>
            <a:r>
              <a:rPr lang="ru-RU" sz="2400" dirty="0" err="1">
                <a:effectLst/>
                <a:latin typeface="Times New Roman"/>
                <a:ea typeface="Calibri"/>
                <a:cs typeface="Times New Roman"/>
              </a:rPr>
              <a:t>крижах</a:t>
            </a:r>
            <a:r>
              <a:rPr lang="ru-RU" sz="2400" dirty="0">
                <a:effectLst/>
                <a:latin typeface="Times New Roman"/>
                <a:ea typeface="Calibri"/>
                <a:cs typeface="Times New Roman"/>
              </a:rPr>
              <a:t>, </a:t>
            </a:r>
            <a:r>
              <a:rPr lang="ru-RU" sz="2400" dirty="0" err="1">
                <a:effectLst/>
                <a:latin typeface="Times New Roman"/>
                <a:ea typeface="Calibri"/>
                <a:cs typeface="Times New Roman"/>
              </a:rPr>
              <a:t>ширини</a:t>
            </a:r>
            <a:r>
              <a:rPr lang="ru-RU" sz="2400" dirty="0">
                <a:effectLst/>
                <a:latin typeface="Times New Roman"/>
                <a:ea typeface="Calibri"/>
                <a:cs typeface="Times New Roman"/>
              </a:rPr>
              <a:t> і </a:t>
            </a:r>
            <a:r>
              <a:rPr lang="ru-RU" sz="2400" dirty="0" err="1">
                <a:effectLst/>
                <a:latin typeface="Times New Roman"/>
                <a:ea typeface="Calibri"/>
                <a:cs typeface="Times New Roman"/>
              </a:rPr>
              <a:t>глибини</a:t>
            </a:r>
            <a:r>
              <a:rPr lang="ru-RU" sz="2400" dirty="0">
                <a:effectLst/>
                <a:latin typeface="Times New Roman"/>
                <a:ea typeface="Calibri"/>
                <a:cs typeface="Times New Roman"/>
              </a:rPr>
              <a:t> грудей, обхвату </a:t>
            </a:r>
            <a:r>
              <a:rPr lang="ru-RU" sz="2400" dirty="0" err="1">
                <a:effectLst/>
                <a:latin typeface="Times New Roman"/>
                <a:ea typeface="Calibri"/>
                <a:cs typeface="Times New Roman"/>
              </a:rPr>
              <a:t>п'ястя</a:t>
            </a:r>
            <a:r>
              <a:rPr lang="ru-RU" sz="2400" dirty="0">
                <a:effectLst/>
                <a:latin typeface="Times New Roman"/>
                <a:ea typeface="Calibri"/>
                <a:cs typeface="Times New Roman"/>
              </a:rPr>
              <a:t>, </a:t>
            </a:r>
            <a:r>
              <a:rPr lang="ru-RU" sz="2400" dirty="0" err="1">
                <a:effectLst/>
                <a:latin typeface="Times New Roman"/>
                <a:ea typeface="Calibri"/>
                <a:cs typeface="Times New Roman"/>
              </a:rPr>
              <a:t>ширини</a:t>
            </a:r>
            <a:r>
              <a:rPr lang="ru-RU" sz="2400" dirty="0">
                <a:effectLst/>
                <a:latin typeface="Times New Roman"/>
                <a:ea typeface="Calibri"/>
                <a:cs typeface="Times New Roman"/>
              </a:rPr>
              <a:t> в маклаках.                	Для </a:t>
            </a:r>
            <a:r>
              <a:rPr lang="ru-RU" sz="2400" dirty="0" err="1">
                <a:effectLst/>
                <a:latin typeface="Times New Roman"/>
                <a:ea typeface="Calibri"/>
                <a:cs typeface="Times New Roman"/>
              </a:rPr>
              <a:t>повної</a:t>
            </a:r>
            <a:r>
              <a:rPr lang="ru-RU" sz="2400" dirty="0">
                <a:effectLst/>
                <a:latin typeface="Times New Roman"/>
                <a:ea typeface="Calibri"/>
                <a:cs typeface="Times New Roman"/>
              </a:rPr>
              <a:t> характеристики </a:t>
            </a:r>
            <a:r>
              <a:rPr lang="ru-RU" sz="2400" dirty="0" err="1">
                <a:effectLst/>
                <a:latin typeface="Times New Roman"/>
                <a:ea typeface="Calibri"/>
                <a:cs typeface="Times New Roman"/>
              </a:rPr>
              <a:t>тілобудови</a:t>
            </a:r>
            <a:r>
              <a:rPr lang="ru-RU" sz="2400" dirty="0">
                <a:effectLst/>
                <a:latin typeface="Times New Roman"/>
                <a:ea typeface="Calibri"/>
                <a:cs typeface="Times New Roman"/>
              </a:rPr>
              <a:t> за </a:t>
            </a:r>
            <a:r>
              <a:rPr lang="ru-RU" sz="2400" dirty="0" err="1">
                <a:effectLst/>
                <a:latin typeface="Times New Roman"/>
                <a:ea typeface="Calibri"/>
                <a:cs typeface="Times New Roman"/>
              </a:rPr>
              <a:t>екстер'єрними</a:t>
            </a:r>
            <a:r>
              <a:rPr lang="ru-RU" sz="2400" dirty="0">
                <a:effectLst/>
                <a:latin typeface="Times New Roman"/>
                <a:ea typeface="Calibri"/>
                <a:cs typeface="Times New Roman"/>
              </a:rPr>
              <a:t> </a:t>
            </a:r>
            <a:r>
              <a:rPr lang="ru-RU" sz="2400" dirty="0" err="1">
                <a:effectLst/>
                <a:latin typeface="Times New Roman"/>
                <a:ea typeface="Calibri"/>
                <a:cs typeface="Times New Roman"/>
              </a:rPr>
              <a:t>промірами</a:t>
            </a:r>
            <a:r>
              <a:rPr lang="ru-RU" sz="2400" dirty="0">
                <a:effectLst/>
                <a:latin typeface="Times New Roman"/>
                <a:ea typeface="Calibri"/>
                <a:cs typeface="Times New Roman"/>
              </a:rPr>
              <a:t> </a:t>
            </a:r>
            <a:r>
              <a:rPr lang="ru-RU" sz="2400" dirty="0" err="1">
                <a:effectLst/>
                <a:latin typeface="Times New Roman"/>
                <a:ea typeface="Calibri"/>
                <a:cs typeface="Times New Roman"/>
              </a:rPr>
              <a:t>розраховують</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відповідні</a:t>
            </a:r>
            <a:r>
              <a:rPr lang="ru-RU" sz="2400" dirty="0">
                <a:effectLst/>
                <a:latin typeface="Times New Roman"/>
                <a:ea typeface="Calibri"/>
                <a:cs typeface="Times New Roman"/>
              </a:rPr>
              <a:t> </a:t>
            </a:r>
            <a:r>
              <a:rPr lang="ru-RU" sz="2400" dirty="0" err="1">
                <a:effectLst/>
                <a:latin typeface="Times New Roman"/>
                <a:ea typeface="Calibri"/>
                <a:cs typeface="Times New Roman"/>
              </a:rPr>
              <a:t>індекси</a:t>
            </a:r>
            <a:r>
              <a:rPr lang="ru-RU" sz="2400" dirty="0">
                <a:effectLst/>
                <a:latin typeface="Times New Roman"/>
                <a:ea typeface="Calibri"/>
                <a:cs typeface="Times New Roman"/>
              </a:rPr>
              <a:t> (</a:t>
            </a:r>
            <a:r>
              <a:rPr lang="ru-RU" sz="2400" dirty="0" err="1">
                <a:effectLst/>
                <a:latin typeface="Times New Roman"/>
                <a:ea typeface="Calibri"/>
                <a:cs typeface="Times New Roman"/>
              </a:rPr>
              <a:t>грудний</a:t>
            </a:r>
            <a:r>
              <a:rPr lang="ru-RU" sz="2400" dirty="0">
                <a:effectLst/>
                <a:latin typeface="Times New Roman"/>
                <a:ea typeface="Calibri"/>
                <a:cs typeface="Times New Roman"/>
              </a:rPr>
              <a:t>, </a:t>
            </a:r>
            <a:r>
              <a:rPr lang="ru-RU" sz="2400" dirty="0" err="1">
                <a:effectLst/>
                <a:latin typeface="Times New Roman"/>
                <a:ea typeface="Calibri"/>
                <a:cs typeface="Times New Roman"/>
              </a:rPr>
              <a:t>тазогрудний</a:t>
            </a:r>
            <a:r>
              <a:rPr lang="ru-RU" sz="2400" dirty="0">
                <a:effectLst/>
                <a:latin typeface="Times New Roman"/>
                <a:ea typeface="Calibri"/>
                <a:cs typeface="Times New Roman"/>
              </a:rPr>
              <a:t>, </a:t>
            </a:r>
            <a:r>
              <a:rPr lang="ru-RU" sz="2400" dirty="0" err="1">
                <a:effectLst/>
                <a:latin typeface="Times New Roman"/>
                <a:ea typeface="Calibri"/>
                <a:cs typeface="Times New Roman"/>
              </a:rPr>
              <a:t>збитості</a:t>
            </a:r>
            <a:r>
              <a:rPr lang="ru-RU" sz="2400" dirty="0">
                <a:effectLst/>
                <a:latin typeface="Times New Roman"/>
                <a:ea typeface="Calibri"/>
                <a:cs typeface="Times New Roman"/>
              </a:rPr>
              <a:t>, </a:t>
            </a:r>
            <a:r>
              <a:rPr lang="ru-RU" sz="2400" dirty="0" err="1">
                <a:effectLst/>
                <a:latin typeface="Times New Roman"/>
                <a:ea typeface="Calibri"/>
                <a:cs typeface="Times New Roman"/>
              </a:rPr>
              <a:t>розтягнутості</a:t>
            </a:r>
            <a:r>
              <a:rPr lang="ru-RU" sz="2400" dirty="0">
                <a:effectLst/>
                <a:latin typeface="Times New Roman"/>
                <a:ea typeface="Calibri"/>
                <a:cs typeface="Times New Roman"/>
              </a:rPr>
              <a:t>, </a:t>
            </a:r>
            <a:r>
              <a:rPr lang="ru-RU" sz="2400" dirty="0" err="1">
                <a:effectLst/>
                <a:latin typeface="Times New Roman"/>
                <a:ea typeface="Calibri"/>
                <a:cs typeface="Times New Roman"/>
              </a:rPr>
              <a:t>костистості</a:t>
            </a:r>
            <a:r>
              <a:rPr lang="ru-RU" sz="2400" dirty="0">
                <a:effectLst/>
                <a:latin typeface="Times New Roman"/>
                <a:ea typeface="Calibri"/>
                <a:cs typeface="Times New Roman"/>
              </a:rPr>
              <a:t>, </a:t>
            </a:r>
            <a:r>
              <a:rPr lang="ru-RU" sz="2400" dirty="0" err="1">
                <a:effectLst/>
                <a:latin typeface="Times New Roman"/>
                <a:ea typeface="Calibri"/>
                <a:cs typeface="Times New Roman"/>
              </a:rPr>
              <a:t>довгоногості</a:t>
            </a:r>
            <a:r>
              <a:rPr lang="ru-RU" sz="2400" dirty="0">
                <a:effectLst/>
                <a:latin typeface="Times New Roman"/>
                <a:ea typeface="Calibri"/>
                <a:cs typeface="Times New Roman"/>
              </a:rPr>
              <a:t>, </a:t>
            </a:r>
            <a:r>
              <a:rPr lang="ru-RU" sz="2400" dirty="0" err="1">
                <a:effectLst/>
                <a:latin typeface="Times New Roman"/>
                <a:ea typeface="Calibri"/>
                <a:cs typeface="Times New Roman"/>
              </a:rPr>
              <a:t>перерослості</a:t>
            </a:r>
            <a:r>
              <a:rPr lang="ru-RU" sz="2400" dirty="0">
                <a:effectLst/>
                <a:latin typeface="Times New Roman"/>
                <a:ea typeface="Calibri"/>
                <a:cs typeface="Times New Roman"/>
              </a:rPr>
              <a:t>, </a:t>
            </a:r>
            <a:r>
              <a:rPr lang="ru-RU" sz="2400" dirty="0" err="1">
                <a:effectLst/>
                <a:latin typeface="Times New Roman"/>
                <a:ea typeface="Calibri"/>
                <a:cs typeface="Times New Roman"/>
              </a:rPr>
              <a:t>шилозадості</a:t>
            </a:r>
            <a:r>
              <a:rPr lang="ru-RU" sz="2400" dirty="0">
                <a:effectLst/>
                <a:latin typeface="Times New Roman"/>
                <a:ea typeface="Calibri"/>
                <a:cs typeface="Times New Roman"/>
              </a:rPr>
              <a:t>, </a:t>
            </a:r>
            <a:r>
              <a:rPr lang="ru-RU" sz="2400" dirty="0" err="1">
                <a:effectLst/>
                <a:latin typeface="Times New Roman"/>
                <a:ea typeface="Calibri"/>
                <a:cs typeface="Times New Roman"/>
              </a:rPr>
              <a:t>масивності</a:t>
            </a:r>
            <a:r>
              <a:rPr lang="ru-RU" sz="2400" dirty="0">
                <a:effectLst/>
                <a:latin typeface="Times New Roman"/>
                <a:ea typeface="Calibri"/>
                <a:cs typeface="Times New Roman"/>
              </a:rPr>
              <a:t>).</a:t>
            </a:r>
            <a:br>
              <a:rPr lang="ru-RU" sz="1800" dirty="0">
                <a:ea typeface="Calibri"/>
                <a:cs typeface="Times New Roman"/>
              </a:rPr>
            </a:br>
            <a:r>
              <a:rPr lang="ru-RU" sz="1800" dirty="0">
                <a:ea typeface="Calibri"/>
                <a:cs typeface="Times New Roman"/>
              </a:rPr>
              <a:t>	</a:t>
            </a:r>
            <a:r>
              <a:rPr lang="ru-RU" sz="2400" b="1" dirty="0" err="1">
                <a:solidFill>
                  <a:srgbClr val="C00000"/>
                </a:solidFill>
                <a:effectLst/>
                <a:latin typeface="Times New Roman"/>
                <a:ea typeface="Calibri"/>
                <a:cs typeface="Times New Roman"/>
              </a:rPr>
              <a:t>Виживаність</a:t>
            </a:r>
            <a:r>
              <a:rPr lang="ru-RU" sz="2400" b="1" dirty="0">
                <a:solidFill>
                  <a:srgbClr val="C00000"/>
                </a:solidFill>
                <a:effectLst/>
                <a:latin typeface="Times New Roman"/>
                <a:ea typeface="Calibri"/>
                <a:cs typeface="Times New Roman"/>
              </a:rPr>
              <a:t>  молодняку  </a:t>
            </a:r>
            <a:r>
              <a:rPr lang="ru-RU" sz="2400" dirty="0" err="1">
                <a:effectLst/>
                <a:latin typeface="Times New Roman"/>
                <a:ea typeface="Calibri"/>
                <a:cs typeface="Times New Roman"/>
              </a:rPr>
              <a:t>визначають</a:t>
            </a:r>
            <a:r>
              <a:rPr lang="ru-RU" sz="2400" dirty="0">
                <a:effectLst/>
                <a:latin typeface="Times New Roman"/>
                <a:ea typeface="Calibri"/>
                <a:cs typeface="Times New Roman"/>
              </a:rPr>
              <a:t>  </a:t>
            </a:r>
            <a:r>
              <a:rPr lang="ru-RU" sz="2400" dirty="0" err="1">
                <a:effectLst/>
                <a:latin typeface="Times New Roman"/>
                <a:ea typeface="Calibri"/>
                <a:cs typeface="Times New Roman"/>
              </a:rPr>
              <a:t>обліком</a:t>
            </a:r>
            <a:r>
              <a:rPr lang="ru-RU" sz="2400" dirty="0">
                <a:effectLst/>
                <a:latin typeface="Times New Roman"/>
                <a:ea typeface="Calibri"/>
                <a:cs typeface="Times New Roman"/>
              </a:rPr>
              <a:t>  падежу  ягнят  </a:t>
            </a:r>
            <a:r>
              <a:rPr lang="ru-RU" sz="2400" dirty="0" err="1">
                <a:effectLst/>
                <a:latin typeface="Times New Roman"/>
                <a:ea typeface="Calibri"/>
                <a:cs typeface="Times New Roman"/>
              </a:rPr>
              <a:t>від</a:t>
            </a:r>
            <a:r>
              <a:rPr lang="ru-RU" sz="2400" dirty="0">
                <a:effectLst/>
                <a:latin typeface="Times New Roman"/>
                <a:ea typeface="Calibri"/>
                <a:cs typeface="Times New Roman"/>
              </a:rPr>
              <a:t>  </a:t>
            </a:r>
            <a:r>
              <a:rPr lang="ru-RU" sz="2400" dirty="0" err="1">
                <a:effectLst/>
                <a:latin typeface="Times New Roman"/>
                <a:ea typeface="Calibri"/>
                <a:cs typeface="Times New Roman"/>
              </a:rPr>
              <a:t>народження</a:t>
            </a:r>
            <a:r>
              <a:rPr lang="ru-RU" sz="2400" dirty="0">
                <a:effectLst/>
                <a:latin typeface="Times New Roman"/>
                <a:ea typeface="Calibri"/>
                <a:cs typeface="Times New Roman"/>
              </a:rPr>
              <a:t>  до </a:t>
            </a:r>
            <a:r>
              <a:rPr lang="ru-RU" sz="2400" dirty="0" err="1">
                <a:effectLst/>
                <a:latin typeface="Times New Roman"/>
                <a:ea typeface="Calibri"/>
                <a:cs typeface="Times New Roman"/>
              </a:rPr>
              <a:t>відбивки</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a:t>
            </a:r>
            <a:r>
              <a:rPr lang="ru-RU" sz="2400" dirty="0">
                <a:effectLst/>
                <a:latin typeface="Times New Roman"/>
                <a:ea typeface="Calibri"/>
                <a:cs typeface="Times New Roman"/>
              </a:rPr>
              <a:t> маток у 4-місячному </a:t>
            </a:r>
            <a:r>
              <a:rPr lang="ru-RU" sz="2400" dirty="0" err="1">
                <a:effectLst/>
                <a:latin typeface="Times New Roman"/>
                <a:ea typeface="Calibri"/>
                <a:cs typeface="Times New Roman"/>
              </a:rPr>
              <a:t>віці</a:t>
            </a:r>
            <a:r>
              <a:rPr lang="ru-RU" sz="2400" dirty="0">
                <a:effectLst/>
                <a:latin typeface="Times New Roman"/>
                <a:ea typeface="Calibri"/>
                <a:cs typeface="Times New Roman"/>
              </a:rPr>
              <a:t> і </a:t>
            </a:r>
            <a:r>
              <a:rPr lang="ru-RU" sz="2400" dirty="0" err="1">
                <a:effectLst/>
                <a:latin typeface="Times New Roman"/>
                <a:ea typeface="Calibri"/>
                <a:cs typeface="Times New Roman"/>
              </a:rPr>
              <a:t>від</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відбивки</a:t>
            </a:r>
            <a:r>
              <a:rPr lang="ru-RU" sz="2400" dirty="0">
                <a:effectLst/>
                <a:latin typeface="Times New Roman"/>
                <a:ea typeface="Calibri"/>
                <a:cs typeface="Times New Roman"/>
              </a:rPr>
              <a:t> до </a:t>
            </a:r>
            <a:r>
              <a:rPr lang="ru-RU" sz="2400" dirty="0" err="1">
                <a:effectLst/>
                <a:latin typeface="Times New Roman"/>
                <a:ea typeface="Calibri"/>
                <a:cs typeface="Times New Roman"/>
              </a:rPr>
              <a:t>річного</a:t>
            </a:r>
            <a:r>
              <a:rPr lang="ru-RU" sz="2400" dirty="0">
                <a:effectLst/>
                <a:latin typeface="Times New Roman"/>
                <a:ea typeface="Calibri"/>
                <a:cs typeface="Times New Roman"/>
              </a:rPr>
              <a:t> </a:t>
            </a:r>
            <a:r>
              <a:rPr lang="ru-RU" sz="2400" dirty="0" err="1">
                <a:effectLst/>
                <a:latin typeface="Times New Roman"/>
                <a:ea typeface="Calibri"/>
                <a:cs typeface="Times New Roman"/>
              </a:rPr>
              <a:t>віку</a:t>
            </a:r>
            <a:r>
              <a:rPr lang="ru-RU" sz="2400" dirty="0">
                <a:effectLst/>
                <a:latin typeface="Times New Roman"/>
                <a:ea typeface="Calibri"/>
                <a:cs typeface="Times New Roman"/>
              </a:rPr>
              <a:t>.</a:t>
            </a:r>
            <a:br>
              <a:rPr lang="ru-RU" sz="18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277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6466730"/>
          </a:xfrm>
        </p:spPr>
        <p:style>
          <a:lnRef idx="1">
            <a:schemeClr val="accent3"/>
          </a:lnRef>
          <a:fillRef idx="2">
            <a:schemeClr val="accent3"/>
          </a:fillRef>
          <a:effectRef idx="1">
            <a:schemeClr val="accent3"/>
          </a:effectRef>
          <a:fontRef idx="minor">
            <a:schemeClr val="dk1"/>
          </a:fontRef>
        </p:style>
        <p:txBody>
          <a:bodyPr>
            <a:normAutofit/>
          </a:bodyPr>
          <a:lstStyle/>
          <a:p>
            <a:pPr indent="270510" algn="l">
              <a:lnSpc>
                <a:spcPts val="2500"/>
              </a:lnSpc>
            </a:pPr>
            <a:r>
              <a:rPr lang="ru-RU" sz="2400" b="1" dirty="0" err="1">
                <a:solidFill>
                  <a:srgbClr val="C00000"/>
                </a:solidFill>
                <a:effectLst/>
                <a:latin typeface="Times New Roman"/>
                <a:ea typeface="Calibri"/>
                <a:cs typeface="Times New Roman"/>
              </a:rPr>
              <a:t>Вовнову</a:t>
            </a:r>
            <a:r>
              <a:rPr lang="ru-RU" sz="2400" b="1" dirty="0">
                <a:solidFill>
                  <a:srgbClr val="C00000"/>
                </a:solidFill>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продуктивність</a:t>
            </a:r>
            <a:r>
              <a:rPr lang="ru-RU" sz="2400" b="1" dirty="0">
                <a:solidFill>
                  <a:srgbClr val="C00000"/>
                </a:solidFill>
                <a:effectLst/>
                <a:latin typeface="Times New Roman"/>
                <a:ea typeface="Calibri"/>
                <a:cs typeface="Times New Roman"/>
              </a:rPr>
              <a:t> молодняку </a:t>
            </a:r>
            <a:r>
              <a:rPr lang="ru-RU" sz="2400" b="1" dirty="0" err="1">
                <a:solidFill>
                  <a:srgbClr val="C00000"/>
                </a:solidFill>
                <a:effectLst/>
                <a:latin typeface="Times New Roman"/>
                <a:ea typeface="Calibri"/>
                <a:cs typeface="Times New Roman"/>
              </a:rPr>
              <a:t>оцінюють</a:t>
            </a:r>
            <a:r>
              <a:rPr lang="ru-RU" sz="2400" dirty="0">
                <a:effectLst/>
                <a:latin typeface="Times New Roman"/>
                <a:ea typeface="Calibri"/>
                <a:cs typeface="Times New Roman"/>
              </a:rPr>
              <a:t> за настригом </a:t>
            </a:r>
            <a:r>
              <a:rPr lang="ru-RU" sz="2400" dirty="0" err="1">
                <a:effectLst/>
                <a:latin typeface="Times New Roman"/>
                <a:ea typeface="Calibri"/>
                <a:cs typeface="Times New Roman"/>
              </a:rPr>
              <a:t>вовни</a:t>
            </a:r>
            <a:r>
              <a:rPr lang="ru-RU" sz="2400" dirty="0">
                <a:effectLst/>
                <a:latin typeface="Times New Roman"/>
                <a:ea typeface="Calibri"/>
                <a:cs typeface="Times New Roman"/>
              </a:rPr>
              <a:t> у </a:t>
            </a:r>
            <a:r>
              <a:rPr lang="ru-RU" sz="2400" dirty="0" err="1">
                <a:effectLst/>
                <a:latin typeface="Times New Roman"/>
                <a:ea typeface="Calibri"/>
                <a:cs typeface="Times New Roman"/>
              </a:rPr>
              <a:t>фізичній</a:t>
            </a:r>
            <a:r>
              <a:rPr lang="ru-RU" sz="2400" dirty="0">
                <a:effectLst/>
                <a:latin typeface="Times New Roman"/>
                <a:ea typeface="Calibri"/>
                <a:cs typeface="Times New Roman"/>
              </a:rPr>
              <a:t> </a:t>
            </a:r>
            <a:r>
              <a:rPr lang="ru-RU" sz="2400" dirty="0" err="1">
                <a:effectLst/>
                <a:latin typeface="Times New Roman"/>
                <a:ea typeface="Calibri"/>
                <a:cs typeface="Times New Roman"/>
              </a:rPr>
              <a:t>масі</a:t>
            </a:r>
            <a:r>
              <a:rPr lang="ru-RU" sz="2400" dirty="0">
                <a:effectLst/>
                <a:latin typeface="Times New Roman"/>
                <a:ea typeface="Calibri"/>
                <a:cs typeface="Times New Roman"/>
              </a:rPr>
              <a:t>, </a:t>
            </a:r>
            <a:r>
              <a:rPr lang="ru-RU" sz="2400" dirty="0" err="1">
                <a:effectLst/>
                <a:latin typeface="Times New Roman"/>
                <a:ea typeface="Calibri"/>
                <a:cs typeface="Times New Roman"/>
              </a:rPr>
              <a:t>виходом</a:t>
            </a:r>
            <a:r>
              <a:rPr lang="ru-RU" sz="2400" dirty="0">
                <a:effectLst/>
                <a:latin typeface="Times New Roman"/>
                <a:ea typeface="Calibri"/>
                <a:cs typeface="Times New Roman"/>
              </a:rPr>
              <a:t> </a:t>
            </a:r>
            <a:r>
              <a:rPr lang="ru-RU" sz="2400" dirty="0" err="1">
                <a:effectLst/>
                <a:latin typeface="Times New Roman"/>
                <a:ea typeface="Calibri"/>
                <a:cs typeface="Times New Roman"/>
              </a:rPr>
              <a:t>митого</a:t>
            </a:r>
            <a:r>
              <a:rPr lang="ru-RU" sz="2400" dirty="0">
                <a:effectLst/>
                <a:latin typeface="Times New Roman"/>
                <a:ea typeface="Calibri"/>
                <a:cs typeface="Times New Roman"/>
              </a:rPr>
              <a:t> волокна і настригом </a:t>
            </a:r>
            <a:r>
              <a:rPr lang="ru-RU" sz="2400" dirty="0" err="1">
                <a:effectLst/>
                <a:latin typeface="Times New Roman"/>
                <a:ea typeface="Calibri"/>
                <a:cs typeface="Times New Roman"/>
              </a:rPr>
              <a:t>чистої</a:t>
            </a:r>
            <a:r>
              <a:rPr lang="ru-RU" sz="2400" dirty="0">
                <a:effectLst/>
                <a:latin typeface="Times New Roman"/>
                <a:ea typeface="Calibri"/>
                <a:cs typeface="Times New Roman"/>
              </a:rPr>
              <a:t> </a:t>
            </a:r>
            <a:r>
              <a:rPr lang="ru-RU" sz="2400" dirty="0" err="1">
                <a:effectLst/>
                <a:latin typeface="Times New Roman"/>
                <a:ea typeface="Calibri"/>
                <a:cs typeface="Times New Roman"/>
              </a:rPr>
              <a:t>вовни</a:t>
            </a:r>
            <a:r>
              <a:rPr lang="ru-RU" sz="2400" dirty="0">
                <a:effectLst/>
                <a:latin typeface="Times New Roman"/>
                <a:ea typeface="Calibri"/>
                <a:cs typeface="Times New Roman"/>
              </a:rPr>
              <a:t>.</a:t>
            </a:r>
            <a:br>
              <a:rPr lang="ru-RU" sz="1800" dirty="0">
                <a:ea typeface="Calibri"/>
                <a:cs typeface="Times New Roman"/>
              </a:rPr>
            </a:br>
            <a:r>
              <a:rPr lang="ru-RU" sz="1800" dirty="0">
                <a:ea typeface="Calibri"/>
                <a:cs typeface="Times New Roman"/>
              </a:rPr>
              <a:t>	</a:t>
            </a:r>
            <a:r>
              <a:rPr lang="ru-RU" sz="2400" dirty="0" err="1">
                <a:effectLst/>
                <a:latin typeface="Times New Roman"/>
                <a:ea typeface="Calibri"/>
                <a:cs typeface="Times New Roman"/>
              </a:rPr>
              <a:t>Відбирають</a:t>
            </a:r>
            <a:r>
              <a:rPr lang="ru-RU" sz="2400" dirty="0">
                <a:effectLst/>
                <a:latin typeface="Times New Roman"/>
                <a:ea typeface="Calibri"/>
                <a:cs typeface="Times New Roman"/>
              </a:rPr>
              <a:t> </a:t>
            </a:r>
            <a:r>
              <a:rPr lang="ru-RU" sz="2400" dirty="0" err="1">
                <a:effectLst/>
                <a:latin typeface="Times New Roman"/>
                <a:ea typeface="Calibri"/>
                <a:cs typeface="Times New Roman"/>
              </a:rPr>
              <a:t>середні</a:t>
            </a:r>
            <a:r>
              <a:rPr lang="ru-RU" sz="2400" dirty="0">
                <a:effectLst/>
                <a:latin typeface="Times New Roman"/>
                <a:ea typeface="Calibri"/>
                <a:cs typeface="Times New Roman"/>
              </a:rPr>
              <a:t> </a:t>
            </a:r>
            <a:r>
              <a:rPr lang="ru-RU" sz="2400" dirty="0" err="1">
                <a:effectLst/>
                <a:latin typeface="Times New Roman"/>
                <a:ea typeface="Calibri"/>
                <a:cs typeface="Times New Roman"/>
              </a:rPr>
              <a:t>зразки</a:t>
            </a:r>
            <a:r>
              <a:rPr lang="ru-RU" sz="2400" dirty="0">
                <a:effectLst/>
                <a:latin typeface="Times New Roman"/>
                <a:ea typeface="Calibri"/>
                <a:cs typeface="Times New Roman"/>
              </a:rPr>
              <a:t> </a:t>
            </a:r>
            <a:r>
              <a:rPr lang="ru-RU" sz="2400" dirty="0" err="1">
                <a:effectLst/>
                <a:latin typeface="Times New Roman"/>
                <a:ea typeface="Calibri"/>
                <a:cs typeface="Times New Roman"/>
              </a:rPr>
              <a:t>вовни</a:t>
            </a:r>
            <a:r>
              <a:rPr lang="ru-RU" sz="2400" dirty="0">
                <a:effectLst/>
                <a:latin typeface="Times New Roman"/>
                <a:ea typeface="Calibri"/>
                <a:cs typeface="Times New Roman"/>
              </a:rPr>
              <a:t> та </a:t>
            </a:r>
            <a:r>
              <a:rPr lang="ru-RU" sz="2400" dirty="0" err="1">
                <a:effectLst/>
                <a:latin typeface="Times New Roman"/>
                <a:ea typeface="Calibri"/>
                <a:cs typeface="Times New Roman"/>
              </a:rPr>
              <a:t>визначають</a:t>
            </a:r>
            <a:r>
              <a:rPr lang="ru-RU" sz="2400" dirty="0">
                <a:effectLst/>
                <a:latin typeface="Times New Roman"/>
                <a:ea typeface="Calibri"/>
                <a:cs typeface="Times New Roman"/>
              </a:rPr>
              <a:t> </a:t>
            </a:r>
            <a:r>
              <a:rPr lang="ru-RU" sz="2400" dirty="0" err="1">
                <a:effectLst/>
                <a:latin typeface="Times New Roman"/>
                <a:ea typeface="Calibri"/>
                <a:cs typeface="Times New Roman"/>
              </a:rPr>
              <a:t>її</a:t>
            </a:r>
            <a:r>
              <a:rPr lang="ru-RU" sz="2400" dirty="0">
                <a:effectLst/>
                <a:latin typeface="Times New Roman"/>
                <a:ea typeface="Calibri"/>
                <a:cs typeface="Times New Roman"/>
              </a:rPr>
              <a:t> </a:t>
            </a:r>
            <a:r>
              <a:rPr lang="ru-RU" sz="2400" dirty="0" err="1">
                <a:effectLst/>
                <a:latin typeface="Times New Roman"/>
                <a:ea typeface="Calibri"/>
                <a:cs typeface="Times New Roman"/>
              </a:rPr>
              <a:t>механічні</a:t>
            </a:r>
            <a:r>
              <a:rPr lang="ru-RU" sz="2400" dirty="0">
                <a:effectLst/>
                <a:latin typeface="Times New Roman"/>
                <a:ea typeface="Calibri"/>
                <a:cs typeface="Times New Roman"/>
              </a:rPr>
              <a:t> й </a:t>
            </a:r>
            <a:r>
              <a:rPr lang="ru-RU" sz="2400" dirty="0" err="1">
                <a:effectLst/>
                <a:latin typeface="Times New Roman"/>
                <a:ea typeface="Calibri"/>
                <a:cs typeface="Times New Roman"/>
              </a:rPr>
              <a:t>технологічні</a:t>
            </a:r>
            <a:r>
              <a:rPr lang="ru-RU" sz="2400" dirty="0">
                <a:effectLst/>
                <a:latin typeface="Times New Roman"/>
                <a:ea typeface="Calibri"/>
                <a:cs typeface="Times New Roman"/>
              </a:rPr>
              <a:t> </a:t>
            </a:r>
            <a:r>
              <a:rPr lang="ru-RU" sz="2400" dirty="0" err="1">
                <a:effectLst/>
                <a:latin typeface="Times New Roman"/>
                <a:ea typeface="Calibri"/>
                <a:cs typeface="Times New Roman"/>
              </a:rPr>
              <a:t>показники</a:t>
            </a:r>
            <a:r>
              <a:rPr lang="ru-RU" sz="2400" dirty="0">
                <a:effectLst/>
                <a:latin typeface="Times New Roman"/>
                <a:ea typeface="Calibri"/>
                <a:cs typeface="Times New Roman"/>
              </a:rPr>
              <a:t> за </a:t>
            </a:r>
            <a:r>
              <a:rPr lang="ru-RU" sz="2400" dirty="0" err="1">
                <a:effectLst/>
                <a:latin typeface="Times New Roman"/>
                <a:ea typeface="Calibri"/>
                <a:cs typeface="Times New Roman"/>
              </a:rPr>
              <a:t>спеціальною</a:t>
            </a:r>
            <a:r>
              <a:rPr lang="ru-RU" sz="2400" dirty="0">
                <a:effectLst/>
                <a:latin typeface="Times New Roman"/>
                <a:ea typeface="Calibri"/>
                <a:cs typeface="Times New Roman"/>
              </a:rPr>
              <a:t> методикою.</a:t>
            </a:r>
            <a:br>
              <a:rPr lang="ru-RU" sz="1800" dirty="0">
                <a:ea typeface="Calibri"/>
                <a:cs typeface="Times New Roman"/>
              </a:rPr>
            </a:br>
            <a:r>
              <a:rPr lang="ru-RU" sz="1800" dirty="0">
                <a:ea typeface="Calibri"/>
                <a:cs typeface="Times New Roman"/>
              </a:rPr>
              <a:t>	</a:t>
            </a:r>
            <a:r>
              <a:rPr lang="ru-RU" sz="2400" dirty="0">
                <a:effectLst/>
                <a:latin typeface="Times New Roman"/>
                <a:ea typeface="Calibri"/>
                <a:cs typeface="Times New Roman"/>
              </a:rPr>
              <a:t>Для </a:t>
            </a:r>
            <a:r>
              <a:rPr lang="ru-RU" sz="2400" dirty="0" err="1">
                <a:effectLst/>
                <a:latin typeface="Times New Roman"/>
                <a:ea typeface="Calibri"/>
                <a:cs typeface="Times New Roman"/>
              </a:rPr>
              <a:t>оцінки</a:t>
            </a:r>
            <a:r>
              <a:rPr lang="ru-RU" sz="2400" dirty="0">
                <a:effectLst/>
                <a:latin typeface="Times New Roman"/>
                <a:ea typeface="Calibri"/>
                <a:cs typeface="Times New Roman"/>
              </a:rPr>
              <a:t> </a:t>
            </a:r>
            <a:r>
              <a:rPr lang="ru-RU" sz="2400" dirty="0" err="1">
                <a:effectLst/>
                <a:latin typeface="Times New Roman"/>
                <a:ea typeface="Calibri"/>
                <a:cs typeface="Times New Roman"/>
              </a:rPr>
              <a:t>м'ясної</a:t>
            </a:r>
            <a:r>
              <a:rPr lang="ru-RU" sz="2400" dirty="0">
                <a:effectLst/>
                <a:latin typeface="Times New Roman"/>
                <a:ea typeface="Calibri"/>
                <a:cs typeface="Times New Roman"/>
              </a:rPr>
              <a:t> </a:t>
            </a:r>
            <a:r>
              <a:rPr lang="ru-RU" sz="2400" dirty="0" err="1">
                <a:effectLst/>
                <a:latin typeface="Times New Roman"/>
                <a:ea typeface="Calibri"/>
                <a:cs typeface="Times New Roman"/>
              </a:rPr>
              <a:t>продуктивності</a:t>
            </a:r>
            <a:r>
              <a:rPr lang="ru-RU" sz="2400" dirty="0">
                <a:effectLst/>
                <a:latin typeface="Times New Roman"/>
                <a:ea typeface="Calibri"/>
                <a:cs typeface="Times New Roman"/>
              </a:rPr>
              <a:t> молодняку з </a:t>
            </a:r>
            <a:r>
              <a:rPr lang="ru-RU" sz="2400" dirty="0" err="1">
                <a:effectLst/>
                <a:latin typeface="Times New Roman"/>
                <a:ea typeface="Calibri"/>
                <a:cs typeface="Times New Roman"/>
              </a:rPr>
              <a:t>кожної</a:t>
            </a:r>
            <a:r>
              <a:rPr lang="ru-RU" sz="2400" dirty="0">
                <a:effectLst/>
                <a:latin typeface="Times New Roman"/>
                <a:ea typeface="Calibri"/>
                <a:cs typeface="Times New Roman"/>
              </a:rPr>
              <a:t> </a:t>
            </a:r>
            <a:r>
              <a:rPr lang="ru-RU" sz="2400" dirty="0" err="1">
                <a:effectLst/>
                <a:latin typeface="Times New Roman"/>
                <a:ea typeface="Calibri"/>
                <a:cs typeface="Times New Roman"/>
              </a:rPr>
              <a:t>групи</a:t>
            </a:r>
            <a:r>
              <a:rPr lang="ru-RU" sz="2400" dirty="0">
                <a:effectLst/>
                <a:latin typeface="Times New Roman"/>
                <a:ea typeface="Calibri"/>
                <a:cs typeface="Times New Roman"/>
              </a:rPr>
              <a:t> </a:t>
            </a:r>
            <a:r>
              <a:rPr lang="ru-RU" sz="2400" dirty="0" err="1">
                <a:effectLst/>
                <a:latin typeface="Times New Roman"/>
                <a:ea typeface="Calibri"/>
                <a:cs typeface="Times New Roman"/>
              </a:rPr>
              <a:t>забивають</a:t>
            </a:r>
            <a:r>
              <a:rPr lang="ru-RU" sz="2400" dirty="0">
                <a:effectLst/>
                <a:latin typeface="Times New Roman"/>
                <a:ea typeface="Calibri"/>
                <a:cs typeface="Times New Roman"/>
              </a:rPr>
              <a:t> 3-5 </a:t>
            </a:r>
            <a:r>
              <a:rPr lang="ru-RU" sz="2400" dirty="0" err="1">
                <a:effectLst/>
                <a:latin typeface="Times New Roman"/>
                <a:ea typeface="Calibri"/>
                <a:cs typeface="Times New Roman"/>
              </a:rPr>
              <a:t>типових</a:t>
            </a:r>
            <a:r>
              <a:rPr lang="ru-RU" sz="2400" dirty="0">
                <a:effectLst/>
                <a:latin typeface="Times New Roman"/>
                <a:ea typeface="Calibri"/>
                <a:cs typeface="Times New Roman"/>
              </a:rPr>
              <a:t> </a:t>
            </a:r>
            <a:r>
              <a:rPr lang="ru-RU" sz="2400" dirty="0" err="1">
                <a:effectLst/>
                <a:latin typeface="Times New Roman"/>
                <a:ea typeface="Calibri"/>
                <a:cs typeface="Times New Roman"/>
              </a:rPr>
              <a:t>особин</a:t>
            </a:r>
            <a:r>
              <a:rPr lang="ru-RU" sz="2400" dirty="0">
                <a:effectLst/>
                <a:latin typeface="Times New Roman"/>
                <a:ea typeface="Calibri"/>
                <a:cs typeface="Times New Roman"/>
              </a:rPr>
              <a:t>..</a:t>
            </a:r>
            <a:br>
              <a:rPr lang="ru-RU" sz="1800" dirty="0">
                <a:ea typeface="Calibri"/>
                <a:cs typeface="Times New Roman"/>
              </a:rPr>
            </a:br>
            <a:r>
              <a:rPr lang="ru-RU" sz="1800" dirty="0">
                <a:ea typeface="Calibri"/>
                <a:cs typeface="Times New Roman"/>
              </a:rPr>
              <a:t>	</a:t>
            </a:r>
            <a:r>
              <a:rPr lang="ru-RU" sz="2400" dirty="0">
                <a:effectLst/>
                <a:latin typeface="Times New Roman"/>
                <a:ea typeface="Calibri"/>
                <a:cs typeface="Times New Roman"/>
              </a:rPr>
              <a:t>У </a:t>
            </a:r>
            <a:r>
              <a:rPr lang="ru-RU" sz="2400" dirty="0" err="1">
                <a:effectLst/>
                <a:latin typeface="Times New Roman"/>
                <a:ea typeface="Calibri"/>
                <a:cs typeface="Times New Roman"/>
              </a:rPr>
              <a:t>дослідах</a:t>
            </a:r>
            <a:r>
              <a:rPr lang="ru-RU" sz="2400" dirty="0">
                <a:effectLst/>
                <a:latin typeface="Times New Roman"/>
                <a:ea typeface="Calibri"/>
                <a:cs typeface="Times New Roman"/>
              </a:rPr>
              <a:t> з </a:t>
            </a:r>
            <a:r>
              <a:rPr lang="ru-RU" sz="2400" dirty="0" err="1">
                <a:effectLst/>
                <a:latin typeface="Times New Roman"/>
                <a:ea typeface="Calibri"/>
                <a:cs typeface="Times New Roman"/>
              </a:rPr>
              <a:t>розведення</a:t>
            </a:r>
            <a:r>
              <a:rPr lang="ru-RU" sz="2400" dirty="0">
                <a:effectLst/>
                <a:latin typeface="Times New Roman"/>
                <a:ea typeface="Calibri"/>
                <a:cs typeface="Times New Roman"/>
              </a:rPr>
              <a:t> при </a:t>
            </a:r>
            <a:r>
              <a:rPr lang="ru-RU" sz="2400" dirty="0" err="1">
                <a:effectLst/>
                <a:latin typeface="Times New Roman"/>
                <a:ea typeface="Calibri"/>
                <a:cs typeface="Times New Roman"/>
              </a:rPr>
              <a:t>порівнянні</a:t>
            </a:r>
            <a:r>
              <a:rPr lang="ru-RU" sz="2400" dirty="0">
                <a:effectLst/>
                <a:latin typeface="Times New Roman"/>
                <a:ea typeface="Calibri"/>
                <a:cs typeface="Times New Roman"/>
              </a:rPr>
              <a:t> </a:t>
            </a:r>
            <a:r>
              <a:rPr lang="ru-RU" sz="2400" dirty="0" err="1">
                <a:effectLst/>
                <a:latin typeface="Times New Roman"/>
                <a:ea typeface="Calibri"/>
                <a:cs typeface="Times New Roman"/>
              </a:rPr>
              <a:t>варіантів</a:t>
            </a:r>
            <a:r>
              <a:rPr lang="ru-RU" sz="2400" dirty="0">
                <a:effectLst/>
                <a:latin typeface="Times New Roman"/>
                <a:ea typeface="Calibri"/>
                <a:cs typeface="Times New Roman"/>
              </a:rPr>
              <a:t> </a:t>
            </a:r>
            <a:r>
              <a:rPr lang="ru-RU" sz="2400" dirty="0" err="1">
                <a:effectLst/>
                <a:latin typeface="Times New Roman"/>
                <a:ea typeface="Calibri"/>
                <a:cs typeface="Times New Roman"/>
              </a:rPr>
              <a:t>схрещування</a:t>
            </a:r>
            <a:r>
              <a:rPr lang="ru-RU" sz="2400" dirty="0">
                <a:effectLst/>
                <a:latin typeface="Times New Roman"/>
                <a:ea typeface="Calibri"/>
                <a:cs typeface="Times New Roman"/>
              </a:rPr>
              <a:t> </a:t>
            </a:r>
            <a:r>
              <a:rPr lang="ru-RU" sz="2400" dirty="0" err="1">
                <a:effectLst/>
                <a:latin typeface="Times New Roman"/>
                <a:ea typeface="Calibri"/>
                <a:cs typeface="Times New Roman"/>
              </a:rPr>
              <a:t>оцінюють</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відгодівельні</a:t>
            </a:r>
            <a:r>
              <a:rPr lang="ru-RU" sz="2400" dirty="0">
                <a:effectLst/>
                <a:latin typeface="Times New Roman"/>
                <a:ea typeface="Calibri"/>
                <a:cs typeface="Times New Roman"/>
              </a:rPr>
              <a:t> і </a:t>
            </a:r>
            <a:r>
              <a:rPr lang="ru-RU" sz="2400" dirty="0" err="1">
                <a:effectLst/>
                <a:latin typeface="Times New Roman"/>
                <a:ea typeface="Calibri"/>
                <a:cs typeface="Times New Roman"/>
              </a:rPr>
              <a:t>м'ясні</a:t>
            </a:r>
            <a:r>
              <a:rPr lang="ru-RU" sz="2400" dirty="0">
                <a:effectLst/>
                <a:latin typeface="Times New Roman"/>
                <a:ea typeface="Calibri"/>
                <a:cs typeface="Times New Roman"/>
              </a:rPr>
              <a:t> </a:t>
            </a:r>
            <a:r>
              <a:rPr lang="ru-RU" sz="2400" dirty="0" err="1">
                <a:effectLst/>
                <a:latin typeface="Times New Roman"/>
                <a:ea typeface="Calibri"/>
                <a:cs typeface="Times New Roman"/>
              </a:rPr>
              <a:t>якості</a:t>
            </a:r>
            <a:r>
              <a:rPr lang="ru-RU" sz="2400" dirty="0">
                <a:effectLst/>
                <a:latin typeface="Times New Roman"/>
                <a:ea typeface="Calibri"/>
                <a:cs typeface="Times New Roman"/>
              </a:rPr>
              <a:t> молодняку методом </a:t>
            </a:r>
            <a:r>
              <a:rPr lang="ru-RU" sz="2400" dirty="0" err="1">
                <a:effectLst/>
                <a:latin typeface="Times New Roman"/>
                <a:ea typeface="Calibri"/>
                <a:cs typeface="Times New Roman"/>
              </a:rPr>
              <a:t>контрольної</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відгодівлі</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відразу</a:t>
            </a:r>
            <a:r>
              <a:rPr lang="ru-RU" sz="2400" dirty="0">
                <a:effectLst/>
                <a:latin typeface="Times New Roman"/>
                <a:ea typeface="Calibri"/>
                <a:cs typeface="Times New Roman"/>
              </a:rPr>
              <a:t> </a:t>
            </a:r>
            <a:r>
              <a:rPr lang="ru-RU" sz="2400" dirty="0" err="1">
                <a:effectLst/>
                <a:latin typeface="Times New Roman"/>
                <a:ea typeface="Calibri"/>
                <a:cs typeface="Times New Roman"/>
              </a:rPr>
              <a:t>після</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відбивки</a:t>
            </a:r>
            <a:r>
              <a:rPr lang="ru-RU" sz="2400" dirty="0">
                <a:effectLst/>
                <a:latin typeface="Times New Roman"/>
                <a:ea typeface="Calibri"/>
                <a:cs typeface="Times New Roman"/>
              </a:rPr>
              <a:t> </a:t>
            </a:r>
            <a:r>
              <a:rPr lang="ru-RU" sz="2400" dirty="0" err="1">
                <a:effectLst/>
                <a:latin typeface="Times New Roman"/>
                <a:ea typeface="Calibri"/>
                <a:cs typeface="Times New Roman"/>
              </a:rPr>
              <a:t>протягом</a:t>
            </a:r>
            <a:r>
              <a:rPr lang="ru-RU" sz="2400" dirty="0">
                <a:effectLst/>
                <a:latin typeface="Times New Roman"/>
                <a:ea typeface="Calibri"/>
                <a:cs typeface="Times New Roman"/>
              </a:rPr>
              <a:t> 65 </a:t>
            </a:r>
            <a:r>
              <a:rPr lang="ru-RU" sz="2400" dirty="0" err="1">
                <a:effectLst/>
                <a:latin typeface="Times New Roman"/>
                <a:ea typeface="Calibri"/>
                <a:cs typeface="Times New Roman"/>
              </a:rPr>
              <a:t>днів</a:t>
            </a:r>
            <a:r>
              <a:rPr lang="ru-RU" sz="2400" dirty="0">
                <a:effectLst/>
                <a:latin typeface="Times New Roman"/>
                <a:ea typeface="Calibri"/>
                <a:cs typeface="Times New Roman"/>
              </a:rPr>
              <a:t> 10 </a:t>
            </a:r>
            <a:r>
              <a:rPr lang="ru-RU" sz="2400" dirty="0" err="1">
                <a:effectLst/>
                <a:latin typeface="Times New Roman"/>
                <a:ea typeface="Calibri"/>
                <a:cs typeface="Times New Roman"/>
              </a:rPr>
              <a:t>типових</a:t>
            </a:r>
            <a:r>
              <a:rPr lang="ru-RU" sz="2400" dirty="0">
                <a:effectLst/>
                <a:latin typeface="Times New Roman"/>
                <a:ea typeface="Calibri"/>
                <a:cs typeface="Times New Roman"/>
              </a:rPr>
              <a:t> для </a:t>
            </a:r>
            <a:r>
              <a:rPr lang="ru-RU" sz="2400" dirty="0" err="1">
                <a:effectLst/>
                <a:latin typeface="Times New Roman"/>
                <a:ea typeface="Calibri"/>
                <a:cs typeface="Times New Roman"/>
              </a:rPr>
              <a:t>кожної</a:t>
            </a:r>
            <a:r>
              <a:rPr lang="ru-RU" sz="2400" dirty="0">
                <a:effectLst/>
                <a:latin typeface="Times New Roman"/>
                <a:ea typeface="Calibri"/>
                <a:cs typeface="Times New Roman"/>
              </a:rPr>
              <a:t> </a:t>
            </a:r>
            <a:r>
              <a:rPr lang="ru-RU" sz="2400" dirty="0" err="1">
                <a:effectLst/>
                <a:latin typeface="Times New Roman"/>
                <a:ea typeface="Calibri"/>
                <a:cs typeface="Times New Roman"/>
              </a:rPr>
              <a:t>групи</a:t>
            </a:r>
            <a:r>
              <a:rPr lang="ru-RU" sz="2400" dirty="0">
                <a:effectLst/>
                <a:latin typeface="Times New Roman"/>
                <a:ea typeface="Calibri"/>
                <a:cs typeface="Times New Roman"/>
              </a:rPr>
              <a:t> </a:t>
            </a:r>
            <a:r>
              <a:rPr lang="ru-RU" sz="2400" dirty="0" err="1">
                <a:effectLst/>
                <a:latin typeface="Times New Roman"/>
                <a:ea typeface="Calibri"/>
                <a:cs typeface="Times New Roman"/>
              </a:rPr>
              <a:t>валашків</a:t>
            </a:r>
            <a:r>
              <a:rPr lang="ru-RU" sz="2400" dirty="0">
                <a:effectLst/>
                <a:latin typeface="Times New Roman"/>
                <a:ea typeface="Calibri"/>
                <a:cs typeface="Times New Roman"/>
              </a:rPr>
              <a:t> і 10 </a:t>
            </a:r>
            <a:r>
              <a:rPr lang="ru-RU" sz="2400" dirty="0" err="1">
                <a:effectLst/>
                <a:latin typeface="Times New Roman"/>
                <a:ea typeface="Calibri"/>
                <a:cs typeface="Times New Roman"/>
              </a:rPr>
              <a:t>баранців</a:t>
            </a:r>
            <a:r>
              <a:rPr lang="ru-RU" sz="2400" dirty="0">
                <a:effectLst/>
                <a:latin typeface="Times New Roman"/>
                <a:ea typeface="Calibri"/>
                <a:cs typeface="Times New Roman"/>
              </a:rPr>
              <a:t> з </a:t>
            </a:r>
            <a:r>
              <a:rPr lang="ru-RU" sz="2400" dirty="0" err="1">
                <a:effectLst/>
                <a:latin typeface="Times New Roman"/>
                <a:ea typeface="Calibri"/>
                <a:cs typeface="Times New Roman"/>
              </a:rPr>
              <a:t>подальшим</a:t>
            </a:r>
            <a:r>
              <a:rPr lang="ru-RU" sz="2400" dirty="0">
                <a:effectLst/>
                <a:latin typeface="Times New Roman"/>
                <a:ea typeface="Calibri"/>
                <a:cs typeface="Times New Roman"/>
              </a:rPr>
              <a:t> </a:t>
            </a:r>
            <a:r>
              <a:rPr lang="ru-RU" sz="2400" dirty="0" err="1">
                <a:effectLst/>
                <a:latin typeface="Times New Roman"/>
                <a:ea typeface="Calibri"/>
                <a:cs typeface="Times New Roman"/>
              </a:rPr>
              <a:t>забоєм</a:t>
            </a:r>
            <a:r>
              <a:rPr lang="ru-RU" sz="2400" dirty="0">
                <a:effectLst/>
                <a:latin typeface="Times New Roman"/>
                <a:ea typeface="Calibri"/>
                <a:cs typeface="Times New Roman"/>
              </a:rPr>
              <a:t> 3-5 </a:t>
            </a:r>
            <a:r>
              <a:rPr lang="ru-RU" sz="2400" dirty="0" err="1">
                <a:effectLst/>
                <a:latin typeface="Times New Roman"/>
                <a:ea typeface="Calibri"/>
                <a:cs typeface="Times New Roman"/>
              </a:rPr>
              <a:t>голів</a:t>
            </a:r>
            <a:r>
              <a:rPr lang="ru-RU" sz="2400" dirty="0">
                <a:effectLst/>
                <a:latin typeface="Times New Roman"/>
                <a:ea typeface="Calibri"/>
                <a:cs typeface="Times New Roman"/>
              </a:rPr>
              <a:t>, </a:t>
            </a:r>
            <a:r>
              <a:rPr lang="ru-RU" sz="2400" dirty="0" err="1">
                <a:effectLst/>
                <a:latin typeface="Times New Roman"/>
                <a:ea typeface="Calibri"/>
                <a:cs typeface="Times New Roman"/>
              </a:rPr>
              <a:t>які</a:t>
            </a:r>
            <a:r>
              <a:rPr lang="ru-RU" sz="2400" dirty="0">
                <a:effectLst/>
                <a:latin typeface="Times New Roman"/>
                <a:ea typeface="Calibri"/>
                <a:cs typeface="Times New Roman"/>
              </a:rPr>
              <a:t> </a:t>
            </a:r>
            <a:r>
              <a:rPr lang="ru-RU" sz="2400" dirty="0" err="1">
                <a:effectLst/>
                <a:latin typeface="Times New Roman"/>
                <a:ea typeface="Calibri"/>
                <a:cs typeface="Times New Roman"/>
              </a:rPr>
              <a:t>мають</a:t>
            </a:r>
            <a:r>
              <a:rPr lang="ru-RU" sz="2400" dirty="0">
                <a:effectLst/>
                <a:latin typeface="Times New Roman"/>
                <a:ea typeface="Calibri"/>
                <a:cs typeface="Times New Roman"/>
              </a:rPr>
              <a:t> </a:t>
            </a:r>
            <a:r>
              <a:rPr lang="ru-RU" sz="2400" dirty="0" err="1">
                <a:effectLst/>
                <a:latin typeface="Times New Roman"/>
                <a:ea typeface="Calibri"/>
                <a:cs typeface="Times New Roman"/>
              </a:rPr>
              <a:t>середні</a:t>
            </a:r>
            <a:r>
              <a:rPr lang="ru-RU" sz="2400" dirty="0">
                <a:effectLst/>
                <a:latin typeface="Times New Roman"/>
                <a:ea typeface="Calibri"/>
                <a:cs typeface="Times New Roman"/>
              </a:rPr>
              <a:t> для </a:t>
            </a:r>
            <a:r>
              <a:rPr lang="ru-RU" sz="2400" dirty="0" err="1">
                <a:effectLst/>
                <a:latin typeface="Times New Roman"/>
                <a:ea typeface="Calibri"/>
                <a:cs typeface="Times New Roman"/>
              </a:rPr>
              <a:t>своєї</a:t>
            </a:r>
            <a:r>
              <a:rPr lang="ru-RU" sz="2400" dirty="0">
                <a:effectLst/>
                <a:latin typeface="Times New Roman"/>
                <a:ea typeface="Calibri"/>
                <a:cs typeface="Times New Roman"/>
              </a:rPr>
              <a:t> </a:t>
            </a:r>
            <a:r>
              <a:rPr lang="ru-RU" sz="2400" dirty="0" err="1">
                <a:effectLst/>
                <a:latin typeface="Times New Roman"/>
                <a:ea typeface="Calibri"/>
                <a:cs typeface="Times New Roman"/>
              </a:rPr>
              <a:t>групи</a:t>
            </a:r>
            <a:r>
              <a:rPr lang="ru-RU" sz="2400" dirty="0">
                <a:effectLst/>
                <a:latin typeface="Times New Roman"/>
                <a:ea typeface="Calibri"/>
                <a:cs typeface="Times New Roman"/>
              </a:rPr>
              <a:t> </a:t>
            </a:r>
            <a:r>
              <a:rPr lang="ru-RU" sz="2400" dirty="0" err="1">
                <a:effectLst/>
                <a:latin typeface="Times New Roman"/>
                <a:ea typeface="Calibri"/>
                <a:cs typeface="Times New Roman"/>
              </a:rPr>
              <a:t>показники</a:t>
            </a:r>
            <a:r>
              <a:rPr lang="ru-RU" sz="2400" dirty="0">
                <a:effectLst/>
                <a:latin typeface="Times New Roman"/>
                <a:ea typeface="Calibri"/>
                <a:cs typeface="Times New Roman"/>
              </a:rPr>
              <a:t>.</a:t>
            </a:r>
            <a:br>
              <a:rPr lang="ru-RU" sz="1800" dirty="0">
                <a:ea typeface="Calibri"/>
                <a:cs typeface="Times New Roman"/>
              </a:rPr>
            </a:br>
            <a:r>
              <a:rPr lang="ru-RU" sz="1800" dirty="0">
                <a:ea typeface="Calibri"/>
                <a:cs typeface="Times New Roman"/>
              </a:rPr>
              <a:t>	</a:t>
            </a:r>
            <a:r>
              <a:rPr lang="ru-RU" sz="2400" b="1" dirty="0" err="1">
                <a:solidFill>
                  <a:srgbClr val="C00000"/>
                </a:solidFill>
                <a:effectLst/>
                <a:latin typeface="Times New Roman"/>
                <a:ea typeface="Calibri"/>
                <a:cs typeface="Times New Roman"/>
              </a:rPr>
              <a:t>Хімічний</a:t>
            </a:r>
            <a:r>
              <a:rPr lang="ru-RU" sz="2400" b="1" dirty="0">
                <a:solidFill>
                  <a:srgbClr val="C00000"/>
                </a:solidFill>
                <a:effectLst/>
                <a:latin typeface="Times New Roman"/>
                <a:ea typeface="Calibri"/>
                <a:cs typeface="Times New Roman"/>
              </a:rPr>
              <a:t>  склад  </a:t>
            </a:r>
            <a:r>
              <a:rPr lang="ru-RU" sz="2400" b="1" dirty="0" err="1">
                <a:solidFill>
                  <a:srgbClr val="C00000"/>
                </a:solidFill>
                <a:effectLst/>
                <a:latin typeface="Times New Roman"/>
                <a:ea typeface="Calibri"/>
                <a:cs typeface="Times New Roman"/>
              </a:rPr>
              <a:t>м'яса</a:t>
            </a:r>
            <a:r>
              <a:rPr lang="ru-RU" sz="2400" b="1" dirty="0">
                <a:solidFill>
                  <a:srgbClr val="C00000"/>
                </a:solidFill>
                <a:effectLst/>
                <a:latin typeface="Times New Roman"/>
                <a:ea typeface="Calibri"/>
                <a:cs typeface="Times New Roman"/>
              </a:rPr>
              <a:t>  </a:t>
            </a:r>
            <a:r>
              <a:rPr lang="ru-RU" sz="2400" dirty="0" err="1">
                <a:effectLst/>
                <a:latin typeface="Times New Roman"/>
                <a:ea typeface="Calibri"/>
                <a:cs typeface="Times New Roman"/>
              </a:rPr>
              <a:t>визначають</a:t>
            </a:r>
            <a:r>
              <a:rPr lang="ru-RU" sz="2400" dirty="0">
                <a:effectLst/>
                <a:latin typeface="Times New Roman"/>
                <a:ea typeface="Calibri"/>
                <a:cs typeface="Times New Roman"/>
              </a:rPr>
              <a:t>  за  </a:t>
            </a:r>
            <a:r>
              <a:rPr lang="ru-RU" sz="2400" dirty="0" err="1">
                <a:effectLst/>
                <a:latin typeface="Times New Roman"/>
                <a:ea typeface="Calibri"/>
                <a:cs typeface="Times New Roman"/>
              </a:rPr>
              <a:t>даними</a:t>
            </a:r>
            <a:r>
              <a:rPr lang="ru-RU" sz="2400" dirty="0">
                <a:effectLst/>
                <a:latin typeface="Times New Roman"/>
                <a:ea typeface="Calibri"/>
                <a:cs typeface="Times New Roman"/>
              </a:rPr>
              <a:t>  </a:t>
            </a:r>
            <a:r>
              <a:rPr lang="ru-RU" sz="2400" dirty="0" err="1">
                <a:effectLst/>
                <a:latin typeface="Times New Roman"/>
                <a:ea typeface="Calibri"/>
                <a:cs typeface="Times New Roman"/>
              </a:rPr>
              <a:t>аналізу</a:t>
            </a:r>
            <a:r>
              <a:rPr lang="ru-RU" sz="2400" dirty="0">
                <a:effectLst/>
                <a:latin typeface="Times New Roman"/>
                <a:ea typeface="Calibri"/>
                <a:cs typeface="Times New Roman"/>
              </a:rPr>
              <a:t>  </a:t>
            </a:r>
            <a:r>
              <a:rPr lang="ru-RU" sz="2400" dirty="0" err="1">
                <a:effectLst/>
                <a:latin typeface="Times New Roman"/>
                <a:ea typeface="Calibri"/>
                <a:cs typeface="Times New Roman"/>
              </a:rPr>
              <a:t>середніх</a:t>
            </a:r>
            <a:r>
              <a:rPr lang="ru-RU" sz="2400" dirty="0">
                <a:effectLst/>
                <a:latin typeface="Times New Roman"/>
                <a:ea typeface="Calibri"/>
                <a:cs typeface="Times New Roman"/>
              </a:rPr>
              <a:t>  </a:t>
            </a:r>
            <a:r>
              <a:rPr lang="ru-RU" sz="2400" dirty="0" err="1">
                <a:effectLst/>
                <a:latin typeface="Times New Roman"/>
                <a:ea typeface="Calibri"/>
                <a:cs typeface="Times New Roman"/>
              </a:rPr>
              <a:t>зразків</a:t>
            </a:r>
            <a:r>
              <a:rPr lang="ru-RU" sz="2400" dirty="0">
                <a:effectLst/>
                <a:latin typeface="Times New Roman"/>
                <a:ea typeface="Calibri"/>
                <a:cs typeface="Times New Roman"/>
              </a:rPr>
              <a:t>  </a:t>
            </a:r>
            <a:r>
              <a:rPr lang="ru-RU" sz="2400" dirty="0" err="1">
                <a:effectLst/>
                <a:latin typeface="Times New Roman"/>
                <a:ea typeface="Calibri"/>
                <a:cs typeface="Times New Roman"/>
              </a:rPr>
              <a:t>м'якотної</a:t>
            </a:r>
            <a:r>
              <a:rPr lang="ru-RU" sz="2400" dirty="0">
                <a:effectLst/>
                <a:latin typeface="Times New Roman"/>
                <a:ea typeface="Calibri"/>
                <a:cs typeface="Times New Roman"/>
              </a:rPr>
              <a:t>  </a:t>
            </a:r>
            <a:r>
              <a:rPr lang="ru-RU" sz="2400" dirty="0" err="1">
                <a:effectLst/>
                <a:latin typeface="Times New Roman"/>
                <a:ea typeface="Calibri"/>
                <a:cs typeface="Times New Roman"/>
              </a:rPr>
              <a:t>частини</a:t>
            </a:r>
            <a:r>
              <a:rPr lang="ru-RU" sz="2400" dirty="0">
                <a:effectLst/>
                <a:latin typeface="Times New Roman"/>
                <a:ea typeface="Calibri"/>
                <a:cs typeface="Times New Roman"/>
              </a:rPr>
              <a:t> стегна та </a:t>
            </a:r>
            <a:r>
              <a:rPr lang="ru-RU" sz="2400" dirty="0" err="1">
                <a:effectLst/>
                <a:latin typeface="Times New Roman"/>
                <a:ea typeface="Calibri"/>
                <a:cs typeface="Times New Roman"/>
              </a:rPr>
              <a:t>найдовшого</a:t>
            </a:r>
            <a:r>
              <a:rPr lang="ru-RU" sz="2400" dirty="0">
                <a:effectLst/>
                <a:latin typeface="Times New Roman"/>
                <a:ea typeface="Calibri"/>
                <a:cs typeface="Times New Roman"/>
              </a:rPr>
              <a:t> </a:t>
            </a:r>
            <a:r>
              <a:rPr lang="ru-RU" sz="2400" dirty="0" err="1">
                <a:effectLst/>
                <a:latin typeface="Times New Roman"/>
                <a:ea typeface="Calibri"/>
                <a:cs typeface="Times New Roman"/>
              </a:rPr>
              <a:t>м'яза</a:t>
            </a:r>
            <a:r>
              <a:rPr lang="ru-RU" sz="2400" dirty="0">
                <a:effectLst/>
                <a:latin typeface="Times New Roman"/>
                <a:ea typeface="Calibri"/>
                <a:cs typeface="Times New Roman"/>
              </a:rPr>
              <a:t> </a:t>
            </a:r>
            <a:r>
              <a:rPr lang="ru-RU" sz="2400" dirty="0" err="1">
                <a:effectLst/>
                <a:latin typeface="Times New Roman"/>
                <a:ea typeface="Calibri"/>
                <a:cs typeface="Times New Roman"/>
              </a:rPr>
              <a:t>спини</a:t>
            </a:r>
            <a:r>
              <a:rPr lang="ru-RU" sz="2400" dirty="0">
                <a:effectLst/>
                <a:latin typeface="Times New Roman"/>
                <a:ea typeface="Calibri"/>
                <a:cs typeface="Times New Roman"/>
              </a:rPr>
              <a:t>.</a:t>
            </a:r>
            <a:br>
              <a:rPr lang="ru-RU" sz="1800" dirty="0">
                <a:ea typeface="Calibri"/>
                <a:cs typeface="Times New Roman"/>
              </a:rPr>
            </a:br>
            <a:r>
              <a:rPr lang="ru-RU" sz="2400" dirty="0">
                <a:effectLst/>
                <a:latin typeface="Times New Roman"/>
                <a:ea typeface="Calibri"/>
                <a:cs typeface="Times New Roman"/>
              </a:rPr>
              <a:t>Для </a:t>
            </a:r>
            <a:r>
              <a:rPr lang="ru-RU" sz="2400" dirty="0" err="1">
                <a:effectLst/>
                <a:latin typeface="Times New Roman"/>
                <a:ea typeface="Calibri"/>
                <a:cs typeface="Times New Roman"/>
              </a:rPr>
              <a:t>проведення</a:t>
            </a:r>
            <a:r>
              <a:rPr lang="ru-RU" sz="2400" dirty="0">
                <a:effectLst/>
                <a:latin typeface="Times New Roman"/>
                <a:ea typeface="Calibri"/>
                <a:cs typeface="Times New Roman"/>
              </a:rPr>
              <a:t> </a:t>
            </a:r>
            <a:r>
              <a:rPr lang="ru-RU" sz="2400" dirty="0" err="1">
                <a:effectLst/>
                <a:latin typeface="Times New Roman"/>
                <a:ea typeface="Calibri"/>
                <a:cs typeface="Times New Roman"/>
              </a:rPr>
              <a:t>фізіологічних</a:t>
            </a:r>
            <a:r>
              <a:rPr lang="ru-RU" sz="2400" dirty="0">
                <a:effectLst/>
                <a:latin typeface="Times New Roman"/>
                <a:ea typeface="Calibri"/>
                <a:cs typeface="Times New Roman"/>
              </a:rPr>
              <a:t> </a:t>
            </a:r>
            <a:r>
              <a:rPr lang="ru-RU" sz="2400" dirty="0" err="1">
                <a:effectLst/>
                <a:latin typeface="Times New Roman"/>
                <a:ea typeface="Calibri"/>
                <a:cs typeface="Times New Roman"/>
              </a:rPr>
              <a:t>досліджень</a:t>
            </a:r>
            <a:r>
              <a:rPr lang="ru-RU" sz="2400" dirty="0">
                <a:effectLst/>
                <a:latin typeface="Times New Roman"/>
                <a:ea typeface="Calibri"/>
                <a:cs typeface="Times New Roman"/>
              </a:rPr>
              <a:t> з </a:t>
            </a:r>
            <a:r>
              <a:rPr lang="ru-RU" sz="2400" dirty="0" err="1">
                <a:effectLst/>
                <a:latin typeface="Times New Roman"/>
                <a:ea typeface="Calibri"/>
                <a:cs typeface="Times New Roman"/>
              </a:rPr>
              <a:t>кожної</a:t>
            </a:r>
            <a:r>
              <a:rPr lang="ru-RU" sz="2400" dirty="0">
                <a:effectLst/>
                <a:latin typeface="Times New Roman"/>
                <a:ea typeface="Calibri"/>
                <a:cs typeface="Times New Roman"/>
              </a:rPr>
              <a:t> </a:t>
            </a:r>
            <a:r>
              <a:rPr lang="ru-RU" sz="2400" dirty="0" err="1">
                <a:effectLst/>
                <a:latin typeface="Times New Roman"/>
                <a:ea typeface="Calibri"/>
                <a:cs typeface="Times New Roman"/>
              </a:rPr>
              <a:t>групи</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відбирають</a:t>
            </a:r>
            <a:r>
              <a:rPr lang="ru-RU" sz="2400" dirty="0">
                <a:effectLst/>
                <a:latin typeface="Times New Roman"/>
                <a:ea typeface="Calibri"/>
                <a:cs typeface="Times New Roman"/>
              </a:rPr>
              <a:t> не </a:t>
            </a:r>
            <a:r>
              <a:rPr lang="ru-RU" sz="2400" dirty="0" err="1">
                <a:effectLst/>
                <a:latin typeface="Times New Roman"/>
                <a:ea typeface="Calibri"/>
                <a:cs typeface="Times New Roman"/>
              </a:rPr>
              <a:t>менше</a:t>
            </a:r>
            <a:r>
              <a:rPr lang="ru-RU" sz="2400" dirty="0">
                <a:effectLst/>
                <a:latin typeface="Times New Roman"/>
                <a:ea typeface="Calibri"/>
                <a:cs typeface="Times New Roman"/>
              </a:rPr>
              <a:t> 5 </a:t>
            </a:r>
            <a:r>
              <a:rPr lang="ru-RU" sz="2400" dirty="0" err="1">
                <a:effectLst/>
                <a:latin typeface="Times New Roman"/>
                <a:ea typeface="Calibri"/>
                <a:cs typeface="Times New Roman"/>
              </a:rPr>
              <a:t>типових</a:t>
            </a:r>
            <a:r>
              <a:rPr lang="ru-RU" sz="2400" dirty="0">
                <a:effectLst/>
                <a:latin typeface="Times New Roman"/>
                <a:ea typeface="Calibri"/>
                <a:cs typeface="Times New Roman"/>
              </a:rPr>
              <a:t> </a:t>
            </a:r>
            <a:r>
              <a:rPr lang="ru-RU" sz="2400" dirty="0" err="1">
                <a:effectLst/>
                <a:latin typeface="Times New Roman"/>
                <a:ea typeface="Calibri"/>
                <a:cs typeface="Times New Roman"/>
              </a:rPr>
              <a:t>особин</a:t>
            </a:r>
            <a:r>
              <a:rPr lang="ru-RU" sz="2400" dirty="0">
                <a:effectLst/>
                <a:latin typeface="Times New Roman"/>
                <a:ea typeface="Calibri"/>
                <a:cs typeface="Times New Roman"/>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52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6250706"/>
          </a:xfrm>
        </p:spPr>
        <p:style>
          <a:lnRef idx="1">
            <a:schemeClr val="accent3"/>
          </a:lnRef>
          <a:fillRef idx="2">
            <a:schemeClr val="accent3"/>
          </a:fillRef>
          <a:effectRef idx="1">
            <a:schemeClr val="accent3"/>
          </a:effectRef>
          <a:fontRef idx="minor">
            <a:schemeClr val="dk1"/>
          </a:fontRef>
        </p:style>
        <p:txBody>
          <a:bodyPr>
            <a:normAutofit fontScale="90000"/>
          </a:bodyPr>
          <a:lstStyle/>
          <a:p>
            <a:pPr marL="25400" marR="66675" indent="457200" algn="l" eaLnBrk="0" hangingPunct="0">
              <a:spcAft>
                <a:spcPts val="0"/>
              </a:spcAft>
            </a:pPr>
            <a:r>
              <a:rPr lang="ru-RU" sz="2400" b="1" dirty="0">
                <a:solidFill>
                  <a:srgbClr val="C00000"/>
                </a:solidFill>
                <a:latin typeface="Times New Roman" panose="02020603050405020304" pitchFamily="18" charset="0"/>
                <a:cs typeface="Times New Roman" panose="02020603050405020304" pitchFamily="18" charset="0"/>
              </a:rPr>
              <a:t>4.	</a:t>
            </a:r>
            <a:r>
              <a:rPr lang="ru-RU" sz="2400" b="1" dirty="0" err="1">
                <a:solidFill>
                  <a:srgbClr val="C00000"/>
                </a:solidFill>
                <a:latin typeface="Times New Roman" panose="02020603050405020304" pitchFamily="18" charset="0"/>
                <a:cs typeface="Times New Roman" panose="02020603050405020304" pitchFamily="18" charset="0"/>
              </a:rPr>
              <a:t>Досліди</a:t>
            </a:r>
            <a:r>
              <a:rPr lang="ru-RU" sz="2400" b="1" dirty="0">
                <a:solidFill>
                  <a:srgbClr val="C00000"/>
                </a:solidFill>
                <a:latin typeface="Times New Roman" panose="02020603050405020304" pitchFamily="18" charset="0"/>
                <a:cs typeface="Times New Roman" panose="02020603050405020304" pitchFamily="18" charset="0"/>
              </a:rPr>
              <a:t> з </a:t>
            </a:r>
            <a:r>
              <a:rPr lang="ru-RU" sz="2400" b="1" dirty="0" err="1">
                <a:solidFill>
                  <a:srgbClr val="C00000"/>
                </a:solidFill>
                <a:latin typeface="Times New Roman" panose="02020603050405020304" pitchFamily="18" charset="0"/>
                <a:cs typeface="Times New Roman" panose="02020603050405020304" pitchFamily="18" charset="0"/>
              </a:rPr>
              <a:t>сільськогосподарською</a:t>
            </a:r>
            <a:r>
              <a:rPr lang="ru-RU" sz="2400" b="1" dirty="0">
                <a:solidFill>
                  <a:srgbClr val="C00000"/>
                </a:solidFill>
                <a:latin typeface="Times New Roman" panose="02020603050405020304" pitchFamily="18" charset="0"/>
                <a:cs typeface="Times New Roman" panose="02020603050405020304" pitchFamily="18" charset="0"/>
              </a:rPr>
              <a:t> птицею</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птахівництві</a:t>
            </a:r>
            <a:r>
              <a:rPr lang="ru-RU" sz="2400" dirty="0">
                <a:latin typeface="Times New Roman" panose="02020603050405020304" pitchFamily="18" charset="0"/>
                <a:cs typeface="Times New Roman" panose="02020603050405020304" pitchFamily="18" charset="0"/>
              </a:rPr>
              <a:t> для постановки </a:t>
            </a:r>
            <a:r>
              <a:rPr lang="ru-RU" sz="2400" dirty="0" err="1">
                <a:latin typeface="Times New Roman" panose="02020603050405020304" pitchFamily="18" charset="0"/>
                <a:cs typeface="Times New Roman" panose="02020603050405020304" pitchFamily="18" charset="0"/>
              </a:rPr>
              <a:t>дослідів</a:t>
            </a:r>
            <a:r>
              <a:rPr lang="ru-RU" sz="2400" dirty="0">
                <a:latin typeface="Times New Roman" panose="02020603050405020304" pitchFamily="18" charset="0"/>
                <a:cs typeface="Times New Roman" panose="02020603050405020304" pitchFamily="18" charset="0"/>
              </a:rPr>
              <a:t> з</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астосовують</a:t>
            </a:r>
            <a:r>
              <a:rPr lang="ru-RU" sz="2400" dirty="0">
                <a:latin typeface="Times New Roman" panose="02020603050405020304" pitchFamily="18" charset="0"/>
                <a:cs typeface="Times New Roman" panose="02020603050405020304" pitchFamily="18" charset="0"/>
              </a:rPr>
              <a:t> як метод </a:t>
            </a:r>
            <a:r>
              <a:rPr lang="ru-RU" sz="2400" dirty="0" err="1">
                <a:latin typeface="Times New Roman" panose="02020603050405020304" pitchFamily="18" charset="0"/>
                <a:cs typeface="Times New Roman" panose="02020603050405020304" pitchFamily="18" charset="0"/>
              </a:rPr>
              <a:t>груп</a:t>
            </a:r>
            <a:r>
              <a:rPr lang="ru-RU" sz="2400" dirty="0">
                <a:latin typeface="Times New Roman" panose="02020603050405020304" pitchFamily="18" charset="0"/>
                <a:cs typeface="Times New Roman" panose="02020603050405020304" pitchFamily="18" charset="0"/>
              </a:rPr>
              <a:t>, так і метод </a:t>
            </a:r>
            <a:r>
              <a:rPr lang="ru-RU" sz="2400" dirty="0" err="1">
                <a:latin typeface="Times New Roman" panose="02020603050405020304" pitchFamily="18" charset="0"/>
                <a:cs typeface="Times New Roman" panose="02020603050405020304" pitchFamily="18" charset="0"/>
              </a:rPr>
              <a:t>періодів</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досліду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відбирають</a:t>
            </a:r>
            <a:r>
              <a:rPr lang="ru-RU" sz="2400" dirty="0">
                <a:latin typeface="Times New Roman" panose="02020603050405020304" pitchFamily="18" charset="0"/>
                <a:cs typeface="Times New Roman" panose="02020603050405020304" pitchFamily="18" charset="0"/>
              </a:rPr>
              <a:t> </a:t>
            </a:r>
            <a:r>
              <a:rPr lang="ru-RU" sz="2400" dirty="0" err="1">
                <a:effectLst/>
                <a:latin typeface="Times New Roman"/>
                <a:ea typeface="Calibri"/>
              </a:rPr>
              <a:t>птицю</a:t>
            </a:r>
            <a:r>
              <a:rPr lang="ru-RU" sz="2400" spc="160" dirty="0">
                <a:effectLst/>
                <a:latin typeface="Times New Roman"/>
                <a:ea typeface="Calibri"/>
              </a:rPr>
              <a:t> </a:t>
            </a:r>
            <a:r>
              <a:rPr lang="ru-RU" sz="2400" dirty="0" err="1">
                <a:effectLst/>
                <a:latin typeface="Times New Roman"/>
                <a:ea typeface="Calibri"/>
              </a:rPr>
              <a:t>відомої</a:t>
            </a:r>
            <a:r>
              <a:rPr lang="ru-RU" sz="2400" spc="165" dirty="0">
                <a:effectLst/>
                <a:latin typeface="Times New Roman"/>
                <a:ea typeface="Calibri"/>
              </a:rPr>
              <a:t> </a:t>
            </a:r>
            <a:r>
              <a:rPr lang="ru-RU" sz="2400" dirty="0">
                <a:effectLst/>
                <a:latin typeface="Times New Roman"/>
                <a:ea typeface="Calibri"/>
              </a:rPr>
              <a:t>породи,</a:t>
            </a:r>
            <a:r>
              <a:rPr lang="ru-RU" sz="2400" spc="130" dirty="0">
                <a:effectLst/>
                <a:latin typeface="Times New Roman"/>
                <a:ea typeface="Calibri"/>
              </a:rPr>
              <a:t> </a:t>
            </a:r>
            <a:br>
              <a:rPr lang="ru-RU" sz="2400" spc="130" dirty="0">
                <a:effectLst/>
                <a:latin typeface="Times New Roman"/>
                <a:ea typeface="Calibri"/>
              </a:rPr>
            </a:br>
            <a:r>
              <a:rPr lang="ru-RU" sz="2400" spc="-5" dirty="0" err="1">
                <a:effectLst/>
                <a:latin typeface="Times New Roman"/>
                <a:ea typeface="Calibri"/>
              </a:rPr>
              <a:t>кросу</a:t>
            </a:r>
            <a:r>
              <a:rPr lang="ru-RU" sz="2400" spc="-5" dirty="0">
                <a:effectLst/>
                <a:latin typeface="Times New Roman"/>
                <a:ea typeface="Calibri"/>
              </a:rPr>
              <a:t>,</a:t>
            </a:r>
            <a:r>
              <a:rPr lang="ru-RU" sz="2400" spc="145" dirty="0">
                <a:effectLst/>
                <a:latin typeface="Times New Roman"/>
                <a:ea typeface="Calibri"/>
              </a:rPr>
              <a:t> </a:t>
            </a:r>
            <a:r>
              <a:rPr lang="ru-RU" sz="2400" dirty="0" err="1">
                <a:effectLst/>
                <a:latin typeface="Times New Roman"/>
                <a:ea typeface="Calibri"/>
              </a:rPr>
              <a:t>лінії</a:t>
            </a:r>
            <a:r>
              <a:rPr lang="ru-RU" sz="2400" dirty="0">
                <a:effectLst/>
                <a:latin typeface="Times New Roman"/>
                <a:ea typeface="Calibri"/>
              </a:rPr>
              <a:t>.</a:t>
            </a:r>
            <a:r>
              <a:rPr lang="ru-RU" sz="2400" spc="150" dirty="0">
                <a:effectLst/>
                <a:latin typeface="Times New Roman"/>
                <a:ea typeface="Calibri"/>
              </a:rPr>
              <a:t> </a:t>
            </a:r>
            <a:r>
              <a:rPr lang="ru-RU" sz="2400" spc="-5" dirty="0" err="1">
                <a:effectLst/>
                <a:latin typeface="Times New Roman"/>
                <a:ea typeface="Calibri"/>
              </a:rPr>
              <a:t>Групи</a:t>
            </a:r>
            <a:r>
              <a:rPr lang="ru-RU" sz="2400" spc="-5" dirty="0">
                <a:effectLst/>
                <a:latin typeface="Times New Roman"/>
                <a:ea typeface="Calibri"/>
              </a:rPr>
              <a:t>-аналоги</a:t>
            </a:r>
            <a:r>
              <a:rPr lang="ru-RU" sz="2400" spc="150" dirty="0">
                <a:effectLst/>
                <a:latin typeface="Times New Roman"/>
                <a:ea typeface="Calibri"/>
              </a:rPr>
              <a:t> </a:t>
            </a:r>
            <a:r>
              <a:rPr lang="ru-RU" sz="2400" spc="-5" dirty="0" err="1">
                <a:effectLst/>
                <a:latin typeface="Times New Roman"/>
                <a:ea typeface="Calibri"/>
              </a:rPr>
              <a:t>формують</a:t>
            </a:r>
            <a:r>
              <a:rPr lang="ru-RU" sz="2400" spc="150" dirty="0">
                <a:effectLst/>
                <a:latin typeface="Times New Roman"/>
                <a:ea typeface="Calibri"/>
              </a:rPr>
              <a:t> </a:t>
            </a:r>
            <a:r>
              <a:rPr lang="ru-RU" sz="2400" dirty="0">
                <a:effectLst/>
                <a:latin typeface="Times New Roman"/>
                <a:ea typeface="Calibri"/>
              </a:rPr>
              <a:t>за</a:t>
            </a:r>
            <a:r>
              <a:rPr lang="ru-RU" sz="2400" spc="150" dirty="0">
                <a:effectLst/>
                <a:latin typeface="Times New Roman"/>
                <a:ea typeface="Calibri"/>
              </a:rPr>
              <a:t> </a:t>
            </a:r>
            <a:r>
              <a:rPr lang="ru-RU" sz="2400" spc="-5" dirty="0" err="1">
                <a:effectLst/>
                <a:latin typeface="Times New Roman"/>
                <a:ea typeface="Calibri"/>
              </a:rPr>
              <a:t>походженням</a:t>
            </a:r>
            <a:r>
              <a:rPr lang="ru-RU" sz="2400" spc="-5" dirty="0">
                <a:effectLst/>
                <a:latin typeface="Times New Roman"/>
                <a:ea typeface="Calibri"/>
              </a:rPr>
              <a:t>,</a:t>
            </a:r>
            <a:r>
              <a:rPr lang="ru-RU" sz="2400" spc="150" dirty="0">
                <a:effectLst/>
                <a:latin typeface="Times New Roman"/>
                <a:ea typeface="Calibri"/>
              </a:rPr>
              <a:t> </a:t>
            </a:r>
            <a:br>
              <a:rPr lang="ru-RU" sz="2400" spc="150" dirty="0">
                <a:effectLst/>
                <a:latin typeface="Times New Roman"/>
                <a:ea typeface="Calibri"/>
              </a:rPr>
            </a:br>
            <a:r>
              <a:rPr lang="ru-RU" sz="2400" spc="-5" dirty="0" err="1">
                <a:effectLst/>
                <a:latin typeface="Times New Roman"/>
                <a:ea typeface="Calibri"/>
              </a:rPr>
              <a:t>віком</a:t>
            </a:r>
            <a:r>
              <a:rPr lang="ru-RU" sz="2400" spc="-5" dirty="0">
                <a:effectLst/>
                <a:latin typeface="Times New Roman"/>
                <a:ea typeface="Calibri"/>
              </a:rPr>
              <a:t>,</a:t>
            </a:r>
            <a:r>
              <a:rPr lang="ru-RU" sz="2400" spc="150" dirty="0">
                <a:effectLst/>
                <a:latin typeface="Times New Roman"/>
                <a:ea typeface="Calibri"/>
              </a:rPr>
              <a:t> </a:t>
            </a:r>
            <a:r>
              <a:rPr lang="ru-RU" sz="2400" spc="-5" dirty="0" err="1">
                <a:effectLst/>
                <a:latin typeface="Times New Roman"/>
                <a:ea typeface="Calibri"/>
              </a:rPr>
              <a:t>статтю</a:t>
            </a:r>
            <a:r>
              <a:rPr lang="ru-RU" sz="2400" spc="-5" dirty="0">
                <a:effectLst/>
                <a:latin typeface="Times New Roman"/>
                <a:ea typeface="Calibri"/>
              </a:rPr>
              <a:t>,</a:t>
            </a:r>
            <a:r>
              <a:rPr lang="ru-RU" sz="2400" spc="155" dirty="0">
                <a:effectLst/>
                <a:latin typeface="Times New Roman"/>
                <a:ea typeface="Calibri"/>
              </a:rPr>
              <a:t> </a:t>
            </a:r>
            <a:r>
              <a:rPr lang="ru-RU" sz="2400" spc="-5" dirty="0">
                <a:effectLst/>
                <a:latin typeface="Times New Roman"/>
                <a:ea typeface="Calibri"/>
              </a:rPr>
              <a:t>живою</a:t>
            </a:r>
            <a:r>
              <a:rPr lang="ru-RU" sz="2400" spc="155" dirty="0">
                <a:effectLst/>
                <a:latin typeface="Times New Roman"/>
                <a:ea typeface="Calibri"/>
              </a:rPr>
              <a:t> </a:t>
            </a:r>
            <a:r>
              <a:rPr lang="ru-RU" sz="2400" dirty="0" err="1">
                <a:effectLst/>
                <a:latin typeface="Times New Roman"/>
                <a:ea typeface="Calibri"/>
              </a:rPr>
              <a:t>масою</a:t>
            </a:r>
            <a:r>
              <a:rPr lang="ru-RU" sz="2400" dirty="0">
                <a:effectLst/>
                <a:latin typeface="Times New Roman"/>
                <a:ea typeface="Calibri"/>
              </a:rPr>
              <a:t>,</a:t>
            </a:r>
            <a:r>
              <a:rPr lang="ru-RU" sz="2400" spc="265" dirty="0">
                <a:effectLst/>
                <a:latin typeface="Times New Roman"/>
                <a:ea typeface="Calibri"/>
              </a:rPr>
              <a:t> </a:t>
            </a:r>
            <a:r>
              <a:rPr lang="ru-RU" sz="2400" spc="-5" dirty="0" err="1">
                <a:effectLst/>
                <a:latin typeface="Times New Roman"/>
                <a:ea typeface="Calibri"/>
              </a:rPr>
              <a:t>продуктивністю</a:t>
            </a:r>
            <a:r>
              <a:rPr lang="ru-RU" sz="2400" spc="-5" dirty="0">
                <a:effectLst/>
                <a:latin typeface="Times New Roman"/>
                <a:ea typeface="Calibri"/>
              </a:rPr>
              <a:t>.</a:t>
            </a:r>
            <a:r>
              <a:rPr lang="ru-RU" sz="2400" spc="-40" dirty="0">
                <a:effectLst/>
                <a:latin typeface="Times New Roman"/>
                <a:ea typeface="Calibri"/>
              </a:rPr>
              <a:t> </a:t>
            </a:r>
            <a:br>
              <a:rPr lang="ru-RU" sz="2400" spc="-40" dirty="0">
                <a:effectLst/>
                <a:latin typeface="Times New Roman"/>
                <a:ea typeface="Calibri"/>
              </a:rPr>
            </a:br>
            <a:r>
              <a:rPr lang="ru-RU" sz="2400" dirty="0" err="1">
                <a:effectLst/>
                <a:latin typeface="Times New Roman"/>
                <a:ea typeface="Calibri"/>
              </a:rPr>
              <a:t>Відмінності</a:t>
            </a:r>
            <a:r>
              <a:rPr lang="ru-RU" sz="2400" spc="-35" dirty="0">
                <a:effectLst/>
                <a:latin typeface="Times New Roman"/>
                <a:ea typeface="Calibri"/>
              </a:rPr>
              <a:t> </a:t>
            </a:r>
            <a:r>
              <a:rPr lang="ru-RU" sz="2400" dirty="0">
                <a:effectLst/>
                <a:latin typeface="Times New Roman"/>
                <a:ea typeface="Calibri"/>
              </a:rPr>
              <a:t>у</a:t>
            </a:r>
            <a:r>
              <a:rPr lang="ru-RU" sz="2400" spc="-25" dirty="0">
                <a:effectLst/>
                <a:latin typeface="Times New Roman"/>
                <a:ea typeface="Calibri"/>
              </a:rPr>
              <a:t> </a:t>
            </a:r>
            <a:r>
              <a:rPr lang="ru-RU" sz="2400" spc="-5" dirty="0" err="1">
                <a:effectLst/>
                <a:latin typeface="Times New Roman"/>
                <a:ea typeface="Calibri"/>
              </a:rPr>
              <a:t>живій</a:t>
            </a:r>
            <a:r>
              <a:rPr lang="ru-RU" sz="2400" spc="-35" dirty="0">
                <a:effectLst/>
                <a:latin typeface="Times New Roman"/>
                <a:ea typeface="Calibri"/>
              </a:rPr>
              <a:t> </a:t>
            </a:r>
            <a:r>
              <a:rPr lang="ru-RU" sz="2400" dirty="0" err="1">
                <a:effectLst/>
                <a:latin typeface="Times New Roman"/>
                <a:ea typeface="Calibri"/>
              </a:rPr>
              <a:t>масі</a:t>
            </a:r>
            <a:r>
              <a:rPr lang="ru-RU" sz="2400" spc="-40" dirty="0">
                <a:effectLst/>
                <a:latin typeface="Times New Roman"/>
                <a:ea typeface="Calibri"/>
              </a:rPr>
              <a:t> </a:t>
            </a:r>
            <a:r>
              <a:rPr lang="ru-RU" sz="2400" spc="-5" dirty="0" err="1">
                <a:effectLst/>
                <a:latin typeface="Times New Roman"/>
                <a:ea typeface="Calibri"/>
              </a:rPr>
              <a:t>між</a:t>
            </a:r>
            <a:r>
              <a:rPr lang="ru-RU" sz="2400" spc="-35" dirty="0">
                <a:effectLst/>
                <a:latin typeface="Times New Roman"/>
                <a:ea typeface="Calibri"/>
              </a:rPr>
              <a:t> </a:t>
            </a:r>
            <a:r>
              <a:rPr lang="ru-RU" sz="2400" spc="-5" dirty="0" err="1">
                <a:effectLst/>
                <a:latin typeface="Times New Roman"/>
                <a:ea typeface="Calibri"/>
              </a:rPr>
              <a:t>групами</a:t>
            </a:r>
            <a:r>
              <a:rPr lang="ru-RU" sz="2400" spc="-5" dirty="0">
                <a:effectLst/>
                <a:latin typeface="Times New Roman"/>
                <a:ea typeface="Calibri"/>
              </a:rPr>
              <a:t>- не </a:t>
            </a:r>
            <a:r>
              <a:rPr lang="ru-RU" sz="2400" spc="-5" dirty="0" err="1">
                <a:effectLst/>
                <a:latin typeface="Times New Roman"/>
                <a:ea typeface="Calibri"/>
              </a:rPr>
              <a:t>більше</a:t>
            </a:r>
            <a:r>
              <a:rPr lang="ru-RU" sz="2400" spc="-5" dirty="0">
                <a:effectLst/>
                <a:latin typeface="Times New Roman"/>
                <a:ea typeface="Calibri"/>
              </a:rPr>
              <a:t> </a:t>
            </a:r>
            <a:r>
              <a:rPr lang="ru-RU" sz="2400" dirty="0">
                <a:effectLst/>
                <a:latin typeface="Times New Roman"/>
                <a:ea typeface="Calibri"/>
              </a:rPr>
              <a:t>3-5%.</a:t>
            </a:r>
            <a:br>
              <a:rPr lang="ru-RU" sz="2000" dirty="0">
                <a:effectLst/>
                <a:latin typeface="Times New Roman"/>
                <a:ea typeface="Calibri"/>
              </a:rPr>
            </a:br>
            <a:r>
              <a:rPr lang="ru-RU" sz="2000" dirty="0">
                <a:effectLst/>
                <a:latin typeface="Times New Roman"/>
                <a:ea typeface="Calibri"/>
              </a:rPr>
              <a:t>	</a:t>
            </a:r>
            <a:r>
              <a:rPr lang="ru-RU" sz="2400" b="1" dirty="0" err="1">
                <a:effectLst/>
                <a:latin typeface="Times New Roman"/>
                <a:ea typeface="Calibri"/>
              </a:rPr>
              <a:t>Розмір</a:t>
            </a:r>
            <a:r>
              <a:rPr lang="ru-RU" sz="2400" b="1" spc="95" dirty="0">
                <a:effectLst/>
                <a:latin typeface="Times New Roman"/>
                <a:ea typeface="Calibri"/>
              </a:rPr>
              <a:t> </a:t>
            </a:r>
            <a:r>
              <a:rPr lang="ru-RU" sz="2400" b="1" spc="-5" dirty="0" err="1">
                <a:effectLst/>
                <a:latin typeface="Times New Roman"/>
                <a:ea typeface="Calibri"/>
              </a:rPr>
              <a:t>груп</a:t>
            </a:r>
            <a:r>
              <a:rPr lang="ru-RU" sz="2400" b="1" spc="-5" dirty="0">
                <a:effectLst/>
                <a:latin typeface="Times New Roman"/>
                <a:ea typeface="Calibri"/>
              </a:rPr>
              <a:t>.</a:t>
            </a:r>
            <a:r>
              <a:rPr lang="ru-RU" sz="2400" b="1" spc="100" dirty="0">
                <a:effectLst/>
                <a:latin typeface="Times New Roman"/>
                <a:ea typeface="Calibri"/>
              </a:rPr>
              <a:t> </a:t>
            </a:r>
            <a:r>
              <a:rPr lang="ru-RU" sz="2400" dirty="0">
                <a:effectLst/>
                <a:latin typeface="Times New Roman"/>
                <a:ea typeface="Calibri"/>
              </a:rPr>
              <a:t>У</a:t>
            </a:r>
            <a:r>
              <a:rPr lang="ru-RU" sz="2400" spc="100" dirty="0">
                <a:effectLst/>
                <a:latin typeface="Times New Roman"/>
                <a:ea typeface="Calibri"/>
              </a:rPr>
              <a:t> </a:t>
            </a:r>
            <a:r>
              <a:rPr lang="ru-RU" sz="2400" dirty="0" err="1">
                <a:effectLst/>
                <a:latin typeface="Times New Roman"/>
                <a:ea typeface="Calibri"/>
              </a:rPr>
              <a:t>дослідах</a:t>
            </a:r>
            <a:r>
              <a:rPr lang="ru-RU" sz="2400" spc="100" dirty="0">
                <a:effectLst/>
                <a:latin typeface="Times New Roman"/>
                <a:ea typeface="Calibri"/>
              </a:rPr>
              <a:t> </a:t>
            </a:r>
            <a:r>
              <a:rPr lang="ru-RU" sz="2400" dirty="0">
                <a:effectLst/>
                <a:latin typeface="Times New Roman"/>
                <a:ea typeface="Calibri"/>
              </a:rPr>
              <a:t>з</a:t>
            </a:r>
            <a:r>
              <a:rPr lang="ru-RU" sz="2400" spc="90" dirty="0">
                <a:effectLst/>
                <a:latin typeface="Times New Roman"/>
                <a:ea typeface="Calibri"/>
              </a:rPr>
              <a:t> </a:t>
            </a:r>
            <a:r>
              <a:rPr lang="ru-RU" sz="2400" spc="-5" dirty="0" err="1">
                <a:effectLst/>
                <a:latin typeface="Times New Roman"/>
                <a:ea typeface="Calibri"/>
              </a:rPr>
              <a:t>дорослою</a:t>
            </a:r>
            <a:r>
              <a:rPr lang="ru-RU" sz="2400" spc="95" dirty="0">
                <a:effectLst/>
                <a:latin typeface="Times New Roman"/>
                <a:ea typeface="Calibri"/>
              </a:rPr>
              <a:t> </a:t>
            </a:r>
            <a:r>
              <a:rPr lang="ru-RU" sz="2400" spc="-5" dirty="0">
                <a:effectLst/>
                <a:latin typeface="Times New Roman"/>
                <a:ea typeface="Calibri"/>
              </a:rPr>
              <a:t>птицею</a:t>
            </a:r>
            <a:r>
              <a:rPr lang="ru-RU" sz="2400" spc="95" dirty="0">
                <a:effectLst/>
                <a:latin typeface="Times New Roman"/>
                <a:ea typeface="Calibri"/>
              </a:rPr>
              <a:t> </a:t>
            </a:r>
            <a:br>
              <a:rPr lang="ru-RU" sz="2400" spc="95" dirty="0">
                <a:effectLst/>
                <a:latin typeface="Times New Roman"/>
                <a:ea typeface="Calibri"/>
              </a:rPr>
            </a:br>
            <a:r>
              <a:rPr lang="ru-RU" sz="2400" spc="-5" dirty="0" err="1">
                <a:effectLst/>
                <a:latin typeface="Times New Roman"/>
                <a:ea typeface="Calibri"/>
              </a:rPr>
              <a:t>групу</a:t>
            </a:r>
            <a:r>
              <a:rPr lang="ru-RU" sz="2400" spc="100" dirty="0">
                <a:effectLst/>
                <a:latin typeface="Times New Roman"/>
                <a:ea typeface="Calibri"/>
              </a:rPr>
              <a:t> </a:t>
            </a:r>
            <a:r>
              <a:rPr lang="ru-RU" sz="2400" spc="-5" dirty="0" err="1">
                <a:effectLst/>
                <a:latin typeface="Times New Roman"/>
                <a:ea typeface="Calibri"/>
              </a:rPr>
              <a:t>формують</a:t>
            </a:r>
            <a:r>
              <a:rPr lang="ru-RU" sz="2400" spc="100" dirty="0">
                <a:effectLst/>
                <a:latin typeface="Times New Roman"/>
                <a:ea typeface="Calibri"/>
              </a:rPr>
              <a:t> </a:t>
            </a:r>
            <a:r>
              <a:rPr lang="ru-RU" sz="2400" dirty="0">
                <a:effectLst/>
                <a:latin typeface="Times New Roman"/>
                <a:ea typeface="Calibri"/>
              </a:rPr>
              <a:t>з</a:t>
            </a:r>
            <a:r>
              <a:rPr lang="ru-RU" sz="2400" spc="100" dirty="0">
                <a:effectLst/>
                <a:latin typeface="Times New Roman"/>
                <a:ea typeface="Calibri"/>
              </a:rPr>
              <a:t> </a:t>
            </a:r>
            <a:r>
              <a:rPr lang="ru-RU" sz="2400" dirty="0">
                <a:effectLst/>
                <a:latin typeface="Times New Roman"/>
                <a:ea typeface="Calibri"/>
              </a:rPr>
              <a:t>50-60</a:t>
            </a:r>
            <a:r>
              <a:rPr lang="ru-RU" sz="2400" spc="95" dirty="0">
                <a:effectLst/>
                <a:latin typeface="Times New Roman"/>
                <a:ea typeface="Calibri"/>
              </a:rPr>
              <a:t> </a:t>
            </a:r>
            <a:r>
              <a:rPr lang="ru-RU" sz="2400" spc="-5" dirty="0" err="1">
                <a:effectLst/>
                <a:latin typeface="Times New Roman"/>
                <a:ea typeface="Calibri"/>
              </a:rPr>
              <a:t>голів</a:t>
            </a:r>
            <a:r>
              <a:rPr lang="ru-RU" sz="2400" spc="-5" dirty="0">
                <a:effectLst/>
                <a:latin typeface="Times New Roman"/>
                <a:ea typeface="Calibri"/>
              </a:rPr>
              <a:t>,</a:t>
            </a:r>
            <a:r>
              <a:rPr lang="ru-RU" sz="2400" spc="100" dirty="0">
                <a:effectLst/>
                <a:latin typeface="Times New Roman"/>
                <a:ea typeface="Calibri"/>
              </a:rPr>
              <a:t> </a:t>
            </a:r>
            <a:r>
              <a:rPr lang="ru-RU" sz="2400" dirty="0">
                <a:effectLst/>
                <a:latin typeface="Times New Roman"/>
                <a:ea typeface="Calibri"/>
              </a:rPr>
              <a:t>з</a:t>
            </a:r>
            <a:r>
              <a:rPr lang="ru-RU" sz="2400" spc="125" dirty="0">
                <a:effectLst/>
                <a:latin typeface="Times New Roman"/>
                <a:ea typeface="Calibri"/>
              </a:rPr>
              <a:t> </a:t>
            </a:r>
            <a:r>
              <a:rPr lang="ru-RU" sz="2400" spc="-5" dirty="0">
                <a:effectLst/>
                <a:latin typeface="Times New Roman"/>
                <a:ea typeface="Calibri"/>
              </a:rPr>
              <a:t>молодняком</a:t>
            </a:r>
            <a:r>
              <a:rPr lang="ru-RU" sz="2400" spc="-20" dirty="0">
                <a:effectLst/>
                <a:latin typeface="Times New Roman"/>
                <a:ea typeface="Calibri"/>
              </a:rPr>
              <a:t> </a:t>
            </a:r>
            <a:r>
              <a:rPr lang="ru-RU" sz="2400" dirty="0">
                <a:effectLst/>
                <a:latin typeface="Times New Roman"/>
                <a:ea typeface="Calibri"/>
              </a:rPr>
              <a:t>-</a:t>
            </a:r>
            <a:r>
              <a:rPr lang="ru-RU" sz="2400" spc="-25" dirty="0">
                <a:effectLst/>
                <a:latin typeface="Times New Roman"/>
                <a:ea typeface="Calibri"/>
              </a:rPr>
              <a:t> </a:t>
            </a:r>
            <a:r>
              <a:rPr lang="ru-RU" sz="2400" spc="-5" dirty="0">
                <a:effectLst/>
                <a:latin typeface="Times New Roman"/>
                <a:ea typeface="Calibri"/>
              </a:rPr>
              <a:t>не</a:t>
            </a:r>
            <a:r>
              <a:rPr lang="ru-RU" sz="2400" spc="-25" dirty="0">
                <a:effectLst/>
                <a:latin typeface="Times New Roman"/>
                <a:ea typeface="Calibri"/>
              </a:rPr>
              <a:t> </a:t>
            </a:r>
            <a:r>
              <a:rPr lang="ru-RU" sz="2400" spc="-5" dirty="0" err="1">
                <a:effectLst/>
                <a:latin typeface="Times New Roman"/>
                <a:ea typeface="Calibri"/>
              </a:rPr>
              <a:t>менше</a:t>
            </a:r>
            <a:r>
              <a:rPr lang="ru-RU" sz="2400" spc="-25" dirty="0">
                <a:effectLst/>
                <a:latin typeface="Times New Roman"/>
                <a:ea typeface="Calibri"/>
              </a:rPr>
              <a:t> </a:t>
            </a:r>
            <a:r>
              <a:rPr lang="ru-RU" sz="2400" dirty="0">
                <a:effectLst/>
                <a:latin typeface="Times New Roman"/>
                <a:ea typeface="Calibri"/>
              </a:rPr>
              <a:t>100</a:t>
            </a:r>
            <a:r>
              <a:rPr lang="ru-RU" sz="2400" spc="-25" dirty="0">
                <a:effectLst/>
                <a:latin typeface="Times New Roman"/>
                <a:ea typeface="Calibri"/>
              </a:rPr>
              <a:t> </a:t>
            </a:r>
            <a:r>
              <a:rPr lang="ru-RU" sz="2400" dirty="0" err="1">
                <a:effectLst/>
                <a:latin typeface="Times New Roman"/>
                <a:ea typeface="Calibri"/>
              </a:rPr>
              <a:t>голів</a:t>
            </a:r>
            <a:r>
              <a:rPr lang="ru-RU" sz="2400" spc="-25" dirty="0">
                <a:effectLst/>
                <a:latin typeface="Times New Roman"/>
                <a:ea typeface="Calibri"/>
              </a:rPr>
              <a:t> </a:t>
            </a:r>
            <a:r>
              <a:rPr lang="ru-RU" sz="2400" dirty="0">
                <a:effectLst/>
                <a:latin typeface="Times New Roman"/>
                <a:ea typeface="Calibri"/>
              </a:rPr>
              <a:t>у</a:t>
            </a:r>
            <a:r>
              <a:rPr lang="ru-RU" sz="2400" spc="-20" dirty="0">
                <a:effectLst/>
                <a:latin typeface="Times New Roman"/>
                <a:ea typeface="Calibri"/>
              </a:rPr>
              <a:t> </a:t>
            </a:r>
            <a:r>
              <a:rPr lang="ru-RU" sz="2400" spc="-5" dirty="0" err="1">
                <a:effectLst/>
                <a:latin typeface="Times New Roman"/>
                <a:ea typeface="Calibri"/>
              </a:rPr>
              <a:t>першому</a:t>
            </a:r>
            <a:r>
              <a:rPr lang="ru-RU" sz="2400" spc="-25" dirty="0">
                <a:effectLst/>
                <a:latin typeface="Times New Roman"/>
                <a:ea typeface="Calibri"/>
              </a:rPr>
              <a:t> </a:t>
            </a:r>
            <a:r>
              <a:rPr lang="ru-RU" sz="2400" spc="-5" dirty="0" err="1">
                <a:effectLst/>
                <a:latin typeface="Times New Roman"/>
                <a:ea typeface="Calibri"/>
              </a:rPr>
              <a:t>експерименті</a:t>
            </a:r>
            <a:r>
              <a:rPr lang="ru-RU" sz="2400" spc="-15" dirty="0">
                <a:effectLst/>
                <a:latin typeface="Times New Roman"/>
                <a:ea typeface="Calibri"/>
              </a:rPr>
              <a:t> </a:t>
            </a:r>
            <a:r>
              <a:rPr lang="ru-RU" sz="2400" dirty="0">
                <a:effectLst/>
                <a:latin typeface="Times New Roman"/>
                <a:ea typeface="Calibri"/>
              </a:rPr>
              <a:t>і</a:t>
            </a:r>
            <a:r>
              <a:rPr lang="ru-RU" sz="2400" spc="-25" dirty="0">
                <a:effectLst/>
                <a:latin typeface="Times New Roman"/>
                <a:ea typeface="Calibri"/>
              </a:rPr>
              <a:t> </a:t>
            </a:r>
            <a:r>
              <a:rPr lang="ru-RU" sz="2400" dirty="0">
                <a:effectLst/>
                <a:latin typeface="Times New Roman"/>
                <a:ea typeface="Calibri"/>
              </a:rPr>
              <a:t>200</a:t>
            </a:r>
            <a:r>
              <a:rPr lang="ru-RU" sz="2400" spc="-25" dirty="0">
                <a:effectLst/>
                <a:latin typeface="Times New Roman"/>
                <a:ea typeface="Calibri"/>
              </a:rPr>
              <a:t> </a:t>
            </a:r>
            <a:r>
              <a:rPr lang="ru-RU" sz="2400" spc="-5" dirty="0">
                <a:effectLst/>
                <a:latin typeface="Times New Roman"/>
                <a:ea typeface="Calibri"/>
              </a:rPr>
              <a:t>-у</a:t>
            </a:r>
            <a:r>
              <a:rPr lang="ru-RU" sz="2400" spc="-20" dirty="0">
                <a:effectLst/>
                <a:latin typeface="Times New Roman"/>
                <a:ea typeface="Calibri"/>
              </a:rPr>
              <a:t> </a:t>
            </a:r>
            <a:r>
              <a:rPr lang="ru-RU" sz="2400" spc="-5" dirty="0">
                <a:effectLst/>
                <a:latin typeface="Times New Roman"/>
                <a:ea typeface="Calibri"/>
              </a:rPr>
              <a:t>другому.</a:t>
            </a:r>
            <a:br>
              <a:rPr lang="ru-RU" sz="2000" dirty="0">
                <a:effectLst/>
                <a:latin typeface="Times New Roman"/>
                <a:ea typeface="Calibri"/>
              </a:rPr>
            </a:br>
            <a:r>
              <a:rPr lang="ru-RU" sz="2000" dirty="0">
                <a:effectLst/>
                <a:latin typeface="Times New Roman"/>
                <a:ea typeface="Calibri"/>
              </a:rPr>
              <a:t>	</a:t>
            </a:r>
            <a:r>
              <a:rPr lang="ru-RU" sz="2400" b="1" dirty="0" err="1">
                <a:effectLst/>
                <a:latin typeface="Times New Roman"/>
                <a:ea typeface="Calibri"/>
              </a:rPr>
              <a:t>Тривалість</a:t>
            </a:r>
            <a:r>
              <a:rPr lang="ru-RU" sz="2400" b="1" spc="35" dirty="0">
                <a:effectLst/>
                <a:latin typeface="Times New Roman"/>
                <a:ea typeface="Calibri"/>
              </a:rPr>
              <a:t> </a:t>
            </a:r>
            <a:r>
              <a:rPr lang="ru-RU" sz="2400" b="1" spc="35" dirty="0" err="1">
                <a:effectLst/>
                <a:latin typeface="Times New Roman"/>
                <a:ea typeface="Calibri"/>
              </a:rPr>
              <a:t>досліду</a:t>
            </a:r>
            <a:r>
              <a:rPr lang="ru-RU" sz="2400" dirty="0">
                <a:effectLst/>
                <a:latin typeface="Times New Roman"/>
                <a:ea typeface="Calibri"/>
              </a:rPr>
              <a:t>:</a:t>
            </a:r>
            <a:r>
              <a:rPr lang="ru-RU" sz="2400" spc="40" dirty="0">
                <a:effectLst/>
                <a:latin typeface="Times New Roman"/>
                <a:ea typeface="Calibri"/>
              </a:rPr>
              <a:t> </a:t>
            </a:r>
            <a:r>
              <a:rPr lang="ru-RU" sz="2400" spc="-5" dirty="0">
                <a:effectLst/>
                <a:latin typeface="Times New Roman"/>
                <a:ea typeface="Calibri"/>
              </a:rPr>
              <a:t>для</a:t>
            </a:r>
            <a:r>
              <a:rPr lang="ru-RU" sz="2400" spc="35" dirty="0">
                <a:effectLst/>
                <a:latin typeface="Times New Roman"/>
                <a:ea typeface="Calibri"/>
              </a:rPr>
              <a:t> </a:t>
            </a:r>
            <a:r>
              <a:rPr lang="ru-RU" sz="2400" spc="-5" dirty="0">
                <a:effectLst/>
                <a:latin typeface="Times New Roman"/>
                <a:ea typeface="Calibri"/>
              </a:rPr>
              <a:t>курей</a:t>
            </a:r>
            <a:r>
              <a:rPr lang="ru-RU" sz="2400" dirty="0">
                <a:effectLst/>
                <a:latin typeface="Times New Roman"/>
                <a:ea typeface="Calibri"/>
              </a:rPr>
              <a:t>-</a:t>
            </a:r>
            <a:r>
              <a:rPr lang="ru-RU" sz="2400" spc="155" dirty="0">
                <a:effectLst/>
                <a:latin typeface="Times New Roman"/>
                <a:ea typeface="Calibri"/>
              </a:rPr>
              <a:t> </a:t>
            </a:r>
            <a:r>
              <a:rPr lang="ru-RU" sz="2400" spc="-5" dirty="0">
                <a:effectLst/>
                <a:latin typeface="Times New Roman"/>
                <a:ea typeface="Calibri"/>
              </a:rPr>
              <a:t>не</a:t>
            </a:r>
            <a:r>
              <a:rPr lang="ru-RU" sz="2400" spc="55" dirty="0">
                <a:effectLst/>
                <a:latin typeface="Times New Roman"/>
                <a:ea typeface="Calibri"/>
              </a:rPr>
              <a:t> </a:t>
            </a:r>
            <a:r>
              <a:rPr lang="ru-RU" sz="2400" dirty="0" err="1">
                <a:effectLst/>
                <a:latin typeface="Times New Roman"/>
                <a:ea typeface="Calibri"/>
              </a:rPr>
              <a:t>менше</a:t>
            </a:r>
            <a:r>
              <a:rPr lang="ru-RU" sz="2400" spc="60" dirty="0">
                <a:effectLst/>
                <a:latin typeface="Times New Roman"/>
                <a:ea typeface="Calibri"/>
              </a:rPr>
              <a:t> </a:t>
            </a:r>
            <a:r>
              <a:rPr lang="ru-RU" sz="2400" spc="-5" dirty="0">
                <a:effectLst/>
                <a:latin typeface="Times New Roman"/>
                <a:ea typeface="Calibri"/>
              </a:rPr>
              <a:t>24</a:t>
            </a:r>
            <a:r>
              <a:rPr lang="ru-RU" sz="2400" spc="60" dirty="0">
                <a:effectLst/>
                <a:latin typeface="Times New Roman"/>
                <a:ea typeface="Calibri"/>
              </a:rPr>
              <a:t> </a:t>
            </a:r>
            <a:r>
              <a:rPr lang="ru-RU" sz="2400" dirty="0" err="1">
                <a:effectLst/>
                <a:latin typeface="Times New Roman"/>
                <a:ea typeface="Calibri"/>
              </a:rPr>
              <a:t>тижнів</a:t>
            </a:r>
            <a:r>
              <a:rPr lang="ru-RU" sz="2400" spc="60" dirty="0">
                <a:effectLst/>
                <a:latin typeface="Times New Roman"/>
                <a:ea typeface="Calibri"/>
              </a:rPr>
              <a:t> </a:t>
            </a:r>
            <a:r>
              <a:rPr lang="ru-RU" sz="2400" dirty="0" err="1">
                <a:effectLst/>
                <a:latin typeface="Times New Roman"/>
                <a:ea typeface="Calibri"/>
              </a:rPr>
              <a:t>від</a:t>
            </a:r>
            <a:r>
              <a:rPr lang="ru-RU" sz="2400" spc="55" dirty="0">
                <a:effectLst/>
                <a:latin typeface="Times New Roman"/>
                <a:ea typeface="Calibri"/>
              </a:rPr>
              <a:t> </a:t>
            </a:r>
            <a:r>
              <a:rPr lang="ru-RU" sz="2400" spc="-5" dirty="0">
                <a:effectLst/>
                <a:latin typeface="Times New Roman"/>
                <a:ea typeface="Calibri"/>
              </a:rPr>
              <a:t>початку</a:t>
            </a:r>
            <a:r>
              <a:rPr lang="ru-RU" sz="2400" spc="75" dirty="0">
                <a:effectLst/>
                <a:latin typeface="Times New Roman"/>
                <a:ea typeface="Calibri"/>
              </a:rPr>
              <a:t> </a:t>
            </a:r>
            <a:r>
              <a:rPr lang="ru-RU" sz="2400" spc="-5" dirty="0">
                <a:effectLst/>
                <a:latin typeface="Times New Roman"/>
                <a:ea typeface="Calibri"/>
              </a:rPr>
              <a:t>продуктивного</a:t>
            </a:r>
            <a:r>
              <a:rPr lang="ru-RU" sz="2400" spc="60" dirty="0">
                <a:effectLst/>
                <a:latin typeface="Times New Roman"/>
                <a:ea typeface="Calibri"/>
              </a:rPr>
              <a:t> </a:t>
            </a:r>
            <a:r>
              <a:rPr lang="ru-RU" sz="2400" spc="-5" dirty="0" err="1">
                <a:effectLst/>
                <a:latin typeface="Times New Roman"/>
                <a:ea typeface="Calibri"/>
              </a:rPr>
              <a:t>періоду</a:t>
            </a:r>
            <a:r>
              <a:rPr lang="ru-RU" sz="2400" spc="-5" dirty="0">
                <a:effectLst/>
                <a:latin typeface="Times New Roman"/>
                <a:ea typeface="Calibri"/>
              </a:rPr>
              <a:t>;</a:t>
            </a:r>
            <a:r>
              <a:rPr lang="ru-RU" sz="2400" spc="55" dirty="0">
                <a:effectLst/>
                <a:latin typeface="Times New Roman"/>
                <a:ea typeface="Calibri"/>
              </a:rPr>
              <a:t> </a:t>
            </a:r>
            <a:r>
              <a:rPr lang="ru-RU" sz="2400" dirty="0">
                <a:effectLst/>
                <a:latin typeface="Times New Roman"/>
                <a:ea typeface="Calibri"/>
              </a:rPr>
              <a:t>для</a:t>
            </a:r>
            <a:r>
              <a:rPr lang="ru-RU" sz="2400" spc="60" dirty="0">
                <a:effectLst/>
                <a:latin typeface="Times New Roman"/>
                <a:ea typeface="Calibri"/>
              </a:rPr>
              <a:t> </a:t>
            </a:r>
            <a:r>
              <a:rPr lang="ru-RU" sz="2400" spc="-5" dirty="0" err="1">
                <a:effectLst/>
                <a:latin typeface="Times New Roman"/>
                <a:ea typeface="Calibri"/>
              </a:rPr>
              <a:t>індичок</a:t>
            </a:r>
            <a:r>
              <a:rPr lang="ru-RU" sz="2400" spc="-5" dirty="0">
                <a:effectLst/>
                <a:latin typeface="Times New Roman"/>
                <a:ea typeface="Calibri"/>
              </a:rPr>
              <a:t>,</a:t>
            </a:r>
            <a:r>
              <a:rPr lang="ru-RU" sz="2400" spc="55" dirty="0">
                <a:effectLst/>
                <a:latin typeface="Times New Roman"/>
                <a:ea typeface="Calibri"/>
              </a:rPr>
              <a:t> </a:t>
            </a:r>
            <a:r>
              <a:rPr lang="ru-RU" sz="2400" dirty="0">
                <a:effectLst/>
                <a:latin typeface="Times New Roman"/>
                <a:ea typeface="Calibri"/>
              </a:rPr>
              <a:t>качок,</a:t>
            </a:r>
            <a:r>
              <a:rPr lang="ru-RU" sz="2400" spc="55" dirty="0">
                <a:effectLst/>
                <a:latin typeface="Times New Roman"/>
                <a:ea typeface="Calibri"/>
              </a:rPr>
              <a:t> </a:t>
            </a:r>
            <a:r>
              <a:rPr lang="ru-RU" sz="2400" spc="-5" dirty="0" err="1">
                <a:effectLst/>
                <a:latin typeface="Times New Roman"/>
                <a:ea typeface="Calibri"/>
              </a:rPr>
              <a:t>гусок</a:t>
            </a:r>
            <a:r>
              <a:rPr lang="ru-RU" sz="2400" spc="-5" dirty="0">
                <a:effectLst/>
                <a:latin typeface="Times New Roman"/>
                <a:ea typeface="Calibri"/>
              </a:rPr>
              <a:t>,</a:t>
            </a:r>
            <a:r>
              <a:rPr lang="ru-RU" sz="2400" spc="55" dirty="0">
                <a:effectLst/>
                <a:latin typeface="Times New Roman"/>
                <a:ea typeface="Calibri"/>
              </a:rPr>
              <a:t> </a:t>
            </a:r>
            <a:r>
              <a:rPr lang="ru-RU" sz="2400" spc="-5" dirty="0">
                <a:effectLst/>
                <a:latin typeface="Times New Roman"/>
                <a:ea typeface="Calibri"/>
              </a:rPr>
              <a:t>цесарок,</a:t>
            </a:r>
            <a:r>
              <a:rPr lang="ru-RU" sz="2400" spc="225" dirty="0">
                <a:effectLst/>
                <a:latin typeface="Times New Roman"/>
                <a:ea typeface="Calibri"/>
              </a:rPr>
              <a:t> </a:t>
            </a:r>
            <a:r>
              <a:rPr lang="ru-RU" sz="2400" dirty="0" err="1">
                <a:effectLst/>
                <a:latin typeface="Times New Roman"/>
                <a:ea typeface="Calibri"/>
              </a:rPr>
              <a:t>фазанів</a:t>
            </a:r>
            <a:r>
              <a:rPr lang="ru-RU" sz="2400" spc="25" dirty="0">
                <a:effectLst/>
                <a:latin typeface="Times New Roman"/>
                <a:ea typeface="Calibri"/>
              </a:rPr>
              <a:t> </a:t>
            </a:r>
            <a:r>
              <a:rPr lang="ru-RU" sz="2400" dirty="0">
                <a:effectLst/>
                <a:latin typeface="Times New Roman"/>
                <a:ea typeface="Calibri"/>
              </a:rPr>
              <a:t>і</a:t>
            </a:r>
            <a:r>
              <a:rPr lang="ru-RU" sz="2400" spc="30" dirty="0">
                <a:effectLst/>
                <a:latin typeface="Times New Roman"/>
                <a:ea typeface="Calibri"/>
              </a:rPr>
              <a:t> </a:t>
            </a:r>
            <a:r>
              <a:rPr lang="ru-RU" sz="2400" dirty="0" err="1">
                <a:effectLst/>
                <a:latin typeface="Times New Roman"/>
                <a:ea typeface="Calibri"/>
              </a:rPr>
              <a:t>перепілок</a:t>
            </a:r>
            <a:r>
              <a:rPr lang="ru-RU" sz="2400" spc="30" dirty="0">
                <a:effectLst/>
                <a:latin typeface="Times New Roman"/>
                <a:ea typeface="Calibri"/>
              </a:rPr>
              <a:t> </a:t>
            </a:r>
            <a:r>
              <a:rPr lang="ru-RU" sz="2400" dirty="0">
                <a:effectLst/>
                <a:latin typeface="Times New Roman"/>
                <a:ea typeface="Calibri"/>
              </a:rPr>
              <a:t>-</a:t>
            </a:r>
            <a:r>
              <a:rPr lang="ru-RU" sz="2400" spc="30" dirty="0">
                <a:effectLst/>
                <a:latin typeface="Times New Roman"/>
                <a:ea typeface="Calibri"/>
              </a:rPr>
              <a:t> </a:t>
            </a:r>
            <a:r>
              <a:rPr lang="ru-RU" sz="2400" spc="-5" dirty="0" err="1">
                <a:effectLst/>
                <a:latin typeface="Times New Roman"/>
                <a:ea typeface="Calibri"/>
              </a:rPr>
              <a:t>протягом</a:t>
            </a:r>
            <a:r>
              <a:rPr lang="ru-RU" sz="2400" spc="20" dirty="0">
                <a:effectLst/>
                <a:latin typeface="Times New Roman"/>
                <a:ea typeface="Calibri"/>
              </a:rPr>
              <a:t> </a:t>
            </a:r>
            <a:r>
              <a:rPr lang="ru-RU" sz="2400" spc="-5" dirty="0" err="1">
                <a:effectLst/>
                <a:latin typeface="Times New Roman"/>
                <a:ea typeface="Calibri"/>
              </a:rPr>
              <a:t>усього</a:t>
            </a:r>
            <a:r>
              <a:rPr lang="ru-RU" sz="2400" spc="30" dirty="0">
                <a:effectLst/>
                <a:latin typeface="Times New Roman"/>
                <a:ea typeface="Calibri"/>
              </a:rPr>
              <a:t> </a:t>
            </a:r>
            <a:r>
              <a:rPr lang="ru-RU" sz="2400" spc="-5" dirty="0" err="1">
                <a:effectLst/>
                <a:latin typeface="Times New Roman"/>
                <a:ea typeface="Calibri"/>
              </a:rPr>
              <a:t>періоду</a:t>
            </a:r>
            <a:r>
              <a:rPr lang="ru-RU" sz="2400" spc="35" dirty="0">
                <a:effectLst/>
                <a:latin typeface="Times New Roman"/>
                <a:ea typeface="Calibri"/>
              </a:rPr>
              <a:t> </a:t>
            </a:r>
            <a:r>
              <a:rPr lang="ru-RU" sz="2400" spc="-5" dirty="0">
                <a:effectLst/>
                <a:latin typeface="Times New Roman"/>
                <a:ea typeface="Calibri"/>
              </a:rPr>
              <a:t>яйцекладки;</a:t>
            </a:r>
            <a:r>
              <a:rPr lang="ru-RU" sz="2400" spc="30" dirty="0">
                <a:effectLst/>
                <a:latin typeface="Times New Roman"/>
                <a:ea typeface="Calibri"/>
              </a:rPr>
              <a:t> </a:t>
            </a:r>
            <a:r>
              <a:rPr lang="ru-RU" sz="2400" dirty="0">
                <a:effectLst/>
                <a:latin typeface="Times New Roman"/>
                <a:ea typeface="Calibri"/>
              </a:rPr>
              <a:t>для</a:t>
            </a:r>
            <a:r>
              <a:rPr lang="ru-RU" sz="2400" spc="25" dirty="0">
                <a:effectLst/>
                <a:latin typeface="Times New Roman"/>
                <a:ea typeface="Calibri"/>
              </a:rPr>
              <a:t> </a:t>
            </a:r>
            <a:r>
              <a:rPr lang="ru-RU" sz="2400" spc="-5" dirty="0">
                <a:effectLst/>
                <a:latin typeface="Times New Roman"/>
                <a:ea typeface="Calibri"/>
              </a:rPr>
              <a:t>ремонтного</a:t>
            </a:r>
            <a:r>
              <a:rPr lang="ru-RU" sz="2400" spc="30" dirty="0">
                <a:effectLst/>
                <a:latin typeface="Times New Roman"/>
                <a:ea typeface="Calibri"/>
              </a:rPr>
              <a:t> </a:t>
            </a:r>
            <a:r>
              <a:rPr lang="ru-RU" sz="2400" spc="-5" dirty="0">
                <a:effectLst/>
                <a:latin typeface="Times New Roman"/>
                <a:ea typeface="Calibri"/>
              </a:rPr>
              <a:t>молодняку</a:t>
            </a:r>
            <a:r>
              <a:rPr lang="ru-RU" sz="2400" spc="45" dirty="0">
                <a:effectLst/>
                <a:latin typeface="Times New Roman"/>
                <a:ea typeface="Calibri"/>
              </a:rPr>
              <a:t> </a:t>
            </a:r>
            <a:r>
              <a:rPr lang="ru-RU" sz="2400" spc="-5" dirty="0">
                <a:effectLst/>
                <a:latin typeface="Times New Roman"/>
                <a:ea typeface="Calibri"/>
              </a:rPr>
              <a:t>курей</a:t>
            </a:r>
            <a:r>
              <a:rPr lang="ru-RU" sz="2400" spc="205" dirty="0">
                <a:effectLst/>
                <a:latin typeface="Times New Roman"/>
                <a:ea typeface="Calibri"/>
              </a:rPr>
              <a:t> </a:t>
            </a:r>
            <a:r>
              <a:rPr lang="ru-RU" sz="2400" spc="-5" dirty="0" err="1">
                <a:effectLst/>
                <a:latin typeface="Times New Roman"/>
                <a:ea typeface="Calibri"/>
              </a:rPr>
              <a:t>яйцевих</a:t>
            </a:r>
            <a:r>
              <a:rPr lang="ru-RU" sz="2400" dirty="0">
                <a:effectLst/>
                <a:latin typeface="Times New Roman"/>
                <a:ea typeface="Calibri"/>
              </a:rPr>
              <a:t> </a:t>
            </a:r>
            <a:r>
              <a:rPr lang="ru-RU" sz="2400" dirty="0" err="1">
                <a:effectLst/>
                <a:latin typeface="Times New Roman"/>
                <a:ea typeface="Calibri"/>
              </a:rPr>
              <a:t>ліній</a:t>
            </a:r>
            <a:r>
              <a:rPr lang="ru-RU" sz="2400" spc="5" dirty="0">
                <a:effectLst/>
                <a:latin typeface="Times New Roman"/>
                <a:ea typeface="Calibri"/>
              </a:rPr>
              <a:t> </a:t>
            </a:r>
            <a:r>
              <a:rPr lang="ru-RU" sz="2400" dirty="0">
                <a:effectLst/>
                <a:latin typeface="Times New Roman"/>
                <a:ea typeface="Calibri"/>
              </a:rPr>
              <a:t>- 21 </a:t>
            </a:r>
            <a:r>
              <a:rPr lang="ru-RU" sz="2400" spc="-5" dirty="0" err="1">
                <a:effectLst/>
                <a:latin typeface="Times New Roman"/>
                <a:ea typeface="Calibri"/>
              </a:rPr>
              <a:t>тиждень</a:t>
            </a:r>
            <a:r>
              <a:rPr lang="ru-RU" sz="2400" spc="-5" dirty="0">
                <a:effectLst/>
                <a:latin typeface="Times New Roman"/>
                <a:ea typeface="Calibri"/>
              </a:rPr>
              <a:t>,</a:t>
            </a:r>
            <a:r>
              <a:rPr lang="ru-RU" sz="2400" dirty="0">
                <a:effectLst/>
                <a:latin typeface="Times New Roman"/>
                <a:ea typeface="Calibri"/>
              </a:rPr>
              <a:t> </a:t>
            </a:r>
            <a:r>
              <a:rPr lang="ru-RU" sz="2400" spc="-5" dirty="0" err="1">
                <a:effectLst/>
                <a:latin typeface="Times New Roman"/>
                <a:ea typeface="Calibri"/>
              </a:rPr>
              <a:t>м'ясних</a:t>
            </a:r>
            <a:r>
              <a:rPr lang="ru-RU" sz="2400" dirty="0">
                <a:effectLst/>
                <a:latin typeface="Times New Roman"/>
                <a:ea typeface="Calibri"/>
              </a:rPr>
              <a:t> - 23, </a:t>
            </a:r>
            <a:r>
              <a:rPr lang="ru-RU" sz="2400" spc="-5" dirty="0" err="1">
                <a:effectLst/>
                <a:latin typeface="Times New Roman"/>
                <a:ea typeface="Calibri"/>
              </a:rPr>
              <a:t>індиків</a:t>
            </a:r>
            <a:r>
              <a:rPr lang="ru-RU" sz="2400" dirty="0">
                <a:effectLst/>
                <a:latin typeface="Times New Roman"/>
                <a:ea typeface="Calibri"/>
              </a:rPr>
              <a:t> - 30, </a:t>
            </a:r>
            <a:r>
              <a:rPr lang="ru-RU" sz="2400" spc="-5" dirty="0">
                <a:effectLst/>
                <a:latin typeface="Times New Roman"/>
                <a:ea typeface="Calibri"/>
              </a:rPr>
              <a:t>гусей</a:t>
            </a:r>
            <a:r>
              <a:rPr lang="ru-RU" sz="2400" dirty="0">
                <a:effectLst/>
                <a:latin typeface="Times New Roman"/>
                <a:ea typeface="Calibri"/>
              </a:rPr>
              <a:t> і</a:t>
            </a:r>
            <a:r>
              <a:rPr lang="ru-RU" sz="2400" spc="5" dirty="0">
                <a:effectLst/>
                <a:latin typeface="Times New Roman"/>
                <a:ea typeface="Calibri"/>
              </a:rPr>
              <a:t> </a:t>
            </a:r>
            <a:r>
              <a:rPr lang="ru-RU" sz="2400" dirty="0">
                <a:effectLst/>
                <a:latin typeface="Times New Roman"/>
                <a:ea typeface="Calibri"/>
              </a:rPr>
              <a:t>качок - 26, цесарок</a:t>
            </a:r>
            <a:r>
              <a:rPr lang="ru-RU" sz="2400" spc="5" dirty="0">
                <a:effectLst/>
                <a:latin typeface="Times New Roman"/>
                <a:ea typeface="Calibri"/>
              </a:rPr>
              <a:t> </a:t>
            </a:r>
            <a:r>
              <a:rPr lang="ru-RU" sz="2400" dirty="0">
                <a:effectLst/>
                <a:latin typeface="Times New Roman"/>
                <a:ea typeface="Calibri"/>
              </a:rPr>
              <a:t>-</a:t>
            </a:r>
            <a:r>
              <a:rPr lang="ru-RU" sz="2400" spc="-5" dirty="0">
                <a:effectLst/>
                <a:latin typeface="Times New Roman"/>
                <a:ea typeface="Calibri"/>
              </a:rPr>
              <a:t> </a:t>
            </a:r>
            <a:r>
              <a:rPr lang="ru-RU" sz="2400" dirty="0">
                <a:effectLst/>
                <a:latin typeface="Times New Roman"/>
                <a:ea typeface="Calibri"/>
              </a:rPr>
              <a:t>28, </a:t>
            </a:r>
            <a:r>
              <a:rPr lang="ru-RU" sz="2400" spc="-5" dirty="0" err="1">
                <a:effectLst/>
                <a:latin typeface="Times New Roman"/>
                <a:ea typeface="Calibri"/>
              </a:rPr>
              <a:t>фазанів</a:t>
            </a:r>
            <a:br>
              <a:rPr lang="ru-RU" sz="2000" dirty="0">
                <a:effectLst/>
                <a:latin typeface="Times New Roman"/>
                <a:ea typeface="Calibri"/>
              </a:rPr>
            </a:br>
            <a:r>
              <a:rPr lang="ru-RU" sz="2400" dirty="0">
                <a:effectLst/>
                <a:latin typeface="Times New Roman"/>
                <a:ea typeface="Calibri"/>
              </a:rPr>
              <a:t>-  36,  </a:t>
            </a:r>
            <a:r>
              <a:rPr lang="ru-RU" sz="2400" dirty="0" err="1">
                <a:effectLst/>
                <a:latin typeface="Times New Roman"/>
                <a:ea typeface="Calibri"/>
              </a:rPr>
              <a:t>перепелів</a:t>
            </a:r>
            <a:r>
              <a:rPr lang="ru-RU" sz="2400" dirty="0">
                <a:effectLst/>
                <a:latin typeface="Times New Roman"/>
                <a:ea typeface="Calibri"/>
              </a:rPr>
              <a:t> </a:t>
            </a:r>
            <a:r>
              <a:rPr lang="ru-RU" sz="2400" spc="5" dirty="0">
                <a:effectLst/>
                <a:latin typeface="Times New Roman"/>
                <a:ea typeface="Calibri"/>
              </a:rPr>
              <a:t> </a:t>
            </a:r>
            <a:r>
              <a:rPr lang="ru-RU" sz="2400" dirty="0">
                <a:effectLst/>
                <a:latin typeface="Times New Roman"/>
                <a:ea typeface="Calibri"/>
              </a:rPr>
              <a:t>- </a:t>
            </a:r>
            <a:r>
              <a:rPr lang="ru-RU" sz="2400" spc="5" dirty="0">
                <a:effectLst/>
                <a:latin typeface="Times New Roman"/>
                <a:ea typeface="Calibri"/>
              </a:rPr>
              <a:t> </a:t>
            </a:r>
            <a:r>
              <a:rPr lang="ru-RU" sz="2400" dirty="0">
                <a:effectLst/>
                <a:latin typeface="Times New Roman"/>
                <a:ea typeface="Calibri"/>
              </a:rPr>
              <a:t>6; </a:t>
            </a:r>
            <a:r>
              <a:rPr lang="ru-RU" sz="2400" spc="5" dirty="0">
                <a:effectLst/>
                <a:latin typeface="Times New Roman"/>
                <a:ea typeface="Calibri"/>
              </a:rPr>
              <a:t> </a:t>
            </a:r>
            <a:r>
              <a:rPr lang="ru-RU" sz="2400" spc="-5" dirty="0">
                <a:effectLst/>
                <a:latin typeface="Times New Roman"/>
                <a:ea typeface="Calibri"/>
              </a:rPr>
              <a:t>для</a:t>
            </a:r>
            <a:r>
              <a:rPr lang="ru-RU" sz="2400" dirty="0">
                <a:effectLst/>
                <a:latin typeface="Times New Roman"/>
                <a:ea typeface="Calibri"/>
              </a:rPr>
              <a:t> </a:t>
            </a:r>
            <a:r>
              <a:rPr lang="ru-RU" sz="2400" spc="5" dirty="0">
                <a:effectLst/>
                <a:latin typeface="Times New Roman"/>
                <a:ea typeface="Calibri"/>
              </a:rPr>
              <a:t> </a:t>
            </a:r>
            <a:r>
              <a:rPr lang="ru-RU" sz="2400" spc="-5" dirty="0">
                <a:effectLst/>
                <a:latin typeface="Times New Roman"/>
                <a:ea typeface="Calibri"/>
              </a:rPr>
              <a:t>курчат-</a:t>
            </a:r>
            <a:r>
              <a:rPr lang="ru-RU" sz="2400" spc="-5" dirty="0" err="1">
                <a:effectLst/>
                <a:latin typeface="Times New Roman"/>
                <a:ea typeface="Calibri"/>
              </a:rPr>
              <a:t>бройлерів</a:t>
            </a:r>
            <a:r>
              <a:rPr lang="ru-RU" sz="2400" spc="-5" dirty="0">
                <a:effectLst/>
                <a:latin typeface="Times New Roman"/>
                <a:ea typeface="Calibri"/>
              </a:rPr>
              <a:t>,</a:t>
            </a:r>
            <a:r>
              <a:rPr lang="ru-RU" sz="2400" dirty="0">
                <a:effectLst/>
                <a:latin typeface="Times New Roman"/>
                <a:ea typeface="Calibri"/>
              </a:rPr>
              <a:t>  </a:t>
            </a:r>
            <a:r>
              <a:rPr lang="ru-RU" sz="2400" spc="-5" dirty="0" err="1">
                <a:effectLst/>
                <a:latin typeface="Times New Roman"/>
                <a:ea typeface="Calibri"/>
              </a:rPr>
              <a:t>вирощуваних</a:t>
            </a:r>
            <a:r>
              <a:rPr lang="ru-RU" sz="2400" dirty="0">
                <a:effectLst/>
                <a:latin typeface="Times New Roman"/>
                <a:ea typeface="Calibri"/>
              </a:rPr>
              <a:t> </a:t>
            </a:r>
            <a:r>
              <a:rPr lang="ru-RU" sz="2400" spc="10" dirty="0">
                <a:effectLst/>
                <a:latin typeface="Times New Roman"/>
                <a:ea typeface="Calibri"/>
              </a:rPr>
              <a:t> </a:t>
            </a:r>
            <a:r>
              <a:rPr lang="ru-RU" sz="2400" spc="-5" dirty="0">
                <a:effectLst/>
                <a:latin typeface="Times New Roman"/>
                <a:ea typeface="Calibri"/>
              </a:rPr>
              <a:t>на</a:t>
            </a:r>
            <a:r>
              <a:rPr lang="ru-RU" sz="2400" dirty="0">
                <a:effectLst/>
                <a:latin typeface="Times New Roman"/>
                <a:ea typeface="Calibri"/>
              </a:rPr>
              <a:t> </a:t>
            </a:r>
            <a:r>
              <a:rPr lang="ru-RU" sz="2400" spc="5" dirty="0">
                <a:effectLst/>
                <a:latin typeface="Times New Roman"/>
                <a:ea typeface="Calibri"/>
              </a:rPr>
              <a:t> </a:t>
            </a:r>
            <a:r>
              <a:rPr lang="ru-RU" sz="2400" spc="-5" dirty="0" err="1">
                <a:effectLst/>
                <a:latin typeface="Times New Roman"/>
                <a:ea typeface="Calibri"/>
              </a:rPr>
              <a:t>м'ясо</a:t>
            </a:r>
            <a:r>
              <a:rPr lang="ru-RU" sz="2400" dirty="0">
                <a:effectLst/>
                <a:latin typeface="Times New Roman"/>
                <a:ea typeface="Calibri"/>
              </a:rPr>
              <a:t> </a:t>
            </a:r>
            <a:r>
              <a:rPr lang="ru-RU" sz="2400" spc="5" dirty="0">
                <a:effectLst/>
                <a:latin typeface="Times New Roman"/>
                <a:ea typeface="Calibri"/>
              </a:rPr>
              <a:t> </a:t>
            </a:r>
            <a:r>
              <a:rPr lang="ru-RU" sz="2400" dirty="0" err="1">
                <a:effectLst/>
                <a:latin typeface="Times New Roman"/>
                <a:ea typeface="Calibri"/>
              </a:rPr>
              <a:t>каченят</a:t>
            </a:r>
            <a:r>
              <a:rPr lang="ru-RU" sz="2400" dirty="0">
                <a:effectLst/>
                <a:latin typeface="Times New Roman"/>
                <a:ea typeface="Calibri"/>
              </a:rPr>
              <a:t> </a:t>
            </a:r>
            <a:r>
              <a:rPr lang="ru-RU" sz="2400" spc="5" dirty="0">
                <a:effectLst/>
                <a:latin typeface="Times New Roman"/>
                <a:ea typeface="Calibri"/>
              </a:rPr>
              <a:t> </a:t>
            </a:r>
            <a:r>
              <a:rPr lang="ru-RU" sz="2400" dirty="0">
                <a:effectLst/>
                <a:latin typeface="Times New Roman"/>
                <a:ea typeface="Calibri"/>
              </a:rPr>
              <a:t>і </a:t>
            </a:r>
            <a:r>
              <a:rPr lang="ru-RU" sz="2400" spc="5" dirty="0">
                <a:effectLst/>
                <a:latin typeface="Times New Roman"/>
                <a:ea typeface="Calibri"/>
              </a:rPr>
              <a:t> </a:t>
            </a:r>
            <a:r>
              <a:rPr lang="ru-RU" sz="2400" spc="-5" dirty="0" err="1">
                <a:effectLst/>
                <a:latin typeface="Times New Roman"/>
                <a:ea typeface="Calibri"/>
              </a:rPr>
              <a:t>гусенят</a:t>
            </a:r>
            <a:r>
              <a:rPr lang="ru-RU" sz="2400" dirty="0">
                <a:effectLst/>
                <a:latin typeface="Times New Roman"/>
                <a:ea typeface="Calibri"/>
              </a:rPr>
              <a:t> </a:t>
            </a:r>
            <a:r>
              <a:rPr lang="ru-RU" sz="2400" spc="5" dirty="0">
                <a:effectLst/>
                <a:latin typeface="Times New Roman"/>
                <a:ea typeface="Calibri"/>
              </a:rPr>
              <a:t> </a:t>
            </a:r>
            <a:r>
              <a:rPr lang="ru-RU" sz="2400" dirty="0">
                <a:effectLst/>
                <a:latin typeface="Times New Roman"/>
                <a:ea typeface="Calibri"/>
              </a:rPr>
              <a:t>-  </a:t>
            </a:r>
            <a:r>
              <a:rPr lang="ru-RU" sz="2400" spc="-5" dirty="0">
                <a:effectLst/>
                <a:latin typeface="Times New Roman"/>
                <a:ea typeface="Calibri"/>
              </a:rPr>
              <a:t>8, </a:t>
            </a:r>
            <a:r>
              <a:rPr lang="ru-RU" sz="2400" spc="-5" dirty="0" err="1">
                <a:effectLst/>
                <a:latin typeface="Times New Roman"/>
                <a:ea typeface="Calibri"/>
              </a:rPr>
              <a:t>індичат-бройлерів</a:t>
            </a:r>
            <a:r>
              <a:rPr lang="ru-RU" sz="2400" spc="-40" dirty="0">
                <a:effectLst/>
                <a:latin typeface="Times New Roman"/>
                <a:ea typeface="Calibri"/>
              </a:rPr>
              <a:t> </a:t>
            </a:r>
            <a:r>
              <a:rPr lang="ru-RU" sz="2400" dirty="0">
                <a:effectLst/>
                <a:latin typeface="Times New Roman"/>
                <a:ea typeface="Calibri"/>
              </a:rPr>
              <a:t>-</a:t>
            </a:r>
            <a:r>
              <a:rPr lang="ru-RU" sz="2400" spc="-40" dirty="0">
                <a:effectLst/>
                <a:latin typeface="Times New Roman"/>
                <a:ea typeface="Calibri"/>
              </a:rPr>
              <a:t> </a:t>
            </a:r>
            <a:r>
              <a:rPr lang="ru-RU" sz="2400" dirty="0">
                <a:effectLst/>
                <a:latin typeface="Times New Roman"/>
                <a:ea typeface="Calibri"/>
              </a:rPr>
              <a:t>16,</a:t>
            </a:r>
            <a:r>
              <a:rPr lang="ru-RU" sz="2400" spc="-45" dirty="0">
                <a:effectLst/>
                <a:latin typeface="Times New Roman"/>
                <a:ea typeface="Calibri"/>
              </a:rPr>
              <a:t> </a:t>
            </a:r>
            <a:r>
              <a:rPr lang="ru-RU" sz="2400" spc="-5" dirty="0" err="1">
                <a:effectLst/>
                <a:latin typeface="Times New Roman"/>
                <a:ea typeface="Calibri"/>
              </a:rPr>
              <a:t>перепелів-бройлерів</a:t>
            </a:r>
            <a:r>
              <a:rPr lang="ru-RU" sz="2400" spc="-40" dirty="0">
                <a:effectLst/>
                <a:latin typeface="Times New Roman"/>
                <a:ea typeface="Calibri"/>
              </a:rPr>
              <a:t> </a:t>
            </a:r>
            <a:r>
              <a:rPr lang="ru-RU" sz="2400" dirty="0">
                <a:effectLst/>
                <a:latin typeface="Times New Roman"/>
                <a:ea typeface="Calibri"/>
              </a:rPr>
              <a:t>-</a:t>
            </a:r>
            <a:r>
              <a:rPr lang="ru-RU" sz="2400" spc="-35" dirty="0">
                <a:effectLst/>
                <a:latin typeface="Times New Roman"/>
                <a:ea typeface="Calibri"/>
              </a:rPr>
              <a:t> </a:t>
            </a:r>
            <a:r>
              <a:rPr lang="ru-RU" sz="2400" dirty="0">
                <a:effectLst/>
                <a:latin typeface="Times New Roman"/>
                <a:ea typeface="Calibri"/>
              </a:rPr>
              <a:t>6</a:t>
            </a:r>
            <a:r>
              <a:rPr lang="ru-RU" sz="2400" spc="-50" dirty="0">
                <a:effectLst/>
                <a:latin typeface="Times New Roman"/>
                <a:ea typeface="Calibri"/>
              </a:rPr>
              <a:t> </a:t>
            </a:r>
            <a:r>
              <a:rPr lang="ru-RU" sz="2400" spc="-5" dirty="0" err="1">
                <a:effectLst/>
                <a:latin typeface="Times New Roman"/>
                <a:ea typeface="Calibri"/>
              </a:rPr>
              <a:t>тижнів</a:t>
            </a:r>
            <a:r>
              <a:rPr lang="ru-RU" sz="2400" spc="-5" dirty="0">
                <a:effectLst/>
                <a:latin typeface="Times New Roman"/>
                <a:ea typeface="Calibri"/>
              </a:rPr>
              <a:t>.</a:t>
            </a:r>
            <a:br>
              <a:rPr lang="ru-RU" sz="2000" dirty="0">
                <a:effectLst/>
                <a:latin typeface="Times New Roman"/>
                <a:ea typeface="Calibri"/>
              </a:rPr>
            </a:br>
            <a:endParaRPr lang="ru-RU" sz="2400"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16631"/>
            <a:ext cx="2037031"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52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640960" cy="6250706"/>
          </a:xfrm>
        </p:spPr>
        <p:style>
          <a:lnRef idx="1">
            <a:schemeClr val="accent3"/>
          </a:lnRef>
          <a:fillRef idx="2">
            <a:schemeClr val="accent3"/>
          </a:fillRef>
          <a:effectRef idx="1">
            <a:schemeClr val="accent3"/>
          </a:effectRef>
          <a:fontRef idx="minor">
            <a:schemeClr val="dk1"/>
          </a:fontRef>
        </p:style>
        <p:txBody>
          <a:bodyPr>
            <a:normAutofit fontScale="90000"/>
          </a:bodyPr>
          <a:lstStyle/>
          <a:p>
            <a:pPr marL="25400" marR="67310" indent="457200" algn="l" eaLnBrk="0" hangingPunct="0">
              <a:spcAft>
                <a:spcPts val="0"/>
              </a:spcAft>
            </a:pPr>
            <a:r>
              <a:rPr lang="ru-RU" sz="2600" b="1" spc="-5" dirty="0">
                <a:solidFill>
                  <a:srgbClr val="C00000"/>
                </a:solidFill>
                <a:effectLst/>
                <a:latin typeface="Times New Roman"/>
                <a:ea typeface="Calibri"/>
              </a:rPr>
              <a:t>Жива </a:t>
            </a:r>
            <a:r>
              <a:rPr lang="ru-RU" sz="2600" b="1" spc="-5" dirty="0" err="1">
                <a:solidFill>
                  <a:srgbClr val="C00000"/>
                </a:solidFill>
                <a:effectLst/>
                <a:latin typeface="Times New Roman"/>
                <a:ea typeface="Calibri"/>
              </a:rPr>
              <a:t>маса</a:t>
            </a:r>
            <a:r>
              <a:rPr lang="ru-RU" sz="2600" b="1" spc="-5" dirty="0">
                <a:solidFill>
                  <a:srgbClr val="C00000"/>
                </a:solidFill>
                <a:effectLst/>
                <a:latin typeface="Times New Roman"/>
                <a:ea typeface="Calibri"/>
              </a:rPr>
              <a:t>  </a:t>
            </a:r>
            <a:r>
              <a:rPr lang="ru-RU" sz="2600" spc="-5" dirty="0" err="1">
                <a:solidFill>
                  <a:srgbClr val="002060"/>
                </a:solidFill>
                <a:effectLst/>
                <a:latin typeface="Times New Roman"/>
                <a:ea typeface="Calibri"/>
              </a:rPr>
              <a:t>визначається</a:t>
            </a:r>
            <a:r>
              <a:rPr lang="ru-RU" sz="2600" spc="-5" dirty="0">
                <a:solidFill>
                  <a:srgbClr val="002060"/>
                </a:solidFill>
                <a:effectLst/>
                <a:latin typeface="Times New Roman"/>
                <a:ea typeface="Calibri"/>
              </a:rPr>
              <a:t> шляхом </a:t>
            </a:r>
            <a:r>
              <a:rPr lang="ru-RU" sz="2600" spc="-5" dirty="0" err="1">
                <a:solidFill>
                  <a:srgbClr val="002060"/>
                </a:solidFill>
                <a:effectLst/>
                <a:latin typeface="Times New Roman"/>
                <a:ea typeface="Calibri"/>
              </a:rPr>
              <a:t>індивідуального</a:t>
            </a:r>
            <a:r>
              <a:rPr lang="ru-RU" sz="2600" spc="-5" dirty="0">
                <a:solidFill>
                  <a:srgbClr val="002060"/>
                </a:solidFill>
                <a:effectLst/>
                <a:latin typeface="Times New Roman"/>
                <a:ea typeface="Calibri"/>
              </a:rPr>
              <a:t> </a:t>
            </a:r>
            <a:r>
              <a:rPr lang="ru-RU" sz="2600" spc="-5" dirty="0" err="1">
                <a:solidFill>
                  <a:srgbClr val="002060"/>
                </a:solidFill>
                <a:effectLst/>
                <a:latin typeface="Times New Roman"/>
                <a:ea typeface="Calibri"/>
              </a:rPr>
              <a:t>зважування</a:t>
            </a:r>
            <a:r>
              <a:rPr lang="ru-RU" sz="2600" spc="-5" dirty="0">
                <a:solidFill>
                  <a:srgbClr val="002060"/>
                </a:solidFill>
                <a:effectLst/>
                <a:latin typeface="Times New Roman"/>
                <a:ea typeface="Calibri"/>
              </a:rPr>
              <a:t> </a:t>
            </a:r>
            <a:r>
              <a:rPr lang="ru-RU" sz="2600" spc="-5" dirty="0" err="1">
                <a:solidFill>
                  <a:srgbClr val="002060"/>
                </a:solidFill>
                <a:effectLst/>
                <a:latin typeface="Times New Roman"/>
                <a:ea typeface="Calibri"/>
              </a:rPr>
              <a:t>поголівя</a:t>
            </a:r>
            <a:r>
              <a:rPr lang="ru-RU" sz="2600" spc="-5" dirty="0">
                <a:solidFill>
                  <a:srgbClr val="002060"/>
                </a:solidFill>
                <a:effectLst/>
                <a:latin typeface="Times New Roman"/>
                <a:ea typeface="Calibri"/>
              </a:rPr>
              <a:t> </a:t>
            </a:r>
            <a:r>
              <a:rPr lang="ru-RU" sz="2600" spc="-5" dirty="0" err="1">
                <a:solidFill>
                  <a:srgbClr val="002060"/>
                </a:solidFill>
                <a:effectLst/>
                <a:latin typeface="Times New Roman"/>
                <a:ea typeface="Calibri"/>
              </a:rPr>
              <a:t>дорос</a:t>
            </a:r>
            <a:r>
              <a:rPr lang="ru-RU" sz="2600" dirty="0" err="1">
                <a:solidFill>
                  <a:srgbClr val="002060"/>
                </a:solidFill>
                <a:effectLst/>
                <a:latin typeface="Times New Roman"/>
                <a:ea typeface="Calibri"/>
              </a:rPr>
              <a:t>лої</a:t>
            </a:r>
            <a:r>
              <a:rPr lang="ru-RU" sz="2600" spc="40" dirty="0">
                <a:solidFill>
                  <a:srgbClr val="002060"/>
                </a:solidFill>
                <a:effectLst/>
                <a:latin typeface="Times New Roman"/>
                <a:ea typeface="Calibri"/>
              </a:rPr>
              <a:t> </a:t>
            </a:r>
            <a:r>
              <a:rPr lang="ru-RU" sz="2600" spc="-5" dirty="0" err="1">
                <a:solidFill>
                  <a:srgbClr val="002060"/>
                </a:solidFill>
                <a:effectLst/>
                <a:latin typeface="Times New Roman"/>
                <a:ea typeface="Calibri"/>
              </a:rPr>
              <a:t>птиці</a:t>
            </a:r>
            <a:r>
              <a:rPr lang="ru-RU" sz="2600" spc="45" dirty="0">
                <a:solidFill>
                  <a:srgbClr val="002060"/>
                </a:solidFill>
                <a:effectLst/>
                <a:latin typeface="Times New Roman"/>
                <a:ea typeface="Calibri"/>
              </a:rPr>
              <a:t> </a:t>
            </a:r>
            <a:r>
              <a:rPr lang="ru-RU" sz="2600" dirty="0">
                <a:solidFill>
                  <a:srgbClr val="002060"/>
                </a:solidFill>
                <a:effectLst/>
                <a:latin typeface="Times New Roman"/>
                <a:ea typeface="Calibri"/>
              </a:rPr>
              <a:t>на початку та в </a:t>
            </a:r>
            <a:r>
              <a:rPr lang="ru-RU" sz="2600" dirty="0" err="1">
                <a:solidFill>
                  <a:srgbClr val="002060"/>
                </a:solidFill>
                <a:effectLst/>
                <a:latin typeface="Times New Roman"/>
                <a:ea typeface="Calibri"/>
              </a:rPr>
              <a:t>кінці</a:t>
            </a:r>
            <a:r>
              <a:rPr lang="ru-RU" sz="2600" dirty="0">
                <a:solidFill>
                  <a:srgbClr val="002060"/>
                </a:solidFill>
                <a:effectLst/>
                <a:latin typeface="Times New Roman"/>
                <a:ea typeface="Calibri"/>
              </a:rPr>
              <a:t> </a:t>
            </a:r>
            <a:r>
              <a:rPr lang="ru-RU" sz="2600" dirty="0" err="1">
                <a:solidFill>
                  <a:srgbClr val="002060"/>
                </a:solidFill>
                <a:effectLst/>
                <a:latin typeface="Times New Roman"/>
                <a:ea typeface="Calibri"/>
              </a:rPr>
              <a:t>досліду</a:t>
            </a:r>
            <a:r>
              <a:rPr lang="ru-RU" sz="2600" spc="-5" dirty="0">
                <a:solidFill>
                  <a:srgbClr val="002060"/>
                </a:solidFill>
                <a:effectLst/>
                <a:latin typeface="Times New Roman"/>
                <a:ea typeface="Calibri"/>
              </a:rPr>
              <a:t>.</a:t>
            </a:r>
            <a:r>
              <a:rPr lang="ru-RU" sz="2600" spc="140" dirty="0">
                <a:solidFill>
                  <a:srgbClr val="002060"/>
                </a:solidFill>
                <a:effectLst/>
                <a:latin typeface="Times New Roman"/>
                <a:ea typeface="Calibri"/>
              </a:rPr>
              <a:t> </a:t>
            </a:r>
            <a:br>
              <a:rPr lang="ru-RU" sz="2600" spc="140" dirty="0">
                <a:solidFill>
                  <a:srgbClr val="002060"/>
                </a:solidFill>
                <a:effectLst/>
                <a:latin typeface="Times New Roman"/>
                <a:ea typeface="Calibri"/>
              </a:rPr>
            </a:br>
            <a:r>
              <a:rPr lang="ru-RU" sz="2600" spc="140" dirty="0" err="1">
                <a:solidFill>
                  <a:srgbClr val="002060"/>
                </a:solidFill>
                <a:latin typeface="Times New Roman"/>
                <a:ea typeface="Calibri"/>
              </a:rPr>
              <a:t>Зважування</a:t>
            </a:r>
            <a:r>
              <a:rPr lang="ru-RU" sz="2600" spc="140" dirty="0">
                <a:solidFill>
                  <a:srgbClr val="002060"/>
                </a:solidFill>
                <a:latin typeface="Times New Roman"/>
                <a:ea typeface="Calibri"/>
              </a:rPr>
              <a:t> </a:t>
            </a:r>
            <a:r>
              <a:rPr lang="ru-RU" sz="2600" spc="-5" dirty="0" err="1">
                <a:solidFill>
                  <a:srgbClr val="002060"/>
                </a:solidFill>
                <a:effectLst/>
                <a:latin typeface="Times New Roman"/>
                <a:ea typeface="Calibri"/>
              </a:rPr>
              <a:t>проводять</a:t>
            </a:r>
            <a:r>
              <a:rPr lang="ru-RU" sz="2600" spc="160" dirty="0">
                <a:solidFill>
                  <a:srgbClr val="002060"/>
                </a:solidFill>
                <a:effectLst/>
                <a:latin typeface="Times New Roman"/>
                <a:ea typeface="Calibri"/>
              </a:rPr>
              <a:t>  </a:t>
            </a:r>
            <a:r>
              <a:rPr lang="ru-RU" sz="2600" dirty="0" err="1">
                <a:solidFill>
                  <a:srgbClr val="002060"/>
                </a:solidFill>
                <a:effectLst/>
                <a:latin typeface="Times New Roman"/>
                <a:ea typeface="Calibri"/>
              </a:rPr>
              <a:t>щомісяця</a:t>
            </a:r>
            <a:r>
              <a:rPr lang="ru-RU" sz="2600" dirty="0">
                <a:solidFill>
                  <a:srgbClr val="002060"/>
                </a:solidFill>
                <a:effectLst/>
                <a:latin typeface="Times New Roman"/>
                <a:ea typeface="Calibri"/>
              </a:rPr>
              <a:t>.</a:t>
            </a:r>
            <a:r>
              <a:rPr lang="ru-RU" sz="2600" spc="155" dirty="0">
                <a:solidFill>
                  <a:srgbClr val="002060"/>
                </a:solidFill>
                <a:effectLst/>
                <a:latin typeface="Times New Roman"/>
                <a:ea typeface="Calibri"/>
              </a:rPr>
              <a:t> </a:t>
            </a:r>
            <a:br>
              <a:rPr lang="ru-RU" sz="2600" spc="155" dirty="0">
                <a:solidFill>
                  <a:srgbClr val="002060"/>
                </a:solidFill>
                <a:effectLst/>
                <a:latin typeface="Times New Roman"/>
                <a:ea typeface="Calibri"/>
              </a:rPr>
            </a:br>
            <a:r>
              <a:rPr lang="ru-RU" sz="2600" spc="155" dirty="0">
                <a:solidFill>
                  <a:srgbClr val="002060"/>
                </a:solidFill>
                <a:effectLst/>
                <a:latin typeface="Times New Roman"/>
                <a:ea typeface="Calibri"/>
              </a:rPr>
              <a:t>М</a:t>
            </a:r>
            <a:r>
              <a:rPr lang="ru-RU" sz="2600" dirty="0">
                <a:solidFill>
                  <a:srgbClr val="002060"/>
                </a:solidFill>
                <a:effectLst/>
                <a:latin typeface="Times New Roman"/>
                <a:ea typeface="Calibri"/>
              </a:rPr>
              <a:t>олодняк</a:t>
            </a:r>
            <a:r>
              <a:rPr lang="ru-RU" sz="2600" spc="160" dirty="0">
                <a:solidFill>
                  <a:srgbClr val="002060"/>
                </a:solidFill>
                <a:effectLst/>
                <a:latin typeface="Times New Roman"/>
                <a:ea typeface="Calibri"/>
              </a:rPr>
              <a:t> </a:t>
            </a:r>
            <a:r>
              <a:rPr lang="ru-RU" sz="2600" spc="160" dirty="0" err="1">
                <a:solidFill>
                  <a:srgbClr val="002060"/>
                </a:solidFill>
                <a:effectLst/>
                <a:latin typeface="Times New Roman"/>
                <a:ea typeface="Calibri"/>
              </a:rPr>
              <a:t>зважують</a:t>
            </a:r>
            <a:r>
              <a:rPr lang="ru-RU" sz="2600" spc="160" dirty="0">
                <a:solidFill>
                  <a:srgbClr val="002060"/>
                </a:solidFill>
                <a:effectLst/>
                <a:latin typeface="Times New Roman"/>
                <a:ea typeface="Calibri"/>
              </a:rPr>
              <a:t> </a:t>
            </a:r>
            <a:r>
              <a:rPr lang="ru-RU" sz="2600" spc="-5" dirty="0" err="1">
                <a:solidFill>
                  <a:srgbClr val="002060"/>
                </a:solidFill>
                <a:effectLst/>
                <a:latin typeface="Times New Roman"/>
                <a:ea typeface="Calibri"/>
              </a:rPr>
              <a:t>індивідуально</a:t>
            </a:r>
            <a:r>
              <a:rPr lang="ru-RU" sz="2600" spc="155" dirty="0">
                <a:solidFill>
                  <a:srgbClr val="002060"/>
                </a:solidFill>
                <a:effectLst/>
                <a:latin typeface="Times New Roman"/>
                <a:ea typeface="Calibri"/>
              </a:rPr>
              <a:t> </a:t>
            </a:r>
            <a:r>
              <a:rPr lang="ru-RU" sz="2600" dirty="0">
                <a:solidFill>
                  <a:srgbClr val="002060"/>
                </a:solidFill>
                <a:effectLst/>
                <a:latin typeface="Times New Roman"/>
                <a:ea typeface="Calibri"/>
              </a:rPr>
              <a:t>у</a:t>
            </a:r>
            <a:r>
              <a:rPr lang="ru-RU" sz="2600" spc="170" dirty="0">
                <a:solidFill>
                  <a:srgbClr val="002060"/>
                </a:solidFill>
                <a:effectLst/>
                <a:latin typeface="Times New Roman"/>
                <a:ea typeface="Calibri"/>
              </a:rPr>
              <a:t> </a:t>
            </a:r>
            <a:r>
              <a:rPr lang="ru-RU" sz="2600" spc="-5" dirty="0" err="1">
                <a:solidFill>
                  <a:srgbClr val="002060"/>
                </a:solidFill>
                <a:effectLst/>
                <a:latin typeface="Times New Roman"/>
                <a:ea typeface="Calibri"/>
              </a:rPr>
              <a:t>добовому</a:t>
            </a:r>
            <a:r>
              <a:rPr lang="ru-RU" sz="2600" spc="-5" dirty="0">
                <a:solidFill>
                  <a:srgbClr val="002060"/>
                </a:solidFill>
                <a:effectLst/>
                <a:latin typeface="Times New Roman"/>
                <a:ea typeface="Calibri"/>
              </a:rPr>
              <a:t> </a:t>
            </a:r>
            <a:r>
              <a:rPr lang="ru-RU" sz="2600" spc="-5" dirty="0" err="1">
                <a:solidFill>
                  <a:srgbClr val="002060"/>
                </a:solidFill>
                <a:effectLst/>
                <a:latin typeface="Times New Roman"/>
                <a:ea typeface="Calibri"/>
              </a:rPr>
              <a:t>віці</a:t>
            </a:r>
            <a:r>
              <a:rPr lang="ru-RU" sz="2600" spc="-5" dirty="0">
                <a:solidFill>
                  <a:srgbClr val="002060"/>
                </a:solidFill>
                <a:effectLst/>
                <a:latin typeface="Times New Roman"/>
                <a:ea typeface="Calibri"/>
              </a:rPr>
              <a:t>,</a:t>
            </a:r>
            <a:r>
              <a:rPr lang="ru-RU" sz="2600" spc="80" dirty="0">
                <a:solidFill>
                  <a:srgbClr val="002060"/>
                </a:solidFill>
                <a:effectLst/>
                <a:latin typeface="Times New Roman"/>
                <a:ea typeface="Calibri"/>
              </a:rPr>
              <a:t> </a:t>
            </a:r>
            <a:r>
              <a:rPr lang="ru-RU" sz="2600" dirty="0">
                <a:solidFill>
                  <a:srgbClr val="002060"/>
                </a:solidFill>
                <a:effectLst/>
                <a:latin typeface="Times New Roman"/>
                <a:ea typeface="Calibri"/>
              </a:rPr>
              <a:t>а</a:t>
            </a:r>
            <a:r>
              <a:rPr lang="ru-RU" sz="2600" spc="85" dirty="0">
                <a:solidFill>
                  <a:srgbClr val="002060"/>
                </a:solidFill>
                <a:effectLst/>
                <a:latin typeface="Times New Roman"/>
                <a:ea typeface="Calibri"/>
              </a:rPr>
              <a:t> </a:t>
            </a:r>
            <a:r>
              <a:rPr lang="ru-RU" sz="2600" spc="-5" dirty="0" err="1">
                <a:solidFill>
                  <a:srgbClr val="002060"/>
                </a:solidFill>
                <a:effectLst/>
                <a:latin typeface="Times New Roman"/>
                <a:ea typeface="Calibri"/>
              </a:rPr>
              <a:t>також</a:t>
            </a:r>
            <a:r>
              <a:rPr lang="ru-RU" sz="2600" spc="80" dirty="0">
                <a:solidFill>
                  <a:srgbClr val="002060"/>
                </a:solidFill>
                <a:effectLst/>
                <a:latin typeface="Times New Roman"/>
                <a:ea typeface="Calibri"/>
              </a:rPr>
              <a:t> </a:t>
            </a:r>
            <a:r>
              <a:rPr lang="ru-RU" sz="2600" dirty="0">
                <a:solidFill>
                  <a:srgbClr val="002060"/>
                </a:solidFill>
                <a:effectLst/>
                <a:latin typeface="Times New Roman"/>
                <a:ea typeface="Calibri"/>
              </a:rPr>
              <a:t>у</a:t>
            </a:r>
            <a:r>
              <a:rPr lang="ru-RU" sz="2600" spc="85" dirty="0">
                <a:solidFill>
                  <a:srgbClr val="002060"/>
                </a:solidFill>
                <a:effectLst/>
                <a:latin typeface="Times New Roman"/>
                <a:ea typeface="Calibri"/>
              </a:rPr>
              <a:t> </a:t>
            </a:r>
            <a:r>
              <a:rPr lang="ru-RU" sz="2600" spc="-5" dirty="0">
                <a:solidFill>
                  <a:srgbClr val="002060"/>
                </a:solidFill>
                <a:effectLst/>
                <a:latin typeface="Times New Roman"/>
                <a:ea typeface="Calibri"/>
              </a:rPr>
              <a:t>строки</a:t>
            </a:r>
            <a:r>
              <a:rPr lang="ru-RU" sz="2600" b="1" spc="-5" dirty="0">
                <a:solidFill>
                  <a:srgbClr val="002060"/>
                </a:solidFill>
                <a:effectLst/>
                <a:latin typeface="Times New Roman"/>
                <a:ea typeface="Calibri"/>
              </a:rPr>
              <a:t>,</a:t>
            </a:r>
            <a:r>
              <a:rPr lang="ru-RU" sz="2600" b="1" spc="80" dirty="0">
                <a:solidFill>
                  <a:srgbClr val="002060"/>
                </a:solidFill>
                <a:effectLst/>
                <a:latin typeface="Times New Roman"/>
                <a:ea typeface="Calibri"/>
              </a:rPr>
              <a:t> </a:t>
            </a:r>
            <a:r>
              <a:rPr lang="ru-RU" sz="2600" dirty="0" err="1">
                <a:solidFill>
                  <a:srgbClr val="002060"/>
                </a:solidFill>
                <a:effectLst/>
                <a:latin typeface="Times New Roman"/>
                <a:ea typeface="Calibri"/>
              </a:rPr>
              <a:t>що</a:t>
            </a:r>
            <a:r>
              <a:rPr lang="ru-RU" sz="2600" spc="85" dirty="0">
                <a:solidFill>
                  <a:srgbClr val="002060"/>
                </a:solidFill>
                <a:effectLst/>
                <a:latin typeface="Times New Roman"/>
                <a:ea typeface="Calibri"/>
              </a:rPr>
              <a:t> </a:t>
            </a:r>
            <a:r>
              <a:rPr lang="ru-RU" sz="2600" spc="-5" dirty="0" err="1">
                <a:solidFill>
                  <a:srgbClr val="002060"/>
                </a:solidFill>
                <a:effectLst/>
                <a:latin typeface="Times New Roman"/>
                <a:ea typeface="Calibri"/>
              </a:rPr>
              <a:t>відповідають</a:t>
            </a:r>
            <a:r>
              <a:rPr lang="ru-RU" sz="2600" spc="85" dirty="0">
                <a:solidFill>
                  <a:srgbClr val="002060"/>
                </a:solidFill>
                <a:effectLst/>
                <a:latin typeface="Times New Roman"/>
                <a:ea typeface="Calibri"/>
              </a:rPr>
              <a:t> </a:t>
            </a:r>
            <a:r>
              <a:rPr lang="ru-RU" sz="2600" spc="-5" dirty="0" err="1">
                <a:solidFill>
                  <a:srgbClr val="002060"/>
                </a:solidFill>
                <a:effectLst/>
                <a:latin typeface="Times New Roman"/>
                <a:ea typeface="Calibri"/>
              </a:rPr>
              <a:t>віку</a:t>
            </a:r>
            <a:r>
              <a:rPr lang="ru-RU" sz="2600" spc="90" dirty="0">
                <a:solidFill>
                  <a:srgbClr val="002060"/>
                </a:solidFill>
                <a:effectLst/>
                <a:latin typeface="Times New Roman"/>
                <a:ea typeface="Calibri"/>
              </a:rPr>
              <a:t> </a:t>
            </a:r>
            <a:r>
              <a:rPr lang="ru-RU" sz="2600" dirty="0" err="1">
                <a:solidFill>
                  <a:srgbClr val="002060"/>
                </a:solidFill>
                <a:effectLst/>
                <a:latin typeface="Times New Roman"/>
                <a:ea typeface="Calibri"/>
              </a:rPr>
              <a:t>зміни</a:t>
            </a:r>
            <a:r>
              <a:rPr lang="ru-RU" sz="2600" spc="90" dirty="0">
                <a:solidFill>
                  <a:srgbClr val="002060"/>
                </a:solidFill>
                <a:effectLst/>
                <a:latin typeface="Times New Roman"/>
                <a:ea typeface="Calibri"/>
              </a:rPr>
              <a:t> </a:t>
            </a:r>
            <a:r>
              <a:rPr lang="ru-RU" sz="2600" spc="-5" dirty="0" err="1">
                <a:solidFill>
                  <a:srgbClr val="002060"/>
                </a:solidFill>
                <a:effectLst/>
                <a:latin typeface="Times New Roman"/>
                <a:ea typeface="Calibri"/>
              </a:rPr>
              <a:t>раціонів</a:t>
            </a:r>
            <a:r>
              <a:rPr lang="ru-RU" sz="2600" spc="80" dirty="0">
                <a:solidFill>
                  <a:srgbClr val="002060"/>
                </a:solidFill>
                <a:effectLst/>
                <a:latin typeface="Times New Roman"/>
                <a:ea typeface="Calibri"/>
              </a:rPr>
              <a:t> </a:t>
            </a:r>
            <a:r>
              <a:rPr lang="ru-RU" sz="2600" spc="-5" dirty="0">
                <a:solidFill>
                  <a:srgbClr val="002060"/>
                </a:solidFill>
                <a:effectLst/>
                <a:latin typeface="Times New Roman"/>
                <a:ea typeface="Calibri"/>
              </a:rPr>
              <a:t>(у</a:t>
            </a:r>
            <a:r>
              <a:rPr lang="ru-RU" sz="2600" spc="85" dirty="0">
                <a:solidFill>
                  <a:srgbClr val="002060"/>
                </a:solidFill>
                <a:effectLst/>
                <a:latin typeface="Times New Roman"/>
                <a:ea typeface="Calibri"/>
              </a:rPr>
              <a:t> </a:t>
            </a:r>
            <a:r>
              <a:rPr lang="ru-RU" sz="2600" spc="-5" dirty="0">
                <a:solidFill>
                  <a:srgbClr val="002060"/>
                </a:solidFill>
                <a:effectLst/>
                <a:latin typeface="Times New Roman"/>
                <a:ea typeface="Calibri"/>
              </a:rPr>
              <a:t>днях):</a:t>
            </a:r>
            <a:r>
              <a:rPr lang="ru-RU" sz="2600" spc="90" dirty="0">
                <a:solidFill>
                  <a:srgbClr val="002060"/>
                </a:solidFill>
                <a:effectLst/>
                <a:latin typeface="Times New Roman"/>
                <a:ea typeface="Calibri"/>
              </a:rPr>
              <a:t> </a:t>
            </a:r>
            <a:br>
              <a:rPr lang="ru-RU" sz="2600" spc="90" dirty="0">
                <a:solidFill>
                  <a:srgbClr val="002060"/>
                </a:solidFill>
                <a:effectLst/>
                <a:latin typeface="Times New Roman"/>
                <a:ea typeface="Calibri"/>
              </a:rPr>
            </a:br>
            <a:r>
              <a:rPr lang="ru-RU" sz="2600" spc="-5" dirty="0" err="1">
                <a:solidFill>
                  <a:srgbClr val="002060"/>
                </a:solidFill>
                <a:effectLst/>
                <a:latin typeface="Times New Roman"/>
                <a:ea typeface="Calibri"/>
              </a:rPr>
              <a:t>племінних</a:t>
            </a:r>
            <a:r>
              <a:rPr lang="ru-RU" sz="2600" spc="85" dirty="0">
                <a:solidFill>
                  <a:srgbClr val="002060"/>
                </a:solidFill>
                <a:effectLst/>
                <a:latin typeface="Times New Roman"/>
                <a:ea typeface="Calibri"/>
              </a:rPr>
              <a:t> </a:t>
            </a:r>
            <a:r>
              <a:rPr lang="ru-RU" sz="2600" spc="-5" dirty="0">
                <a:solidFill>
                  <a:srgbClr val="002060"/>
                </a:solidFill>
                <a:effectLst/>
                <a:latin typeface="Times New Roman"/>
                <a:ea typeface="Calibri"/>
              </a:rPr>
              <a:t>курчат</a:t>
            </a:r>
            <a:r>
              <a:rPr lang="ru-RU" sz="2600" spc="85" dirty="0">
                <a:solidFill>
                  <a:srgbClr val="002060"/>
                </a:solidFill>
                <a:effectLst/>
                <a:latin typeface="Times New Roman"/>
                <a:ea typeface="Calibri"/>
              </a:rPr>
              <a:t> </a:t>
            </a:r>
            <a:r>
              <a:rPr lang="ru-RU" sz="2600" spc="-5" dirty="0">
                <a:solidFill>
                  <a:srgbClr val="002060"/>
                </a:solidFill>
                <a:effectLst/>
                <a:latin typeface="Times New Roman"/>
                <a:ea typeface="Calibri"/>
              </a:rPr>
              <a:t>-30,</a:t>
            </a:r>
            <a:r>
              <a:rPr lang="ru-RU" sz="2600" spc="275" dirty="0">
                <a:solidFill>
                  <a:srgbClr val="002060"/>
                </a:solidFill>
                <a:effectLst/>
                <a:latin typeface="Times New Roman"/>
                <a:ea typeface="Calibri"/>
              </a:rPr>
              <a:t> </a:t>
            </a:r>
            <a:r>
              <a:rPr lang="ru-RU" sz="2600" dirty="0">
                <a:solidFill>
                  <a:srgbClr val="002060"/>
                </a:solidFill>
                <a:effectLst/>
                <a:latin typeface="Times New Roman"/>
                <a:ea typeface="Calibri"/>
              </a:rPr>
              <a:t>90</a:t>
            </a:r>
            <a:r>
              <a:rPr lang="ru-RU" sz="2600" spc="-5" dirty="0">
                <a:solidFill>
                  <a:srgbClr val="002060"/>
                </a:solidFill>
                <a:effectLst/>
                <a:latin typeface="Times New Roman"/>
                <a:ea typeface="Calibri"/>
              </a:rPr>
              <a:t> </a:t>
            </a:r>
            <a:r>
              <a:rPr lang="ru-RU" sz="2600" dirty="0">
                <a:solidFill>
                  <a:srgbClr val="002060"/>
                </a:solidFill>
                <a:effectLst/>
                <a:latin typeface="Times New Roman"/>
                <a:ea typeface="Calibri"/>
              </a:rPr>
              <a:t>і 150; </a:t>
            </a:r>
            <a:r>
              <a:rPr lang="ru-RU" sz="2600" spc="-5" dirty="0">
                <a:solidFill>
                  <a:srgbClr val="002060"/>
                </a:solidFill>
                <a:effectLst/>
                <a:latin typeface="Times New Roman"/>
                <a:ea typeface="Calibri"/>
              </a:rPr>
              <a:t>курчат-</a:t>
            </a:r>
            <a:r>
              <a:rPr lang="ru-RU" sz="2600" spc="-5" dirty="0" err="1">
                <a:solidFill>
                  <a:srgbClr val="002060"/>
                </a:solidFill>
                <a:effectLst/>
                <a:latin typeface="Times New Roman"/>
                <a:ea typeface="Calibri"/>
              </a:rPr>
              <a:t>бройлерів</a:t>
            </a:r>
            <a:r>
              <a:rPr lang="ru-RU" sz="2600" spc="-5" dirty="0">
                <a:solidFill>
                  <a:srgbClr val="002060"/>
                </a:solidFill>
                <a:effectLst/>
                <a:latin typeface="Times New Roman"/>
                <a:ea typeface="Calibri"/>
              </a:rPr>
              <a:t> </a:t>
            </a:r>
            <a:r>
              <a:rPr lang="ru-RU" sz="2600" dirty="0">
                <a:solidFill>
                  <a:srgbClr val="002060"/>
                </a:solidFill>
                <a:effectLst/>
                <a:latin typeface="Times New Roman"/>
                <a:ea typeface="Calibri"/>
              </a:rPr>
              <a:t>- 28</a:t>
            </a:r>
            <a:r>
              <a:rPr lang="ru-RU" sz="2600" spc="-5" dirty="0">
                <a:solidFill>
                  <a:srgbClr val="002060"/>
                </a:solidFill>
                <a:effectLst/>
                <a:latin typeface="Times New Roman"/>
                <a:ea typeface="Calibri"/>
              </a:rPr>
              <a:t> </a:t>
            </a:r>
            <a:r>
              <a:rPr lang="ru-RU" sz="2600" dirty="0">
                <a:solidFill>
                  <a:srgbClr val="002060"/>
                </a:solidFill>
                <a:effectLst/>
                <a:latin typeface="Times New Roman"/>
                <a:ea typeface="Calibri"/>
              </a:rPr>
              <a:t>і</a:t>
            </a:r>
            <a:r>
              <a:rPr lang="ru-RU" sz="2600" spc="5" dirty="0">
                <a:solidFill>
                  <a:srgbClr val="002060"/>
                </a:solidFill>
                <a:effectLst/>
                <a:latin typeface="Times New Roman"/>
                <a:ea typeface="Calibri"/>
              </a:rPr>
              <a:t> </a:t>
            </a:r>
            <a:r>
              <a:rPr lang="ru-RU" sz="2600" spc="-5" dirty="0">
                <a:solidFill>
                  <a:srgbClr val="002060"/>
                </a:solidFill>
                <a:effectLst/>
                <a:latin typeface="Times New Roman"/>
                <a:ea typeface="Calibri"/>
              </a:rPr>
              <a:t>56;</a:t>
            </a:r>
            <a:r>
              <a:rPr lang="ru-RU" sz="2600" dirty="0">
                <a:solidFill>
                  <a:srgbClr val="002060"/>
                </a:solidFill>
                <a:effectLst/>
                <a:latin typeface="Times New Roman"/>
                <a:ea typeface="Calibri"/>
              </a:rPr>
              <a:t> </a:t>
            </a:r>
            <a:r>
              <a:rPr lang="ru-RU" sz="2600" dirty="0" err="1">
                <a:solidFill>
                  <a:srgbClr val="002060"/>
                </a:solidFill>
                <a:effectLst/>
                <a:latin typeface="Times New Roman"/>
                <a:ea typeface="Calibri"/>
              </a:rPr>
              <a:t>каченят</a:t>
            </a:r>
            <a:r>
              <a:rPr lang="ru-RU" sz="2600" dirty="0">
                <a:solidFill>
                  <a:srgbClr val="002060"/>
                </a:solidFill>
                <a:effectLst/>
                <a:latin typeface="Times New Roman"/>
                <a:ea typeface="Calibri"/>
              </a:rPr>
              <a:t>:</a:t>
            </a:r>
            <a:r>
              <a:rPr lang="ru-RU" sz="2600" spc="-5" dirty="0">
                <a:solidFill>
                  <a:srgbClr val="002060"/>
                </a:solidFill>
                <a:effectLst/>
                <a:latin typeface="Times New Roman"/>
                <a:ea typeface="Calibri"/>
              </a:rPr>
              <a:t> </a:t>
            </a:r>
            <a:r>
              <a:rPr lang="ru-RU" sz="2600" dirty="0" err="1">
                <a:solidFill>
                  <a:srgbClr val="002060"/>
                </a:solidFill>
                <a:effectLst/>
                <a:latin typeface="Times New Roman"/>
                <a:ea typeface="Calibri"/>
              </a:rPr>
              <a:t>племінних</a:t>
            </a:r>
            <a:r>
              <a:rPr lang="ru-RU" sz="2600" dirty="0">
                <a:solidFill>
                  <a:srgbClr val="002060"/>
                </a:solidFill>
                <a:effectLst/>
                <a:latin typeface="Times New Roman"/>
                <a:ea typeface="Calibri"/>
              </a:rPr>
              <a:t> -</a:t>
            </a:r>
            <a:r>
              <a:rPr lang="ru-RU" sz="2600" spc="-10" dirty="0">
                <a:solidFill>
                  <a:srgbClr val="002060"/>
                </a:solidFill>
                <a:effectLst/>
                <a:latin typeface="Times New Roman"/>
                <a:ea typeface="Calibri"/>
              </a:rPr>
              <a:t> </a:t>
            </a:r>
            <a:r>
              <a:rPr lang="ru-RU" sz="2600" spc="-5" dirty="0">
                <a:solidFill>
                  <a:srgbClr val="002060"/>
                </a:solidFill>
                <a:effectLst/>
                <a:latin typeface="Times New Roman"/>
                <a:ea typeface="Calibri"/>
              </a:rPr>
              <a:t>180,</a:t>
            </a:r>
            <a:r>
              <a:rPr lang="ru-RU" sz="2600" dirty="0">
                <a:solidFill>
                  <a:srgbClr val="002060"/>
                </a:solidFill>
                <a:effectLst/>
                <a:latin typeface="Times New Roman"/>
                <a:ea typeface="Calibri"/>
              </a:rPr>
              <a:t> </a:t>
            </a:r>
            <a:r>
              <a:rPr lang="ru-RU" sz="2600" dirty="0" err="1">
                <a:solidFill>
                  <a:srgbClr val="002060"/>
                </a:solidFill>
                <a:effectLst/>
                <a:latin typeface="Times New Roman"/>
                <a:ea typeface="Calibri"/>
              </a:rPr>
              <a:t>вирощуваних</a:t>
            </a:r>
            <a:r>
              <a:rPr lang="ru-RU" sz="2600" dirty="0">
                <a:solidFill>
                  <a:srgbClr val="002060"/>
                </a:solidFill>
                <a:effectLst/>
                <a:latin typeface="Times New Roman"/>
                <a:ea typeface="Calibri"/>
              </a:rPr>
              <a:t> </a:t>
            </a:r>
            <a:r>
              <a:rPr lang="ru-RU" sz="2600" spc="-5" dirty="0">
                <a:solidFill>
                  <a:srgbClr val="002060"/>
                </a:solidFill>
                <a:effectLst/>
                <a:latin typeface="Times New Roman"/>
                <a:ea typeface="Calibri"/>
              </a:rPr>
              <a:t>на </a:t>
            </a:r>
            <a:r>
              <a:rPr lang="ru-RU" sz="2600" spc="-5" dirty="0" err="1">
                <a:solidFill>
                  <a:srgbClr val="002060"/>
                </a:solidFill>
                <a:effectLst/>
                <a:latin typeface="Times New Roman"/>
                <a:ea typeface="Calibri"/>
              </a:rPr>
              <a:t>м'ясо</a:t>
            </a:r>
            <a:r>
              <a:rPr lang="ru-RU" sz="2600" dirty="0">
                <a:solidFill>
                  <a:srgbClr val="002060"/>
                </a:solidFill>
                <a:effectLst/>
                <a:latin typeface="Times New Roman"/>
                <a:ea typeface="Calibri"/>
              </a:rPr>
              <a:t> - 20</a:t>
            </a:r>
            <a:r>
              <a:rPr lang="ru-RU" sz="2600" spc="-5" dirty="0">
                <a:solidFill>
                  <a:srgbClr val="002060"/>
                </a:solidFill>
                <a:effectLst/>
                <a:latin typeface="Times New Roman"/>
                <a:ea typeface="Calibri"/>
              </a:rPr>
              <a:t> </a:t>
            </a:r>
            <a:r>
              <a:rPr lang="ru-RU" sz="2600" dirty="0">
                <a:solidFill>
                  <a:srgbClr val="002060"/>
                </a:solidFill>
                <a:effectLst/>
                <a:latin typeface="Times New Roman"/>
                <a:ea typeface="Calibri"/>
              </a:rPr>
              <a:t>і 50;</a:t>
            </a:r>
            <a:r>
              <a:rPr lang="ru-RU" sz="2600" spc="205" dirty="0">
                <a:solidFill>
                  <a:srgbClr val="002060"/>
                </a:solidFill>
                <a:effectLst/>
                <a:latin typeface="Times New Roman"/>
                <a:ea typeface="Calibri"/>
              </a:rPr>
              <a:t> </a:t>
            </a:r>
            <a:br>
              <a:rPr lang="ru-RU" sz="2600" spc="205" dirty="0">
                <a:solidFill>
                  <a:srgbClr val="002060"/>
                </a:solidFill>
                <a:effectLst/>
                <a:latin typeface="Times New Roman"/>
                <a:ea typeface="Calibri"/>
              </a:rPr>
            </a:br>
            <a:r>
              <a:rPr lang="ru-RU" sz="2600" dirty="0" err="1">
                <a:solidFill>
                  <a:srgbClr val="002060"/>
                </a:solidFill>
                <a:effectLst/>
                <a:latin typeface="Times New Roman"/>
                <a:ea typeface="Calibri"/>
              </a:rPr>
              <a:t>гусенят</a:t>
            </a:r>
            <a:r>
              <a:rPr lang="ru-RU" sz="2600" dirty="0">
                <a:solidFill>
                  <a:srgbClr val="002060"/>
                </a:solidFill>
                <a:effectLst/>
                <a:latin typeface="Times New Roman"/>
                <a:ea typeface="Calibri"/>
              </a:rPr>
              <a:t>:</a:t>
            </a:r>
            <a:r>
              <a:rPr lang="ru-RU" sz="2600" spc="60" dirty="0">
                <a:solidFill>
                  <a:srgbClr val="002060"/>
                </a:solidFill>
                <a:effectLst/>
                <a:latin typeface="Times New Roman"/>
                <a:ea typeface="Calibri"/>
              </a:rPr>
              <a:t> </a:t>
            </a:r>
            <a:r>
              <a:rPr lang="ru-RU" sz="2600" dirty="0" err="1">
                <a:solidFill>
                  <a:srgbClr val="002060"/>
                </a:solidFill>
                <a:effectLst/>
                <a:latin typeface="Times New Roman"/>
                <a:ea typeface="Calibri"/>
              </a:rPr>
              <a:t>племінних</a:t>
            </a:r>
            <a:r>
              <a:rPr lang="ru-RU" sz="2600" spc="60" dirty="0">
                <a:solidFill>
                  <a:srgbClr val="002060"/>
                </a:solidFill>
                <a:effectLst/>
                <a:latin typeface="Times New Roman"/>
                <a:ea typeface="Calibri"/>
              </a:rPr>
              <a:t> </a:t>
            </a:r>
            <a:r>
              <a:rPr lang="ru-RU" sz="2600" dirty="0">
                <a:solidFill>
                  <a:srgbClr val="002060"/>
                </a:solidFill>
                <a:effectLst/>
                <a:latin typeface="Times New Roman"/>
                <a:ea typeface="Calibri"/>
              </a:rPr>
              <a:t>-</a:t>
            </a:r>
            <a:r>
              <a:rPr lang="ru-RU" sz="2600" spc="60" dirty="0">
                <a:solidFill>
                  <a:srgbClr val="002060"/>
                </a:solidFill>
                <a:effectLst/>
                <a:latin typeface="Times New Roman"/>
                <a:ea typeface="Calibri"/>
              </a:rPr>
              <a:t> </a:t>
            </a:r>
            <a:r>
              <a:rPr lang="ru-RU" sz="2600" dirty="0">
                <a:solidFill>
                  <a:srgbClr val="002060"/>
                </a:solidFill>
                <a:effectLst/>
                <a:latin typeface="Times New Roman"/>
                <a:ea typeface="Calibri"/>
              </a:rPr>
              <a:t>210,</a:t>
            </a:r>
            <a:r>
              <a:rPr lang="ru-RU" sz="2600" spc="60" dirty="0">
                <a:solidFill>
                  <a:srgbClr val="002060"/>
                </a:solidFill>
                <a:effectLst/>
                <a:latin typeface="Times New Roman"/>
                <a:ea typeface="Calibri"/>
              </a:rPr>
              <a:t> </a:t>
            </a:r>
            <a:r>
              <a:rPr lang="ru-RU" sz="2600" dirty="0" err="1">
                <a:solidFill>
                  <a:srgbClr val="002060"/>
                </a:solidFill>
                <a:effectLst/>
                <a:latin typeface="Times New Roman"/>
                <a:ea typeface="Calibri"/>
              </a:rPr>
              <a:t>вирощуваних</a:t>
            </a:r>
            <a:r>
              <a:rPr lang="ru-RU" sz="2600" spc="65" dirty="0">
                <a:solidFill>
                  <a:srgbClr val="002060"/>
                </a:solidFill>
                <a:effectLst/>
                <a:latin typeface="Times New Roman"/>
                <a:ea typeface="Calibri"/>
              </a:rPr>
              <a:t> </a:t>
            </a:r>
            <a:r>
              <a:rPr lang="ru-RU" sz="2600" spc="-5" dirty="0">
                <a:solidFill>
                  <a:srgbClr val="002060"/>
                </a:solidFill>
                <a:effectLst/>
                <a:latin typeface="Times New Roman"/>
                <a:ea typeface="Calibri"/>
              </a:rPr>
              <a:t>на</a:t>
            </a:r>
            <a:r>
              <a:rPr lang="ru-RU" sz="2600" spc="65" dirty="0">
                <a:solidFill>
                  <a:srgbClr val="002060"/>
                </a:solidFill>
                <a:effectLst/>
                <a:latin typeface="Times New Roman"/>
                <a:ea typeface="Calibri"/>
              </a:rPr>
              <a:t> </a:t>
            </a:r>
            <a:r>
              <a:rPr lang="ru-RU" sz="2600" spc="-5" dirty="0" err="1">
                <a:solidFill>
                  <a:srgbClr val="002060"/>
                </a:solidFill>
                <a:effectLst/>
                <a:latin typeface="Times New Roman"/>
                <a:ea typeface="Calibri"/>
              </a:rPr>
              <a:t>м'ясо</a:t>
            </a:r>
            <a:r>
              <a:rPr lang="ru-RU" sz="2600" spc="65" dirty="0">
                <a:solidFill>
                  <a:srgbClr val="002060"/>
                </a:solidFill>
                <a:effectLst/>
                <a:latin typeface="Times New Roman"/>
                <a:ea typeface="Calibri"/>
              </a:rPr>
              <a:t> </a:t>
            </a:r>
            <a:r>
              <a:rPr lang="ru-RU" sz="2600" dirty="0">
                <a:solidFill>
                  <a:srgbClr val="002060"/>
                </a:solidFill>
                <a:effectLst/>
                <a:latin typeface="Times New Roman"/>
                <a:ea typeface="Calibri"/>
              </a:rPr>
              <a:t>20</a:t>
            </a:r>
            <a:r>
              <a:rPr lang="ru-RU" sz="2600" spc="70" dirty="0">
                <a:solidFill>
                  <a:srgbClr val="002060"/>
                </a:solidFill>
                <a:effectLst/>
                <a:latin typeface="Times New Roman"/>
                <a:ea typeface="Calibri"/>
              </a:rPr>
              <a:t> </a:t>
            </a:r>
            <a:r>
              <a:rPr lang="ru-RU" sz="2600" dirty="0">
                <a:solidFill>
                  <a:srgbClr val="002060"/>
                </a:solidFill>
                <a:effectLst/>
                <a:latin typeface="Times New Roman"/>
                <a:ea typeface="Calibri"/>
              </a:rPr>
              <a:t>і</a:t>
            </a:r>
            <a:r>
              <a:rPr lang="ru-RU" sz="2600" spc="65" dirty="0">
                <a:solidFill>
                  <a:srgbClr val="002060"/>
                </a:solidFill>
                <a:effectLst/>
                <a:latin typeface="Times New Roman"/>
                <a:ea typeface="Calibri"/>
              </a:rPr>
              <a:t> </a:t>
            </a:r>
            <a:r>
              <a:rPr lang="ru-RU" sz="2600" dirty="0">
                <a:solidFill>
                  <a:srgbClr val="002060"/>
                </a:solidFill>
                <a:effectLst/>
                <a:latin typeface="Times New Roman"/>
                <a:ea typeface="Calibri"/>
              </a:rPr>
              <a:t>60;</a:t>
            </a:r>
            <a:r>
              <a:rPr lang="ru-RU" sz="2600" spc="65" dirty="0">
                <a:solidFill>
                  <a:srgbClr val="002060"/>
                </a:solidFill>
                <a:effectLst/>
                <a:latin typeface="Times New Roman"/>
                <a:ea typeface="Calibri"/>
              </a:rPr>
              <a:t> </a:t>
            </a:r>
            <a:r>
              <a:rPr lang="ru-RU" sz="2600" spc="-5" dirty="0" err="1">
                <a:solidFill>
                  <a:srgbClr val="002060"/>
                </a:solidFill>
                <a:effectLst/>
                <a:latin typeface="Times New Roman"/>
                <a:ea typeface="Calibri"/>
              </a:rPr>
              <a:t>індиченят</a:t>
            </a:r>
            <a:r>
              <a:rPr lang="ru-RU" sz="2600" spc="-5" dirty="0">
                <a:solidFill>
                  <a:srgbClr val="002060"/>
                </a:solidFill>
                <a:effectLst/>
                <a:latin typeface="Times New Roman"/>
                <a:ea typeface="Calibri"/>
              </a:rPr>
              <a:t>:</a:t>
            </a:r>
            <a:r>
              <a:rPr lang="ru-RU" sz="2600" spc="70" dirty="0">
                <a:solidFill>
                  <a:srgbClr val="002060"/>
                </a:solidFill>
                <a:effectLst/>
                <a:latin typeface="Times New Roman"/>
                <a:ea typeface="Calibri"/>
              </a:rPr>
              <a:t> </a:t>
            </a:r>
            <a:r>
              <a:rPr lang="ru-RU" sz="2600" spc="-5" dirty="0" err="1">
                <a:solidFill>
                  <a:srgbClr val="002060"/>
                </a:solidFill>
                <a:effectLst/>
                <a:latin typeface="Times New Roman"/>
                <a:ea typeface="Calibri"/>
              </a:rPr>
              <a:t>племінних</a:t>
            </a:r>
            <a:r>
              <a:rPr lang="ru-RU" sz="2600" spc="65" dirty="0">
                <a:solidFill>
                  <a:srgbClr val="002060"/>
                </a:solidFill>
                <a:effectLst/>
                <a:latin typeface="Times New Roman"/>
                <a:ea typeface="Calibri"/>
              </a:rPr>
              <a:t> </a:t>
            </a:r>
            <a:r>
              <a:rPr lang="ru-RU" sz="2600" dirty="0">
                <a:solidFill>
                  <a:srgbClr val="002060"/>
                </a:solidFill>
                <a:effectLst/>
                <a:latin typeface="Times New Roman"/>
                <a:ea typeface="Calibri"/>
              </a:rPr>
              <a:t>-</a:t>
            </a:r>
            <a:r>
              <a:rPr lang="ru-RU" sz="2600" spc="65" dirty="0">
                <a:solidFill>
                  <a:srgbClr val="002060"/>
                </a:solidFill>
                <a:effectLst/>
                <a:latin typeface="Times New Roman"/>
                <a:ea typeface="Calibri"/>
              </a:rPr>
              <a:t> </a:t>
            </a:r>
            <a:r>
              <a:rPr lang="ru-RU" sz="2600" dirty="0">
                <a:solidFill>
                  <a:srgbClr val="002060"/>
                </a:solidFill>
                <a:effectLst/>
                <a:latin typeface="Times New Roman"/>
                <a:ea typeface="Calibri"/>
              </a:rPr>
              <a:t>180,</a:t>
            </a:r>
            <a:r>
              <a:rPr lang="ru-RU" sz="2600" spc="125" dirty="0">
                <a:solidFill>
                  <a:srgbClr val="002060"/>
                </a:solidFill>
                <a:effectLst/>
                <a:latin typeface="Times New Roman"/>
                <a:ea typeface="Calibri"/>
              </a:rPr>
              <a:t> </a:t>
            </a:r>
            <a:r>
              <a:rPr lang="ru-RU" sz="2600" spc="-5" dirty="0" err="1">
                <a:solidFill>
                  <a:srgbClr val="002060"/>
                </a:solidFill>
                <a:effectLst/>
                <a:latin typeface="Times New Roman"/>
                <a:ea typeface="Calibri"/>
              </a:rPr>
              <a:t>вирощуваних</a:t>
            </a:r>
            <a:r>
              <a:rPr lang="ru-RU" sz="2600" spc="25" dirty="0">
                <a:solidFill>
                  <a:srgbClr val="002060"/>
                </a:solidFill>
                <a:effectLst/>
                <a:latin typeface="Times New Roman"/>
                <a:ea typeface="Calibri"/>
              </a:rPr>
              <a:t> </a:t>
            </a:r>
            <a:r>
              <a:rPr lang="ru-RU" sz="2600" spc="-5" dirty="0">
                <a:solidFill>
                  <a:srgbClr val="002060"/>
                </a:solidFill>
                <a:effectLst/>
                <a:latin typeface="Times New Roman"/>
                <a:ea typeface="Calibri"/>
              </a:rPr>
              <a:t>на</a:t>
            </a:r>
            <a:r>
              <a:rPr lang="ru-RU" sz="2600" spc="30" dirty="0">
                <a:solidFill>
                  <a:srgbClr val="002060"/>
                </a:solidFill>
                <a:effectLst/>
                <a:latin typeface="Times New Roman"/>
                <a:ea typeface="Calibri"/>
              </a:rPr>
              <a:t> </a:t>
            </a:r>
            <a:r>
              <a:rPr lang="ru-RU" sz="2600" spc="-5" dirty="0">
                <a:solidFill>
                  <a:srgbClr val="002060"/>
                </a:solidFill>
                <a:effectLst/>
                <a:latin typeface="Times New Roman"/>
                <a:ea typeface="Calibri"/>
              </a:rPr>
              <a:t>м'ясо-30,60,90</a:t>
            </a:r>
            <a:r>
              <a:rPr lang="ru-RU" sz="2600" spc="25" dirty="0">
                <a:solidFill>
                  <a:srgbClr val="002060"/>
                </a:solidFill>
                <a:effectLst/>
                <a:latin typeface="Times New Roman"/>
                <a:ea typeface="Calibri"/>
              </a:rPr>
              <a:t> </a:t>
            </a:r>
            <a:r>
              <a:rPr lang="ru-RU" sz="2600" dirty="0">
                <a:solidFill>
                  <a:srgbClr val="002060"/>
                </a:solidFill>
                <a:effectLst/>
                <a:latin typeface="Times New Roman"/>
                <a:ea typeface="Calibri"/>
              </a:rPr>
              <a:t>і</a:t>
            </a:r>
            <a:r>
              <a:rPr lang="ru-RU" sz="2600" spc="30" dirty="0">
                <a:solidFill>
                  <a:srgbClr val="002060"/>
                </a:solidFill>
                <a:effectLst/>
                <a:latin typeface="Times New Roman"/>
                <a:ea typeface="Calibri"/>
              </a:rPr>
              <a:t> </a:t>
            </a:r>
            <a:r>
              <a:rPr lang="ru-RU" sz="2600" dirty="0">
                <a:solidFill>
                  <a:srgbClr val="002060"/>
                </a:solidFill>
                <a:effectLst/>
                <a:latin typeface="Times New Roman"/>
                <a:ea typeface="Calibri"/>
              </a:rPr>
              <a:t>130.</a:t>
            </a:r>
            <a:r>
              <a:rPr lang="ru-RU" sz="2600" spc="20" dirty="0">
                <a:solidFill>
                  <a:srgbClr val="002060"/>
                </a:solidFill>
                <a:effectLst/>
                <a:latin typeface="Times New Roman"/>
                <a:ea typeface="Calibri"/>
              </a:rPr>
              <a:t> </a:t>
            </a:r>
            <a:r>
              <a:rPr lang="ru-RU" sz="2600" dirty="0" err="1">
                <a:solidFill>
                  <a:srgbClr val="002060"/>
                </a:solidFill>
                <a:effectLst/>
                <a:latin typeface="Times New Roman"/>
                <a:ea typeface="Calibri"/>
              </a:rPr>
              <a:t>Швидкість</a:t>
            </a:r>
            <a:r>
              <a:rPr lang="ru-RU" sz="2600" spc="30" dirty="0">
                <a:solidFill>
                  <a:srgbClr val="002060"/>
                </a:solidFill>
                <a:effectLst/>
                <a:latin typeface="Times New Roman"/>
                <a:ea typeface="Calibri"/>
              </a:rPr>
              <a:t> </a:t>
            </a:r>
            <a:r>
              <a:rPr lang="ru-RU" sz="2600" spc="-5" dirty="0">
                <a:solidFill>
                  <a:srgbClr val="002060"/>
                </a:solidFill>
                <a:effectLst/>
                <a:latin typeface="Times New Roman"/>
                <a:ea typeface="Calibri"/>
              </a:rPr>
              <a:t>росту</a:t>
            </a:r>
            <a:r>
              <a:rPr lang="ru-RU" sz="2600" spc="40" dirty="0">
                <a:solidFill>
                  <a:srgbClr val="002060"/>
                </a:solidFill>
                <a:effectLst/>
                <a:latin typeface="Times New Roman"/>
                <a:ea typeface="Calibri"/>
              </a:rPr>
              <a:t> </a:t>
            </a:r>
            <a:r>
              <a:rPr lang="ru-RU" sz="2600" spc="-5" dirty="0" err="1">
                <a:solidFill>
                  <a:srgbClr val="002060"/>
                </a:solidFill>
                <a:effectLst/>
                <a:latin typeface="Times New Roman"/>
                <a:ea typeface="Calibri"/>
              </a:rPr>
              <a:t>визначають</a:t>
            </a:r>
            <a:r>
              <a:rPr lang="ru-RU" sz="2600" spc="30" dirty="0">
                <a:solidFill>
                  <a:srgbClr val="002060"/>
                </a:solidFill>
                <a:effectLst/>
                <a:latin typeface="Times New Roman"/>
                <a:ea typeface="Calibri"/>
              </a:rPr>
              <a:t> </a:t>
            </a:r>
            <a:r>
              <a:rPr lang="ru-RU" sz="2600" dirty="0">
                <a:solidFill>
                  <a:srgbClr val="002060"/>
                </a:solidFill>
                <a:effectLst/>
                <a:latin typeface="Times New Roman"/>
                <a:ea typeface="Calibri"/>
              </a:rPr>
              <a:t>за </a:t>
            </a:r>
            <a:r>
              <a:rPr lang="ru-RU" sz="2600" spc="25" dirty="0">
                <a:solidFill>
                  <a:srgbClr val="002060"/>
                </a:solidFill>
                <a:effectLst/>
                <a:latin typeface="Times New Roman"/>
                <a:ea typeface="Calibri"/>
              </a:rPr>
              <a:t> </a:t>
            </a:r>
            <a:r>
              <a:rPr lang="ru-RU" sz="2600" spc="-5" dirty="0">
                <a:solidFill>
                  <a:srgbClr val="002060"/>
                </a:solidFill>
                <a:effectLst/>
                <a:latin typeface="Times New Roman"/>
                <a:ea typeface="Calibri"/>
              </a:rPr>
              <a:t>абсолютною</a:t>
            </a:r>
            <a:r>
              <a:rPr lang="ru-RU" sz="2600" spc="215" dirty="0">
                <a:solidFill>
                  <a:srgbClr val="002060"/>
                </a:solidFill>
                <a:effectLst/>
                <a:latin typeface="Times New Roman"/>
                <a:ea typeface="Calibri"/>
              </a:rPr>
              <a:t> </a:t>
            </a:r>
            <a:r>
              <a:rPr lang="ru-RU" sz="2600" dirty="0">
                <a:solidFill>
                  <a:srgbClr val="002060"/>
                </a:solidFill>
                <a:effectLst/>
                <a:latin typeface="Times New Roman"/>
                <a:ea typeface="Calibri"/>
              </a:rPr>
              <a:t>величиною</a:t>
            </a:r>
            <a:r>
              <a:rPr lang="ru-RU" sz="2600" spc="-45" dirty="0">
                <a:solidFill>
                  <a:srgbClr val="002060"/>
                </a:solidFill>
                <a:effectLst/>
                <a:latin typeface="Times New Roman"/>
                <a:ea typeface="Calibri"/>
              </a:rPr>
              <a:t> </a:t>
            </a:r>
            <a:r>
              <a:rPr lang="ru-RU" sz="2600" spc="-5" dirty="0">
                <a:solidFill>
                  <a:srgbClr val="002060"/>
                </a:solidFill>
                <a:effectLst/>
                <a:latin typeface="Times New Roman"/>
                <a:ea typeface="Calibri"/>
              </a:rPr>
              <a:t>приросту</a:t>
            </a:r>
            <a:r>
              <a:rPr lang="ru-RU" sz="2600" spc="-35" dirty="0">
                <a:solidFill>
                  <a:srgbClr val="002060"/>
                </a:solidFill>
                <a:effectLst/>
                <a:latin typeface="Times New Roman"/>
                <a:ea typeface="Calibri"/>
              </a:rPr>
              <a:t> </a:t>
            </a:r>
            <a:r>
              <a:rPr lang="ru-RU" sz="2600" dirty="0">
                <a:solidFill>
                  <a:srgbClr val="002060"/>
                </a:solidFill>
                <a:effectLst/>
                <a:latin typeface="Times New Roman"/>
                <a:ea typeface="Calibri"/>
              </a:rPr>
              <a:t>і</a:t>
            </a:r>
            <a:r>
              <a:rPr lang="ru-RU" sz="2600" spc="-50" dirty="0">
                <a:solidFill>
                  <a:srgbClr val="002060"/>
                </a:solidFill>
                <a:effectLst/>
                <a:latin typeface="Times New Roman"/>
                <a:ea typeface="Calibri"/>
              </a:rPr>
              <a:t> </a:t>
            </a:r>
            <a:r>
              <a:rPr lang="ru-RU" sz="2600" dirty="0">
                <a:solidFill>
                  <a:srgbClr val="002060"/>
                </a:solidFill>
                <a:effectLst/>
                <a:latin typeface="Times New Roman"/>
                <a:ea typeface="Calibri"/>
              </a:rPr>
              <a:t>за</a:t>
            </a:r>
            <a:r>
              <a:rPr lang="ru-RU" sz="2600" spc="-45" dirty="0">
                <a:solidFill>
                  <a:srgbClr val="002060"/>
                </a:solidFill>
                <a:effectLst/>
                <a:latin typeface="Times New Roman"/>
                <a:ea typeface="Calibri"/>
              </a:rPr>
              <a:t> </a:t>
            </a:r>
            <a:r>
              <a:rPr lang="ru-RU" sz="2600" spc="-5" dirty="0" err="1">
                <a:solidFill>
                  <a:srgbClr val="002060"/>
                </a:solidFill>
                <a:effectLst/>
                <a:latin typeface="Times New Roman"/>
                <a:ea typeface="Calibri"/>
              </a:rPr>
              <a:t>відносним</a:t>
            </a:r>
            <a:r>
              <a:rPr lang="ru-RU" sz="2600" spc="-40" dirty="0">
                <a:solidFill>
                  <a:srgbClr val="002060"/>
                </a:solidFill>
                <a:effectLst/>
                <a:latin typeface="Times New Roman"/>
                <a:ea typeface="Calibri"/>
              </a:rPr>
              <a:t> </a:t>
            </a:r>
            <a:r>
              <a:rPr lang="ru-RU" sz="2600" spc="-5" dirty="0">
                <a:solidFill>
                  <a:srgbClr val="002060"/>
                </a:solidFill>
                <a:effectLst/>
                <a:latin typeface="Times New Roman"/>
                <a:ea typeface="Calibri"/>
              </a:rPr>
              <a:t>приростом.</a:t>
            </a:r>
            <a:br>
              <a:rPr lang="ru-RU" sz="2600" spc="-5" dirty="0">
                <a:solidFill>
                  <a:srgbClr val="C00000"/>
                </a:solidFill>
                <a:effectLst/>
                <a:latin typeface="Times New Roman"/>
                <a:ea typeface="Calibri"/>
              </a:rPr>
            </a:br>
            <a:r>
              <a:rPr lang="ru-RU" sz="2600" b="1" spc="-5" dirty="0" err="1">
                <a:solidFill>
                  <a:srgbClr val="C00000"/>
                </a:solidFill>
                <a:effectLst/>
                <a:latin typeface="Times New Roman"/>
                <a:ea typeface="Calibri"/>
              </a:rPr>
              <a:t>Життєздатність</a:t>
            </a:r>
            <a:r>
              <a:rPr lang="ru-RU" sz="2600" b="1" spc="100" dirty="0">
                <a:solidFill>
                  <a:srgbClr val="C00000"/>
                </a:solidFill>
                <a:effectLst/>
                <a:latin typeface="Times New Roman"/>
                <a:ea typeface="Calibri"/>
              </a:rPr>
              <a:t> </a:t>
            </a:r>
            <a:r>
              <a:rPr lang="ru-RU" sz="2600" b="1" spc="-5" dirty="0">
                <a:solidFill>
                  <a:srgbClr val="C00000"/>
                </a:solidFill>
                <a:effectLst/>
                <a:latin typeface="Times New Roman"/>
                <a:ea typeface="Calibri"/>
              </a:rPr>
              <a:t>(</a:t>
            </a:r>
            <a:r>
              <a:rPr lang="ru-RU" sz="2600" b="1" spc="-5" dirty="0" err="1">
                <a:solidFill>
                  <a:srgbClr val="C00000"/>
                </a:solidFill>
                <a:effectLst/>
                <a:latin typeface="Times New Roman"/>
                <a:ea typeface="Calibri"/>
              </a:rPr>
              <a:t>збереженість</a:t>
            </a:r>
            <a:r>
              <a:rPr lang="ru-RU" sz="2600" b="1" spc="-5" dirty="0">
                <a:solidFill>
                  <a:srgbClr val="C00000"/>
                </a:solidFill>
                <a:effectLst/>
                <a:latin typeface="Times New Roman"/>
                <a:ea typeface="Calibri"/>
              </a:rPr>
              <a:t>)</a:t>
            </a:r>
            <a:r>
              <a:rPr lang="ru-RU" sz="2600" b="1" spc="90" dirty="0">
                <a:solidFill>
                  <a:srgbClr val="C00000"/>
                </a:solidFill>
                <a:effectLst/>
                <a:latin typeface="Times New Roman"/>
                <a:ea typeface="Calibri"/>
              </a:rPr>
              <a:t> </a:t>
            </a:r>
            <a:r>
              <a:rPr lang="ru-RU" sz="2600" dirty="0" err="1">
                <a:effectLst/>
                <a:latin typeface="Times New Roman"/>
                <a:ea typeface="Calibri"/>
              </a:rPr>
              <a:t>дорослої</a:t>
            </a:r>
            <a:r>
              <a:rPr lang="ru-RU" sz="2600" spc="95" dirty="0">
                <a:effectLst/>
                <a:latin typeface="Times New Roman"/>
                <a:ea typeface="Calibri"/>
              </a:rPr>
              <a:t> </a:t>
            </a:r>
            <a:r>
              <a:rPr lang="ru-RU" sz="2600" spc="-5" dirty="0" err="1">
                <a:effectLst/>
                <a:latin typeface="Times New Roman"/>
                <a:ea typeface="Calibri"/>
              </a:rPr>
              <a:t>птиці</a:t>
            </a:r>
            <a:r>
              <a:rPr lang="ru-RU" sz="2600" spc="100" dirty="0">
                <a:effectLst/>
                <a:latin typeface="Times New Roman"/>
                <a:ea typeface="Calibri"/>
              </a:rPr>
              <a:t> </a:t>
            </a:r>
            <a:r>
              <a:rPr lang="ru-RU" sz="2600" dirty="0">
                <a:effectLst/>
                <a:latin typeface="Times New Roman"/>
                <a:ea typeface="Calibri"/>
              </a:rPr>
              <a:t>і</a:t>
            </a:r>
            <a:r>
              <a:rPr lang="ru-RU" sz="2600" spc="100" dirty="0">
                <a:effectLst/>
                <a:latin typeface="Times New Roman"/>
                <a:ea typeface="Calibri"/>
              </a:rPr>
              <a:t> </a:t>
            </a:r>
            <a:r>
              <a:rPr lang="ru-RU" sz="2600" spc="-5" dirty="0">
                <a:effectLst/>
                <a:latin typeface="Times New Roman"/>
                <a:ea typeface="Calibri"/>
              </a:rPr>
              <a:t>ремонтного</a:t>
            </a:r>
            <a:r>
              <a:rPr lang="ru-RU" sz="2600" spc="90" dirty="0">
                <a:effectLst/>
                <a:latin typeface="Times New Roman"/>
                <a:ea typeface="Calibri"/>
              </a:rPr>
              <a:t> </a:t>
            </a:r>
            <a:r>
              <a:rPr lang="ru-RU" sz="2600" spc="-5" dirty="0">
                <a:effectLst/>
                <a:latin typeface="Times New Roman"/>
                <a:ea typeface="Calibri"/>
              </a:rPr>
              <a:t>молодняку</a:t>
            </a:r>
            <a:r>
              <a:rPr lang="ru-RU" sz="2600" spc="115" dirty="0">
                <a:effectLst/>
                <a:latin typeface="Times New Roman"/>
                <a:ea typeface="Calibri"/>
              </a:rPr>
              <a:t> </a:t>
            </a:r>
            <a:r>
              <a:rPr lang="ru-RU" sz="2600" spc="-10" dirty="0" err="1">
                <a:effectLst/>
                <a:latin typeface="Times New Roman"/>
                <a:ea typeface="Calibri"/>
              </a:rPr>
              <a:t>визначають</a:t>
            </a:r>
            <a:r>
              <a:rPr lang="ru-RU" sz="2600" spc="340" dirty="0">
                <a:effectLst/>
                <a:latin typeface="Times New Roman"/>
                <a:ea typeface="Calibri"/>
              </a:rPr>
              <a:t> </a:t>
            </a:r>
            <a:r>
              <a:rPr lang="ru-RU" sz="2600" dirty="0" err="1">
                <a:effectLst/>
                <a:latin typeface="Times New Roman"/>
                <a:ea typeface="Calibri"/>
              </a:rPr>
              <a:t>окремо</a:t>
            </a:r>
            <a:r>
              <a:rPr lang="ru-RU" sz="2600" dirty="0">
                <a:effectLst/>
                <a:latin typeface="Times New Roman"/>
                <a:ea typeface="Calibri"/>
              </a:rPr>
              <a:t>,</a:t>
            </a:r>
            <a:r>
              <a:rPr lang="ru-RU" sz="2600" spc="25" dirty="0">
                <a:effectLst/>
                <a:latin typeface="Times New Roman"/>
                <a:ea typeface="Calibri"/>
              </a:rPr>
              <a:t> </a:t>
            </a:r>
            <a:r>
              <a:rPr lang="ru-RU" sz="2600" spc="-5" dirty="0" err="1">
                <a:effectLst/>
                <a:latin typeface="Times New Roman"/>
                <a:ea typeface="Calibri"/>
              </a:rPr>
              <a:t>враховуючи</a:t>
            </a:r>
            <a:r>
              <a:rPr lang="ru-RU" sz="2600" spc="30" dirty="0">
                <a:effectLst/>
                <a:latin typeface="Times New Roman"/>
                <a:ea typeface="Calibri"/>
              </a:rPr>
              <a:t> </a:t>
            </a:r>
            <a:r>
              <a:rPr lang="ru-RU" sz="2600" spc="-5" dirty="0" err="1">
                <a:effectLst/>
                <a:latin typeface="Times New Roman"/>
                <a:ea typeface="Calibri"/>
              </a:rPr>
              <a:t>вимушене</a:t>
            </a:r>
            <a:r>
              <a:rPr lang="ru-RU" sz="2600" spc="35" dirty="0">
                <a:effectLst/>
                <a:latin typeface="Times New Roman"/>
                <a:ea typeface="Calibri"/>
              </a:rPr>
              <a:t> </a:t>
            </a:r>
            <a:r>
              <a:rPr lang="ru-RU" sz="2600" spc="-5" dirty="0" err="1">
                <a:effectLst/>
                <a:latin typeface="Times New Roman"/>
                <a:ea typeface="Calibri"/>
              </a:rPr>
              <a:t>вибракування</a:t>
            </a:r>
            <a:r>
              <a:rPr lang="ru-RU" sz="2600" spc="-5" dirty="0">
                <a:effectLst/>
                <a:latin typeface="Times New Roman"/>
                <a:ea typeface="Calibri"/>
              </a:rPr>
              <a:t>,</a:t>
            </a:r>
            <a:r>
              <a:rPr lang="ru-RU" sz="2600" spc="30" dirty="0">
                <a:effectLst/>
                <a:latin typeface="Times New Roman"/>
                <a:ea typeface="Calibri"/>
              </a:rPr>
              <a:t> </a:t>
            </a:r>
            <a:r>
              <a:rPr lang="ru-RU" sz="2600" dirty="0" err="1">
                <a:effectLst/>
                <a:latin typeface="Times New Roman"/>
                <a:ea typeface="Calibri"/>
              </a:rPr>
              <a:t>падіж</a:t>
            </a:r>
            <a:r>
              <a:rPr lang="ru-RU" sz="2600" spc="30" dirty="0">
                <a:effectLst/>
                <a:latin typeface="Times New Roman"/>
                <a:ea typeface="Calibri"/>
              </a:rPr>
              <a:t> </a:t>
            </a:r>
            <a:r>
              <a:rPr lang="ru-RU" sz="2600" spc="-5" dirty="0">
                <a:effectLst/>
                <a:latin typeface="Times New Roman"/>
                <a:ea typeface="Calibri"/>
              </a:rPr>
              <a:t>та</a:t>
            </a:r>
            <a:r>
              <a:rPr lang="ru-RU" sz="2600" spc="30" dirty="0">
                <a:effectLst/>
                <a:latin typeface="Times New Roman"/>
                <a:ea typeface="Calibri"/>
              </a:rPr>
              <a:t> </a:t>
            </a:r>
            <a:r>
              <a:rPr lang="ru-RU" sz="2600" spc="-5" dirty="0" err="1">
                <a:effectLst/>
                <a:latin typeface="Times New Roman"/>
                <a:ea typeface="Calibri"/>
              </a:rPr>
              <a:t>з'ясовуючи</a:t>
            </a:r>
            <a:r>
              <a:rPr lang="ru-RU" sz="2600" spc="30" dirty="0">
                <a:effectLst/>
                <a:latin typeface="Times New Roman"/>
                <a:ea typeface="Calibri"/>
              </a:rPr>
              <a:t> </a:t>
            </a:r>
            <a:r>
              <a:rPr lang="ru-RU" sz="2600" spc="-5" dirty="0" err="1">
                <a:effectLst/>
                <a:latin typeface="Times New Roman"/>
                <a:ea typeface="Calibri"/>
              </a:rPr>
              <a:t>їх</a:t>
            </a:r>
            <a:r>
              <a:rPr lang="ru-RU" sz="2600" spc="30" dirty="0">
                <a:effectLst/>
                <a:latin typeface="Times New Roman"/>
                <a:ea typeface="Calibri"/>
              </a:rPr>
              <a:t> </a:t>
            </a:r>
            <a:r>
              <a:rPr lang="ru-RU" sz="2600" dirty="0">
                <a:effectLst/>
                <a:latin typeface="Times New Roman"/>
                <a:ea typeface="Calibri"/>
              </a:rPr>
              <a:t>причини.</a:t>
            </a:r>
            <a:r>
              <a:rPr lang="ru-RU" sz="2600" spc="25" dirty="0">
                <a:effectLst/>
                <a:latin typeface="Times New Roman"/>
                <a:ea typeface="Calibri"/>
              </a:rPr>
              <a:t> </a:t>
            </a:r>
            <a:r>
              <a:rPr lang="ru-RU" sz="2600" spc="-5" dirty="0" err="1">
                <a:effectLst/>
                <a:latin typeface="Times New Roman"/>
                <a:ea typeface="Calibri"/>
              </a:rPr>
              <a:t>Збереженість</a:t>
            </a:r>
            <a:r>
              <a:rPr lang="ru-RU" sz="2600" spc="260" dirty="0">
                <a:effectLst/>
                <a:latin typeface="Times New Roman"/>
                <a:ea typeface="Calibri"/>
              </a:rPr>
              <a:t> </a:t>
            </a:r>
            <a:r>
              <a:rPr lang="ru-RU" sz="2600" dirty="0" err="1">
                <a:effectLst/>
                <a:latin typeface="Times New Roman"/>
                <a:ea typeface="Calibri"/>
              </a:rPr>
              <a:t>дорослої</a:t>
            </a:r>
            <a:r>
              <a:rPr lang="ru-RU" sz="2600" spc="185" dirty="0">
                <a:effectLst/>
                <a:latin typeface="Times New Roman"/>
                <a:ea typeface="Calibri"/>
              </a:rPr>
              <a:t> </a:t>
            </a:r>
            <a:r>
              <a:rPr lang="ru-RU" sz="2600" spc="-5" dirty="0" err="1">
                <a:effectLst/>
                <a:latin typeface="Times New Roman"/>
                <a:ea typeface="Calibri"/>
              </a:rPr>
              <a:t>птиці</a:t>
            </a:r>
            <a:r>
              <a:rPr lang="ru-RU" sz="2600" spc="180" dirty="0">
                <a:effectLst/>
                <a:latin typeface="Times New Roman"/>
                <a:ea typeface="Calibri"/>
              </a:rPr>
              <a:t> </a:t>
            </a:r>
            <a:r>
              <a:rPr lang="ru-RU" sz="2600" spc="-5" dirty="0" err="1">
                <a:effectLst/>
                <a:latin typeface="Times New Roman"/>
                <a:ea typeface="Calibri"/>
              </a:rPr>
              <a:t>визначають</a:t>
            </a:r>
            <a:r>
              <a:rPr lang="ru-RU" sz="2600" spc="180" dirty="0">
                <a:effectLst/>
                <a:latin typeface="Times New Roman"/>
                <a:ea typeface="Calibri"/>
              </a:rPr>
              <a:t> </a:t>
            </a:r>
            <a:r>
              <a:rPr lang="ru-RU" sz="2600" dirty="0">
                <a:effectLst/>
                <a:latin typeface="Times New Roman"/>
                <a:ea typeface="Calibri"/>
              </a:rPr>
              <a:t>за</a:t>
            </a:r>
            <a:r>
              <a:rPr lang="ru-RU" sz="2600" spc="190" dirty="0">
                <a:effectLst/>
                <a:latin typeface="Times New Roman"/>
                <a:ea typeface="Calibri"/>
              </a:rPr>
              <a:t> </a:t>
            </a:r>
            <a:r>
              <a:rPr lang="ru-RU" sz="2600" dirty="0">
                <a:effectLst/>
                <a:latin typeface="Times New Roman"/>
                <a:ea typeface="Calibri"/>
              </a:rPr>
              <a:t>весь</a:t>
            </a:r>
            <a:r>
              <a:rPr lang="ru-RU" sz="2600" spc="175" dirty="0">
                <a:effectLst/>
                <a:latin typeface="Times New Roman"/>
                <a:ea typeface="Calibri"/>
              </a:rPr>
              <a:t> </a:t>
            </a:r>
            <a:r>
              <a:rPr lang="ru-RU" sz="2600" dirty="0" err="1">
                <a:effectLst/>
                <a:latin typeface="Times New Roman"/>
                <a:ea typeface="Calibri"/>
              </a:rPr>
              <a:t>період</a:t>
            </a:r>
            <a:r>
              <a:rPr lang="ru-RU" sz="2600" spc="185" dirty="0">
                <a:effectLst/>
                <a:latin typeface="Times New Roman"/>
                <a:ea typeface="Calibri"/>
              </a:rPr>
              <a:t> </a:t>
            </a:r>
            <a:r>
              <a:rPr lang="ru-RU" sz="2600" dirty="0" err="1">
                <a:effectLst/>
                <a:latin typeface="Times New Roman"/>
                <a:ea typeface="Calibri"/>
              </a:rPr>
              <a:t>її</a:t>
            </a:r>
            <a:r>
              <a:rPr lang="ru-RU" sz="2600" spc="180" dirty="0">
                <a:effectLst/>
                <a:latin typeface="Times New Roman"/>
                <a:ea typeface="Calibri"/>
              </a:rPr>
              <a:t> </a:t>
            </a:r>
            <a:r>
              <a:rPr lang="ru-RU" sz="2600" dirty="0" err="1">
                <a:effectLst/>
                <a:latin typeface="Times New Roman"/>
                <a:ea typeface="Calibri"/>
              </a:rPr>
              <a:t>експлуатації</a:t>
            </a:r>
            <a:r>
              <a:rPr lang="ru-RU" sz="2600" dirty="0">
                <a:effectLst/>
                <a:latin typeface="Times New Roman"/>
                <a:ea typeface="Calibri"/>
              </a:rPr>
              <a:t>.</a:t>
            </a:r>
            <a:r>
              <a:rPr lang="ru-RU" sz="2600" spc="180" dirty="0">
                <a:effectLst/>
                <a:latin typeface="Times New Roman"/>
                <a:ea typeface="Calibri"/>
              </a:rPr>
              <a:t> </a:t>
            </a:r>
            <a:r>
              <a:rPr lang="ru-RU" sz="2600" spc="-5" dirty="0">
                <a:effectLst/>
                <a:latin typeface="Times New Roman"/>
                <a:ea typeface="Calibri"/>
              </a:rPr>
              <a:t>При</a:t>
            </a:r>
            <a:r>
              <a:rPr lang="ru-RU" sz="2600" spc="180" dirty="0">
                <a:effectLst/>
                <a:latin typeface="Times New Roman"/>
                <a:ea typeface="Calibri"/>
              </a:rPr>
              <a:t> </a:t>
            </a:r>
            <a:r>
              <a:rPr lang="ru-RU" sz="2600" spc="-5" dirty="0" err="1">
                <a:effectLst/>
                <a:latin typeface="Times New Roman"/>
                <a:ea typeface="Calibri"/>
              </a:rPr>
              <a:t>вирощуванні</a:t>
            </a:r>
            <a:r>
              <a:rPr lang="ru-RU" sz="2600" spc="180" dirty="0">
                <a:effectLst/>
                <a:latin typeface="Times New Roman"/>
                <a:ea typeface="Calibri"/>
              </a:rPr>
              <a:t> </a:t>
            </a:r>
            <a:r>
              <a:rPr lang="ru-RU" sz="2600" spc="-5" dirty="0">
                <a:effectLst/>
                <a:latin typeface="Times New Roman"/>
                <a:ea typeface="Calibri"/>
              </a:rPr>
              <a:t>молодняку</a:t>
            </a:r>
            <a:r>
              <a:rPr lang="ru-RU" sz="2600" spc="190" dirty="0">
                <a:effectLst/>
                <a:latin typeface="Times New Roman"/>
                <a:ea typeface="Calibri"/>
              </a:rPr>
              <a:t> </a:t>
            </a:r>
            <a:r>
              <a:rPr lang="ru-RU" sz="2600" spc="-5" dirty="0">
                <a:effectLst/>
                <a:latin typeface="Times New Roman"/>
                <a:ea typeface="Calibri"/>
              </a:rPr>
              <a:t>на</a:t>
            </a:r>
            <a:r>
              <a:rPr lang="ru-RU" sz="2600" spc="160" dirty="0">
                <a:effectLst/>
                <a:latin typeface="Times New Roman"/>
                <a:ea typeface="Calibri"/>
              </a:rPr>
              <a:t> </a:t>
            </a:r>
            <a:r>
              <a:rPr lang="ru-RU" sz="2600" spc="-5" dirty="0" err="1">
                <a:effectLst/>
                <a:latin typeface="Times New Roman"/>
                <a:ea typeface="Calibri"/>
              </a:rPr>
              <a:t>м'ясо</a:t>
            </a:r>
            <a:r>
              <a:rPr lang="ru-RU" sz="2600" spc="-30" dirty="0">
                <a:effectLst/>
                <a:latin typeface="Times New Roman"/>
                <a:ea typeface="Calibri"/>
              </a:rPr>
              <a:t> </a:t>
            </a:r>
            <a:r>
              <a:rPr lang="ru-RU" sz="2600" spc="-5" dirty="0" err="1">
                <a:effectLst/>
                <a:latin typeface="Times New Roman"/>
                <a:ea typeface="Calibri"/>
              </a:rPr>
              <a:t>його</a:t>
            </a:r>
            <a:r>
              <a:rPr lang="ru-RU" sz="2600" spc="-30" dirty="0">
                <a:effectLst/>
                <a:latin typeface="Times New Roman"/>
                <a:ea typeface="Calibri"/>
              </a:rPr>
              <a:t> </a:t>
            </a:r>
            <a:r>
              <a:rPr lang="ru-RU" sz="2600" spc="-5" dirty="0">
                <a:effectLst/>
                <a:latin typeface="Times New Roman"/>
                <a:ea typeface="Calibri"/>
              </a:rPr>
              <a:t>не</a:t>
            </a:r>
            <a:r>
              <a:rPr lang="ru-RU" sz="2600" spc="-30" dirty="0">
                <a:effectLst/>
                <a:latin typeface="Times New Roman"/>
                <a:ea typeface="Calibri"/>
              </a:rPr>
              <a:t> </a:t>
            </a:r>
            <a:r>
              <a:rPr lang="ru-RU" sz="2600" spc="-5" dirty="0" err="1">
                <a:effectLst/>
                <a:latin typeface="Times New Roman"/>
                <a:ea typeface="Calibri"/>
              </a:rPr>
              <a:t>вибраковують</a:t>
            </a:r>
            <a:r>
              <a:rPr lang="ru-RU" sz="2600" spc="-5" dirty="0">
                <a:effectLst/>
                <a:latin typeface="Times New Roman"/>
                <a:ea typeface="Calibri"/>
              </a:rPr>
              <a:t>,</a:t>
            </a:r>
            <a:r>
              <a:rPr lang="ru-RU" sz="2600" spc="-25" dirty="0">
                <a:effectLst/>
                <a:latin typeface="Times New Roman"/>
                <a:ea typeface="Calibri"/>
              </a:rPr>
              <a:t> </a:t>
            </a:r>
            <a:r>
              <a:rPr lang="ru-RU" sz="2600" spc="-5" dirty="0" err="1">
                <a:effectLst/>
                <a:latin typeface="Times New Roman"/>
                <a:ea typeface="Calibri"/>
              </a:rPr>
              <a:t>підраховуючи</a:t>
            </a:r>
            <a:r>
              <a:rPr lang="ru-RU" sz="2600" spc="-30" dirty="0">
                <a:effectLst/>
                <a:latin typeface="Times New Roman"/>
                <a:ea typeface="Calibri"/>
              </a:rPr>
              <a:t> </a:t>
            </a:r>
            <a:r>
              <a:rPr lang="ru-RU" sz="2600" spc="-5" dirty="0" err="1">
                <a:effectLst/>
                <a:latin typeface="Times New Roman"/>
                <a:ea typeface="Calibri"/>
              </a:rPr>
              <a:t>падіж</a:t>
            </a:r>
            <a:r>
              <a:rPr lang="ru-RU" sz="2600" spc="-30" dirty="0">
                <a:effectLst/>
                <a:latin typeface="Times New Roman"/>
                <a:ea typeface="Calibri"/>
              </a:rPr>
              <a:t> </a:t>
            </a:r>
            <a:r>
              <a:rPr lang="ru-RU" sz="2600" spc="-5" dirty="0" err="1">
                <a:effectLst/>
                <a:latin typeface="Times New Roman"/>
                <a:ea typeface="Calibri"/>
              </a:rPr>
              <a:t>птиці</a:t>
            </a:r>
            <a:r>
              <a:rPr lang="ru-RU" sz="2600" spc="-35" dirty="0">
                <a:effectLst/>
                <a:latin typeface="Times New Roman"/>
                <a:ea typeface="Calibri"/>
              </a:rPr>
              <a:t> </a:t>
            </a:r>
            <a:r>
              <a:rPr lang="ru-RU" sz="2600" spc="-5" dirty="0">
                <a:effectLst/>
                <a:latin typeface="Times New Roman"/>
                <a:ea typeface="Calibri"/>
              </a:rPr>
              <a:t>та</a:t>
            </a:r>
            <a:r>
              <a:rPr lang="ru-RU" sz="2600" spc="-25" dirty="0">
                <a:effectLst/>
                <a:latin typeface="Times New Roman"/>
                <a:ea typeface="Calibri"/>
              </a:rPr>
              <a:t> </a:t>
            </a:r>
            <a:r>
              <a:rPr lang="ru-RU" sz="2600" spc="-5" dirty="0" err="1">
                <a:effectLst/>
                <a:latin typeface="Times New Roman"/>
                <a:ea typeface="Calibri"/>
              </a:rPr>
              <a:t>з'ясовуючи</a:t>
            </a:r>
            <a:r>
              <a:rPr lang="ru-RU" sz="2600" spc="-30" dirty="0">
                <a:effectLst/>
                <a:latin typeface="Times New Roman"/>
                <a:ea typeface="Calibri"/>
              </a:rPr>
              <a:t> </a:t>
            </a:r>
            <a:r>
              <a:rPr lang="ru-RU" sz="2600" spc="-5" dirty="0" err="1">
                <a:effectLst/>
                <a:latin typeface="Times New Roman"/>
                <a:ea typeface="Calibri"/>
              </a:rPr>
              <a:t>його</a:t>
            </a:r>
            <a:r>
              <a:rPr lang="ru-RU" sz="2600" spc="-30" dirty="0">
                <a:effectLst/>
                <a:latin typeface="Times New Roman"/>
                <a:ea typeface="Calibri"/>
              </a:rPr>
              <a:t> </a:t>
            </a:r>
            <a:r>
              <a:rPr lang="ru-RU" sz="2600" dirty="0">
                <a:effectLst/>
                <a:latin typeface="Times New Roman"/>
                <a:ea typeface="Calibri"/>
              </a:rPr>
              <a:t>причини.</a:t>
            </a:r>
            <a:br>
              <a:rPr lang="ru-RU" sz="2700" dirty="0">
                <a:effectLst/>
                <a:latin typeface="Times New Roman"/>
                <a:ea typeface="Calibri"/>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52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style>
          <a:lnRef idx="1">
            <a:schemeClr val="accent3"/>
          </a:lnRef>
          <a:fillRef idx="2">
            <a:schemeClr val="accent3"/>
          </a:fillRef>
          <a:effectRef idx="1">
            <a:schemeClr val="accent3"/>
          </a:effectRef>
          <a:fontRef idx="minor">
            <a:schemeClr val="dk1"/>
          </a:fontRef>
        </p:style>
        <p:txBody>
          <a:bodyPr>
            <a:normAutofit fontScale="90000"/>
          </a:bodyPr>
          <a:lstStyle/>
          <a:p>
            <a:pPr marL="25400" marR="66040" indent="457200" algn="l" eaLnBrk="0" hangingPunct="0">
              <a:spcAft>
                <a:spcPts val="0"/>
              </a:spcAft>
            </a:pPr>
            <a:r>
              <a:rPr lang="ru-RU" sz="2400" b="1" spc="-5" dirty="0" err="1">
                <a:solidFill>
                  <a:srgbClr val="C00000"/>
                </a:solidFill>
                <a:effectLst/>
                <a:latin typeface="Times New Roman"/>
                <a:ea typeface="Calibri"/>
              </a:rPr>
              <a:t>Несучість</a:t>
            </a:r>
            <a:r>
              <a:rPr lang="ru-RU" sz="2400" b="1" spc="140" dirty="0">
                <a:effectLst/>
                <a:latin typeface="Times New Roman"/>
                <a:ea typeface="Calibri"/>
              </a:rPr>
              <a:t> </a:t>
            </a:r>
            <a:r>
              <a:rPr lang="ru-RU" sz="2400" spc="-5" dirty="0" err="1">
                <a:effectLst/>
                <a:latin typeface="Times New Roman"/>
                <a:ea typeface="Calibri"/>
              </a:rPr>
              <a:t>встановлюють</a:t>
            </a:r>
            <a:r>
              <a:rPr lang="ru-RU" sz="2400" spc="140" dirty="0">
                <a:effectLst/>
                <a:latin typeface="Times New Roman"/>
                <a:ea typeface="Calibri"/>
              </a:rPr>
              <a:t> </a:t>
            </a:r>
            <a:r>
              <a:rPr lang="ru-RU" sz="2400" dirty="0">
                <a:effectLst/>
                <a:latin typeface="Times New Roman"/>
                <a:ea typeface="Calibri"/>
              </a:rPr>
              <a:t>з</a:t>
            </a:r>
            <a:r>
              <a:rPr lang="ru-RU" sz="2400" spc="140" dirty="0">
                <a:effectLst/>
                <a:latin typeface="Times New Roman"/>
                <a:ea typeface="Calibri"/>
              </a:rPr>
              <a:t> </a:t>
            </a:r>
            <a:r>
              <a:rPr lang="ru-RU" sz="2400" spc="-5" dirty="0" err="1">
                <a:effectLst/>
                <a:latin typeface="Times New Roman"/>
                <a:ea typeface="Calibri"/>
              </a:rPr>
              <a:t>розрахунку</a:t>
            </a:r>
            <a:r>
              <a:rPr lang="ru-RU" sz="2400" spc="145" dirty="0">
                <a:effectLst/>
                <a:latin typeface="Times New Roman"/>
                <a:ea typeface="Calibri"/>
              </a:rPr>
              <a:t> </a:t>
            </a:r>
            <a:r>
              <a:rPr lang="ru-RU" sz="2400" spc="-5" dirty="0">
                <a:effectLst/>
                <a:latin typeface="Times New Roman"/>
                <a:ea typeface="Calibri"/>
              </a:rPr>
              <a:t>на</a:t>
            </a:r>
            <a:r>
              <a:rPr lang="ru-RU" sz="2400" spc="130" dirty="0">
                <a:effectLst/>
                <a:latin typeface="Times New Roman"/>
                <a:ea typeface="Calibri"/>
              </a:rPr>
              <a:t> </a:t>
            </a:r>
            <a:r>
              <a:rPr lang="ru-RU" sz="2400" spc="-5" dirty="0" err="1">
                <a:effectLst/>
                <a:latin typeface="Times New Roman"/>
                <a:ea typeface="Calibri"/>
              </a:rPr>
              <a:t>початкову</a:t>
            </a:r>
            <a:r>
              <a:rPr lang="ru-RU" sz="2400" spc="150" dirty="0">
                <a:effectLst/>
                <a:latin typeface="Times New Roman"/>
                <a:ea typeface="Calibri"/>
              </a:rPr>
              <a:t> </a:t>
            </a:r>
            <a:r>
              <a:rPr lang="ru-RU" sz="2400" dirty="0">
                <a:effectLst/>
                <a:latin typeface="Times New Roman"/>
                <a:ea typeface="Calibri"/>
              </a:rPr>
              <a:t>і</a:t>
            </a:r>
            <a:r>
              <a:rPr lang="ru-RU" sz="2400" spc="135" dirty="0">
                <a:effectLst/>
                <a:latin typeface="Times New Roman"/>
                <a:ea typeface="Calibri"/>
              </a:rPr>
              <a:t> </a:t>
            </a:r>
            <a:r>
              <a:rPr lang="ru-RU" sz="2400" dirty="0" err="1">
                <a:effectLst/>
                <a:latin typeface="Times New Roman"/>
                <a:ea typeface="Calibri"/>
              </a:rPr>
              <a:t>середню</a:t>
            </a:r>
            <a:r>
              <a:rPr lang="ru-RU" sz="2400" spc="135" dirty="0">
                <a:effectLst/>
                <a:latin typeface="Times New Roman"/>
                <a:ea typeface="Calibri"/>
              </a:rPr>
              <a:t> </a:t>
            </a:r>
            <a:r>
              <a:rPr lang="ru-RU" sz="2400" spc="-5" dirty="0" err="1">
                <a:effectLst/>
                <a:latin typeface="Times New Roman"/>
                <a:ea typeface="Calibri"/>
              </a:rPr>
              <a:t>фуражну</a:t>
            </a:r>
            <a:r>
              <a:rPr lang="ru-RU" sz="2400" spc="145" dirty="0">
                <a:effectLst/>
                <a:latin typeface="Times New Roman"/>
                <a:ea typeface="Calibri"/>
              </a:rPr>
              <a:t> </a:t>
            </a:r>
            <a:r>
              <a:rPr lang="ru-RU" sz="2400" spc="-5" dirty="0" err="1">
                <a:effectLst/>
                <a:latin typeface="Times New Roman"/>
                <a:ea typeface="Calibri"/>
              </a:rPr>
              <a:t>несучку</a:t>
            </a:r>
            <a:r>
              <a:rPr lang="ru-RU" sz="2400" spc="145" dirty="0">
                <a:effectLst/>
                <a:latin typeface="Times New Roman"/>
                <a:ea typeface="Calibri"/>
              </a:rPr>
              <a:t> </a:t>
            </a:r>
            <a:r>
              <a:rPr lang="ru-RU" sz="2400" dirty="0">
                <a:effectLst/>
                <a:latin typeface="Times New Roman"/>
                <a:ea typeface="Calibri"/>
              </a:rPr>
              <a:t>за</a:t>
            </a:r>
            <a:r>
              <a:rPr lang="ru-RU" sz="2400" spc="345" dirty="0">
                <a:effectLst/>
                <a:latin typeface="Times New Roman"/>
                <a:ea typeface="Calibri"/>
              </a:rPr>
              <a:t> </a:t>
            </a:r>
            <a:r>
              <a:rPr lang="ru-RU" sz="2400" dirty="0">
                <a:effectLst/>
                <a:latin typeface="Times New Roman"/>
                <a:ea typeface="Calibri"/>
              </a:rPr>
              <a:t>весь</a:t>
            </a:r>
            <a:r>
              <a:rPr lang="ru-RU" sz="2400" spc="-40" dirty="0">
                <a:effectLst/>
                <a:latin typeface="Times New Roman"/>
                <a:ea typeface="Calibri"/>
              </a:rPr>
              <a:t> </a:t>
            </a:r>
            <a:r>
              <a:rPr lang="ru-RU" sz="2400" dirty="0" err="1">
                <a:effectLst/>
                <a:latin typeface="Times New Roman"/>
                <a:ea typeface="Calibri"/>
              </a:rPr>
              <a:t>період</a:t>
            </a:r>
            <a:r>
              <a:rPr lang="ru-RU" sz="2400" spc="-35" dirty="0">
                <a:effectLst/>
                <a:latin typeface="Times New Roman"/>
                <a:ea typeface="Calibri"/>
              </a:rPr>
              <a:t> </a:t>
            </a:r>
            <a:r>
              <a:rPr lang="ru-RU" sz="2400" dirty="0" err="1">
                <a:effectLst/>
                <a:latin typeface="Times New Roman"/>
                <a:ea typeface="Calibri"/>
              </a:rPr>
              <a:t>досліду</a:t>
            </a:r>
            <a:r>
              <a:rPr lang="ru-RU" sz="2400" dirty="0">
                <a:effectLst/>
                <a:latin typeface="Times New Roman"/>
                <a:ea typeface="Calibri"/>
              </a:rPr>
              <a:t>.</a:t>
            </a:r>
            <a:r>
              <a:rPr lang="ru-RU" sz="2400" spc="-35" dirty="0">
                <a:effectLst/>
                <a:latin typeface="Times New Roman"/>
                <a:ea typeface="Calibri"/>
              </a:rPr>
              <a:t> </a:t>
            </a:r>
            <a:r>
              <a:rPr lang="ru-RU" sz="2400" spc="-5" dirty="0">
                <a:effectLst/>
                <a:latin typeface="Times New Roman"/>
                <a:ea typeface="Calibri"/>
              </a:rPr>
              <a:t>За</a:t>
            </a:r>
            <a:r>
              <a:rPr lang="ru-RU" sz="2400" spc="-35" dirty="0">
                <a:effectLst/>
                <a:latin typeface="Times New Roman"/>
                <a:ea typeface="Calibri"/>
              </a:rPr>
              <a:t> </a:t>
            </a:r>
            <a:r>
              <a:rPr lang="ru-RU" sz="2400" spc="-5" dirty="0" err="1">
                <a:effectLst/>
                <a:latin typeface="Times New Roman"/>
                <a:ea typeface="Calibri"/>
              </a:rPr>
              <a:t>отриманими</a:t>
            </a:r>
            <a:r>
              <a:rPr lang="ru-RU" sz="2400" spc="-40" dirty="0">
                <a:effectLst/>
                <a:latin typeface="Times New Roman"/>
                <a:ea typeface="Calibri"/>
              </a:rPr>
              <a:t> </a:t>
            </a:r>
            <a:r>
              <a:rPr lang="ru-RU" sz="2400" dirty="0" err="1">
                <a:effectLst/>
                <a:latin typeface="Times New Roman"/>
                <a:ea typeface="Calibri"/>
              </a:rPr>
              <a:t>даними</a:t>
            </a:r>
            <a:r>
              <a:rPr lang="ru-RU" sz="2400" spc="-35" dirty="0">
                <a:effectLst/>
                <a:latin typeface="Times New Roman"/>
                <a:ea typeface="Calibri"/>
              </a:rPr>
              <a:t> </a:t>
            </a:r>
            <a:r>
              <a:rPr lang="ru-RU" sz="2400" spc="-5" dirty="0" err="1">
                <a:effectLst/>
                <a:latin typeface="Times New Roman"/>
                <a:ea typeface="Calibri"/>
              </a:rPr>
              <a:t>розраховують</a:t>
            </a:r>
            <a:r>
              <a:rPr lang="ru-RU" sz="2400" spc="-35" dirty="0">
                <a:effectLst/>
                <a:latin typeface="Times New Roman"/>
                <a:ea typeface="Calibri"/>
              </a:rPr>
              <a:t> </a:t>
            </a:r>
            <a:r>
              <a:rPr lang="ru-RU" sz="2400" dirty="0" err="1">
                <a:effectLst/>
                <a:latin typeface="Times New Roman"/>
                <a:ea typeface="Calibri"/>
              </a:rPr>
              <a:t>інтенсивність</a:t>
            </a:r>
            <a:r>
              <a:rPr lang="ru-RU" sz="2400" spc="-35" dirty="0">
                <a:effectLst/>
                <a:latin typeface="Times New Roman"/>
                <a:ea typeface="Calibri"/>
              </a:rPr>
              <a:t> </a:t>
            </a:r>
            <a:r>
              <a:rPr lang="ru-RU" sz="2400" spc="-5" dirty="0" err="1">
                <a:effectLst/>
                <a:latin typeface="Times New Roman"/>
                <a:ea typeface="Calibri"/>
              </a:rPr>
              <a:t>несучості</a:t>
            </a:r>
            <a:r>
              <a:rPr lang="ru-RU" sz="2400" spc="-25" dirty="0">
                <a:effectLst/>
                <a:latin typeface="Times New Roman"/>
                <a:ea typeface="Calibri"/>
              </a:rPr>
              <a:t> </a:t>
            </a:r>
            <a:r>
              <a:rPr lang="ru-RU" sz="2400" dirty="0">
                <a:effectLst/>
                <a:latin typeface="Times New Roman"/>
                <a:ea typeface="Calibri"/>
              </a:rPr>
              <a:t>як</a:t>
            </a:r>
            <a:r>
              <a:rPr lang="ru-RU" sz="2400" spc="-35" dirty="0">
                <a:effectLst/>
                <a:latin typeface="Times New Roman"/>
                <a:ea typeface="Calibri"/>
              </a:rPr>
              <a:t> </a:t>
            </a:r>
            <a:r>
              <a:rPr lang="ru-RU" sz="2400" dirty="0" err="1">
                <a:effectLst/>
                <a:latin typeface="Times New Roman"/>
                <a:ea typeface="Calibri"/>
              </a:rPr>
              <a:t>окремої</a:t>
            </a:r>
            <a:r>
              <a:rPr lang="ru-RU" sz="2400" spc="150" dirty="0">
                <a:effectLst/>
                <a:latin typeface="Times New Roman"/>
                <a:ea typeface="Calibri"/>
              </a:rPr>
              <a:t> </a:t>
            </a:r>
            <a:r>
              <a:rPr lang="ru-RU" sz="2400" spc="-5" dirty="0" err="1">
                <a:effectLst/>
                <a:latin typeface="Times New Roman"/>
                <a:ea typeface="Calibri"/>
              </a:rPr>
              <a:t>несучки</a:t>
            </a:r>
            <a:r>
              <a:rPr lang="ru-RU" sz="2400" spc="-5" dirty="0">
                <a:effectLst/>
                <a:latin typeface="Times New Roman"/>
                <a:ea typeface="Calibri"/>
              </a:rPr>
              <a:t>,</a:t>
            </a:r>
            <a:r>
              <a:rPr lang="ru-RU" sz="2400" spc="-40" dirty="0">
                <a:effectLst/>
                <a:latin typeface="Times New Roman"/>
                <a:ea typeface="Calibri"/>
              </a:rPr>
              <a:t> </a:t>
            </a:r>
            <a:r>
              <a:rPr lang="ru-RU" sz="2400" spc="-5" dirty="0">
                <a:effectLst/>
                <a:latin typeface="Times New Roman"/>
                <a:ea typeface="Calibri"/>
              </a:rPr>
              <a:t>так</a:t>
            </a:r>
            <a:r>
              <a:rPr lang="ru-RU" sz="2400" spc="-40" dirty="0">
                <a:effectLst/>
                <a:latin typeface="Times New Roman"/>
                <a:ea typeface="Calibri"/>
              </a:rPr>
              <a:t> </a:t>
            </a:r>
            <a:r>
              <a:rPr lang="ru-RU" sz="2400" dirty="0">
                <a:effectLst/>
                <a:latin typeface="Times New Roman"/>
                <a:ea typeface="Calibri"/>
              </a:rPr>
              <a:t>і</a:t>
            </a:r>
            <a:r>
              <a:rPr lang="ru-RU" sz="2400" spc="-40" dirty="0">
                <a:effectLst/>
                <a:latin typeface="Times New Roman"/>
                <a:ea typeface="Calibri"/>
              </a:rPr>
              <a:t> </a:t>
            </a:r>
            <a:r>
              <a:rPr lang="ru-RU" sz="2400" spc="-5" dirty="0" err="1">
                <a:effectLst/>
                <a:latin typeface="Times New Roman"/>
                <a:ea typeface="Calibri"/>
              </a:rPr>
              <a:t>всього</a:t>
            </a:r>
            <a:r>
              <a:rPr lang="ru-RU" sz="2400" spc="-35" dirty="0">
                <a:effectLst/>
                <a:latin typeface="Times New Roman"/>
                <a:ea typeface="Calibri"/>
              </a:rPr>
              <a:t> </a:t>
            </a:r>
            <a:r>
              <a:rPr lang="ru-RU" sz="2400" spc="-5" dirty="0" err="1">
                <a:effectLst/>
                <a:latin typeface="Times New Roman"/>
                <a:ea typeface="Calibri"/>
              </a:rPr>
              <a:t>піддослідного</a:t>
            </a:r>
            <a:r>
              <a:rPr lang="ru-RU" sz="2400" spc="-35" dirty="0">
                <a:effectLst/>
                <a:latin typeface="Times New Roman"/>
                <a:ea typeface="Calibri"/>
              </a:rPr>
              <a:t> </a:t>
            </a:r>
            <a:r>
              <a:rPr lang="ru-RU" sz="2400" spc="-5" dirty="0" err="1">
                <a:effectLst/>
                <a:latin typeface="Times New Roman"/>
                <a:ea typeface="Calibri"/>
              </a:rPr>
              <a:t>поголів'я</a:t>
            </a:r>
            <a:r>
              <a:rPr lang="ru-RU" sz="2400" spc="-35" dirty="0">
                <a:effectLst/>
                <a:latin typeface="Times New Roman"/>
                <a:ea typeface="Calibri"/>
              </a:rPr>
              <a:t> </a:t>
            </a:r>
            <a:r>
              <a:rPr lang="ru-RU" sz="2400" spc="-5" dirty="0" err="1">
                <a:effectLst/>
                <a:latin typeface="Times New Roman"/>
                <a:ea typeface="Calibri"/>
              </a:rPr>
              <a:t>птиці</a:t>
            </a:r>
            <a:r>
              <a:rPr lang="ru-RU" sz="2400" spc="-5" dirty="0">
                <a:effectLst/>
                <a:latin typeface="Times New Roman"/>
                <a:ea typeface="Calibri"/>
              </a:rPr>
              <a:t>.</a:t>
            </a:r>
            <a:br>
              <a:rPr lang="ru-RU" sz="2000" dirty="0">
                <a:effectLst/>
                <a:latin typeface="Times New Roman"/>
                <a:ea typeface="Calibri"/>
              </a:rPr>
            </a:br>
            <a:r>
              <a:rPr lang="ru-RU" sz="2000" dirty="0">
                <a:effectLst/>
                <a:latin typeface="Times New Roman"/>
                <a:ea typeface="Calibri"/>
              </a:rPr>
              <a:t>	</a:t>
            </a:r>
            <a:r>
              <a:rPr lang="ru-RU" sz="2400" b="1" dirty="0" err="1">
                <a:solidFill>
                  <a:srgbClr val="C00000"/>
                </a:solidFill>
                <a:effectLst/>
                <a:latin typeface="Times New Roman"/>
                <a:ea typeface="Calibri"/>
              </a:rPr>
              <a:t>Масу</a:t>
            </a:r>
            <a:r>
              <a:rPr lang="ru-RU" sz="2400" b="1" spc="10" dirty="0">
                <a:solidFill>
                  <a:srgbClr val="C00000"/>
                </a:solidFill>
                <a:effectLst/>
                <a:latin typeface="Times New Roman"/>
                <a:ea typeface="Calibri"/>
              </a:rPr>
              <a:t> </a:t>
            </a:r>
            <a:r>
              <a:rPr lang="ru-RU" sz="2400" b="1" spc="-5" dirty="0" err="1">
                <a:solidFill>
                  <a:srgbClr val="C00000"/>
                </a:solidFill>
                <a:effectLst/>
                <a:latin typeface="Times New Roman"/>
                <a:ea typeface="Calibri"/>
              </a:rPr>
              <a:t>яєць</a:t>
            </a:r>
            <a:r>
              <a:rPr lang="ru-RU" sz="2400" b="1" spc="15" dirty="0">
                <a:solidFill>
                  <a:srgbClr val="C00000"/>
                </a:solidFill>
                <a:effectLst/>
                <a:latin typeface="Times New Roman"/>
                <a:ea typeface="Calibri"/>
              </a:rPr>
              <a:t> </a:t>
            </a:r>
            <a:r>
              <a:rPr lang="ru-RU" sz="2400" dirty="0">
                <a:effectLst/>
                <a:latin typeface="Times New Roman"/>
                <a:ea typeface="Calibri"/>
              </a:rPr>
              <a:t>у</a:t>
            </a:r>
            <a:r>
              <a:rPr lang="ru-RU" sz="2400" spc="25" dirty="0">
                <a:effectLst/>
                <a:latin typeface="Times New Roman"/>
                <a:ea typeface="Calibri"/>
              </a:rPr>
              <a:t> </a:t>
            </a:r>
            <a:r>
              <a:rPr lang="ru-RU" sz="2400" spc="-5" dirty="0" err="1">
                <a:effectLst/>
                <a:latin typeface="Times New Roman"/>
                <a:ea typeface="Calibri"/>
              </a:rPr>
              <a:t>піддослідних</a:t>
            </a:r>
            <a:r>
              <a:rPr lang="ru-RU" sz="2400" spc="15" dirty="0">
                <a:effectLst/>
                <a:latin typeface="Times New Roman"/>
                <a:ea typeface="Calibri"/>
              </a:rPr>
              <a:t> </a:t>
            </a:r>
            <a:r>
              <a:rPr lang="ru-RU" sz="2400" spc="-5" dirty="0" err="1">
                <a:effectLst/>
                <a:latin typeface="Times New Roman"/>
                <a:ea typeface="Calibri"/>
              </a:rPr>
              <a:t>групах</a:t>
            </a:r>
            <a:r>
              <a:rPr lang="ru-RU" sz="2400" spc="10" dirty="0">
                <a:effectLst/>
                <a:latin typeface="Times New Roman"/>
                <a:ea typeface="Calibri"/>
              </a:rPr>
              <a:t> </a:t>
            </a:r>
            <a:r>
              <a:rPr lang="ru-RU" sz="2400" spc="-5" dirty="0" err="1">
                <a:effectLst/>
                <a:latin typeface="Times New Roman"/>
                <a:ea typeface="Calibri"/>
              </a:rPr>
              <a:t>птиці</a:t>
            </a:r>
            <a:r>
              <a:rPr lang="ru-RU" sz="2400" spc="15" dirty="0">
                <a:effectLst/>
                <a:latin typeface="Times New Roman"/>
                <a:ea typeface="Calibri"/>
              </a:rPr>
              <a:t> </a:t>
            </a:r>
            <a:r>
              <a:rPr lang="ru-RU" sz="2400" dirty="0" err="1">
                <a:effectLst/>
                <a:latin typeface="Times New Roman"/>
                <a:ea typeface="Calibri"/>
              </a:rPr>
              <a:t>визначають</a:t>
            </a:r>
            <a:r>
              <a:rPr lang="ru-RU" sz="2400" spc="25" dirty="0">
                <a:effectLst/>
                <a:latin typeface="Times New Roman"/>
                <a:ea typeface="Calibri"/>
              </a:rPr>
              <a:t> </a:t>
            </a:r>
            <a:r>
              <a:rPr lang="ru-RU" sz="2400" spc="-5" dirty="0" err="1">
                <a:effectLst/>
                <a:latin typeface="Times New Roman"/>
                <a:ea typeface="Calibri"/>
              </a:rPr>
              <a:t>щомісячним</a:t>
            </a:r>
            <a:r>
              <a:rPr lang="ru-RU" sz="2400" spc="15" dirty="0">
                <a:effectLst/>
                <a:latin typeface="Times New Roman"/>
                <a:ea typeface="Calibri"/>
              </a:rPr>
              <a:t> </a:t>
            </a:r>
            <a:r>
              <a:rPr lang="ru-RU" sz="2400" dirty="0" err="1">
                <a:effectLst/>
                <a:latin typeface="Times New Roman"/>
                <a:ea typeface="Calibri"/>
              </a:rPr>
              <a:t>індивідуальним</a:t>
            </a:r>
            <a:r>
              <a:rPr lang="ru-RU" sz="2400" spc="145" dirty="0">
                <a:effectLst/>
                <a:latin typeface="Times New Roman"/>
                <a:ea typeface="Calibri"/>
              </a:rPr>
              <a:t> </a:t>
            </a:r>
            <a:r>
              <a:rPr lang="ru-RU" sz="2400" spc="-5" dirty="0" err="1">
                <a:effectLst/>
                <a:latin typeface="Times New Roman"/>
                <a:ea typeface="Calibri"/>
              </a:rPr>
              <a:t>зважуванням</a:t>
            </a:r>
            <a:r>
              <a:rPr lang="ru-RU" sz="2400" spc="60" dirty="0">
                <a:effectLst/>
                <a:latin typeface="Times New Roman"/>
                <a:ea typeface="Calibri"/>
              </a:rPr>
              <a:t> </a:t>
            </a:r>
            <a:r>
              <a:rPr lang="ru-RU" sz="2400" dirty="0" err="1">
                <a:effectLst/>
                <a:latin typeface="Times New Roman"/>
                <a:ea typeface="Calibri"/>
              </a:rPr>
              <a:t>їх</a:t>
            </a:r>
            <a:r>
              <a:rPr lang="ru-RU" sz="2400" spc="60" dirty="0">
                <a:effectLst/>
                <a:latin typeface="Times New Roman"/>
                <a:ea typeface="Calibri"/>
              </a:rPr>
              <a:t> </a:t>
            </a:r>
            <a:r>
              <a:rPr lang="ru-RU" sz="2400" spc="-5" dirty="0" err="1">
                <a:effectLst/>
                <a:latin typeface="Times New Roman"/>
                <a:ea typeface="Calibri"/>
              </a:rPr>
              <a:t>протягом</a:t>
            </a:r>
            <a:r>
              <a:rPr lang="ru-RU" sz="2400" spc="65" dirty="0">
                <a:effectLst/>
                <a:latin typeface="Times New Roman"/>
                <a:ea typeface="Calibri"/>
              </a:rPr>
              <a:t> </a:t>
            </a:r>
            <a:r>
              <a:rPr lang="ru-RU" sz="2400" dirty="0">
                <a:effectLst/>
                <a:latin typeface="Times New Roman"/>
                <a:ea typeface="Calibri"/>
              </a:rPr>
              <a:t>5</a:t>
            </a:r>
            <a:r>
              <a:rPr lang="ru-RU" sz="2400" spc="60" dirty="0">
                <a:effectLst/>
                <a:latin typeface="Times New Roman"/>
                <a:ea typeface="Calibri"/>
              </a:rPr>
              <a:t> </a:t>
            </a:r>
            <a:r>
              <a:rPr lang="ru-RU" sz="2400" spc="-5" dirty="0" err="1">
                <a:effectLst/>
                <a:latin typeface="Times New Roman"/>
                <a:ea typeface="Calibri"/>
              </a:rPr>
              <a:t>суміжних</a:t>
            </a:r>
            <a:r>
              <a:rPr lang="ru-RU" sz="2400" spc="60" dirty="0">
                <a:effectLst/>
                <a:latin typeface="Times New Roman"/>
                <a:ea typeface="Calibri"/>
              </a:rPr>
              <a:t> </a:t>
            </a:r>
            <a:r>
              <a:rPr lang="ru-RU" sz="2400" dirty="0" err="1">
                <a:effectLst/>
                <a:latin typeface="Times New Roman"/>
                <a:ea typeface="Calibri"/>
              </a:rPr>
              <a:t>днів</a:t>
            </a:r>
            <a:r>
              <a:rPr lang="ru-RU" sz="2400" spc="50" dirty="0">
                <a:effectLst/>
                <a:latin typeface="Times New Roman"/>
                <a:ea typeface="Calibri"/>
              </a:rPr>
              <a:t> </a:t>
            </a:r>
            <a:r>
              <a:rPr lang="ru-RU" sz="2400" dirty="0">
                <a:effectLst/>
                <a:latin typeface="Times New Roman"/>
                <a:ea typeface="Calibri"/>
              </a:rPr>
              <a:t>у</a:t>
            </a:r>
            <a:r>
              <a:rPr lang="ru-RU" sz="2400" spc="70" dirty="0">
                <a:effectLst/>
                <a:latin typeface="Times New Roman"/>
                <a:ea typeface="Calibri"/>
              </a:rPr>
              <a:t> </a:t>
            </a:r>
            <a:r>
              <a:rPr lang="ru-RU" sz="2400" dirty="0" err="1">
                <a:effectLst/>
                <a:latin typeface="Times New Roman"/>
                <a:ea typeface="Calibri"/>
              </a:rPr>
              <a:t>кінці</a:t>
            </a:r>
            <a:r>
              <a:rPr lang="ru-RU" sz="2400" spc="65" dirty="0">
                <a:effectLst/>
                <a:latin typeface="Times New Roman"/>
                <a:ea typeface="Calibri"/>
              </a:rPr>
              <a:t> </a:t>
            </a:r>
            <a:r>
              <a:rPr lang="ru-RU" sz="2400" spc="-5" dirty="0">
                <a:effectLst/>
                <a:latin typeface="Times New Roman"/>
                <a:ea typeface="Calibri"/>
              </a:rPr>
              <a:t>кожного</a:t>
            </a:r>
            <a:r>
              <a:rPr lang="ru-RU" sz="2400" spc="60" dirty="0">
                <a:effectLst/>
                <a:latin typeface="Times New Roman"/>
                <a:ea typeface="Calibri"/>
              </a:rPr>
              <a:t> </a:t>
            </a:r>
            <a:r>
              <a:rPr lang="ru-RU" sz="2400" dirty="0" err="1">
                <a:effectLst/>
                <a:latin typeface="Times New Roman"/>
                <a:ea typeface="Calibri"/>
              </a:rPr>
              <a:t>місяця</a:t>
            </a:r>
            <a:r>
              <a:rPr lang="ru-RU" sz="2400" spc="55" dirty="0">
                <a:effectLst/>
                <a:latin typeface="Times New Roman"/>
                <a:ea typeface="Calibri"/>
              </a:rPr>
              <a:t> </a:t>
            </a:r>
            <a:r>
              <a:rPr lang="ru-RU" sz="2400" dirty="0">
                <a:effectLst/>
                <a:latin typeface="Times New Roman"/>
                <a:ea typeface="Calibri"/>
              </a:rPr>
              <a:t>яйцекладки.</a:t>
            </a:r>
            <a:r>
              <a:rPr lang="ru-RU" sz="2400" spc="60" dirty="0">
                <a:effectLst/>
                <a:latin typeface="Times New Roman"/>
                <a:ea typeface="Calibri"/>
              </a:rPr>
              <a:t> </a:t>
            </a:r>
            <a:r>
              <a:rPr lang="ru-RU" sz="2400" spc="-5" dirty="0" err="1">
                <a:effectLst/>
                <a:latin typeface="Times New Roman"/>
                <a:ea typeface="Calibri"/>
              </a:rPr>
              <a:t>Обчислюють</a:t>
            </a:r>
            <a:r>
              <a:rPr lang="ru-RU" sz="2400" spc="205" dirty="0">
                <a:effectLst/>
                <a:latin typeface="Times New Roman"/>
                <a:ea typeface="Calibri"/>
              </a:rPr>
              <a:t> </a:t>
            </a:r>
            <a:r>
              <a:rPr lang="ru-RU" sz="2400" spc="-5" dirty="0" err="1">
                <a:effectLst/>
                <a:latin typeface="Times New Roman"/>
                <a:ea typeface="Calibri"/>
              </a:rPr>
              <a:t>також</a:t>
            </a:r>
            <a:r>
              <a:rPr lang="ru-RU" sz="2400" spc="135" dirty="0">
                <a:effectLst/>
                <a:latin typeface="Times New Roman"/>
                <a:ea typeface="Calibri"/>
              </a:rPr>
              <a:t> </a:t>
            </a:r>
            <a:r>
              <a:rPr lang="ru-RU" sz="2400" spc="-5" dirty="0" err="1">
                <a:effectLst/>
                <a:latin typeface="Times New Roman"/>
                <a:ea typeface="Calibri"/>
              </a:rPr>
              <a:t>вихід</a:t>
            </a:r>
            <a:r>
              <a:rPr lang="ru-RU" sz="2400" spc="140" dirty="0">
                <a:effectLst/>
                <a:latin typeface="Times New Roman"/>
                <a:ea typeface="Calibri"/>
              </a:rPr>
              <a:t> </a:t>
            </a:r>
            <a:r>
              <a:rPr lang="ru-RU" sz="2400" dirty="0" err="1">
                <a:effectLst/>
                <a:latin typeface="Times New Roman"/>
                <a:ea typeface="Calibri"/>
              </a:rPr>
              <a:t>яєчної</a:t>
            </a:r>
            <a:r>
              <a:rPr lang="ru-RU" sz="2400" spc="135" dirty="0">
                <a:effectLst/>
                <a:latin typeface="Times New Roman"/>
                <a:ea typeface="Calibri"/>
              </a:rPr>
              <a:t> </a:t>
            </a:r>
            <a:r>
              <a:rPr lang="ru-RU" sz="2400" dirty="0" err="1">
                <a:effectLst/>
                <a:latin typeface="Times New Roman"/>
                <a:ea typeface="Calibri"/>
              </a:rPr>
              <a:t>маси</a:t>
            </a:r>
            <a:r>
              <a:rPr lang="ru-RU" sz="2400" dirty="0">
                <a:effectLst/>
                <a:latin typeface="Times New Roman"/>
                <a:ea typeface="Calibri"/>
              </a:rPr>
              <a:t>,</a:t>
            </a:r>
            <a:r>
              <a:rPr lang="ru-RU" sz="2400" spc="135" dirty="0">
                <a:effectLst/>
                <a:latin typeface="Times New Roman"/>
                <a:ea typeface="Calibri"/>
              </a:rPr>
              <a:t> </a:t>
            </a:r>
            <a:r>
              <a:rPr lang="ru-RU" sz="2400" spc="-5" dirty="0" err="1">
                <a:effectLst/>
                <a:latin typeface="Times New Roman"/>
                <a:ea typeface="Calibri"/>
              </a:rPr>
              <a:t>визначають</a:t>
            </a:r>
            <a:r>
              <a:rPr lang="ru-RU" sz="2400" spc="135" dirty="0">
                <a:effectLst/>
                <a:latin typeface="Times New Roman"/>
                <a:ea typeface="Calibri"/>
              </a:rPr>
              <a:t> </a:t>
            </a:r>
            <a:r>
              <a:rPr lang="ru-RU" sz="2400" spc="-5" dirty="0" err="1">
                <a:effectLst/>
                <a:latin typeface="Times New Roman"/>
                <a:ea typeface="Calibri"/>
              </a:rPr>
              <a:t>морфологічний</a:t>
            </a:r>
            <a:r>
              <a:rPr lang="ru-RU" sz="2400" spc="140" dirty="0">
                <a:effectLst/>
                <a:latin typeface="Times New Roman"/>
                <a:ea typeface="Calibri"/>
              </a:rPr>
              <a:t> </a:t>
            </a:r>
            <a:r>
              <a:rPr lang="ru-RU" sz="2400" dirty="0">
                <a:effectLst/>
                <a:latin typeface="Times New Roman"/>
                <a:ea typeface="Calibri"/>
              </a:rPr>
              <a:t>і</a:t>
            </a:r>
            <a:r>
              <a:rPr lang="ru-RU" sz="2400" spc="140" dirty="0">
                <a:effectLst/>
                <a:latin typeface="Times New Roman"/>
                <a:ea typeface="Calibri"/>
              </a:rPr>
              <a:t> </a:t>
            </a:r>
            <a:r>
              <a:rPr lang="ru-RU" sz="2400" spc="-5" dirty="0" err="1">
                <a:effectLst/>
                <a:latin typeface="Times New Roman"/>
                <a:ea typeface="Calibri"/>
              </a:rPr>
              <a:t>хімічний</a:t>
            </a:r>
            <a:r>
              <a:rPr lang="ru-RU" sz="2400" spc="140" dirty="0">
                <a:effectLst/>
                <a:latin typeface="Times New Roman"/>
                <a:ea typeface="Calibri"/>
              </a:rPr>
              <a:t> </a:t>
            </a:r>
            <a:r>
              <a:rPr lang="ru-RU" sz="2400" dirty="0">
                <a:effectLst/>
                <a:latin typeface="Times New Roman"/>
                <a:ea typeface="Calibri"/>
              </a:rPr>
              <a:t>склад</a:t>
            </a:r>
            <a:r>
              <a:rPr lang="ru-RU" sz="2400" spc="140" dirty="0">
                <a:effectLst/>
                <a:latin typeface="Times New Roman"/>
                <a:ea typeface="Calibri"/>
              </a:rPr>
              <a:t> </a:t>
            </a:r>
            <a:r>
              <a:rPr lang="ru-RU" sz="2400" dirty="0" err="1">
                <a:effectLst/>
                <a:latin typeface="Times New Roman"/>
                <a:ea typeface="Calibri"/>
              </a:rPr>
              <a:t>яєць</a:t>
            </a:r>
            <a:r>
              <a:rPr lang="ru-RU" sz="2400" dirty="0">
                <a:effectLst/>
                <a:latin typeface="Times New Roman"/>
                <a:ea typeface="Calibri"/>
              </a:rPr>
              <a:t>,</a:t>
            </a:r>
            <a:r>
              <a:rPr lang="ru-RU" sz="2400" spc="130" dirty="0">
                <a:effectLst/>
                <a:latin typeface="Times New Roman"/>
                <a:ea typeface="Calibri"/>
              </a:rPr>
              <a:t> </a:t>
            </a:r>
            <a:r>
              <a:rPr lang="ru-RU" sz="2400" spc="-5" dirty="0" err="1">
                <a:effectLst/>
                <a:latin typeface="Times New Roman"/>
                <a:ea typeface="Calibri"/>
              </a:rPr>
              <a:t>товщину</a:t>
            </a:r>
            <a:r>
              <a:rPr lang="ru-RU" sz="2400" spc="240" dirty="0">
                <a:effectLst/>
                <a:latin typeface="Times New Roman"/>
                <a:ea typeface="Calibri"/>
              </a:rPr>
              <a:t> </a:t>
            </a:r>
            <a:r>
              <a:rPr lang="ru-RU" sz="2400" dirty="0" err="1">
                <a:effectLst/>
                <a:latin typeface="Times New Roman"/>
                <a:ea typeface="Calibri"/>
              </a:rPr>
              <a:t>шкаралупи</a:t>
            </a:r>
            <a:r>
              <a:rPr lang="ru-RU" sz="2400" spc="-35" dirty="0">
                <a:effectLst/>
                <a:latin typeface="Times New Roman"/>
                <a:ea typeface="Calibri"/>
              </a:rPr>
              <a:t> </a:t>
            </a:r>
            <a:r>
              <a:rPr lang="ru-RU" sz="2400" spc="-5" dirty="0">
                <a:effectLst/>
                <a:latin typeface="Times New Roman"/>
                <a:ea typeface="Calibri"/>
              </a:rPr>
              <a:t>та</a:t>
            </a:r>
            <a:r>
              <a:rPr lang="ru-RU" sz="2400" spc="-30" dirty="0">
                <a:effectLst/>
                <a:latin typeface="Times New Roman"/>
                <a:ea typeface="Calibri"/>
              </a:rPr>
              <a:t> </a:t>
            </a:r>
            <a:r>
              <a:rPr lang="ru-RU" sz="2400" dirty="0" err="1">
                <a:effectLst/>
                <a:latin typeface="Times New Roman"/>
                <a:ea typeface="Calibri"/>
              </a:rPr>
              <a:t>ін</a:t>
            </a:r>
            <a:r>
              <a:rPr lang="ru-RU" sz="2400" dirty="0">
                <a:effectLst/>
                <a:latin typeface="Times New Roman"/>
                <a:ea typeface="Calibri"/>
              </a:rPr>
              <a:t>.</a:t>
            </a:r>
            <a:br>
              <a:rPr lang="ru-RU" sz="2000" dirty="0">
                <a:effectLst/>
                <a:latin typeface="Times New Roman"/>
                <a:ea typeface="Calibri"/>
              </a:rPr>
            </a:br>
            <a:r>
              <a:rPr lang="ru-RU" sz="2000" dirty="0">
                <a:effectLst/>
                <a:latin typeface="Times New Roman"/>
                <a:ea typeface="Calibri"/>
              </a:rPr>
              <a:t>	</a:t>
            </a:r>
            <a:r>
              <a:rPr lang="ru-RU" sz="2400" b="1" spc="-5" dirty="0" err="1">
                <a:solidFill>
                  <a:srgbClr val="C00000"/>
                </a:solidFill>
                <a:effectLst/>
                <a:latin typeface="Times New Roman"/>
                <a:ea typeface="Calibri"/>
              </a:rPr>
              <a:t>Відтворювальну</a:t>
            </a:r>
            <a:r>
              <a:rPr lang="ru-RU" sz="2400" b="1" spc="295" dirty="0">
                <a:solidFill>
                  <a:srgbClr val="C00000"/>
                </a:solidFill>
                <a:effectLst/>
                <a:latin typeface="Times New Roman"/>
                <a:ea typeface="Calibri"/>
              </a:rPr>
              <a:t> </a:t>
            </a:r>
            <a:r>
              <a:rPr lang="ru-RU" sz="2400" b="1" spc="-5" dirty="0" err="1">
                <a:solidFill>
                  <a:srgbClr val="C00000"/>
                </a:solidFill>
                <a:effectLst/>
                <a:latin typeface="Times New Roman"/>
                <a:ea typeface="Calibri"/>
              </a:rPr>
              <a:t>здатність</a:t>
            </a:r>
            <a:r>
              <a:rPr lang="ru-RU" sz="2400" b="1" spc="295" dirty="0">
                <a:solidFill>
                  <a:srgbClr val="C00000"/>
                </a:solidFill>
                <a:effectLst/>
                <a:latin typeface="Times New Roman"/>
                <a:ea typeface="Calibri"/>
              </a:rPr>
              <a:t> </a:t>
            </a:r>
            <a:r>
              <a:rPr lang="ru-RU" sz="2400" spc="-5" dirty="0" err="1">
                <a:effectLst/>
                <a:latin typeface="Times New Roman"/>
                <a:ea typeface="Calibri"/>
              </a:rPr>
              <a:t>птиці</a:t>
            </a:r>
            <a:r>
              <a:rPr lang="ru-RU" sz="2400" spc="295" dirty="0">
                <a:effectLst/>
                <a:latin typeface="Times New Roman"/>
                <a:ea typeface="Calibri"/>
              </a:rPr>
              <a:t> </a:t>
            </a:r>
            <a:r>
              <a:rPr lang="ru-RU" sz="2400" spc="-5" dirty="0" err="1">
                <a:effectLst/>
                <a:latin typeface="Times New Roman"/>
                <a:ea typeface="Calibri"/>
              </a:rPr>
              <a:t>батьківського</a:t>
            </a:r>
            <a:r>
              <a:rPr lang="ru-RU" sz="2400" spc="295" dirty="0">
                <a:effectLst/>
                <a:latin typeface="Times New Roman"/>
                <a:ea typeface="Calibri"/>
              </a:rPr>
              <a:t> </a:t>
            </a:r>
            <a:r>
              <a:rPr lang="ru-RU" sz="2400" dirty="0">
                <a:effectLst/>
                <a:latin typeface="Times New Roman"/>
                <a:ea typeface="Calibri"/>
              </a:rPr>
              <a:t>стада</a:t>
            </a:r>
            <a:r>
              <a:rPr lang="ru-RU" sz="2400" spc="295" dirty="0">
                <a:effectLst/>
                <a:latin typeface="Times New Roman"/>
                <a:ea typeface="Calibri"/>
              </a:rPr>
              <a:t> </a:t>
            </a:r>
            <a:r>
              <a:rPr lang="ru-RU" sz="2400" spc="-5" dirty="0" err="1">
                <a:effectLst/>
                <a:latin typeface="Times New Roman"/>
                <a:ea typeface="Calibri"/>
              </a:rPr>
              <a:t>визначають</a:t>
            </a:r>
            <a:r>
              <a:rPr lang="ru-RU" sz="2400" spc="295" dirty="0">
                <a:effectLst/>
                <a:latin typeface="Times New Roman"/>
                <a:ea typeface="Calibri"/>
              </a:rPr>
              <a:t> </a:t>
            </a:r>
            <a:r>
              <a:rPr lang="ru-RU" sz="2400" dirty="0">
                <a:effectLst/>
                <a:latin typeface="Times New Roman"/>
                <a:ea typeface="Calibri"/>
              </a:rPr>
              <a:t>за </a:t>
            </a:r>
            <a:r>
              <a:rPr lang="ru-RU" sz="2400" dirty="0" err="1">
                <a:effectLst/>
                <a:latin typeface="Times New Roman"/>
                <a:ea typeface="Calibri"/>
              </a:rPr>
              <a:t>виходом</a:t>
            </a:r>
            <a:r>
              <a:rPr lang="ru-RU" sz="2400" spc="140" dirty="0">
                <a:effectLst/>
                <a:latin typeface="Times New Roman"/>
                <a:ea typeface="Calibri"/>
              </a:rPr>
              <a:t> </a:t>
            </a:r>
            <a:r>
              <a:rPr lang="ru-RU" sz="2400" spc="-5" dirty="0" err="1">
                <a:effectLst/>
                <a:latin typeface="Times New Roman"/>
                <a:ea typeface="Calibri"/>
              </a:rPr>
              <a:t>інкубаційних</a:t>
            </a:r>
            <a:r>
              <a:rPr lang="ru-RU" sz="2400" spc="55" dirty="0">
                <a:effectLst/>
                <a:latin typeface="Times New Roman"/>
                <a:ea typeface="Calibri"/>
              </a:rPr>
              <a:t> </a:t>
            </a:r>
            <a:r>
              <a:rPr lang="ru-RU" sz="2400" dirty="0" err="1">
                <a:effectLst/>
                <a:latin typeface="Times New Roman"/>
                <a:ea typeface="Calibri"/>
              </a:rPr>
              <a:t>яєць</a:t>
            </a:r>
            <a:r>
              <a:rPr lang="ru-RU" sz="2400" dirty="0">
                <a:effectLst/>
                <a:latin typeface="Times New Roman"/>
                <a:ea typeface="Calibri"/>
              </a:rPr>
              <a:t>,</a:t>
            </a:r>
            <a:r>
              <a:rPr lang="ru-RU" sz="2400" spc="55" dirty="0">
                <a:effectLst/>
                <a:latin typeface="Times New Roman"/>
                <a:ea typeface="Calibri"/>
              </a:rPr>
              <a:t> </a:t>
            </a:r>
            <a:r>
              <a:rPr lang="ru-RU" sz="2400" dirty="0" err="1">
                <a:effectLst/>
                <a:latin typeface="Times New Roman"/>
                <a:ea typeface="Calibri"/>
              </a:rPr>
              <a:t>їх</a:t>
            </a:r>
            <a:r>
              <a:rPr lang="ru-RU" sz="2400" spc="55" dirty="0">
                <a:effectLst/>
                <a:latin typeface="Times New Roman"/>
                <a:ea typeface="Calibri"/>
              </a:rPr>
              <a:t> </a:t>
            </a:r>
            <a:r>
              <a:rPr lang="ru-RU" sz="2400" spc="-5" dirty="0" err="1">
                <a:effectLst/>
                <a:latin typeface="Times New Roman"/>
                <a:ea typeface="Calibri"/>
              </a:rPr>
              <a:t>запліднюваністю</a:t>
            </a:r>
            <a:r>
              <a:rPr lang="ru-RU" sz="2400" spc="-5" dirty="0">
                <a:effectLst/>
                <a:latin typeface="Times New Roman"/>
                <a:ea typeface="Calibri"/>
              </a:rPr>
              <a:t>,</a:t>
            </a:r>
            <a:r>
              <a:rPr lang="ru-RU" sz="2400" spc="60" dirty="0">
                <a:effectLst/>
                <a:latin typeface="Times New Roman"/>
                <a:ea typeface="Calibri"/>
              </a:rPr>
              <a:t> </a:t>
            </a:r>
            <a:r>
              <a:rPr lang="ru-RU" sz="2400" spc="-5" dirty="0" err="1">
                <a:effectLst/>
                <a:latin typeface="Times New Roman"/>
                <a:ea typeface="Calibri"/>
              </a:rPr>
              <a:t>виводом</a:t>
            </a:r>
            <a:r>
              <a:rPr lang="ru-RU" sz="2400" spc="60" dirty="0">
                <a:effectLst/>
                <a:latin typeface="Times New Roman"/>
                <a:ea typeface="Calibri"/>
              </a:rPr>
              <a:t> </a:t>
            </a:r>
            <a:r>
              <a:rPr lang="ru-RU" sz="2400" dirty="0">
                <a:effectLst/>
                <a:latin typeface="Times New Roman"/>
                <a:ea typeface="Calibri"/>
              </a:rPr>
              <a:t>і</a:t>
            </a:r>
            <a:r>
              <a:rPr lang="ru-RU" sz="2400" spc="50" dirty="0">
                <a:effectLst/>
                <a:latin typeface="Times New Roman"/>
                <a:ea typeface="Calibri"/>
              </a:rPr>
              <a:t> </a:t>
            </a:r>
            <a:r>
              <a:rPr lang="ru-RU" sz="2400" spc="-5" dirty="0" err="1">
                <a:effectLst/>
                <a:latin typeface="Times New Roman"/>
                <a:ea typeface="Calibri"/>
              </a:rPr>
              <a:t>виходом</a:t>
            </a:r>
            <a:r>
              <a:rPr lang="ru-RU" sz="2400" spc="60" dirty="0">
                <a:effectLst/>
                <a:latin typeface="Times New Roman"/>
                <a:ea typeface="Calibri"/>
              </a:rPr>
              <a:t> </a:t>
            </a:r>
            <a:r>
              <a:rPr lang="ru-RU" sz="2400" spc="-5" dirty="0">
                <a:effectLst/>
                <a:latin typeface="Times New Roman"/>
                <a:ea typeface="Calibri"/>
              </a:rPr>
              <a:t>молодняку.</a:t>
            </a:r>
            <a:r>
              <a:rPr lang="ru-RU" sz="2400" spc="55" dirty="0">
                <a:effectLst/>
                <a:latin typeface="Times New Roman"/>
                <a:ea typeface="Calibri"/>
              </a:rPr>
              <a:t> </a:t>
            </a:r>
            <a:r>
              <a:rPr lang="ru-RU" sz="2400" dirty="0" err="1">
                <a:effectLst/>
                <a:latin typeface="Times New Roman"/>
                <a:ea typeface="Calibri"/>
              </a:rPr>
              <a:t>Крім</a:t>
            </a:r>
            <a:r>
              <a:rPr lang="ru-RU" sz="2400" spc="50" dirty="0">
                <a:effectLst/>
                <a:latin typeface="Times New Roman"/>
                <a:ea typeface="Calibri"/>
              </a:rPr>
              <a:t> </a:t>
            </a:r>
            <a:r>
              <a:rPr lang="ru-RU" sz="2400" spc="-5" dirty="0">
                <a:effectLst/>
                <a:latin typeface="Times New Roman"/>
                <a:ea typeface="Calibri"/>
              </a:rPr>
              <a:t>того,</a:t>
            </a:r>
            <a:r>
              <a:rPr lang="ru-RU" sz="2400" spc="195" dirty="0">
                <a:effectLst/>
                <a:latin typeface="Times New Roman"/>
                <a:ea typeface="Calibri"/>
              </a:rPr>
              <a:t> </a:t>
            </a:r>
            <a:r>
              <a:rPr lang="ru-RU" sz="2400" spc="-5" dirty="0" err="1">
                <a:effectLst/>
                <a:latin typeface="Times New Roman"/>
                <a:ea typeface="Calibri"/>
              </a:rPr>
              <a:t>підраховують</a:t>
            </a:r>
            <a:r>
              <a:rPr lang="ru-RU" sz="2400" spc="50" dirty="0">
                <a:effectLst/>
                <a:latin typeface="Times New Roman"/>
                <a:ea typeface="Calibri"/>
              </a:rPr>
              <a:t> </a:t>
            </a:r>
            <a:r>
              <a:rPr lang="ru-RU" sz="2400" dirty="0" err="1">
                <a:effectLst/>
                <a:latin typeface="Times New Roman"/>
                <a:ea typeface="Calibri"/>
              </a:rPr>
              <a:t>кількість</a:t>
            </a:r>
            <a:r>
              <a:rPr lang="ru-RU" sz="2400" spc="50" dirty="0">
                <a:effectLst/>
                <a:latin typeface="Times New Roman"/>
                <a:ea typeface="Calibri"/>
              </a:rPr>
              <a:t> </a:t>
            </a:r>
            <a:r>
              <a:rPr lang="ru-RU" sz="2400" dirty="0" err="1">
                <a:effectLst/>
                <a:latin typeface="Times New Roman"/>
                <a:ea typeface="Calibri"/>
              </a:rPr>
              <a:t>незапліднених</a:t>
            </a:r>
            <a:r>
              <a:rPr lang="ru-RU" sz="2400" spc="60" dirty="0">
                <a:effectLst/>
                <a:latin typeface="Times New Roman"/>
                <a:ea typeface="Calibri"/>
              </a:rPr>
              <a:t> </a:t>
            </a:r>
            <a:r>
              <a:rPr lang="ru-RU" sz="2400" dirty="0" err="1">
                <a:effectLst/>
                <a:latin typeface="Times New Roman"/>
                <a:ea typeface="Calibri"/>
              </a:rPr>
              <a:t>яєць</a:t>
            </a:r>
            <a:r>
              <a:rPr lang="ru-RU" sz="2400" dirty="0">
                <a:effectLst/>
                <a:latin typeface="Times New Roman"/>
                <a:ea typeface="Calibri"/>
              </a:rPr>
              <a:t>,</a:t>
            </a:r>
            <a:r>
              <a:rPr lang="ru-RU" sz="2400" spc="45" dirty="0">
                <a:effectLst/>
                <a:latin typeface="Times New Roman"/>
                <a:ea typeface="Calibri"/>
              </a:rPr>
              <a:t> </a:t>
            </a:r>
            <a:r>
              <a:rPr lang="ru-RU" sz="2400" spc="-5" dirty="0">
                <a:effectLst/>
                <a:latin typeface="Times New Roman"/>
                <a:ea typeface="Calibri"/>
              </a:rPr>
              <a:t>тих,</a:t>
            </a:r>
            <a:r>
              <a:rPr lang="ru-RU" sz="2400" spc="45" dirty="0">
                <a:effectLst/>
                <a:latin typeface="Times New Roman"/>
                <a:ea typeface="Calibri"/>
              </a:rPr>
              <a:t> </a:t>
            </a:r>
            <a:r>
              <a:rPr lang="ru-RU" sz="2400" dirty="0" err="1">
                <a:effectLst/>
                <a:latin typeface="Times New Roman"/>
                <a:ea typeface="Calibri"/>
              </a:rPr>
              <a:t>що</a:t>
            </a:r>
            <a:r>
              <a:rPr lang="ru-RU" sz="2400" spc="55" dirty="0">
                <a:effectLst/>
                <a:latin typeface="Times New Roman"/>
                <a:ea typeface="Calibri"/>
              </a:rPr>
              <a:t> </a:t>
            </a:r>
            <a:r>
              <a:rPr lang="ru-RU" sz="2400" spc="-5" dirty="0" err="1">
                <a:effectLst/>
                <a:latin typeface="Times New Roman"/>
                <a:ea typeface="Calibri"/>
              </a:rPr>
              <a:t>мають</a:t>
            </a:r>
            <a:r>
              <a:rPr lang="ru-RU" sz="2400" spc="45" dirty="0">
                <a:effectLst/>
                <a:latin typeface="Times New Roman"/>
                <a:ea typeface="Calibri"/>
              </a:rPr>
              <a:t> </a:t>
            </a:r>
            <a:r>
              <a:rPr lang="ru-RU" sz="2400" spc="-5" dirty="0" err="1">
                <a:effectLst/>
                <a:latin typeface="Times New Roman"/>
                <a:ea typeface="Calibri"/>
              </a:rPr>
              <a:t>кров'яне</a:t>
            </a:r>
            <a:r>
              <a:rPr lang="ru-RU" sz="2400" spc="55" dirty="0">
                <a:effectLst/>
                <a:latin typeface="Times New Roman"/>
                <a:ea typeface="Calibri"/>
              </a:rPr>
              <a:t> </a:t>
            </a:r>
            <a:r>
              <a:rPr lang="ru-RU" sz="2400" dirty="0" err="1">
                <a:effectLst/>
                <a:latin typeface="Times New Roman"/>
                <a:ea typeface="Calibri"/>
              </a:rPr>
              <a:t>кільце</a:t>
            </a:r>
            <a:r>
              <a:rPr lang="ru-RU" sz="2400" dirty="0">
                <a:effectLst/>
                <a:latin typeface="Times New Roman"/>
                <a:ea typeface="Calibri"/>
              </a:rPr>
              <a:t>,</a:t>
            </a:r>
            <a:r>
              <a:rPr lang="ru-RU" sz="2400" spc="50" dirty="0">
                <a:effectLst/>
                <a:latin typeface="Times New Roman"/>
                <a:ea typeface="Calibri"/>
              </a:rPr>
              <a:t> </a:t>
            </a:r>
            <a:r>
              <a:rPr lang="ru-RU" sz="2400" dirty="0">
                <a:effectLst/>
                <a:latin typeface="Times New Roman"/>
                <a:ea typeface="Calibri"/>
              </a:rPr>
              <a:t>а</a:t>
            </a:r>
            <a:r>
              <a:rPr lang="ru-RU" sz="2400" spc="50" dirty="0">
                <a:effectLst/>
                <a:latin typeface="Times New Roman"/>
                <a:ea typeface="Calibri"/>
              </a:rPr>
              <a:t> </a:t>
            </a:r>
            <a:r>
              <a:rPr lang="ru-RU" sz="2400" spc="-5" dirty="0" err="1">
                <a:effectLst/>
                <a:latin typeface="Times New Roman"/>
                <a:ea typeface="Calibri"/>
              </a:rPr>
              <a:t>також</a:t>
            </a:r>
            <a:r>
              <a:rPr lang="ru-RU" sz="2400" spc="55" dirty="0">
                <a:effectLst/>
                <a:latin typeface="Times New Roman"/>
                <a:ea typeface="Calibri"/>
              </a:rPr>
              <a:t> </a:t>
            </a:r>
            <a:r>
              <a:rPr lang="ru-RU" sz="2400" dirty="0" err="1">
                <a:effectLst/>
                <a:latin typeface="Times New Roman"/>
                <a:ea typeface="Calibri"/>
              </a:rPr>
              <a:t>із</a:t>
            </a:r>
            <a:r>
              <a:rPr lang="ru-RU" sz="2400" spc="165" dirty="0">
                <a:effectLst/>
                <a:latin typeface="Times New Roman"/>
                <a:ea typeface="Calibri"/>
              </a:rPr>
              <a:t> </a:t>
            </a:r>
            <a:r>
              <a:rPr lang="ru-RU" sz="2400" spc="-5" dirty="0" err="1">
                <a:effectLst/>
                <a:latin typeface="Times New Roman"/>
                <a:ea typeface="Calibri"/>
              </a:rPr>
              <a:t>замерлими</a:t>
            </a:r>
            <a:r>
              <a:rPr lang="ru-RU" sz="2400" spc="-115" dirty="0">
                <a:effectLst/>
                <a:latin typeface="Times New Roman"/>
                <a:ea typeface="Calibri"/>
              </a:rPr>
              <a:t> </a:t>
            </a:r>
            <a:r>
              <a:rPr lang="ru-RU" sz="2400" spc="-5" dirty="0" err="1">
                <a:effectLst/>
                <a:latin typeface="Times New Roman"/>
                <a:ea typeface="Calibri"/>
              </a:rPr>
              <a:t>ембріонами</a:t>
            </a:r>
            <a:r>
              <a:rPr lang="ru-RU" sz="2400" spc="-5" dirty="0">
                <a:effectLst/>
                <a:latin typeface="Times New Roman"/>
                <a:ea typeface="Calibri"/>
              </a:rPr>
              <a:t>.</a:t>
            </a:r>
            <a:br>
              <a:rPr lang="ru-RU" sz="2000" dirty="0">
                <a:effectLst/>
                <a:latin typeface="Times New Roman"/>
                <a:ea typeface="Calibri"/>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72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6322714"/>
          </a:xfrm>
        </p:spPr>
        <p:style>
          <a:lnRef idx="1">
            <a:schemeClr val="accent3"/>
          </a:lnRef>
          <a:fillRef idx="2">
            <a:schemeClr val="accent3"/>
          </a:fillRef>
          <a:effectRef idx="1">
            <a:schemeClr val="accent3"/>
          </a:effectRef>
          <a:fontRef idx="minor">
            <a:schemeClr val="dk1"/>
          </a:fontRef>
        </p:style>
        <p:txBody>
          <a:bodyPr>
            <a:normAutofit fontScale="90000"/>
          </a:bodyPr>
          <a:lstStyle/>
          <a:p>
            <a:pPr marL="25400" marR="66675" indent="457200" algn="l" eaLnBrk="0" hangingPunct="0">
              <a:spcAft>
                <a:spcPts val="0"/>
              </a:spcAft>
            </a:pPr>
            <a:r>
              <a:rPr lang="ru-RU" sz="2400" b="1" spc="-5" dirty="0" err="1">
                <a:solidFill>
                  <a:srgbClr val="C00000"/>
                </a:solidFill>
                <a:effectLst/>
                <a:latin typeface="Times New Roman"/>
                <a:ea typeface="Calibri"/>
              </a:rPr>
              <a:t>Вгодованість</a:t>
            </a:r>
            <a:r>
              <a:rPr lang="ru-RU" sz="2400" b="1" spc="210" dirty="0">
                <a:effectLst/>
                <a:latin typeface="Times New Roman"/>
                <a:ea typeface="Calibri"/>
              </a:rPr>
              <a:t> </a:t>
            </a:r>
            <a:r>
              <a:rPr lang="ru-RU" sz="2400" spc="-5" dirty="0" err="1">
                <a:effectLst/>
                <a:latin typeface="Times New Roman"/>
                <a:ea typeface="Calibri"/>
              </a:rPr>
              <a:t>птиці</a:t>
            </a:r>
            <a:r>
              <a:rPr lang="ru-RU" sz="2400" spc="215" dirty="0">
                <a:effectLst/>
                <a:latin typeface="Times New Roman"/>
                <a:ea typeface="Calibri"/>
              </a:rPr>
              <a:t> </a:t>
            </a:r>
            <a:r>
              <a:rPr lang="ru-RU" sz="2400" spc="-5" dirty="0" err="1">
                <a:effectLst/>
                <a:latin typeface="Times New Roman"/>
                <a:ea typeface="Calibri"/>
              </a:rPr>
              <a:t>встановлюють</a:t>
            </a:r>
            <a:r>
              <a:rPr lang="ru-RU" sz="2400" spc="210" dirty="0">
                <a:effectLst/>
                <a:latin typeface="Times New Roman"/>
                <a:ea typeface="Calibri"/>
              </a:rPr>
              <a:t> </a:t>
            </a:r>
            <a:r>
              <a:rPr lang="ru-RU" sz="2400" spc="-5" dirty="0">
                <a:effectLst/>
                <a:latin typeface="Times New Roman"/>
                <a:ea typeface="Calibri"/>
              </a:rPr>
              <a:t>при</a:t>
            </a:r>
            <a:r>
              <a:rPr lang="ru-RU" sz="2400" spc="210" dirty="0">
                <a:effectLst/>
                <a:latin typeface="Times New Roman"/>
                <a:ea typeface="Calibri"/>
              </a:rPr>
              <a:t> </a:t>
            </a:r>
            <a:r>
              <a:rPr lang="ru-RU" sz="2400" spc="-5" dirty="0" err="1">
                <a:effectLst/>
                <a:latin typeface="Times New Roman"/>
                <a:ea typeface="Calibri"/>
              </a:rPr>
              <a:t>житті</a:t>
            </a:r>
            <a:r>
              <a:rPr lang="ru-RU" sz="2400" spc="215" dirty="0">
                <a:effectLst/>
                <a:latin typeface="Times New Roman"/>
                <a:ea typeface="Calibri"/>
              </a:rPr>
              <a:t> </a:t>
            </a:r>
            <a:r>
              <a:rPr lang="ru-RU" sz="2400" dirty="0" err="1">
                <a:effectLst/>
                <a:latin typeface="Times New Roman"/>
                <a:ea typeface="Calibri"/>
              </a:rPr>
              <a:t>або</a:t>
            </a:r>
            <a:r>
              <a:rPr lang="ru-RU" sz="2400" spc="205" dirty="0">
                <a:effectLst/>
                <a:latin typeface="Times New Roman"/>
                <a:ea typeface="Calibri"/>
              </a:rPr>
              <a:t> </a:t>
            </a:r>
            <a:r>
              <a:rPr lang="ru-RU" sz="2400" spc="-5" dirty="0" err="1">
                <a:effectLst/>
                <a:latin typeface="Times New Roman"/>
                <a:ea typeface="Calibri"/>
              </a:rPr>
              <a:t>після</a:t>
            </a:r>
            <a:r>
              <a:rPr lang="ru-RU" sz="2400" spc="210" dirty="0">
                <a:effectLst/>
                <a:latin typeface="Times New Roman"/>
                <a:ea typeface="Calibri"/>
              </a:rPr>
              <a:t> </a:t>
            </a:r>
            <a:r>
              <a:rPr lang="ru-RU" sz="2400" spc="-5" dirty="0">
                <a:effectLst/>
                <a:latin typeface="Times New Roman"/>
                <a:ea typeface="Calibri"/>
              </a:rPr>
              <a:t>забою.</a:t>
            </a:r>
            <a:r>
              <a:rPr lang="ru-RU" sz="2400" spc="210" dirty="0">
                <a:effectLst/>
                <a:latin typeface="Times New Roman"/>
                <a:ea typeface="Calibri"/>
              </a:rPr>
              <a:t> </a:t>
            </a:r>
            <a:r>
              <a:rPr lang="ru-RU" sz="2400" spc="-5" dirty="0" err="1">
                <a:effectLst/>
                <a:latin typeface="Times New Roman"/>
                <a:ea typeface="Calibri"/>
              </a:rPr>
              <a:t>Прижиттєву</a:t>
            </a:r>
            <a:r>
              <a:rPr lang="ru-RU" sz="2400" spc="225" dirty="0">
                <a:effectLst/>
                <a:latin typeface="Times New Roman"/>
                <a:ea typeface="Calibri"/>
              </a:rPr>
              <a:t> </a:t>
            </a:r>
            <a:r>
              <a:rPr lang="ru-RU" sz="2400" spc="-5" dirty="0" err="1">
                <a:effectLst/>
                <a:latin typeface="Times New Roman"/>
                <a:ea typeface="Calibri"/>
              </a:rPr>
              <a:t>оцінку</a:t>
            </a:r>
            <a:r>
              <a:rPr lang="ru-RU" sz="2400" spc="185" dirty="0">
                <a:effectLst/>
                <a:latin typeface="Times New Roman"/>
                <a:ea typeface="Calibri"/>
              </a:rPr>
              <a:t> </a:t>
            </a:r>
            <a:r>
              <a:rPr lang="ru-RU" sz="2400" spc="-5" dirty="0" err="1">
                <a:effectLst/>
                <a:latin typeface="Times New Roman"/>
                <a:ea typeface="Calibri"/>
              </a:rPr>
              <a:t>дають</a:t>
            </a:r>
            <a:r>
              <a:rPr lang="ru-RU" sz="2400" spc="50" dirty="0">
                <a:effectLst/>
                <a:latin typeface="Times New Roman"/>
                <a:ea typeface="Calibri"/>
              </a:rPr>
              <a:t> </a:t>
            </a:r>
            <a:r>
              <a:rPr lang="ru-RU" sz="2400" spc="-5" dirty="0" err="1">
                <a:effectLst/>
                <a:latin typeface="Times New Roman"/>
                <a:ea typeface="Calibri"/>
              </a:rPr>
              <a:t>промацуванням</a:t>
            </a:r>
            <a:r>
              <a:rPr lang="ru-RU" sz="2400" spc="55" dirty="0">
                <a:effectLst/>
                <a:latin typeface="Times New Roman"/>
                <a:ea typeface="Calibri"/>
              </a:rPr>
              <a:t> </a:t>
            </a:r>
            <a:r>
              <a:rPr lang="ru-RU" sz="2400" dirty="0">
                <a:effectLst/>
                <a:latin typeface="Times New Roman"/>
                <a:ea typeface="Calibri"/>
              </a:rPr>
              <a:t>у</a:t>
            </a:r>
            <a:r>
              <a:rPr lang="ru-RU" sz="2400" spc="50" dirty="0">
                <a:effectLst/>
                <a:latin typeface="Times New Roman"/>
                <a:ea typeface="Calibri"/>
              </a:rPr>
              <a:t> </a:t>
            </a:r>
            <a:r>
              <a:rPr lang="ru-RU" sz="2400" spc="-5" dirty="0" err="1">
                <a:effectLst/>
                <a:latin typeface="Times New Roman"/>
                <a:ea typeface="Calibri"/>
              </a:rPr>
              <a:t>ділянці</a:t>
            </a:r>
            <a:r>
              <a:rPr lang="ru-RU" sz="2400" spc="55" dirty="0">
                <a:effectLst/>
                <a:latin typeface="Times New Roman"/>
                <a:ea typeface="Calibri"/>
              </a:rPr>
              <a:t> </a:t>
            </a:r>
            <a:r>
              <a:rPr lang="ru-RU" sz="2400" spc="-5" dirty="0" err="1">
                <a:effectLst/>
                <a:latin typeface="Times New Roman"/>
                <a:ea typeface="Calibri"/>
              </a:rPr>
              <a:t>м'язів</a:t>
            </a:r>
            <a:r>
              <a:rPr lang="ru-RU" sz="2400" spc="50" dirty="0">
                <a:effectLst/>
                <a:latin typeface="Times New Roman"/>
                <a:ea typeface="Calibri"/>
              </a:rPr>
              <a:t> </a:t>
            </a:r>
            <a:r>
              <a:rPr lang="ru-RU" sz="2400" spc="-5" dirty="0" err="1">
                <a:effectLst/>
                <a:latin typeface="Times New Roman"/>
                <a:ea typeface="Calibri"/>
              </a:rPr>
              <a:t>кіля</a:t>
            </a:r>
            <a:r>
              <a:rPr lang="ru-RU" sz="2400" spc="-5" dirty="0">
                <a:effectLst/>
                <a:latin typeface="Times New Roman"/>
                <a:ea typeface="Calibri"/>
              </a:rPr>
              <a:t>,</a:t>
            </a:r>
            <a:r>
              <a:rPr lang="ru-RU" sz="2400" spc="45" dirty="0">
                <a:effectLst/>
                <a:latin typeface="Times New Roman"/>
                <a:ea typeface="Calibri"/>
              </a:rPr>
              <a:t> </a:t>
            </a:r>
            <a:r>
              <a:rPr lang="ru-RU" sz="2400" spc="-5" dirty="0" err="1">
                <a:effectLst/>
                <a:latin typeface="Times New Roman"/>
                <a:ea typeface="Calibri"/>
              </a:rPr>
              <a:t>грудної</a:t>
            </a:r>
            <a:r>
              <a:rPr lang="ru-RU" sz="2400" spc="50" dirty="0">
                <a:effectLst/>
                <a:latin typeface="Times New Roman"/>
                <a:ea typeface="Calibri"/>
              </a:rPr>
              <a:t> </a:t>
            </a:r>
            <a:r>
              <a:rPr lang="ru-RU" sz="2400" spc="-5" dirty="0" err="1">
                <a:effectLst/>
                <a:latin typeface="Times New Roman"/>
                <a:ea typeface="Calibri"/>
              </a:rPr>
              <a:t>кістки</a:t>
            </a:r>
            <a:r>
              <a:rPr lang="ru-RU" sz="2400" spc="-5" dirty="0">
                <a:effectLst/>
                <a:latin typeface="Times New Roman"/>
                <a:ea typeface="Calibri"/>
              </a:rPr>
              <a:t>,</a:t>
            </a:r>
            <a:r>
              <a:rPr lang="ru-RU" sz="2400" spc="50" dirty="0">
                <a:effectLst/>
                <a:latin typeface="Times New Roman"/>
                <a:ea typeface="Calibri"/>
              </a:rPr>
              <a:t> </a:t>
            </a:r>
            <a:r>
              <a:rPr lang="ru-RU" sz="2400" dirty="0">
                <a:effectLst/>
                <a:latin typeface="Times New Roman"/>
                <a:ea typeface="Calibri"/>
              </a:rPr>
              <a:t>стегна,</a:t>
            </a:r>
            <a:r>
              <a:rPr lang="ru-RU" sz="2400" spc="50" dirty="0">
                <a:effectLst/>
                <a:latin typeface="Times New Roman"/>
                <a:ea typeface="Calibri"/>
              </a:rPr>
              <a:t> </a:t>
            </a:r>
            <a:r>
              <a:rPr lang="ru-RU" sz="2400" spc="-5" dirty="0" err="1">
                <a:effectLst/>
                <a:latin typeface="Times New Roman"/>
                <a:ea typeface="Calibri"/>
              </a:rPr>
              <a:t>тулуба</a:t>
            </a:r>
            <a:r>
              <a:rPr lang="ru-RU" sz="2400" spc="-5" dirty="0">
                <a:effectLst/>
                <a:latin typeface="Times New Roman"/>
                <a:ea typeface="Calibri"/>
              </a:rPr>
              <a:t>,</a:t>
            </a:r>
            <a:r>
              <a:rPr lang="ru-RU" sz="2400" spc="45" dirty="0">
                <a:effectLst/>
                <a:latin typeface="Times New Roman"/>
                <a:ea typeface="Calibri"/>
              </a:rPr>
              <a:t> </a:t>
            </a:r>
            <a:r>
              <a:rPr lang="ru-RU" sz="2400" spc="-5" dirty="0" err="1">
                <a:effectLst/>
                <a:latin typeface="Times New Roman"/>
                <a:ea typeface="Calibri"/>
              </a:rPr>
              <a:t>підшкірних</a:t>
            </a:r>
            <a:r>
              <a:rPr lang="ru-RU" sz="2400" spc="260" dirty="0">
                <a:effectLst/>
                <a:latin typeface="Times New Roman"/>
                <a:ea typeface="Calibri"/>
              </a:rPr>
              <a:t> </a:t>
            </a:r>
            <a:r>
              <a:rPr lang="ru-RU" sz="2400" spc="-5" dirty="0" err="1">
                <a:effectLst/>
                <a:latin typeface="Times New Roman"/>
                <a:ea typeface="Calibri"/>
              </a:rPr>
              <a:t>жирових</a:t>
            </a:r>
            <a:r>
              <a:rPr lang="ru-RU" sz="2400" spc="-30" dirty="0">
                <a:effectLst/>
                <a:latin typeface="Times New Roman"/>
                <a:ea typeface="Calibri"/>
              </a:rPr>
              <a:t> </a:t>
            </a:r>
            <a:r>
              <a:rPr lang="ru-RU" sz="2400" dirty="0" err="1">
                <a:effectLst/>
                <a:latin typeface="Times New Roman"/>
                <a:ea typeface="Calibri"/>
              </a:rPr>
              <a:t>відкладень</a:t>
            </a:r>
            <a:r>
              <a:rPr lang="ru-RU" sz="2400" spc="-25" dirty="0">
                <a:effectLst/>
                <a:latin typeface="Times New Roman"/>
                <a:ea typeface="Calibri"/>
              </a:rPr>
              <a:t> </a:t>
            </a:r>
            <a:r>
              <a:rPr lang="ru-RU" sz="2400" spc="-5" dirty="0">
                <a:effectLst/>
                <a:latin typeface="Times New Roman"/>
                <a:ea typeface="Calibri"/>
              </a:rPr>
              <a:t>над</a:t>
            </a:r>
            <a:r>
              <a:rPr lang="ru-RU" sz="2400" spc="-25" dirty="0">
                <a:effectLst/>
                <a:latin typeface="Times New Roman"/>
                <a:ea typeface="Calibri"/>
              </a:rPr>
              <a:t> </a:t>
            </a:r>
            <a:r>
              <a:rPr lang="ru-RU" sz="2400" dirty="0" err="1">
                <a:effectLst/>
                <a:latin typeface="Times New Roman"/>
                <a:ea typeface="Calibri"/>
              </a:rPr>
              <a:t>донними</a:t>
            </a:r>
            <a:r>
              <a:rPr lang="ru-RU" sz="2400" spc="-35" dirty="0">
                <a:effectLst/>
                <a:latin typeface="Times New Roman"/>
                <a:ea typeface="Calibri"/>
              </a:rPr>
              <a:t> </a:t>
            </a:r>
            <a:r>
              <a:rPr lang="ru-RU" sz="2400" dirty="0" err="1">
                <a:effectLst/>
                <a:latin typeface="Times New Roman"/>
                <a:ea typeface="Calibri"/>
              </a:rPr>
              <a:t>кістками</a:t>
            </a:r>
            <a:r>
              <a:rPr lang="ru-RU" sz="2400" spc="-25" dirty="0">
                <a:effectLst/>
                <a:latin typeface="Times New Roman"/>
                <a:ea typeface="Calibri"/>
              </a:rPr>
              <a:t> </a:t>
            </a:r>
            <a:r>
              <a:rPr lang="ru-RU" sz="2400" spc="-5" dirty="0">
                <a:effectLst/>
                <a:latin typeface="Times New Roman"/>
                <a:ea typeface="Calibri"/>
              </a:rPr>
              <a:t>та</a:t>
            </a:r>
            <a:r>
              <a:rPr lang="ru-RU" sz="2400" spc="-35" dirty="0">
                <a:effectLst/>
                <a:latin typeface="Times New Roman"/>
                <a:ea typeface="Calibri"/>
              </a:rPr>
              <a:t> </a:t>
            </a:r>
            <a:r>
              <a:rPr lang="ru-RU" sz="2400" dirty="0">
                <a:effectLst/>
                <a:latin typeface="Times New Roman"/>
                <a:ea typeface="Calibri"/>
              </a:rPr>
              <a:t>в</a:t>
            </a:r>
            <a:r>
              <a:rPr lang="ru-RU" sz="2400" spc="-30" dirty="0">
                <a:effectLst/>
                <a:latin typeface="Times New Roman"/>
                <a:ea typeface="Calibri"/>
              </a:rPr>
              <a:t> </a:t>
            </a:r>
            <a:r>
              <a:rPr lang="ru-RU" sz="2400" dirty="0" err="1">
                <a:effectLst/>
                <a:latin typeface="Times New Roman"/>
                <a:ea typeface="Calibri"/>
              </a:rPr>
              <a:t>нижній</a:t>
            </a:r>
            <a:r>
              <a:rPr lang="ru-RU" sz="2400" spc="-30" dirty="0">
                <a:effectLst/>
                <a:latin typeface="Times New Roman"/>
                <a:ea typeface="Calibri"/>
              </a:rPr>
              <a:t> </a:t>
            </a:r>
            <a:r>
              <a:rPr lang="ru-RU" sz="2400" spc="-5" dirty="0" err="1">
                <a:effectLst/>
                <a:latin typeface="Times New Roman"/>
                <a:ea typeface="Calibri"/>
              </a:rPr>
              <a:t>частині</a:t>
            </a:r>
            <a:r>
              <a:rPr lang="ru-RU" sz="2400" spc="-25" dirty="0">
                <a:effectLst/>
                <a:latin typeface="Times New Roman"/>
                <a:ea typeface="Calibri"/>
              </a:rPr>
              <a:t> </a:t>
            </a:r>
            <a:r>
              <a:rPr lang="ru-RU" sz="2400" spc="-5" dirty="0">
                <a:effectLst/>
                <a:latin typeface="Times New Roman"/>
                <a:ea typeface="Calibri"/>
              </a:rPr>
              <a:t>живота,</a:t>
            </a:r>
            <a:r>
              <a:rPr lang="ru-RU" sz="2400" spc="-25" dirty="0">
                <a:effectLst/>
                <a:latin typeface="Times New Roman"/>
                <a:ea typeface="Calibri"/>
              </a:rPr>
              <a:t> </a:t>
            </a:r>
            <a:r>
              <a:rPr lang="ru-RU" sz="2400" dirty="0">
                <a:effectLst/>
                <a:latin typeface="Times New Roman"/>
                <a:ea typeface="Calibri"/>
              </a:rPr>
              <a:t>а</a:t>
            </a:r>
            <a:r>
              <a:rPr lang="ru-RU" sz="2400" spc="-35" dirty="0">
                <a:effectLst/>
                <a:latin typeface="Times New Roman"/>
                <a:ea typeface="Calibri"/>
              </a:rPr>
              <a:t> </a:t>
            </a:r>
            <a:r>
              <a:rPr lang="ru-RU" sz="2400" dirty="0">
                <a:effectLst/>
                <a:latin typeface="Times New Roman"/>
                <a:ea typeface="Calibri"/>
              </a:rPr>
              <a:t>у</a:t>
            </a:r>
            <a:r>
              <a:rPr lang="ru-RU" sz="2400" spc="-20" dirty="0">
                <a:effectLst/>
                <a:latin typeface="Times New Roman"/>
                <a:ea typeface="Calibri"/>
              </a:rPr>
              <a:t> </a:t>
            </a:r>
            <a:r>
              <a:rPr lang="ru-RU" sz="2400" spc="-5" dirty="0" err="1">
                <a:effectLst/>
                <a:latin typeface="Times New Roman"/>
                <a:ea typeface="Calibri"/>
              </a:rPr>
              <a:t>водоплавної</a:t>
            </a:r>
            <a:r>
              <a:rPr lang="ru-RU" sz="2400" spc="-25" dirty="0">
                <a:effectLst/>
                <a:latin typeface="Times New Roman"/>
                <a:ea typeface="Calibri"/>
              </a:rPr>
              <a:t> </a:t>
            </a:r>
            <a:r>
              <a:rPr lang="ru-RU" sz="2400" spc="-5" dirty="0" err="1">
                <a:effectLst/>
                <a:latin typeface="Times New Roman"/>
                <a:ea typeface="Calibri"/>
              </a:rPr>
              <a:t>птиці</a:t>
            </a:r>
            <a:r>
              <a:rPr lang="ru-RU" sz="2400" spc="-5" dirty="0">
                <a:effectLst/>
                <a:latin typeface="Times New Roman"/>
                <a:ea typeface="Calibri"/>
              </a:rPr>
              <a:t> </a:t>
            </a:r>
            <a:r>
              <a:rPr lang="ru-RU" sz="2400" dirty="0">
                <a:effectLst/>
                <a:latin typeface="Times New Roman"/>
                <a:ea typeface="Calibri"/>
              </a:rPr>
              <a:t>-</a:t>
            </a:r>
            <a:r>
              <a:rPr lang="ru-RU" sz="2400" spc="-30" dirty="0">
                <a:effectLst/>
                <a:latin typeface="Times New Roman"/>
                <a:ea typeface="Calibri"/>
              </a:rPr>
              <a:t> </a:t>
            </a:r>
            <a:r>
              <a:rPr lang="ru-RU" sz="2400" spc="-5" dirty="0" err="1">
                <a:effectLst/>
                <a:latin typeface="Times New Roman"/>
                <a:ea typeface="Calibri"/>
              </a:rPr>
              <a:t>додатково</a:t>
            </a:r>
            <a:r>
              <a:rPr lang="ru-RU" sz="2400" spc="-20" dirty="0">
                <a:effectLst/>
                <a:latin typeface="Times New Roman"/>
                <a:ea typeface="Calibri"/>
              </a:rPr>
              <a:t> </a:t>
            </a:r>
            <a:r>
              <a:rPr lang="ru-RU" sz="2400" spc="-5" dirty="0">
                <a:effectLst/>
                <a:latin typeface="Times New Roman"/>
                <a:ea typeface="Calibri"/>
              </a:rPr>
              <a:t>на</a:t>
            </a:r>
            <a:r>
              <a:rPr lang="ru-RU" sz="2400" spc="-30" dirty="0">
                <a:effectLst/>
                <a:latin typeface="Times New Roman"/>
                <a:ea typeface="Calibri"/>
              </a:rPr>
              <a:t> </a:t>
            </a:r>
            <a:r>
              <a:rPr lang="ru-RU" sz="2400" b="1" spc="-5" dirty="0">
                <a:effectLst/>
                <a:latin typeface="Times New Roman"/>
                <a:ea typeface="Calibri"/>
              </a:rPr>
              <a:t>грудях</a:t>
            </a:r>
            <a:r>
              <a:rPr lang="ru-RU" sz="2400" b="1" spc="-25" dirty="0">
                <a:effectLst/>
                <a:latin typeface="Times New Roman"/>
                <a:ea typeface="Calibri"/>
              </a:rPr>
              <a:t> </a:t>
            </a:r>
            <a:r>
              <a:rPr lang="ru-RU" sz="2400" dirty="0">
                <a:effectLst/>
                <a:latin typeface="Times New Roman"/>
                <a:ea typeface="Calibri"/>
              </a:rPr>
              <a:t>і</a:t>
            </a:r>
            <a:r>
              <a:rPr lang="ru-RU" sz="2400" spc="-30" dirty="0">
                <a:effectLst/>
                <a:latin typeface="Times New Roman"/>
                <a:ea typeface="Calibri"/>
              </a:rPr>
              <a:t> </a:t>
            </a:r>
            <a:r>
              <a:rPr lang="ru-RU" sz="2400" dirty="0" err="1">
                <a:effectLst/>
                <a:latin typeface="Times New Roman"/>
                <a:ea typeface="Calibri"/>
              </a:rPr>
              <a:t>під</a:t>
            </a:r>
            <a:r>
              <a:rPr lang="ru-RU" sz="2400" spc="-25" dirty="0">
                <a:effectLst/>
                <a:latin typeface="Times New Roman"/>
                <a:ea typeface="Calibri"/>
              </a:rPr>
              <a:t> </a:t>
            </a:r>
            <a:r>
              <a:rPr lang="ru-RU" sz="2400" spc="-5" dirty="0" err="1">
                <a:effectLst/>
                <a:latin typeface="Times New Roman"/>
                <a:ea typeface="Calibri"/>
              </a:rPr>
              <a:t>крилами</a:t>
            </a:r>
            <a:r>
              <a:rPr lang="ru-RU" sz="2400" spc="-5" dirty="0">
                <a:effectLst/>
                <a:latin typeface="Times New Roman"/>
                <a:ea typeface="Calibri"/>
              </a:rPr>
              <a:t>.</a:t>
            </a:r>
            <a:br>
              <a:rPr lang="ru-RU" sz="2000" dirty="0">
                <a:effectLst/>
                <a:latin typeface="Times New Roman"/>
                <a:ea typeface="Calibri"/>
              </a:rPr>
            </a:br>
            <a:r>
              <a:rPr lang="ru-RU" sz="2400" b="1" spc="-5" dirty="0" err="1">
                <a:solidFill>
                  <a:srgbClr val="C00000"/>
                </a:solidFill>
                <a:effectLst/>
                <a:latin typeface="Times New Roman"/>
                <a:ea typeface="Calibri"/>
              </a:rPr>
              <a:t>Споживання</a:t>
            </a:r>
            <a:r>
              <a:rPr lang="ru-RU" sz="2400" b="1" spc="20" dirty="0">
                <a:solidFill>
                  <a:srgbClr val="C00000"/>
                </a:solidFill>
                <a:effectLst/>
                <a:latin typeface="Times New Roman"/>
                <a:ea typeface="Calibri"/>
              </a:rPr>
              <a:t> </a:t>
            </a:r>
            <a:r>
              <a:rPr lang="ru-RU" sz="2400" b="1" spc="-5" dirty="0" err="1">
                <a:solidFill>
                  <a:srgbClr val="C00000"/>
                </a:solidFill>
                <a:effectLst/>
                <a:latin typeface="Times New Roman"/>
                <a:ea typeface="Calibri"/>
              </a:rPr>
              <a:t>кормів</a:t>
            </a:r>
            <a:r>
              <a:rPr lang="ru-RU" sz="2400" b="1" spc="25" dirty="0">
                <a:solidFill>
                  <a:srgbClr val="C00000"/>
                </a:solidFill>
                <a:effectLst/>
                <a:latin typeface="Times New Roman"/>
                <a:ea typeface="Calibri"/>
              </a:rPr>
              <a:t> </a:t>
            </a:r>
            <a:r>
              <a:rPr lang="ru-RU" sz="2400" spc="-5" dirty="0">
                <a:effectLst/>
                <a:latin typeface="Times New Roman"/>
                <a:ea typeface="Calibri"/>
              </a:rPr>
              <a:t>птицею</a:t>
            </a:r>
            <a:r>
              <a:rPr lang="ru-RU" sz="2400" spc="15" dirty="0">
                <a:effectLst/>
                <a:latin typeface="Times New Roman"/>
                <a:ea typeface="Calibri"/>
              </a:rPr>
              <a:t> </a:t>
            </a:r>
            <a:r>
              <a:rPr lang="ru-RU" sz="2400" dirty="0" err="1">
                <a:effectLst/>
                <a:latin typeface="Times New Roman"/>
                <a:ea typeface="Calibri"/>
              </a:rPr>
              <a:t>визначають</a:t>
            </a:r>
            <a:r>
              <a:rPr lang="ru-RU" sz="2400" spc="25" dirty="0">
                <a:effectLst/>
                <a:latin typeface="Times New Roman"/>
                <a:ea typeface="Calibri"/>
              </a:rPr>
              <a:t> </a:t>
            </a:r>
            <a:r>
              <a:rPr lang="ru-RU" sz="2400" spc="-5" dirty="0" err="1">
                <a:effectLst/>
                <a:latin typeface="Times New Roman"/>
                <a:ea typeface="Calibri"/>
              </a:rPr>
              <a:t>груповим</a:t>
            </a:r>
            <a:r>
              <a:rPr lang="ru-RU" sz="2400" spc="20" dirty="0">
                <a:effectLst/>
                <a:latin typeface="Times New Roman"/>
                <a:ea typeface="Calibri"/>
              </a:rPr>
              <a:t> </a:t>
            </a:r>
            <a:r>
              <a:rPr lang="ru-RU" sz="2400" spc="-5" dirty="0">
                <a:effectLst/>
                <a:latin typeface="Times New Roman"/>
                <a:ea typeface="Calibri"/>
              </a:rPr>
              <a:t>методом,</a:t>
            </a:r>
            <a:r>
              <a:rPr lang="ru-RU" sz="2400" spc="20" dirty="0">
                <a:effectLst/>
                <a:latin typeface="Times New Roman"/>
                <a:ea typeface="Calibri"/>
              </a:rPr>
              <a:t> </a:t>
            </a:r>
            <a:r>
              <a:rPr lang="ru-RU" sz="2400" dirty="0" err="1">
                <a:effectLst/>
                <a:latin typeface="Times New Roman"/>
                <a:ea typeface="Calibri"/>
              </a:rPr>
              <a:t>зважуючи</a:t>
            </a:r>
            <a:r>
              <a:rPr lang="ru-RU" sz="2400" spc="20" dirty="0">
                <a:effectLst/>
                <a:latin typeface="Times New Roman"/>
                <a:ea typeface="Calibri"/>
              </a:rPr>
              <a:t> </a:t>
            </a:r>
            <a:r>
              <a:rPr lang="ru-RU" sz="2400" spc="-5" dirty="0">
                <a:effectLst/>
                <a:latin typeface="Times New Roman"/>
                <a:ea typeface="Calibri"/>
              </a:rPr>
              <a:t>заданий</a:t>
            </a:r>
            <a:r>
              <a:rPr lang="ru-RU" sz="2400" spc="20" dirty="0">
                <a:effectLst/>
                <a:latin typeface="Times New Roman"/>
                <a:ea typeface="Calibri"/>
              </a:rPr>
              <a:t> </a:t>
            </a:r>
            <a:r>
              <a:rPr lang="ru-RU" sz="2400" spc="-5" dirty="0">
                <a:effectLst/>
                <a:latin typeface="Times New Roman"/>
                <a:ea typeface="Calibri"/>
              </a:rPr>
              <a:t>корм</a:t>
            </a:r>
            <a:r>
              <a:rPr lang="ru-RU" sz="2400" spc="145" dirty="0">
                <a:effectLst/>
                <a:latin typeface="Times New Roman"/>
                <a:ea typeface="Calibri"/>
              </a:rPr>
              <a:t> </a:t>
            </a:r>
            <a:r>
              <a:rPr lang="ru-RU" sz="2400" dirty="0">
                <a:effectLst/>
                <a:latin typeface="Times New Roman"/>
                <a:ea typeface="Calibri"/>
              </a:rPr>
              <a:t>і</a:t>
            </a:r>
            <a:r>
              <a:rPr lang="ru-RU" sz="2400" spc="185" dirty="0">
                <a:effectLst/>
                <a:latin typeface="Times New Roman"/>
                <a:ea typeface="Calibri"/>
              </a:rPr>
              <a:t> </a:t>
            </a:r>
            <a:r>
              <a:rPr lang="ru-RU" sz="2400" dirty="0" err="1">
                <a:effectLst/>
                <a:latin typeface="Times New Roman"/>
                <a:ea typeface="Calibri"/>
              </a:rPr>
              <a:t>знімаючи</a:t>
            </a:r>
            <a:r>
              <a:rPr lang="ru-RU" sz="2400" spc="185" dirty="0">
                <a:effectLst/>
                <a:latin typeface="Times New Roman"/>
                <a:ea typeface="Calibri"/>
              </a:rPr>
              <a:t> </a:t>
            </a:r>
            <a:r>
              <a:rPr lang="ru-RU" sz="2400" spc="-5" dirty="0" err="1">
                <a:effectLst/>
                <a:latin typeface="Times New Roman"/>
                <a:ea typeface="Calibri"/>
              </a:rPr>
              <a:t>його</a:t>
            </a:r>
            <a:r>
              <a:rPr lang="ru-RU" sz="2400" spc="190" dirty="0">
                <a:effectLst/>
                <a:latin typeface="Times New Roman"/>
                <a:ea typeface="Calibri"/>
              </a:rPr>
              <a:t> </a:t>
            </a:r>
            <a:r>
              <a:rPr lang="ru-RU" sz="2400" spc="-5" dirty="0" err="1">
                <a:effectLst/>
                <a:latin typeface="Times New Roman"/>
                <a:ea typeface="Calibri"/>
              </a:rPr>
              <a:t>рештки</a:t>
            </a:r>
            <a:r>
              <a:rPr lang="ru-RU" sz="2400" spc="190" dirty="0">
                <a:effectLst/>
                <a:latin typeface="Times New Roman"/>
                <a:ea typeface="Calibri"/>
              </a:rPr>
              <a:t> </a:t>
            </a:r>
            <a:r>
              <a:rPr lang="ru-RU" sz="2400" dirty="0" err="1">
                <a:effectLst/>
                <a:latin typeface="Times New Roman"/>
                <a:ea typeface="Calibri"/>
              </a:rPr>
              <a:t>щодня</a:t>
            </a:r>
            <a:r>
              <a:rPr lang="ru-RU" sz="2400" spc="190" dirty="0">
                <a:effectLst/>
                <a:latin typeface="Times New Roman"/>
                <a:ea typeface="Calibri"/>
              </a:rPr>
              <a:t> </a:t>
            </a:r>
            <a:r>
              <a:rPr lang="ru-RU" sz="2400" dirty="0" err="1">
                <a:effectLst/>
                <a:latin typeface="Times New Roman"/>
                <a:ea typeface="Calibri"/>
              </a:rPr>
              <a:t>або</a:t>
            </a:r>
            <a:r>
              <a:rPr lang="ru-RU" sz="2400" spc="190" dirty="0">
                <a:effectLst/>
                <a:latin typeface="Times New Roman"/>
                <a:ea typeface="Calibri"/>
              </a:rPr>
              <a:t> </a:t>
            </a:r>
            <a:r>
              <a:rPr lang="ru-RU" sz="2400" dirty="0">
                <a:effectLst/>
                <a:latin typeface="Times New Roman"/>
                <a:ea typeface="Calibri"/>
              </a:rPr>
              <a:t>раз</a:t>
            </a:r>
            <a:r>
              <a:rPr lang="ru-RU" sz="2400" spc="185" dirty="0">
                <a:effectLst/>
                <a:latin typeface="Times New Roman"/>
                <a:ea typeface="Calibri"/>
              </a:rPr>
              <a:t> </a:t>
            </a:r>
            <a:r>
              <a:rPr lang="ru-RU" sz="2400" spc="-5" dirty="0">
                <a:effectLst/>
                <a:latin typeface="Times New Roman"/>
                <a:ea typeface="Calibri"/>
              </a:rPr>
              <a:t>на</a:t>
            </a:r>
            <a:r>
              <a:rPr lang="ru-RU" sz="2400" spc="190" dirty="0">
                <a:effectLst/>
                <a:latin typeface="Times New Roman"/>
                <a:ea typeface="Calibri"/>
              </a:rPr>
              <a:t> </a:t>
            </a:r>
            <a:r>
              <a:rPr lang="ru-RU" sz="2400" spc="-5" dirty="0" err="1">
                <a:effectLst/>
                <a:latin typeface="Times New Roman"/>
                <a:ea typeface="Calibri"/>
              </a:rPr>
              <a:t>тиждень</a:t>
            </a:r>
            <a:r>
              <a:rPr lang="ru-RU" sz="2400" spc="-5" dirty="0">
                <a:effectLst/>
                <a:latin typeface="Times New Roman"/>
                <a:ea typeface="Calibri"/>
              </a:rPr>
              <a:t>.</a:t>
            </a:r>
            <a:r>
              <a:rPr lang="ru-RU" sz="2400" spc="190" dirty="0">
                <a:effectLst/>
                <a:latin typeface="Times New Roman"/>
                <a:ea typeface="Calibri"/>
              </a:rPr>
              <a:t> </a:t>
            </a:r>
            <a:r>
              <a:rPr lang="ru-RU" sz="2400" spc="-5" dirty="0" err="1">
                <a:effectLst/>
                <a:latin typeface="Times New Roman"/>
                <a:ea typeface="Calibri"/>
              </a:rPr>
              <a:t>Це</a:t>
            </a:r>
            <a:r>
              <a:rPr lang="ru-RU" sz="2400" spc="190" dirty="0">
                <a:effectLst/>
                <a:latin typeface="Times New Roman"/>
                <a:ea typeface="Calibri"/>
              </a:rPr>
              <a:t> </a:t>
            </a:r>
            <a:r>
              <a:rPr lang="ru-RU" sz="2400" dirty="0" err="1">
                <a:effectLst/>
                <a:latin typeface="Times New Roman"/>
                <a:ea typeface="Calibri"/>
              </a:rPr>
              <a:t>можна</a:t>
            </a:r>
            <a:r>
              <a:rPr lang="ru-RU" sz="2400" spc="195" dirty="0">
                <a:effectLst/>
                <a:latin typeface="Times New Roman"/>
                <a:ea typeface="Calibri"/>
              </a:rPr>
              <a:t> </a:t>
            </a:r>
            <a:r>
              <a:rPr lang="ru-RU" sz="2400" spc="-5" dirty="0" err="1">
                <a:effectLst/>
                <a:latin typeface="Times New Roman"/>
                <a:ea typeface="Calibri"/>
              </a:rPr>
              <a:t>робити</a:t>
            </a:r>
            <a:r>
              <a:rPr lang="ru-RU" sz="2400" spc="190" dirty="0">
                <a:effectLst/>
                <a:latin typeface="Times New Roman"/>
                <a:ea typeface="Calibri"/>
              </a:rPr>
              <a:t> </a:t>
            </a:r>
            <a:r>
              <a:rPr lang="ru-RU" sz="2400" spc="-5" dirty="0" err="1">
                <a:effectLst/>
                <a:latin typeface="Times New Roman"/>
                <a:ea typeface="Calibri"/>
              </a:rPr>
              <a:t>протягом</a:t>
            </a:r>
            <a:r>
              <a:rPr lang="ru-RU" sz="2400" spc="195" dirty="0">
                <a:effectLst/>
                <a:latin typeface="Times New Roman"/>
                <a:ea typeface="Calibri"/>
              </a:rPr>
              <a:t> </a:t>
            </a:r>
            <a:r>
              <a:rPr lang="ru-RU" sz="2400" dirty="0">
                <a:effectLst/>
                <a:latin typeface="Times New Roman"/>
                <a:ea typeface="Calibri"/>
              </a:rPr>
              <a:t>5</a:t>
            </a:r>
            <a:r>
              <a:rPr lang="ru-RU" sz="2400" spc="145" dirty="0">
                <a:effectLst/>
                <a:latin typeface="Times New Roman"/>
                <a:ea typeface="Calibri"/>
              </a:rPr>
              <a:t> </a:t>
            </a:r>
            <a:r>
              <a:rPr lang="ru-RU" sz="2400" dirty="0" err="1">
                <a:effectLst/>
                <a:latin typeface="Times New Roman"/>
                <a:ea typeface="Calibri"/>
              </a:rPr>
              <a:t>контрольних</a:t>
            </a:r>
            <a:r>
              <a:rPr lang="ru-RU" sz="2400" spc="120" dirty="0">
                <a:effectLst/>
                <a:latin typeface="Times New Roman"/>
                <a:ea typeface="Calibri"/>
              </a:rPr>
              <a:t> </a:t>
            </a:r>
            <a:r>
              <a:rPr lang="ru-RU" sz="2400" dirty="0" err="1">
                <a:effectLst/>
                <a:latin typeface="Times New Roman"/>
                <a:ea typeface="Calibri"/>
              </a:rPr>
              <a:t>днів</a:t>
            </a:r>
            <a:r>
              <a:rPr lang="ru-RU" sz="2400" spc="125" dirty="0">
                <a:effectLst/>
                <a:latin typeface="Times New Roman"/>
                <a:ea typeface="Calibri"/>
              </a:rPr>
              <a:t> </a:t>
            </a:r>
            <a:r>
              <a:rPr lang="ru-RU" sz="2400" spc="-5" dirty="0">
                <a:effectLst/>
                <a:latin typeface="Times New Roman"/>
                <a:ea typeface="Calibri"/>
              </a:rPr>
              <a:t>на</a:t>
            </a:r>
            <a:r>
              <a:rPr lang="ru-RU" sz="2400" spc="130" dirty="0">
                <a:effectLst/>
                <a:latin typeface="Times New Roman"/>
                <a:ea typeface="Calibri"/>
              </a:rPr>
              <a:t> </a:t>
            </a:r>
            <a:r>
              <a:rPr lang="ru-RU" sz="2400" spc="-5" dirty="0">
                <a:effectLst/>
                <a:latin typeface="Times New Roman"/>
                <a:ea typeface="Calibri"/>
              </a:rPr>
              <a:t>початку</a:t>
            </a:r>
            <a:r>
              <a:rPr lang="ru-RU" sz="2400" spc="140" dirty="0">
                <a:effectLst/>
                <a:latin typeface="Times New Roman"/>
                <a:ea typeface="Calibri"/>
              </a:rPr>
              <a:t> </a:t>
            </a:r>
            <a:r>
              <a:rPr lang="ru-RU" sz="2400" dirty="0">
                <a:effectLst/>
                <a:latin typeface="Times New Roman"/>
                <a:ea typeface="Calibri"/>
              </a:rPr>
              <a:t>і</a:t>
            </a:r>
            <a:r>
              <a:rPr lang="ru-RU" sz="2400" spc="125" dirty="0">
                <a:effectLst/>
                <a:latin typeface="Times New Roman"/>
                <a:ea typeface="Calibri"/>
              </a:rPr>
              <a:t> </a:t>
            </a:r>
            <a:r>
              <a:rPr lang="ru-RU" sz="2400" dirty="0">
                <a:effectLst/>
                <a:latin typeface="Times New Roman"/>
                <a:ea typeface="Calibri"/>
              </a:rPr>
              <a:t>в</a:t>
            </a:r>
            <a:r>
              <a:rPr lang="ru-RU" sz="2400" spc="125" dirty="0">
                <a:effectLst/>
                <a:latin typeface="Times New Roman"/>
                <a:ea typeface="Calibri"/>
              </a:rPr>
              <a:t> </a:t>
            </a:r>
            <a:r>
              <a:rPr lang="ru-RU" sz="2400" dirty="0" err="1">
                <a:effectLst/>
                <a:latin typeface="Times New Roman"/>
                <a:ea typeface="Calibri"/>
              </a:rPr>
              <a:t>кінці</a:t>
            </a:r>
            <a:r>
              <a:rPr lang="ru-RU" sz="2400" spc="135" dirty="0">
                <a:effectLst/>
                <a:latin typeface="Times New Roman"/>
                <a:ea typeface="Calibri"/>
              </a:rPr>
              <a:t> </a:t>
            </a:r>
            <a:r>
              <a:rPr lang="ru-RU" sz="2400" dirty="0" err="1">
                <a:effectLst/>
                <a:latin typeface="Times New Roman"/>
                <a:ea typeface="Calibri"/>
              </a:rPr>
              <a:t>місяця</a:t>
            </a:r>
            <a:r>
              <a:rPr lang="ru-RU" sz="2400" dirty="0">
                <a:effectLst/>
                <a:latin typeface="Times New Roman"/>
                <a:ea typeface="Calibri"/>
              </a:rPr>
              <a:t>.</a:t>
            </a:r>
            <a:r>
              <a:rPr lang="ru-RU" sz="2400" spc="125" dirty="0">
                <a:effectLst/>
                <a:latin typeface="Times New Roman"/>
                <a:ea typeface="Calibri"/>
              </a:rPr>
              <a:t> </a:t>
            </a:r>
            <a:r>
              <a:rPr lang="ru-RU" sz="2400" spc="-5" dirty="0" err="1">
                <a:effectLst/>
                <a:latin typeface="Times New Roman"/>
                <a:ea typeface="Calibri"/>
              </a:rPr>
              <a:t>Витрати</a:t>
            </a:r>
            <a:r>
              <a:rPr lang="ru-RU" sz="2400" spc="130" dirty="0">
                <a:effectLst/>
                <a:latin typeface="Times New Roman"/>
                <a:ea typeface="Calibri"/>
              </a:rPr>
              <a:t> </a:t>
            </a:r>
            <a:r>
              <a:rPr lang="ru-RU" sz="2400" dirty="0">
                <a:effectLst/>
                <a:latin typeface="Times New Roman"/>
                <a:ea typeface="Calibri"/>
              </a:rPr>
              <a:t>корму</a:t>
            </a:r>
            <a:r>
              <a:rPr lang="ru-RU" sz="2400" spc="135" dirty="0">
                <a:effectLst/>
                <a:latin typeface="Times New Roman"/>
                <a:ea typeface="Calibri"/>
              </a:rPr>
              <a:t> </a:t>
            </a:r>
            <a:r>
              <a:rPr lang="ru-RU" sz="2400" spc="-5" dirty="0">
                <a:effectLst/>
                <a:latin typeface="Times New Roman"/>
                <a:ea typeface="Calibri"/>
              </a:rPr>
              <a:t>на</a:t>
            </a:r>
            <a:r>
              <a:rPr lang="ru-RU" sz="2400" spc="130" dirty="0">
                <a:effectLst/>
                <a:latin typeface="Times New Roman"/>
                <a:ea typeface="Calibri"/>
              </a:rPr>
              <a:t> </a:t>
            </a:r>
            <a:r>
              <a:rPr lang="ru-RU" sz="2400" spc="-5" dirty="0" err="1">
                <a:effectLst/>
                <a:latin typeface="Times New Roman"/>
                <a:ea typeface="Calibri"/>
              </a:rPr>
              <a:t>одиницю</a:t>
            </a:r>
            <a:r>
              <a:rPr lang="ru-RU" sz="2400" spc="125" dirty="0">
                <a:effectLst/>
                <a:latin typeface="Times New Roman"/>
                <a:ea typeface="Calibri"/>
              </a:rPr>
              <a:t> </a:t>
            </a:r>
            <a:r>
              <a:rPr lang="ru-RU" sz="2400" spc="-5" dirty="0">
                <a:effectLst/>
                <a:latin typeface="Times New Roman"/>
                <a:ea typeface="Calibri"/>
              </a:rPr>
              <a:t>приросту</a:t>
            </a:r>
            <a:r>
              <a:rPr lang="ru-RU" sz="2400" spc="145" dirty="0">
                <a:effectLst/>
                <a:latin typeface="Times New Roman"/>
                <a:ea typeface="Calibri"/>
              </a:rPr>
              <a:t> </a:t>
            </a:r>
            <a:r>
              <a:rPr lang="ru-RU" sz="2400" spc="-5" dirty="0" err="1">
                <a:effectLst/>
                <a:latin typeface="Times New Roman"/>
                <a:ea typeface="Calibri"/>
              </a:rPr>
              <a:t>підраховують</a:t>
            </a:r>
            <a:r>
              <a:rPr lang="ru-RU" sz="2400" spc="25" dirty="0">
                <a:effectLst/>
                <a:latin typeface="Times New Roman"/>
                <a:ea typeface="Calibri"/>
              </a:rPr>
              <a:t> </a:t>
            </a:r>
            <a:r>
              <a:rPr lang="ru-RU" sz="2400" spc="-5" dirty="0">
                <a:effectLst/>
                <a:latin typeface="Times New Roman"/>
                <a:ea typeface="Calibri"/>
              </a:rPr>
              <a:t>по</a:t>
            </a:r>
            <a:r>
              <a:rPr lang="ru-RU" sz="2400" spc="25" dirty="0">
                <a:effectLst/>
                <a:latin typeface="Times New Roman"/>
                <a:ea typeface="Calibri"/>
              </a:rPr>
              <a:t> </a:t>
            </a:r>
            <a:r>
              <a:rPr lang="ru-RU" sz="2400" dirty="0">
                <a:effectLst/>
                <a:latin typeface="Times New Roman"/>
                <a:ea typeface="Calibri"/>
              </a:rPr>
              <a:t>строках</a:t>
            </a:r>
            <a:r>
              <a:rPr lang="ru-RU" sz="2400" spc="25" dirty="0">
                <a:effectLst/>
                <a:latin typeface="Times New Roman"/>
                <a:ea typeface="Calibri"/>
              </a:rPr>
              <a:t> </a:t>
            </a:r>
            <a:r>
              <a:rPr lang="ru-RU" sz="2400" spc="-5" dirty="0" err="1">
                <a:effectLst/>
                <a:latin typeface="Times New Roman"/>
                <a:ea typeface="Calibri"/>
              </a:rPr>
              <a:t>зважування</a:t>
            </a:r>
            <a:r>
              <a:rPr lang="ru-RU" sz="2400" spc="30" dirty="0">
                <a:effectLst/>
                <a:latin typeface="Times New Roman"/>
                <a:ea typeface="Calibri"/>
              </a:rPr>
              <a:t> </a:t>
            </a:r>
            <a:r>
              <a:rPr lang="ru-RU" sz="2400" spc="-5" dirty="0" err="1">
                <a:effectLst/>
                <a:latin typeface="Times New Roman"/>
                <a:ea typeface="Calibri"/>
              </a:rPr>
              <a:t>птиці</a:t>
            </a:r>
            <a:r>
              <a:rPr lang="ru-RU" sz="2400" spc="30" dirty="0">
                <a:effectLst/>
                <a:latin typeface="Times New Roman"/>
                <a:ea typeface="Calibri"/>
              </a:rPr>
              <a:t> </a:t>
            </a:r>
            <a:r>
              <a:rPr lang="ru-RU" sz="2400" dirty="0">
                <a:effectLst/>
                <a:latin typeface="Times New Roman"/>
                <a:ea typeface="Calibri"/>
              </a:rPr>
              <a:t>і</a:t>
            </a:r>
            <a:r>
              <a:rPr lang="ru-RU" sz="2400" spc="25" dirty="0">
                <a:effectLst/>
                <a:latin typeface="Times New Roman"/>
                <a:ea typeface="Calibri"/>
              </a:rPr>
              <a:t> </a:t>
            </a:r>
            <a:r>
              <a:rPr lang="ru-RU" sz="2400" dirty="0">
                <a:effectLst/>
                <a:latin typeface="Times New Roman"/>
                <a:ea typeface="Calibri"/>
              </a:rPr>
              <a:t>в</a:t>
            </a:r>
            <a:r>
              <a:rPr lang="ru-RU" sz="2400" spc="20" dirty="0">
                <a:effectLst/>
                <a:latin typeface="Times New Roman"/>
                <a:ea typeface="Calibri"/>
              </a:rPr>
              <a:t> </a:t>
            </a:r>
            <a:r>
              <a:rPr lang="ru-RU" sz="2400" dirty="0" err="1">
                <a:effectLst/>
                <a:latin typeface="Times New Roman"/>
                <a:ea typeface="Calibri"/>
              </a:rPr>
              <a:t>кінці</a:t>
            </a:r>
            <a:r>
              <a:rPr lang="ru-RU" sz="2400" spc="30" dirty="0">
                <a:effectLst/>
                <a:latin typeface="Times New Roman"/>
                <a:ea typeface="Calibri"/>
              </a:rPr>
              <a:t> </a:t>
            </a:r>
            <a:r>
              <a:rPr lang="ru-RU" sz="2400" spc="-5" dirty="0">
                <a:effectLst/>
                <a:latin typeface="Times New Roman"/>
                <a:ea typeface="Calibri"/>
              </a:rPr>
              <a:t>основного</a:t>
            </a:r>
            <a:r>
              <a:rPr lang="ru-RU" sz="2400" spc="25" dirty="0">
                <a:effectLst/>
                <a:latin typeface="Times New Roman"/>
                <a:ea typeface="Calibri"/>
              </a:rPr>
              <a:t> </a:t>
            </a:r>
            <a:r>
              <a:rPr lang="ru-RU" sz="2400" spc="-5" dirty="0" err="1">
                <a:effectLst/>
                <a:latin typeface="Times New Roman"/>
                <a:ea typeface="Calibri"/>
              </a:rPr>
              <a:t>періоду</a:t>
            </a:r>
            <a:r>
              <a:rPr lang="ru-RU" sz="2400" spc="35" dirty="0">
                <a:effectLst/>
                <a:latin typeface="Times New Roman"/>
                <a:ea typeface="Calibri"/>
              </a:rPr>
              <a:t> </a:t>
            </a:r>
            <a:r>
              <a:rPr lang="ru-RU" sz="2400" spc="-5" dirty="0" err="1">
                <a:effectLst/>
                <a:latin typeface="Times New Roman"/>
                <a:ea typeface="Calibri"/>
              </a:rPr>
              <a:t>досліду</a:t>
            </a:r>
            <a:r>
              <a:rPr lang="ru-RU" sz="2400" spc="-5" dirty="0">
                <a:effectLst/>
                <a:latin typeface="Times New Roman"/>
                <a:ea typeface="Calibri"/>
              </a:rPr>
              <a:t>,</a:t>
            </a:r>
            <a:r>
              <a:rPr lang="ru-RU" sz="2400" spc="25" dirty="0">
                <a:effectLst/>
                <a:latin typeface="Times New Roman"/>
                <a:ea typeface="Calibri"/>
              </a:rPr>
              <a:t> </a:t>
            </a:r>
            <a:r>
              <a:rPr lang="ru-RU" sz="2400" dirty="0">
                <a:effectLst/>
                <a:latin typeface="Times New Roman"/>
                <a:ea typeface="Calibri"/>
              </a:rPr>
              <a:t>а</a:t>
            </a:r>
            <a:r>
              <a:rPr lang="ru-RU" sz="2400" spc="25" dirty="0">
                <a:effectLst/>
                <a:latin typeface="Times New Roman"/>
                <a:ea typeface="Calibri"/>
              </a:rPr>
              <a:t> </a:t>
            </a:r>
            <a:r>
              <a:rPr lang="ru-RU" sz="2400" spc="-5" dirty="0">
                <a:effectLst/>
                <a:latin typeface="Times New Roman"/>
                <a:ea typeface="Calibri"/>
              </a:rPr>
              <a:t>на</a:t>
            </a:r>
            <a:r>
              <a:rPr lang="ru-RU" sz="2400" spc="30" dirty="0">
                <a:effectLst/>
                <a:latin typeface="Times New Roman"/>
                <a:ea typeface="Calibri"/>
              </a:rPr>
              <a:t> </a:t>
            </a:r>
            <a:r>
              <a:rPr lang="ru-RU" sz="2400" spc="-5" dirty="0">
                <a:effectLst/>
                <a:latin typeface="Times New Roman"/>
                <a:ea typeface="Calibri"/>
              </a:rPr>
              <a:t>10</a:t>
            </a:r>
            <a:r>
              <a:rPr lang="ru-RU" sz="2400" spc="25" dirty="0">
                <a:effectLst/>
                <a:latin typeface="Times New Roman"/>
                <a:ea typeface="Calibri"/>
              </a:rPr>
              <a:t> </a:t>
            </a:r>
            <a:r>
              <a:rPr lang="ru-RU" sz="2400" dirty="0">
                <a:effectLst/>
                <a:latin typeface="Times New Roman"/>
                <a:ea typeface="Calibri"/>
              </a:rPr>
              <a:t>штук</a:t>
            </a:r>
            <a:r>
              <a:rPr lang="ru-RU" sz="2400" spc="265" dirty="0">
                <a:effectLst/>
                <a:latin typeface="Times New Roman"/>
                <a:ea typeface="Calibri"/>
              </a:rPr>
              <a:t> </a:t>
            </a:r>
            <a:r>
              <a:rPr lang="ru-RU" sz="2400" dirty="0" err="1">
                <a:effectLst/>
                <a:latin typeface="Times New Roman"/>
                <a:ea typeface="Calibri"/>
              </a:rPr>
              <a:t>яєць</a:t>
            </a:r>
            <a:r>
              <a:rPr lang="ru-RU" sz="2400" spc="-25" dirty="0">
                <a:effectLst/>
                <a:latin typeface="Times New Roman"/>
                <a:ea typeface="Calibri"/>
              </a:rPr>
              <a:t> </a:t>
            </a:r>
            <a:r>
              <a:rPr lang="ru-RU" sz="2400" dirty="0">
                <a:effectLst/>
                <a:latin typeface="Times New Roman"/>
                <a:ea typeface="Calibri"/>
              </a:rPr>
              <a:t>і</a:t>
            </a:r>
            <a:r>
              <a:rPr lang="ru-RU" sz="2400" spc="-25" dirty="0">
                <a:effectLst/>
                <a:latin typeface="Times New Roman"/>
                <a:ea typeface="Calibri"/>
              </a:rPr>
              <a:t> </a:t>
            </a:r>
            <a:r>
              <a:rPr lang="ru-RU" sz="2400" spc="-5" dirty="0">
                <a:effectLst/>
                <a:latin typeface="Times New Roman"/>
                <a:ea typeface="Calibri"/>
              </a:rPr>
              <a:t>на</a:t>
            </a:r>
            <a:r>
              <a:rPr lang="ru-RU" sz="2400" spc="-20" dirty="0">
                <a:effectLst/>
                <a:latin typeface="Times New Roman"/>
                <a:ea typeface="Calibri"/>
              </a:rPr>
              <a:t> </a:t>
            </a:r>
            <a:r>
              <a:rPr lang="ru-RU" sz="2400" dirty="0">
                <a:effectLst/>
                <a:latin typeface="Times New Roman"/>
                <a:ea typeface="Calibri"/>
              </a:rPr>
              <a:t>1</a:t>
            </a:r>
            <a:r>
              <a:rPr lang="ru-RU" sz="2400" spc="-35" dirty="0">
                <a:effectLst/>
                <a:latin typeface="Times New Roman"/>
                <a:ea typeface="Calibri"/>
              </a:rPr>
              <a:t> </a:t>
            </a:r>
            <a:r>
              <a:rPr lang="ru-RU" sz="2400" spc="-5" dirty="0">
                <a:effectLst/>
                <a:latin typeface="Times New Roman"/>
                <a:ea typeface="Calibri"/>
              </a:rPr>
              <a:t>кг</a:t>
            </a:r>
            <a:r>
              <a:rPr lang="ru-RU" sz="2400" spc="-20" dirty="0">
                <a:effectLst/>
                <a:latin typeface="Times New Roman"/>
                <a:ea typeface="Calibri"/>
              </a:rPr>
              <a:t> </a:t>
            </a:r>
            <a:r>
              <a:rPr lang="ru-RU" sz="2400" dirty="0" err="1">
                <a:effectLst/>
                <a:latin typeface="Times New Roman"/>
                <a:ea typeface="Calibri"/>
              </a:rPr>
              <a:t>яєчної</a:t>
            </a:r>
            <a:r>
              <a:rPr lang="ru-RU" sz="2400" spc="-20" dirty="0">
                <a:effectLst/>
                <a:latin typeface="Times New Roman"/>
                <a:ea typeface="Calibri"/>
              </a:rPr>
              <a:t> </a:t>
            </a:r>
            <a:r>
              <a:rPr lang="ru-RU" sz="2400" dirty="0" err="1">
                <a:effectLst/>
                <a:latin typeface="Times New Roman"/>
                <a:ea typeface="Calibri"/>
              </a:rPr>
              <a:t>маси</a:t>
            </a:r>
            <a:r>
              <a:rPr lang="ru-RU" sz="2400" spc="-20" dirty="0">
                <a:effectLst/>
                <a:latin typeface="Times New Roman"/>
                <a:ea typeface="Calibri"/>
              </a:rPr>
              <a:t> </a:t>
            </a:r>
            <a:r>
              <a:rPr lang="ru-RU" sz="2400" dirty="0">
                <a:effectLst/>
                <a:latin typeface="Times New Roman"/>
                <a:ea typeface="Calibri"/>
              </a:rPr>
              <a:t>-</a:t>
            </a:r>
            <a:r>
              <a:rPr lang="ru-RU" sz="2400" spc="-25" dirty="0">
                <a:effectLst/>
                <a:latin typeface="Times New Roman"/>
                <a:ea typeface="Calibri"/>
              </a:rPr>
              <a:t> </a:t>
            </a:r>
            <a:r>
              <a:rPr lang="ru-RU" sz="2400" dirty="0">
                <a:effectLst/>
                <a:latin typeface="Times New Roman"/>
                <a:ea typeface="Calibri"/>
              </a:rPr>
              <a:t>в</a:t>
            </a:r>
            <a:r>
              <a:rPr lang="ru-RU" sz="2400" spc="-30" dirty="0">
                <a:effectLst/>
                <a:latin typeface="Times New Roman"/>
                <a:ea typeface="Calibri"/>
              </a:rPr>
              <a:t> </a:t>
            </a:r>
            <a:r>
              <a:rPr lang="ru-RU" sz="2400" dirty="0" err="1">
                <a:effectLst/>
                <a:latin typeface="Times New Roman"/>
                <a:ea typeface="Calibri"/>
              </a:rPr>
              <a:t>кінці</a:t>
            </a:r>
            <a:r>
              <a:rPr lang="ru-RU" sz="2400" spc="-20" dirty="0">
                <a:effectLst/>
                <a:latin typeface="Times New Roman"/>
                <a:ea typeface="Calibri"/>
              </a:rPr>
              <a:t> </a:t>
            </a:r>
            <a:r>
              <a:rPr lang="ru-RU" sz="2400" spc="-5" dirty="0">
                <a:effectLst/>
                <a:latin typeface="Times New Roman"/>
                <a:ea typeface="Calibri"/>
              </a:rPr>
              <a:t>кожного</a:t>
            </a:r>
            <a:r>
              <a:rPr lang="ru-RU" sz="2400" spc="-25" dirty="0">
                <a:effectLst/>
                <a:latin typeface="Times New Roman"/>
                <a:ea typeface="Calibri"/>
              </a:rPr>
              <a:t> </a:t>
            </a:r>
            <a:r>
              <a:rPr lang="ru-RU" sz="2400" dirty="0" err="1">
                <a:effectLst/>
                <a:latin typeface="Times New Roman"/>
                <a:ea typeface="Calibri"/>
              </a:rPr>
              <a:t>місяця</a:t>
            </a:r>
            <a:r>
              <a:rPr lang="ru-RU" sz="2400" spc="-15" dirty="0">
                <a:effectLst/>
                <a:latin typeface="Times New Roman"/>
                <a:ea typeface="Calibri"/>
              </a:rPr>
              <a:t> </a:t>
            </a:r>
            <a:r>
              <a:rPr lang="ru-RU" sz="2400" dirty="0">
                <a:effectLst/>
                <a:latin typeface="Times New Roman"/>
                <a:ea typeface="Calibri"/>
              </a:rPr>
              <a:t>і</a:t>
            </a:r>
            <a:r>
              <a:rPr lang="ru-RU" sz="2400" spc="-25" dirty="0">
                <a:effectLst/>
                <a:latin typeface="Times New Roman"/>
                <a:ea typeface="Calibri"/>
              </a:rPr>
              <a:t> </a:t>
            </a:r>
            <a:r>
              <a:rPr lang="ru-RU" sz="2400" spc="-5" dirty="0" err="1">
                <a:effectLst/>
                <a:latin typeface="Times New Roman"/>
                <a:ea typeface="Calibri"/>
              </a:rPr>
              <a:t>всього</a:t>
            </a:r>
            <a:r>
              <a:rPr lang="ru-RU" sz="2400" spc="-20" dirty="0">
                <a:effectLst/>
                <a:latin typeface="Times New Roman"/>
                <a:ea typeface="Calibri"/>
              </a:rPr>
              <a:t> </a:t>
            </a:r>
            <a:r>
              <a:rPr lang="ru-RU" sz="2400" spc="-5" dirty="0" err="1">
                <a:effectLst/>
                <a:latin typeface="Times New Roman"/>
                <a:ea typeface="Calibri"/>
              </a:rPr>
              <a:t>періоду</a:t>
            </a:r>
            <a:r>
              <a:rPr lang="ru-RU" sz="2400" spc="-20" dirty="0">
                <a:effectLst/>
                <a:latin typeface="Times New Roman"/>
                <a:ea typeface="Calibri"/>
              </a:rPr>
              <a:t> </a:t>
            </a:r>
            <a:r>
              <a:rPr lang="ru-RU" sz="2400" spc="-5" dirty="0">
                <a:effectLst/>
                <a:latin typeface="Times New Roman"/>
                <a:ea typeface="Calibri"/>
              </a:rPr>
              <a:t>яйцекладки.</a:t>
            </a:r>
            <a:br>
              <a:rPr lang="ru-RU" sz="2000" dirty="0">
                <a:effectLst/>
                <a:latin typeface="Times New Roman"/>
                <a:ea typeface="Calibri"/>
              </a:rPr>
            </a:br>
            <a:r>
              <a:rPr lang="ru-RU" sz="2400" b="1" spc="-5" dirty="0" err="1">
                <a:solidFill>
                  <a:srgbClr val="C00000"/>
                </a:solidFill>
                <a:effectLst/>
                <a:latin typeface="Times New Roman"/>
                <a:ea typeface="Calibri"/>
              </a:rPr>
              <a:t>М'ясні</a:t>
            </a:r>
            <a:r>
              <a:rPr lang="ru-RU" sz="2400" b="1" spc="170" dirty="0">
                <a:solidFill>
                  <a:srgbClr val="C00000"/>
                </a:solidFill>
                <a:effectLst/>
                <a:latin typeface="Times New Roman"/>
                <a:ea typeface="Calibri"/>
              </a:rPr>
              <a:t> </a:t>
            </a:r>
            <a:r>
              <a:rPr lang="ru-RU" sz="2400" b="1" spc="-5" dirty="0" err="1">
                <a:solidFill>
                  <a:srgbClr val="C00000"/>
                </a:solidFill>
                <a:effectLst/>
                <a:latin typeface="Times New Roman"/>
                <a:ea typeface="Calibri"/>
              </a:rPr>
              <a:t>якості</a:t>
            </a:r>
            <a:r>
              <a:rPr lang="ru-RU" sz="2400" b="1" spc="175" dirty="0">
                <a:solidFill>
                  <a:srgbClr val="C00000"/>
                </a:solidFill>
                <a:effectLst/>
                <a:latin typeface="Times New Roman"/>
                <a:ea typeface="Calibri"/>
              </a:rPr>
              <a:t> </a:t>
            </a:r>
            <a:r>
              <a:rPr lang="ru-RU" sz="2400" spc="-5" dirty="0" err="1">
                <a:effectLst/>
                <a:latin typeface="Times New Roman"/>
                <a:ea typeface="Calibri"/>
              </a:rPr>
              <a:t>визначають</a:t>
            </a:r>
            <a:r>
              <a:rPr lang="ru-RU" sz="2400" spc="170" dirty="0">
                <a:effectLst/>
                <a:latin typeface="Times New Roman"/>
                <a:ea typeface="Calibri"/>
              </a:rPr>
              <a:t> </a:t>
            </a:r>
            <a:r>
              <a:rPr lang="ru-RU" sz="2400" dirty="0">
                <a:effectLst/>
                <a:latin typeface="Times New Roman"/>
                <a:ea typeface="Calibri"/>
              </a:rPr>
              <a:t>методом</a:t>
            </a:r>
            <a:r>
              <a:rPr lang="ru-RU" sz="2400" spc="180" dirty="0">
                <a:effectLst/>
                <a:latin typeface="Times New Roman"/>
                <a:ea typeface="Calibri"/>
              </a:rPr>
              <a:t> </a:t>
            </a:r>
            <a:r>
              <a:rPr lang="ru-RU" sz="2400" spc="-5" dirty="0">
                <a:effectLst/>
                <a:latin typeface="Times New Roman"/>
                <a:ea typeface="Calibri"/>
              </a:rPr>
              <a:t>контрольного</a:t>
            </a:r>
            <a:r>
              <a:rPr lang="ru-RU" sz="2400" spc="170" dirty="0">
                <a:effectLst/>
                <a:latin typeface="Times New Roman"/>
                <a:ea typeface="Calibri"/>
              </a:rPr>
              <a:t> </a:t>
            </a:r>
            <a:r>
              <a:rPr lang="ru-RU" sz="2400" dirty="0">
                <a:effectLst/>
                <a:latin typeface="Times New Roman"/>
                <a:ea typeface="Calibri"/>
              </a:rPr>
              <a:t>забою</a:t>
            </a:r>
            <a:r>
              <a:rPr lang="ru-RU" sz="2400" spc="170" dirty="0">
                <a:effectLst/>
                <a:latin typeface="Times New Roman"/>
                <a:ea typeface="Calibri"/>
              </a:rPr>
              <a:t> </a:t>
            </a:r>
            <a:r>
              <a:rPr lang="ru-RU" sz="2400" spc="-5" dirty="0" err="1">
                <a:effectLst/>
                <a:latin typeface="Times New Roman"/>
                <a:ea typeface="Calibri"/>
              </a:rPr>
              <a:t>птиці</a:t>
            </a:r>
            <a:r>
              <a:rPr lang="ru-RU" sz="2400" spc="-5" dirty="0">
                <a:effectLst/>
                <a:latin typeface="Times New Roman"/>
                <a:ea typeface="Calibri"/>
              </a:rPr>
              <a:t>.</a:t>
            </a:r>
            <a:r>
              <a:rPr lang="ru-RU" sz="2400" spc="170" dirty="0">
                <a:effectLst/>
                <a:latin typeface="Times New Roman"/>
                <a:ea typeface="Calibri"/>
              </a:rPr>
              <a:t> </a:t>
            </a:r>
            <a:r>
              <a:rPr lang="ru-RU" sz="2400" spc="-5" dirty="0">
                <a:effectLst/>
                <a:latin typeface="Times New Roman"/>
                <a:ea typeface="Calibri"/>
              </a:rPr>
              <a:t>Для</a:t>
            </a:r>
            <a:r>
              <a:rPr lang="ru-RU" sz="2400" spc="170" dirty="0">
                <a:effectLst/>
                <a:latin typeface="Times New Roman"/>
                <a:ea typeface="Calibri"/>
              </a:rPr>
              <a:t> </a:t>
            </a:r>
            <a:r>
              <a:rPr lang="ru-RU" sz="2400" spc="-5" dirty="0" err="1">
                <a:effectLst/>
                <a:latin typeface="Times New Roman"/>
                <a:ea typeface="Calibri"/>
              </a:rPr>
              <a:t>цього</a:t>
            </a:r>
            <a:r>
              <a:rPr lang="ru-RU" sz="2400" spc="170" dirty="0">
                <a:effectLst/>
                <a:latin typeface="Times New Roman"/>
                <a:ea typeface="Calibri"/>
              </a:rPr>
              <a:t> </a:t>
            </a:r>
            <a:r>
              <a:rPr lang="ru-RU" sz="2400" dirty="0">
                <a:effectLst/>
                <a:latin typeface="Times New Roman"/>
                <a:ea typeface="Calibri"/>
              </a:rPr>
              <a:t>з</a:t>
            </a:r>
            <a:r>
              <a:rPr lang="ru-RU" sz="2400" spc="170" dirty="0">
                <a:effectLst/>
                <a:latin typeface="Times New Roman"/>
                <a:ea typeface="Calibri"/>
              </a:rPr>
              <a:t> </a:t>
            </a:r>
            <a:r>
              <a:rPr lang="ru-RU" sz="2400" spc="-5" dirty="0" err="1">
                <a:effectLst/>
                <a:latin typeface="Times New Roman"/>
                <a:ea typeface="Calibri"/>
              </a:rPr>
              <a:t>кожної</a:t>
            </a:r>
            <a:r>
              <a:rPr lang="ru-RU" sz="2400" spc="100" dirty="0">
                <a:effectLst/>
                <a:latin typeface="Times New Roman"/>
                <a:ea typeface="Calibri"/>
              </a:rPr>
              <a:t> </a:t>
            </a:r>
            <a:r>
              <a:rPr lang="ru-RU" sz="2400" spc="-5" dirty="0" err="1">
                <a:effectLst/>
                <a:latin typeface="Times New Roman"/>
                <a:ea typeface="Calibri"/>
              </a:rPr>
              <a:t>групи</a:t>
            </a:r>
            <a:r>
              <a:rPr lang="ru-RU" sz="2400" spc="190" dirty="0">
                <a:effectLst/>
                <a:latin typeface="Times New Roman"/>
                <a:ea typeface="Calibri"/>
              </a:rPr>
              <a:t> </a:t>
            </a:r>
            <a:r>
              <a:rPr lang="ru-RU" sz="2400" spc="-5" dirty="0" err="1">
                <a:effectLst/>
                <a:latin typeface="Times New Roman"/>
                <a:ea typeface="Calibri"/>
              </a:rPr>
              <a:t>відбирають</a:t>
            </a:r>
            <a:r>
              <a:rPr lang="ru-RU" sz="2400" spc="200" dirty="0">
                <a:effectLst/>
                <a:latin typeface="Times New Roman"/>
                <a:ea typeface="Calibri"/>
              </a:rPr>
              <a:t> </a:t>
            </a:r>
            <a:r>
              <a:rPr lang="ru-RU" sz="2400" spc="-5" dirty="0">
                <a:effectLst/>
                <a:latin typeface="Times New Roman"/>
                <a:ea typeface="Calibri"/>
              </a:rPr>
              <a:t>не</a:t>
            </a:r>
            <a:r>
              <a:rPr lang="ru-RU" sz="2400" spc="195" dirty="0">
                <a:effectLst/>
                <a:latin typeface="Times New Roman"/>
                <a:ea typeface="Calibri"/>
              </a:rPr>
              <a:t> </a:t>
            </a:r>
            <a:r>
              <a:rPr lang="ru-RU" sz="2400" dirty="0" err="1">
                <a:effectLst/>
                <a:latin typeface="Times New Roman"/>
                <a:ea typeface="Calibri"/>
              </a:rPr>
              <a:t>менше</a:t>
            </a:r>
            <a:r>
              <a:rPr lang="ru-RU" sz="2400" spc="200" dirty="0">
                <a:effectLst/>
                <a:latin typeface="Times New Roman"/>
                <a:ea typeface="Calibri"/>
              </a:rPr>
              <a:t> </a:t>
            </a:r>
            <a:r>
              <a:rPr lang="ru-RU" sz="2400" dirty="0">
                <a:effectLst/>
                <a:latin typeface="Times New Roman"/>
                <a:ea typeface="Calibri"/>
              </a:rPr>
              <a:t>6</a:t>
            </a:r>
            <a:r>
              <a:rPr lang="ru-RU" sz="2400" spc="190" dirty="0">
                <a:effectLst/>
                <a:latin typeface="Times New Roman"/>
                <a:ea typeface="Calibri"/>
              </a:rPr>
              <a:t> </a:t>
            </a:r>
            <a:r>
              <a:rPr lang="ru-RU" sz="2400" spc="-5" dirty="0" err="1">
                <a:effectLst/>
                <a:latin typeface="Times New Roman"/>
                <a:ea typeface="Calibri"/>
              </a:rPr>
              <a:t>голів</a:t>
            </a:r>
            <a:r>
              <a:rPr lang="ru-RU" sz="2400" spc="190" dirty="0">
                <a:effectLst/>
                <a:latin typeface="Times New Roman"/>
                <a:ea typeface="Calibri"/>
              </a:rPr>
              <a:t> </a:t>
            </a:r>
            <a:r>
              <a:rPr lang="ru-RU" sz="2400" dirty="0">
                <a:effectLst/>
                <a:latin typeface="Times New Roman"/>
                <a:ea typeface="Calibri"/>
              </a:rPr>
              <a:t>(3</a:t>
            </a:r>
            <a:r>
              <a:rPr lang="ru-RU" sz="2400" spc="195" dirty="0">
                <a:effectLst/>
                <a:latin typeface="Times New Roman"/>
                <a:ea typeface="Calibri"/>
              </a:rPr>
              <a:t> </a:t>
            </a:r>
            <a:r>
              <a:rPr lang="ru-RU" sz="2400" spc="-5" dirty="0" err="1">
                <a:effectLst/>
                <a:latin typeface="Times New Roman"/>
                <a:ea typeface="Calibri"/>
              </a:rPr>
              <a:t>півники</a:t>
            </a:r>
            <a:r>
              <a:rPr lang="ru-RU" sz="2400" spc="195" dirty="0">
                <a:effectLst/>
                <a:latin typeface="Times New Roman"/>
                <a:ea typeface="Calibri"/>
              </a:rPr>
              <a:t> </a:t>
            </a:r>
            <a:r>
              <a:rPr lang="ru-RU" sz="2400" dirty="0">
                <a:effectLst/>
                <a:latin typeface="Times New Roman"/>
                <a:ea typeface="Calibri"/>
              </a:rPr>
              <a:t>і</a:t>
            </a:r>
            <a:r>
              <a:rPr lang="ru-RU" sz="2400" spc="195" dirty="0">
                <a:effectLst/>
                <a:latin typeface="Times New Roman"/>
                <a:ea typeface="Calibri"/>
              </a:rPr>
              <a:t> </a:t>
            </a:r>
            <a:r>
              <a:rPr lang="ru-RU" sz="2400" dirty="0">
                <a:effectLst/>
                <a:latin typeface="Times New Roman"/>
                <a:ea typeface="Calibri"/>
              </a:rPr>
              <a:t>3</a:t>
            </a:r>
            <a:r>
              <a:rPr lang="ru-RU" sz="2400" spc="195" dirty="0">
                <a:effectLst/>
                <a:latin typeface="Times New Roman"/>
                <a:ea typeface="Calibri"/>
              </a:rPr>
              <a:t> </a:t>
            </a:r>
            <a:r>
              <a:rPr lang="ru-RU" sz="2400" spc="-5" dirty="0">
                <a:effectLst/>
                <a:latin typeface="Times New Roman"/>
                <a:ea typeface="Calibri"/>
              </a:rPr>
              <a:t>курочки).</a:t>
            </a:r>
            <a:r>
              <a:rPr lang="ru-RU" sz="2400" spc="195" dirty="0">
                <a:effectLst/>
                <a:latin typeface="Times New Roman"/>
                <a:ea typeface="Calibri"/>
              </a:rPr>
              <a:t> </a:t>
            </a:r>
            <a:r>
              <a:rPr lang="ru-RU" sz="2400" spc="-5" dirty="0">
                <a:effectLst/>
                <a:latin typeface="Times New Roman"/>
                <a:ea typeface="Calibri"/>
              </a:rPr>
              <a:t>Жива</a:t>
            </a:r>
            <a:r>
              <a:rPr lang="ru-RU" sz="2400" spc="200" dirty="0">
                <a:effectLst/>
                <a:latin typeface="Times New Roman"/>
                <a:ea typeface="Calibri"/>
              </a:rPr>
              <a:t> </a:t>
            </a:r>
            <a:r>
              <a:rPr lang="ru-RU" sz="2400" spc="-5" dirty="0" err="1">
                <a:effectLst/>
                <a:latin typeface="Times New Roman"/>
                <a:ea typeface="Calibri"/>
              </a:rPr>
              <a:t>маса</a:t>
            </a:r>
            <a:r>
              <a:rPr lang="ru-RU" sz="2400" spc="195" dirty="0">
                <a:effectLst/>
                <a:latin typeface="Times New Roman"/>
                <a:ea typeface="Calibri"/>
              </a:rPr>
              <a:t> </a:t>
            </a:r>
            <a:r>
              <a:rPr lang="ru-RU" sz="2400" dirty="0">
                <a:effectLst/>
                <a:latin typeface="Times New Roman"/>
                <a:ea typeface="Calibri"/>
              </a:rPr>
              <a:t>і</a:t>
            </a:r>
            <a:r>
              <a:rPr lang="ru-RU" sz="2400" spc="195" dirty="0">
                <a:effectLst/>
                <a:latin typeface="Times New Roman"/>
                <a:ea typeface="Calibri"/>
              </a:rPr>
              <a:t> </a:t>
            </a:r>
            <a:r>
              <a:rPr lang="ru-RU" sz="2400" spc="-5" dirty="0" err="1">
                <a:effectLst/>
                <a:latin typeface="Times New Roman"/>
                <a:ea typeface="Calibri"/>
              </a:rPr>
              <a:t>вгодованість</a:t>
            </a:r>
            <a:r>
              <a:rPr lang="ru-RU" sz="2400" spc="200" dirty="0">
                <a:effectLst/>
                <a:latin typeface="Times New Roman"/>
                <a:ea typeface="Calibri"/>
              </a:rPr>
              <a:t> </a:t>
            </a:r>
            <a:r>
              <a:rPr lang="ru-RU" sz="2400" dirty="0" err="1">
                <a:effectLst/>
                <a:latin typeface="Times New Roman"/>
                <a:ea typeface="Calibri"/>
              </a:rPr>
              <a:t>їх</a:t>
            </a:r>
            <a:r>
              <a:rPr lang="ru-RU" sz="2400" spc="185" dirty="0">
                <a:effectLst/>
                <a:latin typeface="Times New Roman"/>
                <a:ea typeface="Calibri"/>
              </a:rPr>
              <a:t> </a:t>
            </a:r>
            <a:r>
              <a:rPr lang="ru-RU" sz="2400" spc="-5" dirty="0" err="1">
                <a:effectLst/>
                <a:latin typeface="Times New Roman"/>
                <a:ea typeface="Calibri"/>
              </a:rPr>
              <a:t>мають</a:t>
            </a:r>
            <a:r>
              <a:rPr lang="ru-RU" sz="2400" spc="5" dirty="0">
                <a:effectLst/>
                <a:latin typeface="Times New Roman"/>
                <a:ea typeface="Calibri"/>
              </a:rPr>
              <a:t> </a:t>
            </a:r>
            <a:r>
              <a:rPr lang="ru-RU" sz="2400" dirty="0" err="1">
                <a:effectLst/>
                <a:latin typeface="Times New Roman"/>
                <a:ea typeface="Calibri"/>
              </a:rPr>
              <a:t>відповідати</a:t>
            </a:r>
            <a:r>
              <a:rPr lang="ru-RU" sz="2400" spc="15" dirty="0">
                <a:effectLst/>
                <a:latin typeface="Times New Roman"/>
                <a:ea typeface="Calibri"/>
              </a:rPr>
              <a:t> </a:t>
            </a:r>
            <a:r>
              <a:rPr lang="ru-RU" sz="2400" dirty="0" err="1">
                <a:effectLst/>
                <a:latin typeface="Times New Roman"/>
                <a:ea typeface="Calibri"/>
              </a:rPr>
              <a:t>середнім</a:t>
            </a:r>
            <a:r>
              <a:rPr lang="ru-RU" sz="2400" spc="15" dirty="0">
                <a:effectLst/>
                <a:latin typeface="Times New Roman"/>
                <a:ea typeface="Calibri"/>
              </a:rPr>
              <a:t> </a:t>
            </a:r>
            <a:r>
              <a:rPr lang="ru-RU" sz="2400" spc="-5" dirty="0" err="1">
                <a:effectLst/>
                <a:latin typeface="Times New Roman"/>
                <a:ea typeface="Calibri"/>
              </a:rPr>
              <a:t>показникам</a:t>
            </a:r>
            <a:r>
              <a:rPr lang="ru-RU" sz="2400" spc="10" dirty="0">
                <a:effectLst/>
                <a:latin typeface="Times New Roman"/>
                <a:ea typeface="Calibri"/>
              </a:rPr>
              <a:t> </a:t>
            </a:r>
            <a:r>
              <a:rPr lang="ru-RU" sz="2400" spc="-5" dirty="0" err="1">
                <a:effectLst/>
                <a:latin typeface="Times New Roman"/>
                <a:ea typeface="Calibri"/>
              </a:rPr>
              <a:t>усієї</a:t>
            </a:r>
            <a:r>
              <a:rPr lang="ru-RU" sz="2400" spc="5" dirty="0">
                <a:effectLst/>
                <a:latin typeface="Times New Roman"/>
                <a:ea typeface="Calibri"/>
              </a:rPr>
              <a:t> </a:t>
            </a:r>
            <a:r>
              <a:rPr lang="ru-RU" sz="2400" spc="-5" dirty="0" err="1">
                <a:effectLst/>
                <a:latin typeface="Times New Roman"/>
                <a:ea typeface="Calibri"/>
              </a:rPr>
              <a:t>групи</a:t>
            </a:r>
            <a:r>
              <a:rPr lang="ru-RU" sz="2400" spc="-5" dirty="0">
                <a:effectLst/>
                <a:latin typeface="Times New Roman"/>
                <a:ea typeface="Calibri"/>
              </a:rPr>
              <a:t>.</a:t>
            </a:r>
            <a:r>
              <a:rPr lang="ru-RU" sz="2400" spc="10" dirty="0">
                <a:effectLst/>
                <a:latin typeface="Times New Roman"/>
                <a:ea typeface="Calibri"/>
              </a:rPr>
              <a:t> </a:t>
            </a:r>
            <a:r>
              <a:rPr lang="ru-RU" sz="2400" spc="-5" dirty="0" err="1">
                <a:effectLst/>
                <a:latin typeface="Times New Roman"/>
                <a:ea typeface="Calibri"/>
              </a:rPr>
              <a:t>Відхилення</a:t>
            </a:r>
            <a:r>
              <a:rPr lang="ru-RU" sz="2400" spc="15" dirty="0">
                <a:effectLst/>
                <a:latin typeface="Times New Roman"/>
                <a:ea typeface="Calibri"/>
              </a:rPr>
              <a:t> </a:t>
            </a:r>
            <a:r>
              <a:rPr lang="ru-RU" sz="2400" dirty="0" err="1">
                <a:effectLst/>
                <a:latin typeface="Times New Roman"/>
                <a:ea typeface="Calibri"/>
              </a:rPr>
              <a:t>від</a:t>
            </a:r>
            <a:r>
              <a:rPr lang="ru-RU" sz="2400" spc="5" dirty="0">
                <a:effectLst/>
                <a:latin typeface="Times New Roman"/>
                <a:ea typeface="Calibri"/>
              </a:rPr>
              <a:t> </a:t>
            </a:r>
            <a:r>
              <a:rPr lang="ru-RU" sz="2400" dirty="0" err="1">
                <a:effectLst/>
                <a:latin typeface="Times New Roman"/>
                <a:ea typeface="Calibri"/>
              </a:rPr>
              <a:t>середньої</a:t>
            </a:r>
            <a:r>
              <a:rPr lang="ru-RU" sz="2400" spc="10" dirty="0">
                <a:effectLst/>
                <a:latin typeface="Times New Roman"/>
                <a:ea typeface="Calibri"/>
              </a:rPr>
              <a:t> </a:t>
            </a:r>
            <a:r>
              <a:rPr lang="ru-RU" sz="2400" spc="-5" dirty="0" err="1">
                <a:effectLst/>
                <a:latin typeface="Times New Roman"/>
                <a:ea typeface="Calibri"/>
              </a:rPr>
              <a:t>живої</a:t>
            </a:r>
            <a:r>
              <a:rPr lang="ru-RU" sz="2400" spc="10" dirty="0">
                <a:effectLst/>
                <a:latin typeface="Times New Roman"/>
                <a:ea typeface="Calibri"/>
              </a:rPr>
              <a:t> </a:t>
            </a:r>
            <a:r>
              <a:rPr lang="ru-RU" sz="2400" dirty="0" err="1">
                <a:effectLst/>
                <a:latin typeface="Times New Roman"/>
                <a:ea typeface="Calibri"/>
              </a:rPr>
              <a:t>маси</a:t>
            </a:r>
            <a:r>
              <a:rPr lang="ru-RU" sz="2400" spc="5" dirty="0">
                <a:effectLst/>
                <a:latin typeface="Times New Roman"/>
                <a:ea typeface="Calibri"/>
              </a:rPr>
              <a:t> </a:t>
            </a:r>
            <a:r>
              <a:rPr lang="ru-RU" sz="2400" spc="-5" dirty="0">
                <a:effectLst/>
                <a:latin typeface="Times New Roman"/>
                <a:ea typeface="Calibri"/>
              </a:rPr>
              <a:t>по</a:t>
            </a:r>
            <a:r>
              <a:rPr lang="ru-RU" sz="2400" spc="130" dirty="0">
                <a:effectLst/>
                <a:latin typeface="Times New Roman"/>
                <a:ea typeface="Calibri"/>
              </a:rPr>
              <a:t> </a:t>
            </a:r>
            <a:r>
              <a:rPr lang="ru-RU" sz="2400" spc="-5" dirty="0" err="1">
                <a:effectLst/>
                <a:latin typeface="Times New Roman"/>
                <a:ea typeface="Calibri"/>
              </a:rPr>
              <a:t>групі</a:t>
            </a:r>
            <a:r>
              <a:rPr lang="ru-RU" sz="2400" spc="-30" dirty="0">
                <a:effectLst/>
                <a:latin typeface="Times New Roman"/>
                <a:ea typeface="Calibri"/>
              </a:rPr>
              <a:t> </a:t>
            </a:r>
            <a:r>
              <a:rPr lang="ru-RU" sz="2400" spc="-5" dirty="0" err="1">
                <a:effectLst/>
                <a:latin typeface="Times New Roman"/>
                <a:ea typeface="Calibri"/>
              </a:rPr>
              <a:t>допускається</a:t>
            </a:r>
            <a:r>
              <a:rPr lang="ru-RU" sz="2400" spc="-25" dirty="0">
                <a:effectLst/>
                <a:latin typeface="Times New Roman"/>
                <a:ea typeface="Calibri"/>
              </a:rPr>
              <a:t> </a:t>
            </a:r>
            <a:r>
              <a:rPr lang="ru-RU" sz="2400" spc="-5" dirty="0" err="1">
                <a:effectLst/>
                <a:latin typeface="Times New Roman"/>
                <a:ea typeface="Calibri"/>
              </a:rPr>
              <a:t>тільки</a:t>
            </a:r>
            <a:r>
              <a:rPr lang="ru-RU" sz="2400" spc="-30" dirty="0">
                <a:effectLst/>
                <a:latin typeface="Times New Roman"/>
                <a:ea typeface="Calibri"/>
              </a:rPr>
              <a:t> </a:t>
            </a:r>
            <a:r>
              <a:rPr lang="ru-RU" sz="2400" dirty="0">
                <a:effectLst/>
                <a:latin typeface="Times New Roman"/>
                <a:ea typeface="Calibri"/>
              </a:rPr>
              <a:t>у</a:t>
            </a:r>
            <a:r>
              <a:rPr lang="ru-RU" sz="2400" spc="-15" dirty="0">
                <a:effectLst/>
                <a:latin typeface="Times New Roman"/>
                <a:ea typeface="Calibri"/>
              </a:rPr>
              <a:t> </a:t>
            </a:r>
            <a:r>
              <a:rPr lang="ru-RU" sz="2400" spc="-5" dirty="0">
                <a:effectLst/>
                <a:latin typeface="Times New Roman"/>
                <a:ea typeface="Calibri"/>
              </a:rPr>
              <a:t>межах</a:t>
            </a:r>
            <a:r>
              <a:rPr lang="ru-RU" sz="2400" spc="-30" dirty="0">
                <a:effectLst/>
                <a:latin typeface="Times New Roman"/>
                <a:ea typeface="Calibri"/>
              </a:rPr>
              <a:t> </a:t>
            </a:r>
            <a:r>
              <a:rPr lang="ru-RU" sz="2400" spc="-5" dirty="0">
                <a:effectLst/>
                <a:latin typeface="Times New Roman"/>
                <a:ea typeface="Calibri"/>
              </a:rPr>
              <a:t>3%.</a:t>
            </a:r>
            <a:br>
              <a:rPr lang="ru-RU" sz="2000" dirty="0">
                <a:effectLst/>
                <a:latin typeface="Times New Roman"/>
                <a:ea typeface="Calibri"/>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72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6583362"/>
          </a:xfrm>
        </p:spPr>
        <p:style>
          <a:lnRef idx="1">
            <a:schemeClr val="accent3"/>
          </a:lnRef>
          <a:fillRef idx="2">
            <a:schemeClr val="accent3"/>
          </a:fillRef>
          <a:effectRef idx="1">
            <a:schemeClr val="accent3"/>
          </a:effectRef>
          <a:fontRef idx="minor">
            <a:schemeClr val="dk1"/>
          </a:fontRef>
        </p:style>
        <p:txBody>
          <a:bodyPr>
            <a:normAutofit/>
          </a:bodyPr>
          <a:lstStyle/>
          <a:p>
            <a:pPr algn="l">
              <a:lnSpc>
                <a:spcPts val="2600"/>
              </a:lnSpc>
            </a:pPr>
            <a:r>
              <a:rPr lang="ru-RU" sz="3100" b="1" dirty="0">
                <a:solidFill>
                  <a:srgbClr val="C00000"/>
                </a:solidFill>
                <a:latin typeface="Times New Roman" panose="02020603050405020304" pitchFamily="18" charset="0"/>
                <a:cs typeface="Times New Roman" panose="02020603050405020304" pitchFamily="18" charset="0"/>
              </a:rPr>
              <a:t>	5. </a:t>
            </a:r>
            <a:r>
              <a:rPr lang="ru-RU" sz="3100" b="1" dirty="0" err="1">
                <a:solidFill>
                  <a:srgbClr val="C00000"/>
                </a:solidFill>
                <a:latin typeface="Times New Roman" panose="02020603050405020304" pitchFamily="18" charset="0"/>
                <a:cs typeface="Times New Roman" panose="02020603050405020304" pitchFamily="18" charset="0"/>
              </a:rPr>
              <a:t>Досліди</a:t>
            </a:r>
            <a:r>
              <a:rPr lang="ru-RU" sz="3100" b="1" dirty="0">
                <a:solidFill>
                  <a:srgbClr val="C00000"/>
                </a:solidFill>
                <a:latin typeface="Times New Roman" panose="02020603050405020304" pitchFamily="18" charset="0"/>
                <a:cs typeface="Times New Roman" panose="02020603050405020304" pitchFamily="18" charset="0"/>
              </a:rPr>
              <a:t> з </a:t>
            </a:r>
            <a:r>
              <a:rPr lang="ru-RU" sz="3100" b="1" dirty="0" err="1">
                <a:solidFill>
                  <a:srgbClr val="C00000"/>
                </a:solidFill>
                <a:latin typeface="Times New Roman" panose="02020603050405020304" pitchFamily="18" charset="0"/>
                <a:cs typeface="Times New Roman" panose="02020603050405020304" pitchFamily="18" charset="0"/>
              </a:rPr>
              <a:t>бджолами</a:t>
            </a:r>
            <a:br>
              <a:rPr lang="ru-RU" sz="2400" b="1" dirty="0">
                <a:solidFill>
                  <a:srgbClr val="C00000"/>
                </a:solidFill>
                <a:latin typeface="Times New Roman" panose="02020603050405020304" pitchFamily="18" charset="0"/>
                <a:cs typeface="Times New Roman" panose="02020603050405020304" pitchFamily="18" charset="0"/>
              </a:rPr>
            </a:br>
            <a:r>
              <a:rPr lang="ru-RU" sz="2200" b="1" dirty="0" err="1">
                <a:solidFill>
                  <a:srgbClr val="C00000"/>
                </a:solidFill>
                <a:latin typeface="Times New Roman" panose="02020603050405020304" pitchFamily="18" charset="0"/>
                <a:cs typeface="Times New Roman" panose="02020603050405020304" pitchFamily="18" charset="0"/>
              </a:rPr>
              <a:t>Кількість</a:t>
            </a:r>
            <a:r>
              <a:rPr lang="ru-RU" sz="2200" b="1" dirty="0">
                <a:solidFill>
                  <a:srgbClr val="C00000"/>
                </a:solidFill>
                <a:latin typeface="Times New Roman" panose="02020603050405020304" pitchFamily="18" charset="0"/>
                <a:cs typeface="Times New Roman" panose="02020603050405020304" pitchFamily="18" charset="0"/>
              </a:rPr>
              <a:t> </a:t>
            </a:r>
            <a:r>
              <a:rPr lang="ru-RU" sz="2200" b="1" dirty="0" err="1">
                <a:solidFill>
                  <a:srgbClr val="C00000"/>
                </a:solidFill>
                <a:latin typeface="Times New Roman" panose="02020603050405020304" pitchFamily="18" charset="0"/>
                <a:cs typeface="Times New Roman" panose="02020603050405020304" pitchFamily="18" charset="0"/>
              </a:rPr>
              <a:t>бджолосімей</a:t>
            </a:r>
            <a:r>
              <a:rPr lang="ru-RU" sz="2200" b="1" dirty="0">
                <a:solidFill>
                  <a:srgbClr val="C00000"/>
                </a:solidFill>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у </a:t>
            </a:r>
            <a:r>
              <a:rPr lang="ru-RU" sz="2200" dirty="0" err="1">
                <a:latin typeface="Times New Roman" panose="02020603050405020304" pitchFamily="18" charset="0"/>
                <a:cs typeface="Times New Roman" panose="02020603050405020304" pitchFamily="18" charset="0"/>
              </a:rPr>
              <a:t>групі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залежить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від</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завдань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дослідження</a:t>
            </a:r>
            <a:r>
              <a:rPr lang="ru-RU" sz="2200" dirty="0">
                <a:latin typeface="Times New Roman" panose="02020603050405020304" pitchFamily="18" charset="0"/>
                <a:cs typeface="Times New Roman" panose="02020603050405020304" pitchFamily="18" charset="0"/>
              </a:rPr>
              <a:t> і становить при </a:t>
            </a:r>
            <a:r>
              <a:rPr lang="ru-RU" sz="2200" dirty="0" err="1">
                <a:latin typeface="Times New Roman" panose="02020603050405020304" pitchFamily="18" charset="0"/>
                <a:cs typeface="Times New Roman" panose="02020603050405020304" pitchFamily="18" charset="0"/>
              </a:rPr>
              <a:t>вивченні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питань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поведінки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утримання</a:t>
            </a:r>
            <a:r>
              <a:rPr lang="ru-RU" sz="2200" dirty="0">
                <a:latin typeface="Times New Roman" panose="02020603050405020304" pitchFamily="18" charset="0"/>
                <a:cs typeface="Times New Roman" panose="02020603050405020304" pitchFamily="18" charset="0"/>
              </a:rPr>
              <a:t> та </a:t>
            </a:r>
            <a:r>
              <a:rPr lang="ru-RU" sz="2200" dirty="0" err="1">
                <a:latin typeface="Times New Roman" panose="02020603050405020304" pitchFamily="18" charset="0"/>
                <a:cs typeface="Times New Roman" panose="02020603050405020304" pitchFamily="18" charset="0"/>
              </a:rPr>
              <a:t>годівлі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бджіл</a:t>
            </a:r>
            <a:r>
              <a:rPr lang="ru-RU" sz="2200" dirty="0">
                <a:latin typeface="Times New Roman" panose="02020603050405020304" pitchFamily="18" charset="0"/>
                <a:cs typeface="Times New Roman" panose="02020603050405020304" pitchFamily="18" charset="0"/>
              </a:rPr>
              <a:t> 5-20, </a:t>
            </a:r>
            <a:r>
              <a:rPr lang="ru-RU" sz="2200" dirty="0" err="1">
                <a:latin typeface="Times New Roman" panose="02020603050405020304" pitchFamily="18" charset="0"/>
                <a:cs typeface="Times New Roman" panose="02020603050405020304" pitchFamily="18" charset="0"/>
              </a:rPr>
              <a:t>розведення</a:t>
            </a:r>
            <a:r>
              <a:rPr lang="ru-RU" sz="2200" dirty="0">
                <a:latin typeface="Times New Roman" panose="02020603050405020304" pitchFamily="18" charset="0"/>
                <a:cs typeface="Times New Roman" panose="02020603050405020304" pitchFamily="18" charset="0"/>
              </a:rPr>
              <a:t> і </a:t>
            </a:r>
            <a:r>
              <a:rPr lang="ru-RU" sz="2200" dirty="0" err="1">
                <a:latin typeface="Times New Roman" panose="02020603050405020304" pitchFamily="18" charset="0"/>
                <a:cs typeface="Times New Roman" panose="02020603050405020304" pitchFamily="18" charset="0"/>
              </a:rPr>
              <a:t>селекції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бджіл</a:t>
            </a:r>
            <a:r>
              <a:rPr lang="ru-RU" sz="2200" dirty="0">
                <a:latin typeface="Times New Roman" panose="02020603050405020304" pitchFamily="18" charset="0"/>
                <a:cs typeface="Times New Roman" panose="02020603050405020304" pitchFamily="18" charset="0"/>
              </a:rPr>
              <a:t> 10-80 </a:t>
            </a:r>
            <a:r>
              <a:rPr lang="ru-RU" sz="2200" dirty="0" err="1">
                <a:latin typeface="Times New Roman" panose="02020603050405020304" pitchFamily="18" charset="0"/>
                <a:cs typeface="Times New Roman" panose="02020603050405020304" pitchFamily="18" charset="0"/>
              </a:rPr>
              <a:t>сімей</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err="1">
                <a:latin typeface="Times New Roman" panose="02020603050405020304" pitchFamily="18" charset="0"/>
                <a:cs typeface="Times New Roman" panose="02020603050405020304" pitchFamily="18" charset="0"/>
              </a:rPr>
              <a:t>Сім'ї</a:t>
            </a:r>
            <a:r>
              <a:rPr lang="ru-RU" sz="2200" dirty="0">
                <a:latin typeface="Times New Roman" panose="02020603050405020304" pitchFamily="18" charset="0"/>
                <a:cs typeface="Times New Roman" panose="02020603050405020304" pitchFamily="18" charset="0"/>
              </a:rPr>
              <a:t>-аналоги </a:t>
            </a:r>
            <a:r>
              <a:rPr lang="ru-RU" sz="2200" dirty="0" err="1">
                <a:latin typeface="Times New Roman" panose="02020603050405020304" pitchFamily="18" charset="0"/>
                <a:cs typeface="Times New Roman" panose="02020603050405020304" pitchFamily="18" charset="0"/>
              </a:rPr>
              <a:t>підбирають</a:t>
            </a:r>
            <a:r>
              <a:rPr lang="ru-RU" sz="2200" dirty="0">
                <a:latin typeface="Times New Roman" panose="02020603050405020304" pitchFamily="18" charset="0"/>
                <a:cs typeface="Times New Roman" panose="02020603050405020304" pitchFamily="18" charset="0"/>
              </a:rPr>
              <a:t> так, </a:t>
            </a:r>
            <a:r>
              <a:rPr lang="ru-RU" sz="2200" dirty="0" err="1">
                <a:latin typeface="Times New Roman" panose="02020603050405020304" pitchFamily="18" charset="0"/>
                <a:cs typeface="Times New Roman" panose="02020603050405020304" pitchFamily="18" charset="0"/>
              </a:rPr>
              <a:t>щоб</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була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забезпечена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їх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рівність</a:t>
            </a:r>
            <a:r>
              <a:rPr lang="ru-RU" sz="2200" dirty="0">
                <a:latin typeface="Times New Roman" panose="02020603050405020304" pitchFamily="18" charset="0"/>
                <a:cs typeface="Times New Roman" panose="02020603050405020304" pitchFamily="18" charset="0"/>
              </a:rPr>
              <a:t> за силою, </a:t>
            </a:r>
            <a:r>
              <a:rPr lang="ru-RU" sz="2200" dirty="0" err="1">
                <a:latin typeface="Times New Roman" panose="02020603050405020304" pitchFamily="18" charset="0"/>
                <a:cs typeface="Times New Roman" panose="02020603050405020304" pitchFamily="18" charset="0"/>
              </a:rPr>
              <a:t>кількістю</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розплоду</a:t>
            </a:r>
            <a:r>
              <a:rPr lang="ru-RU" sz="2200" dirty="0">
                <a:latin typeface="Times New Roman" panose="02020603050405020304" pitchFamily="18" charset="0"/>
                <a:cs typeface="Times New Roman" panose="02020603050405020304" pitchFamily="18" charset="0"/>
              </a:rPr>
              <a:t>, корму, </a:t>
            </a:r>
            <a:r>
              <a:rPr lang="ru-RU" sz="2200" dirty="0" err="1">
                <a:latin typeface="Times New Roman" panose="02020603050405020304" pitchFamily="18" charset="0"/>
                <a:cs typeface="Times New Roman" panose="02020603050405020304" pitchFamily="18" charset="0"/>
              </a:rPr>
              <a:t>сотів</a:t>
            </a:r>
            <a:r>
              <a:rPr lang="ru-RU" sz="2200" dirty="0">
                <a:latin typeface="Times New Roman" panose="02020603050405020304" pitchFamily="18" charset="0"/>
                <a:cs typeface="Times New Roman" panose="02020603050405020304" pitchFamily="18" charset="0"/>
              </a:rPr>
              <a:t>, за </a:t>
            </a:r>
            <a:r>
              <a:rPr lang="ru-RU" sz="2200" dirty="0" err="1">
                <a:latin typeface="Times New Roman" panose="02020603050405020304" pitchFamily="18" charset="0"/>
                <a:cs typeface="Times New Roman" panose="02020603050405020304" pitchFamily="18" charset="0"/>
              </a:rPr>
              <a:t>віком</a:t>
            </a:r>
            <a:r>
              <a:rPr lang="ru-RU" sz="2200" dirty="0">
                <a:latin typeface="Times New Roman" panose="02020603050405020304" pitchFamily="18" charset="0"/>
                <a:cs typeface="Times New Roman" panose="02020603050405020304" pitchFamily="18" charset="0"/>
              </a:rPr>
              <a:t> і </a:t>
            </a:r>
            <a:r>
              <a:rPr lang="ru-RU" sz="2200" dirty="0" err="1">
                <a:latin typeface="Times New Roman" panose="02020603050405020304" pitchFamily="18" charset="0"/>
                <a:cs typeface="Times New Roman" panose="02020603050405020304" pitchFamily="18" charset="0"/>
              </a:rPr>
              <a:t>походженням</a:t>
            </a:r>
            <a:r>
              <a:rPr lang="ru-RU" sz="2200" dirty="0">
                <a:latin typeface="Times New Roman" panose="02020603050405020304" pitchFamily="18" charset="0"/>
                <a:cs typeface="Times New Roman" panose="02020603050405020304" pitchFamily="18" charset="0"/>
              </a:rPr>
              <a:t> маток.</a:t>
            </a:r>
            <a:br>
              <a:rPr lang="ru-RU" sz="2200" dirty="0">
                <a:latin typeface="Times New Roman" panose="02020603050405020304" pitchFamily="18" charset="0"/>
                <a:cs typeface="Times New Roman" panose="02020603050405020304" pitchFamily="18" charset="0"/>
              </a:rPr>
            </a:br>
            <a:r>
              <a:rPr lang="ru-RU" sz="2200" b="1" dirty="0">
                <a:solidFill>
                  <a:srgbClr val="C00000"/>
                </a:solidFill>
                <a:latin typeface="Times New Roman" panose="02020603050405020304" pitchFamily="18" charset="0"/>
                <a:cs typeface="Times New Roman" panose="02020603050405020304" pitchFamily="18" charset="0"/>
              </a:rPr>
              <a:t>Силу </a:t>
            </a:r>
            <a:r>
              <a:rPr lang="ru-RU" sz="2200" b="1" dirty="0" err="1">
                <a:solidFill>
                  <a:srgbClr val="C00000"/>
                </a:solidFill>
                <a:latin typeface="Times New Roman" panose="02020603050405020304" pitchFamily="18" charset="0"/>
                <a:cs typeface="Times New Roman" panose="02020603050405020304" pitchFamily="18" charset="0"/>
              </a:rPr>
              <a:t>бджолиних</a:t>
            </a:r>
            <a:r>
              <a:rPr lang="ru-RU" sz="2200" b="1" dirty="0">
                <a:solidFill>
                  <a:srgbClr val="C00000"/>
                </a:solidFill>
                <a:latin typeface="Times New Roman" panose="02020603050405020304" pitchFamily="18" charset="0"/>
                <a:cs typeface="Times New Roman" panose="02020603050405020304" pitchFamily="18" charset="0"/>
              </a:rPr>
              <a:t> </a:t>
            </a:r>
            <a:r>
              <a:rPr lang="ru-RU" sz="2200" b="1" dirty="0" err="1">
                <a:solidFill>
                  <a:srgbClr val="C00000"/>
                </a:solidFill>
                <a:latin typeface="Times New Roman" panose="02020603050405020304" pitchFamily="18" charset="0"/>
                <a:cs typeface="Times New Roman" panose="02020603050405020304" pitchFamily="18" charset="0"/>
              </a:rPr>
              <a:t>сімей</a:t>
            </a:r>
            <a:r>
              <a:rPr lang="ru-RU" sz="2200" b="1" dirty="0">
                <a:solidFill>
                  <a:srgbClr val="C00000"/>
                </a:solidFill>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можна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визначити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окомірно</a:t>
            </a:r>
            <a:r>
              <a:rPr lang="ru-RU" sz="2200" dirty="0">
                <a:latin typeface="Times New Roman" panose="02020603050405020304" pitchFamily="18" charset="0"/>
                <a:cs typeface="Times New Roman" panose="02020603050405020304" pitchFamily="18" charset="0"/>
              </a:rPr>
              <a:t>  і за </a:t>
            </a:r>
            <a:r>
              <a:rPr lang="ru-RU" sz="2200" dirty="0" err="1">
                <a:latin typeface="Times New Roman" panose="02020603050405020304" pitchFamily="18" charset="0"/>
                <a:cs typeface="Times New Roman" panose="02020603050405020304" pitchFamily="18" charset="0"/>
              </a:rPr>
              <a:t>кількістю</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зайнятих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бджолами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вуличок</a:t>
            </a:r>
            <a:r>
              <a:rPr lang="ru-RU" sz="2200" dirty="0">
                <a:latin typeface="Times New Roman" panose="02020603050405020304" pitchFamily="18" charset="0"/>
                <a:cs typeface="Times New Roman" panose="02020603050405020304" pitchFamily="18" charset="0"/>
              </a:rPr>
              <a:t>. При </a:t>
            </a:r>
            <a:r>
              <a:rPr lang="ru-RU" sz="2200" dirty="0" err="1">
                <a:latin typeface="Times New Roman" panose="02020603050405020304" pitchFamily="18" charset="0"/>
                <a:cs typeface="Times New Roman" panose="02020603050405020304" pitchFamily="18" charset="0"/>
              </a:rPr>
              <a:t>цьому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виходять</a:t>
            </a:r>
            <a:r>
              <a:rPr lang="ru-RU" sz="2200" dirty="0">
                <a:latin typeface="Times New Roman" panose="02020603050405020304" pitchFamily="18" charset="0"/>
                <a:cs typeface="Times New Roman" panose="02020603050405020304" pitchFamily="18" charset="0"/>
              </a:rPr>
              <a:t> з того, </a:t>
            </a:r>
            <a:r>
              <a:rPr lang="ru-RU" sz="2200" dirty="0" err="1">
                <a:latin typeface="Times New Roman" panose="02020603050405020304" pitchFamily="18" charset="0"/>
                <a:cs typeface="Times New Roman" panose="02020603050405020304" pitchFamily="18" charset="0"/>
              </a:rPr>
              <a:t>що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стандартний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стільник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розміром</a:t>
            </a:r>
            <a:r>
              <a:rPr lang="ru-RU" sz="2200" dirty="0">
                <a:latin typeface="Times New Roman" panose="02020603050405020304" pitchFamily="18" charset="0"/>
                <a:cs typeface="Times New Roman" panose="02020603050405020304" pitchFamily="18" charset="0"/>
              </a:rPr>
              <a:t> 435-300 мм у </a:t>
            </a:r>
            <a:r>
              <a:rPr lang="ru-RU" sz="2200" dirty="0" err="1">
                <a:latin typeface="Times New Roman" panose="02020603050405020304" pitchFamily="18" charset="0"/>
                <a:cs typeface="Times New Roman" panose="02020603050405020304" pitchFamily="18" charset="0"/>
              </a:rPr>
              <a:t>літній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період</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вміщує</a:t>
            </a:r>
            <a:r>
              <a:rPr lang="ru-RU" sz="2200" dirty="0">
                <a:latin typeface="Times New Roman" panose="02020603050405020304" pitchFamily="18" charset="0"/>
                <a:cs typeface="Times New Roman" panose="02020603050405020304" pitchFamily="18" charset="0"/>
              </a:rPr>
              <a:t> 250 г, </a:t>
            </a:r>
            <a:r>
              <a:rPr lang="ru-RU" sz="2200" dirty="0" err="1">
                <a:latin typeface="Times New Roman" panose="02020603050405020304" pitchFamily="18" charset="0"/>
                <a:cs typeface="Times New Roman" panose="02020603050405020304" pitchFamily="18" charset="0"/>
              </a:rPr>
              <a:t>або</a:t>
            </a:r>
            <a:r>
              <a:rPr lang="ru-RU" sz="2200" dirty="0">
                <a:latin typeface="Times New Roman" panose="02020603050405020304" pitchFamily="18" charset="0"/>
                <a:cs typeface="Times New Roman" panose="02020603050405020304" pitchFamily="18" charset="0"/>
              </a:rPr>
              <a:t> 2500 </a:t>
            </a:r>
            <a:r>
              <a:rPr lang="ru-RU" sz="2200" dirty="0" err="1">
                <a:latin typeface="Times New Roman" panose="02020603050405020304" pitchFamily="18" charset="0"/>
                <a:cs typeface="Times New Roman" panose="02020603050405020304" pitchFamily="18" charset="0"/>
              </a:rPr>
              <a:t>бджіл</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що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відповідає</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одній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вуличці</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err="1">
                <a:latin typeface="Times New Roman" panose="02020603050405020304" pitchFamily="18" charset="0"/>
                <a:cs typeface="Times New Roman" panose="02020603050405020304" pitchFamily="18" charset="0"/>
              </a:rPr>
              <a:t>Зовнішні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частини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крайніх</a:t>
            </a:r>
            <a:r>
              <a:rPr lang="ru-RU" sz="2200" dirty="0">
                <a:latin typeface="Times New Roman" panose="02020603050405020304" pitchFamily="18" charset="0"/>
                <a:cs typeface="Times New Roman" panose="02020603050405020304" pitchFamily="18" charset="0"/>
              </a:rPr>
              <a:t> рамок </a:t>
            </a:r>
            <a:r>
              <a:rPr lang="ru-RU" sz="2200" dirty="0" err="1">
                <a:latin typeface="Times New Roman" panose="02020603050405020304" pitchFamily="18" charset="0"/>
                <a:cs typeface="Times New Roman" panose="02020603050405020304" pitchFamily="18" charset="0"/>
              </a:rPr>
              <a:t>приймають</a:t>
            </a:r>
            <a:r>
              <a:rPr lang="ru-RU" sz="2200" dirty="0">
                <a:latin typeface="Times New Roman" panose="02020603050405020304" pitchFamily="18" charset="0"/>
                <a:cs typeface="Times New Roman" panose="02020603050405020304" pitchFamily="18" charset="0"/>
              </a:rPr>
              <a:t> за 0,5 </a:t>
            </a:r>
            <a:r>
              <a:rPr lang="ru-RU" sz="2200" dirty="0" err="1">
                <a:latin typeface="Times New Roman" panose="02020603050405020304" pitchFamily="18" charset="0"/>
                <a:cs typeface="Times New Roman" panose="02020603050405020304" pitchFamily="18" charset="0"/>
              </a:rPr>
              <a:t>вулички</a:t>
            </a:r>
            <a:r>
              <a:rPr lang="ru-RU" sz="2200" dirty="0">
                <a:latin typeface="Times New Roman" panose="02020603050405020304" pitchFamily="18" charset="0"/>
                <a:cs typeface="Times New Roman" panose="02020603050405020304" pitchFamily="18" charset="0"/>
              </a:rPr>
              <a:t>. Помноживши </a:t>
            </a:r>
            <a:r>
              <a:rPr lang="ru-RU" sz="2200" dirty="0" err="1">
                <a:latin typeface="Times New Roman" panose="02020603050405020304" pitchFamily="18" charset="0"/>
                <a:cs typeface="Times New Roman" panose="02020603050405020304" pitchFamily="18" charset="0"/>
              </a:rPr>
              <a:t>кількість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зайнятих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бджолами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вуличок</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кількість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бджіл</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що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відповідає</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одній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вуличці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підраховують</a:t>
            </a:r>
            <a:r>
              <a:rPr lang="ru-RU" sz="2200" dirty="0">
                <a:latin typeface="Times New Roman" panose="02020603050405020304" pitchFamily="18" charset="0"/>
                <a:cs typeface="Times New Roman" panose="02020603050405020304" pitchFamily="18" charset="0"/>
              </a:rPr>
              <a:t> силу </a:t>
            </a:r>
            <a:r>
              <a:rPr lang="ru-RU" sz="2200" dirty="0" err="1">
                <a:latin typeface="Times New Roman" panose="02020603050405020304" pitchFamily="18" charset="0"/>
                <a:cs typeface="Times New Roman" panose="02020603050405020304" pitchFamily="18" charset="0"/>
              </a:rPr>
              <a:t>сімей</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err="1">
                <a:latin typeface="Times New Roman" panose="02020603050405020304" pitchFamily="18" charset="0"/>
                <a:cs typeface="Times New Roman" panose="02020603050405020304" pitchFamily="18" charset="0"/>
              </a:rPr>
              <a:t>Наприклад</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сім'я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займає</a:t>
            </a:r>
            <a:r>
              <a:rPr lang="ru-RU" sz="2200" dirty="0">
                <a:latin typeface="Times New Roman" panose="02020603050405020304" pitchFamily="18" charset="0"/>
                <a:cs typeface="Times New Roman" panose="02020603050405020304" pitchFamily="18" charset="0"/>
              </a:rPr>
              <a:t> 12,5 </a:t>
            </a:r>
            <a:r>
              <a:rPr lang="ru-RU" sz="2200" dirty="0" err="1">
                <a:latin typeface="Times New Roman" panose="02020603050405020304" pitchFamily="18" charset="0"/>
                <a:cs typeface="Times New Roman" panose="02020603050405020304" pitchFamily="18" charset="0"/>
              </a:rPr>
              <a:t>вулички</a:t>
            </a:r>
            <a:r>
              <a:rPr lang="ru-RU" sz="2200" dirty="0">
                <a:latin typeface="Times New Roman" panose="02020603050405020304" pitchFamily="18" charset="0"/>
                <a:cs typeface="Times New Roman" panose="02020603050405020304" pitchFamily="18" charset="0"/>
              </a:rPr>
              <a:t>, то в </a:t>
            </a:r>
            <a:r>
              <a:rPr lang="ru-RU" sz="2200" dirty="0" err="1">
                <a:latin typeface="Times New Roman" panose="02020603050405020304" pitchFamily="18" charset="0"/>
                <a:cs typeface="Times New Roman" panose="02020603050405020304" pitchFamily="18" charset="0"/>
              </a:rPr>
              <a:t>гнізді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перебуває</a:t>
            </a:r>
            <a:r>
              <a:rPr lang="ru-RU" sz="2200" dirty="0">
                <a:latin typeface="Times New Roman" panose="02020603050405020304" pitchFamily="18" charset="0"/>
                <a:cs typeface="Times New Roman" panose="02020603050405020304" pitchFamily="18" charset="0"/>
              </a:rPr>
              <a:t> 12,5 х 250 = 3125 г, </a:t>
            </a:r>
            <a:r>
              <a:rPr lang="ru-RU" sz="2200" dirty="0" err="1">
                <a:latin typeface="Times New Roman" panose="02020603050405020304" pitchFamily="18" charset="0"/>
                <a:cs typeface="Times New Roman" panose="02020603050405020304" pitchFamily="18" charset="0"/>
              </a:rPr>
              <a:t>або</a:t>
            </a:r>
            <a:r>
              <a:rPr lang="ru-RU" sz="2200" dirty="0">
                <a:latin typeface="Times New Roman" panose="02020603050405020304" pitchFamily="18" charset="0"/>
                <a:cs typeface="Times New Roman" panose="02020603050405020304" pitchFamily="18" charset="0"/>
              </a:rPr>
              <a:t> 31250 шт. </a:t>
            </a:r>
            <a:r>
              <a:rPr lang="ru-RU" sz="2200" dirty="0" err="1">
                <a:latin typeface="Times New Roman" panose="02020603050405020304" pitchFamily="18" charset="0"/>
                <a:cs typeface="Times New Roman" panose="02020603050405020304" pitchFamily="18" charset="0"/>
              </a:rPr>
              <a:t>бджіл</a:t>
            </a:r>
            <a:r>
              <a:rPr lang="ru-RU" sz="2200" dirty="0">
                <a:latin typeface="Times New Roman" panose="02020603050405020304" pitchFamily="18" charset="0"/>
                <a:cs typeface="Times New Roman" panose="02020603050405020304" pitchFamily="18" charset="0"/>
              </a:rPr>
              <a:t>. При </a:t>
            </a:r>
            <a:r>
              <a:rPr lang="ru-RU" sz="2200" dirty="0" err="1">
                <a:latin typeface="Times New Roman" panose="02020603050405020304" pitchFamily="18" charset="0"/>
                <a:cs typeface="Times New Roman" panose="02020603050405020304" pitchFamily="18" charset="0"/>
              </a:rPr>
              <a:t>використанні</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пасіці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іншої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системи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вуликів</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роблять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перерахунок</a:t>
            </a:r>
            <a:r>
              <a:rPr lang="ru-RU" sz="2200" dirty="0">
                <a:latin typeface="Times New Roman" panose="02020603050405020304" pitchFamily="18" charset="0"/>
                <a:cs typeface="Times New Roman" panose="02020603050405020304" pitchFamily="18" charset="0"/>
              </a:rPr>
              <a:t> на ту рамку, яку </a:t>
            </a:r>
            <a:r>
              <a:rPr lang="ru-RU" sz="2200" dirty="0" err="1">
                <a:latin typeface="Times New Roman" panose="02020603050405020304" pitchFamily="18" charset="0"/>
                <a:cs typeface="Times New Roman" panose="02020603050405020304" pitchFamily="18" charset="0"/>
              </a:rPr>
              <a:t>застосовують</a:t>
            </a:r>
            <a:r>
              <a:rPr lang="ru-RU" sz="2200" dirty="0">
                <a:latin typeface="Times New Roman" panose="02020603050405020304" pitchFamily="18" charset="0"/>
                <a:cs typeface="Times New Roman" panose="02020603050405020304" pitchFamily="18" charset="0"/>
              </a:rPr>
              <a:t>.</a:t>
            </a:r>
            <a:br>
              <a:rPr lang="ru-RU" sz="2700" dirty="0">
                <a:latin typeface="Times New Roman" panose="02020603050405020304" pitchFamily="18" charset="0"/>
                <a:cs typeface="Times New Roman" panose="02020603050405020304" pitchFamily="18" charset="0"/>
              </a:rPr>
            </a:br>
            <a:endParaRPr lang="ru-RU"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7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Більш</a:t>
            </a:r>
            <a:r>
              <a:rPr lang="ru-RU" sz="2400" dirty="0">
                <a:latin typeface="Times New Roman" panose="02020603050405020304" pitchFamily="18" charset="0"/>
                <a:cs typeface="Times New Roman" panose="02020603050405020304" pitchFamily="18" charset="0"/>
              </a:rPr>
              <a:t> точно силу </a:t>
            </a:r>
            <a:r>
              <a:rPr lang="ru-RU" sz="2400" dirty="0" err="1">
                <a:latin typeface="Times New Roman" panose="02020603050405020304" pitchFamily="18" charset="0"/>
                <a:cs typeface="Times New Roman" panose="02020603050405020304" pitchFamily="18" charset="0"/>
              </a:rPr>
              <a:t>сімей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зважуванням</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після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закінчення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льоту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бджіл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струшують</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касет</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відомою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зважують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її</a:t>
            </a:r>
            <a:r>
              <a:rPr lang="ru-RU" sz="2400" dirty="0">
                <a:latin typeface="Times New Roman" panose="02020603050405020304" pitchFamily="18" charset="0"/>
                <a:cs typeface="Times New Roman" panose="02020603050405020304" pitchFamily="18" charset="0"/>
              </a:rPr>
              <a:t> разом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бджолами</a:t>
            </a:r>
            <a:r>
              <a:rPr lang="ru-RU" sz="2400" dirty="0">
                <a:latin typeface="Times New Roman" panose="02020603050405020304" pitchFamily="18" charset="0"/>
                <a:cs typeface="Times New Roman" panose="02020603050405020304" pitchFamily="18" charset="0"/>
              </a:rPr>
              <a:t> і за </a:t>
            </a:r>
            <a:r>
              <a:rPr lang="ru-RU" sz="2400" dirty="0" err="1">
                <a:latin typeface="Times New Roman" panose="02020603050405020304" pitchFamily="18" charset="0"/>
                <a:cs typeface="Times New Roman" panose="02020603050405020304" pitchFamily="18" charset="0"/>
              </a:rPr>
              <a:t>різницею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касети</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бджолами</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порожньої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касети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встановлюють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сім'ї</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b="1" dirty="0">
                <a:solidFill>
                  <a:srgbClr val="C00000"/>
                </a:solidFill>
                <a:latin typeface="Times New Roman" panose="02020603050405020304" pitchFamily="18" charset="0"/>
                <a:cs typeface="Times New Roman" panose="02020603050405020304" pitchFamily="18" charset="0"/>
              </a:rPr>
              <a:t>Силу </a:t>
            </a:r>
            <a:r>
              <a:rPr lang="ru-RU" sz="2400" b="1" dirty="0" err="1">
                <a:solidFill>
                  <a:srgbClr val="C00000"/>
                </a:solidFill>
                <a:latin typeface="Times New Roman" panose="02020603050405020304" pitchFamily="18" charset="0"/>
                <a:cs typeface="Times New Roman" panose="02020603050405020304" pitchFamily="18" charset="0"/>
              </a:rPr>
              <a:t>сім'ї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обчислюють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виходячи</a:t>
            </a:r>
            <a:r>
              <a:rPr lang="ru-RU" sz="2400" dirty="0">
                <a:latin typeface="Times New Roman" panose="02020603050405020304" pitchFamily="18" charset="0"/>
                <a:cs typeface="Times New Roman" panose="02020603050405020304" pitchFamily="18" charset="0"/>
              </a:rPr>
              <a:t> з того,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одна </a:t>
            </a:r>
            <a:r>
              <a:rPr lang="ru-RU" sz="2400" dirty="0" err="1">
                <a:latin typeface="Times New Roman" panose="02020603050405020304" pitchFamily="18" charset="0"/>
                <a:cs typeface="Times New Roman" panose="02020603050405020304" pitchFamily="18" charset="0"/>
              </a:rPr>
              <a:t>бджола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масу</a:t>
            </a:r>
            <a:r>
              <a:rPr lang="ru-RU" sz="2400" dirty="0">
                <a:latin typeface="Times New Roman" panose="02020603050405020304" pitchFamily="18" charset="0"/>
                <a:cs typeface="Times New Roman" panose="02020603050405020304" pitchFamily="18" charset="0"/>
              </a:rPr>
              <a:t> 100 мг.</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b="1" dirty="0" err="1">
                <a:solidFill>
                  <a:srgbClr val="C00000"/>
                </a:solidFill>
                <a:latin typeface="Times New Roman" panose="02020603050405020304" pitchFamily="18" charset="0"/>
                <a:cs typeface="Times New Roman" panose="02020603050405020304" pitchFamily="18" charset="0"/>
              </a:rPr>
              <a:t>Кількість</a:t>
            </a:r>
            <a:r>
              <a:rPr lang="ru-RU" sz="2400" b="1" dirty="0">
                <a:solidFill>
                  <a:srgbClr val="C00000"/>
                </a:solidFill>
                <a:latin typeface="Times New Roman" panose="02020603050405020304" pitchFamily="18" charset="0"/>
                <a:cs typeface="Times New Roman" panose="02020603050405020304" pitchFamily="18" charset="0"/>
              </a:rPr>
              <a:t> </a:t>
            </a:r>
            <a:r>
              <a:rPr lang="ru-RU" sz="2400" b="1" dirty="0" err="1">
                <a:solidFill>
                  <a:srgbClr val="C00000"/>
                </a:solidFill>
                <a:latin typeface="Times New Roman" panose="02020603050405020304" pitchFamily="18" charset="0"/>
                <a:cs typeface="Times New Roman" panose="02020603050405020304" pitchFamily="18" charset="0"/>
              </a:rPr>
              <a:t>розплоду</a:t>
            </a: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 </a:t>
            </a:r>
            <a:r>
              <a:rPr lang="ru-RU" sz="2400" dirty="0" err="1">
                <a:latin typeface="Times New Roman" panose="02020603050405020304" pitchFamily="18" charset="0"/>
                <a:cs typeface="Times New Roman" panose="02020603050405020304" pitchFamily="18" charset="0"/>
              </a:rPr>
              <a:t>гнізді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окомірно</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При </a:t>
            </a:r>
            <a:r>
              <a:rPr lang="ru-RU" sz="2400" dirty="0" err="1">
                <a:latin typeface="Times New Roman" panose="02020603050405020304" pitchFamily="18" charset="0"/>
                <a:cs typeface="Times New Roman" panose="02020603050405020304" pitchFamily="18" charset="0"/>
              </a:rPr>
              <a:t>цьому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беруть</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уваги</a:t>
            </a:r>
            <a:r>
              <a:rPr lang="ru-RU" sz="2400" dirty="0">
                <a:latin typeface="Times New Roman" panose="02020603050405020304" pitchFamily="18" charset="0"/>
                <a:cs typeface="Times New Roman" panose="02020603050405020304" pitchFamily="18" charset="0"/>
              </a:rPr>
              <a:t> те.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стандартний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стільник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розміром</a:t>
            </a:r>
            <a:r>
              <a:rPr lang="ru-RU" sz="2400" dirty="0">
                <a:latin typeface="Times New Roman" panose="02020603050405020304" pitchFamily="18" charset="0"/>
                <a:cs typeface="Times New Roman" panose="02020603050405020304" pitchFamily="18" charset="0"/>
              </a:rPr>
              <a:t> 435 х 300 мм </a:t>
            </a:r>
            <a:r>
              <a:rPr lang="ru-RU" sz="2400" dirty="0" err="1">
                <a:latin typeface="Times New Roman" panose="02020603050405020304" pitchFamily="18" charset="0"/>
                <a:cs typeface="Times New Roman" panose="02020603050405020304" pitchFamily="18" charset="0"/>
              </a:rPr>
              <a:t>має</a:t>
            </a:r>
            <a:r>
              <a:rPr lang="ru-RU" sz="2400" dirty="0">
                <a:latin typeface="Times New Roman" panose="02020603050405020304" pitchFamily="18" charset="0"/>
                <a:cs typeface="Times New Roman" panose="02020603050405020304" pitchFamily="18" charset="0"/>
              </a:rPr>
              <a:t> 8,5 тис. </a:t>
            </a:r>
            <a:r>
              <a:rPr lang="ru-RU" sz="2400" dirty="0" err="1">
                <a:latin typeface="Times New Roman" panose="02020603050405020304" pitchFamily="18" charset="0"/>
                <a:cs typeface="Times New Roman" panose="02020603050405020304" pitchFamily="18" charset="0"/>
              </a:rPr>
              <a:t>комірок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Знаючи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приблизно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частку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зайнятого</a:t>
            </a:r>
            <a:r>
              <a:rPr lang="ru-RU" sz="2400" dirty="0">
                <a:latin typeface="Times New Roman" panose="02020603050405020304" pitchFamily="18" charset="0"/>
                <a:cs typeface="Times New Roman" panose="02020603050405020304" pitchFamily="18" charset="0"/>
              </a:rPr>
              <a:t> приплодом </a:t>
            </a:r>
            <a:r>
              <a:rPr lang="ru-RU" sz="2400" dirty="0" err="1">
                <a:latin typeface="Times New Roman" panose="02020603050405020304" pitchFamily="18" charset="0"/>
                <a:cs typeface="Times New Roman" panose="02020603050405020304" pitchFamily="18" charset="0"/>
              </a:rPr>
              <a:t>стільника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розрахувати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кількість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розплоду</a:t>
            </a:r>
            <a:r>
              <a:rPr lang="ru-RU" sz="2400" dirty="0">
                <a:latin typeface="Times New Roman" panose="02020603050405020304" pitchFamily="18" charset="0"/>
                <a:cs typeface="Times New Roman" panose="02020603050405020304" pitchFamily="18" charset="0"/>
              </a:rPr>
              <a:t> на одному </a:t>
            </a:r>
            <a:r>
              <a:rPr lang="ru-RU" sz="2400" dirty="0" err="1">
                <a:latin typeface="Times New Roman" panose="02020603050405020304" pitchFamily="18" charset="0"/>
                <a:cs typeface="Times New Roman" panose="02020603050405020304" pitchFamily="18" charset="0"/>
              </a:rPr>
              <a:t>стільнику</a:t>
            </a:r>
            <a:r>
              <a:rPr lang="ru-RU" sz="2400" dirty="0">
                <a:latin typeface="Times New Roman" panose="02020603050405020304" pitchFamily="18" charset="0"/>
                <a:cs typeface="Times New Roman" panose="02020603050405020304" pitchFamily="18" charset="0"/>
              </a:rPr>
              <a:t> і в </a:t>
            </a:r>
            <a:r>
              <a:rPr lang="ru-RU" sz="2400" dirty="0" err="1">
                <a:latin typeface="Times New Roman" panose="02020603050405020304" pitchFamily="18" charset="0"/>
                <a:cs typeface="Times New Roman" panose="02020603050405020304" pitchFamily="18" charset="0"/>
              </a:rPr>
              <a:t>усьому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гнізді</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Точніше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кількість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розплоду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визначити</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допомогою</a:t>
            </a:r>
            <a:r>
              <a:rPr lang="ru-RU" sz="2400" dirty="0">
                <a:latin typeface="Times New Roman" panose="02020603050405020304" pitchFamily="18" charset="0"/>
                <a:cs typeface="Times New Roman" panose="02020603050405020304" pitchFamily="18" charset="0"/>
              </a:rPr>
              <a:t> рамки-</a:t>
            </a:r>
            <a:r>
              <a:rPr lang="ru-RU" sz="2400" dirty="0" err="1">
                <a:latin typeface="Times New Roman" panose="02020603050405020304" pitchFamily="18" charset="0"/>
                <a:cs typeface="Times New Roman" panose="02020603050405020304" pitchFamily="18" charset="0"/>
              </a:rPr>
              <a:t>сітки</a:t>
            </a:r>
            <a:r>
              <a:rPr lang="ru-RU" sz="2400" dirty="0">
                <a:latin typeface="Times New Roman" panose="02020603050405020304" pitchFamily="18" charset="0"/>
                <a:cs typeface="Times New Roman" panose="02020603050405020304" pitchFamily="18" charset="0"/>
              </a:rPr>
              <a:t>, яка </a:t>
            </a:r>
            <a:r>
              <a:rPr lang="ru-RU" sz="2400" dirty="0" err="1">
                <a:latin typeface="Times New Roman" panose="02020603050405020304" pitchFamily="18" charset="0"/>
                <a:cs typeface="Times New Roman" panose="02020603050405020304" pitchFamily="18" charset="0"/>
              </a:rPr>
              <a:t>розділена</a:t>
            </a:r>
            <a:r>
              <a:rPr lang="ru-RU" sz="2400" dirty="0">
                <a:latin typeface="Times New Roman" panose="02020603050405020304" pitchFamily="18" charset="0"/>
                <a:cs typeface="Times New Roman" panose="02020603050405020304" pitchFamily="18" charset="0"/>
              </a:rPr>
              <a:t> дротиками на </a:t>
            </a:r>
            <a:r>
              <a:rPr lang="ru-RU" sz="2400" dirty="0" err="1">
                <a:latin typeface="Times New Roman" panose="02020603050405020304" pitchFamily="18" charset="0"/>
                <a:cs typeface="Times New Roman" panose="02020603050405020304" pitchFamily="18" charset="0"/>
              </a:rPr>
              <a:t>квадрати</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розміром</a:t>
            </a:r>
            <a:r>
              <a:rPr lang="ru-RU" sz="2400" dirty="0">
                <a:latin typeface="Times New Roman" panose="02020603050405020304" pitchFamily="18" charset="0"/>
                <a:cs typeface="Times New Roman" panose="02020603050405020304" pitchFamily="18" charset="0"/>
              </a:rPr>
              <a:t> 5</a:t>
            </a:r>
            <a:r>
              <a:rPr lang="en-AU" sz="2400" dirty="0">
                <a:latin typeface="Times New Roman" panose="02020603050405020304" pitchFamily="18" charset="0"/>
                <a:cs typeface="Times New Roman" panose="02020603050405020304" pitchFamily="18" charset="0"/>
              </a:rPr>
              <a:t>x5 </a:t>
            </a:r>
            <a:r>
              <a:rPr lang="ru-RU" sz="2400" dirty="0">
                <a:latin typeface="Times New Roman" panose="02020603050405020304" pitchFamily="18" charset="0"/>
                <a:cs typeface="Times New Roman" panose="02020603050405020304" pitchFamily="18" charset="0"/>
              </a:rPr>
              <a:t>см. Один квадрат </a:t>
            </a:r>
            <a:r>
              <a:rPr lang="ru-RU" sz="2400" dirty="0" err="1">
                <a:latin typeface="Times New Roman" panose="02020603050405020304" pitchFamily="18" charset="0"/>
                <a:cs typeface="Times New Roman" panose="02020603050405020304" pitchFamily="18" charset="0"/>
              </a:rPr>
              <a:t>такої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сітки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вміщує</a:t>
            </a:r>
            <a:r>
              <a:rPr lang="ru-RU" sz="2400" dirty="0">
                <a:latin typeface="Times New Roman" panose="02020603050405020304" pitchFamily="18" charset="0"/>
                <a:cs typeface="Times New Roman" panose="02020603050405020304" pitchFamily="18" charset="0"/>
              </a:rPr>
              <a:t> 100 </a:t>
            </a:r>
            <a:r>
              <a:rPr lang="ru-RU" sz="2400" dirty="0" err="1">
                <a:latin typeface="Times New Roman" panose="02020603050405020304" pitchFamily="18" charset="0"/>
                <a:cs typeface="Times New Roman" panose="02020603050405020304" pitchFamily="18" charset="0"/>
              </a:rPr>
              <a:t>бджолиних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75 </a:t>
            </a:r>
            <a:r>
              <a:rPr lang="ru-RU" sz="2400" dirty="0" err="1">
                <a:latin typeface="Times New Roman" panose="02020603050405020304" pitchFamily="18" charset="0"/>
                <a:cs typeface="Times New Roman" panose="02020603050405020304" pitchFamily="18" charset="0"/>
              </a:rPr>
              <a:t>трутневих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комірок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Визначивши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кількість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квадратів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зайнятих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розплодом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множать</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відповідну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кількість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комірок</a:t>
            </a:r>
            <a:r>
              <a:rPr lang="ru-RU" sz="2400" dirty="0">
                <a:latin typeface="Times New Roman" panose="02020603050405020304" pitchFamily="18" charset="0"/>
                <a:cs typeface="Times New Roman" panose="02020603050405020304" pitchFamily="18" charset="0"/>
              </a:rPr>
              <a:t> (100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75).</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52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5962674"/>
          </a:xfrm>
        </p:spPr>
        <p:style>
          <a:lnRef idx="1">
            <a:schemeClr val="accent3"/>
          </a:lnRef>
          <a:fillRef idx="2">
            <a:schemeClr val="accent3"/>
          </a:fillRef>
          <a:effectRef idx="1">
            <a:schemeClr val="accent3"/>
          </a:effectRef>
          <a:fontRef idx="minor">
            <a:schemeClr val="dk1"/>
          </a:fontRef>
        </p:style>
        <p:txBody>
          <a:bodyPr>
            <a:normAutofit/>
          </a:bodyPr>
          <a:lstStyle/>
          <a:p>
            <a:pPr lvl="0" algn="l">
              <a:spcAft>
                <a:spcPts val="1000"/>
              </a:spcAft>
              <a:tabLst>
                <a:tab pos="540385" algn="l"/>
              </a:tabLst>
            </a:pPr>
            <a:r>
              <a:rPr lang="ru-RU" sz="2700" b="1" dirty="0">
                <a:solidFill>
                  <a:srgbClr val="C00000"/>
                </a:solidFill>
                <a:latin typeface="Times New Roman"/>
                <a:ea typeface="Calibri"/>
                <a:cs typeface="Times New Roman"/>
              </a:rPr>
              <a:t>                       		</a:t>
            </a:r>
            <a:r>
              <a:rPr lang="ru-RU" sz="2700" b="1" dirty="0" err="1">
                <a:solidFill>
                  <a:srgbClr val="C00000"/>
                </a:solidFill>
                <a:effectLst/>
                <a:latin typeface="Times New Roman"/>
                <a:ea typeface="Calibri"/>
                <a:cs typeface="Times New Roman"/>
              </a:rPr>
              <a:t>Література</a:t>
            </a:r>
            <a:br>
              <a:rPr lang="ru-RU" sz="2700" b="1" dirty="0">
                <a:solidFill>
                  <a:srgbClr val="C00000"/>
                </a:solidFill>
                <a:latin typeface="Times New Roman"/>
                <a:ea typeface="Calibri"/>
                <a:cs typeface="Times New Roman"/>
              </a:rPr>
            </a:br>
            <a:r>
              <a:rPr lang="ru-RU" sz="2400" dirty="0">
                <a:effectLst/>
                <a:latin typeface="Times New Roman"/>
                <a:ea typeface="Calibri"/>
                <a:cs typeface="Times New Roman"/>
              </a:rPr>
              <a:t>1</a:t>
            </a:r>
            <a:r>
              <a:rPr lang="ru-RU" sz="2000" dirty="0">
                <a:effectLst/>
                <a:latin typeface="Times New Roman"/>
                <a:ea typeface="Calibri"/>
                <a:cs typeface="Times New Roman"/>
              </a:rPr>
              <a:t>.</a:t>
            </a:r>
            <a:r>
              <a:rPr lang="ru-RU" sz="2000" dirty="0">
                <a:ea typeface="Calibri"/>
                <a:cs typeface="Times New Roman"/>
              </a:rPr>
              <a:t> </a:t>
            </a:r>
            <a:r>
              <a:rPr lang="uk-UA" sz="2200" dirty="0">
                <a:solidFill>
                  <a:prstClr val="black">
                    <a:lumMod val="95000"/>
                    <a:lumOff val="5000"/>
                  </a:prstClr>
                </a:solidFill>
                <a:latin typeface="Times New Roman"/>
                <a:ea typeface="Calibri"/>
                <a:cs typeface="Times New Roman"/>
              </a:rPr>
              <a:t> </a:t>
            </a:r>
            <a:r>
              <a:rPr lang="uk-UA" sz="2200" dirty="0" err="1">
                <a:solidFill>
                  <a:prstClr val="black">
                    <a:lumMod val="95000"/>
                    <a:lumOff val="5000"/>
                  </a:prstClr>
                </a:solidFill>
                <a:latin typeface="Times New Roman"/>
                <a:ea typeface="Calibri"/>
                <a:cs typeface="Times New Roman"/>
              </a:rPr>
              <a:t>Ібатуллін</a:t>
            </a:r>
            <a:r>
              <a:rPr lang="uk-UA" sz="2200" dirty="0">
                <a:solidFill>
                  <a:prstClr val="black">
                    <a:lumMod val="95000"/>
                    <a:lumOff val="5000"/>
                  </a:prstClr>
                </a:solidFill>
                <a:latin typeface="Times New Roman"/>
                <a:ea typeface="Calibri"/>
                <a:cs typeface="Times New Roman"/>
              </a:rPr>
              <a:t> І.І., </a:t>
            </a:r>
            <a:r>
              <a:rPr lang="uk-UA" sz="2200" dirty="0" err="1">
                <a:solidFill>
                  <a:prstClr val="black">
                    <a:lumMod val="95000"/>
                    <a:lumOff val="5000"/>
                  </a:prstClr>
                </a:solidFill>
                <a:latin typeface="Times New Roman"/>
                <a:ea typeface="Calibri"/>
                <a:cs typeface="Times New Roman"/>
              </a:rPr>
              <a:t>Жукорський</a:t>
            </a:r>
            <a:r>
              <a:rPr lang="uk-UA" sz="2200" dirty="0">
                <a:solidFill>
                  <a:prstClr val="black">
                    <a:lumMod val="95000"/>
                    <a:lumOff val="5000"/>
                  </a:prstClr>
                </a:solidFill>
                <a:latin typeface="Times New Roman"/>
                <a:ea typeface="Calibri"/>
                <a:cs typeface="Times New Roman"/>
              </a:rPr>
              <a:t> О.М., </a:t>
            </a:r>
            <a:r>
              <a:rPr lang="uk-UA" sz="2200" dirty="0" err="1">
                <a:solidFill>
                  <a:prstClr val="black">
                    <a:lumMod val="95000"/>
                    <a:lumOff val="5000"/>
                  </a:prstClr>
                </a:solidFill>
                <a:latin typeface="Times New Roman"/>
                <a:ea typeface="Calibri"/>
                <a:cs typeface="Times New Roman"/>
              </a:rPr>
              <a:t>Бащенко</a:t>
            </a:r>
            <a:r>
              <a:rPr lang="uk-UA" sz="2200" dirty="0">
                <a:solidFill>
                  <a:prstClr val="black">
                    <a:lumMod val="95000"/>
                    <a:lumOff val="5000"/>
                  </a:prstClr>
                </a:solidFill>
                <a:latin typeface="Times New Roman"/>
                <a:ea typeface="Calibri"/>
                <a:cs typeface="Times New Roman"/>
              </a:rPr>
              <a:t> М.І., та ін. </a:t>
            </a:r>
            <a:r>
              <a:rPr lang="uk-UA" sz="2200" dirty="0">
                <a:solidFill>
                  <a:srgbClr val="002060"/>
                </a:solidFill>
                <a:latin typeface="Times New Roman"/>
                <a:ea typeface="Calibri"/>
                <a:cs typeface="Times New Roman"/>
              </a:rPr>
              <a:t>Методологія та організація наукових досліджень у тваринництві : посібник</a:t>
            </a:r>
            <a:r>
              <a:rPr lang="uk-UA" sz="2200" dirty="0">
                <a:solidFill>
                  <a:prstClr val="black">
                    <a:lumMod val="95000"/>
                    <a:lumOff val="5000"/>
                  </a:prstClr>
                </a:solidFill>
                <a:latin typeface="Times New Roman"/>
                <a:ea typeface="Calibri"/>
                <a:cs typeface="Times New Roman"/>
              </a:rPr>
              <a:t>. Київ : Аграрна наука, 2017. 327 с.</a:t>
            </a:r>
            <a:br>
              <a:rPr lang="uk-UA" sz="2000" dirty="0">
                <a:effectLst/>
                <a:latin typeface="Times New Roman"/>
                <a:ea typeface="Calibri"/>
                <a:cs typeface="Times New Roman"/>
              </a:rPr>
            </a:br>
            <a:r>
              <a:rPr lang="uk-UA" sz="2000" dirty="0">
                <a:effectLst/>
                <a:latin typeface="Times New Roman"/>
                <a:ea typeface="Calibri"/>
                <a:cs typeface="Times New Roman"/>
              </a:rPr>
              <a:t>2.</a:t>
            </a:r>
            <a:r>
              <a:rPr lang="uk-UA" sz="2000" dirty="0">
                <a:solidFill>
                  <a:srgbClr val="002060"/>
                </a:solidFill>
                <a:latin typeface="Times New Roman"/>
                <a:ea typeface="Calibri"/>
                <a:cs typeface="Times New Roman"/>
              </a:rPr>
              <a:t>Методика дослідної справи у бджільництві</a:t>
            </a:r>
            <a:r>
              <a:rPr lang="uk-UA" sz="2000" dirty="0">
                <a:latin typeface="Times New Roman"/>
                <a:ea typeface="Calibri"/>
                <a:cs typeface="Times New Roman"/>
              </a:rPr>
              <a:t>: Навчальний посібник  [ Броварський В.Д., </a:t>
            </a:r>
            <a:r>
              <a:rPr lang="uk-UA" sz="2000" dirty="0" err="1">
                <a:latin typeface="Times New Roman"/>
                <a:ea typeface="Calibri"/>
                <a:cs typeface="Times New Roman"/>
              </a:rPr>
              <a:t>Бріндза</a:t>
            </a:r>
            <a:r>
              <a:rPr lang="uk-UA" sz="2000" dirty="0">
                <a:latin typeface="Times New Roman"/>
                <a:ea typeface="Calibri"/>
                <a:cs typeface="Times New Roman"/>
              </a:rPr>
              <a:t> Я., </a:t>
            </a:r>
            <a:r>
              <a:rPr lang="uk-UA" sz="2000" dirty="0" err="1">
                <a:latin typeface="Times New Roman"/>
                <a:ea typeface="Calibri"/>
                <a:cs typeface="Times New Roman"/>
              </a:rPr>
              <a:t>Отченашко</a:t>
            </a:r>
            <a:r>
              <a:rPr lang="uk-UA" sz="2000" dirty="0">
                <a:latin typeface="Times New Roman"/>
                <a:ea typeface="Calibri"/>
                <a:cs typeface="Times New Roman"/>
              </a:rPr>
              <a:t> В.В., </a:t>
            </a:r>
            <a:r>
              <a:rPr lang="uk-UA" sz="2000" dirty="0" err="1">
                <a:latin typeface="Times New Roman"/>
                <a:ea typeface="Calibri"/>
                <a:cs typeface="Times New Roman"/>
              </a:rPr>
              <a:t>Повозніков</a:t>
            </a:r>
            <a:r>
              <a:rPr lang="uk-UA" sz="2000" dirty="0">
                <a:latin typeface="Times New Roman"/>
                <a:ea typeface="Calibri"/>
                <a:cs typeface="Times New Roman"/>
              </a:rPr>
              <a:t> М.Г., </a:t>
            </a:r>
            <a:r>
              <a:rPr lang="uk-UA" sz="2000" dirty="0" err="1">
                <a:latin typeface="Times New Roman"/>
                <a:ea typeface="Calibri"/>
                <a:cs typeface="Times New Roman"/>
              </a:rPr>
              <a:t>Адамчук</a:t>
            </a:r>
            <a:r>
              <a:rPr lang="uk-UA" sz="2000" dirty="0">
                <a:latin typeface="Times New Roman"/>
                <a:ea typeface="Calibri"/>
                <a:cs typeface="Times New Roman"/>
              </a:rPr>
              <a:t> Л.О.].  К.: Видавничий дім «</a:t>
            </a:r>
            <a:r>
              <a:rPr lang="uk-UA" sz="2000" dirty="0" err="1">
                <a:latin typeface="Times New Roman"/>
                <a:ea typeface="Calibri"/>
                <a:cs typeface="Times New Roman"/>
              </a:rPr>
              <a:t>Вініченко</a:t>
            </a:r>
            <a:r>
              <a:rPr lang="uk-UA" sz="2000" dirty="0">
                <a:latin typeface="Times New Roman"/>
                <a:ea typeface="Calibri"/>
                <a:cs typeface="Times New Roman"/>
              </a:rPr>
              <a:t>», 2017. 166 с.</a:t>
            </a:r>
            <a:br>
              <a:rPr lang="ru-RU" sz="2000" dirty="0">
                <a:ea typeface="Calibri"/>
                <a:cs typeface="Times New Roman"/>
              </a:rPr>
            </a:br>
            <a:r>
              <a:rPr lang="uk-UA" sz="2000" dirty="0">
                <a:latin typeface="Times New Roman"/>
                <a:ea typeface="Calibri"/>
                <a:cs typeface="Times New Roman"/>
              </a:rPr>
              <a:t>3.</a:t>
            </a:r>
            <a:r>
              <a:rPr lang="uk-UA" sz="2000" dirty="0">
                <a:solidFill>
                  <a:srgbClr val="002060"/>
                </a:solidFill>
                <a:latin typeface="Times New Roman"/>
                <a:ea typeface="Calibri"/>
                <a:cs typeface="Times New Roman"/>
              </a:rPr>
              <a:t>Яблонський В. А., Яблонська О. В.  </a:t>
            </a:r>
            <a:r>
              <a:rPr lang="uk-UA" sz="2000" dirty="0">
                <a:latin typeface="Times New Roman"/>
                <a:ea typeface="Calibri"/>
                <a:cs typeface="Times New Roman"/>
              </a:rPr>
              <a:t>Методологія і методи наукових досліджень у тваринництві та ветеринарній медицині. К., 2014.  512с.</a:t>
            </a:r>
            <a:br>
              <a:rPr lang="ru-RU" sz="2000" dirty="0">
                <a:ea typeface="Calibri"/>
                <a:cs typeface="Times New Roman"/>
              </a:rPr>
            </a:br>
            <a:r>
              <a:rPr lang="ru-RU" sz="2000" dirty="0">
                <a:ea typeface="Calibri"/>
                <a:cs typeface="Times New Roman"/>
              </a:rPr>
              <a:t>4</a:t>
            </a:r>
            <a:r>
              <a:rPr lang="ru-RU" sz="2000" dirty="0">
                <a:effectLst/>
                <a:latin typeface="Times New Roman"/>
                <a:ea typeface="Calibri"/>
                <a:cs typeface="Times New Roman"/>
              </a:rPr>
              <a:t>. </a:t>
            </a:r>
            <a:r>
              <a:rPr lang="uk-UA" sz="2000" dirty="0">
                <a:solidFill>
                  <a:srgbClr val="002060"/>
                </a:solidFill>
                <a:effectLst/>
                <a:latin typeface="Times New Roman"/>
                <a:ea typeface="Calibri"/>
                <a:cs typeface="Times New Roman"/>
              </a:rPr>
              <a:t>Яремчук О.С., Льотка Г. І., Поліщук Т.В</a:t>
            </a:r>
            <a:r>
              <a:rPr lang="ru-RU" sz="2000" dirty="0">
                <a:effectLst/>
                <a:latin typeface="Times New Roman"/>
                <a:ea typeface="Calibri"/>
                <a:cs typeface="Times New Roman"/>
              </a:rPr>
              <a:t>. </a:t>
            </a:r>
            <a:r>
              <a:rPr lang="uk-UA" sz="2000" dirty="0">
                <a:effectLst/>
                <a:latin typeface="Times New Roman"/>
                <a:ea typeface="Calibri"/>
                <a:cs typeface="Times New Roman"/>
              </a:rPr>
              <a:t>Методологія та організація наукових досліджень у ветеринарній гігієні, санітарії та експертизі: навчальний посібник</a:t>
            </a:r>
            <a:r>
              <a:rPr lang="ru-RU" sz="2000" dirty="0">
                <a:effectLst/>
                <a:latin typeface="Times New Roman"/>
                <a:ea typeface="Calibri"/>
                <a:cs typeface="Times New Roman"/>
              </a:rPr>
              <a:t>.</a:t>
            </a:r>
            <a:r>
              <a:rPr lang="uk-UA" sz="2000" dirty="0">
                <a:effectLst/>
                <a:latin typeface="Times New Roman"/>
                <a:ea typeface="Calibri"/>
                <a:cs typeface="Times New Roman"/>
              </a:rPr>
              <a:t>  Вінниця: ВНАУ, 2020.  297 с.</a:t>
            </a:r>
            <a:br>
              <a:rPr lang="uk-UA" sz="2000" dirty="0">
                <a:effectLst/>
                <a:latin typeface="Times New Roman"/>
                <a:ea typeface="Calibri"/>
                <a:cs typeface="Times New Roman"/>
              </a:rPr>
            </a:br>
            <a:r>
              <a:rPr lang="uk-UA" sz="2000" dirty="0">
                <a:latin typeface="Times New Roman"/>
                <a:ea typeface="Calibri"/>
                <a:cs typeface="Times New Roman"/>
              </a:rPr>
              <a:t>5. </a:t>
            </a:r>
            <a:r>
              <a:rPr lang="en-US" sz="2000" dirty="0" err="1">
                <a:solidFill>
                  <a:srgbClr val="002060"/>
                </a:solidFill>
                <a:latin typeface="Times New Roman"/>
                <a:ea typeface="Times New Roman"/>
                <a:cs typeface="Times New Roman"/>
              </a:rPr>
              <a:t>Syrovatko</a:t>
            </a:r>
            <a:r>
              <a:rPr lang="en-US" sz="2000" dirty="0">
                <a:solidFill>
                  <a:srgbClr val="002060"/>
                </a:solidFill>
                <a:latin typeface="Times New Roman"/>
                <a:ea typeface="Times New Roman"/>
                <a:cs typeface="Times New Roman"/>
              </a:rPr>
              <a:t>, K. M., &amp; </a:t>
            </a:r>
            <a:r>
              <a:rPr lang="en-US" sz="2000" dirty="0" err="1">
                <a:solidFill>
                  <a:srgbClr val="002060"/>
                </a:solidFill>
                <a:latin typeface="Times New Roman"/>
                <a:ea typeface="Times New Roman"/>
                <a:cs typeface="Times New Roman"/>
              </a:rPr>
              <a:t>Vuhliar</a:t>
            </a:r>
            <a:r>
              <a:rPr lang="en-US" sz="2000" dirty="0">
                <a:solidFill>
                  <a:srgbClr val="002060"/>
                </a:solidFill>
                <a:latin typeface="Times New Roman"/>
                <a:ea typeface="Times New Roman"/>
                <a:cs typeface="Times New Roman"/>
              </a:rPr>
              <a:t>, V. S. (2021</a:t>
            </a:r>
            <a:r>
              <a:rPr lang="en-US" sz="2000" dirty="0">
                <a:latin typeface="Times New Roman"/>
                <a:ea typeface="Times New Roman"/>
                <a:cs typeface="Times New Roman"/>
              </a:rPr>
              <a:t>). The effect of additives with essential oils on the productivity of young pigs. </a:t>
            </a:r>
            <a:r>
              <a:rPr lang="ru-RU" sz="2000" dirty="0" err="1">
                <a:latin typeface="Times New Roman"/>
                <a:ea typeface="Times New Roman"/>
                <a:cs typeface="Times New Roman"/>
              </a:rPr>
              <a:t>Regulatory</a:t>
            </a:r>
            <a:r>
              <a:rPr lang="ru-RU" sz="2000" dirty="0">
                <a:latin typeface="Times New Roman"/>
                <a:ea typeface="Times New Roman"/>
                <a:cs typeface="Times New Roman"/>
              </a:rPr>
              <a:t> </a:t>
            </a:r>
            <a:r>
              <a:rPr lang="ru-RU" sz="2000" dirty="0" err="1">
                <a:latin typeface="Times New Roman"/>
                <a:ea typeface="Times New Roman"/>
                <a:cs typeface="Times New Roman"/>
              </a:rPr>
              <a:t>Mechanisms</a:t>
            </a:r>
            <a:r>
              <a:rPr lang="ru-RU" sz="2000" dirty="0">
                <a:latin typeface="Times New Roman"/>
                <a:ea typeface="Times New Roman"/>
                <a:cs typeface="Times New Roman"/>
              </a:rPr>
              <a:t> </a:t>
            </a:r>
            <a:r>
              <a:rPr lang="ru-RU" sz="2000" dirty="0" err="1">
                <a:latin typeface="Times New Roman"/>
                <a:ea typeface="Times New Roman"/>
                <a:cs typeface="Times New Roman"/>
              </a:rPr>
              <a:t>in</a:t>
            </a:r>
            <a:r>
              <a:rPr lang="ru-RU" sz="2000" dirty="0">
                <a:latin typeface="Times New Roman"/>
                <a:ea typeface="Times New Roman"/>
                <a:cs typeface="Times New Roman"/>
              </a:rPr>
              <a:t> </a:t>
            </a:r>
            <a:r>
              <a:rPr lang="ru-RU" sz="2000" dirty="0" err="1">
                <a:latin typeface="Times New Roman"/>
                <a:ea typeface="Times New Roman"/>
                <a:cs typeface="Times New Roman"/>
              </a:rPr>
              <a:t>Biosystems</a:t>
            </a:r>
            <a:r>
              <a:rPr lang="ru-RU" sz="2000" dirty="0">
                <a:latin typeface="Times New Roman"/>
                <a:ea typeface="Times New Roman"/>
                <a:cs typeface="Times New Roman"/>
              </a:rPr>
              <a:t>, 12(1), 92–95.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52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style>
          <a:lnRef idx="1">
            <a:schemeClr val="accent3"/>
          </a:lnRef>
          <a:fillRef idx="2">
            <a:schemeClr val="accent3"/>
          </a:fillRef>
          <a:effectRef idx="1">
            <a:schemeClr val="accent3"/>
          </a:effectRef>
          <a:fontRef idx="minor">
            <a:schemeClr val="dk1"/>
          </a:fontRef>
        </p:style>
        <p:txBody>
          <a:bodyPr>
            <a:normAutofit/>
          </a:bodyPr>
          <a:lstStyle/>
          <a:p>
            <a:r>
              <a:rPr lang="ru-RU" sz="2400" dirty="0">
                <a:latin typeface="Times New Roman" panose="02020603050405020304" pitchFamily="18" charset="0"/>
                <a:cs typeface="Times New Roman" panose="02020603050405020304" pitchFamily="18" charset="0"/>
              </a:rPr>
              <a:t>Для </a:t>
            </a:r>
            <a:r>
              <a:rPr lang="ru-RU" sz="2400" b="1" dirty="0" err="1">
                <a:solidFill>
                  <a:srgbClr val="002060"/>
                </a:solidFill>
                <a:latin typeface="Times New Roman" panose="02020603050405020304" pitchFamily="18" charset="0"/>
                <a:cs typeface="Times New Roman" panose="02020603050405020304" pitchFamily="18" charset="0"/>
              </a:rPr>
              <a:t>нормальної</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життєдіяльності</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сім'ї</a:t>
            </a:r>
            <a:r>
              <a:rPr lang="ru-RU" sz="2400" b="1" dirty="0">
                <a:solidFill>
                  <a:srgbClr val="00206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у </a:t>
            </a:r>
            <a:r>
              <a:rPr lang="ru-RU" sz="2400" dirty="0" err="1">
                <a:latin typeface="Times New Roman" panose="02020603050405020304" pitchFamily="18" charset="0"/>
                <a:cs typeface="Times New Roman" panose="02020603050405020304" pitchFamily="18" charset="0"/>
              </a:rPr>
              <a:t>гнізді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потрібна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достатня</a:t>
            </a:r>
            <a:r>
              <a:rPr lang="ru-RU" sz="2400" dirty="0">
                <a:latin typeface="Times New Roman" panose="02020603050405020304" pitchFamily="18" charset="0"/>
                <a:cs typeface="Times New Roman" panose="02020603050405020304" pitchFamily="18" charset="0"/>
              </a:rPr>
              <a:t> </a:t>
            </a:r>
            <a:r>
              <a:rPr lang="ru-RU" sz="2400" b="1" dirty="0" err="1">
                <a:solidFill>
                  <a:srgbClr val="C00000"/>
                </a:solidFill>
                <a:latin typeface="Times New Roman" panose="02020603050405020304" pitchFamily="18" charset="0"/>
                <a:cs typeface="Times New Roman" panose="02020603050405020304" pitchFamily="18" charset="0"/>
              </a:rPr>
              <a:t>кількість</a:t>
            </a:r>
            <a:r>
              <a:rPr lang="ru-RU" sz="2400" b="1" dirty="0">
                <a:solidFill>
                  <a:srgbClr val="C00000"/>
                </a:solidFill>
                <a:latin typeface="Times New Roman" panose="02020603050405020304" pitchFamily="18" charset="0"/>
                <a:cs typeface="Times New Roman" panose="02020603050405020304" pitchFamily="18" charset="0"/>
              </a:rPr>
              <a:t> </a:t>
            </a:r>
            <a:r>
              <a:rPr lang="ru-RU" sz="2400" b="1" dirty="0" err="1">
                <a:solidFill>
                  <a:srgbClr val="C00000"/>
                </a:solidFill>
                <a:latin typeface="Times New Roman" panose="02020603050405020304" pitchFamily="18" charset="0"/>
                <a:cs typeface="Times New Roman" panose="02020603050405020304" pitchFamily="18" charset="0"/>
              </a:rPr>
              <a:t>кормів</a:t>
            </a:r>
            <a:r>
              <a:rPr lang="ru-RU" sz="2400" dirty="0">
                <a:latin typeface="Times New Roman" panose="02020603050405020304" pitchFamily="18" charset="0"/>
                <a:cs typeface="Times New Roman" panose="02020603050405020304" pitchFamily="18" charset="0"/>
              </a:rPr>
              <a:t>: </a:t>
            </a:r>
            <a:r>
              <a:rPr lang="ru-RU" sz="2400" i="1" dirty="0">
                <a:solidFill>
                  <a:srgbClr val="00B050"/>
                </a:solidFill>
                <a:latin typeface="Times New Roman" panose="02020603050405020304" pitchFamily="18" charset="0"/>
                <a:cs typeface="Times New Roman" panose="02020603050405020304" pitchFamily="18" charset="0"/>
              </a:rPr>
              <a:t>8-9 кг меду і 2-3 </a:t>
            </a:r>
            <a:r>
              <a:rPr lang="ru-RU" sz="2400" i="1" dirty="0" err="1">
                <a:solidFill>
                  <a:srgbClr val="00B050"/>
                </a:solidFill>
                <a:latin typeface="Times New Roman" panose="02020603050405020304" pitchFamily="18" charset="0"/>
                <a:cs typeface="Times New Roman" panose="02020603050405020304" pitchFamily="18" charset="0"/>
              </a:rPr>
              <a:t>стільники</a:t>
            </a:r>
            <a:r>
              <a:rPr lang="ru-RU" sz="2400" i="1" dirty="0">
                <a:solidFill>
                  <a:srgbClr val="00B050"/>
                </a:solidFill>
                <a:latin typeface="Times New Roman" panose="02020603050405020304" pitchFamily="18" charset="0"/>
                <a:cs typeface="Times New Roman" panose="02020603050405020304" pitchFamily="18" charset="0"/>
              </a:rPr>
              <a:t> з </a:t>
            </a:r>
            <a:r>
              <a:rPr lang="ru-RU" sz="2400" i="1" dirty="0" err="1">
                <a:solidFill>
                  <a:srgbClr val="00B050"/>
                </a:solidFill>
                <a:latin typeface="Times New Roman" panose="02020603050405020304" pitchFamily="18" charset="0"/>
                <a:cs typeface="Times New Roman" panose="02020603050405020304" pitchFamily="18" charset="0"/>
              </a:rPr>
              <a:t>пергою</a:t>
            </a:r>
            <a:r>
              <a:rPr lang="ru-RU" sz="2400" dirty="0">
                <a:latin typeface="Times New Roman" panose="02020603050405020304" pitchFamily="18" charset="0"/>
                <a:cs typeface="Times New Roman" panose="02020603050405020304" pitchFamily="18" charset="0"/>
              </a:rPr>
              <a:t>. Тому </a:t>
            </a:r>
            <a:r>
              <a:rPr lang="ru-RU" sz="2400" dirty="0" err="1">
                <a:latin typeface="Times New Roman" panose="02020603050405020304" pitchFamily="18" charset="0"/>
                <a:cs typeface="Times New Roman" panose="02020603050405020304" pitchFamily="18" charset="0"/>
              </a:rPr>
              <a:t>всі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дослідження</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бджолами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необхідно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проводити</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умови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забезпечення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потрібною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кількістю</a:t>
            </a:r>
            <a:r>
              <a:rPr lang="ru-RU" sz="2400" dirty="0">
                <a:latin typeface="Times New Roman" panose="02020603050405020304" pitchFamily="18" charset="0"/>
                <a:cs typeface="Times New Roman" panose="02020603050405020304" pitchFamily="18" charset="0"/>
              </a:rPr>
              <a:t> меду і перги.</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Способи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кількості</a:t>
            </a:r>
            <a:r>
              <a:rPr lang="ru-RU" sz="2400" dirty="0">
                <a:latin typeface="Times New Roman" panose="02020603050405020304" pitchFamily="18" charset="0"/>
                <a:cs typeface="Times New Roman" panose="02020603050405020304" pitchFamily="18" charset="0"/>
              </a:rPr>
              <a:t> меду:  </a:t>
            </a:r>
            <a:r>
              <a:rPr lang="ru-RU" sz="2400" b="1" dirty="0" err="1">
                <a:solidFill>
                  <a:srgbClr val="C00000"/>
                </a:solidFill>
                <a:latin typeface="Times New Roman" panose="02020603050405020304" pitchFamily="18" charset="0"/>
                <a:cs typeface="Times New Roman" panose="02020603050405020304" pitchFamily="18" charset="0"/>
              </a:rPr>
              <a:t>окомірний</a:t>
            </a:r>
            <a:r>
              <a:rPr lang="ru-RU" sz="2400" b="1" dirty="0">
                <a:solidFill>
                  <a:srgbClr val="C00000"/>
                </a:solidFill>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полягає</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порівнянні</a:t>
            </a:r>
            <a:r>
              <a:rPr lang="ru-RU" sz="2400" dirty="0">
                <a:latin typeface="Times New Roman" panose="02020603050405020304" pitchFamily="18" charset="0"/>
                <a:cs typeface="Times New Roman" panose="02020603050405020304" pitchFamily="18" charset="0"/>
              </a:rPr>
              <a:t> рамок </a:t>
            </a:r>
            <a:r>
              <a:rPr lang="ru-RU" sz="2400" dirty="0" err="1">
                <a:latin typeface="Times New Roman" panose="02020603050405020304" pitchFamily="18" charset="0"/>
                <a:cs typeface="Times New Roman" panose="02020603050405020304" pitchFamily="18" charset="0"/>
              </a:rPr>
              <a:t>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стандартним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стільником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вміщує</a:t>
            </a:r>
            <a:r>
              <a:rPr lang="ru-RU" sz="2400" dirty="0">
                <a:latin typeface="Times New Roman" panose="02020603050405020304" pitchFamily="18" charset="0"/>
                <a:cs typeface="Times New Roman" panose="02020603050405020304" pitchFamily="18" charset="0"/>
              </a:rPr>
              <a:t> 3,5 кг меду. </a:t>
            </a:r>
            <a:r>
              <a:rPr lang="ru-RU" sz="2400" dirty="0" err="1">
                <a:latin typeface="Times New Roman" panose="02020603050405020304" pitchFamily="18" charset="0"/>
                <a:cs typeface="Times New Roman" panose="02020603050405020304" pitchFamily="18" charset="0"/>
              </a:rPr>
              <a:t>Якщомедом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зайнята</a:t>
            </a:r>
            <a:r>
              <a:rPr lang="ru-RU" sz="2400" dirty="0">
                <a:latin typeface="Times New Roman" panose="02020603050405020304" pitchFamily="18" charset="0"/>
                <a:cs typeface="Times New Roman" panose="02020603050405020304" pitchFamily="18" charset="0"/>
              </a:rPr>
              <a:t> 1/3 </a:t>
            </a:r>
            <a:r>
              <a:rPr lang="ru-RU" sz="2400" dirty="0" err="1">
                <a:latin typeface="Times New Roman" panose="02020603050405020304" pitchFamily="18" charset="0"/>
                <a:cs typeface="Times New Roman" panose="02020603050405020304" pitchFamily="18" charset="0"/>
              </a:rPr>
              <a:t>площі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стільника</a:t>
            </a:r>
            <a:r>
              <a:rPr lang="ru-RU" sz="2400" dirty="0">
                <a:latin typeface="Times New Roman" panose="02020603050405020304" pitchFamily="18" charset="0"/>
                <a:cs typeface="Times New Roman" panose="02020603050405020304" pitchFamily="18" charset="0"/>
              </a:rPr>
              <a:t>, то запас меду у </a:t>
            </a:r>
            <a:r>
              <a:rPr lang="ru-RU" sz="2400" dirty="0" err="1">
                <a:latin typeface="Times New Roman" panose="02020603050405020304" pitchFamily="18" charset="0"/>
                <a:cs typeface="Times New Roman" panose="02020603050405020304" pitchFamily="18" charset="0"/>
              </a:rPr>
              <a:t>ньому</a:t>
            </a:r>
            <a:r>
              <a:rPr lang="ru-RU" sz="2400" dirty="0">
                <a:latin typeface="Times New Roman" panose="02020603050405020304" pitchFamily="18" charset="0"/>
                <a:cs typeface="Times New Roman" panose="02020603050405020304" pitchFamily="18" charset="0"/>
              </a:rPr>
              <a:t> становить 3,5 : 3 = 1,17 кг. </a:t>
            </a:r>
            <a:br>
              <a:rPr lang="ru-RU" sz="2400" dirty="0">
                <a:latin typeface="Times New Roman" panose="02020603050405020304" pitchFamily="18" charset="0"/>
                <a:cs typeface="Times New Roman" panose="02020603050405020304" pitchFamily="18" charset="0"/>
              </a:rPr>
            </a:br>
            <a:r>
              <a:rPr lang="ru-RU" sz="2400" b="1" dirty="0" err="1">
                <a:solidFill>
                  <a:srgbClr val="C00000"/>
                </a:solidFill>
                <a:latin typeface="Times New Roman" panose="02020603050405020304" pitchFamily="18" charset="0"/>
                <a:cs typeface="Times New Roman" panose="02020603050405020304" pitchFamily="18" charset="0"/>
              </a:rPr>
              <a:t>Зважування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більш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точні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результати</a:t>
            </a: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цьому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заповненого</a:t>
            </a:r>
            <a:r>
              <a:rPr lang="ru-RU" sz="2400" dirty="0">
                <a:latin typeface="Times New Roman" panose="02020603050405020304" pitchFamily="18" charset="0"/>
                <a:cs typeface="Times New Roman" panose="02020603050405020304" pitchFamily="18" charset="0"/>
              </a:rPr>
              <a:t> медом </a:t>
            </a:r>
            <a:r>
              <a:rPr lang="ru-RU" sz="2400" dirty="0" err="1">
                <a:latin typeface="Times New Roman" panose="02020603050405020304" pitchFamily="18" charset="0"/>
                <a:cs typeface="Times New Roman" panose="02020603050405020304" pitchFamily="18" charset="0"/>
              </a:rPr>
              <a:t>стільника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віднімають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масу</a:t>
            </a:r>
            <a:r>
              <a:rPr lang="ru-RU" sz="2400" dirty="0">
                <a:latin typeface="Times New Roman" panose="02020603050405020304" pitchFamily="18" charset="0"/>
                <a:cs typeface="Times New Roman" panose="02020603050405020304" pitchFamily="18" charset="0"/>
              </a:rPr>
              <a:t> пустого. Але для </a:t>
            </a:r>
            <a:r>
              <a:rPr lang="ru-RU" sz="2400" dirty="0" err="1">
                <a:latin typeface="Times New Roman" panose="02020603050405020304" pitchFamily="18" charset="0"/>
                <a:cs typeface="Times New Roman" panose="02020603050405020304" pitchFamily="18" charset="0"/>
              </a:rPr>
              <a:t>цього</a:t>
            </a:r>
            <a:r>
              <a:rPr lang="ru-RU" sz="2400" dirty="0">
                <a:latin typeface="Times New Roman" panose="02020603050405020304" pitchFamily="18" charset="0"/>
                <a:cs typeface="Times New Roman" panose="02020603050405020304" pitchFamily="18" charset="0"/>
              </a:rPr>
              <a:t> треба </a:t>
            </a:r>
            <a:r>
              <a:rPr lang="ru-RU" sz="2400" dirty="0" err="1">
                <a:latin typeface="Times New Roman" panose="02020603050405020304" pitchFamily="18" charset="0"/>
                <a:cs typeface="Times New Roman" panose="02020603050405020304" pitchFamily="18" charset="0"/>
              </a:rPr>
              <a:t>завчасно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зважити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біля</a:t>
            </a:r>
            <a:r>
              <a:rPr lang="ru-RU" sz="2400" dirty="0">
                <a:latin typeface="Times New Roman" panose="02020603050405020304" pitchFamily="18" charset="0"/>
                <a:cs typeface="Times New Roman" panose="02020603050405020304" pitchFamily="18" charset="0"/>
              </a:rPr>
              <a:t> 10 </a:t>
            </a:r>
            <a:r>
              <a:rPr lang="ru-RU" sz="2400" dirty="0" err="1">
                <a:latin typeface="Times New Roman" panose="02020603050405020304" pitchFamily="18" charset="0"/>
                <a:cs typeface="Times New Roman" panose="02020603050405020304" pitchFamily="18" charset="0"/>
              </a:rPr>
              <a:t>пустих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стільникових</a:t>
            </a:r>
            <a:r>
              <a:rPr lang="ru-RU" sz="2400" dirty="0">
                <a:latin typeface="Times New Roman" panose="02020603050405020304" pitchFamily="18" charset="0"/>
                <a:cs typeface="Times New Roman" panose="02020603050405020304" pitchFamily="18" charset="0"/>
              </a:rPr>
              <a:t> рамок і </a:t>
            </a:r>
            <a:r>
              <a:rPr lang="ru-RU" sz="2400" dirty="0" err="1">
                <a:latin typeface="Times New Roman" panose="02020603050405020304" pitchFamily="18" charset="0"/>
                <a:cs typeface="Times New Roman" panose="02020603050405020304" pitchFamily="18" charset="0"/>
              </a:rPr>
              <a:t>визначити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середню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Відомо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однієї</a:t>
            </a:r>
            <a:r>
              <a:rPr lang="ru-RU" sz="2400" dirty="0">
                <a:latin typeface="Times New Roman" panose="02020603050405020304" pitchFamily="18" charset="0"/>
                <a:cs typeface="Times New Roman" panose="02020603050405020304" pitchFamily="18" charset="0"/>
              </a:rPr>
              <a:t> рамки </a:t>
            </a:r>
            <a:r>
              <a:rPr lang="ru-RU" sz="2400" dirty="0" err="1">
                <a:latin typeface="Times New Roman" panose="02020603050405020304" pitchFamily="18" charset="0"/>
                <a:cs typeface="Times New Roman" panose="02020603050405020304" pitchFamily="18" charset="0"/>
              </a:rPr>
              <a:t>дорівнює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близько</a:t>
            </a:r>
            <a:r>
              <a:rPr lang="ru-RU" sz="2400" dirty="0">
                <a:latin typeface="Times New Roman" panose="02020603050405020304" pitchFamily="18" charset="0"/>
                <a:cs typeface="Times New Roman" panose="02020603050405020304" pitchFamily="18" charset="0"/>
              </a:rPr>
              <a:t> 700 г, </a:t>
            </a:r>
            <a:r>
              <a:rPr lang="ru-RU" sz="2400" dirty="0" err="1">
                <a:latin typeface="Times New Roman" panose="02020603050405020304" pitchFamily="18" charset="0"/>
                <a:cs typeface="Times New Roman" panose="02020603050405020304" pitchFamily="18" charset="0"/>
              </a:rPr>
              <a:t>однак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залежно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виду </a:t>
            </a:r>
            <a:r>
              <a:rPr lang="ru-RU" sz="2400" dirty="0" err="1">
                <a:latin typeface="Times New Roman" panose="02020603050405020304" pitchFamily="18" charset="0"/>
                <a:cs typeface="Times New Roman" panose="02020603050405020304" pitchFamily="18" charset="0"/>
              </a:rPr>
              <a:t>деревини</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якості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стільника</a:t>
            </a:r>
            <a:r>
              <a:rPr lang="ru-RU" sz="2400" dirty="0">
                <a:latin typeface="Times New Roman" panose="02020603050405020304" pitchFamily="18" charset="0"/>
                <a:cs typeface="Times New Roman" panose="02020603050405020304" pitchFamily="18" charset="0"/>
              </a:rPr>
              <a:t> вона </a:t>
            </a:r>
            <a:r>
              <a:rPr lang="ru-RU" sz="2400" dirty="0" err="1">
                <a:latin typeface="Times New Roman" panose="02020603050405020304" pitchFamily="18" charset="0"/>
                <a:cs typeface="Times New Roman" panose="02020603050405020304" pitchFamily="18" charset="0"/>
              </a:rPr>
              <a:t>може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змінюватись</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928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6178698"/>
          </a:xfrm>
        </p:spPr>
        <p:style>
          <a:lnRef idx="1">
            <a:schemeClr val="accent3"/>
          </a:lnRef>
          <a:fillRef idx="2">
            <a:schemeClr val="accent3"/>
          </a:fillRef>
          <a:effectRef idx="1">
            <a:schemeClr val="accent3"/>
          </a:effectRef>
          <a:fontRef idx="minor">
            <a:schemeClr val="dk1"/>
          </a:fontRef>
        </p:style>
        <p:txBody>
          <a:bodyPr>
            <a:noAutofit/>
          </a:bodyPr>
          <a:lstStyle/>
          <a:p>
            <a:pPr marL="71755" marR="63500" indent="457200" algn="l" eaLnBrk="0" hangingPunct="0">
              <a:lnSpc>
                <a:spcPct val="115000"/>
              </a:lnSpc>
              <a:spcBef>
                <a:spcPts val="145"/>
              </a:spcBef>
              <a:spcAft>
                <a:spcPts val="0"/>
              </a:spcAft>
            </a:pPr>
            <a:br>
              <a:rPr lang="ru-RU" sz="2800" b="1" dirty="0">
                <a:solidFill>
                  <a:srgbClr val="C00000"/>
                </a:solidFill>
                <a:ea typeface="Calibri"/>
                <a:cs typeface="Times New Roman"/>
              </a:rPr>
            </a:br>
            <a:r>
              <a:rPr lang="ru-RU" sz="2800" b="1" dirty="0">
                <a:solidFill>
                  <a:srgbClr val="C00000"/>
                </a:solidFill>
                <a:ea typeface="Calibri"/>
                <a:cs typeface="Times New Roman"/>
              </a:rPr>
              <a:t>	</a:t>
            </a:r>
            <a:r>
              <a:rPr lang="ru-RU" sz="2800" b="1" dirty="0" err="1">
                <a:solidFill>
                  <a:srgbClr val="C00000"/>
                </a:solidFill>
                <a:effectLst/>
                <a:latin typeface="Times New Roman"/>
                <a:ea typeface="Calibri"/>
                <a:cs typeface="Times New Roman"/>
              </a:rPr>
              <a:t>Кількість</a:t>
            </a:r>
            <a:r>
              <a:rPr lang="ru-RU" sz="2800" b="1" spc="100" dirty="0">
                <a:solidFill>
                  <a:srgbClr val="C00000"/>
                </a:solidFill>
                <a:effectLst/>
                <a:latin typeface="Times New Roman"/>
                <a:ea typeface="Calibri"/>
                <a:cs typeface="Times New Roman"/>
              </a:rPr>
              <a:t> </a:t>
            </a:r>
            <a:r>
              <a:rPr lang="ru-RU" sz="2800" b="1" dirty="0">
                <a:solidFill>
                  <a:srgbClr val="C00000"/>
                </a:solidFill>
                <a:effectLst/>
                <a:latin typeface="Times New Roman"/>
                <a:ea typeface="Calibri"/>
                <a:cs typeface="Times New Roman"/>
              </a:rPr>
              <a:t>перги</a:t>
            </a:r>
            <a:r>
              <a:rPr lang="ru-RU" sz="2800" b="1" spc="105" dirty="0">
                <a:solidFill>
                  <a:srgbClr val="C00000"/>
                </a:solidFill>
                <a:effectLst/>
                <a:latin typeface="Times New Roman"/>
                <a:ea typeface="Calibri"/>
                <a:cs typeface="Times New Roman"/>
              </a:rPr>
              <a:t> </a:t>
            </a:r>
            <a:r>
              <a:rPr lang="ru-RU" sz="2800" spc="-5" dirty="0" err="1">
                <a:effectLst/>
                <a:latin typeface="Times New Roman"/>
                <a:ea typeface="Calibri"/>
                <a:cs typeface="Times New Roman"/>
              </a:rPr>
              <a:t>обчислюють</a:t>
            </a:r>
            <a:r>
              <a:rPr lang="ru-RU" sz="2800" spc="110" dirty="0">
                <a:effectLst/>
                <a:latin typeface="Times New Roman"/>
                <a:ea typeface="Calibri"/>
                <a:cs typeface="Times New Roman"/>
              </a:rPr>
              <a:t> </a:t>
            </a:r>
            <a:r>
              <a:rPr lang="ru-RU" sz="2800" dirty="0">
                <a:effectLst/>
                <a:latin typeface="Times New Roman"/>
                <a:ea typeface="Calibri"/>
                <a:cs typeface="Times New Roman"/>
              </a:rPr>
              <a:t>за</a:t>
            </a:r>
            <a:r>
              <a:rPr lang="ru-RU" sz="2800" spc="105" dirty="0">
                <a:effectLst/>
                <a:latin typeface="Times New Roman"/>
                <a:ea typeface="Calibri"/>
                <a:cs typeface="Times New Roman"/>
              </a:rPr>
              <a:t> </a:t>
            </a:r>
            <a:r>
              <a:rPr lang="ru-RU" sz="2800" spc="-5" dirty="0" err="1">
                <a:effectLst/>
                <a:latin typeface="Times New Roman"/>
                <a:ea typeface="Calibri"/>
                <a:cs typeface="Times New Roman"/>
              </a:rPr>
              <a:t>кількістю</a:t>
            </a:r>
            <a:r>
              <a:rPr lang="ru-RU" sz="2800" spc="105" dirty="0">
                <a:effectLst/>
                <a:latin typeface="Times New Roman"/>
                <a:ea typeface="Calibri"/>
                <a:cs typeface="Times New Roman"/>
              </a:rPr>
              <a:t> </a:t>
            </a:r>
            <a:r>
              <a:rPr lang="ru-RU" sz="2800" dirty="0" err="1">
                <a:effectLst/>
                <a:latin typeface="Times New Roman"/>
                <a:ea typeface="Calibri"/>
                <a:cs typeface="Times New Roman"/>
              </a:rPr>
              <a:t>комірок</a:t>
            </a:r>
            <a:r>
              <a:rPr lang="ru-RU" sz="2800" dirty="0">
                <a:effectLst/>
                <a:latin typeface="Times New Roman"/>
                <a:ea typeface="Calibri"/>
                <a:cs typeface="Times New Roman"/>
              </a:rPr>
              <a:t>,</a:t>
            </a:r>
            <a:r>
              <a:rPr lang="ru-RU" sz="2800" spc="95" dirty="0">
                <a:effectLst/>
                <a:latin typeface="Times New Roman"/>
                <a:ea typeface="Calibri"/>
                <a:cs typeface="Times New Roman"/>
              </a:rPr>
              <a:t> </a:t>
            </a:r>
            <a:r>
              <a:rPr lang="ru-RU" sz="2800" spc="-5" dirty="0" err="1">
                <a:effectLst/>
                <a:latin typeface="Times New Roman"/>
                <a:ea typeface="Calibri"/>
                <a:cs typeface="Times New Roman"/>
              </a:rPr>
              <a:t>заповнених</a:t>
            </a:r>
            <a:r>
              <a:rPr lang="ru-RU" sz="2800" spc="105" dirty="0">
                <a:effectLst/>
                <a:latin typeface="Times New Roman"/>
                <a:ea typeface="Calibri"/>
                <a:cs typeface="Times New Roman"/>
              </a:rPr>
              <a:t> </a:t>
            </a:r>
            <a:r>
              <a:rPr lang="ru-RU" sz="2800" spc="-5" dirty="0" err="1">
                <a:effectLst/>
                <a:latin typeface="Times New Roman"/>
                <a:ea typeface="Calibri"/>
                <a:cs typeface="Times New Roman"/>
              </a:rPr>
              <a:t>нею,а</a:t>
            </a:r>
            <a:r>
              <a:rPr lang="ru-RU" sz="2800" spc="105" dirty="0">
                <a:effectLst/>
                <a:latin typeface="Times New Roman"/>
                <a:ea typeface="Calibri"/>
                <a:cs typeface="Times New Roman"/>
              </a:rPr>
              <a:t> </a:t>
            </a:r>
            <a:r>
              <a:rPr lang="ru-RU" sz="2800" spc="-5" dirty="0" err="1">
                <a:effectLst/>
                <a:latin typeface="Times New Roman"/>
                <a:ea typeface="Calibri"/>
                <a:cs typeface="Times New Roman"/>
              </a:rPr>
              <a:t>також</a:t>
            </a:r>
            <a:r>
              <a:rPr lang="ru-RU" sz="2800" spc="130" dirty="0">
                <a:effectLst/>
                <a:latin typeface="Times New Roman"/>
                <a:ea typeface="Calibri"/>
                <a:cs typeface="Times New Roman"/>
              </a:rPr>
              <a:t> </a:t>
            </a:r>
            <a:r>
              <a:rPr lang="ru-RU" sz="2800" spc="-5" dirty="0" err="1">
                <a:effectLst/>
                <a:latin typeface="Times New Roman"/>
                <a:ea typeface="Calibri"/>
                <a:cs typeface="Times New Roman"/>
              </a:rPr>
              <a:t>користуючись</a:t>
            </a:r>
            <a:r>
              <a:rPr lang="ru-RU" sz="2800" spc="-60" dirty="0">
                <a:effectLst/>
                <a:latin typeface="Times New Roman"/>
                <a:ea typeface="Calibri"/>
                <a:cs typeface="Times New Roman"/>
              </a:rPr>
              <a:t> </a:t>
            </a:r>
            <a:r>
              <a:rPr lang="ru-RU" sz="2800" dirty="0" err="1">
                <a:effectLst/>
                <a:latin typeface="Times New Roman"/>
                <a:ea typeface="Calibri"/>
                <a:cs typeface="Times New Roman"/>
              </a:rPr>
              <a:t>рамкою-сіткою</a:t>
            </a:r>
            <a:r>
              <a:rPr lang="ru-RU" sz="2800" dirty="0">
                <a:effectLst/>
                <a:latin typeface="Times New Roman"/>
                <a:ea typeface="Calibri"/>
                <a:cs typeface="Times New Roman"/>
              </a:rPr>
              <a:t>,</a:t>
            </a:r>
            <a:r>
              <a:rPr lang="ru-RU" sz="2800" spc="-60" dirty="0">
                <a:effectLst/>
                <a:latin typeface="Times New Roman"/>
                <a:ea typeface="Calibri"/>
                <a:cs typeface="Times New Roman"/>
              </a:rPr>
              <a:t> </a:t>
            </a:r>
            <a:r>
              <a:rPr lang="ru-RU" sz="2800" dirty="0" err="1">
                <a:effectLst/>
                <a:latin typeface="Times New Roman"/>
                <a:ea typeface="Calibri"/>
                <a:cs typeface="Times New Roman"/>
              </a:rPr>
              <a:t>аналогічно</a:t>
            </a:r>
            <a:r>
              <a:rPr lang="ru-RU" sz="2800" spc="-55" dirty="0">
                <a:effectLst/>
                <a:latin typeface="Times New Roman"/>
                <a:ea typeface="Calibri"/>
                <a:cs typeface="Times New Roman"/>
              </a:rPr>
              <a:t> </a:t>
            </a:r>
            <a:r>
              <a:rPr lang="ru-RU" sz="2800" spc="-5" dirty="0" err="1">
                <a:effectLst/>
                <a:latin typeface="Times New Roman"/>
                <a:ea typeface="Calibri"/>
                <a:cs typeface="Times New Roman"/>
              </a:rPr>
              <a:t>обліку</a:t>
            </a:r>
            <a:r>
              <a:rPr lang="ru-RU" sz="2800" spc="-45" dirty="0">
                <a:effectLst/>
                <a:latin typeface="Times New Roman"/>
                <a:ea typeface="Calibri"/>
                <a:cs typeface="Times New Roman"/>
              </a:rPr>
              <a:t> </a:t>
            </a:r>
            <a:r>
              <a:rPr lang="ru-RU" sz="2800" spc="-5" dirty="0" err="1">
                <a:effectLst/>
                <a:latin typeface="Times New Roman"/>
                <a:ea typeface="Calibri"/>
                <a:cs typeface="Times New Roman"/>
              </a:rPr>
              <a:t>розплоду</a:t>
            </a:r>
            <a:r>
              <a:rPr lang="ru-RU" sz="2800" spc="-5" dirty="0">
                <a:effectLst/>
                <a:latin typeface="Times New Roman"/>
                <a:ea typeface="Calibri"/>
                <a:cs typeface="Times New Roman"/>
              </a:rPr>
              <a:t>.</a:t>
            </a:r>
            <a:br>
              <a:rPr lang="ru-RU" sz="2800" dirty="0">
                <a:ea typeface="Calibri"/>
                <a:cs typeface="Times New Roman"/>
              </a:rPr>
            </a:br>
            <a:r>
              <a:rPr lang="ru-RU" sz="2800" dirty="0">
                <a:ea typeface="Calibri"/>
                <a:cs typeface="Times New Roman"/>
              </a:rPr>
              <a:t>	</a:t>
            </a:r>
            <a:r>
              <a:rPr lang="ru-RU" sz="2800" dirty="0" err="1">
                <a:effectLst/>
                <a:latin typeface="Times New Roman"/>
                <a:ea typeface="Calibri"/>
                <a:cs typeface="Times New Roman"/>
              </a:rPr>
              <a:t>Під</a:t>
            </a:r>
            <a:r>
              <a:rPr lang="ru-RU" sz="2800" spc="10" dirty="0">
                <a:effectLst/>
                <a:latin typeface="Times New Roman"/>
                <a:ea typeface="Calibri"/>
                <a:cs typeface="Times New Roman"/>
              </a:rPr>
              <a:t> </a:t>
            </a:r>
            <a:r>
              <a:rPr lang="ru-RU" sz="2800" dirty="0">
                <a:effectLst/>
                <a:latin typeface="Times New Roman"/>
                <a:ea typeface="Calibri"/>
                <a:cs typeface="Times New Roman"/>
              </a:rPr>
              <a:t>час</a:t>
            </a:r>
            <a:r>
              <a:rPr lang="ru-RU" sz="2800" spc="10" dirty="0">
                <a:effectLst/>
                <a:latin typeface="Times New Roman"/>
                <a:ea typeface="Calibri"/>
                <a:cs typeface="Times New Roman"/>
              </a:rPr>
              <a:t> </a:t>
            </a:r>
            <a:r>
              <a:rPr lang="ru-RU" sz="2800" spc="-5" dirty="0" err="1">
                <a:effectLst/>
                <a:latin typeface="Times New Roman"/>
                <a:ea typeface="Calibri"/>
                <a:cs typeface="Times New Roman"/>
              </a:rPr>
              <a:t>проведення</a:t>
            </a:r>
            <a:r>
              <a:rPr lang="ru-RU" sz="2800" spc="10" dirty="0">
                <a:effectLst/>
                <a:latin typeface="Times New Roman"/>
                <a:ea typeface="Calibri"/>
                <a:cs typeface="Times New Roman"/>
              </a:rPr>
              <a:t> </a:t>
            </a:r>
            <a:r>
              <a:rPr lang="ru-RU" sz="2800" dirty="0" err="1">
                <a:effectLst/>
                <a:latin typeface="Times New Roman"/>
                <a:ea typeface="Calibri"/>
                <a:cs typeface="Times New Roman"/>
              </a:rPr>
              <a:t>експериментів</a:t>
            </a:r>
            <a:r>
              <a:rPr lang="ru-RU" sz="2800" spc="10" dirty="0">
                <a:effectLst/>
                <a:latin typeface="Times New Roman"/>
                <a:ea typeface="Calibri"/>
                <a:cs typeface="Times New Roman"/>
              </a:rPr>
              <a:t> </a:t>
            </a:r>
            <a:r>
              <a:rPr lang="ru-RU" sz="2800" dirty="0" err="1">
                <a:effectLst/>
                <a:latin typeface="Times New Roman"/>
                <a:ea typeface="Calibri"/>
                <a:cs typeface="Times New Roman"/>
              </a:rPr>
              <a:t>усі</a:t>
            </a:r>
            <a:r>
              <a:rPr lang="ru-RU" sz="2800" spc="10" dirty="0">
                <a:effectLst/>
                <a:latin typeface="Times New Roman"/>
                <a:ea typeface="Calibri"/>
                <a:cs typeface="Times New Roman"/>
              </a:rPr>
              <a:t> </a:t>
            </a:r>
            <a:r>
              <a:rPr lang="ru-RU" sz="2800" spc="-5" dirty="0" err="1">
                <a:effectLst/>
                <a:latin typeface="Times New Roman"/>
                <a:ea typeface="Calibri"/>
                <a:cs typeface="Times New Roman"/>
              </a:rPr>
              <a:t>групи</a:t>
            </a:r>
            <a:r>
              <a:rPr lang="ru-RU" sz="2800" dirty="0">
                <a:effectLst/>
                <a:latin typeface="Times New Roman"/>
                <a:ea typeface="Calibri"/>
                <a:cs typeface="Times New Roman"/>
              </a:rPr>
              <a:t> </a:t>
            </a:r>
            <a:r>
              <a:rPr lang="ru-RU" sz="2800" spc="-5" dirty="0" err="1">
                <a:effectLst/>
                <a:latin typeface="Times New Roman"/>
                <a:ea typeface="Calibri"/>
                <a:cs typeface="Times New Roman"/>
              </a:rPr>
              <a:t>бджолиних</a:t>
            </a:r>
            <a:r>
              <a:rPr lang="ru-RU" sz="2800" spc="15" dirty="0">
                <a:effectLst/>
                <a:latin typeface="Times New Roman"/>
                <a:ea typeface="Calibri"/>
                <a:cs typeface="Times New Roman"/>
              </a:rPr>
              <a:t> </a:t>
            </a:r>
            <a:r>
              <a:rPr lang="ru-RU" sz="2800" dirty="0" err="1">
                <a:effectLst/>
                <a:latin typeface="Times New Roman"/>
                <a:ea typeface="Calibri"/>
                <a:cs typeface="Times New Roman"/>
              </a:rPr>
              <a:t>сімей</a:t>
            </a:r>
            <a:r>
              <a:rPr lang="ru-RU" sz="2800" spc="10" dirty="0">
                <a:effectLst/>
                <a:latin typeface="Times New Roman"/>
                <a:ea typeface="Calibri"/>
                <a:cs typeface="Times New Roman"/>
              </a:rPr>
              <a:t> </a:t>
            </a:r>
            <a:r>
              <a:rPr lang="ru-RU" sz="2800" spc="-5" dirty="0" err="1">
                <a:effectLst/>
                <a:latin typeface="Times New Roman"/>
                <a:ea typeface="Calibri"/>
                <a:cs typeface="Times New Roman"/>
              </a:rPr>
              <a:t>повинні</a:t>
            </a:r>
            <a:r>
              <a:rPr lang="ru-RU" sz="2800" spc="10" dirty="0">
                <a:effectLst/>
                <a:latin typeface="Times New Roman"/>
                <a:ea typeface="Calibri"/>
                <a:cs typeface="Times New Roman"/>
              </a:rPr>
              <a:t> </a:t>
            </a:r>
            <a:r>
              <a:rPr lang="ru-RU" sz="2800" spc="-5" dirty="0" err="1">
                <a:effectLst/>
                <a:latin typeface="Times New Roman"/>
                <a:ea typeface="Calibri"/>
                <a:cs typeface="Times New Roman"/>
              </a:rPr>
              <a:t>перебувати</a:t>
            </a:r>
            <a:r>
              <a:rPr lang="ru-RU" sz="2800" spc="10" dirty="0">
                <a:effectLst/>
                <a:latin typeface="Times New Roman"/>
                <a:ea typeface="Calibri"/>
                <a:cs typeface="Times New Roman"/>
              </a:rPr>
              <a:t> </a:t>
            </a:r>
            <a:r>
              <a:rPr lang="ru-RU" sz="2800" dirty="0">
                <a:effectLst/>
                <a:latin typeface="Times New Roman"/>
                <a:ea typeface="Calibri"/>
                <a:cs typeface="Times New Roman"/>
              </a:rPr>
              <a:t>у</a:t>
            </a:r>
            <a:r>
              <a:rPr lang="ru-RU" sz="2800" spc="15" dirty="0">
                <a:effectLst/>
                <a:latin typeface="Times New Roman"/>
                <a:ea typeface="Calibri"/>
                <a:cs typeface="Times New Roman"/>
              </a:rPr>
              <a:t> </a:t>
            </a:r>
            <a:r>
              <a:rPr lang="ru-RU" sz="2800" spc="-5" dirty="0" err="1">
                <a:effectLst/>
                <a:latin typeface="Times New Roman"/>
                <a:ea typeface="Calibri"/>
                <a:cs typeface="Times New Roman"/>
              </a:rPr>
              <a:t>вуликах</a:t>
            </a:r>
            <a:r>
              <a:rPr lang="ru-RU" sz="2800" spc="135" dirty="0">
                <a:effectLst/>
                <a:latin typeface="Times New Roman"/>
                <a:ea typeface="Calibri"/>
                <a:cs typeface="Times New Roman"/>
              </a:rPr>
              <a:t> </a:t>
            </a:r>
            <a:r>
              <a:rPr lang="ru-RU" sz="2800" dirty="0" err="1">
                <a:effectLst/>
                <a:latin typeface="Times New Roman"/>
                <a:ea typeface="Calibri"/>
                <a:cs typeface="Times New Roman"/>
              </a:rPr>
              <a:t>однієї</a:t>
            </a:r>
            <a:r>
              <a:rPr lang="ru-RU" sz="2800" spc="-30" dirty="0">
                <a:effectLst/>
                <a:latin typeface="Times New Roman"/>
                <a:ea typeface="Calibri"/>
                <a:cs typeface="Times New Roman"/>
              </a:rPr>
              <a:t> </a:t>
            </a:r>
            <a:r>
              <a:rPr lang="ru-RU" sz="2800" spc="-5" dirty="0" err="1">
                <a:effectLst/>
                <a:latin typeface="Times New Roman"/>
                <a:ea typeface="Calibri"/>
                <a:cs typeface="Times New Roman"/>
              </a:rPr>
              <a:t>конструкції</a:t>
            </a:r>
            <a:r>
              <a:rPr lang="ru-RU" sz="2800" spc="-5" dirty="0">
                <a:effectLst/>
                <a:latin typeface="Times New Roman"/>
                <a:ea typeface="Calibri"/>
                <a:cs typeface="Times New Roman"/>
              </a:rPr>
              <a:t>,</a:t>
            </a:r>
            <a:r>
              <a:rPr lang="ru-RU" sz="2800" spc="-35" dirty="0">
                <a:effectLst/>
                <a:latin typeface="Times New Roman"/>
                <a:ea typeface="Calibri"/>
                <a:cs typeface="Times New Roman"/>
              </a:rPr>
              <a:t> </a:t>
            </a:r>
            <a:r>
              <a:rPr lang="ru-RU" sz="2800" spc="-5" dirty="0" err="1">
                <a:effectLst/>
                <a:latin typeface="Times New Roman"/>
                <a:ea typeface="Calibri"/>
                <a:cs typeface="Times New Roman"/>
              </a:rPr>
              <a:t>крім</a:t>
            </a:r>
            <a:r>
              <a:rPr lang="ru-RU" sz="2800" spc="-30" dirty="0">
                <a:effectLst/>
                <a:latin typeface="Times New Roman"/>
                <a:ea typeface="Calibri"/>
                <a:cs typeface="Times New Roman"/>
              </a:rPr>
              <a:t> </a:t>
            </a:r>
            <a:r>
              <a:rPr lang="ru-RU" sz="2800" spc="-5" dirty="0" err="1">
                <a:effectLst/>
                <a:latin typeface="Times New Roman"/>
                <a:ea typeface="Calibri"/>
                <a:cs typeface="Times New Roman"/>
              </a:rPr>
              <a:t>дослідів</a:t>
            </a:r>
            <a:r>
              <a:rPr lang="ru-RU" sz="2800" spc="-35" dirty="0">
                <a:effectLst/>
                <a:latin typeface="Times New Roman"/>
                <a:ea typeface="Calibri"/>
                <a:cs typeface="Times New Roman"/>
              </a:rPr>
              <a:t> </a:t>
            </a:r>
            <a:r>
              <a:rPr lang="ru-RU" sz="2800" dirty="0">
                <a:effectLst/>
                <a:latin typeface="Times New Roman"/>
                <a:ea typeface="Calibri"/>
                <a:cs typeface="Times New Roman"/>
              </a:rPr>
              <a:t>з</a:t>
            </a:r>
            <a:r>
              <a:rPr lang="ru-RU" sz="2800" spc="-40" dirty="0">
                <a:effectLst/>
                <a:latin typeface="Times New Roman"/>
                <a:ea typeface="Calibri"/>
                <a:cs typeface="Times New Roman"/>
              </a:rPr>
              <a:t> </a:t>
            </a:r>
            <a:r>
              <a:rPr lang="ru-RU" sz="2800" spc="-5" dirty="0" err="1">
                <a:effectLst/>
                <a:latin typeface="Times New Roman"/>
                <a:ea typeface="Calibri"/>
                <a:cs typeface="Times New Roman"/>
              </a:rPr>
              <a:t>вивчення</a:t>
            </a:r>
            <a:r>
              <a:rPr lang="ru-RU" sz="2800" spc="-35" dirty="0">
                <a:effectLst/>
                <a:latin typeface="Times New Roman"/>
                <a:ea typeface="Calibri"/>
                <a:cs typeface="Times New Roman"/>
              </a:rPr>
              <a:t> </a:t>
            </a:r>
            <a:r>
              <a:rPr lang="ru-RU" sz="2800" dirty="0" err="1">
                <a:effectLst/>
                <a:latin typeface="Times New Roman"/>
                <a:ea typeface="Calibri"/>
                <a:cs typeface="Times New Roman"/>
              </a:rPr>
              <a:t>типів</a:t>
            </a:r>
            <a:r>
              <a:rPr lang="ru-RU" sz="2800" spc="-40" dirty="0">
                <a:effectLst/>
                <a:latin typeface="Times New Roman"/>
                <a:ea typeface="Calibri"/>
                <a:cs typeface="Times New Roman"/>
              </a:rPr>
              <a:t> </a:t>
            </a:r>
            <a:r>
              <a:rPr lang="ru-RU" sz="2800" dirty="0">
                <a:effectLst/>
                <a:latin typeface="Times New Roman"/>
                <a:ea typeface="Calibri"/>
                <a:cs typeface="Times New Roman"/>
              </a:rPr>
              <a:t>самих</a:t>
            </a:r>
            <a:r>
              <a:rPr lang="ru-RU" sz="2800" spc="-35" dirty="0">
                <a:effectLst/>
                <a:latin typeface="Times New Roman"/>
                <a:ea typeface="Calibri"/>
                <a:cs typeface="Times New Roman"/>
              </a:rPr>
              <a:t> </a:t>
            </a:r>
            <a:r>
              <a:rPr lang="ru-RU" sz="2800" spc="-5" dirty="0" err="1">
                <a:effectLst/>
                <a:latin typeface="Times New Roman"/>
                <a:ea typeface="Calibri"/>
                <a:cs typeface="Times New Roman"/>
              </a:rPr>
              <a:t>вуликів</a:t>
            </a:r>
            <a:r>
              <a:rPr lang="ru-RU" sz="2800" spc="-5" dirty="0">
                <a:effectLst/>
                <a:latin typeface="Times New Roman"/>
                <a:ea typeface="Calibri"/>
                <a:cs typeface="Times New Roman"/>
              </a:rPr>
              <a:t>.</a:t>
            </a:r>
            <a:br>
              <a:rPr lang="ru-RU" sz="2800" dirty="0">
                <a:ea typeface="Calibri"/>
                <a:cs typeface="Times New Roman"/>
              </a:rPr>
            </a:br>
            <a:r>
              <a:rPr lang="ru-RU" sz="2800" dirty="0">
                <a:ea typeface="Calibri"/>
                <a:cs typeface="Times New Roman"/>
              </a:rPr>
              <a:t>	</a:t>
            </a:r>
            <a:r>
              <a:rPr lang="ru-RU" sz="2800" spc="-5" dirty="0" err="1">
                <a:effectLst/>
                <a:latin typeface="Times New Roman"/>
                <a:ea typeface="Calibri"/>
                <a:cs typeface="Times New Roman"/>
              </a:rPr>
              <a:t>Дані</a:t>
            </a:r>
            <a:r>
              <a:rPr lang="ru-RU" sz="2800" spc="260" dirty="0">
                <a:effectLst/>
                <a:latin typeface="Times New Roman"/>
                <a:ea typeface="Calibri"/>
                <a:cs typeface="Times New Roman"/>
              </a:rPr>
              <a:t> </a:t>
            </a:r>
            <a:r>
              <a:rPr lang="ru-RU" sz="2800" spc="-5" dirty="0">
                <a:effectLst/>
                <a:latin typeface="Times New Roman"/>
                <a:ea typeface="Calibri"/>
                <a:cs typeface="Times New Roman"/>
              </a:rPr>
              <a:t>про</a:t>
            </a:r>
            <a:r>
              <a:rPr lang="ru-RU" sz="2800" spc="255" dirty="0">
                <a:effectLst/>
                <a:latin typeface="Times New Roman"/>
                <a:ea typeface="Calibri"/>
                <a:cs typeface="Times New Roman"/>
              </a:rPr>
              <a:t> </a:t>
            </a:r>
            <a:r>
              <a:rPr lang="ru-RU" sz="2800" dirty="0" err="1">
                <a:effectLst/>
                <a:latin typeface="Times New Roman"/>
                <a:ea typeface="Calibri"/>
                <a:cs typeface="Times New Roman"/>
              </a:rPr>
              <a:t>походження</a:t>
            </a:r>
            <a:r>
              <a:rPr lang="ru-RU" sz="2800" spc="265" dirty="0">
                <a:effectLst/>
                <a:latin typeface="Times New Roman"/>
                <a:ea typeface="Calibri"/>
                <a:cs typeface="Times New Roman"/>
              </a:rPr>
              <a:t> </a:t>
            </a:r>
            <a:r>
              <a:rPr lang="ru-RU" sz="2800" dirty="0">
                <a:effectLst/>
                <a:latin typeface="Times New Roman"/>
                <a:ea typeface="Calibri"/>
                <a:cs typeface="Times New Roman"/>
              </a:rPr>
              <a:t>і</a:t>
            </a:r>
            <a:r>
              <a:rPr lang="ru-RU" sz="2800" spc="260" dirty="0">
                <a:effectLst/>
                <a:latin typeface="Times New Roman"/>
                <a:ea typeface="Calibri"/>
                <a:cs typeface="Times New Roman"/>
              </a:rPr>
              <a:t> </a:t>
            </a:r>
            <a:r>
              <a:rPr lang="ru-RU" sz="2800" dirty="0" err="1">
                <a:effectLst/>
                <a:latin typeface="Times New Roman"/>
                <a:ea typeface="Calibri"/>
                <a:cs typeface="Times New Roman"/>
              </a:rPr>
              <a:t>вік</a:t>
            </a:r>
            <a:r>
              <a:rPr lang="ru-RU" sz="2800" spc="260" dirty="0">
                <a:effectLst/>
                <a:latin typeface="Times New Roman"/>
                <a:ea typeface="Calibri"/>
                <a:cs typeface="Times New Roman"/>
              </a:rPr>
              <a:t> </a:t>
            </a:r>
            <a:r>
              <a:rPr lang="ru-RU" sz="2800" dirty="0">
                <a:effectLst/>
                <a:latin typeface="Times New Roman"/>
                <a:ea typeface="Calibri"/>
                <a:cs typeface="Times New Roman"/>
              </a:rPr>
              <a:t>матки</a:t>
            </a:r>
            <a:r>
              <a:rPr lang="ru-RU" sz="2800" spc="260" dirty="0">
                <a:effectLst/>
                <a:latin typeface="Times New Roman"/>
                <a:ea typeface="Calibri"/>
                <a:cs typeface="Times New Roman"/>
              </a:rPr>
              <a:t> </a:t>
            </a:r>
            <a:r>
              <a:rPr lang="ru-RU" sz="2800" spc="-5" dirty="0" err="1">
                <a:effectLst/>
                <a:latin typeface="Times New Roman"/>
                <a:ea typeface="Calibri"/>
                <a:cs typeface="Times New Roman"/>
              </a:rPr>
              <a:t>беруть</a:t>
            </a:r>
            <a:r>
              <a:rPr lang="ru-RU" sz="2800" spc="260" dirty="0">
                <a:effectLst/>
                <a:latin typeface="Times New Roman"/>
                <a:ea typeface="Calibri"/>
                <a:cs typeface="Times New Roman"/>
              </a:rPr>
              <a:t> </a:t>
            </a:r>
            <a:r>
              <a:rPr lang="ru-RU" sz="2800" dirty="0" err="1">
                <a:effectLst/>
                <a:latin typeface="Times New Roman"/>
                <a:ea typeface="Calibri"/>
                <a:cs typeface="Times New Roman"/>
              </a:rPr>
              <a:t>із</a:t>
            </a:r>
            <a:r>
              <a:rPr lang="ru-RU" sz="2800" spc="250" dirty="0">
                <a:effectLst/>
                <a:latin typeface="Times New Roman"/>
                <a:ea typeface="Calibri"/>
                <a:cs typeface="Times New Roman"/>
              </a:rPr>
              <a:t> </a:t>
            </a:r>
            <a:r>
              <a:rPr lang="ru-RU" sz="2800" spc="-5" dirty="0">
                <a:effectLst/>
                <a:latin typeface="Times New Roman"/>
                <a:ea typeface="Calibri"/>
                <a:cs typeface="Times New Roman"/>
              </a:rPr>
              <a:t>журналу</a:t>
            </a:r>
            <a:r>
              <a:rPr lang="ru-RU" sz="2800" spc="260" dirty="0">
                <a:effectLst/>
                <a:latin typeface="Times New Roman"/>
                <a:ea typeface="Calibri"/>
                <a:cs typeface="Times New Roman"/>
              </a:rPr>
              <a:t> </a:t>
            </a:r>
            <a:r>
              <a:rPr lang="ru-RU" sz="2800" dirty="0" err="1">
                <a:effectLst/>
                <a:latin typeface="Times New Roman"/>
                <a:ea typeface="Calibri"/>
                <a:cs typeface="Times New Roman"/>
              </a:rPr>
              <a:t>пасічного</a:t>
            </a:r>
            <a:r>
              <a:rPr lang="ru-RU" sz="2800" spc="260" dirty="0">
                <a:effectLst/>
                <a:latin typeface="Times New Roman"/>
                <a:ea typeface="Calibri"/>
                <a:cs typeface="Times New Roman"/>
              </a:rPr>
              <a:t> </a:t>
            </a:r>
            <a:r>
              <a:rPr lang="ru-RU" sz="2800" spc="-5" dirty="0" err="1">
                <a:effectLst/>
                <a:latin typeface="Times New Roman"/>
                <a:ea typeface="Calibri"/>
                <a:cs typeface="Times New Roman"/>
              </a:rPr>
              <a:t>обліку</a:t>
            </a:r>
            <a:r>
              <a:rPr lang="ru-RU" sz="2800" spc="-5" dirty="0">
                <a:effectLst/>
                <a:latin typeface="Times New Roman"/>
                <a:ea typeface="Calibri"/>
                <a:cs typeface="Times New Roman"/>
              </a:rPr>
              <a:t>.</a:t>
            </a:r>
            <a:r>
              <a:rPr lang="ru-RU" sz="2800" spc="255" dirty="0">
                <a:effectLst/>
                <a:latin typeface="Times New Roman"/>
                <a:ea typeface="Calibri"/>
                <a:cs typeface="Times New Roman"/>
              </a:rPr>
              <a:t> </a:t>
            </a:r>
            <a:r>
              <a:rPr lang="ru-RU" sz="2800" spc="-5" dirty="0" err="1">
                <a:effectLst/>
                <a:latin typeface="Times New Roman"/>
                <a:ea typeface="Calibri"/>
                <a:cs typeface="Times New Roman"/>
              </a:rPr>
              <a:t>Тривалість</a:t>
            </a:r>
            <a:r>
              <a:rPr lang="ru-RU" sz="2800" spc="160" dirty="0">
                <a:effectLst/>
                <a:latin typeface="Times New Roman"/>
                <a:ea typeface="Calibri"/>
                <a:cs typeface="Times New Roman"/>
              </a:rPr>
              <a:t> </a:t>
            </a:r>
            <a:r>
              <a:rPr lang="ru-RU" sz="2800" spc="-5" dirty="0" err="1">
                <a:effectLst/>
                <a:latin typeface="Times New Roman"/>
                <a:ea typeface="Calibri"/>
                <a:cs typeface="Times New Roman"/>
              </a:rPr>
              <a:t>життя</a:t>
            </a:r>
            <a:r>
              <a:rPr lang="ru-RU" sz="2800" spc="105" dirty="0">
                <a:effectLst/>
                <a:latin typeface="Times New Roman"/>
                <a:ea typeface="Calibri"/>
                <a:cs typeface="Times New Roman"/>
              </a:rPr>
              <a:t> </a:t>
            </a:r>
            <a:r>
              <a:rPr lang="ru-RU" sz="2800" dirty="0" err="1">
                <a:effectLst/>
                <a:latin typeface="Times New Roman"/>
                <a:ea typeface="Calibri"/>
                <a:cs typeface="Times New Roman"/>
              </a:rPr>
              <a:t>бджіл</a:t>
            </a:r>
            <a:r>
              <a:rPr lang="ru-RU" sz="2800" spc="105" dirty="0">
                <a:effectLst/>
                <a:latin typeface="Times New Roman"/>
                <a:ea typeface="Calibri"/>
                <a:cs typeface="Times New Roman"/>
              </a:rPr>
              <a:t> </a:t>
            </a:r>
            <a:r>
              <a:rPr lang="ru-RU" sz="2800" spc="-5" dirty="0" err="1">
                <a:effectLst/>
                <a:latin typeface="Times New Roman"/>
                <a:ea typeface="Calibri"/>
                <a:cs typeface="Times New Roman"/>
              </a:rPr>
              <a:t>вивчають</a:t>
            </a:r>
            <a:r>
              <a:rPr lang="ru-RU" sz="2800" spc="105" dirty="0">
                <a:effectLst/>
                <a:latin typeface="Times New Roman"/>
                <a:ea typeface="Calibri"/>
                <a:cs typeface="Times New Roman"/>
              </a:rPr>
              <a:t> </a:t>
            </a:r>
            <a:r>
              <a:rPr lang="ru-RU" sz="2800" dirty="0">
                <a:effectLst/>
                <a:latin typeface="Times New Roman"/>
                <a:ea typeface="Calibri"/>
                <a:cs typeface="Times New Roman"/>
              </a:rPr>
              <a:t>у</a:t>
            </a:r>
            <a:r>
              <a:rPr lang="ru-RU" sz="2800" spc="115" dirty="0">
                <a:effectLst/>
                <a:latin typeface="Times New Roman"/>
                <a:ea typeface="Calibri"/>
                <a:cs typeface="Times New Roman"/>
              </a:rPr>
              <a:t> </a:t>
            </a:r>
            <a:r>
              <a:rPr lang="ru-RU" sz="2800" spc="-5" dirty="0" err="1">
                <a:effectLst/>
                <a:latin typeface="Times New Roman"/>
                <a:ea typeface="Calibri"/>
                <a:cs typeface="Times New Roman"/>
              </a:rPr>
              <a:t>лабораторних</a:t>
            </a:r>
            <a:r>
              <a:rPr lang="ru-RU" sz="2800" spc="105" dirty="0">
                <a:effectLst/>
                <a:latin typeface="Times New Roman"/>
                <a:ea typeface="Calibri"/>
                <a:cs typeface="Times New Roman"/>
              </a:rPr>
              <a:t> </a:t>
            </a:r>
            <a:r>
              <a:rPr lang="ru-RU" sz="2800" dirty="0" err="1">
                <a:effectLst/>
                <a:latin typeface="Times New Roman"/>
                <a:ea typeface="Calibri"/>
                <a:cs typeface="Times New Roman"/>
              </a:rPr>
              <a:t>дослідах</a:t>
            </a:r>
            <a:r>
              <a:rPr lang="ru-RU" sz="2800" spc="100" dirty="0">
                <a:effectLst/>
                <a:latin typeface="Times New Roman"/>
                <a:ea typeface="Calibri"/>
                <a:cs typeface="Times New Roman"/>
              </a:rPr>
              <a:t> </a:t>
            </a:r>
            <a:r>
              <a:rPr lang="ru-RU" sz="2800" dirty="0">
                <a:effectLst/>
                <a:latin typeface="Times New Roman"/>
                <a:ea typeface="Calibri"/>
                <a:cs typeface="Times New Roman"/>
              </a:rPr>
              <a:t>в</a:t>
            </a:r>
            <a:r>
              <a:rPr lang="ru-RU" sz="2800" spc="100" dirty="0">
                <a:effectLst/>
                <a:latin typeface="Times New Roman"/>
                <a:ea typeface="Calibri"/>
                <a:cs typeface="Times New Roman"/>
              </a:rPr>
              <a:t> </a:t>
            </a:r>
            <a:r>
              <a:rPr lang="ru-RU" sz="2800" dirty="0" err="1">
                <a:effectLst/>
                <a:latin typeface="Times New Roman"/>
                <a:ea typeface="Calibri"/>
                <a:cs typeface="Times New Roman"/>
              </a:rPr>
              <a:t>ентомологічних</a:t>
            </a:r>
            <a:r>
              <a:rPr lang="ru-RU" sz="2800" spc="100" dirty="0">
                <a:effectLst/>
                <a:latin typeface="Times New Roman"/>
                <a:ea typeface="Calibri"/>
                <a:cs typeface="Times New Roman"/>
              </a:rPr>
              <a:t> </a:t>
            </a:r>
            <a:r>
              <a:rPr lang="ru-RU" sz="2800" dirty="0">
                <a:effectLst/>
                <a:latin typeface="Times New Roman"/>
                <a:ea typeface="Calibri"/>
                <a:cs typeface="Times New Roman"/>
              </a:rPr>
              <a:t>садках,</a:t>
            </a:r>
            <a:r>
              <a:rPr lang="ru-RU" sz="2800" spc="100" dirty="0">
                <a:effectLst/>
                <a:latin typeface="Times New Roman"/>
                <a:ea typeface="Calibri"/>
                <a:cs typeface="Times New Roman"/>
              </a:rPr>
              <a:t> </a:t>
            </a:r>
            <a:r>
              <a:rPr lang="ru-RU" sz="2800" dirty="0" err="1">
                <a:effectLst/>
                <a:latin typeface="Times New Roman"/>
                <a:ea typeface="Calibri"/>
                <a:cs typeface="Times New Roman"/>
              </a:rPr>
              <a:t>щодня</a:t>
            </a:r>
            <a:r>
              <a:rPr lang="ru-RU" sz="2800" spc="120" dirty="0">
                <a:effectLst/>
                <a:latin typeface="Times New Roman"/>
                <a:ea typeface="Calibri"/>
                <a:cs typeface="Times New Roman"/>
              </a:rPr>
              <a:t> </a:t>
            </a:r>
            <a:r>
              <a:rPr lang="ru-RU" sz="2800" spc="-5" dirty="0" err="1">
                <a:effectLst/>
                <a:latin typeface="Times New Roman"/>
                <a:ea typeface="Calibri"/>
                <a:cs typeface="Times New Roman"/>
              </a:rPr>
              <a:t>підраховуючи</a:t>
            </a:r>
            <a:r>
              <a:rPr lang="ru-RU" sz="2800" spc="-50" dirty="0">
                <a:effectLst/>
                <a:latin typeface="Times New Roman"/>
                <a:ea typeface="Calibri"/>
                <a:cs typeface="Times New Roman"/>
              </a:rPr>
              <a:t> </a:t>
            </a:r>
            <a:r>
              <a:rPr lang="ru-RU" sz="2800" dirty="0" err="1">
                <a:effectLst/>
                <a:latin typeface="Times New Roman"/>
                <a:ea typeface="Calibri"/>
                <a:cs typeface="Times New Roman"/>
              </a:rPr>
              <a:t>їх</a:t>
            </a:r>
            <a:r>
              <a:rPr lang="ru-RU" sz="2800" spc="-50" dirty="0">
                <a:effectLst/>
                <a:latin typeface="Times New Roman"/>
                <a:ea typeface="Calibri"/>
                <a:cs typeface="Times New Roman"/>
              </a:rPr>
              <a:t> </a:t>
            </a:r>
            <a:r>
              <a:rPr lang="ru-RU" sz="2800" dirty="0" err="1">
                <a:effectLst/>
                <a:latin typeface="Times New Roman"/>
                <a:ea typeface="Calibri"/>
                <a:cs typeface="Times New Roman"/>
              </a:rPr>
              <a:t>відхід</a:t>
            </a:r>
            <a:r>
              <a:rPr lang="ru-RU" sz="2800" dirty="0">
                <a:effectLst/>
                <a:latin typeface="Times New Roman"/>
                <a:ea typeface="Calibri"/>
                <a:cs typeface="Times New Roman"/>
              </a:rPr>
              <a:t>.</a:t>
            </a:r>
            <a:br>
              <a:rPr lang="ru-RU" sz="2800" dirty="0">
                <a:ea typeface="Calibri"/>
                <a:cs typeface="Times New Roman"/>
              </a:rPr>
            </a:br>
            <a:endParaRPr lang="ru-RU" sz="2800" dirty="0"/>
          </a:p>
        </p:txBody>
      </p:sp>
    </p:spTree>
    <p:extLst>
      <p:ext uri="{BB962C8B-B14F-4D97-AF65-F5344CB8AC3E}">
        <p14:creationId xmlns:p14="http://schemas.microsoft.com/office/powerpoint/2010/main" val="318928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6366160"/>
          </a:xfrm>
        </p:spPr>
        <p:style>
          <a:lnRef idx="1">
            <a:schemeClr val="accent3"/>
          </a:lnRef>
          <a:fillRef idx="2">
            <a:schemeClr val="accent3"/>
          </a:fillRef>
          <a:effectRef idx="1">
            <a:schemeClr val="accent3"/>
          </a:effectRef>
          <a:fontRef idx="minor">
            <a:schemeClr val="dk1"/>
          </a:fontRef>
        </p:style>
        <p:txBody>
          <a:bodyPr>
            <a:normAutofit fontScale="90000"/>
          </a:bodyPr>
          <a:lstStyle/>
          <a:p>
            <a:pPr marL="72390" marR="66040" indent="457200" algn="l" eaLnBrk="0" hangingPunct="0">
              <a:lnSpc>
                <a:spcPct val="115000"/>
              </a:lnSpc>
              <a:spcAft>
                <a:spcPts val="0"/>
              </a:spcAft>
            </a:pPr>
            <a:r>
              <a:rPr lang="ru-RU" sz="2400" b="1" spc="-5" dirty="0" err="1">
                <a:solidFill>
                  <a:srgbClr val="C00000"/>
                </a:solidFill>
                <a:effectLst/>
                <a:latin typeface="Times New Roman"/>
                <a:ea typeface="Calibri"/>
                <a:cs typeface="Times New Roman"/>
              </a:rPr>
              <a:t>Ефективність</a:t>
            </a:r>
            <a:r>
              <a:rPr lang="ru-RU" sz="2400" b="1" spc="265" dirty="0">
                <a:solidFill>
                  <a:srgbClr val="C00000"/>
                </a:solidFill>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запилення</a:t>
            </a:r>
            <a:r>
              <a:rPr lang="ru-RU" sz="2400" b="1" spc="270" dirty="0">
                <a:solidFill>
                  <a:srgbClr val="C00000"/>
                </a:solidFill>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бджолами</a:t>
            </a:r>
            <a:r>
              <a:rPr lang="ru-RU" sz="2400" b="1" spc="270" dirty="0">
                <a:solidFill>
                  <a:srgbClr val="C00000"/>
                </a:solidFill>
                <a:effectLst/>
                <a:latin typeface="Times New Roman"/>
                <a:ea typeface="Calibri"/>
                <a:cs typeface="Times New Roman"/>
              </a:rPr>
              <a:t> </a:t>
            </a:r>
            <a:r>
              <a:rPr lang="ru-RU" sz="2400" b="1" spc="-5" dirty="0" err="1">
                <a:solidFill>
                  <a:srgbClr val="C00000"/>
                </a:solidFill>
                <a:effectLst/>
                <a:latin typeface="Times New Roman"/>
                <a:ea typeface="Calibri"/>
                <a:cs typeface="Times New Roman"/>
              </a:rPr>
              <a:t>основних</a:t>
            </a:r>
            <a:r>
              <a:rPr lang="ru-RU" sz="2400" b="1" spc="265" dirty="0">
                <a:solidFill>
                  <a:srgbClr val="C00000"/>
                </a:solidFill>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ентомофільних</a:t>
            </a:r>
            <a:r>
              <a:rPr lang="ru-RU" sz="2400" b="1" spc="265" dirty="0">
                <a:solidFill>
                  <a:srgbClr val="C00000"/>
                </a:solidFill>
                <a:effectLst/>
                <a:latin typeface="Times New Roman"/>
                <a:ea typeface="Calibri"/>
                <a:cs typeface="Times New Roman"/>
              </a:rPr>
              <a:t> </a:t>
            </a:r>
            <a:r>
              <a:rPr lang="ru-RU" sz="2400" b="1" spc="-5" dirty="0">
                <a:solidFill>
                  <a:srgbClr val="C00000"/>
                </a:solidFill>
                <a:effectLst/>
                <a:latin typeface="Times New Roman"/>
                <a:ea typeface="Calibri"/>
                <a:cs typeface="Times New Roman"/>
              </a:rPr>
              <a:t>культур</a:t>
            </a:r>
            <a:r>
              <a:rPr lang="ru-RU" sz="2400" b="1" spc="265" dirty="0">
                <a:solidFill>
                  <a:srgbClr val="C00000"/>
                </a:solidFill>
                <a:effectLst/>
                <a:latin typeface="Times New Roman"/>
                <a:ea typeface="Calibri"/>
                <a:cs typeface="Times New Roman"/>
              </a:rPr>
              <a:t> </a:t>
            </a:r>
            <a:r>
              <a:rPr lang="ru-RU" sz="2400" dirty="0">
                <a:effectLst/>
                <a:latin typeface="Times New Roman"/>
                <a:ea typeface="Calibri"/>
                <a:cs typeface="Times New Roman"/>
              </a:rPr>
              <a:t>(</a:t>
            </a:r>
            <a:r>
              <a:rPr lang="ru-RU" sz="2400" spc="260" dirty="0">
                <a:effectLst/>
                <a:latin typeface="Times New Roman"/>
                <a:ea typeface="Calibri"/>
                <a:cs typeface="Times New Roman"/>
              </a:rPr>
              <a:t> </a:t>
            </a:r>
            <a:r>
              <a:rPr lang="ru-RU" sz="2400" dirty="0">
                <a:effectLst/>
                <a:latin typeface="Times New Roman"/>
                <a:ea typeface="Calibri"/>
                <a:cs typeface="Times New Roman"/>
              </a:rPr>
              <a:t>гречки,</a:t>
            </a:r>
            <a:r>
              <a:rPr lang="ru-RU" sz="2400" spc="135" dirty="0">
                <a:effectLst/>
                <a:latin typeface="Times New Roman"/>
                <a:ea typeface="Calibri"/>
                <a:cs typeface="Times New Roman"/>
              </a:rPr>
              <a:t> </a:t>
            </a:r>
            <a:r>
              <a:rPr lang="ru-RU" sz="2400" dirty="0" err="1">
                <a:effectLst/>
                <a:latin typeface="Times New Roman"/>
                <a:ea typeface="Calibri"/>
                <a:cs typeface="Times New Roman"/>
              </a:rPr>
              <a:t>експарцету</a:t>
            </a:r>
            <a:r>
              <a:rPr lang="ru-RU" sz="2400" dirty="0">
                <a:effectLst/>
                <a:latin typeface="Times New Roman"/>
                <a:ea typeface="Calibri"/>
                <a:cs typeface="Times New Roman"/>
              </a:rPr>
              <a:t>,</a:t>
            </a:r>
            <a:r>
              <a:rPr lang="ru-RU" sz="2400" spc="225" dirty="0">
                <a:effectLst/>
                <a:latin typeface="Times New Roman"/>
                <a:ea typeface="Calibri"/>
                <a:cs typeface="Times New Roman"/>
              </a:rPr>
              <a:t> </a:t>
            </a:r>
            <a:r>
              <a:rPr lang="ru-RU" sz="2400" spc="-5" dirty="0" err="1">
                <a:effectLst/>
                <a:latin typeface="Times New Roman"/>
                <a:ea typeface="Calibri"/>
                <a:cs typeface="Times New Roman"/>
              </a:rPr>
              <a:t>соняшнику</a:t>
            </a:r>
            <a:r>
              <a:rPr lang="ru-RU" sz="2400" spc="245" dirty="0">
                <a:effectLst/>
                <a:latin typeface="Times New Roman"/>
                <a:ea typeface="Calibri"/>
                <a:cs typeface="Times New Roman"/>
              </a:rPr>
              <a:t> </a:t>
            </a:r>
            <a:r>
              <a:rPr lang="ru-RU" sz="2400" spc="-5" dirty="0">
                <a:effectLst/>
                <a:latin typeface="Times New Roman"/>
                <a:ea typeface="Calibri"/>
                <a:cs typeface="Times New Roman"/>
              </a:rPr>
              <a:t>та</a:t>
            </a:r>
            <a:r>
              <a:rPr lang="ru-RU" sz="2400" spc="235" dirty="0">
                <a:effectLst/>
                <a:latin typeface="Times New Roman"/>
                <a:ea typeface="Calibri"/>
                <a:cs typeface="Times New Roman"/>
              </a:rPr>
              <a:t> </a:t>
            </a:r>
            <a:r>
              <a:rPr lang="ru-RU" sz="2400" spc="-5" dirty="0" err="1">
                <a:effectLst/>
                <a:latin typeface="Times New Roman"/>
                <a:ea typeface="Calibri"/>
                <a:cs typeface="Times New Roman"/>
              </a:rPr>
              <a:t>ін</a:t>
            </a:r>
            <a:r>
              <a:rPr lang="ru-RU" sz="2400" spc="-5" dirty="0">
                <a:effectLst/>
                <a:latin typeface="Times New Roman"/>
                <a:ea typeface="Calibri"/>
                <a:cs typeface="Times New Roman"/>
              </a:rPr>
              <a:t>.)</a:t>
            </a:r>
            <a:r>
              <a:rPr lang="ru-RU" sz="2400" spc="230" dirty="0">
                <a:effectLst/>
                <a:latin typeface="Times New Roman"/>
                <a:ea typeface="Calibri"/>
                <a:cs typeface="Times New Roman"/>
              </a:rPr>
              <a:t> </a:t>
            </a:r>
            <a:r>
              <a:rPr lang="ru-RU" sz="2400" spc="-5" dirty="0">
                <a:effectLst/>
                <a:latin typeface="Times New Roman"/>
                <a:ea typeface="Calibri"/>
                <a:cs typeface="Times New Roman"/>
              </a:rPr>
              <a:t>та</a:t>
            </a:r>
            <a:r>
              <a:rPr lang="ru-RU" sz="2400" spc="235" dirty="0">
                <a:effectLst/>
                <a:latin typeface="Times New Roman"/>
                <a:ea typeface="Calibri"/>
                <a:cs typeface="Times New Roman"/>
              </a:rPr>
              <a:t> </a:t>
            </a:r>
            <a:r>
              <a:rPr lang="ru-RU" sz="2400" dirty="0" err="1">
                <a:effectLst/>
                <a:latin typeface="Times New Roman"/>
                <a:ea typeface="Calibri"/>
                <a:cs typeface="Times New Roman"/>
              </a:rPr>
              <a:t>їх</a:t>
            </a:r>
            <a:r>
              <a:rPr lang="ru-RU" sz="2400" spc="230" dirty="0">
                <a:effectLst/>
                <a:latin typeface="Times New Roman"/>
                <a:ea typeface="Calibri"/>
                <a:cs typeface="Times New Roman"/>
              </a:rPr>
              <a:t> </a:t>
            </a:r>
            <a:r>
              <a:rPr lang="ru-RU" sz="2400" b="1" spc="-5" dirty="0" err="1">
                <a:solidFill>
                  <a:srgbClr val="C00000"/>
                </a:solidFill>
                <a:effectLst/>
                <a:latin typeface="Times New Roman"/>
                <a:ea typeface="Calibri"/>
                <a:cs typeface="Times New Roman"/>
              </a:rPr>
              <a:t>нектаропродуктивність</a:t>
            </a:r>
            <a:r>
              <a:rPr lang="ru-RU" sz="2400" spc="235" dirty="0">
                <a:effectLst/>
                <a:latin typeface="Times New Roman"/>
                <a:ea typeface="Calibri"/>
                <a:cs typeface="Times New Roman"/>
              </a:rPr>
              <a:t> </a:t>
            </a:r>
            <a:r>
              <a:rPr lang="ru-RU" sz="2400" spc="-5" dirty="0" err="1">
                <a:effectLst/>
                <a:latin typeface="Times New Roman"/>
                <a:ea typeface="Calibri"/>
                <a:cs typeface="Times New Roman"/>
              </a:rPr>
              <a:t>визначають</a:t>
            </a:r>
            <a:r>
              <a:rPr lang="ru-RU" sz="2400" spc="240" dirty="0">
                <a:effectLst/>
                <a:latin typeface="Times New Roman"/>
                <a:ea typeface="Calibri"/>
                <a:cs typeface="Times New Roman"/>
              </a:rPr>
              <a:t> </a:t>
            </a:r>
            <a:r>
              <a:rPr lang="ru-RU" sz="2400" dirty="0">
                <a:effectLst/>
                <a:latin typeface="Times New Roman"/>
                <a:ea typeface="Calibri"/>
                <a:cs typeface="Times New Roman"/>
              </a:rPr>
              <a:t>методом</a:t>
            </a:r>
            <a:r>
              <a:rPr lang="ru-RU" sz="2400" spc="175" dirty="0">
                <a:effectLst/>
                <a:latin typeface="Times New Roman"/>
                <a:ea typeface="Calibri"/>
                <a:cs typeface="Times New Roman"/>
              </a:rPr>
              <a:t> </a:t>
            </a:r>
            <a:r>
              <a:rPr lang="ru-RU" sz="2400" spc="-5" dirty="0" err="1">
                <a:effectLst/>
                <a:latin typeface="Times New Roman"/>
                <a:ea typeface="Calibri"/>
                <a:cs typeface="Times New Roman"/>
              </a:rPr>
              <a:t>мікропіпеток</a:t>
            </a:r>
            <a:r>
              <a:rPr lang="ru-RU" sz="2400" spc="-60" dirty="0">
                <a:effectLst/>
                <a:latin typeface="Times New Roman"/>
                <a:ea typeface="Calibri"/>
                <a:cs typeface="Times New Roman"/>
              </a:rPr>
              <a:t> </a:t>
            </a:r>
            <a:r>
              <a:rPr lang="ru-RU" sz="2400" dirty="0" err="1">
                <a:effectLst/>
                <a:latin typeface="Times New Roman"/>
                <a:ea typeface="Calibri"/>
                <a:cs typeface="Times New Roman"/>
              </a:rPr>
              <a:t>або</a:t>
            </a:r>
            <a:r>
              <a:rPr lang="ru-RU" sz="2400" spc="-60" dirty="0">
                <a:effectLst/>
                <a:latin typeface="Times New Roman"/>
                <a:ea typeface="Calibri"/>
                <a:cs typeface="Times New Roman"/>
              </a:rPr>
              <a:t> </a:t>
            </a:r>
            <a:r>
              <a:rPr lang="ru-RU" sz="2400" spc="-5" dirty="0">
                <a:effectLst/>
                <a:latin typeface="Times New Roman"/>
                <a:ea typeface="Calibri"/>
                <a:cs typeface="Times New Roman"/>
              </a:rPr>
              <a:t>методом</a:t>
            </a:r>
            <a:r>
              <a:rPr lang="ru-RU" sz="2400" spc="-55" dirty="0">
                <a:effectLst/>
                <a:latin typeface="Times New Roman"/>
                <a:ea typeface="Calibri"/>
                <a:cs typeface="Times New Roman"/>
              </a:rPr>
              <a:t> </a:t>
            </a:r>
            <a:r>
              <a:rPr lang="ru-RU" sz="2400" spc="-5" dirty="0" err="1">
                <a:effectLst/>
                <a:latin typeface="Times New Roman"/>
                <a:ea typeface="Calibri"/>
                <a:cs typeface="Times New Roman"/>
              </a:rPr>
              <a:t>змивання</a:t>
            </a:r>
            <a:r>
              <a:rPr lang="ru-RU" sz="2400" spc="-5" dirty="0">
                <a:effectLst/>
                <a:latin typeface="Times New Roman"/>
                <a:ea typeface="Calibri"/>
                <a:cs typeface="Times New Roman"/>
              </a:rPr>
              <a:t>.</a:t>
            </a:r>
            <a:br>
              <a:rPr lang="ru-RU" sz="1800" dirty="0">
                <a:ea typeface="Calibri"/>
                <a:cs typeface="Times New Roman"/>
              </a:rPr>
            </a:br>
            <a:r>
              <a:rPr lang="ru-RU" sz="2400" b="1" dirty="0">
                <a:solidFill>
                  <a:srgbClr val="C00000"/>
                </a:solidFill>
                <a:effectLst/>
                <a:latin typeface="Times New Roman"/>
                <a:ea typeface="Calibri"/>
                <a:cs typeface="Times New Roman"/>
              </a:rPr>
              <a:t>Методом</a:t>
            </a:r>
            <a:r>
              <a:rPr lang="ru-RU" sz="2400" b="1" spc="15" dirty="0">
                <a:solidFill>
                  <a:srgbClr val="C00000"/>
                </a:solidFill>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мікропіпеток</a:t>
            </a:r>
            <a:r>
              <a:rPr lang="ru-RU" sz="2400" b="1" spc="20" dirty="0">
                <a:solidFill>
                  <a:srgbClr val="C00000"/>
                </a:solidFill>
                <a:effectLst/>
                <a:latin typeface="Times New Roman"/>
                <a:ea typeface="Calibri"/>
                <a:cs typeface="Times New Roman"/>
              </a:rPr>
              <a:t> </a:t>
            </a:r>
            <a:r>
              <a:rPr lang="ru-RU" sz="2400" spc="-5" dirty="0" err="1">
                <a:effectLst/>
                <a:latin typeface="Times New Roman"/>
                <a:ea typeface="Calibri"/>
                <a:cs typeface="Times New Roman"/>
              </a:rPr>
              <a:t>розраховують</a:t>
            </a:r>
            <a:r>
              <a:rPr lang="ru-RU" sz="2400" spc="20" dirty="0">
                <a:effectLst/>
                <a:latin typeface="Times New Roman"/>
                <a:ea typeface="Calibri"/>
                <a:cs typeface="Times New Roman"/>
              </a:rPr>
              <a:t> </a:t>
            </a:r>
            <a:r>
              <a:rPr lang="ru-RU" sz="2400" dirty="0" err="1">
                <a:effectLst/>
                <a:latin typeface="Times New Roman"/>
                <a:ea typeface="Calibri"/>
                <a:cs typeface="Times New Roman"/>
              </a:rPr>
              <a:t>кількість</a:t>
            </a:r>
            <a:r>
              <a:rPr lang="ru-RU" sz="2400" spc="20" dirty="0">
                <a:effectLst/>
                <a:latin typeface="Times New Roman"/>
                <a:ea typeface="Calibri"/>
                <a:cs typeface="Times New Roman"/>
              </a:rPr>
              <a:t> </a:t>
            </a:r>
            <a:r>
              <a:rPr lang="ru-RU" sz="2400" spc="-5" dirty="0">
                <a:effectLst/>
                <a:latin typeface="Times New Roman"/>
                <a:ea typeface="Calibri"/>
                <a:cs typeface="Times New Roman"/>
              </a:rPr>
              <a:t>нектару</a:t>
            </a:r>
            <a:r>
              <a:rPr lang="ru-RU" sz="2400" spc="20" dirty="0">
                <a:effectLst/>
                <a:latin typeface="Times New Roman"/>
                <a:ea typeface="Calibri"/>
                <a:cs typeface="Times New Roman"/>
              </a:rPr>
              <a:t> </a:t>
            </a:r>
            <a:r>
              <a:rPr lang="ru-RU" sz="2400" dirty="0">
                <a:effectLst/>
                <a:latin typeface="Times New Roman"/>
                <a:ea typeface="Calibri"/>
                <a:cs typeface="Times New Roman"/>
              </a:rPr>
              <a:t>в</a:t>
            </a:r>
            <a:r>
              <a:rPr lang="ru-RU" sz="2400" spc="15" dirty="0">
                <a:effectLst/>
                <a:latin typeface="Times New Roman"/>
                <a:ea typeface="Calibri"/>
                <a:cs typeface="Times New Roman"/>
              </a:rPr>
              <a:t> </a:t>
            </a:r>
            <a:r>
              <a:rPr lang="ru-RU" sz="2400" dirty="0" err="1">
                <a:effectLst/>
                <a:latin typeface="Times New Roman"/>
                <a:ea typeface="Calibri"/>
                <a:cs typeface="Times New Roman"/>
              </a:rPr>
              <a:t>квітках</a:t>
            </a:r>
            <a:r>
              <a:rPr lang="ru-RU" sz="2400" spc="20" dirty="0">
                <a:effectLst/>
                <a:latin typeface="Times New Roman"/>
                <a:ea typeface="Calibri"/>
                <a:cs typeface="Times New Roman"/>
              </a:rPr>
              <a:t> </a:t>
            </a:r>
            <a:r>
              <a:rPr lang="ru-RU" sz="2400" dirty="0">
                <a:effectLst/>
                <a:latin typeface="Times New Roman"/>
                <a:ea typeface="Calibri"/>
                <a:cs typeface="Times New Roman"/>
              </a:rPr>
              <a:t>і</a:t>
            </a:r>
            <a:r>
              <a:rPr lang="ru-RU" sz="2400" spc="20" dirty="0">
                <a:effectLst/>
                <a:latin typeface="Times New Roman"/>
                <a:ea typeface="Calibri"/>
                <a:cs typeface="Times New Roman"/>
              </a:rPr>
              <a:t> </a:t>
            </a:r>
            <a:r>
              <a:rPr lang="ru-RU" sz="2400" dirty="0" err="1">
                <a:effectLst/>
                <a:latin typeface="Times New Roman"/>
                <a:ea typeface="Calibri"/>
                <a:cs typeface="Times New Roman"/>
              </a:rPr>
              <a:t>вміст</a:t>
            </a:r>
            <a:r>
              <a:rPr lang="ru-RU" sz="2400" spc="15" dirty="0">
                <a:effectLst/>
                <a:latin typeface="Times New Roman"/>
                <a:ea typeface="Calibri"/>
                <a:cs typeface="Times New Roman"/>
              </a:rPr>
              <a:t> </a:t>
            </a:r>
            <a:r>
              <a:rPr lang="ru-RU" sz="2400" spc="-5" dirty="0" err="1">
                <a:effectLst/>
                <a:latin typeface="Times New Roman"/>
                <a:ea typeface="Calibri"/>
                <a:cs typeface="Times New Roman"/>
              </a:rPr>
              <a:t>цукру</a:t>
            </a:r>
            <a:r>
              <a:rPr lang="ru-RU" sz="2400" dirty="0">
                <a:effectLst/>
                <a:latin typeface="Times New Roman"/>
                <a:ea typeface="Calibri"/>
                <a:cs typeface="Times New Roman"/>
              </a:rPr>
              <a:t> </a:t>
            </a:r>
            <a:r>
              <a:rPr lang="ru-RU" sz="2400" spc="20" dirty="0">
                <a:effectLst/>
                <a:latin typeface="Times New Roman"/>
                <a:ea typeface="Calibri"/>
                <a:cs typeface="Times New Roman"/>
              </a:rPr>
              <a:t> </a:t>
            </a:r>
            <a:r>
              <a:rPr lang="ru-RU" sz="2400" dirty="0">
                <a:effectLst/>
                <a:latin typeface="Times New Roman"/>
                <a:ea typeface="Calibri"/>
                <a:cs typeface="Times New Roman"/>
              </a:rPr>
              <a:t>в</a:t>
            </a:r>
            <a:r>
              <a:rPr lang="ru-RU" sz="2400" spc="145" dirty="0">
                <a:effectLst/>
                <a:latin typeface="Times New Roman"/>
                <a:ea typeface="Calibri"/>
                <a:cs typeface="Times New Roman"/>
              </a:rPr>
              <a:t> </a:t>
            </a:r>
            <a:r>
              <a:rPr lang="ru-RU" sz="2400" spc="-5" dirty="0" err="1">
                <a:effectLst/>
                <a:latin typeface="Times New Roman"/>
                <a:ea typeface="Calibri"/>
                <a:cs typeface="Times New Roman"/>
              </a:rPr>
              <a:t>ньому</a:t>
            </a:r>
            <a:r>
              <a:rPr lang="ru-RU" sz="2400" spc="-5" dirty="0">
                <a:effectLst/>
                <a:latin typeface="Times New Roman"/>
                <a:ea typeface="Calibri"/>
                <a:cs typeface="Times New Roman"/>
              </a:rPr>
              <a:t>.</a:t>
            </a:r>
            <a:r>
              <a:rPr lang="ru-RU" sz="2400" spc="75" dirty="0">
                <a:effectLst/>
                <a:latin typeface="Times New Roman"/>
                <a:ea typeface="Calibri"/>
                <a:cs typeface="Times New Roman"/>
              </a:rPr>
              <a:t> </a:t>
            </a:r>
            <a:r>
              <a:rPr lang="ru-RU" sz="2400" spc="-5" dirty="0">
                <a:effectLst/>
                <a:latin typeface="Times New Roman"/>
                <a:ea typeface="Calibri"/>
                <a:cs typeface="Times New Roman"/>
              </a:rPr>
              <a:t>Нектар</a:t>
            </a:r>
            <a:r>
              <a:rPr lang="ru-RU" sz="2400" spc="80" dirty="0">
                <a:effectLst/>
                <a:latin typeface="Times New Roman"/>
                <a:ea typeface="Calibri"/>
                <a:cs typeface="Times New Roman"/>
              </a:rPr>
              <a:t> </a:t>
            </a:r>
            <a:r>
              <a:rPr lang="ru-RU" sz="2400" dirty="0">
                <a:effectLst/>
                <a:latin typeface="Times New Roman"/>
                <a:ea typeface="Calibri"/>
                <a:cs typeface="Times New Roman"/>
              </a:rPr>
              <a:t>з</a:t>
            </a:r>
            <a:r>
              <a:rPr lang="ru-RU" sz="2400" spc="80" dirty="0">
                <a:effectLst/>
                <a:latin typeface="Times New Roman"/>
                <a:ea typeface="Calibri"/>
                <a:cs typeface="Times New Roman"/>
              </a:rPr>
              <a:t> </a:t>
            </a:r>
            <a:r>
              <a:rPr lang="ru-RU" sz="2400" dirty="0" err="1">
                <a:effectLst/>
                <a:latin typeface="Times New Roman"/>
                <a:ea typeface="Calibri"/>
                <a:cs typeface="Times New Roman"/>
              </a:rPr>
              <a:t>квітки</a:t>
            </a:r>
            <a:r>
              <a:rPr lang="ru-RU" sz="2400" spc="80" dirty="0">
                <a:effectLst/>
                <a:latin typeface="Times New Roman"/>
                <a:ea typeface="Calibri"/>
                <a:cs typeface="Times New Roman"/>
              </a:rPr>
              <a:t> </a:t>
            </a:r>
            <a:r>
              <a:rPr lang="ru-RU" sz="2400" spc="-5" dirty="0" err="1">
                <a:effectLst/>
                <a:latin typeface="Times New Roman"/>
                <a:ea typeface="Calibri"/>
                <a:cs typeface="Times New Roman"/>
              </a:rPr>
              <a:t>відбирають</a:t>
            </a:r>
            <a:r>
              <a:rPr lang="ru-RU" sz="2400" spc="80" dirty="0">
                <a:effectLst/>
                <a:latin typeface="Times New Roman"/>
                <a:ea typeface="Calibri"/>
                <a:cs typeface="Times New Roman"/>
              </a:rPr>
              <a:t> </a:t>
            </a:r>
            <a:r>
              <a:rPr lang="ru-RU" sz="2400" spc="-5" dirty="0" err="1">
                <a:effectLst/>
                <a:latin typeface="Times New Roman"/>
                <a:ea typeface="Calibri"/>
                <a:cs typeface="Times New Roman"/>
              </a:rPr>
              <a:t>мікропіпеткою</a:t>
            </a:r>
            <a:r>
              <a:rPr lang="ru-RU" sz="2400" spc="85" dirty="0">
                <a:effectLst/>
                <a:latin typeface="Times New Roman"/>
                <a:ea typeface="Calibri"/>
                <a:cs typeface="Times New Roman"/>
              </a:rPr>
              <a:t> </a:t>
            </a:r>
            <a:r>
              <a:rPr lang="ru-RU" sz="2400" dirty="0">
                <a:effectLst/>
                <a:latin typeface="Times New Roman"/>
                <a:ea typeface="Calibri"/>
                <a:cs typeface="Times New Roman"/>
              </a:rPr>
              <a:t>з</a:t>
            </a:r>
            <a:r>
              <a:rPr lang="ru-RU" sz="2400" spc="80" dirty="0">
                <a:effectLst/>
                <a:latin typeface="Times New Roman"/>
                <a:ea typeface="Calibri"/>
                <a:cs typeface="Times New Roman"/>
              </a:rPr>
              <a:t> </a:t>
            </a:r>
            <a:r>
              <a:rPr lang="ru-RU" sz="2400" dirty="0" err="1">
                <a:effectLst/>
                <a:latin typeface="Times New Roman"/>
                <a:ea typeface="Calibri"/>
                <a:cs typeface="Times New Roman"/>
              </a:rPr>
              <a:t>капілярним</a:t>
            </a:r>
            <a:r>
              <a:rPr lang="ru-RU" sz="2400" spc="85" dirty="0">
                <a:effectLst/>
                <a:latin typeface="Times New Roman"/>
                <a:ea typeface="Calibri"/>
                <a:cs typeface="Times New Roman"/>
              </a:rPr>
              <a:t> </a:t>
            </a:r>
            <a:r>
              <a:rPr lang="ru-RU" sz="2400" spc="-5" dirty="0" err="1">
                <a:effectLst/>
                <a:latin typeface="Times New Roman"/>
                <a:ea typeface="Calibri"/>
                <a:cs typeface="Times New Roman"/>
              </a:rPr>
              <a:t>кінцем</a:t>
            </a:r>
            <a:r>
              <a:rPr lang="ru-RU" sz="2400" spc="90" dirty="0">
                <a:effectLst/>
                <a:latin typeface="Times New Roman"/>
                <a:ea typeface="Calibri"/>
                <a:cs typeface="Times New Roman"/>
              </a:rPr>
              <a:t> </a:t>
            </a:r>
            <a:r>
              <a:rPr lang="ru-RU" sz="2400" dirty="0">
                <a:effectLst/>
                <a:latin typeface="Times New Roman"/>
                <a:ea typeface="Calibri"/>
                <a:cs typeface="Times New Roman"/>
              </a:rPr>
              <a:t>1-1,5</a:t>
            </a:r>
            <a:r>
              <a:rPr lang="ru-RU" sz="2400" spc="75" dirty="0">
                <a:effectLst/>
                <a:latin typeface="Times New Roman"/>
                <a:ea typeface="Calibri"/>
                <a:cs typeface="Times New Roman"/>
              </a:rPr>
              <a:t> </a:t>
            </a:r>
            <a:r>
              <a:rPr lang="ru-RU" sz="2400" dirty="0">
                <a:effectLst/>
                <a:latin typeface="Times New Roman"/>
                <a:ea typeface="Calibri"/>
                <a:cs typeface="Times New Roman"/>
              </a:rPr>
              <a:t>см</a:t>
            </a:r>
            <a:r>
              <a:rPr lang="ru-RU" sz="2400" spc="80" dirty="0">
                <a:effectLst/>
                <a:latin typeface="Times New Roman"/>
                <a:ea typeface="Calibri"/>
                <a:cs typeface="Times New Roman"/>
              </a:rPr>
              <a:t> </a:t>
            </a:r>
            <a:r>
              <a:rPr lang="ru-RU" sz="2400" spc="-5" dirty="0" err="1">
                <a:effectLst/>
                <a:latin typeface="Times New Roman"/>
                <a:ea typeface="Calibri"/>
                <a:cs typeface="Times New Roman"/>
              </a:rPr>
              <a:t>завдовжки</a:t>
            </a:r>
            <a:r>
              <a:rPr lang="ru-RU" sz="2400" spc="-5" dirty="0">
                <a:effectLst/>
                <a:latin typeface="Times New Roman"/>
                <a:ea typeface="Calibri"/>
                <a:cs typeface="Times New Roman"/>
              </a:rPr>
              <a:t>,</a:t>
            </a:r>
            <a:r>
              <a:rPr lang="ru-RU" sz="2400" spc="215" dirty="0">
                <a:effectLst/>
                <a:latin typeface="Times New Roman"/>
                <a:ea typeface="Calibri"/>
                <a:cs typeface="Times New Roman"/>
              </a:rPr>
              <a:t> </a:t>
            </a:r>
            <a:r>
              <a:rPr lang="ru-RU" sz="2400" dirty="0">
                <a:effectLst/>
                <a:latin typeface="Times New Roman"/>
                <a:ea typeface="Calibri"/>
                <a:cs typeface="Times New Roman"/>
              </a:rPr>
              <a:t>до</a:t>
            </a:r>
            <a:r>
              <a:rPr lang="ru-RU" sz="2400" spc="125" dirty="0">
                <a:effectLst/>
                <a:latin typeface="Times New Roman"/>
                <a:ea typeface="Calibri"/>
                <a:cs typeface="Times New Roman"/>
              </a:rPr>
              <a:t> </a:t>
            </a:r>
            <a:r>
              <a:rPr lang="ru-RU" sz="2400" spc="-5" dirty="0" err="1">
                <a:effectLst/>
                <a:latin typeface="Times New Roman"/>
                <a:ea typeface="Calibri"/>
                <a:cs typeface="Times New Roman"/>
              </a:rPr>
              <a:t>протилежного</a:t>
            </a:r>
            <a:r>
              <a:rPr lang="ru-RU" sz="2400" spc="125" dirty="0">
                <a:effectLst/>
                <a:latin typeface="Times New Roman"/>
                <a:ea typeface="Calibri"/>
                <a:cs typeface="Times New Roman"/>
              </a:rPr>
              <a:t> </a:t>
            </a:r>
            <a:r>
              <a:rPr lang="ru-RU" sz="2400" dirty="0" err="1">
                <a:effectLst/>
                <a:latin typeface="Times New Roman"/>
                <a:ea typeface="Calibri"/>
                <a:cs typeface="Times New Roman"/>
              </a:rPr>
              <a:t>кінця</a:t>
            </a:r>
            <a:r>
              <a:rPr lang="ru-RU" sz="2400" spc="130" dirty="0">
                <a:effectLst/>
                <a:latin typeface="Times New Roman"/>
                <a:ea typeface="Calibri"/>
                <a:cs typeface="Times New Roman"/>
              </a:rPr>
              <a:t> </a:t>
            </a:r>
            <a:r>
              <a:rPr lang="ru-RU" sz="2400" spc="-5" dirty="0" err="1">
                <a:effectLst/>
                <a:latin typeface="Times New Roman"/>
                <a:ea typeface="Calibri"/>
                <a:cs typeface="Times New Roman"/>
              </a:rPr>
              <a:t>якої</a:t>
            </a:r>
            <a:r>
              <a:rPr lang="ru-RU" sz="2400" spc="130" dirty="0">
                <a:effectLst/>
                <a:latin typeface="Times New Roman"/>
                <a:ea typeface="Calibri"/>
                <a:cs typeface="Times New Roman"/>
              </a:rPr>
              <a:t> </a:t>
            </a:r>
            <a:r>
              <a:rPr lang="ru-RU" sz="2400" spc="-5" dirty="0" err="1">
                <a:effectLst/>
                <a:latin typeface="Times New Roman"/>
                <a:ea typeface="Calibri"/>
                <a:cs typeface="Times New Roman"/>
              </a:rPr>
              <a:t>приєднують</a:t>
            </a:r>
            <a:r>
              <a:rPr lang="ru-RU" sz="2400" spc="125" dirty="0">
                <a:effectLst/>
                <a:latin typeface="Times New Roman"/>
                <a:ea typeface="Calibri"/>
                <a:cs typeface="Times New Roman"/>
              </a:rPr>
              <a:t> </a:t>
            </a:r>
            <a:r>
              <a:rPr lang="ru-RU" sz="2400" spc="-5" dirty="0" err="1">
                <a:effectLst/>
                <a:latin typeface="Times New Roman"/>
                <a:ea typeface="Calibri"/>
                <a:cs typeface="Times New Roman"/>
              </a:rPr>
              <a:t>довгу</a:t>
            </a:r>
            <a:r>
              <a:rPr lang="ru-RU" sz="2400" spc="145" dirty="0">
                <a:effectLst/>
                <a:latin typeface="Times New Roman"/>
                <a:ea typeface="Calibri"/>
                <a:cs typeface="Times New Roman"/>
              </a:rPr>
              <a:t> </a:t>
            </a:r>
            <a:r>
              <a:rPr lang="ru-RU" sz="2400" spc="-5" dirty="0" err="1">
                <a:effectLst/>
                <a:latin typeface="Times New Roman"/>
                <a:ea typeface="Calibri"/>
                <a:cs typeface="Times New Roman"/>
              </a:rPr>
              <a:t>гумову</a:t>
            </a:r>
            <a:r>
              <a:rPr lang="ru-RU" sz="2400" spc="130" dirty="0">
                <a:effectLst/>
                <a:latin typeface="Times New Roman"/>
                <a:ea typeface="Calibri"/>
                <a:cs typeface="Times New Roman"/>
              </a:rPr>
              <a:t> </a:t>
            </a:r>
            <a:r>
              <a:rPr lang="ru-RU" sz="2400" spc="-5" dirty="0">
                <a:effectLst/>
                <a:latin typeface="Times New Roman"/>
                <a:ea typeface="Calibri"/>
                <a:cs typeface="Times New Roman"/>
              </a:rPr>
              <a:t>трубку</a:t>
            </a:r>
            <a:r>
              <a:rPr lang="ru-RU" sz="2400" spc="135" dirty="0">
                <a:effectLst/>
                <a:latin typeface="Times New Roman"/>
                <a:ea typeface="Calibri"/>
                <a:cs typeface="Times New Roman"/>
              </a:rPr>
              <a:t> </a:t>
            </a:r>
            <a:r>
              <a:rPr lang="ru-RU" sz="2400" dirty="0" err="1">
                <a:effectLst/>
                <a:latin typeface="Times New Roman"/>
                <a:ea typeface="Calibri"/>
                <a:cs typeface="Times New Roman"/>
              </a:rPr>
              <a:t>із</a:t>
            </a:r>
            <a:r>
              <a:rPr lang="ru-RU" sz="2400" spc="125" dirty="0">
                <a:effectLst/>
                <a:latin typeface="Times New Roman"/>
                <a:ea typeface="Calibri"/>
                <a:cs typeface="Times New Roman"/>
              </a:rPr>
              <a:t> </a:t>
            </a:r>
            <a:r>
              <a:rPr lang="ru-RU" sz="2400" spc="-5" dirty="0" err="1">
                <a:effectLst/>
                <a:latin typeface="Times New Roman"/>
                <a:ea typeface="Calibri"/>
                <a:cs typeface="Times New Roman"/>
              </a:rPr>
              <a:t>скляним</a:t>
            </a:r>
            <a:r>
              <a:rPr lang="ru-RU" sz="2400" spc="130" dirty="0">
                <a:effectLst/>
                <a:latin typeface="Times New Roman"/>
                <a:ea typeface="Calibri"/>
                <a:cs typeface="Times New Roman"/>
              </a:rPr>
              <a:t> </a:t>
            </a:r>
            <a:r>
              <a:rPr lang="ru-RU" sz="2400" spc="-5" dirty="0">
                <a:effectLst/>
                <a:latin typeface="Times New Roman"/>
                <a:ea typeface="Calibri"/>
                <a:cs typeface="Times New Roman"/>
              </a:rPr>
              <a:t>наконечником.</a:t>
            </a:r>
            <a:r>
              <a:rPr lang="ru-RU" sz="2400" spc="125" dirty="0">
                <a:effectLst/>
                <a:latin typeface="Times New Roman"/>
                <a:ea typeface="Calibri"/>
                <a:cs typeface="Times New Roman"/>
              </a:rPr>
              <a:t> </a:t>
            </a:r>
            <a:r>
              <a:rPr lang="ru-RU" sz="2400" dirty="0">
                <a:effectLst/>
                <a:latin typeface="Times New Roman"/>
                <a:ea typeface="Calibri"/>
                <a:cs typeface="Times New Roman"/>
              </a:rPr>
              <a:t>У</a:t>
            </a:r>
            <a:r>
              <a:rPr lang="ru-RU" sz="2400" spc="225" dirty="0">
                <a:effectLst/>
                <a:latin typeface="Times New Roman"/>
                <a:ea typeface="Calibri"/>
                <a:cs typeface="Times New Roman"/>
              </a:rPr>
              <a:t> </a:t>
            </a:r>
            <a:r>
              <a:rPr lang="ru-RU" sz="2400" spc="-5" dirty="0" err="1">
                <a:effectLst/>
                <a:latin typeface="Times New Roman"/>
                <a:ea typeface="Calibri"/>
                <a:cs typeface="Times New Roman"/>
              </a:rPr>
              <a:t>міру</a:t>
            </a:r>
            <a:r>
              <a:rPr lang="ru-RU" sz="2400" spc="75" dirty="0">
                <a:effectLst/>
                <a:latin typeface="Times New Roman"/>
                <a:ea typeface="Calibri"/>
                <a:cs typeface="Times New Roman"/>
              </a:rPr>
              <a:t> </a:t>
            </a:r>
            <a:r>
              <a:rPr lang="ru-RU" sz="2400" spc="-5" dirty="0" err="1">
                <a:effectLst/>
                <a:latin typeface="Times New Roman"/>
                <a:ea typeface="Calibri"/>
                <a:cs typeface="Times New Roman"/>
              </a:rPr>
              <a:t>відбирання</a:t>
            </a:r>
            <a:r>
              <a:rPr lang="ru-RU" sz="2400" spc="75" dirty="0">
                <a:effectLst/>
                <a:latin typeface="Times New Roman"/>
                <a:ea typeface="Calibri"/>
                <a:cs typeface="Times New Roman"/>
              </a:rPr>
              <a:t> </a:t>
            </a:r>
            <a:r>
              <a:rPr lang="ru-RU" sz="2400" spc="-5" dirty="0">
                <a:effectLst/>
                <a:latin typeface="Times New Roman"/>
                <a:ea typeface="Calibri"/>
                <a:cs typeface="Times New Roman"/>
              </a:rPr>
              <a:t>нектару</a:t>
            </a:r>
            <a:r>
              <a:rPr lang="ru-RU" sz="2400" spc="85" dirty="0">
                <a:effectLst/>
                <a:latin typeface="Times New Roman"/>
                <a:ea typeface="Calibri"/>
                <a:cs typeface="Times New Roman"/>
              </a:rPr>
              <a:t> </a:t>
            </a:r>
            <a:r>
              <a:rPr lang="ru-RU" sz="2400" spc="-5" dirty="0" err="1">
                <a:effectLst/>
                <a:latin typeface="Times New Roman"/>
                <a:ea typeface="Calibri"/>
                <a:cs typeface="Times New Roman"/>
              </a:rPr>
              <a:t>його</a:t>
            </a:r>
            <a:r>
              <a:rPr lang="ru-RU" sz="2400" spc="70" dirty="0">
                <a:effectLst/>
                <a:latin typeface="Times New Roman"/>
                <a:ea typeface="Calibri"/>
                <a:cs typeface="Times New Roman"/>
              </a:rPr>
              <a:t> </a:t>
            </a:r>
            <a:r>
              <a:rPr lang="ru-RU" sz="2400" spc="-5" dirty="0" err="1">
                <a:effectLst/>
                <a:latin typeface="Times New Roman"/>
                <a:ea typeface="Calibri"/>
                <a:cs typeface="Times New Roman"/>
              </a:rPr>
              <a:t>видувають</a:t>
            </a:r>
            <a:r>
              <a:rPr lang="ru-RU" sz="2400" spc="75" dirty="0">
                <a:effectLst/>
                <a:latin typeface="Times New Roman"/>
                <a:ea typeface="Calibri"/>
                <a:cs typeface="Times New Roman"/>
              </a:rPr>
              <a:t> </a:t>
            </a:r>
            <a:r>
              <a:rPr lang="ru-RU" sz="2400" dirty="0">
                <a:effectLst/>
                <a:latin typeface="Times New Roman"/>
                <a:ea typeface="Calibri"/>
                <a:cs typeface="Times New Roman"/>
              </a:rPr>
              <a:t>з</a:t>
            </a:r>
            <a:r>
              <a:rPr lang="ru-RU" sz="2400" spc="70" dirty="0">
                <a:effectLst/>
                <a:latin typeface="Times New Roman"/>
                <a:ea typeface="Calibri"/>
                <a:cs typeface="Times New Roman"/>
              </a:rPr>
              <a:t> </a:t>
            </a:r>
            <a:r>
              <a:rPr lang="ru-RU" sz="2400" dirty="0" err="1">
                <a:effectLst/>
                <a:latin typeface="Times New Roman"/>
                <a:ea typeface="Calibri"/>
                <a:cs typeface="Times New Roman"/>
              </a:rPr>
              <a:t>піпетки</a:t>
            </a:r>
            <a:r>
              <a:rPr lang="ru-RU" sz="2400" spc="65" dirty="0">
                <a:effectLst/>
                <a:latin typeface="Times New Roman"/>
                <a:ea typeface="Calibri"/>
                <a:cs typeface="Times New Roman"/>
              </a:rPr>
              <a:t> </a:t>
            </a:r>
            <a:r>
              <a:rPr lang="ru-RU" sz="2400" dirty="0">
                <a:effectLst/>
                <a:latin typeface="Times New Roman"/>
                <a:ea typeface="Calibri"/>
                <a:cs typeface="Times New Roman"/>
              </a:rPr>
              <a:t>у</a:t>
            </a:r>
            <a:r>
              <a:rPr lang="ru-RU" sz="2400" spc="75" dirty="0">
                <a:effectLst/>
                <a:latin typeface="Times New Roman"/>
                <a:ea typeface="Calibri"/>
                <a:cs typeface="Times New Roman"/>
              </a:rPr>
              <a:t> </a:t>
            </a:r>
            <a:r>
              <a:rPr lang="ru-RU" sz="2400" dirty="0" err="1">
                <a:effectLst/>
                <a:latin typeface="Times New Roman"/>
                <a:ea typeface="Calibri"/>
                <a:cs typeface="Times New Roman"/>
              </a:rPr>
              <a:t>скляний</a:t>
            </a:r>
            <a:r>
              <a:rPr lang="ru-RU" sz="2400" spc="70" dirty="0">
                <a:effectLst/>
                <a:latin typeface="Times New Roman"/>
                <a:ea typeface="Calibri"/>
                <a:cs typeface="Times New Roman"/>
              </a:rPr>
              <a:t> </a:t>
            </a:r>
            <a:r>
              <a:rPr lang="ru-RU" sz="2400" dirty="0" err="1">
                <a:effectLst/>
                <a:latin typeface="Times New Roman"/>
                <a:ea typeface="Calibri"/>
                <a:cs typeface="Times New Roman"/>
              </a:rPr>
              <a:t>приймач</a:t>
            </a:r>
            <a:r>
              <a:rPr lang="ru-RU" sz="2400" spc="75" dirty="0">
                <a:effectLst/>
                <a:latin typeface="Times New Roman"/>
                <a:ea typeface="Calibri"/>
                <a:cs typeface="Times New Roman"/>
              </a:rPr>
              <a:t> </a:t>
            </a:r>
            <a:r>
              <a:rPr lang="ru-RU" sz="2400" dirty="0">
                <a:effectLst/>
                <a:latin typeface="Times New Roman"/>
                <a:ea typeface="Calibri"/>
                <a:cs typeface="Times New Roman"/>
              </a:rPr>
              <a:t>з</a:t>
            </a:r>
            <a:r>
              <a:rPr lang="ru-RU" sz="2400" spc="65" dirty="0">
                <a:effectLst/>
                <a:latin typeface="Times New Roman"/>
                <a:ea typeface="Calibri"/>
                <a:cs typeface="Times New Roman"/>
              </a:rPr>
              <a:t> </a:t>
            </a:r>
            <a:r>
              <a:rPr lang="ru-RU" sz="2400" dirty="0" err="1">
                <a:effectLst/>
                <a:latin typeface="Times New Roman"/>
                <a:ea typeface="Calibri"/>
                <a:cs typeface="Times New Roman"/>
              </a:rPr>
              <a:t>капілярними</a:t>
            </a:r>
            <a:r>
              <a:rPr lang="ru-RU" sz="2400" spc="165" dirty="0">
                <a:effectLst/>
                <a:latin typeface="Times New Roman"/>
                <a:ea typeface="Calibri"/>
                <a:cs typeface="Times New Roman"/>
              </a:rPr>
              <a:t> </a:t>
            </a:r>
            <a:r>
              <a:rPr lang="ru-RU" sz="2400" dirty="0" err="1">
                <a:effectLst/>
                <a:latin typeface="Times New Roman"/>
                <a:ea typeface="Calibri"/>
                <a:cs typeface="Times New Roman"/>
              </a:rPr>
              <a:t>кінцями</a:t>
            </a:r>
            <a:r>
              <a:rPr lang="ru-RU" sz="2400" spc="-25" dirty="0">
                <a:effectLst/>
                <a:latin typeface="Times New Roman"/>
                <a:ea typeface="Calibri"/>
                <a:cs typeface="Times New Roman"/>
              </a:rPr>
              <a:t> </a:t>
            </a:r>
            <a:r>
              <a:rPr lang="ru-RU" sz="2400" dirty="0">
                <a:effectLst/>
                <a:latin typeface="Times New Roman"/>
                <a:ea typeface="Calibri"/>
                <a:cs typeface="Times New Roman"/>
              </a:rPr>
              <a:t>3</a:t>
            </a:r>
            <a:r>
              <a:rPr lang="ru-RU" sz="2400" spc="-25" dirty="0">
                <a:effectLst/>
                <a:latin typeface="Times New Roman"/>
                <a:ea typeface="Calibri"/>
                <a:cs typeface="Times New Roman"/>
              </a:rPr>
              <a:t> </a:t>
            </a:r>
            <a:r>
              <a:rPr lang="ru-RU" sz="2400" spc="-5" dirty="0">
                <a:effectLst/>
                <a:latin typeface="Times New Roman"/>
                <a:ea typeface="Calibri"/>
                <a:cs typeface="Times New Roman"/>
              </a:rPr>
              <a:t>см</a:t>
            </a:r>
            <a:r>
              <a:rPr lang="ru-RU" sz="2400" spc="-25" dirty="0">
                <a:effectLst/>
                <a:latin typeface="Times New Roman"/>
                <a:ea typeface="Calibri"/>
                <a:cs typeface="Times New Roman"/>
              </a:rPr>
              <a:t> </a:t>
            </a:r>
            <a:r>
              <a:rPr lang="ru-RU" sz="2400" spc="-5" dirty="0" err="1">
                <a:effectLst/>
                <a:latin typeface="Times New Roman"/>
                <a:ea typeface="Calibri"/>
                <a:cs typeface="Times New Roman"/>
              </a:rPr>
              <a:t>завдовжки</a:t>
            </a:r>
            <a:r>
              <a:rPr lang="ru-RU" sz="2400" spc="-25" dirty="0">
                <a:effectLst/>
                <a:latin typeface="Times New Roman"/>
                <a:ea typeface="Calibri"/>
                <a:cs typeface="Times New Roman"/>
              </a:rPr>
              <a:t> </a:t>
            </a:r>
            <a:r>
              <a:rPr lang="ru-RU" sz="2400" dirty="0">
                <a:effectLst/>
                <a:latin typeface="Times New Roman"/>
                <a:ea typeface="Calibri"/>
                <a:cs typeface="Times New Roman"/>
              </a:rPr>
              <a:t>і</a:t>
            </a:r>
            <a:r>
              <a:rPr lang="ru-RU" sz="2400" spc="-25" dirty="0">
                <a:effectLst/>
                <a:latin typeface="Times New Roman"/>
                <a:ea typeface="Calibri"/>
                <a:cs typeface="Times New Roman"/>
              </a:rPr>
              <a:t> </a:t>
            </a:r>
            <a:r>
              <a:rPr lang="ru-RU" sz="2400" spc="-5" dirty="0" err="1">
                <a:effectLst/>
                <a:latin typeface="Times New Roman"/>
                <a:ea typeface="Calibri"/>
                <a:cs typeface="Times New Roman"/>
              </a:rPr>
              <a:t>місткістю</a:t>
            </a:r>
            <a:r>
              <a:rPr lang="ru-RU" sz="2400" spc="-25" dirty="0">
                <a:effectLst/>
                <a:latin typeface="Times New Roman"/>
                <a:ea typeface="Calibri"/>
                <a:cs typeface="Times New Roman"/>
              </a:rPr>
              <a:t> </a:t>
            </a:r>
            <a:r>
              <a:rPr lang="ru-RU" sz="2400" spc="-5" dirty="0">
                <a:effectLst/>
                <a:latin typeface="Times New Roman"/>
                <a:ea typeface="Calibri"/>
                <a:cs typeface="Times New Roman"/>
              </a:rPr>
              <a:t>не</a:t>
            </a:r>
            <a:r>
              <a:rPr lang="ru-RU" sz="2400" spc="-25" dirty="0">
                <a:effectLst/>
                <a:latin typeface="Times New Roman"/>
                <a:ea typeface="Calibri"/>
                <a:cs typeface="Times New Roman"/>
              </a:rPr>
              <a:t> </a:t>
            </a:r>
            <a:r>
              <a:rPr lang="ru-RU" sz="2400" dirty="0" err="1">
                <a:effectLst/>
                <a:latin typeface="Times New Roman"/>
                <a:ea typeface="Calibri"/>
                <a:cs typeface="Times New Roman"/>
              </a:rPr>
              <a:t>більше</a:t>
            </a:r>
            <a:r>
              <a:rPr lang="ru-RU" sz="2400" spc="-25" dirty="0">
                <a:effectLst/>
                <a:latin typeface="Times New Roman"/>
                <a:ea typeface="Calibri"/>
                <a:cs typeface="Times New Roman"/>
              </a:rPr>
              <a:t> </a:t>
            </a:r>
            <a:r>
              <a:rPr lang="ru-RU" sz="2400" dirty="0">
                <a:effectLst/>
                <a:latin typeface="Times New Roman"/>
                <a:ea typeface="Calibri"/>
                <a:cs typeface="Times New Roman"/>
              </a:rPr>
              <a:t>250</a:t>
            </a:r>
            <a:r>
              <a:rPr lang="ru-RU" sz="2400" spc="-25" dirty="0">
                <a:effectLst/>
                <a:latin typeface="Times New Roman"/>
                <a:ea typeface="Calibri"/>
                <a:cs typeface="Times New Roman"/>
              </a:rPr>
              <a:t> </a:t>
            </a:r>
            <a:r>
              <a:rPr lang="ru-RU" sz="2400" dirty="0">
                <a:effectLst/>
                <a:latin typeface="Times New Roman"/>
                <a:ea typeface="Calibri"/>
                <a:cs typeface="Times New Roman"/>
              </a:rPr>
              <a:t>мг.</a:t>
            </a:r>
            <a:br>
              <a:rPr lang="ru-RU" sz="1800" dirty="0">
                <a:ea typeface="Calibri"/>
                <a:cs typeface="Times New Roman"/>
              </a:rPr>
            </a:br>
            <a:r>
              <a:rPr lang="ru-RU" sz="2400" spc="-30" dirty="0" err="1">
                <a:effectLst/>
                <a:latin typeface="Times New Roman"/>
                <a:ea typeface="Calibri"/>
              </a:rPr>
              <a:t>Спочатку</a:t>
            </a:r>
            <a:r>
              <a:rPr lang="ru-RU" sz="2400" spc="125" dirty="0">
                <a:effectLst/>
                <a:latin typeface="Times New Roman"/>
                <a:ea typeface="Calibri"/>
              </a:rPr>
              <a:t> </a:t>
            </a:r>
            <a:r>
              <a:rPr lang="ru-RU" sz="2400" spc="-25" dirty="0" err="1">
                <a:effectLst/>
                <a:latin typeface="Times New Roman"/>
                <a:ea typeface="Calibri"/>
              </a:rPr>
              <a:t>зваж</a:t>
            </a:r>
            <a:r>
              <a:rPr lang="ru-RU" sz="2400" spc="-20" dirty="0" err="1">
                <a:effectLst/>
                <a:latin typeface="Times New Roman"/>
                <a:ea typeface="Calibri"/>
              </a:rPr>
              <a:t>ують</a:t>
            </a:r>
            <a:r>
              <a:rPr lang="ru-RU" sz="2400" spc="115" dirty="0">
                <a:effectLst/>
                <a:latin typeface="Times New Roman"/>
                <a:ea typeface="Calibri"/>
              </a:rPr>
              <a:t> </a:t>
            </a:r>
            <a:r>
              <a:rPr lang="ru-RU" sz="2400" spc="-20" dirty="0" err="1">
                <a:effectLst/>
                <a:latin typeface="Times New Roman"/>
                <a:ea typeface="Calibri"/>
              </a:rPr>
              <a:t>пу</a:t>
            </a:r>
            <a:r>
              <a:rPr lang="ru-RU" sz="2400" spc="-25" dirty="0" err="1">
                <a:effectLst/>
                <a:latin typeface="Times New Roman"/>
                <a:ea typeface="Calibri"/>
              </a:rPr>
              <a:t>с</a:t>
            </a:r>
            <a:r>
              <a:rPr lang="ru-RU" sz="2400" spc="-20" dirty="0" err="1">
                <a:effectLst/>
                <a:latin typeface="Times New Roman"/>
                <a:ea typeface="Calibri"/>
              </a:rPr>
              <a:t>тий</a:t>
            </a:r>
            <a:r>
              <a:rPr lang="ru-RU" sz="2400" spc="115" dirty="0">
                <a:effectLst/>
                <a:latin typeface="Times New Roman"/>
                <a:ea typeface="Calibri"/>
              </a:rPr>
              <a:t> </a:t>
            </a:r>
            <a:r>
              <a:rPr lang="ru-RU" sz="2400" spc="-25" dirty="0" err="1">
                <a:effectLst/>
                <a:latin typeface="Times New Roman"/>
                <a:ea typeface="Calibri"/>
              </a:rPr>
              <a:t>приймач</a:t>
            </a:r>
            <a:r>
              <a:rPr lang="ru-RU" sz="2400" spc="120" dirty="0">
                <a:effectLst/>
                <a:latin typeface="Times New Roman"/>
                <a:ea typeface="Calibri"/>
              </a:rPr>
              <a:t> </a:t>
            </a:r>
            <a:br>
              <a:rPr lang="ru-RU" sz="2400" spc="120" dirty="0">
                <a:effectLst/>
                <a:latin typeface="Times New Roman"/>
                <a:ea typeface="Calibri"/>
              </a:rPr>
            </a:br>
            <a:r>
              <a:rPr lang="ru-RU" sz="2400" spc="-10" dirty="0">
                <a:effectLst/>
                <a:latin typeface="Times New Roman"/>
                <a:ea typeface="Calibri"/>
              </a:rPr>
              <a:t>на</a:t>
            </a:r>
            <a:r>
              <a:rPr lang="ru-RU" sz="2400" spc="115" dirty="0">
                <a:effectLst/>
                <a:latin typeface="Times New Roman"/>
                <a:ea typeface="Calibri"/>
              </a:rPr>
              <a:t> </a:t>
            </a:r>
            <a:r>
              <a:rPr lang="ru-RU" sz="2400" spc="-25" dirty="0" err="1">
                <a:effectLst/>
                <a:latin typeface="Times New Roman"/>
                <a:ea typeface="Calibri"/>
              </a:rPr>
              <a:t>торсійних</a:t>
            </a:r>
            <a:r>
              <a:rPr lang="ru-RU" sz="2400" spc="115" dirty="0">
                <a:effectLst/>
                <a:latin typeface="Times New Roman"/>
                <a:ea typeface="Calibri"/>
              </a:rPr>
              <a:t> </a:t>
            </a:r>
            <a:r>
              <a:rPr lang="ru-RU" sz="2400" spc="-25" dirty="0" err="1">
                <a:effectLst/>
                <a:latin typeface="Times New Roman"/>
                <a:ea typeface="Calibri"/>
              </a:rPr>
              <a:t>терезах</a:t>
            </a:r>
            <a:r>
              <a:rPr lang="ru-RU" sz="2400" spc="-20" dirty="0">
                <a:effectLst/>
                <a:latin typeface="Times New Roman"/>
                <a:ea typeface="Calibri"/>
              </a:rPr>
              <a:t>,</a:t>
            </a:r>
            <a:r>
              <a:rPr lang="ru-RU" sz="2400" spc="115" dirty="0">
                <a:effectLst/>
                <a:latin typeface="Times New Roman"/>
                <a:ea typeface="Calibri"/>
              </a:rPr>
              <a:t> </a:t>
            </a:r>
            <a:r>
              <a:rPr lang="ru-RU" sz="2400" dirty="0">
                <a:effectLst/>
                <a:latin typeface="Times New Roman"/>
                <a:ea typeface="Calibri"/>
              </a:rPr>
              <a:t>а</a:t>
            </a:r>
            <a:r>
              <a:rPr lang="ru-RU" sz="2400" spc="120" dirty="0">
                <a:effectLst/>
                <a:latin typeface="Times New Roman"/>
                <a:ea typeface="Calibri"/>
              </a:rPr>
              <a:t> </a:t>
            </a:r>
            <a:r>
              <a:rPr lang="ru-RU" sz="2400" spc="-20" dirty="0" err="1">
                <a:effectLst/>
                <a:latin typeface="Times New Roman"/>
                <a:ea typeface="Calibri"/>
              </a:rPr>
              <a:t>пот</a:t>
            </a:r>
            <a:r>
              <a:rPr lang="ru-RU" sz="2400" spc="-25" dirty="0" err="1">
                <a:effectLst/>
                <a:latin typeface="Times New Roman"/>
                <a:ea typeface="Calibri"/>
              </a:rPr>
              <a:t>ім</a:t>
            </a:r>
            <a:r>
              <a:rPr lang="ru-RU" sz="2400" spc="115" dirty="0">
                <a:effectLst/>
                <a:latin typeface="Times New Roman"/>
                <a:ea typeface="Calibri"/>
              </a:rPr>
              <a:t> </a:t>
            </a:r>
            <a:r>
              <a:rPr lang="ru-RU" sz="2400" dirty="0">
                <a:effectLst/>
                <a:latin typeface="Times New Roman"/>
                <a:ea typeface="Calibri"/>
              </a:rPr>
              <a:t>–</a:t>
            </a:r>
            <a:r>
              <a:rPr lang="ru-RU" sz="2400" spc="115" dirty="0">
                <a:effectLst/>
                <a:latin typeface="Times New Roman"/>
                <a:ea typeface="Calibri"/>
              </a:rPr>
              <a:t> </a:t>
            </a:r>
            <a:br>
              <a:rPr lang="ru-RU" sz="2400" spc="115" dirty="0">
                <a:effectLst/>
                <a:latin typeface="Times New Roman"/>
                <a:ea typeface="Calibri"/>
              </a:rPr>
            </a:br>
            <a:r>
              <a:rPr lang="ru-RU" sz="2400" dirty="0">
                <a:effectLst/>
                <a:latin typeface="Times New Roman"/>
                <a:ea typeface="Calibri"/>
              </a:rPr>
              <a:t>з</a:t>
            </a:r>
            <a:r>
              <a:rPr lang="ru-RU" sz="2400" spc="120" dirty="0">
                <a:effectLst/>
                <a:latin typeface="Times New Roman"/>
                <a:ea typeface="Calibri"/>
              </a:rPr>
              <a:t> </a:t>
            </a:r>
            <a:r>
              <a:rPr lang="ru-RU" sz="2400" spc="-25" dirty="0">
                <a:effectLst/>
                <a:latin typeface="Times New Roman"/>
                <a:ea typeface="Calibri"/>
              </a:rPr>
              <a:t>нектаром</a:t>
            </a:r>
            <a:r>
              <a:rPr lang="ru-RU" sz="2400" spc="-20" dirty="0">
                <a:effectLst/>
                <a:latin typeface="Times New Roman"/>
                <a:ea typeface="Calibri"/>
              </a:rPr>
              <a:t>.</a:t>
            </a:r>
            <a:r>
              <a:rPr lang="ru-RU" sz="2400" spc="120" dirty="0">
                <a:effectLst/>
                <a:latin typeface="Times New Roman"/>
                <a:ea typeface="Calibri"/>
              </a:rPr>
              <a:t> </a:t>
            </a:r>
            <a:r>
              <a:rPr lang="ru-RU" sz="2400" spc="-25" dirty="0" err="1">
                <a:effectLst/>
                <a:latin typeface="Times New Roman"/>
                <a:ea typeface="Calibri"/>
              </a:rPr>
              <a:t>Вміст</a:t>
            </a:r>
            <a:r>
              <a:rPr lang="ru-RU" sz="2400" spc="135" dirty="0">
                <a:effectLst/>
                <a:latin typeface="Times New Roman"/>
                <a:ea typeface="Calibri"/>
              </a:rPr>
              <a:t> </a:t>
            </a:r>
            <a:r>
              <a:rPr lang="ru-RU" sz="2400" spc="-20" dirty="0" err="1">
                <a:effectLst/>
                <a:latin typeface="Times New Roman"/>
                <a:ea typeface="Calibri"/>
              </a:rPr>
              <a:t>цу</a:t>
            </a:r>
            <a:r>
              <a:rPr lang="ru-RU" sz="2400" spc="-25" dirty="0" err="1">
                <a:effectLst/>
                <a:latin typeface="Times New Roman"/>
                <a:ea typeface="Calibri"/>
              </a:rPr>
              <a:t>кру</a:t>
            </a:r>
            <a:r>
              <a:rPr lang="ru-RU" sz="2400" spc="-45" dirty="0">
                <a:effectLst/>
                <a:latin typeface="Times New Roman"/>
                <a:ea typeface="Calibri"/>
              </a:rPr>
              <a:t> </a:t>
            </a:r>
            <a:r>
              <a:rPr lang="ru-RU" sz="2400" dirty="0">
                <a:effectLst/>
                <a:latin typeface="Times New Roman"/>
                <a:ea typeface="Calibri"/>
              </a:rPr>
              <a:t>в</a:t>
            </a:r>
            <a:r>
              <a:rPr lang="ru-RU" sz="2400" spc="-45" dirty="0">
                <a:effectLst/>
                <a:latin typeface="Times New Roman"/>
                <a:ea typeface="Calibri"/>
              </a:rPr>
              <a:t> </a:t>
            </a:r>
            <a:r>
              <a:rPr lang="ru-RU" sz="2400" spc="-25" dirty="0" err="1">
                <a:effectLst/>
                <a:latin typeface="Times New Roman"/>
                <a:ea typeface="Calibri"/>
              </a:rPr>
              <a:t>некта</a:t>
            </a:r>
            <a:r>
              <a:rPr lang="ru-RU" sz="2400" spc="-20" dirty="0" err="1">
                <a:effectLst/>
                <a:latin typeface="Times New Roman"/>
                <a:ea typeface="Calibri"/>
              </a:rPr>
              <a:t>р</a:t>
            </a:r>
            <a:r>
              <a:rPr lang="ru-RU" sz="2400" spc="-25" dirty="0" err="1">
                <a:effectLst/>
                <a:latin typeface="Times New Roman"/>
                <a:ea typeface="Calibri"/>
              </a:rPr>
              <a:t>і</a:t>
            </a:r>
            <a:br>
              <a:rPr lang="ru-RU" sz="2400" spc="-25" dirty="0">
                <a:effectLst/>
                <a:latin typeface="Times New Roman"/>
                <a:ea typeface="Calibri"/>
              </a:rPr>
            </a:br>
            <a:r>
              <a:rPr lang="ru-RU" sz="2400" spc="-40" dirty="0">
                <a:effectLst/>
                <a:latin typeface="Times New Roman"/>
                <a:ea typeface="Calibri"/>
              </a:rPr>
              <a:t> </a:t>
            </a:r>
            <a:r>
              <a:rPr lang="ru-RU" sz="2400" spc="-30" dirty="0" err="1">
                <a:effectLst/>
                <a:latin typeface="Times New Roman"/>
                <a:ea typeface="Calibri"/>
              </a:rPr>
              <a:t>визначають</a:t>
            </a:r>
            <a:r>
              <a:rPr lang="ru-RU" sz="2400" spc="-40" dirty="0">
                <a:effectLst/>
                <a:latin typeface="Times New Roman"/>
                <a:ea typeface="Calibri"/>
              </a:rPr>
              <a:t> </a:t>
            </a:r>
            <a:r>
              <a:rPr lang="ru-RU" sz="2400" spc="-30" dirty="0">
                <a:effectLst/>
                <a:latin typeface="Times New Roman"/>
                <a:ea typeface="Calibri"/>
              </a:rPr>
              <a:t>рефрактометром</a:t>
            </a:r>
            <a:r>
              <a:rPr lang="ru-RU" sz="2400" spc="-25" dirty="0">
                <a:effectLst/>
                <a:latin typeface="Times New Roman"/>
                <a:ea typeface="Calibri"/>
              </a:rPr>
              <a:t>,</a:t>
            </a:r>
            <a:r>
              <a:rPr lang="ru-RU" sz="2400" spc="-55" dirty="0">
                <a:effectLst/>
                <a:latin typeface="Times New Roman"/>
                <a:ea typeface="Calibri"/>
              </a:rPr>
              <a:t> </a:t>
            </a:r>
            <a:r>
              <a:rPr lang="ru-RU" sz="2400" spc="-25" dirty="0" err="1">
                <a:effectLst/>
                <a:latin typeface="Times New Roman"/>
                <a:ea typeface="Calibri"/>
              </a:rPr>
              <a:t>ви</a:t>
            </a:r>
            <a:r>
              <a:rPr lang="ru-RU" sz="2400" spc="-30" dirty="0" err="1">
                <a:effectLst/>
                <a:latin typeface="Times New Roman"/>
                <a:ea typeface="Calibri"/>
              </a:rPr>
              <a:t>дува</a:t>
            </a:r>
            <a:r>
              <a:rPr lang="ru-RU" sz="2400" spc="-25" dirty="0" err="1">
                <a:effectLst/>
                <a:latin typeface="Times New Roman"/>
                <a:ea typeface="Calibri"/>
              </a:rPr>
              <a:t>ю</a:t>
            </a:r>
            <a:r>
              <a:rPr lang="ru-RU" sz="2400" spc="-30" dirty="0" err="1">
                <a:effectLst/>
                <a:latin typeface="Times New Roman"/>
                <a:ea typeface="Calibri"/>
              </a:rPr>
              <a:t>ч</a:t>
            </a:r>
            <a:r>
              <a:rPr lang="ru-RU" sz="2400" spc="-25" dirty="0" err="1">
                <a:effectLst/>
                <a:latin typeface="Times New Roman"/>
                <a:ea typeface="Calibri"/>
              </a:rPr>
              <a:t>и</a:t>
            </a:r>
            <a:r>
              <a:rPr lang="ru-RU" sz="2400" spc="-40" dirty="0">
                <a:effectLst/>
                <a:latin typeface="Times New Roman"/>
                <a:ea typeface="Calibri"/>
              </a:rPr>
              <a:t> </a:t>
            </a:r>
            <a:br>
              <a:rPr lang="ru-RU" sz="2400" spc="-40" dirty="0">
                <a:effectLst/>
                <a:latin typeface="Times New Roman"/>
                <a:ea typeface="Calibri"/>
              </a:rPr>
            </a:br>
            <a:r>
              <a:rPr lang="ru-RU" sz="2400" spc="-25" dirty="0">
                <a:effectLst/>
                <a:latin typeface="Times New Roman"/>
                <a:ea typeface="Calibri"/>
              </a:rPr>
              <a:t>нектар</a:t>
            </a:r>
            <a:r>
              <a:rPr lang="ru-RU" sz="2400" spc="-45" dirty="0">
                <a:effectLst/>
                <a:latin typeface="Times New Roman"/>
                <a:ea typeface="Calibri"/>
              </a:rPr>
              <a:t> </a:t>
            </a:r>
            <a:r>
              <a:rPr lang="ru-RU" sz="2400" spc="-10" dirty="0" err="1">
                <a:effectLst/>
                <a:latin typeface="Times New Roman"/>
                <a:ea typeface="Calibri"/>
              </a:rPr>
              <a:t>із</a:t>
            </a:r>
            <a:r>
              <a:rPr lang="ru-RU" sz="2400" spc="-55" dirty="0">
                <a:effectLst/>
                <a:latin typeface="Times New Roman"/>
                <a:ea typeface="Calibri"/>
              </a:rPr>
              <a:t> </a:t>
            </a:r>
            <a:r>
              <a:rPr lang="ru-RU" sz="2400" spc="-25" dirty="0" err="1">
                <a:effectLst/>
                <a:latin typeface="Times New Roman"/>
                <a:ea typeface="Calibri"/>
              </a:rPr>
              <a:t>прийомника</a:t>
            </a:r>
            <a:r>
              <a:rPr lang="ru-RU" sz="2400" spc="-40" dirty="0">
                <a:effectLst/>
                <a:latin typeface="Times New Roman"/>
                <a:ea typeface="Calibri"/>
              </a:rPr>
              <a:t> </a:t>
            </a:r>
            <a:r>
              <a:rPr lang="ru-RU" sz="2400" spc="-15" dirty="0">
                <a:effectLst/>
                <a:latin typeface="Times New Roman"/>
                <a:ea typeface="Calibri"/>
              </a:rPr>
              <a:t>на</a:t>
            </a:r>
            <a:r>
              <a:rPr lang="ru-RU" sz="2400" spc="-50" dirty="0">
                <a:effectLst/>
                <a:latin typeface="Times New Roman"/>
                <a:ea typeface="Calibri"/>
              </a:rPr>
              <a:t> </a:t>
            </a:r>
            <a:r>
              <a:rPr lang="ru-RU" sz="2400" spc="-15" dirty="0" err="1">
                <a:effectLst/>
                <a:latin typeface="Times New Roman"/>
                <a:ea typeface="Calibri"/>
              </a:rPr>
              <a:t>його</a:t>
            </a:r>
            <a:r>
              <a:rPr lang="ru-RU" sz="2400" spc="-50" dirty="0">
                <a:effectLst/>
                <a:latin typeface="Times New Roman"/>
                <a:ea typeface="Calibri"/>
              </a:rPr>
              <a:t> </a:t>
            </a:r>
            <a:r>
              <a:rPr lang="ru-RU" sz="2400" spc="-30" dirty="0">
                <a:effectLst/>
                <a:latin typeface="Times New Roman"/>
                <a:ea typeface="Calibri"/>
              </a:rPr>
              <a:t>призму</a:t>
            </a:r>
            <a:r>
              <a:rPr lang="ru-RU" sz="2400" spc="-25" dirty="0">
                <a:effectLst/>
                <a:latin typeface="Times New Roman"/>
                <a:ea typeface="Calibri"/>
              </a:rPr>
              <a:t>.</a:t>
            </a:r>
            <a:endParaRPr lang="ru-RU" sz="2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519920"/>
            <a:ext cx="2736304" cy="212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928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style>
          <a:lnRef idx="1">
            <a:schemeClr val="accent3"/>
          </a:lnRef>
          <a:fillRef idx="2">
            <a:schemeClr val="accent3"/>
          </a:fillRef>
          <a:effectRef idx="1">
            <a:schemeClr val="accent3"/>
          </a:effectRef>
          <a:fontRef idx="minor">
            <a:schemeClr val="dk1"/>
          </a:fontRef>
        </p:style>
        <p:txBody>
          <a:bodyPr>
            <a:normAutofit/>
          </a:bodyPr>
          <a:lstStyle/>
          <a:p>
            <a:pPr marL="72390" marR="66675" indent="377190" algn="l" eaLnBrk="0" hangingPunct="0">
              <a:lnSpc>
                <a:spcPct val="115000"/>
              </a:lnSpc>
              <a:spcAft>
                <a:spcPts val="0"/>
              </a:spcAft>
            </a:pPr>
            <a:r>
              <a:rPr lang="ru-RU" sz="2000" b="1" dirty="0" err="1">
                <a:solidFill>
                  <a:srgbClr val="C00000"/>
                </a:solidFill>
                <a:effectLst/>
                <a:latin typeface="Times New Roman"/>
                <a:ea typeface="Calibri"/>
                <a:cs typeface="Times New Roman"/>
              </a:rPr>
              <a:t>Кількість</a:t>
            </a:r>
            <a:r>
              <a:rPr lang="ru-RU" sz="2000" b="1" spc="80" dirty="0">
                <a:solidFill>
                  <a:srgbClr val="C00000"/>
                </a:solidFill>
                <a:effectLst/>
                <a:latin typeface="Times New Roman"/>
                <a:ea typeface="Calibri"/>
                <a:cs typeface="Times New Roman"/>
              </a:rPr>
              <a:t> </a:t>
            </a:r>
            <a:r>
              <a:rPr lang="ru-RU" sz="2000" b="1" dirty="0" err="1">
                <a:solidFill>
                  <a:srgbClr val="C00000"/>
                </a:solidFill>
                <a:effectLst/>
                <a:latin typeface="Times New Roman"/>
                <a:ea typeface="Calibri"/>
                <a:cs typeface="Times New Roman"/>
              </a:rPr>
              <a:t>принесеного</a:t>
            </a:r>
            <a:r>
              <a:rPr lang="ru-RU" sz="2000" b="1" spc="85" dirty="0">
                <a:solidFill>
                  <a:srgbClr val="C00000"/>
                </a:solidFill>
                <a:effectLst/>
                <a:latin typeface="Times New Roman"/>
                <a:ea typeface="Calibri"/>
                <a:cs typeface="Times New Roman"/>
              </a:rPr>
              <a:t> </a:t>
            </a:r>
            <a:r>
              <a:rPr lang="ru-RU" sz="2000" b="1" spc="-5" dirty="0">
                <a:solidFill>
                  <a:srgbClr val="C00000"/>
                </a:solidFill>
                <a:effectLst/>
                <a:latin typeface="Times New Roman"/>
                <a:ea typeface="Calibri"/>
                <a:cs typeface="Times New Roman"/>
              </a:rPr>
              <a:t>нектару</a:t>
            </a:r>
            <a:r>
              <a:rPr lang="ru-RU" sz="2000" b="1" spc="90" dirty="0">
                <a:solidFill>
                  <a:srgbClr val="C00000"/>
                </a:solidFill>
                <a:effectLst/>
                <a:latin typeface="Times New Roman"/>
                <a:ea typeface="Calibri"/>
                <a:cs typeface="Times New Roman"/>
              </a:rPr>
              <a:t> </a:t>
            </a:r>
            <a:r>
              <a:rPr lang="ru-RU" sz="2000" b="1" dirty="0">
                <a:solidFill>
                  <a:srgbClr val="C00000"/>
                </a:solidFill>
                <a:effectLst/>
                <a:latin typeface="Times New Roman"/>
                <a:ea typeface="Calibri"/>
                <a:cs typeface="Times New Roman"/>
              </a:rPr>
              <a:t>і</a:t>
            </a:r>
            <a:r>
              <a:rPr lang="ru-RU" sz="2000" b="1" spc="85" dirty="0">
                <a:solidFill>
                  <a:srgbClr val="C00000"/>
                </a:solidFill>
                <a:effectLst/>
                <a:latin typeface="Times New Roman"/>
                <a:ea typeface="Calibri"/>
                <a:cs typeface="Times New Roman"/>
              </a:rPr>
              <a:t> </a:t>
            </a:r>
            <a:r>
              <a:rPr lang="ru-RU" sz="2000" b="1" spc="-5" dirty="0">
                <a:solidFill>
                  <a:srgbClr val="C00000"/>
                </a:solidFill>
                <a:effectLst/>
                <a:latin typeface="Times New Roman"/>
                <a:ea typeface="Calibri"/>
                <a:cs typeface="Times New Roman"/>
              </a:rPr>
              <a:t>пилку,</a:t>
            </a:r>
            <a:r>
              <a:rPr lang="ru-RU" sz="2000" b="1" spc="70" dirty="0">
                <a:solidFill>
                  <a:srgbClr val="C00000"/>
                </a:solidFill>
                <a:effectLst/>
                <a:latin typeface="Times New Roman"/>
                <a:ea typeface="Calibri"/>
                <a:cs typeface="Times New Roman"/>
              </a:rPr>
              <a:t> </a:t>
            </a:r>
            <a:r>
              <a:rPr lang="ru-RU" sz="2000" spc="-5" dirty="0" err="1">
                <a:effectLst/>
                <a:latin typeface="Times New Roman"/>
                <a:ea typeface="Calibri"/>
                <a:cs typeface="Times New Roman"/>
              </a:rPr>
              <a:t>обліковують</a:t>
            </a:r>
            <a:r>
              <a:rPr lang="ru-RU" sz="2000" spc="165" dirty="0">
                <a:effectLst/>
                <a:latin typeface="Times New Roman"/>
                <a:ea typeface="Calibri"/>
                <a:cs typeface="Times New Roman"/>
              </a:rPr>
              <a:t> </a:t>
            </a:r>
            <a:r>
              <a:rPr lang="ru-RU" sz="2000" dirty="0" err="1">
                <a:effectLst/>
                <a:latin typeface="Times New Roman"/>
                <a:ea typeface="Calibri"/>
                <a:cs typeface="Times New Roman"/>
              </a:rPr>
              <a:t>щоденним</a:t>
            </a:r>
            <a:r>
              <a:rPr lang="ru-RU" sz="2000" spc="255" dirty="0">
                <a:effectLst/>
                <a:latin typeface="Times New Roman"/>
                <a:ea typeface="Calibri"/>
                <a:cs typeface="Times New Roman"/>
              </a:rPr>
              <a:t> </a:t>
            </a:r>
            <a:r>
              <a:rPr lang="ru-RU" sz="2000" spc="-5" dirty="0" err="1">
                <a:effectLst/>
                <a:latin typeface="Times New Roman"/>
                <a:ea typeface="Calibri"/>
                <a:cs typeface="Times New Roman"/>
              </a:rPr>
              <a:t>зважуванням</a:t>
            </a:r>
            <a:r>
              <a:rPr lang="ru-RU" sz="2000" spc="265" dirty="0">
                <a:effectLst/>
                <a:latin typeface="Times New Roman"/>
                <a:ea typeface="Calibri"/>
                <a:cs typeface="Times New Roman"/>
              </a:rPr>
              <a:t> </a:t>
            </a:r>
            <a:r>
              <a:rPr lang="ru-RU" sz="2000" spc="-5" dirty="0" err="1">
                <a:effectLst/>
                <a:latin typeface="Times New Roman"/>
                <a:ea typeface="Calibri"/>
                <a:cs typeface="Times New Roman"/>
              </a:rPr>
              <a:t>піддослідних</a:t>
            </a:r>
            <a:r>
              <a:rPr lang="ru-RU" sz="2000" spc="265" dirty="0">
                <a:effectLst/>
                <a:latin typeface="Times New Roman"/>
                <a:ea typeface="Calibri"/>
                <a:cs typeface="Times New Roman"/>
              </a:rPr>
              <a:t> </a:t>
            </a:r>
            <a:r>
              <a:rPr lang="ru-RU" sz="2000" spc="-5" dirty="0" err="1">
                <a:effectLst/>
                <a:latin typeface="Times New Roman"/>
                <a:ea typeface="Calibri"/>
                <a:cs typeface="Times New Roman"/>
              </a:rPr>
              <a:t>вуликів</a:t>
            </a:r>
            <a:r>
              <a:rPr lang="ru-RU" sz="2000" spc="255" dirty="0">
                <a:effectLst/>
                <a:latin typeface="Times New Roman"/>
                <a:ea typeface="Calibri"/>
                <a:cs typeface="Times New Roman"/>
              </a:rPr>
              <a:t> </a:t>
            </a:r>
            <a:r>
              <a:rPr lang="ru-RU" sz="2000" dirty="0" err="1">
                <a:effectLst/>
                <a:latin typeface="Times New Roman"/>
                <a:ea typeface="Calibri"/>
                <a:cs typeface="Times New Roman"/>
              </a:rPr>
              <a:t>увечері</a:t>
            </a:r>
            <a:r>
              <a:rPr lang="ru-RU" sz="2000" dirty="0">
                <a:effectLst/>
                <a:latin typeface="Times New Roman"/>
                <a:ea typeface="Calibri"/>
                <a:cs typeface="Times New Roman"/>
              </a:rPr>
              <a:t>,</a:t>
            </a:r>
            <a:r>
              <a:rPr lang="ru-RU" sz="2000" spc="250" dirty="0">
                <a:effectLst/>
                <a:latin typeface="Times New Roman"/>
                <a:ea typeface="Calibri"/>
                <a:cs typeface="Times New Roman"/>
              </a:rPr>
              <a:t> </a:t>
            </a:r>
            <a:r>
              <a:rPr lang="ru-RU" sz="2000" dirty="0" err="1">
                <a:effectLst/>
                <a:latin typeface="Times New Roman"/>
                <a:ea typeface="Calibri"/>
                <a:cs typeface="Times New Roman"/>
              </a:rPr>
              <a:t>після</a:t>
            </a:r>
            <a:r>
              <a:rPr lang="ru-RU" sz="2000" spc="265" dirty="0">
                <a:effectLst/>
                <a:latin typeface="Times New Roman"/>
                <a:ea typeface="Calibri"/>
                <a:cs typeface="Times New Roman"/>
              </a:rPr>
              <a:t> </a:t>
            </a:r>
            <a:r>
              <a:rPr lang="ru-RU" sz="2000" spc="-5" dirty="0" err="1">
                <a:effectLst/>
                <a:latin typeface="Times New Roman"/>
                <a:ea typeface="Calibri"/>
                <a:cs typeface="Times New Roman"/>
              </a:rPr>
              <a:t>закінчення</a:t>
            </a:r>
            <a:r>
              <a:rPr lang="ru-RU" sz="2000" spc="265" dirty="0">
                <a:effectLst/>
                <a:latin typeface="Times New Roman"/>
                <a:ea typeface="Calibri"/>
                <a:cs typeface="Times New Roman"/>
              </a:rPr>
              <a:t> </a:t>
            </a:r>
            <a:r>
              <a:rPr lang="ru-RU" sz="2000" spc="-10" dirty="0" err="1">
                <a:effectLst/>
                <a:latin typeface="Times New Roman"/>
                <a:ea typeface="Calibri"/>
                <a:cs typeface="Times New Roman"/>
              </a:rPr>
              <a:t>льоту</a:t>
            </a:r>
            <a:r>
              <a:rPr lang="ru-RU" sz="2000" spc="270" dirty="0">
                <a:effectLst/>
                <a:latin typeface="Times New Roman"/>
                <a:ea typeface="Calibri"/>
                <a:cs typeface="Times New Roman"/>
              </a:rPr>
              <a:t> </a:t>
            </a:r>
            <a:r>
              <a:rPr lang="ru-RU" sz="2000" spc="-5" dirty="0" err="1">
                <a:effectLst/>
                <a:latin typeface="Times New Roman"/>
                <a:ea typeface="Calibri"/>
                <a:cs typeface="Times New Roman"/>
              </a:rPr>
              <a:t>бджіл</a:t>
            </a:r>
            <a:r>
              <a:rPr lang="ru-RU" sz="2000" spc="-5" dirty="0">
                <a:effectLst/>
                <a:latin typeface="Times New Roman"/>
                <a:ea typeface="Calibri"/>
                <a:cs typeface="Times New Roman"/>
              </a:rPr>
              <a:t>,</a:t>
            </a:r>
            <a:r>
              <a:rPr lang="ru-RU" sz="2000" spc="255" dirty="0">
                <a:effectLst/>
                <a:latin typeface="Times New Roman"/>
                <a:ea typeface="Calibri"/>
                <a:cs typeface="Times New Roman"/>
              </a:rPr>
              <a:t> </a:t>
            </a:r>
            <a:r>
              <a:rPr lang="ru-RU" sz="2000" spc="-5" dirty="0" err="1">
                <a:effectLst/>
                <a:latin typeface="Times New Roman"/>
                <a:ea typeface="Calibri"/>
                <a:cs typeface="Times New Roman"/>
              </a:rPr>
              <a:t>або</a:t>
            </a:r>
            <a:r>
              <a:rPr lang="ru-RU" sz="2000" spc="260" dirty="0">
                <a:effectLst/>
                <a:latin typeface="Times New Roman"/>
                <a:ea typeface="Calibri"/>
                <a:cs typeface="Times New Roman"/>
              </a:rPr>
              <a:t> </a:t>
            </a:r>
            <a:r>
              <a:rPr lang="ru-RU" sz="2000" spc="-5" dirty="0" err="1">
                <a:effectLst/>
                <a:latin typeface="Times New Roman"/>
                <a:ea typeface="Calibri"/>
                <a:cs typeface="Times New Roman"/>
              </a:rPr>
              <a:t>підраховують</a:t>
            </a:r>
            <a:r>
              <a:rPr lang="ru-RU" sz="2000" spc="-20" dirty="0">
                <a:effectLst/>
                <a:latin typeface="Times New Roman"/>
                <a:ea typeface="Calibri"/>
                <a:cs typeface="Times New Roman"/>
              </a:rPr>
              <a:t> </a:t>
            </a:r>
            <a:r>
              <a:rPr lang="ru-RU" sz="2000" dirty="0" err="1">
                <a:effectLst/>
                <a:latin typeface="Times New Roman"/>
                <a:ea typeface="Calibri"/>
                <a:cs typeface="Times New Roman"/>
              </a:rPr>
              <a:t>кількість</a:t>
            </a:r>
            <a:r>
              <a:rPr lang="ru-RU" sz="2000" spc="-25" dirty="0">
                <a:effectLst/>
                <a:latin typeface="Times New Roman"/>
                <a:ea typeface="Calibri"/>
                <a:cs typeface="Times New Roman"/>
              </a:rPr>
              <a:t> </a:t>
            </a:r>
            <a:r>
              <a:rPr lang="ru-RU" sz="2000" spc="-5" dirty="0">
                <a:effectLst/>
                <a:latin typeface="Times New Roman"/>
                <a:ea typeface="Calibri"/>
                <a:cs typeface="Times New Roman"/>
              </a:rPr>
              <a:t>меду</a:t>
            </a:r>
            <a:r>
              <a:rPr lang="ru-RU" sz="2000" spc="-20" dirty="0">
                <a:effectLst/>
                <a:latin typeface="Times New Roman"/>
                <a:ea typeface="Calibri"/>
                <a:cs typeface="Times New Roman"/>
              </a:rPr>
              <a:t> </a:t>
            </a:r>
            <a:r>
              <a:rPr lang="ru-RU" sz="2000" dirty="0">
                <a:effectLst/>
                <a:latin typeface="Times New Roman"/>
                <a:ea typeface="Calibri"/>
                <a:cs typeface="Times New Roman"/>
              </a:rPr>
              <a:t>і</a:t>
            </a:r>
            <a:r>
              <a:rPr lang="ru-RU" sz="2000" spc="-25" dirty="0">
                <a:effectLst/>
                <a:latin typeface="Times New Roman"/>
                <a:ea typeface="Calibri"/>
                <a:cs typeface="Times New Roman"/>
              </a:rPr>
              <a:t> </a:t>
            </a:r>
            <a:r>
              <a:rPr lang="ru-RU" sz="2000" spc="-5" dirty="0">
                <a:effectLst/>
                <a:latin typeface="Times New Roman"/>
                <a:ea typeface="Calibri"/>
                <a:cs typeface="Times New Roman"/>
              </a:rPr>
              <a:t>перги,</a:t>
            </a:r>
            <a:r>
              <a:rPr lang="ru-RU" sz="2000" spc="-25" dirty="0">
                <a:effectLst/>
                <a:latin typeface="Times New Roman"/>
                <a:ea typeface="Calibri"/>
                <a:cs typeface="Times New Roman"/>
              </a:rPr>
              <a:t> </a:t>
            </a:r>
            <a:r>
              <a:rPr lang="ru-RU" sz="2000" spc="-5" dirty="0" err="1">
                <a:effectLst/>
                <a:latin typeface="Times New Roman"/>
                <a:ea typeface="Calibri"/>
                <a:cs typeface="Times New Roman"/>
              </a:rPr>
              <a:t>закладених</a:t>
            </a:r>
            <a:r>
              <a:rPr lang="ru-RU" sz="2000" spc="-30" dirty="0">
                <a:effectLst/>
                <a:latin typeface="Times New Roman"/>
                <a:ea typeface="Calibri"/>
                <a:cs typeface="Times New Roman"/>
              </a:rPr>
              <a:t> </a:t>
            </a:r>
            <a:r>
              <a:rPr lang="ru-RU" sz="2000" dirty="0">
                <a:effectLst/>
                <a:latin typeface="Times New Roman"/>
                <a:ea typeface="Calibri"/>
                <a:cs typeface="Times New Roman"/>
              </a:rPr>
              <a:t>у</a:t>
            </a:r>
            <a:r>
              <a:rPr lang="ru-RU" sz="2000" spc="-15" dirty="0">
                <a:effectLst/>
                <a:latin typeface="Times New Roman"/>
                <a:ea typeface="Calibri"/>
                <a:cs typeface="Times New Roman"/>
              </a:rPr>
              <a:t> </a:t>
            </a:r>
            <a:r>
              <a:rPr lang="ru-RU" sz="2000" spc="-5" dirty="0" err="1">
                <a:effectLst/>
                <a:latin typeface="Times New Roman"/>
                <a:ea typeface="Calibri"/>
                <a:cs typeface="Times New Roman"/>
              </a:rPr>
              <a:t>гніздо</a:t>
            </a:r>
            <a:r>
              <a:rPr lang="ru-RU" sz="2000" spc="-30" dirty="0">
                <a:effectLst/>
                <a:latin typeface="Times New Roman"/>
                <a:ea typeface="Calibri"/>
                <a:cs typeface="Times New Roman"/>
              </a:rPr>
              <a:t> </a:t>
            </a:r>
            <a:r>
              <a:rPr lang="ru-RU" sz="2000" dirty="0">
                <a:effectLst/>
                <a:latin typeface="Times New Roman"/>
                <a:ea typeface="Calibri"/>
                <a:cs typeface="Times New Roman"/>
              </a:rPr>
              <a:t>до</a:t>
            </a:r>
            <a:r>
              <a:rPr lang="ru-RU" sz="2000" spc="-25" dirty="0">
                <a:effectLst/>
                <a:latin typeface="Times New Roman"/>
                <a:ea typeface="Calibri"/>
                <a:cs typeface="Times New Roman"/>
              </a:rPr>
              <a:t> </a:t>
            </a:r>
            <a:r>
              <a:rPr lang="ru-RU" sz="2000" dirty="0">
                <a:effectLst/>
                <a:latin typeface="Times New Roman"/>
                <a:ea typeface="Calibri"/>
                <a:cs typeface="Times New Roman"/>
              </a:rPr>
              <a:t>і</a:t>
            </a:r>
            <a:r>
              <a:rPr lang="ru-RU" sz="2000" spc="-25" dirty="0">
                <a:effectLst/>
                <a:latin typeface="Times New Roman"/>
                <a:ea typeface="Calibri"/>
                <a:cs typeface="Times New Roman"/>
              </a:rPr>
              <a:t> </a:t>
            </a:r>
            <a:r>
              <a:rPr lang="ru-RU" sz="2000" spc="-5" dirty="0" err="1">
                <a:effectLst/>
                <a:latin typeface="Times New Roman"/>
                <a:ea typeface="Calibri"/>
                <a:cs typeface="Times New Roman"/>
              </a:rPr>
              <a:t>після</a:t>
            </a:r>
            <a:r>
              <a:rPr lang="ru-RU" sz="2000" spc="-20" dirty="0">
                <a:effectLst/>
                <a:latin typeface="Times New Roman"/>
                <a:ea typeface="Calibri"/>
                <a:cs typeface="Times New Roman"/>
              </a:rPr>
              <a:t> </a:t>
            </a:r>
            <a:r>
              <a:rPr lang="ru-RU" sz="2000" spc="-5" dirty="0" err="1">
                <a:effectLst/>
                <a:latin typeface="Times New Roman"/>
                <a:ea typeface="Calibri"/>
                <a:cs typeface="Times New Roman"/>
              </a:rPr>
              <a:t>досліду</a:t>
            </a:r>
            <a:r>
              <a:rPr lang="ru-RU" sz="2000" spc="-5" dirty="0">
                <a:effectLst/>
                <a:latin typeface="Times New Roman"/>
                <a:ea typeface="Calibri"/>
                <a:cs typeface="Times New Roman"/>
              </a:rPr>
              <a:t>.</a:t>
            </a:r>
            <a:br>
              <a:rPr lang="ru-RU" sz="2000" dirty="0">
                <a:ea typeface="Calibri"/>
                <a:cs typeface="Times New Roman"/>
              </a:rPr>
            </a:br>
            <a:r>
              <a:rPr lang="ru-RU" sz="2000" spc="90" dirty="0">
                <a:latin typeface="Times New Roman"/>
                <a:ea typeface="Calibri"/>
                <a:cs typeface="Times New Roman"/>
              </a:rPr>
              <a:t>	</a:t>
            </a:r>
            <a:r>
              <a:rPr lang="ru-RU" sz="2000" dirty="0">
                <a:effectLst/>
                <a:latin typeface="Times New Roman"/>
                <a:ea typeface="Calibri"/>
                <a:cs typeface="Times New Roman"/>
              </a:rPr>
              <a:t>З</a:t>
            </a:r>
            <a:r>
              <a:rPr lang="ru-RU" sz="2000" spc="295" dirty="0">
                <a:effectLst/>
                <a:latin typeface="Times New Roman"/>
                <a:ea typeface="Calibri"/>
                <a:cs typeface="Times New Roman"/>
              </a:rPr>
              <a:t> </a:t>
            </a:r>
            <a:r>
              <a:rPr lang="ru-RU" sz="2000" dirty="0">
                <a:effectLst/>
                <a:latin typeface="Times New Roman"/>
                <a:ea typeface="Calibri"/>
                <a:cs typeface="Times New Roman"/>
              </a:rPr>
              <a:t>метою</a:t>
            </a:r>
            <a:r>
              <a:rPr lang="ru-RU" sz="2000" spc="-10" dirty="0">
                <a:effectLst/>
                <a:latin typeface="Times New Roman"/>
                <a:ea typeface="Calibri"/>
                <a:cs typeface="Times New Roman"/>
              </a:rPr>
              <a:t> </a:t>
            </a:r>
            <a:r>
              <a:rPr lang="ru-RU" sz="2000" b="1" spc="-5" dirty="0" err="1">
                <a:solidFill>
                  <a:srgbClr val="C00000"/>
                </a:solidFill>
                <a:effectLst/>
                <a:latin typeface="Times New Roman"/>
                <a:ea typeface="Calibri"/>
                <a:cs typeface="Times New Roman"/>
              </a:rPr>
              <a:t>вивчення</a:t>
            </a:r>
            <a:r>
              <a:rPr lang="ru-RU" sz="2000" b="1" spc="5" dirty="0">
                <a:solidFill>
                  <a:srgbClr val="C00000"/>
                </a:solidFill>
                <a:effectLst/>
                <a:latin typeface="Times New Roman"/>
                <a:ea typeface="Calibri"/>
                <a:cs typeface="Times New Roman"/>
              </a:rPr>
              <a:t> </a:t>
            </a:r>
            <a:r>
              <a:rPr lang="ru-RU" sz="2000" b="1" dirty="0" err="1">
                <a:solidFill>
                  <a:srgbClr val="C00000"/>
                </a:solidFill>
                <a:effectLst/>
                <a:latin typeface="Times New Roman"/>
                <a:ea typeface="Calibri"/>
                <a:cs typeface="Times New Roman"/>
              </a:rPr>
              <a:t>поведінки</a:t>
            </a:r>
            <a:r>
              <a:rPr lang="ru-RU" sz="2000" b="1" spc="-5" dirty="0">
                <a:solidFill>
                  <a:srgbClr val="C00000"/>
                </a:solidFill>
                <a:effectLst/>
                <a:latin typeface="Times New Roman"/>
                <a:ea typeface="Calibri"/>
                <a:cs typeface="Times New Roman"/>
              </a:rPr>
              <a:t> </a:t>
            </a:r>
            <a:r>
              <a:rPr lang="ru-RU" sz="2000" b="1" dirty="0" err="1">
                <a:solidFill>
                  <a:srgbClr val="C00000"/>
                </a:solidFill>
                <a:effectLst/>
                <a:latin typeface="Times New Roman"/>
                <a:ea typeface="Calibri"/>
                <a:cs typeface="Times New Roman"/>
              </a:rPr>
              <a:t>бджіл</a:t>
            </a:r>
            <a:r>
              <a:rPr lang="ru-RU" sz="2000" b="1" dirty="0">
                <a:solidFill>
                  <a:srgbClr val="C00000"/>
                </a:solidFill>
                <a:effectLst/>
                <a:latin typeface="Times New Roman"/>
                <a:ea typeface="Calibri"/>
                <a:cs typeface="Times New Roman"/>
              </a:rPr>
              <a:t> </a:t>
            </a:r>
            <a:r>
              <a:rPr lang="ru-RU" sz="2000" dirty="0">
                <a:effectLst/>
                <a:latin typeface="Times New Roman"/>
                <a:ea typeface="Calibri"/>
                <a:cs typeface="Times New Roman"/>
              </a:rPr>
              <a:t>з</a:t>
            </a:r>
            <a:r>
              <a:rPr lang="ru-RU" sz="2000" spc="-5" dirty="0">
                <a:effectLst/>
                <a:latin typeface="Times New Roman"/>
                <a:ea typeface="Calibri"/>
                <a:cs typeface="Times New Roman"/>
              </a:rPr>
              <a:t> </a:t>
            </a:r>
            <a:r>
              <a:rPr lang="ru-RU" sz="2000" spc="-5" dirty="0" err="1">
                <a:effectLst/>
                <a:latin typeface="Times New Roman"/>
                <a:ea typeface="Calibri"/>
                <a:cs typeface="Times New Roman"/>
              </a:rPr>
              <a:t>цих</a:t>
            </a:r>
            <a:r>
              <a:rPr lang="ru-RU" sz="2000" dirty="0">
                <a:effectLst/>
                <a:latin typeface="Times New Roman"/>
                <a:ea typeface="Calibri"/>
                <a:cs typeface="Times New Roman"/>
              </a:rPr>
              <a:t> </a:t>
            </a:r>
            <a:r>
              <a:rPr lang="ru-RU" sz="2000" spc="-5" dirty="0" err="1">
                <a:effectLst/>
                <a:latin typeface="Times New Roman"/>
                <a:ea typeface="Calibri"/>
                <a:cs typeface="Times New Roman"/>
              </a:rPr>
              <a:t>вуликів</a:t>
            </a:r>
            <a:r>
              <a:rPr lang="ru-RU" sz="2000" spc="-5" dirty="0">
                <a:effectLst/>
                <a:latin typeface="Times New Roman"/>
                <a:ea typeface="Calibri"/>
                <a:cs typeface="Times New Roman"/>
              </a:rPr>
              <a:t> </a:t>
            </a:r>
            <a:r>
              <a:rPr lang="ru-RU" sz="2000" dirty="0" err="1">
                <a:effectLst/>
                <a:latin typeface="Times New Roman"/>
                <a:ea typeface="Calibri"/>
                <a:cs typeface="Times New Roman"/>
              </a:rPr>
              <a:t>найчастіше</a:t>
            </a:r>
            <a:r>
              <a:rPr lang="ru-RU" sz="2000" spc="5" dirty="0">
                <a:effectLst/>
                <a:latin typeface="Times New Roman"/>
                <a:ea typeface="Calibri"/>
                <a:cs typeface="Times New Roman"/>
              </a:rPr>
              <a:t> </a:t>
            </a:r>
            <a:r>
              <a:rPr lang="ru-RU" sz="2000" dirty="0" err="1">
                <a:effectLst/>
                <a:latin typeface="Times New Roman"/>
                <a:ea typeface="Calibri"/>
                <a:cs typeface="Times New Roman"/>
              </a:rPr>
              <a:t>ставлять</a:t>
            </a:r>
            <a:r>
              <a:rPr lang="ru-RU" sz="2000" spc="-10" dirty="0">
                <a:effectLst/>
                <a:latin typeface="Times New Roman"/>
                <a:ea typeface="Calibri"/>
                <a:cs typeface="Times New Roman"/>
              </a:rPr>
              <a:t> </a:t>
            </a:r>
            <a:r>
              <a:rPr lang="ru-RU" sz="2000" dirty="0" err="1">
                <a:effectLst/>
                <a:latin typeface="Times New Roman"/>
                <a:ea typeface="Calibri"/>
                <a:cs typeface="Times New Roman"/>
              </a:rPr>
              <a:t>експеримент</a:t>
            </a:r>
            <a:r>
              <a:rPr lang="ru-RU" sz="2000" dirty="0">
                <a:effectLst/>
                <a:latin typeface="Times New Roman"/>
                <a:ea typeface="Calibri"/>
                <a:cs typeface="Times New Roman"/>
              </a:rPr>
              <a:t> за</a:t>
            </a:r>
            <a:r>
              <a:rPr lang="ru-RU" sz="2000" spc="-5" dirty="0">
                <a:effectLst/>
                <a:latin typeface="Times New Roman"/>
                <a:ea typeface="Calibri"/>
                <a:cs typeface="Times New Roman"/>
              </a:rPr>
              <a:t> методом</a:t>
            </a:r>
            <a:r>
              <a:rPr lang="ru-RU" sz="2000" spc="135" dirty="0">
                <a:effectLst/>
                <a:latin typeface="Times New Roman"/>
                <a:ea typeface="Calibri"/>
                <a:cs typeface="Times New Roman"/>
              </a:rPr>
              <a:t> </a:t>
            </a:r>
            <a:r>
              <a:rPr lang="ru-RU" sz="2000" dirty="0" err="1">
                <a:effectLst/>
                <a:latin typeface="Times New Roman"/>
                <a:ea typeface="Calibri"/>
                <a:cs typeface="Times New Roman"/>
              </a:rPr>
              <a:t>періодів</a:t>
            </a:r>
            <a:r>
              <a:rPr lang="ru-RU" sz="2000" dirty="0">
                <a:effectLst/>
                <a:latin typeface="Times New Roman"/>
                <a:ea typeface="Calibri"/>
                <a:cs typeface="Times New Roman"/>
              </a:rPr>
              <a:t>.</a:t>
            </a:r>
            <a:r>
              <a:rPr lang="ru-RU" sz="2000" spc="205" dirty="0">
                <a:effectLst/>
                <a:latin typeface="Times New Roman"/>
                <a:ea typeface="Calibri"/>
                <a:cs typeface="Times New Roman"/>
              </a:rPr>
              <a:t> </a:t>
            </a:r>
            <a:r>
              <a:rPr lang="ru-RU" sz="2000" dirty="0">
                <a:effectLst/>
                <a:latin typeface="Times New Roman"/>
                <a:ea typeface="Calibri"/>
                <a:cs typeface="Times New Roman"/>
              </a:rPr>
              <a:t>У</a:t>
            </a:r>
            <a:r>
              <a:rPr lang="ru-RU" sz="2000" spc="215" dirty="0">
                <a:effectLst/>
                <a:latin typeface="Times New Roman"/>
                <a:ea typeface="Calibri"/>
                <a:cs typeface="Times New Roman"/>
              </a:rPr>
              <a:t> </a:t>
            </a:r>
            <a:r>
              <a:rPr lang="ru-RU" sz="2000" spc="-5" dirty="0">
                <a:effectLst/>
                <a:latin typeface="Times New Roman"/>
                <a:ea typeface="Calibri"/>
                <a:cs typeface="Times New Roman"/>
              </a:rPr>
              <a:t>5-денний</a:t>
            </a:r>
            <a:r>
              <a:rPr lang="ru-RU" sz="2000" spc="215" dirty="0">
                <a:effectLst/>
                <a:latin typeface="Times New Roman"/>
                <a:ea typeface="Calibri"/>
                <a:cs typeface="Times New Roman"/>
              </a:rPr>
              <a:t> </a:t>
            </a:r>
            <a:r>
              <a:rPr lang="ru-RU" sz="2000" dirty="0" err="1">
                <a:effectLst/>
                <a:latin typeface="Times New Roman"/>
                <a:ea typeface="Calibri"/>
                <a:cs typeface="Times New Roman"/>
              </a:rPr>
              <a:t>підготовчий</a:t>
            </a:r>
            <a:r>
              <a:rPr lang="ru-RU" sz="2000" spc="220" dirty="0">
                <a:effectLst/>
                <a:latin typeface="Times New Roman"/>
                <a:ea typeface="Calibri"/>
                <a:cs typeface="Times New Roman"/>
              </a:rPr>
              <a:t> </a:t>
            </a:r>
            <a:r>
              <a:rPr lang="ru-RU" sz="2000" dirty="0" err="1">
                <a:effectLst/>
                <a:latin typeface="Times New Roman"/>
                <a:ea typeface="Calibri"/>
                <a:cs typeface="Times New Roman"/>
              </a:rPr>
              <a:t>період</a:t>
            </a:r>
            <a:r>
              <a:rPr lang="ru-RU" sz="2000" spc="210" dirty="0">
                <a:effectLst/>
                <a:latin typeface="Times New Roman"/>
                <a:ea typeface="Calibri"/>
                <a:cs typeface="Times New Roman"/>
              </a:rPr>
              <a:t> </a:t>
            </a:r>
            <a:r>
              <a:rPr lang="ru-RU" sz="2000" spc="-5" dirty="0">
                <a:effectLst/>
                <a:latin typeface="Times New Roman"/>
                <a:ea typeface="Calibri"/>
                <a:cs typeface="Times New Roman"/>
              </a:rPr>
              <a:t>такого</a:t>
            </a:r>
            <a:r>
              <a:rPr lang="ru-RU" sz="2000" spc="215" dirty="0">
                <a:effectLst/>
                <a:latin typeface="Times New Roman"/>
                <a:ea typeface="Calibri"/>
                <a:cs typeface="Times New Roman"/>
              </a:rPr>
              <a:t> </a:t>
            </a:r>
            <a:r>
              <a:rPr lang="ru-RU" sz="2000" dirty="0" err="1">
                <a:effectLst/>
                <a:latin typeface="Times New Roman"/>
                <a:ea typeface="Calibri"/>
                <a:cs typeface="Times New Roman"/>
              </a:rPr>
              <a:t>досліду</a:t>
            </a:r>
            <a:r>
              <a:rPr lang="ru-RU" sz="2000" spc="225" dirty="0">
                <a:effectLst/>
                <a:latin typeface="Times New Roman"/>
                <a:ea typeface="Calibri"/>
                <a:cs typeface="Times New Roman"/>
              </a:rPr>
              <a:t> </a:t>
            </a:r>
            <a:r>
              <a:rPr lang="ru-RU" sz="2000" spc="-5" dirty="0" err="1">
                <a:effectLst/>
                <a:latin typeface="Times New Roman"/>
                <a:ea typeface="Calibri"/>
                <a:cs typeface="Times New Roman"/>
              </a:rPr>
              <a:t>пилковловлювачі</a:t>
            </a:r>
            <a:r>
              <a:rPr lang="ru-RU" sz="2000" spc="215" dirty="0">
                <a:effectLst/>
                <a:latin typeface="Times New Roman"/>
                <a:ea typeface="Calibri"/>
                <a:cs typeface="Times New Roman"/>
              </a:rPr>
              <a:t> </a:t>
            </a:r>
            <a:r>
              <a:rPr lang="ru-RU" sz="2000" dirty="0">
                <a:effectLst/>
                <a:latin typeface="Times New Roman"/>
                <a:ea typeface="Calibri"/>
                <a:cs typeface="Times New Roman"/>
              </a:rPr>
              <a:t>у</a:t>
            </a:r>
            <a:r>
              <a:rPr lang="ru-RU" sz="2000" spc="215" dirty="0">
                <a:effectLst/>
                <a:latin typeface="Times New Roman"/>
                <a:ea typeface="Calibri"/>
                <a:cs typeface="Times New Roman"/>
              </a:rPr>
              <a:t> </a:t>
            </a:r>
            <a:r>
              <a:rPr lang="ru-RU" sz="2000" spc="-5" dirty="0" err="1">
                <a:effectLst/>
                <a:latin typeface="Times New Roman"/>
                <a:ea typeface="Calibri"/>
                <a:cs typeface="Times New Roman"/>
              </a:rPr>
              <a:t>вуликах</a:t>
            </a:r>
            <a:r>
              <a:rPr lang="ru-RU" sz="2000" spc="105" dirty="0">
                <a:effectLst/>
                <a:latin typeface="Times New Roman"/>
                <a:ea typeface="Calibri"/>
                <a:cs typeface="Times New Roman"/>
              </a:rPr>
              <a:t> </a:t>
            </a:r>
            <a:r>
              <a:rPr lang="ru-RU" sz="2000" spc="-5" dirty="0" err="1">
                <a:effectLst/>
                <a:latin typeface="Times New Roman"/>
                <a:ea typeface="Calibri"/>
                <a:cs typeface="Times New Roman"/>
              </a:rPr>
              <a:t>розміщують</a:t>
            </a:r>
            <a:r>
              <a:rPr lang="ru-RU" sz="2000" spc="10" dirty="0">
                <a:effectLst/>
                <a:latin typeface="Times New Roman"/>
                <a:ea typeface="Calibri"/>
                <a:cs typeface="Times New Roman"/>
              </a:rPr>
              <a:t> </a:t>
            </a:r>
            <a:r>
              <a:rPr lang="ru-RU" sz="2000" dirty="0">
                <a:effectLst/>
                <a:latin typeface="Times New Roman"/>
                <a:ea typeface="Calibri"/>
                <a:cs typeface="Times New Roman"/>
              </a:rPr>
              <a:t>без</a:t>
            </a:r>
            <a:r>
              <a:rPr lang="ru-RU" sz="2000" spc="10" dirty="0">
                <a:effectLst/>
                <a:latin typeface="Times New Roman"/>
                <a:ea typeface="Calibri"/>
                <a:cs typeface="Times New Roman"/>
              </a:rPr>
              <a:t> </a:t>
            </a:r>
            <a:r>
              <a:rPr lang="ru-RU" sz="2000" dirty="0" err="1">
                <a:effectLst/>
                <a:latin typeface="Times New Roman"/>
                <a:ea typeface="Calibri"/>
                <a:cs typeface="Times New Roman"/>
              </a:rPr>
              <a:t>пилковідбірних</a:t>
            </a:r>
            <a:r>
              <a:rPr lang="ru-RU" sz="2000" spc="10" dirty="0">
                <a:effectLst/>
                <a:latin typeface="Times New Roman"/>
                <a:ea typeface="Calibri"/>
                <a:cs typeface="Times New Roman"/>
              </a:rPr>
              <a:t> </a:t>
            </a:r>
            <a:r>
              <a:rPr lang="ru-RU" sz="2000" dirty="0" err="1">
                <a:effectLst/>
                <a:latin typeface="Times New Roman"/>
                <a:ea typeface="Calibri"/>
                <a:cs typeface="Times New Roman"/>
              </a:rPr>
              <a:t>решіток</a:t>
            </a:r>
            <a:r>
              <a:rPr lang="ru-RU" sz="2000" spc="10" dirty="0">
                <a:effectLst/>
                <a:latin typeface="Times New Roman"/>
                <a:ea typeface="Calibri"/>
                <a:cs typeface="Times New Roman"/>
              </a:rPr>
              <a:t> </a:t>
            </a:r>
            <a:r>
              <a:rPr lang="ru-RU" sz="2000" spc="-5" dirty="0">
                <a:effectLst/>
                <a:latin typeface="Times New Roman"/>
                <a:ea typeface="Calibri"/>
                <a:cs typeface="Times New Roman"/>
              </a:rPr>
              <a:t>(</a:t>
            </a:r>
            <a:r>
              <a:rPr lang="ru-RU" sz="2000" spc="-5" dirty="0" err="1">
                <a:effectLst/>
                <a:latin typeface="Times New Roman"/>
                <a:ea typeface="Calibri"/>
                <a:cs typeface="Times New Roman"/>
              </a:rPr>
              <a:t>це</a:t>
            </a:r>
            <a:r>
              <a:rPr lang="ru-RU" sz="2000" spc="10" dirty="0">
                <a:effectLst/>
                <a:latin typeface="Times New Roman"/>
                <a:ea typeface="Calibri"/>
                <a:cs typeface="Times New Roman"/>
              </a:rPr>
              <a:t> </a:t>
            </a:r>
            <a:r>
              <a:rPr lang="ru-RU" sz="2000" dirty="0" err="1">
                <a:effectLst/>
                <a:latin typeface="Times New Roman"/>
                <a:ea typeface="Calibri"/>
                <a:cs typeface="Times New Roman"/>
              </a:rPr>
              <a:t>потрібно</a:t>
            </a:r>
            <a:r>
              <a:rPr lang="ru-RU" sz="2000" spc="15" dirty="0">
                <a:effectLst/>
                <a:latin typeface="Times New Roman"/>
                <a:ea typeface="Calibri"/>
                <a:cs typeface="Times New Roman"/>
              </a:rPr>
              <a:t> </a:t>
            </a:r>
            <a:r>
              <a:rPr lang="ru-RU" sz="2000" dirty="0">
                <a:effectLst/>
                <a:latin typeface="Times New Roman"/>
                <a:ea typeface="Calibri"/>
                <a:cs typeface="Times New Roman"/>
              </a:rPr>
              <a:t>для</a:t>
            </a:r>
            <a:r>
              <a:rPr lang="ru-RU" sz="2000" spc="10" dirty="0">
                <a:effectLst/>
                <a:latin typeface="Times New Roman"/>
                <a:ea typeface="Calibri"/>
                <a:cs typeface="Times New Roman"/>
              </a:rPr>
              <a:t> </a:t>
            </a:r>
            <a:r>
              <a:rPr lang="ru-RU" sz="2000" spc="-5" dirty="0">
                <a:effectLst/>
                <a:latin typeface="Times New Roman"/>
                <a:ea typeface="Calibri"/>
                <a:cs typeface="Times New Roman"/>
              </a:rPr>
              <a:t>того,</a:t>
            </a:r>
            <a:r>
              <a:rPr lang="ru-RU" sz="2000" spc="10" dirty="0">
                <a:effectLst/>
                <a:latin typeface="Times New Roman"/>
                <a:ea typeface="Calibri"/>
                <a:cs typeface="Times New Roman"/>
              </a:rPr>
              <a:t> </a:t>
            </a:r>
            <a:r>
              <a:rPr lang="ru-RU" sz="2000" dirty="0" err="1">
                <a:effectLst/>
                <a:latin typeface="Times New Roman"/>
                <a:ea typeface="Calibri"/>
                <a:cs typeface="Times New Roman"/>
              </a:rPr>
              <a:t>щоб</a:t>
            </a:r>
            <a:r>
              <a:rPr lang="ru-RU" sz="2000" spc="10" dirty="0">
                <a:effectLst/>
                <a:latin typeface="Times New Roman"/>
                <a:ea typeface="Calibri"/>
                <a:cs typeface="Times New Roman"/>
              </a:rPr>
              <a:t> </a:t>
            </a:r>
            <a:r>
              <a:rPr lang="ru-RU" sz="2000" spc="-5" dirty="0" err="1">
                <a:effectLst/>
                <a:latin typeface="Times New Roman"/>
                <a:ea typeface="Calibri"/>
                <a:cs typeface="Times New Roman"/>
              </a:rPr>
              <a:t>бджоли</a:t>
            </a:r>
            <a:r>
              <a:rPr lang="ru-RU" sz="2000" spc="10" dirty="0">
                <a:effectLst/>
                <a:latin typeface="Times New Roman"/>
                <a:ea typeface="Calibri"/>
                <a:cs typeface="Times New Roman"/>
              </a:rPr>
              <a:t> </a:t>
            </a:r>
            <a:r>
              <a:rPr lang="ru-RU" sz="2000" spc="-5" dirty="0" err="1">
                <a:effectLst/>
                <a:latin typeface="Times New Roman"/>
                <a:ea typeface="Calibri"/>
                <a:cs typeface="Times New Roman"/>
              </a:rPr>
              <a:t>звикли</a:t>
            </a:r>
            <a:r>
              <a:rPr lang="ru-RU" sz="2000" dirty="0">
                <a:effectLst/>
                <a:latin typeface="Times New Roman"/>
                <a:ea typeface="Calibri"/>
                <a:cs typeface="Times New Roman"/>
              </a:rPr>
              <a:t> </a:t>
            </a:r>
            <a:r>
              <a:rPr lang="ru-RU" sz="2000" spc="10" dirty="0">
                <a:effectLst/>
                <a:latin typeface="Times New Roman"/>
                <a:ea typeface="Calibri"/>
                <a:cs typeface="Times New Roman"/>
              </a:rPr>
              <a:t> </a:t>
            </a:r>
            <a:r>
              <a:rPr lang="ru-RU" sz="2000" dirty="0">
                <a:effectLst/>
                <a:latin typeface="Times New Roman"/>
                <a:ea typeface="Calibri"/>
                <a:cs typeface="Times New Roman"/>
              </a:rPr>
              <a:t>до</a:t>
            </a:r>
            <a:r>
              <a:rPr lang="ru-RU" sz="2000" spc="115" dirty="0">
                <a:effectLst/>
                <a:latin typeface="Times New Roman"/>
                <a:ea typeface="Calibri"/>
                <a:cs typeface="Times New Roman"/>
              </a:rPr>
              <a:t> </a:t>
            </a:r>
            <a:r>
              <a:rPr lang="ru-RU" sz="2000" spc="-5" dirty="0" err="1">
                <a:effectLst/>
                <a:latin typeface="Times New Roman"/>
                <a:ea typeface="Calibri"/>
                <a:cs typeface="Times New Roman"/>
              </a:rPr>
              <a:t>льотка</a:t>
            </a:r>
            <a:r>
              <a:rPr lang="ru-RU" sz="2000" spc="-5" dirty="0">
                <a:effectLst/>
                <a:latin typeface="Times New Roman"/>
                <a:ea typeface="Calibri"/>
                <a:cs typeface="Times New Roman"/>
              </a:rPr>
              <a:t>,</a:t>
            </a:r>
            <a:r>
              <a:rPr lang="ru-RU" sz="2000" spc="-60" dirty="0">
                <a:effectLst/>
                <a:latin typeface="Times New Roman"/>
                <a:ea typeface="Calibri"/>
                <a:cs typeface="Times New Roman"/>
              </a:rPr>
              <a:t> </a:t>
            </a:r>
            <a:r>
              <a:rPr lang="ru-RU" sz="2000" dirty="0">
                <a:effectLst/>
                <a:latin typeface="Times New Roman"/>
                <a:ea typeface="Calibri"/>
                <a:cs typeface="Times New Roman"/>
              </a:rPr>
              <a:t>форма</a:t>
            </a:r>
            <a:r>
              <a:rPr lang="ru-RU" sz="2000" spc="-55" dirty="0">
                <a:effectLst/>
                <a:latin typeface="Times New Roman"/>
                <a:ea typeface="Calibri"/>
                <a:cs typeface="Times New Roman"/>
              </a:rPr>
              <a:t> </a:t>
            </a:r>
            <a:r>
              <a:rPr lang="ru-RU" sz="2000" spc="-5" dirty="0" err="1">
                <a:effectLst/>
                <a:latin typeface="Times New Roman"/>
                <a:ea typeface="Calibri"/>
                <a:cs typeface="Times New Roman"/>
              </a:rPr>
              <a:t>якого</a:t>
            </a:r>
            <a:r>
              <a:rPr lang="ru-RU" sz="2000" spc="-55" dirty="0">
                <a:effectLst/>
                <a:latin typeface="Times New Roman"/>
                <a:ea typeface="Calibri"/>
                <a:cs typeface="Times New Roman"/>
              </a:rPr>
              <a:t> </a:t>
            </a:r>
            <a:r>
              <a:rPr lang="ru-RU" sz="2000" spc="-5" dirty="0" err="1">
                <a:effectLst/>
                <a:latin typeface="Times New Roman"/>
                <a:ea typeface="Calibri"/>
                <a:cs typeface="Times New Roman"/>
              </a:rPr>
              <a:t>змінюється</a:t>
            </a:r>
            <a:r>
              <a:rPr lang="ru-RU" sz="2000" spc="-60" dirty="0">
                <a:effectLst/>
                <a:latin typeface="Times New Roman"/>
                <a:ea typeface="Calibri"/>
                <a:cs typeface="Times New Roman"/>
              </a:rPr>
              <a:t> </a:t>
            </a:r>
            <a:r>
              <a:rPr lang="ru-RU" sz="2000" dirty="0" err="1">
                <a:effectLst/>
                <a:latin typeface="Times New Roman"/>
                <a:ea typeface="Calibri"/>
                <a:cs typeface="Times New Roman"/>
              </a:rPr>
              <a:t>після</a:t>
            </a:r>
            <a:r>
              <a:rPr lang="ru-RU" sz="2000" spc="-55" dirty="0">
                <a:effectLst/>
                <a:latin typeface="Times New Roman"/>
                <a:ea typeface="Calibri"/>
                <a:cs typeface="Times New Roman"/>
              </a:rPr>
              <a:t> </a:t>
            </a:r>
            <a:r>
              <a:rPr lang="ru-RU" sz="2000" spc="-5" dirty="0" err="1">
                <a:effectLst/>
                <a:latin typeface="Times New Roman"/>
                <a:ea typeface="Calibri"/>
                <a:cs typeface="Times New Roman"/>
              </a:rPr>
              <a:t>встановлення</a:t>
            </a:r>
            <a:r>
              <a:rPr lang="ru-RU" sz="2000" spc="-50" dirty="0">
                <a:effectLst/>
                <a:latin typeface="Times New Roman"/>
                <a:ea typeface="Calibri"/>
                <a:cs typeface="Times New Roman"/>
              </a:rPr>
              <a:t> </a:t>
            </a:r>
            <a:r>
              <a:rPr lang="ru-RU" sz="2000" spc="-5" dirty="0" err="1">
                <a:effectLst/>
                <a:latin typeface="Times New Roman"/>
                <a:ea typeface="Calibri"/>
                <a:cs typeface="Times New Roman"/>
              </a:rPr>
              <a:t>пилковловлювача</a:t>
            </a:r>
            <a:r>
              <a:rPr lang="ru-RU" sz="2000" spc="-5" dirty="0">
                <a:effectLst/>
                <a:latin typeface="Times New Roman"/>
                <a:ea typeface="Calibri"/>
                <a:cs typeface="Times New Roman"/>
              </a:rPr>
              <a:t>).</a:t>
            </a:r>
            <a:br>
              <a:rPr lang="ru-RU" sz="2000" dirty="0">
                <a:ea typeface="Calibri"/>
                <a:cs typeface="Times New Roman"/>
              </a:rPr>
            </a:br>
            <a:r>
              <a:rPr lang="ru-RU" sz="2000" dirty="0" err="1">
                <a:effectLst/>
                <a:latin typeface="Times New Roman"/>
                <a:ea typeface="Calibri"/>
                <a:cs typeface="Times New Roman"/>
              </a:rPr>
              <a:t>Після</a:t>
            </a:r>
            <a:r>
              <a:rPr lang="ru-RU" sz="2000" spc="255" dirty="0">
                <a:effectLst/>
                <a:latin typeface="Times New Roman"/>
                <a:ea typeface="Calibri"/>
                <a:cs typeface="Times New Roman"/>
              </a:rPr>
              <a:t> </a:t>
            </a:r>
            <a:r>
              <a:rPr lang="ru-RU" sz="2000" spc="-5" dirty="0" err="1">
                <a:effectLst/>
                <a:latin typeface="Times New Roman"/>
                <a:ea typeface="Calibri"/>
                <a:cs typeface="Times New Roman"/>
              </a:rPr>
              <a:t>цього</a:t>
            </a:r>
            <a:r>
              <a:rPr lang="ru-RU" sz="2000" spc="255" dirty="0">
                <a:effectLst/>
                <a:latin typeface="Times New Roman"/>
                <a:ea typeface="Calibri"/>
                <a:cs typeface="Times New Roman"/>
              </a:rPr>
              <a:t> </a:t>
            </a:r>
            <a:r>
              <a:rPr lang="ru-RU" sz="2000" spc="-5" dirty="0" err="1">
                <a:effectLst/>
                <a:latin typeface="Times New Roman"/>
                <a:ea typeface="Calibri"/>
                <a:cs typeface="Times New Roman"/>
              </a:rPr>
              <a:t>протягом</a:t>
            </a:r>
            <a:r>
              <a:rPr lang="ru-RU" sz="2000" spc="260" dirty="0">
                <a:effectLst/>
                <a:latin typeface="Times New Roman"/>
                <a:ea typeface="Calibri"/>
                <a:cs typeface="Times New Roman"/>
              </a:rPr>
              <a:t> </a:t>
            </a:r>
            <a:r>
              <a:rPr lang="ru-RU" sz="2000" dirty="0">
                <a:effectLst/>
                <a:latin typeface="Times New Roman"/>
                <a:ea typeface="Calibri"/>
                <a:cs typeface="Times New Roman"/>
              </a:rPr>
              <a:t>3-5</a:t>
            </a:r>
            <a:r>
              <a:rPr lang="ru-RU" sz="2000" spc="255" dirty="0">
                <a:effectLst/>
                <a:latin typeface="Times New Roman"/>
                <a:ea typeface="Calibri"/>
                <a:cs typeface="Times New Roman"/>
              </a:rPr>
              <a:t> </a:t>
            </a:r>
            <a:r>
              <a:rPr lang="ru-RU" sz="2000" spc="-5" dirty="0" err="1">
                <a:effectLst/>
                <a:latin typeface="Times New Roman"/>
                <a:ea typeface="Calibri"/>
                <a:cs typeface="Times New Roman"/>
              </a:rPr>
              <a:t>днів</a:t>
            </a:r>
            <a:r>
              <a:rPr lang="ru-RU" sz="2000" spc="250" dirty="0">
                <a:effectLst/>
                <a:latin typeface="Times New Roman"/>
                <a:ea typeface="Calibri"/>
                <a:cs typeface="Times New Roman"/>
              </a:rPr>
              <a:t> </a:t>
            </a:r>
            <a:r>
              <a:rPr lang="ru-RU" sz="2000" spc="-5" dirty="0">
                <a:effectLst/>
                <a:latin typeface="Times New Roman"/>
                <a:ea typeface="Calibri"/>
                <a:cs typeface="Times New Roman"/>
              </a:rPr>
              <a:t>основного</a:t>
            </a:r>
            <a:r>
              <a:rPr lang="ru-RU" sz="2000" spc="255" dirty="0">
                <a:effectLst/>
                <a:latin typeface="Times New Roman"/>
                <a:ea typeface="Calibri"/>
                <a:cs typeface="Times New Roman"/>
              </a:rPr>
              <a:t> </a:t>
            </a:r>
            <a:r>
              <a:rPr lang="ru-RU" sz="2000" spc="-5" dirty="0" err="1">
                <a:effectLst/>
                <a:latin typeface="Times New Roman"/>
                <a:ea typeface="Calibri"/>
                <a:cs typeface="Times New Roman"/>
              </a:rPr>
              <a:t>періоду</a:t>
            </a:r>
            <a:r>
              <a:rPr lang="ru-RU" sz="2000" spc="260" dirty="0">
                <a:effectLst/>
                <a:latin typeface="Times New Roman"/>
                <a:ea typeface="Calibri"/>
                <a:cs typeface="Times New Roman"/>
              </a:rPr>
              <a:t> </a:t>
            </a:r>
            <a:r>
              <a:rPr lang="ru-RU" sz="2000" dirty="0" err="1">
                <a:effectLst/>
                <a:latin typeface="Times New Roman"/>
                <a:ea typeface="Calibri"/>
                <a:cs typeface="Times New Roman"/>
              </a:rPr>
              <a:t>спостерігають</a:t>
            </a:r>
            <a:r>
              <a:rPr lang="ru-RU" sz="2000" spc="260" dirty="0">
                <a:effectLst/>
                <a:latin typeface="Times New Roman"/>
                <a:ea typeface="Calibri"/>
                <a:cs typeface="Times New Roman"/>
              </a:rPr>
              <a:t> </a:t>
            </a:r>
            <a:r>
              <a:rPr lang="ru-RU" sz="2000" dirty="0">
                <a:effectLst/>
                <a:latin typeface="Times New Roman"/>
                <a:ea typeface="Calibri"/>
                <a:cs typeface="Times New Roman"/>
              </a:rPr>
              <a:t>за</a:t>
            </a:r>
            <a:r>
              <a:rPr lang="ru-RU" sz="2000" spc="260" dirty="0">
                <a:effectLst/>
                <a:latin typeface="Times New Roman"/>
                <a:ea typeface="Calibri"/>
                <a:cs typeface="Times New Roman"/>
              </a:rPr>
              <a:t> </a:t>
            </a:r>
            <a:r>
              <a:rPr lang="ru-RU" sz="2000" spc="-5" dirty="0" err="1">
                <a:effectLst/>
                <a:latin typeface="Times New Roman"/>
                <a:ea typeface="Calibri"/>
                <a:cs typeface="Times New Roman"/>
              </a:rPr>
              <a:t>бджолами</a:t>
            </a:r>
            <a:r>
              <a:rPr lang="ru-RU" sz="2000" spc="-5" dirty="0">
                <a:effectLst/>
                <a:latin typeface="Times New Roman"/>
                <a:ea typeface="Calibri"/>
                <a:cs typeface="Times New Roman"/>
              </a:rPr>
              <a:t>,</a:t>
            </a:r>
            <a:r>
              <a:rPr lang="ru-RU" sz="2000" spc="250" dirty="0">
                <a:effectLst/>
                <a:latin typeface="Times New Roman"/>
                <a:ea typeface="Calibri"/>
                <a:cs typeface="Times New Roman"/>
              </a:rPr>
              <a:t> </a:t>
            </a:r>
            <a:r>
              <a:rPr lang="ru-RU" sz="2000" spc="-5" dirty="0" err="1">
                <a:effectLst/>
                <a:latin typeface="Times New Roman"/>
                <a:ea typeface="Calibri"/>
                <a:cs typeface="Times New Roman"/>
              </a:rPr>
              <a:t>які</a:t>
            </a:r>
            <a:r>
              <a:rPr lang="ru-RU" sz="2000" spc="140" dirty="0">
                <a:effectLst/>
                <a:latin typeface="Times New Roman"/>
                <a:ea typeface="Calibri"/>
                <a:cs typeface="Times New Roman"/>
              </a:rPr>
              <a:t> </a:t>
            </a:r>
            <a:r>
              <a:rPr lang="ru-RU" sz="2000" spc="-5" dirty="0" err="1">
                <a:effectLst/>
                <a:latin typeface="Times New Roman"/>
                <a:ea typeface="Calibri"/>
                <a:cs typeface="Times New Roman"/>
              </a:rPr>
              <a:t>проходять</a:t>
            </a:r>
            <a:r>
              <a:rPr lang="ru-RU" sz="2000" spc="-45" dirty="0">
                <a:effectLst/>
                <a:latin typeface="Times New Roman"/>
                <a:ea typeface="Calibri"/>
                <a:cs typeface="Times New Roman"/>
              </a:rPr>
              <a:t> </a:t>
            </a:r>
            <a:r>
              <a:rPr lang="ru-RU" sz="2000" dirty="0">
                <a:effectLst/>
                <a:latin typeface="Times New Roman"/>
                <a:ea typeface="Calibri"/>
                <a:cs typeface="Times New Roman"/>
              </a:rPr>
              <a:t>через</a:t>
            </a:r>
            <a:r>
              <a:rPr lang="ru-RU" sz="2000" spc="-45" dirty="0">
                <a:effectLst/>
                <a:latin typeface="Times New Roman"/>
                <a:ea typeface="Calibri"/>
                <a:cs typeface="Times New Roman"/>
              </a:rPr>
              <a:t> </a:t>
            </a:r>
            <a:r>
              <a:rPr lang="ru-RU" sz="2000" spc="-5" dirty="0" err="1">
                <a:effectLst/>
                <a:latin typeface="Times New Roman"/>
                <a:ea typeface="Calibri"/>
                <a:cs typeface="Times New Roman"/>
              </a:rPr>
              <a:t>решітки</a:t>
            </a:r>
            <a:r>
              <a:rPr lang="ru-RU" sz="2000" spc="-5" dirty="0">
                <a:effectLst/>
                <a:latin typeface="Times New Roman"/>
                <a:ea typeface="Calibri"/>
                <a:cs typeface="Times New Roman"/>
              </a:rPr>
              <a:t>,</a:t>
            </a:r>
            <a:r>
              <a:rPr lang="ru-RU" sz="2000" spc="-45" dirty="0">
                <a:effectLst/>
                <a:latin typeface="Times New Roman"/>
                <a:ea typeface="Calibri"/>
                <a:cs typeface="Times New Roman"/>
              </a:rPr>
              <a:t> </a:t>
            </a:r>
            <a:r>
              <a:rPr lang="ru-RU" sz="2000" dirty="0" err="1">
                <a:effectLst/>
                <a:latin typeface="Times New Roman"/>
                <a:ea typeface="Calibri"/>
                <a:cs typeface="Times New Roman"/>
              </a:rPr>
              <a:t>поставлені</a:t>
            </a:r>
            <a:r>
              <a:rPr lang="ru-RU" sz="2000" spc="-40" dirty="0">
                <a:effectLst/>
                <a:latin typeface="Times New Roman"/>
                <a:ea typeface="Calibri"/>
                <a:cs typeface="Times New Roman"/>
              </a:rPr>
              <a:t> </a:t>
            </a:r>
            <a:r>
              <a:rPr lang="ru-RU" sz="2000" dirty="0">
                <a:effectLst/>
                <a:latin typeface="Times New Roman"/>
                <a:ea typeface="Calibri"/>
                <a:cs typeface="Times New Roman"/>
              </a:rPr>
              <a:t>в</a:t>
            </a:r>
            <a:r>
              <a:rPr lang="ru-RU" sz="2000" spc="-50" dirty="0">
                <a:effectLst/>
                <a:latin typeface="Times New Roman"/>
                <a:ea typeface="Calibri"/>
                <a:cs typeface="Times New Roman"/>
              </a:rPr>
              <a:t> </a:t>
            </a:r>
            <a:r>
              <a:rPr lang="ru-RU" sz="2000" spc="-5" dirty="0" err="1">
                <a:effectLst/>
                <a:latin typeface="Times New Roman"/>
                <a:ea typeface="Calibri"/>
                <a:cs typeface="Times New Roman"/>
              </a:rPr>
              <a:t>робоче</a:t>
            </a:r>
            <a:r>
              <a:rPr lang="ru-RU" sz="2000" spc="-45" dirty="0">
                <a:effectLst/>
                <a:latin typeface="Times New Roman"/>
                <a:ea typeface="Calibri"/>
                <a:cs typeface="Times New Roman"/>
              </a:rPr>
              <a:t> </a:t>
            </a:r>
            <a:r>
              <a:rPr lang="ru-RU" sz="2000" dirty="0" err="1">
                <a:effectLst/>
                <a:latin typeface="Times New Roman"/>
                <a:ea typeface="Calibri"/>
                <a:cs typeface="Times New Roman"/>
              </a:rPr>
              <a:t>положення</a:t>
            </a:r>
            <a:r>
              <a:rPr lang="ru-RU" sz="2000" dirty="0">
                <a:effectLst/>
                <a:latin typeface="Times New Roman"/>
                <a:ea typeface="Calibri"/>
                <a:cs typeface="Times New Roman"/>
              </a:rPr>
              <a:t>.</a:t>
            </a:r>
            <a:br>
              <a:rPr lang="ru-RU" sz="2000" dirty="0">
                <a:ea typeface="Calibri"/>
                <a:cs typeface="Times New Roman"/>
              </a:rPr>
            </a:br>
            <a:r>
              <a:rPr lang="ru-RU" sz="2000" spc="-5" dirty="0" err="1">
                <a:effectLst/>
                <a:latin typeface="Times New Roman"/>
                <a:ea typeface="Calibri"/>
                <a:cs typeface="Times New Roman"/>
              </a:rPr>
              <a:t>Якість</a:t>
            </a:r>
            <a:r>
              <a:rPr lang="ru-RU" sz="2000" spc="195" dirty="0">
                <a:effectLst/>
                <a:latin typeface="Times New Roman"/>
                <a:ea typeface="Calibri"/>
                <a:cs typeface="Times New Roman"/>
              </a:rPr>
              <a:t> </a:t>
            </a:r>
            <a:r>
              <a:rPr lang="ru-RU" sz="2000" dirty="0" err="1">
                <a:effectLst/>
                <a:latin typeface="Times New Roman"/>
                <a:ea typeface="Calibri"/>
                <a:cs typeface="Times New Roman"/>
              </a:rPr>
              <a:t>продуктів</a:t>
            </a:r>
            <a:r>
              <a:rPr lang="ru-RU" sz="2000" spc="200" dirty="0">
                <a:effectLst/>
                <a:latin typeface="Times New Roman"/>
                <a:ea typeface="Calibri"/>
                <a:cs typeface="Times New Roman"/>
              </a:rPr>
              <a:t> </a:t>
            </a:r>
            <a:r>
              <a:rPr lang="ru-RU" sz="2000" spc="-5" dirty="0" err="1">
                <a:effectLst/>
                <a:latin typeface="Times New Roman"/>
                <a:ea typeface="Calibri"/>
                <a:cs typeface="Times New Roman"/>
              </a:rPr>
              <a:t>бджільництва</a:t>
            </a:r>
            <a:r>
              <a:rPr lang="ru-RU" sz="2000" spc="200" dirty="0">
                <a:effectLst/>
                <a:latin typeface="Times New Roman"/>
                <a:ea typeface="Calibri"/>
                <a:cs typeface="Times New Roman"/>
              </a:rPr>
              <a:t> </a:t>
            </a:r>
            <a:r>
              <a:rPr lang="ru-RU" sz="2000" dirty="0">
                <a:effectLst/>
                <a:latin typeface="Times New Roman"/>
                <a:ea typeface="Calibri"/>
                <a:cs typeface="Times New Roman"/>
              </a:rPr>
              <a:t>(меду,</a:t>
            </a:r>
            <a:r>
              <a:rPr lang="ru-RU" sz="2000" spc="200" dirty="0">
                <a:effectLst/>
                <a:latin typeface="Times New Roman"/>
                <a:ea typeface="Calibri"/>
                <a:cs typeface="Times New Roman"/>
              </a:rPr>
              <a:t> </a:t>
            </a:r>
            <a:r>
              <a:rPr lang="ru-RU" sz="2000" spc="-5" dirty="0">
                <a:effectLst/>
                <a:latin typeface="Times New Roman"/>
                <a:ea typeface="Calibri"/>
                <a:cs typeface="Times New Roman"/>
              </a:rPr>
              <a:t>воску,</a:t>
            </a:r>
            <a:r>
              <a:rPr lang="ru-RU" sz="2000" spc="200" dirty="0">
                <a:effectLst/>
                <a:latin typeface="Times New Roman"/>
                <a:ea typeface="Calibri"/>
                <a:cs typeface="Times New Roman"/>
              </a:rPr>
              <a:t> </a:t>
            </a:r>
            <a:r>
              <a:rPr lang="ru-RU" sz="2000" spc="-5" dirty="0" err="1">
                <a:effectLst/>
                <a:latin typeface="Times New Roman"/>
                <a:ea typeface="Calibri"/>
                <a:cs typeface="Times New Roman"/>
              </a:rPr>
              <a:t>квіткового</a:t>
            </a:r>
            <a:r>
              <a:rPr lang="ru-RU" sz="2000" spc="195" dirty="0">
                <a:effectLst/>
                <a:latin typeface="Times New Roman"/>
                <a:ea typeface="Calibri"/>
                <a:cs typeface="Times New Roman"/>
              </a:rPr>
              <a:t> </a:t>
            </a:r>
            <a:r>
              <a:rPr lang="ru-RU" sz="2000" dirty="0">
                <a:effectLst/>
                <a:latin typeface="Times New Roman"/>
                <a:ea typeface="Calibri"/>
                <a:cs typeface="Times New Roman"/>
              </a:rPr>
              <a:t>пилку,</a:t>
            </a:r>
            <a:r>
              <a:rPr lang="ru-RU" sz="2000" spc="190" dirty="0">
                <a:effectLst/>
                <a:latin typeface="Times New Roman"/>
                <a:ea typeface="Calibri"/>
                <a:cs typeface="Times New Roman"/>
              </a:rPr>
              <a:t> </a:t>
            </a:r>
            <a:r>
              <a:rPr lang="ru-RU" sz="2000" spc="-5" dirty="0" err="1">
                <a:effectLst/>
                <a:latin typeface="Times New Roman"/>
                <a:ea typeface="Calibri"/>
                <a:cs typeface="Times New Roman"/>
              </a:rPr>
              <a:t>прополісу</a:t>
            </a:r>
            <a:r>
              <a:rPr lang="ru-RU" sz="2000" spc="-5" dirty="0">
                <a:effectLst/>
                <a:latin typeface="Times New Roman"/>
                <a:ea typeface="Calibri"/>
                <a:cs typeface="Times New Roman"/>
              </a:rPr>
              <a:t>,</a:t>
            </a:r>
            <a:r>
              <a:rPr lang="ru-RU" sz="2000" spc="200" dirty="0">
                <a:effectLst/>
                <a:latin typeface="Times New Roman"/>
                <a:ea typeface="Calibri"/>
                <a:cs typeface="Times New Roman"/>
              </a:rPr>
              <a:t> </a:t>
            </a:r>
            <a:r>
              <a:rPr lang="ru-RU" sz="2000" dirty="0">
                <a:effectLst/>
                <a:latin typeface="Times New Roman"/>
                <a:ea typeface="Calibri"/>
                <a:cs typeface="Times New Roman"/>
              </a:rPr>
              <a:t>маточного</a:t>
            </a:r>
            <a:r>
              <a:rPr lang="ru-RU" sz="2000" spc="150" dirty="0">
                <a:effectLst/>
                <a:latin typeface="Times New Roman"/>
                <a:ea typeface="Calibri"/>
                <a:cs typeface="Times New Roman"/>
              </a:rPr>
              <a:t> </a:t>
            </a:r>
            <a:r>
              <a:rPr lang="ru-RU" sz="2000" spc="-5" dirty="0">
                <a:effectLst/>
                <a:latin typeface="Times New Roman"/>
                <a:ea typeface="Calibri"/>
                <a:cs typeface="Times New Roman"/>
              </a:rPr>
              <a:t>молочка)</a:t>
            </a:r>
            <a:r>
              <a:rPr lang="ru-RU" sz="2000" spc="-60" dirty="0">
                <a:effectLst/>
                <a:latin typeface="Times New Roman"/>
                <a:ea typeface="Calibri"/>
                <a:cs typeface="Times New Roman"/>
              </a:rPr>
              <a:t> </a:t>
            </a:r>
            <a:r>
              <a:rPr lang="ru-RU" sz="2000" spc="-5" dirty="0" err="1">
                <a:effectLst/>
                <a:latin typeface="Times New Roman"/>
                <a:ea typeface="Calibri"/>
                <a:cs typeface="Times New Roman"/>
              </a:rPr>
              <a:t>визначають</a:t>
            </a:r>
            <a:r>
              <a:rPr lang="ru-RU" sz="2000" spc="-60" dirty="0">
                <a:effectLst/>
                <a:latin typeface="Times New Roman"/>
                <a:ea typeface="Calibri"/>
                <a:cs typeface="Times New Roman"/>
              </a:rPr>
              <a:t> </a:t>
            </a:r>
            <a:r>
              <a:rPr lang="ru-RU" sz="2000" dirty="0">
                <a:effectLst/>
                <a:latin typeface="Times New Roman"/>
                <a:ea typeface="Calibri"/>
                <a:cs typeface="Times New Roman"/>
              </a:rPr>
              <a:t>за</a:t>
            </a:r>
            <a:r>
              <a:rPr lang="ru-RU" sz="2000" spc="-60" dirty="0">
                <a:effectLst/>
                <a:latin typeface="Times New Roman"/>
                <a:ea typeface="Calibri"/>
                <a:cs typeface="Times New Roman"/>
              </a:rPr>
              <a:t> </a:t>
            </a:r>
            <a:r>
              <a:rPr lang="ru-RU" sz="2000" dirty="0" err="1">
                <a:effectLst/>
                <a:latin typeface="Times New Roman"/>
                <a:ea typeface="Calibri"/>
                <a:cs typeface="Times New Roman"/>
              </a:rPr>
              <a:t>спеціальними</a:t>
            </a:r>
            <a:r>
              <a:rPr lang="ru-RU" sz="2000" spc="-55" dirty="0">
                <a:effectLst/>
                <a:latin typeface="Times New Roman"/>
                <a:ea typeface="Calibri"/>
                <a:cs typeface="Times New Roman"/>
              </a:rPr>
              <a:t> </a:t>
            </a:r>
            <a:r>
              <a:rPr lang="ru-RU" sz="2000" spc="-5" dirty="0">
                <a:effectLst/>
                <a:latin typeface="Times New Roman"/>
                <a:ea typeface="Calibri"/>
                <a:cs typeface="Times New Roman"/>
              </a:rPr>
              <a:t>методиками.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936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style>
          <a:lnRef idx="1">
            <a:schemeClr val="accent3"/>
          </a:lnRef>
          <a:fillRef idx="2">
            <a:schemeClr val="accent3"/>
          </a:fillRef>
          <a:effectRef idx="1">
            <a:schemeClr val="accent3"/>
          </a:effectRef>
          <a:fontRef idx="minor">
            <a:schemeClr val="dk1"/>
          </a:fontRef>
        </p:style>
        <p:txBody>
          <a:bodyPr>
            <a:normAutofit/>
          </a:bodyPr>
          <a:lstStyle/>
          <a:p>
            <a:pPr marL="72390" marR="65405" indent="457200" algn="just" eaLnBrk="0" hangingPunct="0">
              <a:lnSpc>
                <a:spcPct val="115000"/>
              </a:lnSpc>
              <a:spcAft>
                <a:spcPts val="0"/>
              </a:spcAft>
            </a:pPr>
            <a:r>
              <a:rPr lang="ru-RU" sz="2400" spc="-15" dirty="0">
                <a:effectLst/>
                <a:latin typeface="Times New Roman"/>
                <a:ea typeface="Calibri"/>
                <a:cs typeface="Times New Roman"/>
              </a:rPr>
              <a:t>При</a:t>
            </a:r>
            <a:r>
              <a:rPr lang="ru-RU" sz="2400" spc="-35" dirty="0">
                <a:effectLst/>
                <a:latin typeface="Times New Roman"/>
                <a:ea typeface="Calibri"/>
                <a:cs typeface="Times New Roman"/>
              </a:rPr>
              <a:t> </a:t>
            </a:r>
            <a:r>
              <a:rPr lang="ru-RU" sz="2400" spc="-30" dirty="0" err="1">
                <a:effectLst/>
                <a:latin typeface="Times New Roman"/>
                <a:ea typeface="Calibri"/>
                <a:cs typeface="Times New Roman"/>
              </a:rPr>
              <a:t>форму</a:t>
            </a:r>
            <a:r>
              <a:rPr lang="ru-RU" sz="2400" spc="-25" dirty="0" err="1">
                <a:effectLst/>
                <a:latin typeface="Times New Roman"/>
                <a:ea typeface="Calibri"/>
                <a:cs typeface="Times New Roman"/>
              </a:rPr>
              <a:t>в</a:t>
            </a:r>
            <a:r>
              <a:rPr lang="ru-RU" sz="2400" spc="-30" dirty="0" err="1">
                <a:effectLst/>
                <a:latin typeface="Times New Roman"/>
                <a:ea typeface="Calibri"/>
                <a:cs typeface="Times New Roman"/>
              </a:rPr>
              <a:t>анні</a:t>
            </a:r>
            <a:r>
              <a:rPr lang="ru-RU" sz="2400" spc="-25" dirty="0">
                <a:effectLst/>
                <a:latin typeface="Times New Roman"/>
                <a:ea typeface="Calibri"/>
                <a:cs typeface="Times New Roman"/>
              </a:rPr>
              <a:t> </a:t>
            </a:r>
            <a:r>
              <a:rPr lang="ru-RU" sz="2400" spc="-20" dirty="0" err="1">
                <a:effectLst/>
                <a:latin typeface="Times New Roman"/>
                <a:ea typeface="Calibri"/>
                <a:cs typeface="Times New Roman"/>
              </a:rPr>
              <a:t>груп</a:t>
            </a:r>
            <a:r>
              <a:rPr lang="ru-RU" sz="2400" spc="-40" dirty="0">
                <a:effectLst/>
                <a:latin typeface="Times New Roman"/>
                <a:ea typeface="Calibri"/>
                <a:cs typeface="Times New Roman"/>
              </a:rPr>
              <a:t> </a:t>
            </a:r>
            <a:r>
              <a:rPr lang="ru-RU" sz="2400" spc="-25" dirty="0">
                <a:effectLst/>
                <a:latin typeface="Times New Roman"/>
                <a:ea typeface="Calibri"/>
                <a:cs typeface="Times New Roman"/>
              </a:rPr>
              <a:t>для</a:t>
            </a:r>
            <a:r>
              <a:rPr lang="ru-RU" sz="2400" spc="-35" dirty="0">
                <a:effectLst/>
                <a:latin typeface="Times New Roman"/>
                <a:ea typeface="Calibri"/>
                <a:cs typeface="Times New Roman"/>
              </a:rPr>
              <a:t> </a:t>
            </a:r>
            <a:r>
              <a:rPr lang="ru-RU" sz="2400" spc="-25" dirty="0" err="1">
                <a:effectLst/>
                <a:latin typeface="Times New Roman"/>
                <a:ea typeface="Calibri"/>
                <a:cs typeface="Times New Roman"/>
              </a:rPr>
              <a:t>досліду</a:t>
            </a:r>
            <a:r>
              <a:rPr lang="ru-RU" sz="2400" spc="-25" dirty="0">
                <a:effectLst/>
                <a:latin typeface="Times New Roman"/>
                <a:ea typeface="Calibri"/>
                <a:cs typeface="Times New Roman"/>
              </a:rPr>
              <a:t> </a:t>
            </a:r>
            <a:r>
              <a:rPr lang="ru-RU" sz="2400" spc="-25" dirty="0" err="1">
                <a:effectLst/>
                <a:latin typeface="Times New Roman"/>
                <a:ea typeface="Calibri"/>
                <a:cs typeface="Times New Roman"/>
              </a:rPr>
              <a:t>вр</a:t>
            </a:r>
            <a:r>
              <a:rPr lang="ru-RU" sz="2400" spc="-30" dirty="0" err="1">
                <a:effectLst/>
                <a:latin typeface="Times New Roman"/>
                <a:ea typeface="Calibri"/>
                <a:cs typeface="Times New Roman"/>
              </a:rPr>
              <a:t>ахов</a:t>
            </a:r>
            <a:r>
              <a:rPr lang="ru-RU" sz="2400" spc="-25" dirty="0" err="1">
                <a:effectLst/>
                <a:latin typeface="Times New Roman"/>
                <a:ea typeface="Calibri"/>
                <a:cs typeface="Times New Roman"/>
              </a:rPr>
              <a:t>ують</a:t>
            </a:r>
            <a:r>
              <a:rPr lang="ru-RU" sz="2400" spc="-40" dirty="0">
                <a:effectLst/>
                <a:latin typeface="Times New Roman"/>
                <a:ea typeface="Calibri"/>
                <a:cs typeface="Times New Roman"/>
              </a:rPr>
              <a:t> </a:t>
            </a:r>
            <a:r>
              <a:rPr lang="ru-RU" sz="2400" b="1" spc="-25" dirty="0" err="1">
                <a:solidFill>
                  <a:srgbClr val="C00000"/>
                </a:solidFill>
                <a:effectLst/>
                <a:latin typeface="Times New Roman"/>
                <a:ea typeface="Calibri"/>
                <a:cs typeface="Times New Roman"/>
              </a:rPr>
              <a:t>закліщеність</a:t>
            </a:r>
            <a:r>
              <a:rPr lang="ru-RU" sz="2400" b="1" spc="-35" dirty="0">
                <a:solidFill>
                  <a:srgbClr val="C00000"/>
                </a:solidFill>
                <a:effectLst/>
                <a:latin typeface="Times New Roman"/>
                <a:ea typeface="Calibri"/>
                <a:cs typeface="Times New Roman"/>
              </a:rPr>
              <a:t> </a:t>
            </a:r>
            <a:r>
              <a:rPr lang="ru-RU" sz="2400" b="1" spc="-25" dirty="0" err="1">
                <a:solidFill>
                  <a:srgbClr val="C00000"/>
                </a:solidFill>
                <a:effectLst/>
                <a:latin typeface="Times New Roman"/>
                <a:ea typeface="Calibri"/>
                <a:cs typeface="Times New Roman"/>
              </a:rPr>
              <a:t>сімей</a:t>
            </a:r>
            <a:r>
              <a:rPr lang="ru-RU" sz="2400" spc="-20" dirty="0">
                <a:effectLst/>
                <a:latin typeface="Times New Roman"/>
                <a:ea typeface="Calibri"/>
                <a:cs typeface="Times New Roman"/>
              </a:rPr>
              <a:t>.</a:t>
            </a:r>
            <a:r>
              <a:rPr lang="ru-RU" sz="2400" spc="-35" dirty="0">
                <a:effectLst/>
                <a:latin typeface="Times New Roman"/>
                <a:ea typeface="Calibri"/>
                <a:cs typeface="Times New Roman"/>
              </a:rPr>
              <a:t> </a:t>
            </a:r>
            <a:r>
              <a:rPr lang="ru-RU" sz="2400" spc="-20" dirty="0">
                <a:effectLst/>
                <a:latin typeface="Times New Roman"/>
                <a:ea typeface="Calibri"/>
                <a:cs typeface="Times New Roman"/>
              </a:rPr>
              <a:t>Дл</a:t>
            </a:r>
            <a:r>
              <a:rPr lang="ru-RU" sz="2400" spc="-25" dirty="0">
                <a:effectLst/>
                <a:latin typeface="Times New Roman"/>
                <a:ea typeface="Calibri"/>
                <a:cs typeface="Times New Roman"/>
              </a:rPr>
              <a:t>я</a:t>
            </a:r>
            <a:r>
              <a:rPr lang="ru-RU" sz="2400" spc="-35" dirty="0">
                <a:effectLst/>
                <a:latin typeface="Times New Roman"/>
                <a:ea typeface="Calibri"/>
                <a:cs typeface="Times New Roman"/>
              </a:rPr>
              <a:t> </a:t>
            </a:r>
            <a:r>
              <a:rPr lang="ru-RU" sz="2400" spc="-20" dirty="0" err="1">
                <a:effectLst/>
                <a:latin typeface="Times New Roman"/>
                <a:ea typeface="Calibri"/>
                <a:cs typeface="Times New Roman"/>
              </a:rPr>
              <a:t>цього</a:t>
            </a:r>
            <a:r>
              <a:rPr lang="ru-RU" sz="2400" spc="-45" dirty="0">
                <a:effectLst/>
                <a:latin typeface="Times New Roman"/>
                <a:ea typeface="Calibri"/>
                <a:cs typeface="Times New Roman"/>
              </a:rPr>
              <a:t> </a:t>
            </a:r>
            <a:r>
              <a:rPr lang="ru-RU" sz="2400" spc="-10" dirty="0" err="1">
                <a:effectLst/>
                <a:latin typeface="Times New Roman"/>
                <a:ea typeface="Calibri"/>
                <a:cs typeface="Times New Roman"/>
              </a:rPr>
              <a:t>із</a:t>
            </a:r>
            <a:r>
              <a:rPr lang="ru-RU" sz="2400" spc="-35" dirty="0">
                <a:effectLst/>
                <a:latin typeface="Times New Roman"/>
                <a:ea typeface="Calibri"/>
                <a:cs typeface="Times New Roman"/>
              </a:rPr>
              <a:t> </a:t>
            </a:r>
            <a:r>
              <a:rPr lang="ru-RU" sz="2400" spc="-20" dirty="0" err="1">
                <a:effectLst/>
                <a:latin typeface="Times New Roman"/>
                <a:ea typeface="Calibri"/>
                <a:cs typeface="Times New Roman"/>
              </a:rPr>
              <a:t>розпл</a:t>
            </a:r>
            <a:r>
              <a:rPr lang="ru-RU" sz="2400" spc="-25" dirty="0" err="1">
                <a:effectLst/>
                <a:latin typeface="Times New Roman"/>
                <a:ea typeface="Calibri"/>
                <a:cs typeface="Times New Roman"/>
              </a:rPr>
              <a:t>ід</a:t>
            </a:r>
            <a:r>
              <a:rPr lang="ru-RU" sz="2400" spc="-20" dirty="0" err="1">
                <a:effectLst/>
                <a:latin typeface="Times New Roman"/>
                <a:ea typeface="Calibri"/>
                <a:cs typeface="Times New Roman"/>
              </a:rPr>
              <a:t>но</a:t>
            </a:r>
            <a:r>
              <a:rPr lang="ru-RU" sz="2400" spc="-25" dirty="0" err="1">
                <a:effectLst/>
                <a:latin typeface="Times New Roman"/>
                <a:ea typeface="Calibri"/>
                <a:cs typeface="Times New Roman"/>
              </a:rPr>
              <a:t>ї</a:t>
            </a:r>
            <a:r>
              <a:rPr lang="ru-RU" sz="2400" spc="370" dirty="0">
                <a:effectLst/>
                <a:latin typeface="Times New Roman"/>
                <a:ea typeface="Calibri"/>
                <a:cs typeface="Times New Roman"/>
              </a:rPr>
              <a:t> </a:t>
            </a:r>
            <a:r>
              <a:rPr lang="ru-RU" sz="2400" spc="-25" dirty="0" err="1">
                <a:effectLst/>
                <a:latin typeface="Times New Roman"/>
                <a:ea typeface="Calibri"/>
                <a:cs typeface="Times New Roman"/>
              </a:rPr>
              <a:t>частин</a:t>
            </a:r>
            <a:r>
              <a:rPr lang="ru-RU" sz="2400" spc="-20" dirty="0" err="1">
                <a:effectLst/>
                <a:latin typeface="Times New Roman"/>
                <a:ea typeface="Calibri"/>
                <a:cs typeface="Times New Roman"/>
              </a:rPr>
              <a:t>и</a:t>
            </a:r>
            <a:r>
              <a:rPr lang="ru-RU" sz="2400" dirty="0">
                <a:effectLst/>
                <a:latin typeface="Times New Roman"/>
                <a:ea typeface="Calibri"/>
                <a:cs typeface="Times New Roman"/>
              </a:rPr>
              <a:t> </a:t>
            </a:r>
            <a:r>
              <a:rPr lang="ru-RU" sz="2400" spc="-25" dirty="0" err="1">
                <a:effectLst/>
                <a:latin typeface="Times New Roman"/>
                <a:ea typeface="Calibri"/>
                <a:cs typeface="Times New Roman"/>
              </a:rPr>
              <a:t>гнізда</a:t>
            </a:r>
            <a:r>
              <a:rPr lang="ru-RU" sz="2400" spc="-10" dirty="0">
                <a:effectLst/>
                <a:latin typeface="Times New Roman"/>
                <a:ea typeface="Calibri"/>
                <a:cs typeface="Times New Roman"/>
              </a:rPr>
              <a:t> </a:t>
            </a:r>
            <a:r>
              <a:rPr lang="ru-RU" sz="2400" dirty="0">
                <a:effectLst/>
                <a:latin typeface="Times New Roman"/>
                <a:ea typeface="Calibri"/>
                <a:cs typeface="Times New Roman"/>
              </a:rPr>
              <a:t>у </a:t>
            </a:r>
            <a:r>
              <a:rPr lang="ru-RU" sz="2400" spc="-25" dirty="0" err="1">
                <a:effectLst/>
                <a:latin typeface="Times New Roman"/>
                <a:ea typeface="Calibri"/>
                <a:cs typeface="Times New Roman"/>
              </a:rPr>
              <a:t>скля</a:t>
            </a:r>
            <a:r>
              <a:rPr lang="ru-RU" sz="2400" spc="-20" dirty="0" err="1">
                <a:effectLst/>
                <a:latin typeface="Times New Roman"/>
                <a:ea typeface="Calibri"/>
                <a:cs typeface="Times New Roman"/>
              </a:rPr>
              <a:t>ну</a:t>
            </a:r>
            <a:r>
              <a:rPr lang="ru-RU" sz="2400" dirty="0">
                <a:effectLst/>
                <a:latin typeface="Times New Roman"/>
                <a:ea typeface="Calibri"/>
                <a:cs typeface="Times New Roman"/>
              </a:rPr>
              <a:t> </a:t>
            </a:r>
            <a:r>
              <a:rPr lang="ru-RU" sz="2400" spc="-25" dirty="0">
                <a:effectLst/>
                <a:latin typeface="Times New Roman"/>
                <a:ea typeface="Calibri"/>
                <a:cs typeface="Times New Roman"/>
              </a:rPr>
              <a:t>банк</a:t>
            </a:r>
            <a:r>
              <a:rPr lang="ru-RU" sz="2400" spc="-20" dirty="0">
                <a:effectLst/>
                <a:latin typeface="Times New Roman"/>
                <a:ea typeface="Calibri"/>
                <a:cs typeface="Times New Roman"/>
              </a:rPr>
              <a:t>у</a:t>
            </a:r>
            <a:r>
              <a:rPr lang="ru-RU" sz="2400" spc="5" dirty="0">
                <a:effectLst/>
                <a:latin typeface="Times New Roman"/>
                <a:ea typeface="Calibri"/>
                <a:cs typeface="Times New Roman"/>
              </a:rPr>
              <a:t> </a:t>
            </a:r>
            <a:r>
              <a:rPr lang="ru-RU" sz="2400" spc="-30" dirty="0" err="1">
                <a:effectLst/>
                <a:latin typeface="Times New Roman"/>
                <a:ea typeface="Calibri"/>
                <a:cs typeface="Times New Roman"/>
              </a:rPr>
              <a:t>відбирають</a:t>
            </a:r>
            <a:r>
              <a:rPr lang="ru-RU" sz="2400" spc="5" dirty="0">
                <a:effectLst/>
                <a:latin typeface="Times New Roman"/>
                <a:ea typeface="Calibri"/>
                <a:cs typeface="Times New Roman"/>
              </a:rPr>
              <a:t> </a:t>
            </a:r>
            <a:r>
              <a:rPr lang="ru-RU" sz="2400" spc="-20" dirty="0">
                <a:effectLst/>
                <a:latin typeface="Times New Roman"/>
                <a:ea typeface="Calibri"/>
                <a:cs typeface="Times New Roman"/>
              </a:rPr>
              <a:t>100-200</a:t>
            </a:r>
            <a:r>
              <a:rPr lang="ru-RU" sz="2400" spc="-10" dirty="0">
                <a:effectLst/>
                <a:latin typeface="Times New Roman"/>
                <a:ea typeface="Calibri"/>
                <a:cs typeface="Times New Roman"/>
              </a:rPr>
              <a:t> </a:t>
            </a:r>
            <a:r>
              <a:rPr lang="ru-RU" sz="2400" spc="-25" dirty="0" err="1">
                <a:effectLst/>
                <a:latin typeface="Times New Roman"/>
                <a:ea typeface="Calibri"/>
                <a:cs typeface="Times New Roman"/>
              </a:rPr>
              <a:t>бджі</a:t>
            </a:r>
            <a:r>
              <a:rPr lang="ru-RU" sz="2400" spc="-20" dirty="0" err="1">
                <a:effectLst/>
                <a:latin typeface="Times New Roman"/>
                <a:ea typeface="Calibri"/>
                <a:cs typeface="Times New Roman"/>
              </a:rPr>
              <a:t>л</a:t>
            </a:r>
            <a:r>
              <a:rPr lang="ru-RU" sz="2400" dirty="0">
                <a:effectLst/>
                <a:latin typeface="Times New Roman"/>
                <a:ea typeface="Calibri"/>
                <a:cs typeface="Times New Roman"/>
              </a:rPr>
              <a:t> і</a:t>
            </a:r>
            <a:r>
              <a:rPr lang="ru-RU" sz="2400" spc="-10" dirty="0">
                <a:effectLst/>
                <a:latin typeface="Times New Roman"/>
                <a:ea typeface="Calibri"/>
                <a:cs typeface="Times New Roman"/>
              </a:rPr>
              <a:t> </a:t>
            </a:r>
            <a:r>
              <a:rPr lang="ru-RU" sz="2400" spc="-30" dirty="0" err="1">
                <a:effectLst/>
                <a:latin typeface="Times New Roman"/>
                <a:ea typeface="Calibri"/>
                <a:cs typeface="Times New Roman"/>
              </a:rPr>
              <a:t>вміщу</a:t>
            </a:r>
            <a:r>
              <a:rPr lang="ru-RU" sz="2400" spc="-25" dirty="0" err="1">
                <a:effectLst/>
                <a:latin typeface="Times New Roman"/>
                <a:ea typeface="Calibri"/>
                <a:cs typeface="Times New Roman"/>
              </a:rPr>
              <a:t>ють</a:t>
            </a:r>
            <a:r>
              <a:rPr lang="ru-RU" sz="2400" spc="-5" dirty="0">
                <a:effectLst/>
                <a:latin typeface="Times New Roman"/>
                <a:ea typeface="Calibri"/>
                <a:cs typeface="Times New Roman"/>
              </a:rPr>
              <a:t> </a:t>
            </a:r>
            <a:r>
              <a:rPr lang="ru-RU" sz="2400" spc="-20" dirty="0" err="1">
                <a:effectLst/>
                <a:latin typeface="Times New Roman"/>
                <a:ea typeface="Calibri"/>
                <a:cs typeface="Times New Roman"/>
              </a:rPr>
              <a:t>ту</a:t>
            </a:r>
            <a:r>
              <a:rPr lang="ru-RU" sz="2400" spc="-25" dirty="0" err="1">
                <a:effectLst/>
                <a:latin typeface="Times New Roman"/>
                <a:ea typeface="Calibri"/>
                <a:cs typeface="Times New Roman"/>
              </a:rPr>
              <a:t>ди</a:t>
            </a:r>
            <a:r>
              <a:rPr lang="ru-RU" sz="2400" dirty="0">
                <a:effectLst/>
                <a:latin typeface="Times New Roman"/>
                <a:ea typeface="Calibri"/>
                <a:cs typeface="Times New Roman"/>
              </a:rPr>
              <a:t> ж</a:t>
            </a:r>
            <a:r>
              <a:rPr lang="ru-RU" sz="2400" spc="-5" dirty="0">
                <a:effectLst/>
                <a:latin typeface="Times New Roman"/>
                <a:ea typeface="Calibri"/>
                <a:cs typeface="Times New Roman"/>
              </a:rPr>
              <a:t> </a:t>
            </a:r>
            <a:r>
              <a:rPr lang="ru-RU" sz="2400" spc="-25" dirty="0" err="1">
                <a:effectLst/>
                <a:latin typeface="Times New Roman"/>
                <a:ea typeface="Calibri"/>
                <a:cs typeface="Times New Roman"/>
              </a:rPr>
              <a:t>зволожени</a:t>
            </a:r>
            <a:r>
              <a:rPr lang="ru-RU" sz="2400" spc="-20" dirty="0" err="1">
                <a:effectLst/>
                <a:latin typeface="Times New Roman"/>
                <a:ea typeface="Calibri"/>
                <a:cs typeface="Times New Roman"/>
              </a:rPr>
              <a:t>й</a:t>
            </a:r>
            <a:r>
              <a:rPr lang="ru-RU" sz="2400" spc="-5" dirty="0">
                <a:effectLst/>
                <a:latin typeface="Times New Roman"/>
                <a:ea typeface="Calibri"/>
                <a:cs typeface="Times New Roman"/>
              </a:rPr>
              <a:t> </a:t>
            </a:r>
            <a:r>
              <a:rPr lang="ru-RU" sz="2400" spc="-30" dirty="0" err="1">
                <a:effectLst/>
                <a:latin typeface="Times New Roman"/>
                <a:ea typeface="Calibri"/>
                <a:cs typeface="Times New Roman"/>
              </a:rPr>
              <a:t>ефіром</a:t>
            </a:r>
            <a:r>
              <a:rPr lang="ru-RU" sz="2400" spc="330" dirty="0">
                <a:effectLst/>
                <a:latin typeface="Times New Roman"/>
                <a:ea typeface="Calibri"/>
                <a:cs typeface="Times New Roman"/>
              </a:rPr>
              <a:t> </a:t>
            </a:r>
            <a:r>
              <a:rPr lang="ru-RU" sz="2400" spc="-25" dirty="0">
                <a:effectLst/>
                <a:latin typeface="Times New Roman"/>
                <a:ea typeface="Calibri"/>
                <a:cs typeface="Times New Roman"/>
              </a:rPr>
              <a:t>кус</a:t>
            </a:r>
            <a:r>
              <a:rPr lang="ru-RU" sz="2400" spc="-20" dirty="0">
                <a:effectLst/>
                <a:latin typeface="Times New Roman"/>
                <a:ea typeface="Calibri"/>
                <a:cs typeface="Times New Roman"/>
              </a:rPr>
              <a:t>о</a:t>
            </a:r>
            <a:r>
              <a:rPr lang="ru-RU" sz="2400" spc="-25" dirty="0">
                <a:effectLst/>
                <a:latin typeface="Times New Roman"/>
                <a:ea typeface="Calibri"/>
                <a:cs typeface="Times New Roman"/>
              </a:rPr>
              <a:t>к</a:t>
            </a:r>
            <a:r>
              <a:rPr lang="ru-RU" sz="2400" spc="-40" dirty="0">
                <a:effectLst/>
                <a:latin typeface="Times New Roman"/>
                <a:ea typeface="Calibri"/>
                <a:cs typeface="Times New Roman"/>
              </a:rPr>
              <a:t> </a:t>
            </a:r>
            <a:r>
              <a:rPr lang="ru-RU" sz="2400" spc="-25" dirty="0">
                <a:effectLst/>
                <a:latin typeface="Times New Roman"/>
                <a:ea typeface="Calibri"/>
                <a:cs typeface="Times New Roman"/>
              </a:rPr>
              <a:t>поролону.</a:t>
            </a:r>
            <a:r>
              <a:rPr lang="ru-RU" sz="2400" spc="-50" dirty="0">
                <a:effectLst/>
                <a:latin typeface="Times New Roman"/>
                <a:ea typeface="Calibri"/>
                <a:cs typeface="Times New Roman"/>
              </a:rPr>
              <a:t> </a:t>
            </a:r>
            <a:r>
              <a:rPr lang="ru-RU" sz="2400" spc="-25" dirty="0" err="1">
                <a:effectLst/>
                <a:latin typeface="Times New Roman"/>
                <a:ea typeface="Calibri"/>
                <a:cs typeface="Times New Roman"/>
              </a:rPr>
              <a:t>Після</a:t>
            </a:r>
            <a:r>
              <a:rPr lang="ru-RU" sz="2400" spc="-40" dirty="0">
                <a:effectLst/>
                <a:latin typeface="Times New Roman"/>
                <a:ea typeface="Calibri"/>
                <a:cs typeface="Times New Roman"/>
              </a:rPr>
              <a:t> </a:t>
            </a:r>
            <a:r>
              <a:rPr lang="ru-RU" sz="2400" spc="-30" dirty="0" err="1">
                <a:effectLst/>
                <a:latin typeface="Times New Roman"/>
                <a:ea typeface="Calibri"/>
                <a:cs typeface="Times New Roman"/>
              </a:rPr>
              <a:t>відпадання</a:t>
            </a:r>
            <a:r>
              <a:rPr lang="ru-RU" sz="2400" spc="-35" dirty="0">
                <a:effectLst/>
                <a:latin typeface="Times New Roman"/>
                <a:ea typeface="Calibri"/>
                <a:cs typeface="Times New Roman"/>
              </a:rPr>
              <a:t> </a:t>
            </a:r>
            <a:r>
              <a:rPr lang="ru-RU" sz="2400" spc="-25" dirty="0" err="1">
                <a:effectLst/>
                <a:latin typeface="Times New Roman"/>
                <a:ea typeface="Calibri"/>
                <a:cs typeface="Times New Roman"/>
              </a:rPr>
              <a:t>кліщі</a:t>
            </a:r>
            <a:r>
              <a:rPr lang="ru-RU" sz="2400" spc="-20" dirty="0" err="1">
                <a:effectLst/>
                <a:latin typeface="Times New Roman"/>
                <a:ea typeface="Calibri"/>
                <a:cs typeface="Times New Roman"/>
              </a:rPr>
              <a:t>в</a:t>
            </a:r>
            <a:r>
              <a:rPr lang="ru-RU" sz="2400" spc="-50" dirty="0">
                <a:effectLst/>
                <a:latin typeface="Times New Roman"/>
                <a:ea typeface="Calibri"/>
                <a:cs typeface="Times New Roman"/>
              </a:rPr>
              <a:t> </a:t>
            </a:r>
            <a:r>
              <a:rPr lang="ru-RU" sz="2400" spc="-30" dirty="0" err="1">
                <a:effectLst/>
                <a:latin typeface="Times New Roman"/>
                <a:ea typeface="Calibri"/>
                <a:cs typeface="Times New Roman"/>
              </a:rPr>
              <a:t>підрахову</a:t>
            </a:r>
            <a:r>
              <a:rPr lang="ru-RU" sz="2400" spc="-25" dirty="0" err="1">
                <a:effectLst/>
                <a:latin typeface="Times New Roman"/>
                <a:ea typeface="Calibri"/>
                <a:cs typeface="Times New Roman"/>
              </a:rPr>
              <a:t>ють</a:t>
            </a:r>
            <a:r>
              <a:rPr lang="ru-RU" sz="2400" spc="-35" dirty="0">
                <a:effectLst/>
                <a:latin typeface="Times New Roman"/>
                <a:ea typeface="Calibri"/>
                <a:cs typeface="Times New Roman"/>
              </a:rPr>
              <a:t> </a:t>
            </a:r>
            <a:r>
              <a:rPr lang="ru-RU" sz="2400" spc="-30" dirty="0" err="1">
                <a:effectLst/>
                <a:latin typeface="Times New Roman"/>
                <a:ea typeface="Calibri"/>
                <a:cs typeface="Times New Roman"/>
              </a:rPr>
              <a:t>кі</a:t>
            </a:r>
            <a:r>
              <a:rPr lang="ru-RU" sz="2400" spc="-25" dirty="0" err="1">
                <a:effectLst/>
                <a:latin typeface="Times New Roman"/>
                <a:ea typeface="Calibri"/>
                <a:cs typeface="Times New Roman"/>
              </a:rPr>
              <a:t>ль</a:t>
            </a:r>
            <a:r>
              <a:rPr lang="ru-RU" sz="2400" spc="-30" dirty="0" err="1">
                <a:effectLst/>
                <a:latin typeface="Times New Roman"/>
                <a:ea typeface="Calibri"/>
                <a:cs typeface="Times New Roman"/>
              </a:rPr>
              <a:t>кіс</a:t>
            </a:r>
            <a:r>
              <a:rPr lang="ru-RU" sz="2400" spc="-25" dirty="0" err="1">
                <a:effectLst/>
                <a:latin typeface="Times New Roman"/>
                <a:ea typeface="Calibri"/>
                <a:cs typeface="Times New Roman"/>
              </a:rPr>
              <a:t>ть</a:t>
            </a:r>
            <a:r>
              <a:rPr lang="ru-RU" sz="2400" spc="-30" dirty="0">
                <a:effectLst/>
                <a:latin typeface="Times New Roman"/>
                <a:ea typeface="Calibri"/>
                <a:cs typeface="Times New Roman"/>
              </a:rPr>
              <a:t> </a:t>
            </a:r>
            <a:r>
              <a:rPr lang="ru-RU" sz="2400" spc="-25" dirty="0" err="1">
                <a:effectLst/>
                <a:latin typeface="Times New Roman"/>
                <a:ea typeface="Calibri"/>
                <a:cs typeface="Times New Roman"/>
              </a:rPr>
              <a:t>бджіл</a:t>
            </a:r>
            <a:r>
              <a:rPr lang="ru-RU" sz="2400" spc="-45" dirty="0">
                <a:effectLst/>
                <a:latin typeface="Times New Roman"/>
                <a:ea typeface="Calibri"/>
                <a:cs typeface="Times New Roman"/>
              </a:rPr>
              <a:t> </a:t>
            </a:r>
            <a:r>
              <a:rPr lang="ru-RU" sz="2400" dirty="0">
                <a:effectLst/>
                <a:latin typeface="Times New Roman"/>
                <a:ea typeface="Calibri"/>
                <a:cs typeface="Times New Roman"/>
              </a:rPr>
              <a:t>і</a:t>
            </a:r>
            <a:r>
              <a:rPr lang="ru-RU" sz="2400" spc="-40" dirty="0">
                <a:effectLst/>
                <a:latin typeface="Times New Roman"/>
                <a:ea typeface="Calibri"/>
                <a:cs typeface="Times New Roman"/>
              </a:rPr>
              <a:t> </a:t>
            </a:r>
            <a:r>
              <a:rPr lang="ru-RU" sz="2400" spc="-25" dirty="0" err="1">
                <a:effectLst/>
                <a:latin typeface="Times New Roman"/>
                <a:ea typeface="Calibri"/>
                <a:cs typeface="Times New Roman"/>
              </a:rPr>
              <a:t>к</a:t>
            </a:r>
            <a:r>
              <a:rPr lang="ru-RU" sz="2400" spc="-20" dirty="0" err="1">
                <a:effectLst/>
                <a:latin typeface="Times New Roman"/>
                <a:ea typeface="Calibri"/>
                <a:cs typeface="Times New Roman"/>
              </a:rPr>
              <a:t>л</a:t>
            </a:r>
            <a:r>
              <a:rPr lang="ru-RU" sz="2400" spc="-25" dirty="0" err="1">
                <a:effectLst/>
                <a:latin typeface="Times New Roman"/>
                <a:ea typeface="Calibri"/>
                <a:cs typeface="Times New Roman"/>
              </a:rPr>
              <a:t>іщів</a:t>
            </a:r>
            <a:r>
              <a:rPr lang="ru-RU" sz="2400" spc="-20" dirty="0">
                <a:effectLst/>
                <a:latin typeface="Times New Roman"/>
                <a:ea typeface="Calibri"/>
                <a:cs typeface="Times New Roman"/>
              </a:rPr>
              <a:t>.</a:t>
            </a:r>
            <a:br>
              <a:rPr lang="ru-RU" sz="1800" dirty="0">
                <a:ea typeface="Calibri"/>
                <a:cs typeface="Times New Roman"/>
              </a:rPr>
            </a:br>
            <a:r>
              <a:rPr lang="ru-RU" sz="1800" dirty="0">
                <a:ea typeface="Calibri"/>
                <a:cs typeface="Times New Roman"/>
              </a:rPr>
              <a:t>	</a:t>
            </a:r>
            <a:r>
              <a:rPr lang="ru-RU" sz="2400" spc="-5" dirty="0">
                <a:effectLst/>
                <a:latin typeface="Times New Roman"/>
                <a:ea typeface="Calibri"/>
                <a:cs typeface="Times New Roman"/>
              </a:rPr>
              <a:t>Для</a:t>
            </a:r>
            <a:r>
              <a:rPr lang="ru-RU" sz="2400" spc="140" dirty="0">
                <a:effectLst/>
                <a:latin typeface="Times New Roman"/>
                <a:ea typeface="Calibri"/>
                <a:cs typeface="Times New Roman"/>
              </a:rPr>
              <a:t> </a:t>
            </a:r>
            <a:r>
              <a:rPr lang="ru-RU" sz="2400" dirty="0" err="1">
                <a:effectLst/>
                <a:latin typeface="Times New Roman"/>
                <a:ea typeface="Calibri"/>
                <a:cs typeface="Times New Roman"/>
              </a:rPr>
              <a:t>визначення</a:t>
            </a:r>
            <a:r>
              <a:rPr lang="ru-RU" sz="2400" spc="140" dirty="0">
                <a:effectLst/>
                <a:latin typeface="Times New Roman"/>
                <a:ea typeface="Calibri"/>
                <a:cs typeface="Times New Roman"/>
              </a:rPr>
              <a:t> </a:t>
            </a:r>
            <a:r>
              <a:rPr lang="ru-RU" sz="2400" b="1" spc="-5" dirty="0" err="1">
                <a:solidFill>
                  <a:srgbClr val="C00000"/>
                </a:solidFill>
                <a:effectLst/>
                <a:latin typeface="Times New Roman"/>
                <a:ea typeface="Calibri"/>
                <a:cs typeface="Times New Roman"/>
              </a:rPr>
              <a:t>ступеню</a:t>
            </a:r>
            <a:r>
              <a:rPr lang="ru-RU" sz="2400" b="1" spc="135" dirty="0">
                <a:solidFill>
                  <a:srgbClr val="C00000"/>
                </a:solidFill>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зараження</a:t>
            </a:r>
            <a:r>
              <a:rPr lang="ru-RU" sz="2400" b="1" spc="145" dirty="0">
                <a:solidFill>
                  <a:srgbClr val="C00000"/>
                </a:solidFill>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бджіл</a:t>
            </a:r>
            <a:r>
              <a:rPr lang="ru-RU" sz="2400" b="1" spc="140" dirty="0">
                <a:solidFill>
                  <a:srgbClr val="C00000"/>
                </a:solidFill>
                <a:effectLst/>
                <a:latin typeface="Times New Roman"/>
                <a:ea typeface="Calibri"/>
                <a:cs typeface="Times New Roman"/>
              </a:rPr>
              <a:t> </a:t>
            </a:r>
            <a:r>
              <a:rPr lang="ru-RU" sz="2400" b="1" spc="-5" dirty="0">
                <a:solidFill>
                  <a:srgbClr val="C00000"/>
                </a:solidFill>
                <a:effectLst/>
                <a:latin typeface="Times New Roman"/>
                <a:ea typeface="Calibri"/>
                <a:cs typeface="Times New Roman"/>
              </a:rPr>
              <a:t>на</a:t>
            </a:r>
            <a:r>
              <a:rPr lang="ru-RU" sz="2400" b="1" spc="140" dirty="0">
                <a:solidFill>
                  <a:srgbClr val="C00000"/>
                </a:solidFill>
                <a:effectLst/>
                <a:latin typeface="Times New Roman"/>
                <a:ea typeface="Calibri"/>
                <a:cs typeface="Times New Roman"/>
              </a:rPr>
              <a:t> </a:t>
            </a:r>
            <a:r>
              <a:rPr lang="ru-RU" sz="2400" b="1" dirty="0">
                <a:solidFill>
                  <a:srgbClr val="C00000"/>
                </a:solidFill>
                <a:effectLst/>
                <a:latin typeface="Times New Roman"/>
                <a:ea typeface="Calibri"/>
                <a:cs typeface="Times New Roman"/>
              </a:rPr>
              <a:t>нозематоз</a:t>
            </a:r>
            <a:r>
              <a:rPr lang="ru-RU" sz="2400" spc="145" dirty="0">
                <a:effectLst/>
                <a:latin typeface="Times New Roman"/>
                <a:ea typeface="Calibri"/>
                <a:cs typeface="Times New Roman"/>
              </a:rPr>
              <a:t> </a:t>
            </a:r>
            <a:r>
              <a:rPr lang="ru-RU" sz="2400" dirty="0" err="1">
                <a:effectLst/>
                <a:latin typeface="Times New Roman"/>
                <a:ea typeface="Calibri"/>
                <a:cs typeface="Times New Roman"/>
              </a:rPr>
              <a:t>із</a:t>
            </a:r>
            <a:r>
              <a:rPr lang="ru-RU" sz="2400" spc="140" dirty="0">
                <a:effectLst/>
                <a:latin typeface="Times New Roman"/>
                <a:ea typeface="Calibri"/>
                <a:cs typeface="Times New Roman"/>
              </a:rPr>
              <a:t> </a:t>
            </a:r>
            <a:r>
              <a:rPr lang="ru-RU" sz="2400" spc="-5" dirty="0" err="1">
                <a:effectLst/>
                <a:latin typeface="Times New Roman"/>
                <a:ea typeface="Calibri"/>
                <a:cs typeface="Times New Roman"/>
              </a:rPr>
              <a:t>кожної</a:t>
            </a:r>
            <a:r>
              <a:rPr lang="ru-RU" sz="2400" spc="145" dirty="0">
                <a:effectLst/>
                <a:latin typeface="Times New Roman"/>
                <a:ea typeface="Calibri"/>
                <a:cs typeface="Times New Roman"/>
              </a:rPr>
              <a:t> </a:t>
            </a:r>
            <a:r>
              <a:rPr lang="ru-RU" sz="2400" spc="-5" dirty="0" err="1">
                <a:effectLst/>
                <a:latin typeface="Times New Roman"/>
                <a:ea typeface="Calibri"/>
                <a:cs typeface="Times New Roman"/>
              </a:rPr>
              <a:t>піддослідної</a:t>
            </a:r>
            <a:r>
              <a:rPr lang="ru-RU" sz="2400" spc="145" dirty="0">
                <a:effectLst/>
                <a:latin typeface="Times New Roman"/>
                <a:ea typeface="Calibri"/>
                <a:cs typeface="Times New Roman"/>
              </a:rPr>
              <a:t> </a:t>
            </a:r>
            <a:r>
              <a:rPr lang="ru-RU" sz="2400" spc="-5" dirty="0" err="1">
                <a:effectLst/>
                <a:latin typeface="Times New Roman"/>
                <a:ea typeface="Calibri"/>
                <a:cs typeface="Times New Roman"/>
              </a:rPr>
              <a:t>сім'ї</a:t>
            </a:r>
            <a:r>
              <a:rPr lang="ru-RU" sz="2400" spc="245" dirty="0">
                <a:effectLst/>
                <a:latin typeface="Times New Roman"/>
                <a:ea typeface="Calibri"/>
                <a:cs typeface="Times New Roman"/>
              </a:rPr>
              <a:t> </a:t>
            </a:r>
            <a:r>
              <a:rPr lang="ru-RU" sz="2400" spc="-5" dirty="0" err="1">
                <a:effectLst/>
                <a:latin typeface="Times New Roman"/>
                <a:ea typeface="Calibri"/>
                <a:cs typeface="Times New Roman"/>
              </a:rPr>
              <a:t>відбирають</a:t>
            </a:r>
            <a:r>
              <a:rPr lang="ru-RU" sz="2400" dirty="0">
                <a:effectLst/>
                <a:latin typeface="Times New Roman"/>
                <a:ea typeface="Calibri"/>
                <a:cs typeface="Times New Roman"/>
              </a:rPr>
              <a:t> 40 </a:t>
            </a:r>
            <a:r>
              <a:rPr lang="ru-RU" sz="2400" dirty="0" err="1">
                <a:effectLst/>
                <a:latin typeface="Times New Roman"/>
                <a:ea typeface="Calibri"/>
                <a:cs typeface="Times New Roman"/>
              </a:rPr>
              <a:t>бджіл</a:t>
            </a:r>
            <a:r>
              <a:rPr lang="ru-RU" sz="2400" spc="290" dirty="0">
                <a:effectLst/>
                <a:latin typeface="Times New Roman"/>
                <a:ea typeface="Calibri"/>
                <a:cs typeface="Times New Roman"/>
              </a:rPr>
              <a:t> </a:t>
            </a:r>
            <a:r>
              <a:rPr lang="ru-RU" sz="2400" dirty="0" err="1">
                <a:effectLst/>
                <a:latin typeface="Times New Roman"/>
                <a:ea typeface="Calibri"/>
                <a:cs typeface="Times New Roman"/>
              </a:rPr>
              <a:t>різного</a:t>
            </a:r>
            <a:r>
              <a:rPr lang="ru-RU" sz="2400" dirty="0">
                <a:effectLst/>
                <a:latin typeface="Times New Roman"/>
                <a:ea typeface="Calibri"/>
                <a:cs typeface="Times New Roman"/>
              </a:rPr>
              <a:t> </a:t>
            </a:r>
            <a:r>
              <a:rPr lang="ru-RU" sz="2400" spc="-5" dirty="0" err="1">
                <a:effectLst/>
                <a:latin typeface="Times New Roman"/>
                <a:ea typeface="Calibri"/>
                <a:cs typeface="Times New Roman"/>
              </a:rPr>
              <a:t>віку</a:t>
            </a:r>
            <a:r>
              <a:rPr lang="ru-RU" sz="2400" dirty="0">
                <a:effectLst/>
                <a:latin typeface="Times New Roman"/>
                <a:ea typeface="Calibri"/>
                <a:cs typeface="Times New Roman"/>
              </a:rPr>
              <a:t> і</a:t>
            </a:r>
            <a:r>
              <a:rPr lang="ru-RU" sz="2400" spc="5" dirty="0">
                <a:effectLst/>
                <a:latin typeface="Times New Roman"/>
                <a:ea typeface="Calibri"/>
                <a:cs typeface="Times New Roman"/>
              </a:rPr>
              <a:t> </a:t>
            </a:r>
            <a:r>
              <a:rPr lang="ru-RU" sz="2400" spc="-5" dirty="0" err="1">
                <a:effectLst/>
                <a:latin typeface="Times New Roman"/>
                <a:ea typeface="Calibri"/>
                <a:cs typeface="Times New Roman"/>
              </a:rPr>
              <a:t>оцінюють</a:t>
            </a:r>
            <a:r>
              <a:rPr lang="ru-RU" sz="2400" dirty="0">
                <a:effectLst/>
                <a:latin typeface="Times New Roman"/>
                <a:ea typeface="Calibri"/>
                <a:cs typeface="Times New Roman"/>
              </a:rPr>
              <a:t> за </a:t>
            </a:r>
            <a:r>
              <a:rPr lang="ru-RU" sz="2400" dirty="0" err="1">
                <a:effectLst/>
                <a:latin typeface="Times New Roman"/>
                <a:ea typeface="Calibri"/>
                <a:cs typeface="Times New Roman"/>
              </a:rPr>
              <a:t>наявністю</a:t>
            </a:r>
            <a:r>
              <a:rPr lang="ru-RU" sz="2400" dirty="0">
                <a:effectLst/>
                <a:latin typeface="Times New Roman"/>
                <a:ea typeface="Calibri"/>
                <a:cs typeface="Times New Roman"/>
              </a:rPr>
              <a:t> спор </a:t>
            </a:r>
            <a:r>
              <a:rPr lang="ru-RU" sz="2400" dirty="0" err="1">
                <a:effectLst/>
                <a:latin typeface="Times New Roman"/>
                <a:ea typeface="Calibri"/>
                <a:cs typeface="Times New Roman"/>
              </a:rPr>
              <a:t>ноземи</a:t>
            </a:r>
            <a:r>
              <a:rPr lang="ru-RU" sz="2400" spc="5" dirty="0">
                <a:effectLst/>
                <a:latin typeface="Times New Roman"/>
                <a:ea typeface="Calibri"/>
                <a:cs typeface="Times New Roman"/>
              </a:rPr>
              <a:t> </a:t>
            </a:r>
            <a:r>
              <a:rPr lang="ru-RU" sz="2400" spc="-10" dirty="0" err="1">
                <a:effectLst/>
                <a:latin typeface="Times New Roman"/>
                <a:ea typeface="Calibri"/>
                <a:cs typeface="Times New Roman"/>
              </a:rPr>
              <a:t>кожну</a:t>
            </a:r>
            <a:r>
              <a:rPr lang="ru-RU" sz="2400" spc="15" dirty="0">
                <a:effectLst/>
                <a:latin typeface="Times New Roman"/>
                <a:ea typeface="Calibri"/>
                <a:cs typeface="Times New Roman"/>
              </a:rPr>
              <a:t> </a:t>
            </a:r>
            <a:r>
              <a:rPr lang="ru-RU" sz="2400" spc="-5" dirty="0" err="1">
                <a:effectLst/>
                <a:latin typeface="Times New Roman"/>
                <a:ea typeface="Calibri"/>
                <a:cs typeface="Times New Roman"/>
              </a:rPr>
              <a:t>бджолу</a:t>
            </a:r>
            <a:r>
              <a:rPr lang="ru-RU" sz="2400" spc="130" dirty="0">
                <a:effectLst/>
                <a:latin typeface="Times New Roman"/>
                <a:ea typeface="Calibri"/>
                <a:cs typeface="Times New Roman"/>
              </a:rPr>
              <a:t> </a:t>
            </a:r>
            <a:r>
              <a:rPr lang="ru-RU" sz="2400" dirty="0" err="1">
                <a:effectLst/>
                <a:latin typeface="Times New Roman"/>
                <a:ea typeface="Calibri"/>
                <a:cs typeface="Times New Roman"/>
              </a:rPr>
              <a:t>окремо</a:t>
            </a:r>
            <a:r>
              <a:rPr lang="ru-RU" sz="2400" dirty="0">
                <a:effectLst/>
                <a:latin typeface="Times New Roman"/>
                <a:ea typeface="Calibri"/>
                <a:cs typeface="Times New Roman"/>
              </a:rPr>
              <a:t>.</a:t>
            </a:r>
            <a:r>
              <a:rPr lang="ru-RU" sz="2400" spc="-30" dirty="0">
                <a:effectLst/>
                <a:latin typeface="Times New Roman"/>
                <a:ea typeface="Calibri"/>
                <a:cs typeface="Times New Roman"/>
              </a:rPr>
              <a:t> </a:t>
            </a:r>
            <a:r>
              <a:rPr lang="ru-RU" sz="2400" dirty="0">
                <a:effectLst/>
                <a:latin typeface="Times New Roman"/>
                <a:ea typeface="Calibri"/>
                <a:cs typeface="Times New Roman"/>
              </a:rPr>
              <a:t>З</a:t>
            </a:r>
            <a:r>
              <a:rPr lang="ru-RU" sz="2400" spc="-30" dirty="0">
                <a:effectLst/>
                <a:latin typeface="Times New Roman"/>
                <a:ea typeface="Calibri"/>
                <a:cs typeface="Times New Roman"/>
              </a:rPr>
              <a:t> </a:t>
            </a:r>
            <a:r>
              <a:rPr lang="ru-RU" sz="2400" dirty="0" err="1">
                <a:effectLst/>
                <a:latin typeface="Times New Roman"/>
                <a:ea typeface="Calibri"/>
                <a:cs typeface="Times New Roman"/>
              </a:rPr>
              <a:t>цією</a:t>
            </a:r>
            <a:r>
              <a:rPr lang="ru-RU" sz="2400" spc="-35" dirty="0">
                <a:effectLst/>
                <a:latin typeface="Times New Roman"/>
                <a:ea typeface="Calibri"/>
                <a:cs typeface="Times New Roman"/>
              </a:rPr>
              <a:t> </a:t>
            </a:r>
            <a:r>
              <a:rPr lang="ru-RU" sz="2400" dirty="0">
                <a:effectLst/>
                <a:latin typeface="Times New Roman"/>
                <a:ea typeface="Calibri"/>
                <a:cs typeface="Times New Roman"/>
              </a:rPr>
              <a:t>метою</a:t>
            </a:r>
            <a:r>
              <a:rPr lang="ru-RU" sz="2400" spc="-35" dirty="0">
                <a:effectLst/>
                <a:latin typeface="Times New Roman"/>
                <a:ea typeface="Calibri"/>
                <a:cs typeface="Times New Roman"/>
              </a:rPr>
              <a:t> </a:t>
            </a:r>
            <a:r>
              <a:rPr lang="ru-RU" sz="2400" dirty="0">
                <a:effectLst/>
                <a:latin typeface="Times New Roman"/>
                <a:ea typeface="Calibri"/>
                <a:cs typeface="Times New Roman"/>
              </a:rPr>
              <a:t>у</a:t>
            </a:r>
            <a:r>
              <a:rPr lang="ru-RU" sz="2400" spc="-25" dirty="0">
                <a:effectLst/>
                <a:latin typeface="Times New Roman"/>
                <a:ea typeface="Calibri"/>
                <a:cs typeface="Times New Roman"/>
              </a:rPr>
              <a:t> </a:t>
            </a:r>
            <a:r>
              <a:rPr lang="ru-RU" sz="2400" spc="-5" dirty="0" err="1">
                <a:effectLst/>
                <a:latin typeface="Times New Roman"/>
                <a:ea typeface="Calibri"/>
                <a:cs typeface="Times New Roman"/>
              </a:rPr>
              <a:t>неї</a:t>
            </a:r>
            <a:r>
              <a:rPr lang="ru-RU" sz="2400" spc="-25" dirty="0">
                <a:effectLst/>
                <a:latin typeface="Times New Roman"/>
                <a:ea typeface="Calibri"/>
                <a:cs typeface="Times New Roman"/>
              </a:rPr>
              <a:t> </a:t>
            </a:r>
            <a:r>
              <a:rPr lang="ru-RU" sz="2400" spc="-5" dirty="0" err="1">
                <a:effectLst/>
                <a:latin typeface="Times New Roman"/>
                <a:ea typeface="Calibri"/>
                <a:cs typeface="Times New Roman"/>
              </a:rPr>
              <a:t>препарують</a:t>
            </a:r>
            <a:r>
              <a:rPr lang="ru-RU" sz="2400" spc="-30" dirty="0">
                <a:effectLst/>
                <a:latin typeface="Times New Roman"/>
                <a:ea typeface="Calibri"/>
                <a:cs typeface="Times New Roman"/>
              </a:rPr>
              <a:t> </a:t>
            </a:r>
            <a:r>
              <a:rPr lang="ru-RU" sz="2400" spc="-5" dirty="0" err="1">
                <a:effectLst/>
                <a:latin typeface="Times New Roman"/>
                <a:ea typeface="Calibri"/>
                <a:cs typeface="Times New Roman"/>
              </a:rPr>
              <a:t>середню</a:t>
            </a:r>
            <a:r>
              <a:rPr lang="ru-RU" sz="2400" spc="-30" dirty="0">
                <a:effectLst/>
                <a:latin typeface="Times New Roman"/>
                <a:ea typeface="Calibri"/>
                <a:cs typeface="Times New Roman"/>
              </a:rPr>
              <a:t> </a:t>
            </a:r>
            <a:r>
              <a:rPr lang="ru-RU" sz="2400" spc="-5" dirty="0">
                <a:effectLst/>
                <a:latin typeface="Times New Roman"/>
                <a:ea typeface="Calibri"/>
                <a:cs typeface="Times New Roman"/>
              </a:rPr>
              <a:t>кишку</a:t>
            </a:r>
            <a:r>
              <a:rPr lang="ru-RU" sz="2400" spc="-25" dirty="0">
                <a:effectLst/>
                <a:latin typeface="Times New Roman"/>
                <a:ea typeface="Calibri"/>
                <a:cs typeface="Times New Roman"/>
              </a:rPr>
              <a:t> </a:t>
            </a:r>
            <a:r>
              <a:rPr lang="ru-RU" sz="2400" dirty="0">
                <a:effectLst/>
                <a:latin typeface="Times New Roman"/>
                <a:ea typeface="Calibri"/>
                <a:cs typeface="Times New Roman"/>
              </a:rPr>
              <a:t>і</a:t>
            </a:r>
            <a:r>
              <a:rPr lang="ru-RU" sz="2400" spc="-30" dirty="0">
                <a:effectLst/>
                <a:latin typeface="Times New Roman"/>
                <a:ea typeface="Calibri"/>
                <a:cs typeface="Times New Roman"/>
              </a:rPr>
              <a:t> </a:t>
            </a:r>
            <a:r>
              <a:rPr lang="ru-RU" sz="2400" spc="-5" dirty="0" err="1">
                <a:effectLst/>
                <a:latin typeface="Times New Roman"/>
                <a:ea typeface="Calibri"/>
                <a:cs typeface="Times New Roman"/>
              </a:rPr>
              <a:t>розглядають</a:t>
            </a:r>
            <a:r>
              <a:rPr lang="ru-RU" sz="2400" spc="-30" dirty="0">
                <a:effectLst/>
                <a:latin typeface="Times New Roman"/>
                <a:ea typeface="Calibri"/>
                <a:cs typeface="Times New Roman"/>
              </a:rPr>
              <a:t> </a:t>
            </a:r>
            <a:r>
              <a:rPr lang="ru-RU" sz="2400" dirty="0" err="1">
                <a:effectLst/>
                <a:latin typeface="Times New Roman"/>
                <a:ea typeface="Calibri"/>
                <a:cs typeface="Times New Roman"/>
              </a:rPr>
              <a:t>її</a:t>
            </a:r>
            <a:r>
              <a:rPr lang="ru-RU" sz="2400" spc="-25" dirty="0">
                <a:effectLst/>
                <a:latin typeface="Times New Roman"/>
                <a:ea typeface="Calibri"/>
                <a:cs typeface="Times New Roman"/>
              </a:rPr>
              <a:t> </a:t>
            </a:r>
            <a:r>
              <a:rPr lang="ru-RU" sz="2400" dirty="0" err="1">
                <a:effectLst/>
                <a:latin typeface="Times New Roman"/>
                <a:ea typeface="Calibri"/>
                <a:cs typeface="Times New Roman"/>
              </a:rPr>
              <a:t>під</a:t>
            </a:r>
            <a:r>
              <a:rPr lang="ru-RU" sz="2400" spc="-30" dirty="0">
                <a:effectLst/>
                <a:latin typeface="Times New Roman"/>
                <a:ea typeface="Calibri"/>
                <a:cs typeface="Times New Roman"/>
              </a:rPr>
              <a:t> </a:t>
            </a:r>
            <a:r>
              <a:rPr lang="ru-RU" sz="2400" spc="-5" dirty="0" err="1">
                <a:effectLst/>
                <a:latin typeface="Times New Roman"/>
                <a:ea typeface="Calibri"/>
                <a:cs typeface="Times New Roman"/>
              </a:rPr>
              <a:t>мікроскопом</a:t>
            </a:r>
            <a:r>
              <a:rPr lang="ru-RU" sz="2400" spc="-5" dirty="0">
                <a:effectLst/>
                <a:latin typeface="Times New Roman"/>
                <a:ea typeface="Calibri"/>
                <a:cs typeface="Times New Roman"/>
              </a:rPr>
              <a:t>.</a:t>
            </a:r>
            <a:br>
              <a:rPr lang="ru-RU" sz="1800" dirty="0">
                <a:ea typeface="Calibri"/>
                <a:cs typeface="Times New Roman"/>
              </a:rPr>
            </a:br>
            <a:r>
              <a:rPr lang="ru-RU" sz="1800" dirty="0">
                <a:ea typeface="Calibri"/>
                <a:cs typeface="Times New Roman"/>
              </a:rPr>
              <a:t>	</a:t>
            </a:r>
            <a:r>
              <a:rPr lang="ru-RU" sz="2400" spc="-5" dirty="0" err="1">
                <a:effectLst/>
                <a:latin typeface="Times New Roman"/>
                <a:ea typeface="Calibri"/>
              </a:rPr>
              <a:t>Потім</a:t>
            </a:r>
            <a:r>
              <a:rPr lang="ru-RU" sz="2400" spc="70" dirty="0">
                <a:effectLst/>
                <a:latin typeface="Times New Roman"/>
                <a:ea typeface="Calibri"/>
              </a:rPr>
              <a:t> </a:t>
            </a:r>
            <a:r>
              <a:rPr lang="ru-RU" sz="2400" spc="-5" dirty="0" err="1">
                <a:effectLst/>
                <a:latin typeface="Times New Roman"/>
                <a:ea typeface="Calibri"/>
              </a:rPr>
              <a:t>підраховують</a:t>
            </a:r>
            <a:r>
              <a:rPr lang="ru-RU" sz="2400" spc="70" dirty="0">
                <a:effectLst/>
                <a:latin typeface="Times New Roman"/>
                <a:ea typeface="Calibri"/>
              </a:rPr>
              <a:t> </a:t>
            </a:r>
            <a:r>
              <a:rPr lang="ru-RU" sz="2400" dirty="0" err="1">
                <a:effectLst/>
                <a:latin typeface="Times New Roman"/>
                <a:ea typeface="Calibri"/>
              </a:rPr>
              <a:t>кількість</a:t>
            </a:r>
            <a:r>
              <a:rPr lang="ru-RU" sz="2400" spc="75" dirty="0">
                <a:effectLst/>
                <a:latin typeface="Times New Roman"/>
                <a:ea typeface="Calibri"/>
              </a:rPr>
              <a:t> </a:t>
            </a:r>
            <a:r>
              <a:rPr lang="ru-RU" sz="2400" spc="-5" dirty="0" err="1">
                <a:effectLst/>
                <a:latin typeface="Times New Roman"/>
                <a:ea typeface="Calibri"/>
              </a:rPr>
              <a:t>бджіл</a:t>
            </a:r>
            <a:r>
              <a:rPr lang="ru-RU" sz="2400" spc="-5" dirty="0">
                <a:effectLst/>
                <a:latin typeface="Times New Roman"/>
                <a:ea typeface="Calibri"/>
              </a:rPr>
              <a:t>,</a:t>
            </a:r>
            <a:r>
              <a:rPr lang="ru-RU" sz="2400" spc="65" dirty="0">
                <a:effectLst/>
                <a:latin typeface="Times New Roman"/>
                <a:ea typeface="Calibri"/>
              </a:rPr>
              <a:t> </a:t>
            </a:r>
            <a:r>
              <a:rPr lang="ru-RU" sz="2400" spc="-5" dirty="0" err="1">
                <a:effectLst/>
                <a:latin typeface="Times New Roman"/>
                <a:ea typeface="Calibri"/>
              </a:rPr>
              <a:t>заражених</a:t>
            </a:r>
            <a:r>
              <a:rPr lang="ru-RU" sz="2400" spc="75" dirty="0">
                <a:effectLst/>
                <a:latin typeface="Times New Roman"/>
                <a:ea typeface="Calibri"/>
              </a:rPr>
              <a:t> </a:t>
            </a:r>
            <a:r>
              <a:rPr lang="ru-RU" sz="2400" spc="-5" dirty="0" err="1">
                <a:effectLst/>
                <a:latin typeface="Times New Roman"/>
                <a:ea typeface="Calibri"/>
              </a:rPr>
              <a:t>ноземою</a:t>
            </a:r>
            <a:r>
              <a:rPr lang="ru-RU" sz="2400" spc="-5" dirty="0">
                <a:effectLst/>
                <a:latin typeface="Times New Roman"/>
                <a:ea typeface="Calibri"/>
              </a:rPr>
              <a:t>,</a:t>
            </a:r>
            <a:r>
              <a:rPr lang="ru-RU" sz="2400" spc="65" dirty="0">
                <a:effectLst/>
                <a:latin typeface="Times New Roman"/>
                <a:ea typeface="Calibri"/>
              </a:rPr>
              <a:t> </a:t>
            </a:r>
            <a:r>
              <a:rPr lang="ru-RU" sz="2400" dirty="0">
                <a:effectLst/>
                <a:latin typeface="Times New Roman"/>
                <a:ea typeface="Calibri"/>
              </a:rPr>
              <a:t>у</a:t>
            </a:r>
            <a:r>
              <a:rPr lang="ru-RU" sz="2400" spc="75" dirty="0">
                <a:effectLst/>
                <a:latin typeface="Times New Roman"/>
                <a:ea typeface="Calibri"/>
              </a:rPr>
              <a:t> </a:t>
            </a:r>
            <a:r>
              <a:rPr lang="ru-RU" sz="2400" spc="-5" dirty="0" err="1">
                <a:effectLst/>
                <a:latin typeface="Times New Roman"/>
                <a:ea typeface="Calibri"/>
              </a:rPr>
              <a:t>кожній</a:t>
            </a:r>
            <a:r>
              <a:rPr lang="ru-RU" sz="2400" spc="75" dirty="0">
                <a:effectLst/>
                <a:latin typeface="Times New Roman"/>
                <a:ea typeface="Calibri"/>
              </a:rPr>
              <a:t> </a:t>
            </a:r>
            <a:r>
              <a:rPr lang="ru-RU" sz="2400" dirty="0" err="1">
                <a:effectLst/>
                <a:latin typeface="Times New Roman"/>
                <a:ea typeface="Calibri"/>
              </a:rPr>
              <a:t>пробі</a:t>
            </a:r>
            <a:r>
              <a:rPr lang="ru-RU" sz="2400" spc="65" dirty="0">
                <a:effectLst/>
                <a:latin typeface="Times New Roman"/>
                <a:ea typeface="Calibri"/>
              </a:rPr>
              <a:t> </a:t>
            </a:r>
            <a:r>
              <a:rPr lang="ru-RU" sz="2400" dirty="0">
                <a:effectLst/>
                <a:latin typeface="Times New Roman"/>
                <a:ea typeface="Calibri"/>
              </a:rPr>
              <a:t>і</a:t>
            </a:r>
            <a:r>
              <a:rPr lang="ru-RU" sz="2400" spc="70" dirty="0">
                <a:effectLst/>
                <a:latin typeface="Times New Roman"/>
                <a:ea typeface="Calibri"/>
              </a:rPr>
              <a:t> </a:t>
            </a:r>
            <a:r>
              <a:rPr lang="ru-RU" sz="2400" spc="-5" dirty="0">
                <a:effectLst/>
                <a:latin typeface="Times New Roman"/>
                <a:ea typeface="Calibri"/>
              </a:rPr>
              <a:t>по</a:t>
            </a:r>
            <a:r>
              <a:rPr lang="ru-RU" sz="2400" spc="65" dirty="0">
                <a:effectLst/>
                <a:latin typeface="Times New Roman"/>
                <a:ea typeface="Calibri"/>
              </a:rPr>
              <a:t> </a:t>
            </a:r>
            <a:r>
              <a:rPr lang="ru-RU" sz="2400" spc="-5" dirty="0" err="1">
                <a:effectLst/>
                <a:latin typeface="Times New Roman"/>
                <a:ea typeface="Calibri"/>
              </a:rPr>
              <a:t>групах</a:t>
            </a:r>
            <a:r>
              <a:rPr lang="ru-RU" sz="2400" spc="190" dirty="0">
                <a:effectLst/>
                <a:latin typeface="Times New Roman"/>
                <a:ea typeface="Calibri"/>
              </a:rPr>
              <a:t> </a:t>
            </a:r>
            <a:r>
              <a:rPr lang="ru-RU" sz="2400" dirty="0" err="1">
                <a:effectLst/>
                <a:latin typeface="Times New Roman"/>
                <a:ea typeface="Calibri"/>
              </a:rPr>
              <a:t>сімей</a:t>
            </a:r>
            <a:r>
              <a:rPr lang="ru-RU" sz="2400" spc="-40" dirty="0">
                <a:effectLst/>
                <a:latin typeface="Times New Roman"/>
                <a:ea typeface="Calibri"/>
              </a:rPr>
              <a:t> </a:t>
            </a:r>
            <a:r>
              <a:rPr lang="ru-RU" sz="2400" dirty="0">
                <a:effectLst/>
                <a:latin typeface="Times New Roman"/>
                <a:ea typeface="Calibri"/>
              </a:rPr>
              <a:t>у</a:t>
            </a:r>
            <a:r>
              <a:rPr lang="ru-RU" sz="2400" spc="-30" dirty="0">
                <a:effectLst/>
                <a:latin typeface="Times New Roman"/>
                <a:ea typeface="Calibri"/>
              </a:rPr>
              <a:t> </a:t>
            </a:r>
            <a:r>
              <a:rPr lang="ru-RU" sz="2400" spc="-5" dirty="0" err="1">
                <a:effectLst/>
                <a:latin typeface="Times New Roman"/>
                <a:ea typeface="Calibri"/>
              </a:rPr>
              <a:t>цілому</a:t>
            </a:r>
            <a:r>
              <a:rPr lang="ru-RU" sz="2400" spc="-5" dirty="0">
                <a:effectLst/>
                <a:latin typeface="Times New Roman"/>
                <a:ea typeface="Calibri"/>
              </a:rPr>
              <a:t>,</a:t>
            </a:r>
            <a:r>
              <a:rPr lang="ru-RU" sz="2400" spc="-35" dirty="0">
                <a:effectLst/>
                <a:latin typeface="Times New Roman"/>
                <a:ea typeface="Calibri"/>
              </a:rPr>
              <a:t> </a:t>
            </a:r>
            <a:r>
              <a:rPr lang="ru-RU" sz="2400" spc="-5" dirty="0" err="1">
                <a:effectLst/>
                <a:latin typeface="Times New Roman"/>
                <a:ea typeface="Calibri"/>
              </a:rPr>
              <a:t>виражаючи</a:t>
            </a:r>
            <a:r>
              <a:rPr lang="ru-RU" sz="2400" spc="-35" dirty="0">
                <a:effectLst/>
                <a:latin typeface="Times New Roman"/>
                <a:ea typeface="Calibri"/>
              </a:rPr>
              <a:t> </a:t>
            </a:r>
            <a:r>
              <a:rPr lang="ru-RU" sz="2400" spc="-5" dirty="0">
                <a:effectLst/>
                <a:latin typeface="Times New Roman"/>
                <a:ea typeface="Calibri"/>
              </a:rPr>
              <a:t>результат</a:t>
            </a:r>
            <a:r>
              <a:rPr lang="ru-RU" sz="2400" spc="-40" dirty="0">
                <a:effectLst/>
                <a:latin typeface="Times New Roman"/>
                <a:ea typeface="Calibri"/>
              </a:rPr>
              <a:t> </a:t>
            </a:r>
            <a:r>
              <a:rPr lang="ru-RU" sz="2400" dirty="0">
                <a:effectLst/>
                <a:latin typeface="Times New Roman"/>
                <a:ea typeface="Calibri"/>
              </a:rPr>
              <a:t>у</a:t>
            </a:r>
            <a:r>
              <a:rPr lang="ru-RU" sz="2400" spc="-25" dirty="0">
                <a:effectLst/>
                <a:latin typeface="Times New Roman"/>
                <a:ea typeface="Calibri"/>
              </a:rPr>
              <a:t> </a:t>
            </a:r>
            <a:r>
              <a:rPr lang="ru-RU" sz="2400" spc="-5" dirty="0" err="1">
                <a:effectLst/>
                <a:latin typeface="Times New Roman"/>
                <a:ea typeface="Calibri"/>
              </a:rPr>
              <a:t>відсотках</a:t>
            </a:r>
            <a:endParaRPr lang="ru-RU" sz="2400" dirty="0"/>
          </a:p>
        </p:txBody>
      </p:sp>
    </p:spTree>
    <p:extLst>
      <p:ext uri="{BB962C8B-B14F-4D97-AF65-F5344CB8AC3E}">
        <p14:creationId xmlns:p14="http://schemas.microsoft.com/office/powerpoint/2010/main" val="1383105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style>
          <a:lnRef idx="1">
            <a:schemeClr val="accent3"/>
          </a:lnRef>
          <a:fillRef idx="2">
            <a:schemeClr val="accent3"/>
          </a:fillRef>
          <a:effectRef idx="1">
            <a:schemeClr val="accent3"/>
          </a:effectRef>
          <a:fontRef idx="minor">
            <a:schemeClr val="dk1"/>
          </a:fontRef>
        </p:style>
        <p:txBody>
          <a:bodyPr>
            <a:normAutofit/>
          </a:bodyPr>
          <a:lstStyle/>
          <a:p>
            <a:pPr marL="71755" marR="66040" indent="457200" algn="l" eaLnBrk="0" hangingPunct="0">
              <a:lnSpc>
                <a:spcPct val="115000"/>
              </a:lnSpc>
              <a:spcAft>
                <a:spcPts val="0"/>
              </a:spcAft>
            </a:pPr>
            <a:r>
              <a:rPr lang="ru-RU" sz="2400" b="1" spc="-5" dirty="0" err="1">
                <a:solidFill>
                  <a:srgbClr val="C00000"/>
                </a:solidFill>
                <a:effectLst/>
                <a:latin typeface="Times New Roman"/>
                <a:ea typeface="Calibri"/>
                <a:cs typeface="Times New Roman"/>
              </a:rPr>
              <a:t>Зимостійкість</a:t>
            </a:r>
            <a:r>
              <a:rPr lang="ru-RU" sz="2400" b="1" spc="55" dirty="0">
                <a:solidFill>
                  <a:srgbClr val="C00000"/>
                </a:solidFill>
                <a:effectLst/>
                <a:latin typeface="Times New Roman"/>
                <a:ea typeface="Calibri"/>
                <a:cs typeface="Times New Roman"/>
              </a:rPr>
              <a:t> </a:t>
            </a:r>
            <a:r>
              <a:rPr lang="ru-RU" sz="2400" b="1" dirty="0" err="1">
                <a:solidFill>
                  <a:schemeClr val="tx1"/>
                </a:solidFill>
                <a:effectLst/>
                <a:latin typeface="Times New Roman"/>
                <a:ea typeface="Calibri"/>
                <a:cs typeface="Times New Roman"/>
              </a:rPr>
              <a:t>сімей</a:t>
            </a:r>
            <a:r>
              <a:rPr lang="ru-RU" sz="2400" b="1" dirty="0">
                <a:solidFill>
                  <a:schemeClr val="tx1"/>
                </a:solidFill>
                <a:effectLst/>
                <a:latin typeface="Times New Roman"/>
                <a:ea typeface="Calibri"/>
                <a:cs typeface="Times New Roman"/>
              </a:rPr>
              <a:t> </a:t>
            </a:r>
            <a:r>
              <a:rPr lang="ru-RU" sz="2400" dirty="0" err="1">
                <a:solidFill>
                  <a:schemeClr val="tx1"/>
                </a:solidFill>
                <a:effectLst/>
                <a:latin typeface="Times New Roman"/>
                <a:ea typeface="Calibri"/>
                <a:cs typeface="Times New Roman"/>
              </a:rPr>
              <a:t>оцінюють</a:t>
            </a:r>
            <a:r>
              <a:rPr lang="ru-RU" sz="2400" b="1" spc="55" dirty="0">
                <a:solidFill>
                  <a:schemeClr val="tx1"/>
                </a:solidFill>
                <a:effectLst/>
                <a:latin typeface="Times New Roman"/>
                <a:ea typeface="Calibri"/>
                <a:cs typeface="Times New Roman"/>
              </a:rPr>
              <a:t> </a:t>
            </a:r>
            <a:r>
              <a:rPr lang="ru-RU" sz="2400" spc="-5" dirty="0" err="1">
                <a:effectLst/>
                <a:latin typeface="Times New Roman"/>
                <a:ea typeface="Calibri"/>
                <a:cs typeface="Times New Roman"/>
              </a:rPr>
              <a:t>порівнянням</a:t>
            </a:r>
            <a:r>
              <a:rPr lang="ru-RU" sz="2400" spc="60" dirty="0">
                <a:effectLst/>
                <a:latin typeface="Times New Roman"/>
                <a:ea typeface="Calibri"/>
                <a:cs typeface="Times New Roman"/>
              </a:rPr>
              <a:t> </a:t>
            </a:r>
            <a:r>
              <a:rPr lang="ru-RU" sz="2400" dirty="0" err="1">
                <a:effectLst/>
                <a:latin typeface="Times New Roman"/>
                <a:ea typeface="Calibri"/>
                <a:cs typeface="Times New Roman"/>
              </a:rPr>
              <a:t>даних</a:t>
            </a:r>
            <a:r>
              <a:rPr lang="ru-RU" sz="2400" spc="50" dirty="0">
                <a:effectLst/>
                <a:latin typeface="Times New Roman"/>
                <a:ea typeface="Calibri"/>
                <a:cs typeface="Times New Roman"/>
              </a:rPr>
              <a:t> </a:t>
            </a:r>
            <a:r>
              <a:rPr lang="ru-RU" sz="2400" spc="-5" dirty="0" err="1">
                <a:effectLst/>
                <a:latin typeface="Times New Roman"/>
                <a:ea typeface="Calibri"/>
                <a:cs typeface="Times New Roman"/>
              </a:rPr>
              <a:t>осінньої</a:t>
            </a:r>
            <a:r>
              <a:rPr lang="ru-RU" sz="2400" spc="55" dirty="0">
                <a:effectLst/>
                <a:latin typeface="Times New Roman"/>
                <a:ea typeface="Calibri"/>
                <a:cs typeface="Times New Roman"/>
              </a:rPr>
              <a:t> </a:t>
            </a:r>
            <a:r>
              <a:rPr lang="ru-RU" sz="2400" dirty="0">
                <a:effectLst/>
                <a:latin typeface="Times New Roman"/>
                <a:ea typeface="Calibri"/>
                <a:cs typeface="Times New Roman"/>
              </a:rPr>
              <a:t>і</a:t>
            </a:r>
            <a:r>
              <a:rPr lang="ru-RU" sz="2400" spc="55" dirty="0">
                <a:effectLst/>
                <a:latin typeface="Times New Roman"/>
                <a:ea typeface="Calibri"/>
                <a:cs typeface="Times New Roman"/>
              </a:rPr>
              <a:t> </a:t>
            </a:r>
            <a:r>
              <a:rPr lang="ru-RU" sz="2400" spc="-5" dirty="0" err="1">
                <a:effectLst/>
                <a:latin typeface="Times New Roman"/>
                <a:ea typeface="Calibri"/>
                <a:cs typeface="Times New Roman"/>
              </a:rPr>
              <a:t>весняної</a:t>
            </a:r>
            <a:r>
              <a:rPr lang="ru-RU" sz="2400" spc="60" dirty="0">
                <a:effectLst/>
                <a:latin typeface="Times New Roman"/>
                <a:ea typeface="Calibri"/>
                <a:cs typeface="Times New Roman"/>
              </a:rPr>
              <a:t> </a:t>
            </a:r>
            <a:r>
              <a:rPr lang="ru-RU" sz="2400" dirty="0" err="1">
                <a:effectLst/>
                <a:latin typeface="Times New Roman"/>
                <a:ea typeface="Calibri"/>
                <a:cs typeface="Times New Roman"/>
              </a:rPr>
              <a:t>ревізій</a:t>
            </a:r>
            <a:r>
              <a:rPr lang="ru-RU" sz="2400" spc="45" dirty="0">
                <a:effectLst/>
                <a:latin typeface="Times New Roman"/>
                <a:ea typeface="Calibri"/>
                <a:cs typeface="Times New Roman"/>
              </a:rPr>
              <a:t> </a:t>
            </a:r>
            <a:r>
              <a:rPr lang="ru-RU" sz="2400" dirty="0" err="1">
                <a:effectLst/>
                <a:latin typeface="Times New Roman"/>
                <a:ea typeface="Calibri"/>
                <a:cs typeface="Times New Roman"/>
              </a:rPr>
              <a:t>їх</a:t>
            </a:r>
            <a:r>
              <a:rPr lang="ru-RU" sz="2400" spc="55" dirty="0">
                <a:effectLst/>
                <a:latin typeface="Times New Roman"/>
                <a:ea typeface="Calibri"/>
                <a:cs typeface="Times New Roman"/>
              </a:rPr>
              <a:t> </a:t>
            </a:r>
            <a:r>
              <a:rPr lang="ru-RU" sz="2400" spc="-5" dirty="0">
                <a:effectLst/>
                <a:latin typeface="Times New Roman"/>
                <a:ea typeface="Calibri"/>
                <a:cs typeface="Times New Roman"/>
              </a:rPr>
              <a:t>стану.</a:t>
            </a:r>
            <a:br>
              <a:rPr lang="ru-RU" sz="2400" spc="-5" dirty="0">
                <a:effectLst/>
                <a:latin typeface="Times New Roman"/>
                <a:ea typeface="Calibri"/>
                <a:cs typeface="Times New Roman"/>
              </a:rPr>
            </a:br>
            <a:r>
              <a:rPr lang="ru-RU" sz="2400" spc="-5" dirty="0" err="1">
                <a:effectLst/>
                <a:latin typeface="Times New Roman"/>
                <a:ea typeface="Calibri"/>
                <a:cs typeface="Times New Roman"/>
              </a:rPr>
              <a:t>Поряд</a:t>
            </a:r>
            <a:r>
              <a:rPr lang="ru-RU" sz="2400" spc="105" dirty="0">
                <a:effectLst/>
                <a:latin typeface="Times New Roman"/>
                <a:ea typeface="Calibri"/>
                <a:cs typeface="Times New Roman"/>
              </a:rPr>
              <a:t> </a:t>
            </a:r>
            <a:r>
              <a:rPr lang="ru-RU" sz="2400" dirty="0" err="1">
                <a:effectLst/>
                <a:latin typeface="Times New Roman"/>
                <a:ea typeface="Calibri"/>
                <a:cs typeface="Times New Roman"/>
              </a:rPr>
              <a:t>із</a:t>
            </a:r>
            <a:r>
              <a:rPr lang="ru-RU" sz="2400" spc="105" dirty="0">
                <a:effectLst/>
                <a:latin typeface="Times New Roman"/>
                <a:ea typeface="Calibri"/>
                <a:cs typeface="Times New Roman"/>
              </a:rPr>
              <a:t> </a:t>
            </a:r>
            <a:r>
              <a:rPr lang="ru-RU" sz="2400" dirty="0">
                <a:effectLst/>
                <a:latin typeface="Times New Roman"/>
                <a:ea typeface="Calibri"/>
                <a:cs typeface="Times New Roman"/>
              </a:rPr>
              <a:t>силою</a:t>
            </a:r>
            <a:r>
              <a:rPr lang="ru-RU" sz="2400" spc="100" dirty="0">
                <a:effectLst/>
                <a:latin typeface="Times New Roman"/>
                <a:ea typeface="Calibri"/>
                <a:cs typeface="Times New Roman"/>
              </a:rPr>
              <a:t> </a:t>
            </a:r>
            <a:r>
              <a:rPr lang="ru-RU" sz="2400" spc="-5" dirty="0" err="1">
                <a:effectLst/>
                <a:latin typeface="Times New Roman"/>
                <a:ea typeface="Calibri"/>
                <a:cs typeface="Times New Roman"/>
              </a:rPr>
              <a:t>сім'ї</a:t>
            </a:r>
            <a:r>
              <a:rPr lang="ru-RU" sz="2400" spc="105" dirty="0">
                <a:effectLst/>
                <a:latin typeface="Times New Roman"/>
                <a:ea typeface="Calibri"/>
                <a:cs typeface="Times New Roman"/>
              </a:rPr>
              <a:t> </a:t>
            </a:r>
            <a:r>
              <a:rPr lang="ru-RU" sz="2400" dirty="0" err="1">
                <a:effectLst/>
                <a:latin typeface="Times New Roman"/>
                <a:ea typeface="Calibri"/>
                <a:cs typeface="Times New Roman"/>
              </a:rPr>
              <a:t>після</a:t>
            </a:r>
            <a:r>
              <a:rPr lang="ru-RU" sz="2400" spc="95" dirty="0">
                <a:effectLst/>
                <a:latin typeface="Times New Roman"/>
                <a:ea typeface="Calibri"/>
                <a:cs typeface="Times New Roman"/>
              </a:rPr>
              <a:t> </a:t>
            </a:r>
            <a:r>
              <a:rPr lang="ru-RU" sz="2400" dirty="0" err="1">
                <a:effectLst/>
                <a:latin typeface="Times New Roman"/>
                <a:ea typeface="Calibri"/>
                <a:cs typeface="Times New Roman"/>
              </a:rPr>
              <a:t>зимівлі</a:t>
            </a:r>
            <a:r>
              <a:rPr lang="ru-RU" sz="2400" spc="105" dirty="0">
                <a:effectLst/>
                <a:latin typeface="Times New Roman"/>
                <a:ea typeface="Calibri"/>
                <a:cs typeface="Times New Roman"/>
              </a:rPr>
              <a:t> </a:t>
            </a:r>
            <a:r>
              <a:rPr lang="ru-RU" sz="2400" spc="-5" dirty="0">
                <a:effectLst/>
                <a:latin typeface="Times New Roman"/>
                <a:ea typeface="Calibri"/>
                <a:cs typeface="Times New Roman"/>
              </a:rPr>
              <a:t>та</a:t>
            </a:r>
            <a:r>
              <a:rPr lang="ru-RU" sz="2400" spc="95" dirty="0">
                <a:effectLst/>
                <a:latin typeface="Times New Roman"/>
                <a:ea typeface="Calibri"/>
                <a:cs typeface="Times New Roman"/>
              </a:rPr>
              <a:t> </a:t>
            </a:r>
            <a:r>
              <a:rPr lang="ru-RU" sz="2400" dirty="0" err="1">
                <a:effectLst/>
                <a:latin typeface="Times New Roman"/>
                <a:ea typeface="Calibri"/>
                <a:cs typeface="Times New Roman"/>
              </a:rPr>
              <a:t>кількістю</a:t>
            </a:r>
            <a:r>
              <a:rPr lang="ru-RU" sz="2400" spc="100" dirty="0">
                <a:effectLst/>
                <a:latin typeface="Times New Roman"/>
                <a:ea typeface="Calibri"/>
                <a:cs typeface="Times New Roman"/>
              </a:rPr>
              <a:t> </a:t>
            </a:r>
            <a:r>
              <a:rPr lang="ru-RU" sz="2400" dirty="0">
                <a:effectLst/>
                <a:latin typeface="Times New Roman"/>
                <a:ea typeface="Calibri"/>
                <a:cs typeface="Times New Roman"/>
              </a:rPr>
              <a:t>печатного</a:t>
            </a:r>
            <a:r>
              <a:rPr lang="ru-RU" sz="2400" spc="105" dirty="0">
                <a:effectLst/>
                <a:latin typeface="Times New Roman"/>
                <a:ea typeface="Calibri"/>
                <a:cs typeface="Times New Roman"/>
              </a:rPr>
              <a:t> </a:t>
            </a:r>
            <a:r>
              <a:rPr lang="ru-RU" sz="2400" spc="-5" dirty="0" err="1">
                <a:effectLst/>
                <a:latin typeface="Times New Roman"/>
                <a:ea typeface="Calibri"/>
                <a:cs typeface="Times New Roman"/>
              </a:rPr>
              <a:t>розплоду</a:t>
            </a:r>
            <a:r>
              <a:rPr lang="ru-RU" sz="2400" spc="115" dirty="0">
                <a:effectLst/>
                <a:latin typeface="Times New Roman"/>
                <a:ea typeface="Calibri"/>
                <a:cs typeface="Times New Roman"/>
              </a:rPr>
              <a:t> </a:t>
            </a:r>
            <a:r>
              <a:rPr lang="ru-RU" sz="2400" spc="-5" dirty="0">
                <a:effectLst/>
                <a:latin typeface="Times New Roman"/>
                <a:ea typeface="Calibri"/>
                <a:cs typeface="Times New Roman"/>
              </a:rPr>
              <a:t>на</a:t>
            </a:r>
            <a:r>
              <a:rPr lang="ru-RU" sz="2400" spc="95" dirty="0">
                <a:effectLst/>
                <a:latin typeface="Times New Roman"/>
                <a:ea typeface="Calibri"/>
                <a:cs typeface="Times New Roman"/>
              </a:rPr>
              <a:t> </a:t>
            </a:r>
            <a:r>
              <a:rPr lang="ru-RU" sz="2400" dirty="0">
                <a:effectLst/>
                <a:latin typeface="Times New Roman"/>
                <a:ea typeface="Calibri"/>
                <a:cs typeface="Times New Roman"/>
              </a:rPr>
              <a:t>день</a:t>
            </a:r>
            <a:r>
              <a:rPr lang="ru-RU" sz="2400" spc="105" dirty="0">
                <a:effectLst/>
                <a:latin typeface="Times New Roman"/>
                <a:ea typeface="Calibri"/>
                <a:cs typeface="Times New Roman"/>
              </a:rPr>
              <a:t> </a:t>
            </a:r>
            <a:r>
              <a:rPr lang="ru-RU" sz="2400" dirty="0" err="1">
                <a:effectLst/>
                <a:latin typeface="Times New Roman"/>
                <a:ea typeface="Calibri"/>
                <a:cs typeface="Times New Roman"/>
              </a:rPr>
              <a:t>весняної</a:t>
            </a:r>
            <a:r>
              <a:rPr lang="ru-RU" sz="2400" spc="145" dirty="0">
                <a:effectLst/>
                <a:latin typeface="Times New Roman"/>
                <a:ea typeface="Calibri"/>
                <a:cs typeface="Times New Roman"/>
              </a:rPr>
              <a:t> </a:t>
            </a:r>
            <a:r>
              <a:rPr lang="ru-RU" sz="2400" dirty="0" err="1">
                <a:effectLst/>
                <a:latin typeface="Times New Roman"/>
                <a:ea typeface="Calibri"/>
                <a:cs typeface="Times New Roman"/>
              </a:rPr>
              <a:t>ревізії</a:t>
            </a:r>
            <a:r>
              <a:rPr lang="ru-RU" sz="2400" spc="-70" dirty="0">
                <a:effectLst/>
                <a:latin typeface="Times New Roman"/>
                <a:ea typeface="Calibri"/>
                <a:cs typeface="Times New Roman"/>
              </a:rPr>
              <a:t> </a:t>
            </a:r>
            <a:r>
              <a:rPr lang="ru-RU" sz="2400" spc="-5" dirty="0" err="1">
                <a:effectLst/>
                <a:latin typeface="Times New Roman"/>
                <a:ea typeface="Calibri"/>
                <a:cs typeface="Times New Roman"/>
              </a:rPr>
              <a:t>визначають</a:t>
            </a:r>
            <a:r>
              <a:rPr lang="ru-RU" sz="2400" spc="-5" dirty="0">
                <a:effectLst/>
                <a:latin typeface="Times New Roman"/>
                <a:ea typeface="Calibri"/>
                <a:cs typeface="Times New Roman"/>
              </a:rPr>
              <a:t>:</a:t>
            </a:r>
            <a:br>
              <a:rPr lang="ru-RU" sz="1800" dirty="0">
                <a:ea typeface="Calibri"/>
                <a:cs typeface="Times New Roman"/>
              </a:rPr>
            </a:br>
            <a:r>
              <a:rPr lang="ru-RU" sz="1800" b="1" i="1" dirty="0">
                <a:solidFill>
                  <a:srgbClr val="002060"/>
                </a:solidFill>
                <a:ea typeface="Calibri"/>
                <a:cs typeface="Times New Roman"/>
              </a:rPr>
              <a:t>1</a:t>
            </a:r>
            <a:r>
              <a:rPr lang="ru-RU" sz="2400" b="1" i="1" spc="10" dirty="0">
                <a:solidFill>
                  <a:srgbClr val="002060"/>
                </a:solidFill>
                <a:effectLst/>
                <a:latin typeface="Times New Roman"/>
                <a:ea typeface="Calibri"/>
                <a:cs typeface="Times New Roman"/>
              </a:rPr>
              <a:t>)</a:t>
            </a:r>
            <a:r>
              <a:rPr lang="ru-RU" sz="2400" b="1" i="1" spc="10" dirty="0" err="1">
                <a:solidFill>
                  <a:srgbClr val="002060"/>
                </a:solidFill>
                <a:effectLst/>
                <a:latin typeface="Times New Roman"/>
                <a:ea typeface="Calibri"/>
                <a:cs typeface="Times New Roman"/>
              </a:rPr>
              <a:t>кількість</a:t>
            </a:r>
            <a:r>
              <a:rPr lang="ru-RU" sz="2400" b="1" i="1" spc="-30" dirty="0">
                <a:solidFill>
                  <a:srgbClr val="002060"/>
                </a:solidFill>
                <a:effectLst/>
                <a:latin typeface="Times New Roman"/>
                <a:ea typeface="Calibri"/>
                <a:cs typeface="Times New Roman"/>
              </a:rPr>
              <a:t> </a:t>
            </a:r>
            <a:r>
              <a:rPr lang="ru-RU" sz="2400" b="1" i="1" dirty="0" err="1">
                <a:solidFill>
                  <a:srgbClr val="002060"/>
                </a:solidFill>
                <a:effectLst/>
                <a:latin typeface="Times New Roman"/>
                <a:ea typeface="Calibri"/>
                <a:cs typeface="Times New Roman"/>
              </a:rPr>
              <a:t>сімей</a:t>
            </a:r>
            <a:r>
              <a:rPr lang="ru-RU" sz="2400" b="1" i="1" spc="-30" dirty="0">
                <a:solidFill>
                  <a:srgbClr val="002060"/>
                </a:solidFill>
                <a:effectLst/>
                <a:latin typeface="Times New Roman"/>
                <a:ea typeface="Calibri"/>
                <a:cs typeface="Times New Roman"/>
              </a:rPr>
              <a:t> </a:t>
            </a:r>
            <a:r>
              <a:rPr lang="ru-RU" sz="2400" b="1" i="1" dirty="0">
                <a:solidFill>
                  <a:srgbClr val="002060"/>
                </a:solidFill>
                <a:effectLst/>
                <a:latin typeface="Times New Roman"/>
                <a:ea typeface="Calibri"/>
                <a:cs typeface="Times New Roman"/>
              </a:rPr>
              <a:t>у</a:t>
            </a:r>
            <a:r>
              <a:rPr lang="ru-RU" sz="2400" b="1" i="1" spc="-20"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кожній</a:t>
            </a:r>
            <a:r>
              <a:rPr lang="ru-RU" sz="2400" b="1" i="1" spc="-20"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групі</a:t>
            </a:r>
            <a:r>
              <a:rPr lang="ru-RU" sz="2400" b="1" i="1" spc="-5" dirty="0">
                <a:solidFill>
                  <a:srgbClr val="002060"/>
                </a:solidFill>
                <a:effectLst/>
                <a:latin typeface="Times New Roman"/>
                <a:ea typeface="Calibri"/>
                <a:cs typeface="Times New Roman"/>
              </a:rPr>
              <a:t>,</a:t>
            </a:r>
            <a:r>
              <a:rPr lang="ru-RU" sz="2400" b="1" i="1" spc="-25" dirty="0">
                <a:solidFill>
                  <a:srgbClr val="002060"/>
                </a:solidFill>
                <a:effectLst/>
                <a:latin typeface="Times New Roman"/>
                <a:ea typeface="Calibri"/>
                <a:cs typeface="Times New Roman"/>
              </a:rPr>
              <a:t> </a:t>
            </a:r>
            <a:r>
              <a:rPr lang="ru-RU" sz="2400" b="1" i="1" dirty="0" err="1">
                <a:solidFill>
                  <a:srgbClr val="002060"/>
                </a:solidFill>
                <a:effectLst/>
                <a:latin typeface="Times New Roman"/>
                <a:ea typeface="Calibri"/>
                <a:cs typeface="Times New Roman"/>
              </a:rPr>
              <a:t>що</a:t>
            </a:r>
            <a:r>
              <a:rPr lang="ru-RU" sz="2400" b="1" i="1" spc="-35"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загинули</a:t>
            </a:r>
            <a:r>
              <a:rPr lang="ru-RU" sz="2400" b="1" i="1" spc="-30" dirty="0">
                <a:solidFill>
                  <a:srgbClr val="002060"/>
                </a:solidFill>
                <a:effectLst/>
                <a:latin typeface="Times New Roman"/>
                <a:ea typeface="Calibri"/>
                <a:cs typeface="Times New Roman"/>
              </a:rPr>
              <a:t> </a:t>
            </a:r>
            <a:r>
              <a:rPr lang="ru-RU" sz="2400" b="1" i="1" dirty="0">
                <a:solidFill>
                  <a:srgbClr val="002060"/>
                </a:solidFill>
                <a:effectLst/>
                <a:latin typeface="Times New Roman"/>
                <a:ea typeface="Calibri"/>
                <a:cs typeface="Times New Roman"/>
              </a:rPr>
              <a:t>і</a:t>
            </a:r>
            <a:r>
              <a:rPr lang="ru-RU" sz="2400" b="1" i="1" spc="-25"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втратили</a:t>
            </a:r>
            <a:r>
              <a:rPr lang="ru-RU" sz="2400" b="1" i="1" spc="-35" dirty="0">
                <a:solidFill>
                  <a:srgbClr val="002060"/>
                </a:solidFill>
                <a:effectLst/>
                <a:latin typeface="Times New Roman"/>
                <a:ea typeface="Calibri"/>
                <a:cs typeface="Times New Roman"/>
              </a:rPr>
              <a:t> </a:t>
            </a:r>
            <a:r>
              <a:rPr lang="ru-RU" sz="2400" b="1" i="1" dirty="0">
                <a:solidFill>
                  <a:srgbClr val="002060"/>
                </a:solidFill>
                <a:effectLst/>
                <a:latin typeface="Times New Roman"/>
                <a:ea typeface="Calibri"/>
                <a:cs typeface="Times New Roman"/>
              </a:rPr>
              <a:t>маток;</a:t>
            </a:r>
            <a:br>
              <a:rPr lang="ru-RU" sz="1800" b="1" i="1" dirty="0">
                <a:solidFill>
                  <a:srgbClr val="002060"/>
                </a:solidFill>
                <a:effectLst/>
                <a:latin typeface="Times New Roman"/>
                <a:ea typeface="Calibri"/>
                <a:cs typeface="Times New Roman"/>
              </a:rPr>
            </a:br>
            <a:r>
              <a:rPr lang="ru-RU" sz="1800" b="1" i="1" dirty="0">
                <a:solidFill>
                  <a:srgbClr val="002060"/>
                </a:solidFill>
                <a:effectLst/>
                <a:latin typeface="Times New Roman"/>
                <a:ea typeface="Calibri"/>
                <a:cs typeface="Times New Roman"/>
              </a:rPr>
              <a:t>2</a:t>
            </a:r>
            <a:r>
              <a:rPr lang="ru-RU" sz="2400" b="1" i="1" spc="10" dirty="0">
                <a:solidFill>
                  <a:srgbClr val="002060"/>
                </a:solidFill>
                <a:effectLst/>
                <a:latin typeface="Times New Roman"/>
                <a:ea typeface="Calibri"/>
                <a:cs typeface="Times New Roman"/>
              </a:rPr>
              <a:t>)</a:t>
            </a:r>
            <a:r>
              <a:rPr lang="ru-RU" sz="2400" b="1" i="1" spc="10" dirty="0" err="1">
                <a:solidFill>
                  <a:srgbClr val="002060"/>
                </a:solidFill>
                <a:effectLst/>
                <a:latin typeface="Times New Roman"/>
                <a:ea typeface="Calibri"/>
                <a:cs typeface="Times New Roman"/>
              </a:rPr>
              <a:t>кількість</a:t>
            </a:r>
            <a:r>
              <a:rPr lang="ru-RU" sz="2400" b="1" i="1" spc="-5" dirty="0">
                <a:solidFill>
                  <a:srgbClr val="002060"/>
                </a:solidFill>
                <a:effectLst/>
                <a:latin typeface="Times New Roman"/>
                <a:ea typeface="Calibri"/>
                <a:cs typeface="Times New Roman"/>
              </a:rPr>
              <a:t> корму, </a:t>
            </a:r>
            <a:r>
              <a:rPr lang="ru-RU" sz="2400" b="1" i="1" spc="-5" dirty="0" err="1">
                <a:solidFill>
                  <a:srgbClr val="002060"/>
                </a:solidFill>
                <a:effectLst/>
                <a:latin typeface="Times New Roman"/>
                <a:ea typeface="Calibri"/>
                <a:cs typeface="Times New Roman"/>
              </a:rPr>
              <a:t>використаного</a:t>
            </a:r>
            <a:r>
              <a:rPr lang="ru-RU" sz="2400" b="1" i="1"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сім'єю</a:t>
            </a:r>
            <a:r>
              <a:rPr lang="ru-RU" sz="2400" b="1" i="1" spc="-5" dirty="0">
                <a:solidFill>
                  <a:srgbClr val="002060"/>
                </a:solidFill>
                <a:effectLst/>
                <a:latin typeface="Times New Roman"/>
                <a:ea typeface="Calibri"/>
                <a:cs typeface="Times New Roman"/>
              </a:rPr>
              <a:t> </a:t>
            </a:r>
            <a:r>
              <a:rPr lang="ru-RU" sz="2400" b="1" i="1" dirty="0">
                <a:solidFill>
                  <a:srgbClr val="002060"/>
                </a:solidFill>
                <a:effectLst/>
                <a:latin typeface="Times New Roman"/>
                <a:ea typeface="Calibri"/>
                <a:cs typeface="Times New Roman"/>
              </a:rPr>
              <a:t>в</a:t>
            </a:r>
            <a:r>
              <a:rPr lang="ru-RU" sz="2400" b="1" i="1" spc="-5"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цілому</a:t>
            </a:r>
            <a:r>
              <a:rPr lang="ru-RU" sz="2400" b="1" i="1" dirty="0">
                <a:solidFill>
                  <a:srgbClr val="002060"/>
                </a:solidFill>
                <a:effectLst/>
                <a:latin typeface="Times New Roman"/>
                <a:ea typeface="Calibri"/>
                <a:cs typeface="Times New Roman"/>
              </a:rPr>
              <a:t> і в</a:t>
            </a:r>
            <a:r>
              <a:rPr lang="ru-RU" sz="2400" b="1" i="1" spc="-5"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перерахунку</a:t>
            </a:r>
            <a:r>
              <a:rPr lang="ru-RU" sz="2400" b="1" i="1" spc="5" dirty="0">
                <a:solidFill>
                  <a:srgbClr val="002060"/>
                </a:solidFill>
                <a:effectLst/>
                <a:latin typeface="Times New Roman"/>
                <a:ea typeface="Calibri"/>
                <a:cs typeface="Times New Roman"/>
              </a:rPr>
              <a:t> </a:t>
            </a:r>
            <a:r>
              <a:rPr lang="ru-RU" sz="2400" b="1" i="1" spc="-5" dirty="0">
                <a:solidFill>
                  <a:srgbClr val="002060"/>
                </a:solidFill>
                <a:effectLst/>
                <a:latin typeface="Times New Roman"/>
                <a:ea typeface="Calibri"/>
                <a:cs typeface="Times New Roman"/>
              </a:rPr>
              <a:t>на</a:t>
            </a:r>
            <a:r>
              <a:rPr lang="ru-RU" sz="2400" b="1" i="1" dirty="0">
                <a:solidFill>
                  <a:srgbClr val="002060"/>
                </a:solidFill>
                <a:effectLst/>
                <a:latin typeface="Times New Roman"/>
                <a:ea typeface="Calibri"/>
                <a:cs typeface="Times New Roman"/>
              </a:rPr>
              <a:t> </a:t>
            </a:r>
            <a:r>
              <a:rPr lang="ru-RU" sz="2400" b="1" i="1" spc="-5" dirty="0">
                <a:solidFill>
                  <a:srgbClr val="002060"/>
                </a:solidFill>
                <a:effectLst/>
                <a:latin typeface="Times New Roman"/>
                <a:ea typeface="Calibri"/>
                <a:cs typeface="Times New Roman"/>
              </a:rPr>
              <a:t>одну</a:t>
            </a:r>
            <a:r>
              <a:rPr lang="ru-RU" sz="2400" b="1" i="1" spc="10"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вуличку</a:t>
            </a:r>
            <a:r>
              <a:rPr lang="ru-RU" sz="2400" b="1" i="1"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бджіл</a:t>
            </a:r>
            <a:r>
              <a:rPr lang="ru-RU" sz="2400" b="1" i="1" spc="-5" dirty="0">
                <a:solidFill>
                  <a:srgbClr val="002060"/>
                </a:solidFill>
                <a:effectLst/>
                <a:latin typeface="Times New Roman"/>
                <a:ea typeface="Calibri"/>
                <a:cs typeface="Times New Roman"/>
              </a:rPr>
              <a:t>, </a:t>
            </a:r>
            <a:r>
              <a:rPr lang="ru-RU" sz="2400" b="1" i="1" dirty="0" err="1">
                <a:solidFill>
                  <a:srgbClr val="002060"/>
                </a:solidFill>
                <a:effectLst/>
                <a:latin typeface="Times New Roman"/>
                <a:ea typeface="Calibri"/>
                <a:cs typeface="Times New Roman"/>
              </a:rPr>
              <a:t>що</a:t>
            </a:r>
            <a:r>
              <a:rPr lang="ru-RU" sz="2400" b="1" i="1" spc="205"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зимували</a:t>
            </a:r>
            <a:r>
              <a:rPr lang="ru-RU" sz="2400" b="1" i="1" spc="-5" dirty="0">
                <a:solidFill>
                  <a:srgbClr val="002060"/>
                </a:solidFill>
                <a:effectLst/>
                <a:latin typeface="Times New Roman"/>
                <a:ea typeface="Calibri"/>
                <a:cs typeface="Times New Roman"/>
              </a:rPr>
              <a:t>.</a:t>
            </a:r>
            <a:r>
              <a:rPr lang="ru-RU" sz="2400" b="1" i="1" spc="110" dirty="0">
                <a:solidFill>
                  <a:srgbClr val="002060"/>
                </a:solidFill>
                <a:effectLst/>
                <a:latin typeface="Times New Roman"/>
                <a:ea typeface="Calibri"/>
                <a:cs typeface="Times New Roman"/>
              </a:rPr>
              <a:t> </a:t>
            </a:r>
            <a:br>
              <a:rPr lang="ru-RU" sz="2400" b="1" i="1" spc="110" dirty="0">
                <a:solidFill>
                  <a:srgbClr val="002060"/>
                </a:solidFill>
                <a:effectLst/>
                <a:latin typeface="Times New Roman"/>
                <a:ea typeface="Calibri"/>
                <a:cs typeface="Times New Roman"/>
              </a:rPr>
            </a:br>
            <a:r>
              <a:rPr lang="ru-RU" sz="2400" b="1" i="1" spc="110" dirty="0">
                <a:solidFill>
                  <a:srgbClr val="002060"/>
                </a:solidFill>
                <a:effectLst/>
                <a:latin typeface="Times New Roman"/>
                <a:ea typeface="Calibri"/>
                <a:cs typeface="Times New Roman"/>
              </a:rPr>
              <a:t>3).</a:t>
            </a:r>
            <a:r>
              <a:rPr lang="ru-RU" sz="2400" b="1" i="1" dirty="0" err="1">
                <a:solidFill>
                  <a:srgbClr val="002060"/>
                </a:solidFill>
                <a:effectLst/>
                <a:latin typeface="Times New Roman"/>
                <a:ea typeface="Calibri"/>
                <a:cs typeface="Times New Roman"/>
              </a:rPr>
              <a:t>Кількість</a:t>
            </a:r>
            <a:r>
              <a:rPr lang="ru-RU" sz="2400" b="1" i="1" spc="120"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вуличок</a:t>
            </a:r>
            <a:r>
              <a:rPr lang="ru-RU" sz="2400" b="1" i="1" spc="120" dirty="0">
                <a:solidFill>
                  <a:srgbClr val="002060"/>
                </a:solidFill>
                <a:effectLst/>
                <a:latin typeface="Times New Roman"/>
                <a:ea typeface="Calibri"/>
                <a:cs typeface="Times New Roman"/>
              </a:rPr>
              <a:t> </a:t>
            </a:r>
            <a:r>
              <a:rPr lang="ru-RU" sz="2400" b="1" i="1" spc="-5" dirty="0">
                <a:solidFill>
                  <a:srgbClr val="002060"/>
                </a:solidFill>
                <a:effectLst/>
                <a:latin typeface="Times New Roman"/>
                <a:ea typeface="Calibri"/>
                <a:cs typeface="Times New Roman"/>
              </a:rPr>
              <a:t>таких</a:t>
            </a:r>
            <a:r>
              <a:rPr lang="ru-RU" sz="2400" b="1" i="1" spc="120" dirty="0">
                <a:solidFill>
                  <a:srgbClr val="002060"/>
                </a:solidFill>
                <a:effectLst/>
                <a:latin typeface="Times New Roman"/>
                <a:ea typeface="Calibri"/>
                <a:cs typeface="Times New Roman"/>
              </a:rPr>
              <a:t> </a:t>
            </a:r>
            <a:r>
              <a:rPr lang="ru-RU" sz="2400" b="1" i="1" dirty="0" err="1">
                <a:solidFill>
                  <a:srgbClr val="002060"/>
                </a:solidFill>
                <a:effectLst/>
                <a:latin typeface="Times New Roman"/>
                <a:ea typeface="Calibri"/>
                <a:cs typeface="Times New Roman"/>
              </a:rPr>
              <a:t>бджіл</a:t>
            </a:r>
            <a:r>
              <a:rPr lang="ru-RU" sz="2400" b="1" i="1" spc="120"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визначають</a:t>
            </a:r>
            <a:r>
              <a:rPr lang="ru-RU" sz="2400" b="1" i="1" spc="120" dirty="0">
                <a:solidFill>
                  <a:srgbClr val="002060"/>
                </a:solidFill>
                <a:effectLst/>
                <a:latin typeface="Times New Roman"/>
                <a:ea typeface="Calibri"/>
                <a:cs typeface="Times New Roman"/>
              </a:rPr>
              <a:t> </a:t>
            </a:r>
            <a:r>
              <a:rPr lang="ru-RU" sz="2400" b="1" i="1" dirty="0">
                <a:solidFill>
                  <a:srgbClr val="002060"/>
                </a:solidFill>
                <a:effectLst/>
                <a:latin typeface="Times New Roman"/>
                <a:ea typeface="Calibri"/>
                <a:cs typeface="Times New Roman"/>
              </a:rPr>
              <a:t>як</a:t>
            </a:r>
            <a:r>
              <a:rPr lang="ru-RU" sz="2400" b="1" i="1" spc="120" dirty="0">
                <a:solidFill>
                  <a:srgbClr val="002060"/>
                </a:solidFill>
                <a:effectLst/>
                <a:latin typeface="Times New Roman"/>
                <a:ea typeface="Calibri"/>
                <a:cs typeface="Times New Roman"/>
              </a:rPr>
              <a:t> </a:t>
            </a:r>
            <a:r>
              <a:rPr lang="ru-RU" sz="2400" b="1" i="1" dirty="0">
                <a:solidFill>
                  <a:srgbClr val="002060"/>
                </a:solidFill>
                <a:effectLst/>
                <a:latin typeface="Times New Roman"/>
                <a:ea typeface="Calibri"/>
                <a:cs typeface="Times New Roman"/>
              </a:rPr>
              <a:t>суму</a:t>
            </a:r>
            <a:r>
              <a:rPr lang="ru-RU" sz="2400" b="1" i="1" spc="120"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вуличок</a:t>
            </a:r>
            <a:r>
              <a:rPr lang="ru-RU" sz="2400" b="1" i="1" spc="-5" dirty="0">
                <a:solidFill>
                  <a:srgbClr val="002060"/>
                </a:solidFill>
                <a:effectLst/>
                <a:latin typeface="Times New Roman"/>
                <a:ea typeface="Calibri"/>
                <a:cs typeface="Times New Roman"/>
              </a:rPr>
              <a:t>,</a:t>
            </a:r>
            <a:r>
              <a:rPr lang="ru-RU" sz="2400" b="1" i="1" spc="120"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наявних</a:t>
            </a:r>
            <a:r>
              <a:rPr lang="ru-RU" sz="2400" b="1" i="1" spc="120" dirty="0">
                <a:solidFill>
                  <a:srgbClr val="002060"/>
                </a:solidFill>
                <a:effectLst/>
                <a:latin typeface="Times New Roman"/>
                <a:ea typeface="Calibri"/>
                <a:cs typeface="Times New Roman"/>
              </a:rPr>
              <a:t> </a:t>
            </a:r>
            <a:r>
              <a:rPr lang="ru-RU" sz="2400" b="1" i="1" spc="-5" dirty="0">
                <a:solidFill>
                  <a:srgbClr val="002060"/>
                </a:solidFill>
                <a:effectLst/>
                <a:latin typeface="Times New Roman"/>
                <a:ea typeface="Calibri"/>
                <a:cs typeface="Times New Roman"/>
              </a:rPr>
              <a:t>на</a:t>
            </a:r>
            <a:r>
              <a:rPr lang="ru-RU" sz="2400" b="1" i="1" spc="120" dirty="0">
                <a:solidFill>
                  <a:srgbClr val="002060"/>
                </a:solidFill>
                <a:effectLst/>
                <a:latin typeface="Times New Roman"/>
                <a:ea typeface="Calibri"/>
                <a:cs typeface="Times New Roman"/>
              </a:rPr>
              <a:t> </a:t>
            </a:r>
            <a:r>
              <a:rPr lang="ru-RU" sz="2400" b="1" i="1" dirty="0">
                <a:solidFill>
                  <a:srgbClr val="002060"/>
                </a:solidFill>
                <a:effectLst/>
                <a:latin typeface="Times New Roman"/>
                <a:ea typeface="Calibri"/>
                <a:cs typeface="Times New Roman"/>
              </a:rPr>
              <a:t>момент</a:t>
            </a:r>
            <a:r>
              <a:rPr lang="ru-RU" sz="2400" b="1" i="1" spc="195" dirty="0">
                <a:solidFill>
                  <a:srgbClr val="002060"/>
                </a:solidFill>
                <a:effectLst/>
                <a:latin typeface="Times New Roman"/>
                <a:ea typeface="Calibri"/>
                <a:cs typeface="Times New Roman"/>
              </a:rPr>
              <a:t> </a:t>
            </a:r>
            <a:r>
              <a:rPr lang="ru-RU" sz="2400" b="1" i="1" dirty="0" err="1">
                <a:solidFill>
                  <a:srgbClr val="002060"/>
                </a:solidFill>
                <a:effectLst/>
                <a:latin typeface="Times New Roman"/>
                <a:ea typeface="Calibri"/>
                <a:cs typeface="Times New Roman"/>
              </a:rPr>
              <a:t>осінньої</a:t>
            </a:r>
            <a:r>
              <a:rPr lang="ru-RU" sz="2400" b="1" i="1" spc="-30" dirty="0">
                <a:solidFill>
                  <a:srgbClr val="002060"/>
                </a:solidFill>
                <a:effectLst/>
                <a:latin typeface="Times New Roman"/>
                <a:ea typeface="Calibri"/>
                <a:cs typeface="Times New Roman"/>
              </a:rPr>
              <a:t> </a:t>
            </a:r>
            <a:r>
              <a:rPr lang="ru-RU" sz="2400" b="1" i="1" dirty="0">
                <a:solidFill>
                  <a:srgbClr val="002060"/>
                </a:solidFill>
                <a:effectLst/>
                <a:latin typeface="Times New Roman"/>
                <a:ea typeface="Calibri"/>
                <a:cs typeface="Times New Roman"/>
              </a:rPr>
              <a:t>і</a:t>
            </a:r>
            <a:r>
              <a:rPr lang="ru-RU" sz="2400" b="1" i="1" spc="-35"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весняної</a:t>
            </a:r>
            <a:r>
              <a:rPr lang="ru-RU" sz="2400" b="1" i="1" spc="-25"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ревізій</a:t>
            </a:r>
            <a:r>
              <a:rPr lang="ru-RU" sz="2400" b="1" i="1" spc="-5" dirty="0">
                <a:solidFill>
                  <a:srgbClr val="002060"/>
                </a:solidFill>
                <a:effectLst/>
                <a:latin typeface="Times New Roman"/>
                <a:ea typeface="Calibri"/>
                <a:cs typeface="Times New Roman"/>
              </a:rPr>
              <a:t>,</a:t>
            </a:r>
            <a:r>
              <a:rPr lang="ru-RU" sz="2400" b="1" i="1" spc="-35" dirty="0">
                <a:solidFill>
                  <a:srgbClr val="002060"/>
                </a:solidFill>
                <a:effectLst/>
                <a:latin typeface="Times New Roman"/>
                <a:ea typeface="Calibri"/>
                <a:cs typeface="Times New Roman"/>
              </a:rPr>
              <a:t> </a:t>
            </a:r>
            <a:r>
              <a:rPr lang="ru-RU" sz="2400" b="1" i="1" spc="-5" dirty="0" err="1">
                <a:solidFill>
                  <a:srgbClr val="002060"/>
                </a:solidFill>
                <a:effectLst/>
                <a:latin typeface="Times New Roman"/>
                <a:ea typeface="Calibri"/>
                <a:cs typeface="Times New Roman"/>
              </a:rPr>
              <a:t>поділену</a:t>
            </a:r>
            <a:r>
              <a:rPr lang="ru-RU" sz="2400" b="1" i="1" spc="-15" dirty="0">
                <a:solidFill>
                  <a:srgbClr val="002060"/>
                </a:solidFill>
                <a:effectLst/>
                <a:latin typeface="Times New Roman"/>
                <a:ea typeface="Calibri"/>
                <a:cs typeface="Times New Roman"/>
              </a:rPr>
              <a:t> </a:t>
            </a:r>
            <a:r>
              <a:rPr lang="ru-RU" sz="2400" b="1" i="1" spc="-5" dirty="0">
                <a:solidFill>
                  <a:srgbClr val="002060"/>
                </a:solidFill>
                <a:effectLst/>
                <a:latin typeface="Times New Roman"/>
                <a:ea typeface="Calibri"/>
                <a:cs typeface="Times New Roman"/>
              </a:rPr>
              <a:t>на</a:t>
            </a:r>
            <a:r>
              <a:rPr lang="ru-RU" sz="2400" b="1" i="1" spc="-35" dirty="0">
                <a:solidFill>
                  <a:srgbClr val="002060"/>
                </a:solidFill>
                <a:effectLst/>
                <a:latin typeface="Times New Roman"/>
                <a:ea typeface="Calibri"/>
                <a:cs typeface="Times New Roman"/>
              </a:rPr>
              <a:t> </a:t>
            </a:r>
            <a:r>
              <a:rPr lang="ru-RU" sz="2400" b="1" i="1" spc="-5" dirty="0">
                <a:solidFill>
                  <a:srgbClr val="002060"/>
                </a:solidFill>
                <a:effectLst/>
                <a:latin typeface="Times New Roman"/>
                <a:ea typeface="Calibri"/>
                <a:cs typeface="Times New Roman"/>
              </a:rPr>
              <a:t>два;</a:t>
            </a:r>
            <a:br>
              <a:rPr lang="ru-RU" sz="1800" b="1" i="1" dirty="0">
                <a:solidFill>
                  <a:srgbClr val="002060"/>
                </a:solidFill>
                <a:effectLst/>
                <a:latin typeface="Times New Roman"/>
                <a:ea typeface="Calibri"/>
                <a:cs typeface="Times New Roman"/>
              </a:rPr>
            </a:br>
            <a:r>
              <a:rPr lang="ru-RU" sz="2400" b="1" i="1" dirty="0">
                <a:solidFill>
                  <a:srgbClr val="002060"/>
                </a:solidFill>
                <a:effectLst/>
                <a:latin typeface="Times New Roman"/>
                <a:ea typeface="Calibri"/>
              </a:rPr>
              <a:t>4)</a:t>
            </a:r>
            <a:r>
              <a:rPr lang="ru-RU" sz="2400" b="1" i="1" spc="50" dirty="0">
                <a:solidFill>
                  <a:srgbClr val="002060"/>
                </a:solidFill>
                <a:effectLst/>
                <a:latin typeface="Times New Roman"/>
                <a:ea typeface="Calibri"/>
              </a:rPr>
              <a:t> </a:t>
            </a:r>
            <a:r>
              <a:rPr lang="ru-RU" sz="2400" b="1" i="1" spc="-5" dirty="0" err="1">
                <a:solidFill>
                  <a:srgbClr val="002060"/>
                </a:solidFill>
                <a:effectLst/>
                <a:latin typeface="Times New Roman"/>
                <a:ea typeface="Calibri"/>
              </a:rPr>
              <a:t>опроносність</a:t>
            </a:r>
            <a:r>
              <a:rPr lang="ru-RU" sz="2400" b="1" i="1" spc="-30" dirty="0">
                <a:solidFill>
                  <a:srgbClr val="002060"/>
                </a:solidFill>
                <a:effectLst/>
                <a:latin typeface="Times New Roman"/>
                <a:ea typeface="Calibri"/>
              </a:rPr>
              <a:t> </a:t>
            </a:r>
            <a:r>
              <a:rPr lang="ru-RU" sz="2400" b="1" i="1" dirty="0" err="1">
                <a:solidFill>
                  <a:srgbClr val="002060"/>
                </a:solidFill>
                <a:effectLst/>
                <a:latin typeface="Times New Roman"/>
                <a:ea typeface="Calibri"/>
              </a:rPr>
              <a:t>гнізд</a:t>
            </a:r>
            <a:r>
              <a:rPr lang="ru-RU" sz="2400" b="1" i="1" spc="-35" dirty="0">
                <a:solidFill>
                  <a:srgbClr val="002060"/>
                </a:solidFill>
                <a:effectLst/>
                <a:latin typeface="Times New Roman"/>
                <a:ea typeface="Calibri"/>
              </a:rPr>
              <a:t> </a:t>
            </a:r>
            <a:r>
              <a:rPr lang="ru-RU" sz="2400" b="1" i="1" spc="-5" dirty="0">
                <a:solidFill>
                  <a:srgbClr val="002060"/>
                </a:solidFill>
                <a:effectLst/>
                <a:latin typeface="Times New Roman"/>
                <a:ea typeface="Calibri"/>
              </a:rPr>
              <a:t>на</a:t>
            </a:r>
            <a:r>
              <a:rPr lang="ru-RU" sz="2400" b="1" i="1" spc="-35" dirty="0">
                <a:solidFill>
                  <a:srgbClr val="002060"/>
                </a:solidFill>
                <a:effectLst/>
                <a:latin typeface="Times New Roman"/>
                <a:ea typeface="Calibri"/>
              </a:rPr>
              <a:t> </a:t>
            </a:r>
            <a:r>
              <a:rPr lang="ru-RU" sz="2400" b="1" i="1" dirty="0">
                <a:solidFill>
                  <a:srgbClr val="002060"/>
                </a:solidFill>
                <a:effectLst/>
                <a:latin typeface="Times New Roman"/>
                <a:ea typeface="Calibri"/>
              </a:rPr>
              <a:t>час</a:t>
            </a:r>
            <a:r>
              <a:rPr lang="ru-RU" sz="2400" b="1" i="1" spc="-35" dirty="0">
                <a:solidFill>
                  <a:srgbClr val="002060"/>
                </a:solidFill>
                <a:effectLst/>
                <a:latin typeface="Times New Roman"/>
                <a:ea typeface="Calibri"/>
              </a:rPr>
              <a:t> </a:t>
            </a:r>
            <a:r>
              <a:rPr lang="ru-RU" sz="2400" b="1" i="1" spc="-5" dirty="0" err="1">
                <a:solidFill>
                  <a:srgbClr val="002060"/>
                </a:solidFill>
                <a:effectLst/>
                <a:latin typeface="Times New Roman"/>
                <a:ea typeface="Calibri"/>
              </a:rPr>
              <a:t>головної</a:t>
            </a:r>
            <a:r>
              <a:rPr lang="ru-RU" sz="2400" b="1" i="1" spc="-30" dirty="0">
                <a:solidFill>
                  <a:srgbClr val="002060"/>
                </a:solidFill>
                <a:effectLst/>
                <a:latin typeface="Times New Roman"/>
                <a:ea typeface="Calibri"/>
              </a:rPr>
              <a:t> </a:t>
            </a:r>
            <a:r>
              <a:rPr lang="ru-RU" sz="2400" b="1" i="1" dirty="0" err="1">
                <a:solidFill>
                  <a:srgbClr val="002060"/>
                </a:solidFill>
                <a:effectLst/>
                <a:latin typeface="Times New Roman"/>
                <a:ea typeface="Calibri"/>
              </a:rPr>
              <a:t>весняної</a:t>
            </a:r>
            <a:r>
              <a:rPr lang="ru-RU" sz="2400" b="1" i="1" spc="-30" dirty="0">
                <a:solidFill>
                  <a:srgbClr val="002060"/>
                </a:solidFill>
                <a:effectLst/>
                <a:latin typeface="Times New Roman"/>
                <a:ea typeface="Calibri"/>
              </a:rPr>
              <a:t> </a:t>
            </a:r>
            <a:r>
              <a:rPr lang="ru-RU" sz="2400" b="1" i="1" spc="-5" dirty="0" err="1">
                <a:solidFill>
                  <a:srgbClr val="002060"/>
                </a:solidFill>
                <a:effectLst/>
                <a:latin typeface="Times New Roman"/>
                <a:ea typeface="Calibri"/>
              </a:rPr>
              <a:t>ревізії</a:t>
            </a:r>
            <a:r>
              <a:rPr lang="ru-RU" sz="2400" b="1" i="1" spc="-30" dirty="0">
                <a:solidFill>
                  <a:srgbClr val="002060"/>
                </a:solidFill>
                <a:effectLst/>
                <a:latin typeface="Times New Roman"/>
                <a:ea typeface="Calibri"/>
              </a:rPr>
              <a:t> </a:t>
            </a:r>
            <a:r>
              <a:rPr lang="ru-RU" sz="2400" b="1" i="1" dirty="0">
                <a:solidFill>
                  <a:srgbClr val="002060"/>
                </a:solidFill>
                <a:effectLst/>
                <a:latin typeface="Times New Roman"/>
                <a:ea typeface="Calibri"/>
              </a:rPr>
              <a:t>за</a:t>
            </a:r>
            <a:r>
              <a:rPr lang="ru-RU" sz="2400" b="1" i="1" spc="-35" dirty="0">
                <a:solidFill>
                  <a:srgbClr val="002060"/>
                </a:solidFill>
                <a:effectLst/>
                <a:latin typeface="Times New Roman"/>
                <a:ea typeface="Calibri"/>
              </a:rPr>
              <a:t> </a:t>
            </a:r>
            <a:r>
              <a:rPr lang="ru-RU" sz="2400" b="1" i="1" spc="-5" dirty="0" err="1">
                <a:solidFill>
                  <a:srgbClr val="002060"/>
                </a:solidFill>
                <a:effectLst/>
                <a:latin typeface="Times New Roman"/>
                <a:ea typeface="Calibri"/>
              </a:rPr>
              <a:t>п'ятибальною</a:t>
            </a:r>
            <a:r>
              <a:rPr lang="ru-RU" sz="2400" b="1" i="1" spc="-30" dirty="0">
                <a:solidFill>
                  <a:srgbClr val="002060"/>
                </a:solidFill>
                <a:effectLst/>
                <a:latin typeface="Times New Roman"/>
                <a:ea typeface="Calibri"/>
              </a:rPr>
              <a:t> </a:t>
            </a:r>
            <a:r>
              <a:rPr lang="ru-RU" sz="2400" b="1" i="1" dirty="0">
                <a:solidFill>
                  <a:srgbClr val="002060"/>
                </a:solidFill>
                <a:effectLst/>
                <a:latin typeface="Times New Roman"/>
                <a:ea typeface="Calibri"/>
              </a:rPr>
              <a:t>шкалою</a:t>
            </a:r>
            <a:endParaRPr lang="ru-RU" sz="2400" b="1" i="1" dirty="0">
              <a:solidFill>
                <a:srgbClr val="002060"/>
              </a:solidFill>
            </a:endParaRPr>
          </a:p>
        </p:txBody>
      </p:sp>
    </p:spTree>
    <p:extLst>
      <p:ext uri="{BB962C8B-B14F-4D97-AF65-F5344CB8AC3E}">
        <p14:creationId xmlns:p14="http://schemas.microsoft.com/office/powerpoint/2010/main" val="4020447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a:solidFill>
            <a:schemeClr val="bg2">
              <a:lumMod val="90000"/>
            </a:schemeClr>
          </a:solidFill>
        </p:spPr>
        <p:style>
          <a:lnRef idx="1">
            <a:schemeClr val="accent3"/>
          </a:lnRef>
          <a:fillRef idx="2">
            <a:schemeClr val="accent3"/>
          </a:fillRef>
          <a:effectRef idx="1">
            <a:schemeClr val="accent3"/>
          </a:effectRef>
          <a:fontRef idx="minor">
            <a:schemeClr val="dk1"/>
          </a:fontRef>
        </p:style>
        <p:txBody>
          <a:bodyPr>
            <a:normAutofit/>
          </a:bodyPr>
          <a:lstStyle/>
          <a:p>
            <a:pPr marL="72390" marR="66040" indent="457200" algn="l" eaLnBrk="0" hangingPunct="0">
              <a:spcAft>
                <a:spcPts val="0"/>
              </a:spcAft>
            </a:pPr>
            <a:r>
              <a:rPr lang="ru-RU" sz="2400" dirty="0">
                <a:effectLst/>
                <a:latin typeface="Times New Roman"/>
                <a:ea typeface="Calibri"/>
                <a:cs typeface="Times New Roman"/>
              </a:rPr>
              <a:t>В </a:t>
            </a:r>
            <a:r>
              <a:rPr lang="ru-RU" sz="2400" dirty="0" err="1">
                <a:effectLst/>
                <a:latin typeface="Times New Roman"/>
                <a:ea typeface="Calibri"/>
                <a:cs typeface="Times New Roman"/>
              </a:rPr>
              <a:t>дослідах</a:t>
            </a:r>
            <a:r>
              <a:rPr lang="ru-RU" sz="2400" spc="5" dirty="0">
                <a:effectLst/>
                <a:latin typeface="Times New Roman"/>
                <a:ea typeface="Calibri"/>
                <a:cs typeface="Times New Roman"/>
              </a:rPr>
              <a:t> </a:t>
            </a:r>
            <a:r>
              <a:rPr lang="ru-RU" sz="2400" dirty="0">
                <a:effectLst/>
                <a:latin typeface="Times New Roman"/>
                <a:ea typeface="Calibri"/>
                <a:cs typeface="Times New Roman"/>
              </a:rPr>
              <a:t>з</a:t>
            </a:r>
            <a:r>
              <a:rPr lang="ru-RU" sz="2400" spc="5" dirty="0">
                <a:effectLst/>
                <a:latin typeface="Times New Roman"/>
                <a:ea typeface="Calibri"/>
                <a:cs typeface="Times New Roman"/>
              </a:rPr>
              <a:t> </a:t>
            </a:r>
            <a:r>
              <a:rPr lang="ru-RU" sz="2400" spc="-5" dirty="0" err="1">
                <a:effectLst/>
                <a:latin typeface="Times New Roman"/>
                <a:ea typeface="Calibri"/>
                <a:cs typeface="Times New Roman"/>
              </a:rPr>
              <a:t>випробування</a:t>
            </a:r>
            <a:r>
              <a:rPr lang="ru-RU" sz="2400" spc="5" dirty="0">
                <a:effectLst/>
                <a:latin typeface="Times New Roman"/>
                <a:ea typeface="Calibri"/>
                <a:cs typeface="Times New Roman"/>
              </a:rPr>
              <a:t> </a:t>
            </a:r>
            <a:r>
              <a:rPr lang="ru-RU" sz="2400" dirty="0">
                <a:effectLst/>
                <a:latin typeface="Times New Roman"/>
                <a:ea typeface="Calibri"/>
                <a:cs typeface="Times New Roman"/>
              </a:rPr>
              <a:t>рас</a:t>
            </a:r>
            <a:r>
              <a:rPr lang="ru-RU" sz="2400" spc="5" dirty="0">
                <a:effectLst/>
                <a:latin typeface="Times New Roman"/>
                <a:ea typeface="Calibri"/>
                <a:cs typeface="Times New Roman"/>
              </a:rPr>
              <a:t> </a:t>
            </a:r>
            <a:r>
              <a:rPr lang="ru-RU" sz="2400" dirty="0" err="1">
                <a:effectLst/>
                <a:latin typeface="Times New Roman"/>
                <a:ea typeface="Calibri"/>
                <a:cs typeface="Times New Roman"/>
              </a:rPr>
              <a:t>бджіл</a:t>
            </a:r>
            <a:r>
              <a:rPr lang="ru-RU" sz="2400" spc="5" dirty="0">
                <a:effectLst/>
                <a:latin typeface="Times New Roman"/>
                <a:ea typeface="Calibri"/>
                <a:cs typeface="Times New Roman"/>
              </a:rPr>
              <a:t> </a:t>
            </a:r>
            <a:r>
              <a:rPr lang="ru-RU" sz="2400" spc="-5" dirty="0" err="1">
                <a:effectLst/>
                <a:latin typeface="Times New Roman"/>
                <a:ea typeface="Calibri"/>
                <a:cs typeface="Times New Roman"/>
              </a:rPr>
              <a:t>вивчають</a:t>
            </a:r>
            <a:r>
              <a:rPr lang="ru-RU" sz="2400" spc="125" dirty="0">
                <a:effectLst/>
                <a:latin typeface="Times New Roman"/>
                <a:ea typeface="Calibri"/>
                <a:cs typeface="Times New Roman"/>
              </a:rPr>
              <a:t> </a:t>
            </a:r>
            <a:r>
              <a:rPr lang="ru-RU" sz="2400" spc="-5" dirty="0" err="1">
                <a:effectLst/>
                <a:latin typeface="Times New Roman"/>
                <a:ea typeface="Calibri"/>
                <a:cs typeface="Times New Roman"/>
              </a:rPr>
              <a:t>динаміку</a:t>
            </a:r>
            <a:r>
              <a:rPr lang="ru-RU" sz="2400" spc="140" dirty="0">
                <a:effectLst/>
                <a:latin typeface="Times New Roman"/>
                <a:ea typeface="Calibri"/>
                <a:cs typeface="Times New Roman"/>
              </a:rPr>
              <a:t> </a:t>
            </a:r>
            <a:r>
              <a:rPr lang="ru-RU" sz="2400" spc="-5" dirty="0" err="1">
                <a:effectLst/>
                <a:latin typeface="Times New Roman"/>
                <a:ea typeface="Calibri"/>
                <a:cs typeface="Times New Roman"/>
              </a:rPr>
              <a:t>зміни</a:t>
            </a:r>
            <a:r>
              <a:rPr lang="ru-RU" sz="2400" spc="130" dirty="0">
                <a:effectLst/>
                <a:latin typeface="Times New Roman"/>
                <a:ea typeface="Calibri"/>
                <a:cs typeface="Times New Roman"/>
              </a:rPr>
              <a:t> </a:t>
            </a:r>
            <a:r>
              <a:rPr lang="ru-RU" sz="2400" spc="-5" dirty="0" err="1">
                <a:effectLst/>
                <a:latin typeface="Times New Roman"/>
                <a:ea typeface="Calibri"/>
                <a:cs typeface="Times New Roman"/>
              </a:rPr>
              <a:t>навантаження</a:t>
            </a:r>
            <a:r>
              <a:rPr lang="ru-RU" sz="2400" spc="135" dirty="0">
                <a:effectLst/>
                <a:latin typeface="Times New Roman"/>
                <a:ea typeface="Calibri"/>
                <a:cs typeface="Times New Roman"/>
              </a:rPr>
              <a:t> </a:t>
            </a:r>
            <a:r>
              <a:rPr lang="ru-RU" sz="2400" dirty="0" err="1">
                <a:effectLst/>
                <a:latin typeface="Times New Roman"/>
                <a:ea typeface="Calibri"/>
                <a:cs typeface="Times New Roman"/>
              </a:rPr>
              <a:t>задньої</a:t>
            </a:r>
            <a:r>
              <a:rPr lang="ru-RU" sz="2400" spc="135" dirty="0">
                <a:effectLst/>
                <a:latin typeface="Times New Roman"/>
                <a:ea typeface="Calibri"/>
                <a:cs typeface="Times New Roman"/>
              </a:rPr>
              <a:t> </a:t>
            </a:r>
            <a:r>
              <a:rPr lang="ru-RU" sz="2400" spc="-5" dirty="0">
                <a:effectLst/>
                <a:latin typeface="Times New Roman"/>
                <a:ea typeface="Calibri"/>
                <a:cs typeface="Times New Roman"/>
              </a:rPr>
              <a:t>кишки</a:t>
            </a:r>
            <a:r>
              <a:rPr lang="ru-RU" sz="2400" spc="130" dirty="0">
                <a:effectLst/>
                <a:latin typeface="Times New Roman"/>
                <a:ea typeface="Calibri"/>
                <a:cs typeface="Times New Roman"/>
              </a:rPr>
              <a:t> </a:t>
            </a:r>
            <a:r>
              <a:rPr lang="ru-RU" sz="2400" dirty="0" err="1">
                <a:effectLst/>
                <a:latin typeface="Times New Roman"/>
                <a:ea typeface="Calibri"/>
                <a:cs typeface="Times New Roman"/>
              </a:rPr>
              <a:t>бджіл</a:t>
            </a:r>
            <a:r>
              <a:rPr lang="ru-RU" sz="2400" spc="125" dirty="0">
                <a:effectLst/>
                <a:latin typeface="Times New Roman"/>
                <a:ea typeface="Calibri"/>
                <a:cs typeface="Times New Roman"/>
              </a:rPr>
              <a:t> </a:t>
            </a:r>
            <a:r>
              <a:rPr lang="ru-RU" sz="2400" dirty="0">
                <a:effectLst/>
                <a:latin typeface="Times New Roman"/>
                <a:ea typeface="Calibri"/>
                <a:cs typeface="Times New Roman"/>
              </a:rPr>
              <a:t>у</a:t>
            </a:r>
            <a:r>
              <a:rPr lang="ru-RU" sz="2400" spc="135" dirty="0">
                <a:effectLst/>
                <a:latin typeface="Times New Roman"/>
                <a:ea typeface="Calibri"/>
                <a:cs typeface="Times New Roman"/>
              </a:rPr>
              <a:t> </a:t>
            </a:r>
            <a:r>
              <a:rPr lang="ru-RU" sz="2400" spc="-5" dirty="0">
                <a:effectLst/>
                <a:latin typeface="Times New Roman"/>
                <a:ea typeface="Calibri"/>
                <a:cs typeface="Times New Roman"/>
              </a:rPr>
              <a:t>зимовий</a:t>
            </a:r>
            <a:r>
              <a:rPr lang="ru-RU" sz="2400" spc="130" dirty="0">
                <a:effectLst/>
                <a:latin typeface="Times New Roman"/>
                <a:ea typeface="Calibri"/>
                <a:cs typeface="Times New Roman"/>
              </a:rPr>
              <a:t> </a:t>
            </a:r>
            <a:r>
              <a:rPr lang="ru-RU" sz="2400" dirty="0" err="1">
                <a:effectLst/>
                <a:latin typeface="Times New Roman"/>
                <a:ea typeface="Calibri"/>
                <a:cs typeface="Times New Roman"/>
              </a:rPr>
              <a:t>період</a:t>
            </a:r>
            <a:r>
              <a:rPr lang="ru-RU" sz="2400" dirty="0">
                <a:effectLst/>
                <a:latin typeface="Times New Roman"/>
                <a:ea typeface="Calibri"/>
                <a:cs typeface="Times New Roman"/>
              </a:rPr>
              <a:t>.</a:t>
            </a:r>
            <a:r>
              <a:rPr lang="ru-RU" sz="2400" spc="130" dirty="0">
                <a:effectLst/>
                <a:latin typeface="Times New Roman"/>
                <a:ea typeface="Calibri"/>
                <a:cs typeface="Times New Roman"/>
              </a:rPr>
              <a:t> </a:t>
            </a:r>
            <a:r>
              <a:rPr lang="ru-RU" sz="2400" spc="-5" dirty="0">
                <a:effectLst/>
                <a:latin typeface="Times New Roman"/>
                <a:ea typeface="Calibri"/>
                <a:cs typeface="Times New Roman"/>
              </a:rPr>
              <a:t>Для</a:t>
            </a:r>
            <a:r>
              <a:rPr lang="ru-RU" sz="2400" spc="130" dirty="0">
                <a:effectLst/>
                <a:latin typeface="Times New Roman"/>
                <a:ea typeface="Calibri"/>
                <a:cs typeface="Times New Roman"/>
              </a:rPr>
              <a:t> </a:t>
            </a:r>
            <a:r>
              <a:rPr lang="ru-RU" sz="2400" dirty="0" err="1">
                <a:effectLst/>
                <a:latin typeface="Times New Roman"/>
                <a:ea typeface="Calibri"/>
                <a:cs typeface="Times New Roman"/>
              </a:rPr>
              <a:t>цього</a:t>
            </a:r>
            <a:r>
              <a:rPr lang="ru-RU" sz="2400" spc="185" dirty="0">
                <a:effectLst/>
                <a:latin typeface="Times New Roman"/>
                <a:ea typeface="Calibri"/>
                <a:cs typeface="Times New Roman"/>
              </a:rPr>
              <a:t> </a:t>
            </a:r>
            <a:r>
              <a:rPr lang="ru-RU" sz="2400" spc="-5" dirty="0" err="1">
                <a:effectLst/>
                <a:latin typeface="Times New Roman"/>
                <a:ea typeface="Calibri"/>
                <a:cs typeface="Times New Roman"/>
              </a:rPr>
              <a:t>зважують</a:t>
            </a:r>
            <a:r>
              <a:rPr lang="ru-RU" sz="2400" spc="35" dirty="0">
                <a:effectLst/>
                <a:latin typeface="Times New Roman"/>
                <a:ea typeface="Calibri"/>
                <a:cs typeface="Times New Roman"/>
              </a:rPr>
              <a:t> </a:t>
            </a:r>
            <a:r>
              <a:rPr lang="ru-RU" sz="2400" spc="-5" dirty="0" err="1">
                <a:effectLst/>
                <a:latin typeface="Times New Roman"/>
                <a:ea typeface="Calibri"/>
                <a:cs typeface="Times New Roman"/>
              </a:rPr>
              <a:t>відпрепаровані</a:t>
            </a:r>
            <a:r>
              <a:rPr lang="ru-RU" sz="2400" spc="45" dirty="0">
                <a:effectLst/>
                <a:latin typeface="Times New Roman"/>
                <a:ea typeface="Calibri"/>
                <a:cs typeface="Times New Roman"/>
              </a:rPr>
              <a:t> </a:t>
            </a:r>
            <a:r>
              <a:rPr lang="ru-RU" sz="2400" spc="-5" dirty="0" err="1">
                <a:effectLst/>
                <a:latin typeface="Times New Roman"/>
                <a:ea typeface="Calibri"/>
                <a:cs typeface="Times New Roman"/>
              </a:rPr>
              <a:t>частини</a:t>
            </a:r>
            <a:r>
              <a:rPr lang="ru-RU" sz="2400" spc="35" dirty="0">
                <a:effectLst/>
                <a:latin typeface="Times New Roman"/>
                <a:ea typeface="Calibri"/>
                <a:cs typeface="Times New Roman"/>
              </a:rPr>
              <a:t> </a:t>
            </a:r>
            <a:r>
              <a:rPr lang="ru-RU" sz="2400" dirty="0">
                <a:effectLst/>
                <a:latin typeface="Times New Roman"/>
                <a:ea typeface="Calibri"/>
                <a:cs typeface="Times New Roman"/>
              </a:rPr>
              <a:t>кишечника</a:t>
            </a:r>
            <a:r>
              <a:rPr lang="ru-RU" sz="2400" spc="35" dirty="0">
                <a:effectLst/>
                <a:latin typeface="Times New Roman"/>
                <a:ea typeface="Calibri"/>
                <a:cs typeface="Times New Roman"/>
              </a:rPr>
              <a:t> </a:t>
            </a:r>
            <a:r>
              <a:rPr lang="ru-RU" sz="2400" spc="-5" dirty="0">
                <a:effectLst/>
                <a:latin typeface="Times New Roman"/>
                <a:ea typeface="Calibri"/>
                <a:cs typeface="Times New Roman"/>
              </a:rPr>
              <a:t>на</a:t>
            </a:r>
            <a:r>
              <a:rPr lang="ru-RU" sz="2400" spc="35" dirty="0">
                <a:effectLst/>
                <a:latin typeface="Times New Roman"/>
                <a:ea typeface="Calibri"/>
                <a:cs typeface="Times New Roman"/>
              </a:rPr>
              <a:t> </a:t>
            </a:r>
            <a:r>
              <a:rPr lang="ru-RU" sz="2400" spc="-5" dirty="0" err="1">
                <a:effectLst/>
                <a:latin typeface="Times New Roman"/>
                <a:ea typeface="Calibri"/>
                <a:cs typeface="Times New Roman"/>
              </a:rPr>
              <a:t>аналітичних</a:t>
            </a:r>
            <a:r>
              <a:rPr lang="ru-RU" sz="2400" spc="40" dirty="0">
                <a:effectLst/>
                <a:latin typeface="Times New Roman"/>
                <a:ea typeface="Calibri"/>
                <a:cs typeface="Times New Roman"/>
              </a:rPr>
              <a:t> </a:t>
            </a:r>
            <a:r>
              <a:rPr lang="ru-RU" sz="2400" spc="-5" dirty="0" err="1">
                <a:effectLst/>
                <a:latin typeface="Times New Roman"/>
                <a:ea typeface="Calibri"/>
                <a:cs typeface="Times New Roman"/>
              </a:rPr>
              <a:t>терезах</a:t>
            </a:r>
            <a:r>
              <a:rPr lang="ru-RU" sz="2400" spc="35" dirty="0">
                <a:effectLst/>
                <a:latin typeface="Times New Roman"/>
                <a:ea typeface="Calibri"/>
                <a:cs typeface="Times New Roman"/>
              </a:rPr>
              <a:t> </a:t>
            </a:r>
            <a:r>
              <a:rPr lang="ru-RU" sz="2400" spc="-5" dirty="0">
                <a:effectLst/>
                <a:latin typeface="Times New Roman"/>
                <a:ea typeface="Calibri"/>
                <a:cs typeface="Times New Roman"/>
              </a:rPr>
              <a:t>по</a:t>
            </a:r>
            <a:r>
              <a:rPr lang="ru-RU" sz="2400" spc="35" dirty="0">
                <a:effectLst/>
                <a:latin typeface="Times New Roman"/>
                <a:ea typeface="Calibri"/>
                <a:cs typeface="Times New Roman"/>
              </a:rPr>
              <a:t> </a:t>
            </a:r>
            <a:r>
              <a:rPr lang="ru-RU" sz="2400" dirty="0">
                <a:effectLst/>
                <a:latin typeface="Times New Roman"/>
                <a:ea typeface="Calibri"/>
                <a:cs typeface="Times New Roman"/>
              </a:rPr>
              <a:t>50</a:t>
            </a:r>
            <a:r>
              <a:rPr lang="ru-RU" sz="2400" spc="35" dirty="0">
                <a:effectLst/>
                <a:latin typeface="Times New Roman"/>
                <a:ea typeface="Calibri"/>
                <a:cs typeface="Times New Roman"/>
              </a:rPr>
              <a:t> </a:t>
            </a:r>
            <a:r>
              <a:rPr lang="ru-RU" sz="2400" spc="-5" dirty="0">
                <a:effectLst/>
                <a:latin typeface="Times New Roman"/>
                <a:ea typeface="Calibri"/>
                <a:cs typeface="Times New Roman"/>
              </a:rPr>
              <a:t>шт.</a:t>
            </a:r>
            <a:r>
              <a:rPr lang="ru-RU" sz="2400" spc="35" dirty="0">
                <a:effectLst/>
                <a:latin typeface="Times New Roman"/>
                <a:ea typeface="Calibri"/>
                <a:cs typeface="Times New Roman"/>
              </a:rPr>
              <a:t> </a:t>
            </a:r>
            <a:r>
              <a:rPr lang="ru-RU" sz="2400" dirty="0" err="1">
                <a:effectLst/>
                <a:latin typeface="Times New Roman"/>
                <a:ea typeface="Calibri"/>
                <a:cs typeface="Times New Roman"/>
              </a:rPr>
              <a:t>від</a:t>
            </a:r>
            <a:r>
              <a:rPr lang="ru-RU" sz="2400" spc="40" dirty="0">
                <a:effectLst/>
                <a:latin typeface="Times New Roman"/>
                <a:ea typeface="Calibri"/>
                <a:cs typeface="Times New Roman"/>
              </a:rPr>
              <a:t> </a:t>
            </a:r>
            <a:r>
              <a:rPr lang="ru-RU" sz="2400" dirty="0">
                <a:effectLst/>
                <a:latin typeface="Times New Roman"/>
                <a:ea typeface="Calibri"/>
                <a:cs typeface="Times New Roman"/>
              </a:rPr>
              <a:t>3-5</a:t>
            </a:r>
            <a:r>
              <a:rPr lang="ru-RU" sz="2400" spc="35" dirty="0">
                <a:effectLst/>
                <a:latin typeface="Times New Roman"/>
                <a:ea typeface="Calibri"/>
                <a:cs typeface="Times New Roman"/>
              </a:rPr>
              <a:t> </a:t>
            </a:r>
            <a:r>
              <a:rPr lang="ru-RU" sz="2400" spc="-5" dirty="0" err="1">
                <a:effectLst/>
                <a:latin typeface="Times New Roman"/>
                <a:ea typeface="Calibri"/>
                <a:cs typeface="Times New Roman"/>
              </a:rPr>
              <a:t>сімей</a:t>
            </a:r>
            <a:r>
              <a:rPr lang="ru-RU" sz="2400" spc="310" dirty="0">
                <a:effectLst/>
                <a:latin typeface="Times New Roman"/>
                <a:ea typeface="Calibri"/>
                <a:cs typeface="Times New Roman"/>
              </a:rPr>
              <a:t> </a:t>
            </a:r>
            <a:r>
              <a:rPr lang="ru-RU" sz="2400" spc="-5" dirty="0" err="1">
                <a:effectLst/>
                <a:latin typeface="Times New Roman"/>
                <a:ea typeface="Calibri"/>
                <a:cs typeface="Times New Roman"/>
              </a:rPr>
              <a:t>кожної</a:t>
            </a:r>
            <a:r>
              <a:rPr lang="ru-RU" sz="2400" spc="-25" dirty="0">
                <a:effectLst/>
                <a:latin typeface="Times New Roman"/>
                <a:ea typeface="Calibri"/>
                <a:cs typeface="Times New Roman"/>
              </a:rPr>
              <a:t> </a:t>
            </a:r>
            <a:r>
              <a:rPr lang="ru-RU" sz="2400" spc="-5" dirty="0" err="1">
                <a:effectLst/>
                <a:latin typeface="Times New Roman"/>
                <a:ea typeface="Calibri"/>
                <a:cs typeface="Times New Roman"/>
              </a:rPr>
              <a:t>групи</a:t>
            </a:r>
            <a:r>
              <a:rPr lang="ru-RU" sz="2400" spc="-30" dirty="0">
                <a:effectLst/>
                <a:latin typeface="Times New Roman"/>
                <a:ea typeface="Calibri"/>
                <a:cs typeface="Times New Roman"/>
              </a:rPr>
              <a:t> </a:t>
            </a:r>
            <a:r>
              <a:rPr lang="ru-RU" sz="2400" dirty="0">
                <a:effectLst/>
                <a:latin typeface="Times New Roman"/>
                <a:ea typeface="Calibri"/>
                <a:cs typeface="Times New Roman"/>
              </a:rPr>
              <a:t>4</a:t>
            </a:r>
            <a:r>
              <a:rPr lang="ru-RU" sz="2400" b="1" dirty="0">
                <a:effectLst/>
                <a:latin typeface="Times New Roman"/>
                <a:ea typeface="Calibri"/>
                <a:cs typeface="Times New Roman"/>
              </a:rPr>
              <a:t>-</a:t>
            </a:r>
            <a:r>
              <a:rPr lang="ru-RU" sz="2400" dirty="0">
                <a:effectLst/>
                <a:latin typeface="Times New Roman"/>
                <a:ea typeface="Calibri"/>
                <a:cs typeface="Times New Roman"/>
              </a:rPr>
              <a:t>5</a:t>
            </a:r>
            <a:r>
              <a:rPr lang="ru-RU" sz="2400" spc="-30" dirty="0">
                <a:effectLst/>
                <a:latin typeface="Times New Roman"/>
                <a:ea typeface="Calibri"/>
                <a:cs typeface="Times New Roman"/>
              </a:rPr>
              <a:t> </a:t>
            </a:r>
            <a:r>
              <a:rPr lang="ru-RU" sz="2400" dirty="0" err="1">
                <a:effectLst/>
                <a:latin typeface="Times New Roman"/>
                <a:ea typeface="Calibri"/>
                <a:cs typeface="Times New Roman"/>
              </a:rPr>
              <a:t>разів</a:t>
            </a:r>
            <a:r>
              <a:rPr lang="ru-RU" sz="2400" spc="-40" dirty="0">
                <a:effectLst/>
                <a:latin typeface="Times New Roman"/>
                <a:ea typeface="Calibri"/>
                <a:cs typeface="Times New Roman"/>
              </a:rPr>
              <a:t> </a:t>
            </a:r>
            <a:r>
              <a:rPr lang="ru-RU" sz="2400" spc="-5" dirty="0" err="1">
                <a:effectLst/>
                <a:latin typeface="Times New Roman"/>
                <a:ea typeface="Calibri"/>
                <a:cs typeface="Times New Roman"/>
              </a:rPr>
              <a:t>протягом</a:t>
            </a:r>
            <a:r>
              <a:rPr lang="ru-RU" sz="2400" spc="-25" dirty="0">
                <a:effectLst/>
                <a:latin typeface="Times New Roman"/>
                <a:ea typeface="Calibri"/>
                <a:cs typeface="Times New Roman"/>
              </a:rPr>
              <a:t> </a:t>
            </a:r>
            <a:r>
              <a:rPr lang="ru-RU" sz="2400" dirty="0" err="1">
                <a:effectLst/>
                <a:latin typeface="Times New Roman"/>
                <a:ea typeface="Calibri"/>
                <a:cs typeface="Times New Roman"/>
              </a:rPr>
              <a:t>зимівлі</a:t>
            </a:r>
            <a:r>
              <a:rPr lang="ru-RU" sz="2400" dirty="0">
                <a:effectLst/>
                <a:latin typeface="Times New Roman"/>
                <a:ea typeface="Calibri"/>
                <a:cs typeface="Times New Roman"/>
              </a:rPr>
              <a:t>.</a:t>
            </a:r>
            <a:br>
              <a:rPr lang="ru-RU" sz="2400" dirty="0">
                <a:ea typeface="Calibri"/>
                <a:cs typeface="Times New Roman"/>
              </a:rPr>
            </a:br>
            <a:r>
              <a:rPr lang="ru-RU" sz="2400" b="1" spc="-5" dirty="0" err="1">
                <a:solidFill>
                  <a:srgbClr val="C00000"/>
                </a:solidFill>
                <a:effectLst/>
                <a:latin typeface="Times New Roman"/>
                <a:ea typeface="Calibri"/>
              </a:rPr>
              <a:t>Динаміку</a:t>
            </a:r>
            <a:r>
              <a:rPr lang="ru-RU" sz="2400" b="1" spc="230" dirty="0">
                <a:solidFill>
                  <a:srgbClr val="C00000"/>
                </a:solidFill>
                <a:effectLst/>
                <a:latin typeface="Times New Roman"/>
                <a:ea typeface="Calibri"/>
              </a:rPr>
              <a:t> </a:t>
            </a:r>
            <a:r>
              <a:rPr lang="ru-RU" sz="2400" b="1" spc="-5" dirty="0" err="1">
                <a:solidFill>
                  <a:srgbClr val="C00000"/>
                </a:solidFill>
                <a:effectLst/>
                <a:latin typeface="Times New Roman"/>
                <a:ea typeface="Calibri"/>
              </a:rPr>
              <a:t>споживання</a:t>
            </a:r>
            <a:r>
              <a:rPr lang="ru-RU" sz="2400" b="1" spc="235" dirty="0">
                <a:solidFill>
                  <a:srgbClr val="C00000"/>
                </a:solidFill>
                <a:effectLst/>
                <a:latin typeface="Times New Roman"/>
                <a:ea typeface="Calibri"/>
              </a:rPr>
              <a:t> </a:t>
            </a:r>
            <a:r>
              <a:rPr lang="ru-RU" sz="2400" b="1" spc="-5" dirty="0">
                <a:solidFill>
                  <a:srgbClr val="C00000"/>
                </a:solidFill>
                <a:effectLst/>
                <a:latin typeface="Times New Roman"/>
                <a:ea typeface="Calibri"/>
              </a:rPr>
              <a:t>корму</a:t>
            </a:r>
            <a:r>
              <a:rPr lang="ru-RU" sz="2400" b="1" spc="230" dirty="0">
                <a:solidFill>
                  <a:srgbClr val="C00000"/>
                </a:solidFill>
                <a:effectLst/>
                <a:latin typeface="Times New Roman"/>
                <a:ea typeface="Calibri"/>
              </a:rPr>
              <a:t> </a:t>
            </a:r>
            <a:r>
              <a:rPr lang="ru-RU" sz="2400" spc="-5" dirty="0" err="1">
                <a:effectLst/>
                <a:latin typeface="Times New Roman"/>
                <a:ea typeface="Calibri"/>
              </a:rPr>
              <a:t>сім'ями</a:t>
            </a:r>
            <a:r>
              <a:rPr lang="ru-RU" sz="2400" spc="225" dirty="0">
                <a:effectLst/>
                <a:latin typeface="Times New Roman"/>
                <a:ea typeface="Calibri"/>
              </a:rPr>
              <a:t> </a:t>
            </a:r>
            <a:r>
              <a:rPr lang="ru-RU" sz="2400" dirty="0" err="1">
                <a:effectLst/>
                <a:latin typeface="Times New Roman"/>
                <a:ea typeface="Calibri"/>
              </a:rPr>
              <a:t>бджіл</a:t>
            </a:r>
            <a:r>
              <a:rPr lang="ru-RU" sz="2400" spc="225" dirty="0">
                <a:effectLst/>
                <a:latin typeface="Times New Roman"/>
                <a:ea typeface="Calibri"/>
              </a:rPr>
              <a:t> </a:t>
            </a:r>
            <a:r>
              <a:rPr lang="ru-RU" sz="2400" spc="-5" dirty="0" err="1">
                <a:effectLst/>
                <a:latin typeface="Times New Roman"/>
                <a:ea typeface="Calibri"/>
              </a:rPr>
              <a:t>протягом</a:t>
            </a:r>
            <a:r>
              <a:rPr lang="ru-RU" sz="2400" spc="230" dirty="0">
                <a:effectLst/>
                <a:latin typeface="Times New Roman"/>
                <a:ea typeface="Calibri"/>
              </a:rPr>
              <a:t> </a:t>
            </a:r>
            <a:r>
              <a:rPr lang="ru-RU" sz="2400" spc="-5" dirty="0" err="1">
                <a:effectLst/>
                <a:latin typeface="Times New Roman"/>
                <a:ea typeface="Calibri"/>
              </a:rPr>
              <a:t>цього</a:t>
            </a:r>
            <a:r>
              <a:rPr lang="ru-RU" sz="2400" spc="230" dirty="0">
                <a:effectLst/>
                <a:latin typeface="Times New Roman"/>
                <a:ea typeface="Calibri"/>
              </a:rPr>
              <a:t> </a:t>
            </a:r>
            <a:r>
              <a:rPr lang="ru-RU" sz="2400" spc="-5" dirty="0" err="1">
                <a:effectLst/>
                <a:latin typeface="Times New Roman"/>
                <a:ea typeface="Calibri"/>
              </a:rPr>
              <a:t>періоду</a:t>
            </a:r>
            <a:r>
              <a:rPr lang="ru-RU" sz="2400" spc="235" dirty="0">
                <a:effectLst/>
                <a:latin typeface="Times New Roman"/>
                <a:ea typeface="Calibri"/>
              </a:rPr>
              <a:t> </a:t>
            </a:r>
            <a:r>
              <a:rPr lang="ru-RU" sz="2400" dirty="0" err="1">
                <a:effectLst/>
                <a:latin typeface="Times New Roman"/>
                <a:ea typeface="Calibri"/>
              </a:rPr>
              <a:t>визначають</a:t>
            </a:r>
            <a:r>
              <a:rPr lang="ru-RU" sz="2400" spc="165" dirty="0">
                <a:effectLst/>
                <a:latin typeface="Times New Roman"/>
                <a:ea typeface="Calibri"/>
              </a:rPr>
              <a:t> </a:t>
            </a:r>
            <a:r>
              <a:rPr lang="ru-RU" sz="2400" spc="-5" dirty="0" err="1">
                <a:effectLst/>
                <a:latin typeface="Times New Roman"/>
                <a:ea typeface="Calibri"/>
              </a:rPr>
              <a:t>зважуванням</a:t>
            </a:r>
            <a:r>
              <a:rPr lang="ru-RU" sz="2400" spc="-25" dirty="0">
                <a:effectLst/>
                <a:latin typeface="Times New Roman"/>
                <a:ea typeface="Calibri"/>
              </a:rPr>
              <a:t> </a:t>
            </a:r>
            <a:r>
              <a:rPr lang="ru-RU" sz="2400" dirty="0">
                <a:effectLst/>
                <a:latin typeface="Times New Roman"/>
                <a:ea typeface="Calibri"/>
              </a:rPr>
              <a:t>2-3</a:t>
            </a:r>
            <a:r>
              <a:rPr lang="ru-RU" sz="2400" spc="-25" dirty="0">
                <a:effectLst/>
                <a:latin typeface="Times New Roman"/>
                <a:ea typeface="Calibri"/>
              </a:rPr>
              <a:t> </a:t>
            </a:r>
            <a:r>
              <a:rPr lang="ru-RU" sz="2400" spc="-5" dirty="0" err="1">
                <a:effectLst/>
                <a:latin typeface="Times New Roman"/>
                <a:ea typeface="Calibri"/>
              </a:rPr>
              <a:t>контрольних</a:t>
            </a:r>
            <a:r>
              <a:rPr lang="ru-RU" sz="2400" spc="-25" dirty="0">
                <a:effectLst/>
                <a:latin typeface="Times New Roman"/>
                <a:ea typeface="Calibri"/>
              </a:rPr>
              <a:t> </a:t>
            </a:r>
            <a:r>
              <a:rPr lang="ru-RU" sz="2400" spc="-5" dirty="0" err="1">
                <a:effectLst/>
                <a:latin typeface="Times New Roman"/>
                <a:ea typeface="Calibri"/>
              </a:rPr>
              <a:t>вуликів</a:t>
            </a:r>
            <a:r>
              <a:rPr lang="ru-RU" sz="2400" spc="-25" dirty="0">
                <a:effectLst/>
                <a:latin typeface="Times New Roman"/>
                <a:ea typeface="Calibri"/>
              </a:rPr>
              <a:t> </a:t>
            </a:r>
            <a:r>
              <a:rPr lang="ru-RU" sz="2400" dirty="0">
                <a:effectLst/>
                <a:latin typeface="Times New Roman"/>
                <a:ea typeface="Calibri"/>
              </a:rPr>
              <a:t>з</a:t>
            </a:r>
            <a:r>
              <a:rPr lang="ru-RU" sz="2400" spc="-25" dirty="0">
                <a:effectLst/>
                <a:latin typeface="Times New Roman"/>
                <a:ea typeface="Calibri"/>
              </a:rPr>
              <a:t> </a:t>
            </a:r>
            <a:r>
              <a:rPr lang="ru-RU" sz="2400" spc="-5" dirty="0" err="1">
                <a:effectLst/>
                <a:latin typeface="Times New Roman"/>
                <a:ea typeface="Calibri"/>
              </a:rPr>
              <a:t>кожної</a:t>
            </a:r>
            <a:r>
              <a:rPr lang="ru-RU" sz="2400" spc="-20" dirty="0">
                <a:effectLst/>
                <a:latin typeface="Times New Roman"/>
                <a:ea typeface="Calibri"/>
              </a:rPr>
              <a:t> </a:t>
            </a:r>
            <a:r>
              <a:rPr lang="ru-RU" sz="2400" spc="-5" dirty="0" err="1">
                <a:effectLst/>
                <a:latin typeface="Times New Roman"/>
                <a:ea typeface="Calibri"/>
              </a:rPr>
              <a:t>групи</a:t>
            </a:r>
            <a:r>
              <a:rPr lang="ru-RU" sz="2400" spc="-25" dirty="0">
                <a:effectLst/>
                <a:latin typeface="Times New Roman"/>
                <a:ea typeface="Calibri"/>
              </a:rPr>
              <a:t> </a:t>
            </a:r>
            <a:r>
              <a:rPr lang="ru-RU" sz="2400" dirty="0">
                <a:effectLst/>
                <a:latin typeface="Times New Roman"/>
                <a:ea typeface="Calibri"/>
              </a:rPr>
              <a:t>в</a:t>
            </a:r>
            <a:r>
              <a:rPr lang="ru-RU" sz="2400" spc="-30" dirty="0">
                <a:effectLst/>
                <a:latin typeface="Times New Roman"/>
                <a:ea typeface="Calibri"/>
              </a:rPr>
              <a:t> </a:t>
            </a:r>
            <a:r>
              <a:rPr lang="ru-RU" sz="2400" spc="-5" dirty="0" err="1">
                <a:effectLst/>
                <a:latin typeface="Times New Roman"/>
                <a:ea typeface="Calibri"/>
              </a:rPr>
              <a:t>зимівнику</a:t>
            </a:r>
            <a:r>
              <a:rPr lang="ru-RU" sz="2400" spc="-5" dirty="0">
                <a:effectLst/>
                <a:latin typeface="Times New Roman"/>
                <a:ea typeface="Calibri"/>
              </a:rPr>
              <a:t>.</a:t>
            </a:r>
            <a:br>
              <a:rPr lang="ru-RU" sz="2400" spc="-5" dirty="0">
                <a:effectLst/>
                <a:latin typeface="Times New Roman"/>
                <a:ea typeface="Calibri"/>
              </a:rPr>
            </a:br>
            <a:br>
              <a:rPr lang="ru-RU" sz="2400" spc="-5" dirty="0">
                <a:latin typeface="Times New Roman"/>
                <a:ea typeface="Calibri"/>
              </a:rPr>
            </a:br>
            <a:br>
              <a:rPr lang="ru-RU" sz="2400" spc="-5" dirty="0">
                <a:latin typeface="Times New Roman"/>
                <a:ea typeface="Calibri"/>
              </a:rPr>
            </a:br>
            <a:br>
              <a:rPr lang="ru-RU" sz="2400" spc="-5" dirty="0">
                <a:latin typeface="Times New Roman"/>
                <a:ea typeface="Calibri"/>
              </a:rPr>
            </a:br>
            <a:br>
              <a:rPr lang="ru-RU" sz="2400" spc="-5" dirty="0">
                <a:latin typeface="Times New Roman"/>
                <a:ea typeface="Calibri"/>
              </a:rPr>
            </a:br>
            <a:endParaRPr lang="ru-RU" sz="2400" dirty="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789040"/>
            <a:ext cx="3748060" cy="2254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596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a:solidFill>
            <a:schemeClr val="accent3">
              <a:lumMod val="20000"/>
              <a:lumOff val="80000"/>
            </a:schemeClr>
          </a:solidFill>
        </p:spPr>
        <p:txBody>
          <a:bodyPr>
            <a:normAutofit/>
          </a:bodyPr>
          <a:lstStyle/>
          <a:p>
            <a:r>
              <a:rPr lang="ru-RU" sz="2400" b="1" i="1" dirty="0">
                <a:solidFill>
                  <a:srgbClr val="C00000"/>
                </a:solidFill>
                <a:latin typeface="Times New Roman"/>
                <a:ea typeface="Calibri"/>
                <a:cs typeface="Times New Roman"/>
              </a:rPr>
              <a:t>6. </a:t>
            </a:r>
            <a:r>
              <a:rPr lang="ru-RU" sz="2400" b="1" i="1" dirty="0" err="1">
                <a:solidFill>
                  <a:srgbClr val="C00000"/>
                </a:solidFill>
                <a:latin typeface="Times New Roman"/>
                <a:ea typeface="Calibri"/>
                <a:cs typeface="Times New Roman"/>
              </a:rPr>
              <a:t>Статистична</a:t>
            </a:r>
            <a:r>
              <a:rPr lang="ru-RU" sz="2400" b="1" i="1" dirty="0">
                <a:solidFill>
                  <a:srgbClr val="C00000"/>
                </a:solidFill>
                <a:latin typeface="Times New Roman"/>
                <a:ea typeface="Calibri"/>
                <a:cs typeface="Times New Roman"/>
              </a:rPr>
              <a:t> </a:t>
            </a:r>
            <a:r>
              <a:rPr lang="ru-RU" sz="2400" b="1" i="1" dirty="0" err="1">
                <a:solidFill>
                  <a:srgbClr val="C00000"/>
                </a:solidFill>
                <a:latin typeface="Times New Roman"/>
                <a:ea typeface="Calibri"/>
                <a:cs typeface="Times New Roman"/>
              </a:rPr>
              <a:t>обробка</a:t>
            </a:r>
            <a:r>
              <a:rPr lang="ru-RU" sz="2400" b="1" i="1" dirty="0">
                <a:solidFill>
                  <a:srgbClr val="C00000"/>
                </a:solidFill>
                <a:latin typeface="Times New Roman"/>
                <a:ea typeface="Calibri"/>
                <a:cs typeface="Times New Roman"/>
              </a:rPr>
              <a:t> </a:t>
            </a:r>
            <a:r>
              <a:rPr lang="ru-RU" sz="2400" b="1" i="1" dirty="0" err="1">
                <a:solidFill>
                  <a:srgbClr val="C00000"/>
                </a:solidFill>
                <a:latin typeface="Times New Roman"/>
                <a:ea typeface="Calibri"/>
                <a:cs typeface="Times New Roman"/>
              </a:rPr>
              <a:t>результатів</a:t>
            </a:r>
            <a:r>
              <a:rPr lang="ru-RU" sz="2400" b="1" i="1" dirty="0">
                <a:solidFill>
                  <a:srgbClr val="C00000"/>
                </a:solidFill>
                <a:latin typeface="Times New Roman"/>
                <a:ea typeface="Calibri"/>
                <a:cs typeface="Times New Roman"/>
              </a:rPr>
              <a:t> </a:t>
            </a:r>
            <a:r>
              <a:rPr lang="ru-RU" sz="2400" b="1" i="1" dirty="0" err="1">
                <a:solidFill>
                  <a:srgbClr val="C00000"/>
                </a:solidFill>
                <a:latin typeface="Times New Roman"/>
                <a:ea typeface="Calibri"/>
                <a:cs typeface="Times New Roman"/>
              </a:rPr>
              <a:t>досліду</a:t>
            </a:r>
            <a:r>
              <a:rPr lang="ru-RU" sz="2400" b="1" i="1" dirty="0">
                <a:solidFill>
                  <a:srgbClr val="C00000"/>
                </a:solidFill>
                <a:latin typeface="Times New Roman"/>
                <a:ea typeface="Calibri"/>
                <a:cs typeface="Times New Roman"/>
              </a:rPr>
              <a:t>. </a:t>
            </a:r>
            <a:br>
              <a:rPr lang="ru-RU" sz="2400" b="1" i="1" dirty="0">
                <a:solidFill>
                  <a:schemeClr val="tx1">
                    <a:lumMod val="95000"/>
                    <a:lumOff val="5000"/>
                  </a:schemeClr>
                </a:solidFill>
                <a:latin typeface="Times New Roman"/>
                <a:ea typeface="Calibri"/>
                <a:cs typeface="Times New Roman"/>
              </a:rPr>
            </a:br>
            <a:br>
              <a:rPr lang="ru-RU" sz="2400" b="1" i="1" dirty="0">
                <a:solidFill>
                  <a:schemeClr val="tx1">
                    <a:lumMod val="95000"/>
                    <a:lumOff val="5000"/>
                  </a:schemeClr>
                </a:solidFill>
                <a:latin typeface="Times New Roman"/>
                <a:ea typeface="Calibri"/>
                <a:cs typeface="Times New Roman"/>
              </a:rPr>
            </a:br>
            <a:r>
              <a:rPr lang="ru-RU" sz="2400" dirty="0" err="1">
                <a:latin typeface="Times New Roman" panose="02020603050405020304" pitchFamily="18" charset="0"/>
                <a:cs typeface="Times New Roman" panose="02020603050405020304" pitchFamily="18" charset="0"/>
              </a:rPr>
              <a:t>Досить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важливим</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наукових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дослідженнях</a:t>
            </a:r>
            <a:r>
              <a:rPr lang="ru-RU" sz="2400" dirty="0">
                <a:latin typeface="Times New Roman" panose="02020603050405020304" pitchFamily="18" charset="0"/>
                <a:cs typeface="Times New Roman" panose="02020603050405020304" pitchFamily="18" charset="0"/>
              </a:rPr>
              <a:t> є </a:t>
            </a:r>
            <a:r>
              <a:rPr lang="ru-RU" sz="2400" dirty="0" err="1">
                <a:latin typeface="Times New Roman" panose="02020603050405020304" pitchFamily="18" charset="0"/>
                <a:cs typeface="Times New Roman" panose="02020603050405020304" pitchFamily="18" charset="0"/>
              </a:rPr>
              <a:t>встановлення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ступеню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достовірності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отриманих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результатів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тобто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існування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різниці</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показниках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a:t>
            </a:r>
            <a:r>
              <a:rPr lang="ru-RU" sz="2400" dirty="0">
                <a:latin typeface="Times New Roman" panose="02020603050405020304" pitchFamily="18" charset="0"/>
                <a:cs typeface="Times New Roman" panose="02020603050405020304" pitchFamily="18" charset="0"/>
              </a:rPr>
              <a:t> контрольною і </a:t>
            </a:r>
            <a:r>
              <a:rPr lang="ru-RU" sz="2400" dirty="0" err="1">
                <a:latin typeface="Times New Roman" panose="02020603050405020304" pitchFamily="18" charset="0"/>
                <a:cs typeface="Times New Roman" panose="02020603050405020304" pitchFamily="18" charset="0"/>
              </a:rPr>
              <a:t>дослідною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групою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тварин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Саме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питання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вирішуються</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допомогою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методів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варіаційної</a:t>
            </a:r>
            <a:r>
              <a:rPr lang="ru-RU" sz="2400" dirty="0">
                <a:latin typeface="Times New Roman" panose="02020603050405020304" pitchFamily="18" charset="0"/>
                <a:cs typeface="Times New Roman" panose="02020603050405020304" pitchFamily="18" charset="0"/>
              </a:rPr>
              <a:t> статистики.</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Біометрична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обробка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результатів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наукових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досліджень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забезпечує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встановлення</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кожній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групі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об’єктів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показників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середнього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арифметичного</a:t>
            </a:r>
            <a:r>
              <a:rPr lang="ru-RU" sz="2400" dirty="0">
                <a:latin typeface="Times New Roman" panose="02020603050405020304" pitchFamily="18" charset="0"/>
                <a:cs typeface="Times New Roman" panose="02020603050405020304" pitchFamily="18" charset="0"/>
              </a:rPr>
              <a:t> числа (М),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помилки</a:t>
            </a:r>
            <a:r>
              <a:rPr lang="ru-RU" sz="2400" dirty="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m), </a:t>
            </a:r>
            <a:r>
              <a:rPr lang="ru-RU" sz="2400" dirty="0" err="1">
                <a:latin typeface="Times New Roman" panose="02020603050405020304" pitchFamily="18" charset="0"/>
                <a:cs typeface="Times New Roman" panose="02020603050405020304" pitchFamily="18" charset="0"/>
              </a:rPr>
              <a:t>достовірності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різниці</a:t>
            </a:r>
            <a:r>
              <a:rPr lang="ru-RU" sz="2400" dirty="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t), </a:t>
            </a:r>
            <a:r>
              <a:rPr lang="ru-RU" sz="2400" dirty="0" err="1">
                <a:latin typeface="Times New Roman" panose="02020603050405020304" pitchFamily="18" charset="0"/>
                <a:cs typeface="Times New Roman" panose="02020603050405020304" pitchFamily="18" charset="0"/>
              </a:rPr>
              <a:t>точності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досліду</a:t>
            </a:r>
            <a:r>
              <a:rPr lang="ru-RU" sz="2400" dirty="0">
                <a:latin typeface="Times New Roman" panose="02020603050405020304" pitchFamily="18" charset="0"/>
                <a:cs typeface="Times New Roman" panose="02020603050405020304" pitchFamily="18" charset="0"/>
              </a:rPr>
              <a:t> (р), </a:t>
            </a:r>
            <a:r>
              <a:rPr lang="ru-RU" sz="2400" dirty="0" err="1">
                <a:latin typeface="Times New Roman" panose="02020603050405020304" pitchFamily="18" charset="0"/>
                <a:cs typeface="Times New Roman" panose="02020603050405020304" pitchFamily="18" charset="0"/>
              </a:rPr>
              <a:t>коефіцієнта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кореляції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двох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більше</a:t>
            </a:r>
            <a:r>
              <a:rPr lang="ru-RU" sz="2400" dirty="0">
                <a:latin typeface="Times New Roman" panose="02020603050405020304" pitchFamily="18" charset="0"/>
                <a:cs typeface="Times New Roman" panose="02020603050405020304" pitchFamily="18" charset="0"/>
              </a:rPr>
              <a:t>) величин (</a:t>
            </a:r>
            <a:r>
              <a:rPr lang="en-AU" sz="2400" dirty="0"/>
              <a:t>r).</a:t>
            </a:r>
          </a:p>
        </p:txBody>
      </p:sp>
    </p:spTree>
    <p:extLst>
      <p:ext uri="{BB962C8B-B14F-4D97-AF65-F5344CB8AC3E}">
        <p14:creationId xmlns:p14="http://schemas.microsoft.com/office/powerpoint/2010/main" val="1772224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457200" y="274638"/>
                <a:ext cx="8229600" cy="6178698"/>
              </a:xfrm>
              <a:solidFill>
                <a:schemeClr val="accent3">
                  <a:lumMod val="20000"/>
                  <a:lumOff val="80000"/>
                </a:schemeClr>
              </a:solidFill>
            </p:spPr>
            <p:txBody>
              <a:bodyPr>
                <a:normAutofit fontScale="90000"/>
              </a:bodyPr>
              <a:lstStyle/>
              <a:p>
                <a:pPr>
                  <a:lnSpc>
                    <a:spcPct val="150000"/>
                  </a:lnSpc>
                  <a:spcAft>
                    <a:spcPts val="1000"/>
                  </a:spcAft>
                </a:pPr>
                <a:r>
                  <a:rPr lang="ru-RU" sz="2400" b="1" dirty="0" err="1">
                    <a:solidFill>
                      <a:srgbClr val="FF0000"/>
                    </a:solidFill>
                    <a:latin typeface="Times New Roman" panose="02020603050405020304" pitchFamily="18" charset="0"/>
                    <a:cs typeface="Times New Roman" panose="02020603050405020304" pitchFamily="18" charset="0"/>
                  </a:rPr>
                  <a:t>Середня</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арифметична</a:t>
                </a:r>
                <a:r>
                  <a:rPr lang="ru-RU" sz="2400" b="1" dirty="0">
                    <a:solidFill>
                      <a:srgbClr val="FF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величина (</a:t>
                </a:r>
                <a:r>
                  <a:rPr lang="en-AU" sz="2400" dirty="0">
                    <a:latin typeface="Times New Roman" panose="02020603050405020304" pitchFamily="18" charset="0"/>
                    <a:cs typeface="Times New Roman" panose="02020603050405020304" pitchFamily="18" charset="0"/>
                  </a:rPr>
                  <a:t>M) </a:t>
                </a:r>
                <a:r>
                  <a:rPr lang="ru-RU" sz="2400" dirty="0" err="1">
                    <a:latin typeface="Times New Roman" panose="02020603050405020304" pitchFamily="18" charset="0"/>
                    <a:cs typeface="Times New Roman" panose="02020603050405020304" pitchFamily="18" charset="0"/>
                  </a:rPr>
                  <a:t>ознаки</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  </a:t>
                </a:r>
                <a:r>
                  <a:rPr lang="en-AU" sz="2400" b="1" dirty="0">
                    <a:latin typeface="Times New Roman" panose="02020603050405020304" pitchFamily="18" charset="0"/>
                    <a:cs typeface="Times New Roman" panose="02020603050405020304" pitchFamily="18" charset="0"/>
                  </a:rPr>
                  <a:t>M= ∑</a:t>
                </a:r>
                <a:r>
                  <a:rPr lang="ru-RU" sz="2400" b="1" dirty="0">
                    <a:latin typeface="Times New Roman" panose="02020603050405020304" pitchFamily="18" charset="0"/>
                    <a:cs typeface="Times New Roman" panose="02020603050405020304" pitchFamily="18" charset="0"/>
                  </a:rPr>
                  <a:t>Х/</a:t>
                </a:r>
                <a:r>
                  <a:rPr lang="en-AU" sz="2400" b="1" dirty="0">
                    <a:latin typeface="Times New Roman" panose="02020603050405020304" pitchFamily="18" charset="0"/>
                    <a:cs typeface="Times New Roman" panose="02020603050405020304" pitchFamily="18" charset="0"/>
                  </a:rPr>
                  <a:t>n</a:t>
                </a:r>
                <a:br>
                  <a:rPr lang="uk-UA" sz="2400" dirty="0">
                    <a:latin typeface="Times New Roman" panose="02020603050405020304" pitchFamily="18" charset="0"/>
                    <a:cs typeface="Times New Roman" panose="02020603050405020304" pitchFamily="18" charset="0"/>
                  </a:rPr>
                </a:br>
                <a:r>
                  <a:rPr lang="uk-UA" sz="2400" b="1" dirty="0">
                    <a:solidFill>
                      <a:srgbClr val="FF0000"/>
                    </a:solidFill>
                    <a:latin typeface="Times New Roman" panose="02020603050405020304" pitchFamily="18" charset="0"/>
                    <a:cs typeface="Times New Roman" panose="02020603050405020304" pitchFamily="18" charset="0"/>
                  </a:rPr>
                  <a:t>Середнє квадратичне відхилення </a:t>
                </a:r>
                <a:r>
                  <a:rPr lang="uk-UA"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σ</a:t>
                </a:r>
                <a:r>
                  <a:rPr lang="uk-UA" sz="2400" dirty="0">
                    <a:latin typeface="Times New Roman" panose="02020603050405020304" pitchFamily="18" charset="0"/>
                    <a:cs typeface="Times New Roman" panose="02020603050405020304" pitchFamily="18" charset="0"/>
                  </a:rPr>
                  <a:t>):</a:t>
                </a:r>
                <a:br>
                  <a:rPr lang="uk-UA" sz="2400"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σ=√(Σ(</a:t>
                </a:r>
                <a:r>
                  <a:rPr lang="en-AU" sz="2400" b="1" dirty="0" err="1">
                    <a:latin typeface="Times New Roman" panose="02020603050405020304" pitchFamily="18" charset="0"/>
                    <a:cs typeface="Times New Roman" panose="02020603050405020304" pitchFamily="18" charset="0"/>
                  </a:rPr>
                  <a:t>Xn</a:t>
                </a:r>
                <a:r>
                  <a:rPr lang="en-AU" sz="2400" b="1" dirty="0">
                    <a:latin typeface="Times New Roman" panose="02020603050405020304" pitchFamily="18" charset="0"/>
                    <a:cs typeface="Times New Roman" panose="02020603050405020304" pitchFamily="18" charset="0"/>
                  </a:rPr>
                  <a:t>-M)²)/(n-1)</a:t>
                </a:r>
                <a:br>
                  <a:rPr lang="uk-UA" sz="2400" dirty="0">
                    <a:latin typeface="Times New Roman" panose="02020603050405020304" pitchFamily="18" charset="0"/>
                    <a:cs typeface="Times New Roman" panose="02020603050405020304" pitchFamily="18" charset="0"/>
                  </a:rPr>
                </a:br>
                <a:r>
                  <a:rPr lang="uk-UA" sz="2400" b="1" dirty="0">
                    <a:solidFill>
                      <a:srgbClr val="FF0000"/>
                    </a:solidFill>
                    <a:latin typeface="Times New Roman" panose="02020603050405020304" pitchFamily="18" charset="0"/>
                    <a:cs typeface="Times New Roman" panose="02020603050405020304" pitchFamily="18" charset="0"/>
                  </a:rPr>
                  <a:t>Помилка середньої арифметичної</a:t>
                </a:r>
                <a:r>
                  <a:rPr lang="uk-UA" sz="2400" dirty="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m </a:t>
                </a:r>
                <a:r>
                  <a:rPr lang="uk-UA" sz="2400" dirty="0">
                    <a:latin typeface="Times New Roman" panose="02020603050405020304" pitchFamily="18" charset="0"/>
                    <a:cs typeface="Times New Roman" panose="02020603050405020304" pitchFamily="18" charset="0"/>
                  </a:rPr>
                  <a:t>): </a:t>
                </a:r>
                <a:br>
                  <a:rPr lang="uk-UA" sz="2400" dirty="0">
                    <a:latin typeface="Times New Roman" panose="02020603050405020304" pitchFamily="18" charset="0"/>
                    <a:cs typeface="Times New Roman" panose="02020603050405020304" pitchFamily="18" charset="0"/>
                  </a:rPr>
                </a:br>
                <a:r>
                  <a:rPr lang="en-AU" sz="2400" b="1" dirty="0">
                    <a:latin typeface="Times New Roman" panose="02020603050405020304" pitchFamily="18" charset="0"/>
                    <a:cs typeface="Times New Roman" panose="02020603050405020304" pitchFamily="18" charset="0"/>
                  </a:rPr>
                  <a:t>m =</a:t>
                </a:r>
                <a:r>
                  <a:rPr lang="el-GR" sz="2400" b="1" dirty="0">
                    <a:latin typeface="Times New Roman" panose="02020603050405020304" pitchFamily="18" charset="0"/>
                    <a:cs typeface="Times New Roman" panose="02020603050405020304" pitchFamily="18" charset="0"/>
                  </a:rPr>
                  <a:t>δ/(√</a:t>
                </a:r>
                <a:r>
                  <a:rPr lang="en-AU" sz="2400" b="1" dirty="0">
                    <a:latin typeface="Times New Roman" panose="02020603050405020304" pitchFamily="18" charset="0"/>
                    <a:cs typeface="Times New Roman" panose="02020603050405020304" pitchFamily="18" charset="0"/>
                  </a:rPr>
                  <a:t>n)</a:t>
                </a:r>
                <a:br>
                  <a:rPr lang="uk-UA" sz="2400" dirty="0">
                    <a:latin typeface="Times New Roman" panose="02020603050405020304" pitchFamily="18" charset="0"/>
                    <a:cs typeface="Times New Roman" panose="02020603050405020304" pitchFamily="18" charset="0"/>
                  </a:rPr>
                </a:br>
                <a:r>
                  <a:rPr lang="uk-UA" sz="2400" b="1" dirty="0">
                    <a:solidFill>
                      <a:srgbClr val="006600"/>
                    </a:solidFill>
                    <a:latin typeface="Times New Roman" panose="02020603050405020304" pitchFamily="18" charset="0"/>
                    <a:cs typeface="Times New Roman" panose="02020603050405020304" pitchFamily="18" charset="0"/>
                  </a:rPr>
                  <a:t> Вірогідність різниці між середніми арифметичними величинами двох гру</a:t>
                </a:r>
                <a:r>
                  <a:rPr lang="uk-UA" sz="2400" dirty="0">
                    <a:latin typeface="Times New Roman" panose="02020603050405020304" pitchFamily="18" charset="0"/>
                    <a:cs typeface="Times New Roman" panose="02020603050405020304" pitchFamily="18" charset="0"/>
                  </a:rPr>
                  <a:t>п тварин вираховують  за формулою:</a:t>
                </a:r>
                <a:br>
                  <a:rPr lang="uk-UA" sz="2400" dirty="0">
                    <a:latin typeface="Times New Roman" panose="02020603050405020304" pitchFamily="18" charset="0"/>
                    <a:cs typeface="Times New Roman" panose="02020603050405020304" pitchFamily="18" charset="0"/>
                  </a:rPr>
                </a:br>
                <a:r>
                  <a:rPr lang="ru-RU" sz="2400" b="1" dirty="0" err="1">
                    <a:solidFill>
                      <a:srgbClr val="000000"/>
                    </a:solidFill>
                    <a:latin typeface="Times New Roman"/>
                    <a:ea typeface="Calibri"/>
                    <a:cs typeface="Times New Roman"/>
                  </a:rPr>
                  <a:t>td</a:t>
                </a:r>
                <a:r>
                  <a:rPr lang="ru-RU" sz="2400" b="1" dirty="0">
                    <a:solidFill>
                      <a:srgbClr val="000000"/>
                    </a:solidFill>
                    <a:latin typeface="Times New Roman"/>
                    <a:ea typeface="Calibri"/>
                    <a:cs typeface="Times New Roman"/>
                  </a:rPr>
                  <a:t>=</a:t>
                </a:r>
                <a14:m>
                  <m:oMath xmlns:m="http://schemas.openxmlformats.org/officeDocument/2006/math">
                    <m:f>
                      <m:fPr>
                        <m:ctrlPr>
                          <a:rPr lang="ru-RU" sz="2400" b="1" i="1">
                            <a:solidFill>
                              <a:srgbClr val="000000"/>
                            </a:solidFill>
                            <a:effectLst/>
                            <a:latin typeface="Cambria Math" panose="02040503050406030204" pitchFamily="18" charset="0"/>
                            <a:ea typeface="Calibri"/>
                            <a:cs typeface="Times New Roman"/>
                          </a:rPr>
                        </m:ctrlPr>
                      </m:fPr>
                      <m:num>
                        <m:r>
                          <a:rPr lang="ru-RU" sz="2400" b="1" i="1">
                            <a:solidFill>
                              <a:srgbClr val="000000"/>
                            </a:solidFill>
                            <a:effectLst/>
                            <a:latin typeface="Cambria Math"/>
                            <a:ea typeface="Calibri"/>
                            <a:cs typeface="Times New Roman"/>
                          </a:rPr>
                          <m:t>𝑴</m:t>
                        </m:r>
                        <m:r>
                          <a:rPr lang="ru-RU" sz="2400" b="1" i="1">
                            <a:solidFill>
                              <a:srgbClr val="000000"/>
                            </a:solidFill>
                            <a:effectLst/>
                            <a:latin typeface="Cambria Math"/>
                            <a:ea typeface="Calibri"/>
                            <a:cs typeface="Times New Roman"/>
                          </a:rPr>
                          <m:t>𝟐</m:t>
                        </m:r>
                        <m:r>
                          <a:rPr lang="ru-RU" sz="2400" b="1" i="1">
                            <a:solidFill>
                              <a:srgbClr val="000000"/>
                            </a:solidFill>
                            <a:effectLst/>
                            <a:latin typeface="Cambria Math"/>
                            <a:ea typeface="Calibri"/>
                            <a:cs typeface="Times New Roman"/>
                          </a:rPr>
                          <m:t>−</m:t>
                        </m:r>
                        <m:r>
                          <a:rPr lang="ru-RU" sz="2400" b="1" i="1">
                            <a:solidFill>
                              <a:srgbClr val="000000"/>
                            </a:solidFill>
                            <a:effectLst/>
                            <a:latin typeface="Cambria Math"/>
                            <a:ea typeface="Calibri"/>
                            <a:cs typeface="Times New Roman"/>
                          </a:rPr>
                          <m:t>𝑴</m:t>
                        </m:r>
                        <m:r>
                          <a:rPr lang="ru-RU" sz="2400" b="1" i="1">
                            <a:solidFill>
                              <a:srgbClr val="000000"/>
                            </a:solidFill>
                            <a:effectLst/>
                            <a:latin typeface="Cambria Math"/>
                            <a:ea typeface="Calibri"/>
                            <a:cs typeface="Times New Roman"/>
                          </a:rPr>
                          <m:t>𝟏</m:t>
                        </m:r>
                      </m:num>
                      <m:den>
                        <m:rad>
                          <m:radPr>
                            <m:degHide m:val="on"/>
                            <m:ctrlPr>
                              <a:rPr lang="ru-RU" sz="2400" b="1" i="1">
                                <a:solidFill>
                                  <a:srgbClr val="000000"/>
                                </a:solidFill>
                                <a:effectLst/>
                                <a:latin typeface="Cambria Math" panose="02040503050406030204" pitchFamily="18" charset="0"/>
                                <a:ea typeface="Calibri"/>
                                <a:cs typeface="Times New Roman"/>
                              </a:rPr>
                            </m:ctrlPr>
                          </m:radPr>
                          <m:deg/>
                          <m:e>
                            <m:sSup>
                              <m:sSupPr>
                                <m:ctrlPr>
                                  <a:rPr lang="ru-RU" sz="2400" b="1" i="1">
                                    <a:solidFill>
                                      <a:srgbClr val="000000"/>
                                    </a:solidFill>
                                    <a:effectLst/>
                                    <a:latin typeface="Cambria Math" panose="02040503050406030204" pitchFamily="18" charset="0"/>
                                    <a:ea typeface="Calibri"/>
                                    <a:cs typeface="Times New Roman"/>
                                  </a:rPr>
                                </m:ctrlPr>
                              </m:sSupPr>
                              <m:e>
                                <m:r>
                                  <a:rPr lang="ru-RU" sz="2400" b="1" i="1">
                                    <a:solidFill>
                                      <a:srgbClr val="000000"/>
                                    </a:solidFill>
                                    <a:effectLst/>
                                    <a:latin typeface="Cambria Math"/>
                                    <a:ea typeface="Calibri"/>
                                    <a:cs typeface="Times New Roman"/>
                                  </a:rPr>
                                  <m:t>𝒎</m:t>
                                </m:r>
                                <m:r>
                                  <a:rPr lang="ru-RU" sz="2400" b="1" i="1">
                                    <a:solidFill>
                                      <a:srgbClr val="000000"/>
                                    </a:solidFill>
                                    <a:effectLst/>
                                    <a:latin typeface="Cambria Math"/>
                                    <a:ea typeface="Calibri"/>
                                    <a:cs typeface="Times New Roman"/>
                                  </a:rPr>
                                  <m:t>𝟏</m:t>
                                </m:r>
                              </m:e>
                              <m:sup>
                                <m:r>
                                  <a:rPr lang="ru-RU" sz="2400" b="1" i="1">
                                    <a:solidFill>
                                      <a:srgbClr val="000000"/>
                                    </a:solidFill>
                                    <a:effectLst/>
                                    <a:latin typeface="Cambria Math"/>
                                    <a:ea typeface="Calibri"/>
                                    <a:cs typeface="Times New Roman"/>
                                  </a:rPr>
                                  <m:t>𝟐</m:t>
                                </m:r>
                              </m:sup>
                            </m:sSup>
                          </m:e>
                        </m:rad>
                        <m:r>
                          <a:rPr lang="ru-RU" sz="2400" b="1" i="1">
                            <a:solidFill>
                              <a:srgbClr val="000000"/>
                            </a:solidFill>
                            <a:effectLst/>
                            <a:latin typeface="Cambria Math"/>
                            <a:ea typeface="Calibri"/>
                            <a:cs typeface="Times New Roman"/>
                          </a:rPr>
                          <m:t>+</m:t>
                        </m:r>
                        <m:sSup>
                          <m:sSupPr>
                            <m:ctrlPr>
                              <a:rPr lang="ru-RU" sz="2400" b="1" i="1">
                                <a:solidFill>
                                  <a:srgbClr val="000000"/>
                                </a:solidFill>
                                <a:effectLst/>
                                <a:latin typeface="Cambria Math" panose="02040503050406030204" pitchFamily="18" charset="0"/>
                                <a:ea typeface="Calibri"/>
                                <a:cs typeface="Times New Roman"/>
                              </a:rPr>
                            </m:ctrlPr>
                          </m:sSupPr>
                          <m:e>
                            <m:r>
                              <a:rPr lang="ru-RU" sz="2400" b="1" i="1">
                                <a:solidFill>
                                  <a:srgbClr val="000000"/>
                                </a:solidFill>
                                <a:effectLst/>
                                <a:latin typeface="Cambria Math"/>
                                <a:ea typeface="Calibri"/>
                                <a:cs typeface="Times New Roman"/>
                              </a:rPr>
                              <m:t>𝒎</m:t>
                            </m:r>
                            <m:r>
                              <a:rPr lang="ru-RU" sz="2400" b="1" i="1">
                                <a:solidFill>
                                  <a:srgbClr val="000000"/>
                                </a:solidFill>
                                <a:effectLst/>
                                <a:latin typeface="Cambria Math"/>
                                <a:ea typeface="Calibri"/>
                                <a:cs typeface="Times New Roman"/>
                              </a:rPr>
                              <m:t>𝟐</m:t>
                            </m:r>
                          </m:e>
                          <m:sup>
                            <m:r>
                              <a:rPr lang="ru-RU" sz="2400" b="1" i="1">
                                <a:solidFill>
                                  <a:srgbClr val="000000"/>
                                </a:solidFill>
                                <a:effectLst/>
                                <a:latin typeface="Cambria Math"/>
                                <a:ea typeface="Calibri"/>
                                <a:cs typeface="Times New Roman"/>
                              </a:rPr>
                              <m:t>𝟐</m:t>
                            </m:r>
                          </m:sup>
                        </m:sSup>
                      </m:den>
                    </m:f>
                  </m:oMath>
                </a14:m>
                <a:br>
                  <a:rPr lang="ru-RU" sz="1800" dirty="0">
                    <a:ea typeface="Calibri"/>
                    <a:cs typeface="Times New Roman"/>
                  </a:rPr>
                </a:br>
                <a:r>
                  <a:rPr lang="uk-UA" sz="2400" dirty="0">
                    <a:latin typeface="Times New Roman" panose="02020603050405020304" pitchFamily="18" charset="0"/>
                    <a:cs typeface="Times New Roman" panose="02020603050405020304" pitchFamily="18" charset="0"/>
                  </a:rPr>
                  <a:t>де </a:t>
                </a:r>
                <a:r>
                  <a:rPr lang="en-AU" sz="2400" dirty="0">
                    <a:latin typeface="Times New Roman" panose="02020603050405020304" pitchFamily="18" charset="0"/>
                    <a:cs typeface="Times New Roman" panose="02020603050405020304" pitchFamily="18" charset="0"/>
                  </a:rPr>
                  <a:t>td - </a:t>
                </a:r>
                <a:r>
                  <a:rPr lang="uk-UA" sz="2400" dirty="0">
                    <a:latin typeface="Times New Roman" panose="02020603050405020304" pitchFamily="18" charset="0"/>
                    <a:cs typeface="Times New Roman" panose="02020603050405020304" pitchFamily="18" charset="0"/>
                  </a:rPr>
                  <a:t>критерій вірогідності</a:t>
                </a:r>
                <a:br>
                  <a:rPr lang="en-A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457200" y="274638"/>
                <a:ext cx="8229600" cy="6178698"/>
              </a:xfrm>
              <a:blipFill rotWithShape="1">
                <a:blip r:embed="rId2"/>
                <a:stretch>
                  <a:fillRect/>
                </a:stretch>
              </a:blipFill>
            </p:spPr>
            <p:txBody>
              <a:bodyPr/>
              <a:lstStyle/>
              <a:p>
                <a:r>
                  <a:rPr lang="ru-RU">
                    <a:noFill/>
                  </a:rPr>
                  <a:t> </a:t>
                </a:r>
              </a:p>
            </p:txBody>
          </p:sp>
        </mc:Fallback>
      </mc:AlternateContent>
      <p:sp>
        <p:nvSpPr>
          <p:cNvPr id="3" name="Прямоугольник 2"/>
          <p:cNvSpPr/>
          <p:nvPr/>
        </p:nvSpPr>
        <p:spPr>
          <a:xfrm>
            <a:off x="4328664" y="3244334"/>
            <a:ext cx="1611488" cy="369332"/>
          </a:xfrm>
          <a:prstGeom prst="rect">
            <a:avLst/>
          </a:prstGeom>
        </p:spPr>
        <p:txBody>
          <a:bodyPr wrap="square">
            <a:spAutoFit/>
          </a:bodyPr>
          <a:lstStyle/>
          <a:p>
            <a:r>
              <a:rPr lang="en-AU" dirty="0"/>
              <a:t> </a:t>
            </a:r>
            <a:endParaRPr lang="ru-RU" dirty="0"/>
          </a:p>
        </p:txBody>
      </p:sp>
    </p:spTree>
    <p:extLst>
      <p:ext uri="{BB962C8B-B14F-4D97-AF65-F5344CB8AC3E}">
        <p14:creationId xmlns:p14="http://schemas.microsoft.com/office/powerpoint/2010/main" val="1933861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a:solidFill>
            <a:schemeClr val="accent3">
              <a:lumMod val="20000"/>
              <a:lumOff val="80000"/>
            </a:schemeClr>
          </a:solidFill>
        </p:spPr>
        <p:txBody>
          <a:bodyPr>
            <a:normAutofit/>
          </a:bodyPr>
          <a:lstStyle/>
          <a:p>
            <a:pPr algn="l"/>
            <a:r>
              <a:rPr lang="ru-RU" sz="2400" dirty="0" err="1">
                <a:solidFill>
                  <a:srgbClr val="000000"/>
                </a:solidFill>
                <a:latin typeface="Times New Roman"/>
                <a:ea typeface="Calibri"/>
              </a:rPr>
              <a:t>Виділяють</a:t>
            </a:r>
            <a:r>
              <a:rPr lang="ru-RU" sz="2400" dirty="0">
                <a:solidFill>
                  <a:srgbClr val="000000"/>
                </a:solidFill>
                <a:latin typeface="Times New Roman"/>
                <a:ea typeface="Calibri"/>
              </a:rPr>
              <a:t> </a:t>
            </a:r>
            <a:r>
              <a:rPr lang="ru-RU" sz="2400" dirty="0" err="1">
                <a:solidFill>
                  <a:srgbClr val="000000"/>
                </a:solidFill>
                <a:latin typeface="Times New Roman"/>
                <a:ea typeface="Calibri"/>
              </a:rPr>
              <a:t>такі</a:t>
            </a:r>
            <a:r>
              <a:rPr lang="ru-RU" sz="2400" dirty="0">
                <a:solidFill>
                  <a:srgbClr val="000000"/>
                </a:solidFill>
                <a:latin typeface="Times New Roman"/>
                <a:ea typeface="Calibri"/>
              </a:rPr>
              <a:t> </a:t>
            </a:r>
            <a:r>
              <a:rPr lang="ru-RU" sz="2400" b="1" dirty="0" err="1">
                <a:solidFill>
                  <a:srgbClr val="006600"/>
                </a:solidFill>
                <a:latin typeface="Times New Roman"/>
                <a:ea typeface="Calibri"/>
              </a:rPr>
              <a:t>рівн</a:t>
            </a:r>
            <a:r>
              <a:rPr lang="ru-RU" sz="2400" dirty="0" err="1">
                <a:solidFill>
                  <a:srgbClr val="006600"/>
                </a:solidFill>
                <a:latin typeface="Times New Roman"/>
                <a:ea typeface="Calibri"/>
              </a:rPr>
              <a:t>і</a:t>
            </a:r>
            <a:r>
              <a:rPr lang="ru-RU" sz="2400" dirty="0">
                <a:solidFill>
                  <a:srgbClr val="006600"/>
                </a:solidFill>
                <a:latin typeface="Times New Roman"/>
                <a:ea typeface="Calibri"/>
              </a:rPr>
              <a:t> </a:t>
            </a:r>
            <a:r>
              <a:rPr lang="ru-RU" sz="2400" dirty="0" err="1">
                <a:solidFill>
                  <a:srgbClr val="000000"/>
                </a:solidFill>
                <a:latin typeface="Times New Roman"/>
                <a:ea typeface="Calibri"/>
              </a:rPr>
              <a:t>або</a:t>
            </a:r>
            <a:r>
              <a:rPr lang="ru-RU" sz="2400" dirty="0">
                <a:solidFill>
                  <a:srgbClr val="000000"/>
                </a:solidFill>
                <a:latin typeface="Times New Roman"/>
                <a:ea typeface="Calibri"/>
              </a:rPr>
              <a:t> пороги </a:t>
            </a:r>
            <a:r>
              <a:rPr lang="ru-RU" sz="2400" b="1" dirty="0" err="1">
                <a:solidFill>
                  <a:srgbClr val="006600"/>
                </a:solidFill>
                <a:latin typeface="Times New Roman"/>
                <a:ea typeface="Calibri"/>
              </a:rPr>
              <a:t>імовірності</a:t>
            </a:r>
            <a:r>
              <a:rPr lang="ru-RU" sz="2400" dirty="0">
                <a:solidFill>
                  <a:srgbClr val="000000"/>
                </a:solidFill>
                <a:latin typeface="Times New Roman"/>
                <a:ea typeface="Calibri"/>
              </a:rPr>
              <a:t>: </a:t>
            </a:r>
            <a:br>
              <a:rPr lang="ru-RU" sz="2400" dirty="0">
                <a:solidFill>
                  <a:srgbClr val="000000"/>
                </a:solidFill>
                <a:latin typeface="Times New Roman"/>
                <a:ea typeface="Calibri"/>
              </a:rPr>
            </a:br>
            <a:r>
              <a:rPr lang="ru-RU" sz="2400" dirty="0">
                <a:solidFill>
                  <a:srgbClr val="000000"/>
                </a:solidFill>
                <a:latin typeface="Times New Roman"/>
                <a:ea typeface="Calibri"/>
              </a:rPr>
              <a:t>В</a:t>
            </a:r>
            <a:r>
              <a:rPr lang="ru-RU" sz="2400" baseline="-25000" dirty="0">
                <a:solidFill>
                  <a:srgbClr val="000000"/>
                </a:solidFill>
                <a:latin typeface="Times New Roman"/>
                <a:ea typeface="Calibri"/>
              </a:rPr>
              <a:t>1</a:t>
            </a:r>
            <a:r>
              <a:rPr lang="ru-RU" sz="2400" dirty="0">
                <a:solidFill>
                  <a:srgbClr val="000000"/>
                </a:solidFill>
                <a:latin typeface="Times New Roman"/>
                <a:ea typeface="Calibri"/>
              </a:rPr>
              <a:t> = 0,95 (</a:t>
            </a:r>
            <a:r>
              <a:rPr lang="ru-RU" sz="2400" dirty="0" err="1">
                <a:solidFill>
                  <a:srgbClr val="000000"/>
                </a:solidFill>
                <a:latin typeface="Times New Roman"/>
                <a:ea typeface="Calibri"/>
              </a:rPr>
              <a:t>перевірювана</a:t>
            </a:r>
            <a:r>
              <a:rPr lang="ru-RU" sz="2400" dirty="0">
                <a:solidFill>
                  <a:srgbClr val="000000"/>
                </a:solidFill>
                <a:latin typeface="Times New Roman"/>
                <a:ea typeface="Calibri"/>
              </a:rPr>
              <a:t> </a:t>
            </a:r>
            <a:r>
              <a:rPr lang="ru-RU" sz="2400" dirty="0" err="1">
                <a:solidFill>
                  <a:srgbClr val="000000"/>
                </a:solidFill>
                <a:latin typeface="Times New Roman"/>
                <a:ea typeface="Calibri"/>
              </a:rPr>
              <a:t>гіпотеза</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підтверджується</a:t>
            </a:r>
            <a:r>
              <a:rPr lang="ru-RU" sz="2400" dirty="0">
                <a:solidFill>
                  <a:srgbClr val="000000"/>
                </a:solidFill>
                <a:latin typeface="Times New Roman"/>
                <a:ea typeface="Calibri"/>
              </a:rPr>
              <a:t> в 95%); </a:t>
            </a:r>
            <a:br>
              <a:rPr lang="ru-RU" sz="2400" dirty="0">
                <a:solidFill>
                  <a:srgbClr val="000000"/>
                </a:solidFill>
                <a:latin typeface="Times New Roman"/>
                <a:ea typeface="Calibri"/>
              </a:rPr>
            </a:br>
            <a:r>
              <a:rPr lang="ru-RU" sz="2400" dirty="0">
                <a:solidFill>
                  <a:srgbClr val="000000"/>
                </a:solidFill>
                <a:latin typeface="Times New Roman"/>
                <a:ea typeface="Calibri"/>
              </a:rPr>
              <a:t>В</a:t>
            </a:r>
            <a:r>
              <a:rPr lang="ru-RU" sz="2400" baseline="-25000" dirty="0">
                <a:solidFill>
                  <a:srgbClr val="000000"/>
                </a:solidFill>
                <a:latin typeface="Times New Roman"/>
                <a:ea typeface="Calibri"/>
              </a:rPr>
              <a:t>2</a:t>
            </a:r>
            <a:r>
              <a:rPr lang="ru-RU" sz="2400" dirty="0">
                <a:solidFill>
                  <a:srgbClr val="000000"/>
                </a:solidFill>
                <a:latin typeface="Times New Roman"/>
                <a:ea typeface="Calibri"/>
              </a:rPr>
              <a:t> = 0,99 (</a:t>
            </a:r>
            <a:r>
              <a:rPr lang="ru-RU" sz="2400" dirty="0" err="1">
                <a:solidFill>
                  <a:srgbClr val="000000"/>
                </a:solidFill>
                <a:latin typeface="Times New Roman"/>
                <a:ea typeface="Calibri"/>
              </a:rPr>
              <a:t>перевірювана</a:t>
            </a:r>
            <a:r>
              <a:rPr lang="ru-RU" sz="2400" dirty="0">
                <a:solidFill>
                  <a:srgbClr val="000000"/>
                </a:solidFill>
                <a:latin typeface="Times New Roman"/>
                <a:ea typeface="Calibri"/>
              </a:rPr>
              <a:t> </a:t>
            </a:r>
            <a:r>
              <a:rPr lang="ru-RU" sz="2400" dirty="0" err="1">
                <a:solidFill>
                  <a:srgbClr val="000000"/>
                </a:solidFill>
                <a:latin typeface="Times New Roman"/>
                <a:ea typeface="Calibri"/>
              </a:rPr>
              <a:t>гіпотеза</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підтверджується</a:t>
            </a:r>
            <a:r>
              <a:rPr lang="ru-RU" sz="2400" dirty="0">
                <a:solidFill>
                  <a:srgbClr val="000000"/>
                </a:solidFill>
                <a:latin typeface="Times New Roman"/>
                <a:ea typeface="Calibri"/>
              </a:rPr>
              <a:t> в 99%);</a:t>
            </a:r>
            <a:br>
              <a:rPr lang="ru-RU" sz="2400" dirty="0">
                <a:solidFill>
                  <a:srgbClr val="000000"/>
                </a:solidFill>
                <a:latin typeface="Times New Roman"/>
                <a:ea typeface="Calibri"/>
              </a:rPr>
            </a:br>
            <a:r>
              <a:rPr lang="ru-RU" sz="2400" dirty="0">
                <a:solidFill>
                  <a:srgbClr val="000000"/>
                </a:solidFill>
                <a:latin typeface="Times New Roman" panose="02020603050405020304" pitchFamily="18" charset="0"/>
                <a:ea typeface="Calibri"/>
                <a:cs typeface="Times New Roman" panose="02020603050405020304" pitchFamily="18" charset="0"/>
              </a:rPr>
              <a:t> В</a:t>
            </a:r>
            <a:r>
              <a:rPr lang="ru-RU" sz="2400" baseline="-25000" dirty="0">
                <a:solidFill>
                  <a:srgbClr val="000000"/>
                </a:solidFill>
                <a:latin typeface="Times New Roman" panose="02020603050405020304" pitchFamily="18" charset="0"/>
                <a:ea typeface="Calibri"/>
                <a:cs typeface="Times New Roman" panose="02020603050405020304" pitchFamily="18" charset="0"/>
              </a:rPr>
              <a:t>3</a:t>
            </a:r>
            <a:r>
              <a:rPr lang="ru-RU" sz="2400" dirty="0">
                <a:solidFill>
                  <a:srgbClr val="000000"/>
                </a:solidFill>
                <a:latin typeface="Times New Roman" panose="02020603050405020304" pitchFamily="18" charset="0"/>
                <a:ea typeface="Calibri"/>
                <a:cs typeface="Times New Roman" panose="02020603050405020304" pitchFamily="18" charset="0"/>
              </a:rPr>
              <a:t> = 0,999 (</a:t>
            </a:r>
            <a:r>
              <a:rPr lang="ru-RU" sz="2400" dirty="0" err="1">
                <a:solidFill>
                  <a:srgbClr val="000000"/>
                </a:solidFill>
                <a:latin typeface="Times New Roman" panose="02020603050405020304" pitchFamily="18" charset="0"/>
                <a:ea typeface="Calibri"/>
                <a:cs typeface="Times New Roman" panose="02020603050405020304" pitchFamily="18" charset="0"/>
              </a:rPr>
              <a:t>перевірювана</a:t>
            </a:r>
            <a:r>
              <a:rPr lang="ru-RU" sz="2400" dirty="0">
                <a:solidFill>
                  <a:srgbClr val="000000"/>
                </a:solidFill>
                <a:latin typeface="Times New Roman" panose="02020603050405020304" pitchFamily="18" charset="0"/>
                <a:ea typeface="Calibri"/>
                <a:cs typeface="Times New Roman" panose="02020603050405020304" pitchFamily="18" charset="0"/>
              </a:rPr>
              <a:t> </a:t>
            </a:r>
            <a:r>
              <a:rPr lang="ru-RU" sz="2400" dirty="0" err="1">
                <a:solidFill>
                  <a:srgbClr val="000000"/>
                </a:solidFill>
                <a:latin typeface="Times New Roman" panose="02020603050405020304" pitchFamily="18" charset="0"/>
                <a:ea typeface="Calibri"/>
                <a:cs typeface="Times New Roman" panose="02020603050405020304" pitchFamily="18" charset="0"/>
              </a:rPr>
              <a:t>гіпотеза</a:t>
            </a:r>
            <a:r>
              <a:rPr lang="ru-RU" sz="2400" dirty="0">
                <a:solidFill>
                  <a:srgbClr val="000000"/>
                </a:solidFill>
                <a:latin typeface="Times New Roman" panose="02020603050405020304" pitchFamily="18" charset="0"/>
                <a:ea typeface="Calibri"/>
                <a:cs typeface="Times New Roman" panose="02020603050405020304" pitchFamily="18" charset="0"/>
              </a:rPr>
              <a:t> </a:t>
            </a:r>
            <a:r>
              <a:rPr lang="ru-RU" sz="2400" dirty="0" err="1">
                <a:solidFill>
                  <a:srgbClr val="000000"/>
                </a:solidFill>
                <a:latin typeface="Times New Roman" panose="02020603050405020304" pitchFamily="18" charset="0"/>
                <a:ea typeface="Calibri"/>
                <a:cs typeface="Times New Roman" panose="02020603050405020304" pitchFamily="18" charset="0"/>
              </a:rPr>
              <a:t>підтверджується</a:t>
            </a:r>
            <a:r>
              <a:rPr lang="ru-RU" sz="2400" dirty="0">
                <a:solidFill>
                  <a:srgbClr val="000000"/>
                </a:solidFill>
                <a:latin typeface="Times New Roman" panose="02020603050405020304" pitchFamily="18" charset="0"/>
                <a:ea typeface="Calibri"/>
                <a:cs typeface="Times New Roman" panose="02020603050405020304" pitchFamily="18" charset="0"/>
              </a:rPr>
              <a:t> в 99,9%). </a:t>
            </a:r>
            <a:br>
              <a:rPr lang="ru-RU" sz="2400" dirty="0">
                <a:solidFill>
                  <a:srgbClr val="000000"/>
                </a:solidFill>
                <a:latin typeface="Times New Roman" panose="02020603050405020304" pitchFamily="18" charset="0"/>
                <a:ea typeface="Calibri"/>
                <a:cs typeface="Times New Roman" panose="02020603050405020304" pitchFamily="18" charset="0"/>
              </a:rPr>
            </a:br>
            <a:r>
              <a:rPr lang="ru-RU" sz="2400" b="1" dirty="0" err="1">
                <a:solidFill>
                  <a:srgbClr val="006600"/>
                </a:solidFill>
                <a:latin typeface="Times New Roman" panose="02020603050405020304" pitchFamily="18" charset="0"/>
                <a:cs typeface="Times New Roman" panose="02020603050405020304" pitchFamily="18" charset="0"/>
              </a:rPr>
              <a:t>Рівень</a:t>
            </a:r>
            <a:r>
              <a:rPr lang="ru-RU" sz="2400" b="1" dirty="0">
                <a:solidFill>
                  <a:srgbClr val="006600"/>
                </a:solidFill>
                <a:latin typeface="Times New Roman" panose="02020603050405020304" pitchFamily="18" charset="0"/>
                <a:cs typeface="Times New Roman" panose="02020603050405020304" pitchFamily="18" charset="0"/>
              </a:rPr>
              <a:t> </a:t>
            </a:r>
            <a:r>
              <a:rPr lang="ru-RU" sz="2400" b="1" dirty="0" err="1">
                <a:solidFill>
                  <a:srgbClr val="006600"/>
                </a:solidFill>
                <a:latin typeface="Times New Roman" panose="02020603050405020304" pitchFamily="18" charset="0"/>
                <a:cs typeface="Times New Roman" panose="02020603050405020304" pitchFamily="18" charset="0"/>
              </a:rPr>
              <a:t>значущості</a:t>
            </a:r>
            <a:r>
              <a:rPr lang="ru-RU" sz="2400" dirty="0">
                <a:solidFill>
                  <a:srgbClr val="0066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кількіль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негативних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результатів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всіх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можливих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визначають</a:t>
            </a:r>
            <a:r>
              <a:rPr lang="ru-RU" sz="2400" dirty="0">
                <a:latin typeface="Times New Roman" panose="02020603050405020304" pitchFamily="18" charset="0"/>
                <a:cs typeface="Times New Roman" panose="02020603050405020304" pitchFamily="18" charset="0"/>
              </a:rPr>
              <a:t> за формулою:  Р= 1 – В</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Рівні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Значущість</a:t>
            </a:r>
            <a:r>
              <a:rPr lang="ru-RU" sz="2400" dirty="0">
                <a:latin typeface="Times New Roman" panose="02020603050405020304" pitchFamily="18" charset="0"/>
                <a:cs typeface="Times New Roman" panose="02020603050405020304" pitchFamily="18" charset="0"/>
              </a:rPr>
              <a:t> (Р)     </a:t>
            </a:r>
            <a:r>
              <a:rPr lang="ru-RU" sz="2400" dirty="0" err="1">
                <a:latin typeface="Times New Roman" panose="02020603050405020304" pitchFamily="18" charset="0"/>
                <a:cs typeface="Times New Roman" panose="02020603050405020304" pitchFamily="18" charset="0"/>
              </a:rPr>
              <a:t>Імовірність</a:t>
            </a:r>
            <a:r>
              <a:rPr lang="ru-RU" sz="2400" dirty="0">
                <a:latin typeface="Times New Roman" panose="02020603050405020304" pitchFamily="18" charset="0"/>
                <a:cs typeface="Times New Roman" panose="02020603050405020304" pitchFamily="18" charset="0"/>
              </a:rPr>
              <a:t> (В)</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Нольовий</a:t>
            </a:r>
            <a:r>
              <a:rPr lang="ru-RU" sz="2400" dirty="0">
                <a:latin typeface="Times New Roman" panose="02020603050405020304" pitchFamily="18" charset="0"/>
                <a:cs typeface="Times New Roman" panose="02020603050405020304" pitchFamily="18" charset="0"/>
              </a:rPr>
              <a:t>              0,1 	           0,9</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Низький</a:t>
            </a:r>
            <a:r>
              <a:rPr lang="ru-RU" sz="2400" dirty="0">
                <a:latin typeface="Times New Roman" panose="02020603050405020304" pitchFamily="18" charset="0"/>
                <a:cs typeface="Times New Roman" panose="02020603050405020304" pitchFamily="18" charset="0"/>
              </a:rPr>
              <a:t>               0,05	           0,95</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Середній</a:t>
            </a:r>
            <a:r>
              <a:rPr lang="ru-RU" sz="2400" dirty="0">
                <a:latin typeface="Times New Roman" panose="02020603050405020304" pitchFamily="18" charset="0"/>
                <a:cs typeface="Times New Roman" panose="02020603050405020304" pitchFamily="18" charset="0"/>
              </a:rPr>
              <a:t>              0,01	           0,99</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Високий</a:t>
            </a:r>
            <a:r>
              <a:rPr lang="ru-RU" sz="2400" dirty="0">
                <a:latin typeface="Times New Roman" panose="02020603050405020304" pitchFamily="18" charset="0"/>
                <a:cs typeface="Times New Roman" panose="02020603050405020304" pitchFamily="18" charset="0"/>
              </a:rPr>
              <a:t>              0,001		0,999</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237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748463" cy="5976664"/>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ru-RU" sz="1600" b="1" dirty="0">
                <a:solidFill>
                  <a:srgbClr val="C00000"/>
                </a:solidFill>
                <a:ea typeface="Calibri"/>
                <a:cs typeface="Times New Roman"/>
              </a:rPr>
              <a:t>1</a:t>
            </a:r>
            <a:r>
              <a:rPr lang="ru-RU" sz="1600" b="1" dirty="0">
                <a:solidFill>
                  <a:srgbClr val="006600"/>
                </a:solidFill>
                <a:ea typeface="Calibri"/>
                <a:cs typeface="Times New Roman"/>
              </a:rPr>
              <a:t>. </a:t>
            </a:r>
            <a:r>
              <a:rPr lang="ru-RU" sz="2700" b="1" i="1" dirty="0" err="1">
                <a:solidFill>
                  <a:srgbClr val="006600"/>
                </a:solidFill>
                <a:effectLst/>
                <a:latin typeface="Times New Roman"/>
                <a:ea typeface="Calibri"/>
                <a:cs typeface="Times New Roman"/>
              </a:rPr>
              <a:t>Особливості</a:t>
            </a:r>
            <a:r>
              <a:rPr lang="ru-RU" sz="2700" b="1" i="1" dirty="0">
                <a:solidFill>
                  <a:srgbClr val="006600"/>
                </a:solidFill>
                <a:effectLst/>
                <a:latin typeface="Times New Roman"/>
                <a:ea typeface="Calibri"/>
                <a:cs typeface="Times New Roman"/>
              </a:rPr>
              <a:t> </a:t>
            </a:r>
            <a:r>
              <a:rPr lang="ru-RU" sz="2700" b="1" i="1" dirty="0" err="1">
                <a:solidFill>
                  <a:srgbClr val="006600"/>
                </a:solidFill>
                <a:effectLst/>
                <a:latin typeface="Times New Roman"/>
                <a:ea typeface="Calibri"/>
                <a:cs typeface="Times New Roman"/>
              </a:rPr>
              <a:t>проведення</a:t>
            </a:r>
            <a:r>
              <a:rPr lang="ru-RU" sz="2700" b="1" i="1" dirty="0">
                <a:solidFill>
                  <a:srgbClr val="006600"/>
                </a:solidFill>
                <a:effectLst/>
                <a:latin typeface="Times New Roman"/>
                <a:ea typeface="Calibri"/>
                <a:cs typeface="Times New Roman"/>
              </a:rPr>
              <a:t> </a:t>
            </a:r>
            <a:r>
              <a:rPr lang="ru-RU" sz="2700" b="1" i="1" dirty="0" err="1">
                <a:solidFill>
                  <a:srgbClr val="006600"/>
                </a:solidFill>
                <a:effectLst/>
                <a:latin typeface="Times New Roman"/>
                <a:ea typeface="Calibri"/>
                <a:cs typeface="Times New Roman"/>
              </a:rPr>
              <a:t>досліджень</a:t>
            </a:r>
            <a:r>
              <a:rPr lang="ru-RU" sz="2700" b="1" i="1" dirty="0">
                <a:solidFill>
                  <a:srgbClr val="006600"/>
                </a:solidFill>
                <a:effectLst/>
                <a:latin typeface="Times New Roman"/>
                <a:ea typeface="Calibri"/>
                <a:cs typeface="Times New Roman"/>
              </a:rPr>
              <a:t> з великою рогатою </a:t>
            </a:r>
            <a:r>
              <a:rPr lang="ru-RU" sz="2700" b="1" i="1" dirty="0" err="1">
                <a:solidFill>
                  <a:srgbClr val="006600"/>
                </a:solidFill>
                <a:effectLst/>
                <a:latin typeface="Times New Roman"/>
                <a:ea typeface="Calibri"/>
                <a:cs typeface="Times New Roman"/>
              </a:rPr>
              <a:t>худобою</a:t>
            </a:r>
            <a:br>
              <a:rPr lang="ru-RU" sz="2400" b="1" i="1" dirty="0">
                <a:solidFill>
                  <a:srgbClr val="0070C0"/>
                </a:solidFill>
                <a:ea typeface="Calibri"/>
                <a:cs typeface="Times New Roman"/>
              </a:rPr>
            </a:br>
            <a:r>
              <a:rPr lang="ru-RU" sz="2400" b="1" i="1" dirty="0">
                <a:solidFill>
                  <a:srgbClr val="0070C0"/>
                </a:solidFill>
                <a:ea typeface="Calibri"/>
                <a:cs typeface="Times New Roman"/>
              </a:rPr>
              <a:t>	</a:t>
            </a:r>
            <a:r>
              <a:rPr lang="ru-RU" sz="3100" i="1" dirty="0" err="1">
                <a:solidFill>
                  <a:srgbClr val="C00000"/>
                </a:solidFill>
                <a:ea typeface="Calibri"/>
                <a:cs typeface="Times New Roman"/>
              </a:rPr>
              <a:t>Досліди</a:t>
            </a:r>
            <a:r>
              <a:rPr lang="ru-RU" sz="3100" i="1" dirty="0">
                <a:solidFill>
                  <a:srgbClr val="C00000"/>
                </a:solidFill>
                <a:ea typeface="Calibri"/>
                <a:cs typeface="Times New Roman"/>
              </a:rPr>
              <a:t> на коровах. </a:t>
            </a:r>
            <a:br>
              <a:rPr lang="ru-RU" sz="2400" b="1" i="1" dirty="0">
                <a:solidFill>
                  <a:srgbClr val="0070C0"/>
                </a:solidFill>
                <a:ea typeface="Calibri"/>
                <a:cs typeface="Times New Roman"/>
              </a:rPr>
            </a:br>
            <a:r>
              <a:rPr lang="ru-RU" sz="2400" b="1" i="1" dirty="0" err="1">
                <a:solidFill>
                  <a:srgbClr val="0070C0"/>
                </a:solidFill>
                <a:ea typeface="Calibri"/>
                <a:cs typeface="Times New Roman"/>
              </a:rPr>
              <a:t>Кількість</a:t>
            </a:r>
            <a:r>
              <a:rPr lang="ru-RU" sz="2400" b="1" i="1" dirty="0">
                <a:solidFill>
                  <a:srgbClr val="0070C0"/>
                </a:solidFill>
                <a:ea typeface="Calibri"/>
                <a:cs typeface="Times New Roman"/>
              </a:rPr>
              <a:t> </a:t>
            </a:r>
            <a:r>
              <a:rPr lang="ru-RU" sz="2400" b="1" i="1" dirty="0" err="1">
                <a:solidFill>
                  <a:srgbClr val="0070C0"/>
                </a:solidFill>
                <a:ea typeface="Calibri"/>
                <a:cs typeface="Times New Roman"/>
              </a:rPr>
              <a:t>корів</a:t>
            </a:r>
            <a:r>
              <a:rPr lang="ru-RU" sz="2400" b="1" i="1" dirty="0">
                <a:solidFill>
                  <a:srgbClr val="0070C0"/>
                </a:solidFill>
                <a:ea typeface="Calibri"/>
                <a:cs typeface="Times New Roman"/>
              </a:rPr>
              <a:t> -</a:t>
            </a:r>
            <a:r>
              <a:rPr lang="ru-RU" sz="2400" dirty="0">
                <a:effectLst/>
                <a:latin typeface="Times New Roman"/>
                <a:ea typeface="Calibri"/>
              </a:rPr>
              <a:t>не </a:t>
            </a:r>
            <a:r>
              <a:rPr lang="ru-RU" sz="2400" dirty="0" err="1">
                <a:effectLst/>
                <a:latin typeface="Times New Roman"/>
                <a:ea typeface="Calibri"/>
              </a:rPr>
              <a:t>менше</a:t>
            </a:r>
            <a:r>
              <a:rPr lang="ru-RU" sz="2400" dirty="0">
                <a:effectLst/>
                <a:latin typeface="Times New Roman"/>
                <a:ea typeface="Calibri"/>
              </a:rPr>
              <a:t> 7. </a:t>
            </a:r>
            <a:r>
              <a:rPr lang="ru-RU" sz="2400" dirty="0" err="1">
                <a:effectLst/>
                <a:latin typeface="Times New Roman"/>
                <a:ea typeface="Calibri"/>
              </a:rPr>
              <a:t>Вік</a:t>
            </a:r>
            <a:r>
              <a:rPr lang="ru-RU" sz="2400" dirty="0">
                <a:effectLst/>
                <a:latin typeface="Times New Roman"/>
                <a:ea typeface="Calibri"/>
              </a:rPr>
              <a:t>   – 3 – 6 </a:t>
            </a:r>
            <a:r>
              <a:rPr lang="ru-RU" sz="2400" dirty="0" err="1">
                <a:effectLst/>
                <a:latin typeface="Times New Roman"/>
                <a:ea typeface="Calibri"/>
              </a:rPr>
              <a:t>лактація</a:t>
            </a:r>
            <a:r>
              <a:rPr lang="ru-RU" sz="2400" dirty="0">
                <a:effectLst/>
                <a:latin typeface="Times New Roman"/>
                <a:ea typeface="Calibri"/>
              </a:rPr>
              <a:t>, </a:t>
            </a:r>
            <a:r>
              <a:rPr lang="ru-RU" sz="2400" dirty="0" err="1">
                <a:effectLst/>
                <a:latin typeface="Times New Roman"/>
                <a:ea typeface="Calibri"/>
              </a:rPr>
              <a:t>оскільки</a:t>
            </a:r>
            <a:r>
              <a:rPr lang="ru-RU" sz="2400" dirty="0">
                <a:effectLst/>
                <a:latin typeface="Times New Roman"/>
                <a:ea typeface="Calibri"/>
              </a:rPr>
              <a:t> у </a:t>
            </a:r>
            <a:r>
              <a:rPr lang="ru-RU" sz="2400" dirty="0" err="1">
                <a:effectLst/>
                <a:latin typeface="Times New Roman"/>
                <a:ea typeface="Calibri"/>
              </a:rPr>
              <a:t>цей</a:t>
            </a:r>
            <a:r>
              <a:rPr lang="ru-RU" sz="2400" dirty="0">
                <a:effectLst/>
                <a:latin typeface="Times New Roman"/>
                <a:ea typeface="Calibri"/>
              </a:rPr>
              <a:t> </a:t>
            </a:r>
            <a:r>
              <a:rPr lang="ru-RU" sz="2400" dirty="0" err="1">
                <a:effectLst/>
                <a:latin typeface="Times New Roman"/>
                <a:ea typeface="Calibri"/>
              </a:rPr>
              <a:t>період</a:t>
            </a:r>
            <a:r>
              <a:rPr lang="ru-RU" sz="2400" dirty="0">
                <a:effectLst/>
                <a:latin typeface="Times New Roman"/>
                <a:ea typeface="Calibri"/>
              </a:rPr>
              <a:t> </a:t>
            </a:r>
            <a:r>
              <a:rPr lang="ru-RU" sz="2400" dirty="0" err="1">
                <a:effectLst/>
                <a:latin typeface="Times New Roman"/>
                <a:ea typeface="Calibri"/>
              </a:rPr>
              <a:t>продуктивність</a:t>
            </a:r>
            <a:r>
              <a:rPr lang="ru-RU" sz="2400" dirty="0">
                <a:effectLst/>
                <a:latin typeface="Times New Roman"/>
                <a:ea typeface="Calibri"/>
              </a:rPr>
              <a:t> </a:t>
            </a:r>
            <a:r>
              <a:rPr lang="ru-RU" sz="2400" dirty="0" err="1">
                <a:effectLst/>
                <a:latin typeface="Times New Roman"/>
                <a:ea typeface="Calibri"/>
              </a:rPr>
              <a:t>корів</a:t>
            </a:r>
            <a:r>
              <a:rPr lang="ru-RU" sz="2400" dirty="0">
                <a:effectLst/>
                <a:latin typeface="Times New Roman"/>
                <a:ea typeface="Calibri"/>
              </a:rPr>
              <a:t> </a:t>
            </a:r>
            <a:r>
              <a:rPr lang="ru-RU" sz="2400" dirty="0" err="1">
                <a:effectLst/>
                <a:latin typeface="Times New Roman"/>
                <a:ea typeface="Calibri"/>
              </a:rPr>
              <a:t>найстабільніша</a:t>
            </a:r>
            <a:r>
              <a:rPr lang="ru-RU" sz="2400" dirty="0">
                <a:effectLst/>
                <a:latin typeface="Times New Roman"/>
                <a:ea typeface="Calibri"/>
              </a:rPr>
              <a:t> як за </a:t>
            </a:r>
            <a:r>
              <a:rPr lang="ru-RU" sz="2400" dirty="0" err="1">
                <a:effectLst/>
                <a:latin typeface="Times New Roman"/>
                <a:ea typeface="Calibri"/>
              </a:rPr>
              <a:t>кількістю</a:t>
            </a:r>
            <a:r>
              <a:rPr lang="ru-RU" sz="2400" dirty="0">
                <a:effectLst/>
                <a:latin typeface="Times New Roman"/>
                <a:ea typeface="Calibri"/>
              </a:rPr>
              <a:t>, так і за </a:t>
            </a:r>
            <a:r>
              <a:rPr lang="ru-RU" sz="2400" dirty="0" err="1">
                <a:effectLst/>
                <a:latin typeface="Times New Roman"/>
                <a:ea typeface="Calibri"/>
              </a:rPr>
              <a:t>якістю</a:t>
            </a:r>
            <a:r>
              <a:rPr lang="ru-RU" sz="2400" dirty="0">
                <a:effectLst/>
                <a:latin typeface="Times New Roman"/>
                <a:ea typeface="Calibri"/>
              </a:rPr>
              <a:t> молока. Максимально допустима </a:t>
            </a:r>
            <a:r>
              <a:rPr lang="ru-RU" sz="2400" dirty="0" err="1">
                <a:effectLst/>
                <a:latin typeface="Times New Roman"/>
                <a:ea typeface="Calibri"/>
              </a:rPr>
              <a:t>різниця</a:t>
            </a:r>
            <a:r>
              <a:rPr lang="ru-RU" sz="2400" dirty="0">
                <a:effectLst/>
                <a:latin typeface="Times New Roman"/>
                <a:ea typeface="Calibri"/>
              </a:rPr>
              <a:t> у </a:t>
            </a:r>
            <a:r>
              <a:rPr lang="ru-RU" sz="2400" dirty="0" err="1">
                <a:effectLst/>
                <a:latin typeface="Times New Roman"/>
                <a:ea typeface="Calibri"/>
              </a:rPr>
              <a:t>живій</a:t>
            </a:r>
            <a:r>
              <a:rPr lang="ru-RU" sz="2400" dirty="0">
                <a:effectLst/>
                <a:latin typeface="Times New Roman"/>
                <a:ea typeface="Calibri"/>
              </a:rPr>
              <a:t> </a:t>
            </a:r>
            <a:r>
              <a:rPr lang="ru-RU" sz="2400" dirty="0" err="1">
                <a:effectLst/>
                <a:latin typeface="Times New Roman"/>
                <a:ea typeface="Calibri"/>
              </a:rPr>
              <a:t>масі</a:t>
            </a:r>
            <a:r>
              <a:rPr lang="ru-RU" sz="2400" dirty="0">
                <a:effectLst/>
                <a:latin typeface="Times New Roman"/>
                <a:ea typeface="Calibri"/>
              </a:rPr>
              <a:t> </a:t>
            </a:r>
            <a:r>
              <a:rPr lang="ru-RU" sz="2400" dirty="0" err="1">
                <a:effectLst/>
                <a:latin typeface="Times New Roman"/>
                <a:ea typeface="Calibri"/>
              </a:rPr>
              <a:t>між</a:t>
            </a:r>
            <a:r>
              <a:rPr lang="ru-RU" sz="2400" dirty="0">
                <a:effectLst/>
                <a:latin typeface="Times New Roman"/>
                <a:ea typeface="Calibri"/>
              </a:rPr>
              <a:t> аналогами повинна </a:t>
            </a:r>
            <a:r>
              <a:rPr lang="ru-RU" sz="2400" dirty="0" err="1">
                <a:effectLst/>
                <a:latin typeface="Times New Roman"/>
                <a:ea typeface="Calibri"/>
              </a:rPr>
              <a:t>становити</a:t>
            </a:r>
            <a:r>
              <a:rPr lang="ru-RU" sz="2400" dirty="0">
                <a:effectLst/>
                <a:latin typeface="Times New Roman"/>
                <a:ea typeface="Calibri"/>
              </a:rPr>
              <a:t> ± 50 кг. </a:t>
            </a:r>
            <a:r>
              <a:rPr lang="ru-RU" sz="2400" dirty="0" err="1">
                <a:effectLst/>
                <a:latin typeface="Times New Roman"/>
                <a:ea typeface="Calibri"/>
              </a:rPr>
              <a:t>Розходження</a:t>
            </a:r>
            <a:r>
              <a:rPr lang="ru-RU" sz="2400" dirty="0">
                <a:effectLst/>
                <a:latin typeface="Times New Roman"/>
                <a:ea typeface="Calibri"/>
              </a:rPr>
              <a:t> у строках </a:t>
            </a:r>
            <a:r>
              <a:rPr lang="ru-RU" sz="2400" dirty="0" err="1">
                <a:effectLst/>
                <a:latin typeface="Times New Roman"/>
                <a:ea typeface="Calibri"/>
              </a:rPr>
              <a:t>отелення</a:t>
            </a:r>
            <a:r>
              <a:rPr lang="ru-RU" sz="2400" dirty="0">
                <a:effectLst/>
                <a:latin typeface="Times New Roman"/>
                <a:ea typeface="Calibri"/>
              </a:rPr>
              <a:t> не повинно </a:t>
            </a:r>
            <a:r>
              <a:rPr lang="ru-RU" sz="2400" dirty="0" err="1">
                <a:effectLst/>
                <a:latin typeface="Times New Roman"/>
                <a:ea typeface="Calibri"/>
              </a:rPr>
              <a:t>перевищувати</a:t>
            </a:r>
            <a:r>
              <a:rPr lang="ru-RU" sz="2400" dirty="0">
                <a:effectLst/>
                <a:latin typeface="Times New Roman"/>
                <a:ea typeface="Calibri"/>
              </a:rPr>
              <a:t> 10 – 15 </a:t>
            </a:r>
            <a:r>
              <a:rPr lang="ru-RU" sz="2400" dirty="0" err="1">
                <a:effectLst/>
                <a:latin typeface="Times New Roman"/>
                <a:ea typeface="Calibri"/>
              </a:rPr>
              <a:t>днів</a:t>
            </a:r>
            <a:r>
              <a:rPr lang="ru-RU" sz="2400" dirty="0">
                <a:effectLst/>
                <a:latin typeface="Times New Roman"/>
                <a:ea typeface="Calibri"/>
              </a:rPr>
              <a:t>. </a:t>
            </a:r>
            <a:br>
              <a:rPr lang="ru-RU" sz="2400" dirty="0">
                <a:effectLst/>
                <a:latin typeface="Times New Roman"/>
                <a:ea typeface="Calibri"/>
              </a:rPr>
            </a:br>
            <a:r>
              <a:rPr lang="ru-RU" sz="2400" dirty="0" err="1">
                <a:effectLst/>
                <a:latin typeface="Times New Roman"/>
                <a:ea typeface="Calibri"/>
              </a:rPr>
              <a:t>Розходження</a:t>
            </a:r>
            <a:r>
              <a:rPr lang="ru-RU" sz="2400" dirty="0">
                <a:effectLst/>
                <a:latin typeface="Times New Roman"/>
                <a:ea typeface="Calibri"/>
              </a:rPr>
              <a:t> в </a:t>
            </a:r>
            <a:r>
              <a:rPr lang="ru-RU" sz="2400" dirty="0" err="1">
                <a:effectLst/>
                <a:latin typeface="Times New Roman"/>
                <a:ea typeface="Calibri"/>
              </a:rPr>
              <a:t>надої</a:t>
            </a:r>
            <a:r>
              <a:rPr lang="ru-RU" sz="2400" dirty="0">
                <a:effectLst/>
                <a:latin typeface="Times New Roman"/>
                <a:ea typeface="Calibri"/>
              </a:rPr>
              <a:t> не повинно</a:t>
            </a:r>
            <a:br>
              <a:rPr lang="ru-RU" sz="2400" dirty="0">
                <a:effectLst/>
                <a:latin typeface="Times New Roman"/>
                <a:ea typeface="Calibri"/>
              </a:rPr>
            </a:br>
            <a:r>
              <a:rPr lang="ru-RU" sz="2400" dirty="0">
                <a:effectLst/>
                <a:latin typeface="Times New Roman"/>
                <a:ea typeface="Calibri"/>
              </a:rPr>
              <a:t> </a:t>
            </a:r>
            <a:r>
              <a:rPr lang="ru-RU" sz="2400" dirty="0" err="1">
                <a:effectLst/>
                <a:latin typeface="Times New Roman"/>
                <a:ea typeface="Calibri"/>
              </a:rPr>
              <a:t>перевищувати</a:t>
            </a:r>
            <a:r>
              <a:rPr lang="ru-RU" sz="2400" dirty="0">
                <a:effectLst/>
                <a:latin typeface="Times New Roman"/>
                <a:ea typeface="Calibri"/>
              </a:rPr>
              <a:t> 2 – 3 %, </a:t>
            </a:r>
            <a:br>
              <a:rPr lang="ru-RU" sz="2400" dirty="0">
                <a:effectLst/>
                <a:latin typeface="Times New Roman"/>
                <a:ea typeface="Calibri"/>
              </a:rPr>
            </a:br>
            <a:r>
              <a:rPr lang="ru-RU" sz="2400" dirty="0">
                <a:effectLst/>
                <a:latin typeface="Times New Roman"/>
                <a:ea typeface="Calibri"/>
              </a:rPr>
              <a:t>в </a:t>
            </a:r>
            <a:r>
              <a:rPr lang="ru-RU" sz="2400" dirty="0" err="1">
                <a:effectLst/>
                <a:latin typeface="Times New Roman"/>
                <a:ea typeface="Calibri"/>
              </a:rPr>
              <a:t>жирності</a:t>
            </a:r>
            <a:r>
              <a:rPr lang="ru-RU" sz="2400" dirty="0">
                <a:effectLst/>
                <a:latin typeface="Times New Roman"/>
                <a:ea typeface="Calibri"/>
              </a:rPr>
              <a:t> молока </a:t>
            </a:r>
            <a:br>
              <a:rPr lang="ru-RU" sz="2400" dirty="0">
                <a:effectLst/>
                <a:latin typeface="Times New Roman"/>
                <a:ea typeface="Calibri"/>
              </a:rPr>
            </a:br>
            <a:r>
              <a:rPr lang="ru-RU" sz="2400" dirty="0">
                <a:effectLst/>
                <a:latin typeface="Times New Roman"/>
                <a:ea typeface="Calibri"/>
              </a:rPr>
              <a:t>0,1 – 0,2 % (за </a:t>
            </a:r>
            <a:r>
              <a:rPr lang="ru-RU" sz="2400" dirty="0" err="1">
                <a:effectLst/>
                <a:latin typeface="Times New Roman"/>
                <a:ea typeface="Calibri"/>
              </a:rPr>
              <a:t>абсолютними</a:t>
            </a:r>
            <a:br>
              <a:rPr lang="ru-RU" sz="2400" dirty="0">
                <a:effectLst/>
                <a:latin typeface="Times New Roman"/>
                <a:ea typeface="Calibri"/>
              </a:rPr>
            </a:br>
            <a:r>
              <a:rPr lang="ru-RU" sz="2400" dirty="0">
                <a:effectLst/>
                <a:latin typeface="Times New Roman"/>
                <a:ea typeface="Calibri"/>
              </a:rPr>
              <a:t> </a:t>
            </a:r>
            <a:r>
              <a:rPr lang="ru-RU" sz="2400" dirty="0" err="1">
                <a:effectLst/>
                <a:latin typeface="Times New Roman"/>
                <a:ea typeface="Calibri"/>
              </a:rPr>
              <a:t>показниками</a:t>
            </a:r>
            <a:r>
              <a:rPr lang="ru-RU" sz="2400" dirty="0">
                <a:effectLst/>
                <a:latin typeface="Times New Roman"/>
                <a:ea typeface="Calibri"/>
              </a:rPr>
              <a:t>).</a:t>
            </a:r>
            <a:endParaRPr lang="ru-RU"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277316"/>
            <a:ext cx="4427984" cy="260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525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a:bodyPr>
          <a:lstStyle/>
          <a:p>
            <a:r>
              <a:rPr lang="ru-RU" b="1" dirty="0" err="1">
                <a:solidFill>
                  <a:srgbClr val="C00000"/>
                </a:solidFill>
              </a:rPr>
              <a:t>Дякую</a:t>
            </a:r>
            <a:r>
              <a:rPr lang="ru-RU" b="1" dirty="0">
                <a:solidFill>
                  <a:srgbClr val="C00000"/>
                </a:solidFill>
              </a:rPr>
              <a:t> за </a:t>
            </a:r>
            <a:r>
              <a:rPr lang="ru-RU" b="1" dirty="0" err="1">
                <a:solidFill>
                  <a:srgbClr val="C00000"/>
                </a:solidFill>
              </a:rPr>
              <a:t>увагу</a:t>
            </a:r>
            <a:r>
              <a:rPr lang="ru-RU" b="1" dirty="0">
                <a:solidFill>
                  <a:srgbClr val="C00000"/>
                </a:solidFill>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749935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0663"/>
            <a:ext cx="749935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48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63272" cy="3744416"/>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a:spcAft>
                <a:spcPts val="0"/>
              </a:spcAft>
            </a:pPr>
            <a:r>
              <a:rPr lang="ru-RU" sz="2400" dirty="0">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Молочну</a:t>
            </a:r>
            <a:r>
              <a:rPr lang="ru-RU" sz="2400" b="1" dirty="0">
                <a:solidFill>
                  <a:srgbClr val="C00000"/>
                </a:solidFill>
                <a:effectLst/>
                <a:latin typeface="Times New Roman"/>
                <a:ea typeface="Calibri"/>
                <a:cs typeface="Times New Roman"/>
              </a:rPr>
              <a:t> </a:t>
            </a:r>
            <a:r>
              <a:rPr lang="ru-RU" sz="2400" b="1" dirty="0" err="1">
                <a:solidFill>
                  <a:srgbClr val="C00000"/>
                </a:solidFill>
                <a:effectLst/>
                <a:latin typeface="Times New Roman"/>
                <a:ea typeface="Calibri"/>
                <a:cs typeface="Times New Roman"/>
              </a:rPr>
              <a:t>продуктивність</a:t>
            </a:r>
            <a:r>
              <a:rPr lang="ru-RU" sz="2400" b="1" dirty="0">
                <a:solidFill>
                  <a:srgbClr val="C00000"/>
                </a:solidFill>
                <a:effectLst/>
                <a:latin typeface="Times New Roman"/>
                <a:ea typeface="Calibri"/>
                <a:cs typeface="Times New Roman"/>
              </a:rPr>
              <a:t> </a:t>
            </a:r>
            <a:r>
              <a:rPr lang="ru-RU" sz="2400" dirty="0" err="1">
                <a:effectLst/>
                <a:latin typeface="Times New Roman"/>
                <a:ea typeface="Calibri"/>
                <a:cs typeface="Times New Roman"/>
              </a:rPr>
              <a:t>обліковують</a:t>
            </a:r>
            <a:r>
              <a:rPr lang="ru-RU" sz="2400" dirty="0">
                <a:effectLst/>
                <a:latin typeface="Times New Roman"/>
                <a:ea typeface="Calibri"/>
                <a:cs typeface="Times New Roman"/>
              </a:rPr>
              <a:t> </a:t>
            </a:r>
            <a:r>
              <a:rPr lang="ru-RU" sz="2400" dirty="0" err="1">
                <a:effectLst/>
                <a:latin typeface="Times New Roman"/>
                <a:ea typeface="Calibri"/>
                <a:cs typeface="Times New Roman"/>
              </a:rPr>
              <a:t>індивідуально</a:t>
            </a:r>
            <a:r>
              <a:rPr lang="ru-RU" sz="2400" dirty="0">
                <a:effectLst/>
                <a:latin typeface="Times New Roman"/>
                <a:ea typeface="Calibri"/>
                <a:cs typeface="Times New Roman"/>
              </a:rPr>
              <a:t> за </a:t>
            </a:r>
            <a:r>
              <a:rPr lang="ru-RU" sz="2400" dirty="0" err="1">
                <a:effectLst/>
                <a:latin typeface="Times New Roman"/>
                <a:ea typeface="Calibri"/>
                <a:cs typeface="Times New Roman"/>
              </a:rPr>
              <a:t>допомогою</a:t>
            </a:r>
            <a:r>
              <a:rPr lang="ru-RU" sz="2400" dirty="0">
                <a:effectLst/>
                <a:latin typeface="Times New Roman"/>
                <a:ea typeface="Calibri"/>
                <a:cs typeface="Times New Roman"/>
              </a:rPr>
              <a:t> </a:t>
            </a:r>
            <a:r>
              <a:rPr lang="ru-RU" sz="2400" dirty="0" err="1">
                <a:effectLst/>
                <a:latin typeface="Times New Roman"/>
                <a:ea typeface="Calibri"/>
                <a:cs typeface="Times New Roman"/>
              </a:rPr>
              <a:t>щоденного</a:t>
            </a:r>
            <a:r>
              <a:rPr lang="ru-RU" sz="2400" dirty="0">
                <a:effectLst/>
                <a:latin typeface="Times New Roman"/>
                <a:ea typeface="Calibri"/>
                <a:cs typeface="Times New Roman"/>
              </a:rPr>
              <a:t> </a:t>
            </a:r>
            <a:r>
              <a:rPr lang="ru-RU" sz="2400" dirty="0" err="1">
                <a:effectLst/>
                <a:latin typeface="Times New Roman"/>
                <a:ea typeface="Calibri"/>
                <a:cs typeface="Times New Roman"/>
              </a:rPr>
              <a:t>зважування</a:t>
            </a:r>
            <a:r>
              <a:rPr lang="ru-RU" sz="2400" dirty="0">
                <a:effectLst/>
                <a:latin typeface="Times New Roman"/>
                <a:ea typeface="Calibri"/>
                <a:cs typeface="Times New Roman"/>
              </a:rPr>
              <a:t> </a:t>
            </a:r>
            <a:r>
              <a:rPr lang="ru-RU" sz="2400" dirty="0" err="1">
                <a:effectLst/>
                <a:latin typeface="Times New Roman"/>
                <a:ea typeface="Calibri"/>
                <a:cs typeface="Times New Roman"/>
              </a:rPr>
              <a:t>або</a:t>
            </a:r>
            <a:r>
              <a:rPr lang="ru-RU" sz="2400" dirty="0">
                <a:effectLst/>
                <a:latin typeface="Times New Roman"/>
                <a:ea typeface="Calibri"/>
                <a:cs typeface="Times New Roman"/>
              </a:rPr>
              <a:t> методом контрольного </a:t>
            </a:r>
            <a:r>
              <a:rPr lang="ru-RU" sz="2400" dirty="0" err="1">
                <a:effectLst/>
                <a:latin typeface="Times New Roman"/>
                <a:ea typeface="Calibri"/>
                <a:cs typeface="Times New Roman"/>
              </a:rPr>
              <a:t>доїння</a:t>
            </a:r>
            <a:r>
              <a:rPr lang="ru-RU" sz="2400" dirty="0">
                <a:effectLst/>
                <a:latin typeface="Times New Roman"/>
                <a:ea typeface="Calibri"/>
                <a:cs typeface="Times New Roman"/>
              </a:rPr>
              <a:t>, яке </a:t>
            </a:r>
            <a:r>
              <a:rPr lang="ru-RU" sz="2400" dirty="0" err="1">
                <a:effectLst/>
                <a:latin typeface="Times New Roman"/>
                <a:ea typeface="Calibri"/>
                <a:cs typeface="Times New Roman"/>
              </a:rPr>
              <a:t>проводять</a:t>
            </a:r>
            <a:r>
              <a:rPr lang="ru-RU" sz="2400" dirty="0">
                <a:effectLst/>
                <a:latin typeface="Times New Roman"/>
                <a:ea typeface="Calibri"/>
                <a:cs typeface="Times New Roman"/>
              </a:rPr>
              <a:t> у два </a:t>
            </a:r>
            <a:r>
              <a:rPr lang="ru-RU" sz="2400" dirty="0" err="1">
                <a:effectLst/>
                <a:latin typeface="Times New Roman"/>
                <a:ea typeface="Calibri"/>
                <a:cs typeface="Times New Roman"/>
              </a:rPr>
              <a:t>суміжні</a:t>
            </a:r>
            <a:r>
              <a:rPr lang="ru-RU" sz="2400" dirty="0">
                <a:effectLst/>
                <a:latin typeface="Times New Roman"/>
                <a:ea typeface="Calibri"/>
                <a:cs typeface="Times New Roman"/>
              </a:rPr>
              <a:t> </a:t>
            </a:r>
            <a:r>
              <a:rPr lang="ru-RU" sz="2400" dirty="0" err="1">
                <a:effectLst/>
                <a:latin typeface="Times New Roman"/>
                <a:ea typeface="Calibri"/>
                <a:cs typeface="Times New Roman"/>
              </a:rPr>
              <a:t>дні</a:t>
            </a:r>
            <a:r>
              <a:rPr lang="ru-RU" sz="2400" dirty="0">
                <a:effectLst/>
                <a:latin typeface="Times New Roman"/>
                <a:ea typeface="Calibri"/>
                <a:cs typeface="Times New Roman"/>
              </a:rPr>
              <a:t> 2-3 рази на </a:t>
            </a:r>
            <a:r>
              <a:rPr lang="ru-RU" sz="2400" dirty="0" err="1">
                <a:effectLst/>
                <a:latin typeface="Times New Roman"/>
                <a:ea typeface="Calibri"/>
                <a:cs typeface="Times New Roman"/>
              </a:rPr>
              <a:t>місяць</a:t>
            </a:r>
            <a:r>
              <a:rPr lang="ru-RU" sz="2400" dirty="0">
                <a:effectLst/>
                <a:latin typeface="Times New Roman"/>
                <a:ea typeface="Calibri"/>
                <a:cs typeface="Times New Roman"/>
              </a:rPr>
              <a:t>. </a:t>
            </a:r>
            <a:r>
              <a:rPr lang="ru-RU" sz="2400" dirty="0" err="1">
                <a:effectLst/>
                <a:latin typeface="Times New Roman"/>
                <a:ea typeface="Calibri"/>
                <a:cs typeface="Times New Roman"/>
              </a:rPr>
              <a:t>Одночасно</a:t>
            </a:r>
            <a:r>
              <a:rPr lang="ru-RU" sz="2400" dirty="0">
                <a:effectLst/>
                <a:latin typeface="Times New Roman"/>
                <a:ea typeface="Calibri"/>
                <a:cs typeface="Times New Roman"/>
              </a:rPr>
              <a:t> </a:t>
            </a:r>
            <a:r>
              <a:rPr lang="ru-RU" sz="2400" dirty="0" err="1">
                <a:effectLst/>
                <a:latin typeface="Times New Roman"/>
                <a:ea typeface="Calibri"/>
                <a:cs typeface="Times New Roman"/>
              </a:rPr>
              <a:t>відбирають</a:t>
            </a:r>
            <a:r>
              <a:rPr lang="ru-RU" sz="2400" dirty="0">
                <a:effectLst/>
                <a:latin typeface="Times New Roman"/>
                <a:ea typeface="Calibri"/>
                <a:cs typeface="Times New Roman"/>
              </a:rPr>
              <a:t> </a:t>
            </a:r>
            <a:r>
              <a:rPr lang="ru-RU" sz="2400" dirty="0" err="1">
                <a:effectLst/>
                <a:latin typeface="Times New Roman"/>
                <a:ea typeface="Calibri"/>
                <a:cs typeface="Times New Roman"/>
              </a:rPr>
              <a:t>зразки</a:t>
            </a:r>
            <a:r>
              <a:rPr lang="ru-RU" sz="2400" dirty="0">
                <a:effectLst/>
                <a:latin typeface="Times New Roman"/>
                <a:ea typeface="Calibri"/>
                <a:cs typeface="Times New Roman"/>
              </a:rPr>
              <a:t> молока для </a:t>
            </a:r>
            <a:r>
              <a:rPr lang="ru-RU" sz="2400" dirty="0" err="1">
                <a:effectLst/>
                <a:latin typeface="Times New Roman"/>
                <a:ea typeface="Calibri"/>
                <a:cs typeface="Times New Roman"/>
              </a:rPr>
              <a:t>визначення</a:t>
            </a:r>
            <a:r>
              <a:rPr lang="ru-RU" sz="2400" dirty="0">
                <a:effectLst/>
                <a:latin typeface="Times New Roman"/>
                <a:ea typeface="Calibri"/>
                <a:cs typeface="Times New Roman"/>
              </a:rPr>
              <a:t> </a:t>
            </a:r>
            <a:r>
              <a:rPr lang="ru-RU" sz="2400" dirty="0" err="1">
                <a:effectLst/>
                <a:latin typeface="Times New Roman"/>
                <a:ea typeface="Calibri"/>
                <a:cs typeface="Times New Roman"/>
              </a:rPr>
              <a:t>жирності</a:t>
            </a:r>
            <a:r>
              <a:rPr lang="ru-RU" sz="2400" dirty="0">
                <a:effectLst/>
                <a:latin typeface="Times New Roman"/>
                <a:ea typeface="Calibri"/>
                <a:cs typeface="Times New Roman"/>
              </a:rPr>
              <a:t> </a:t>
            </a:r>
            <a:r>
              <a:rPr lang="ru-RU" sz="2400" dirty="0" err="1">
                <a:effectLst/>
                <a:latin typeface="Times New Roman"/>
                <a:ea typeface="Calibri"/>
                <a:cs typeface="Times New Roman"/>
              </a:rPr>
              <a:t>вмісту</a:t>
            </a:r>
            <a:r>
              <a:rPr lang="ru-RU" sz="2400" dirty="0">
                <a:effectLst/>
                <a:latin typeface="Times New Roman"/>
                <a:ea typeface="Calibri"/>
                <a:cs typeface="Times New Roman"/>
              </a:rPr>
              <a:t> </a:t>
            </a:r>
            <a:r>
              <a:rPr lang="ru-RU" sz="2400" dirty="0" err="1">
                <a:effectLst/>
                <a:latin typeface="Times New Roman"/>
                <a:ea typeface="Calibri"/>
                <a:cs typeface="Times New Roman"/>
              </a:rPr>
              <a:t>білка</a:t>
            </a:r>
            <a:r>
              <a:rPr lang="ru-RU" sz="2400" dirty="0">
                <a:effectLst/>
                <a:latin typeface="Times New Roman"/>
                <a:ea typeface="Calibri"/>
                <a:cs typeface="Times New Roman"/>
              </a:rPr>
              <a:t> та </a:t>
            </a:r>
            <a:r>
              <a:rPr lang="ru-RU" sz="2400" dirty="0" err="1">
                <a:effectLst/>
                <a:latin typeface="Times New Roman"/>
                <a:ea typeface="Calibri"/>
                <a:cs typeface="Times New Roman"/>
              </a:rPr>
              <a:t>ін</a:t>
            </a:r>
            <a:r>
              <a:rPr lang="ru-RU" sz="2400" dirty="0">
                <a:effectLst/>
                <a:latin typeface="Times New Roman"/>
                <a:ea typeface="Calibri"/>
                <a:cs typeface="Times New Roman"/>
              </a:rPr>
              <a:t>. </a:t>
            </a:r>
            <a:r>
              <a:rPr lang="ru-RU" sz="2400" b="1" dirty="0" err="1">
                <a:effectLst/>
                <a:latin typeface="Times New Roman"/>
                <a:ea typeface="Calibri"/>
                <a:cs typeface="Times New Roman"/>
              </a:rPr>
              <a:t>Середній</a:t>
            </a:r>
            <a:r>
              <a:rPr lang="ru-RU" sz="2400" b="1" dirty="0">
                <a:effectLst/>
                <a:latin typeface="Times New Roman"/>
                <a:ea typeface="Calibri"/>
                <a:cs typeface="Times New Roman"/>
              </a:rPr>
              <a:t> </a:t>
            </a:r>
            <a:r>
              <a:rPr lang="ru-RU" sz="2400" b="1" dirty="0" err="1">
                <a:effectLst/>
                <a:latin typeface="Times New Roman"/>
                <a:ea typeface="Calibri"/>
                <a:cs typeface="Times New Roman"/>
              </a:rPr>
              <a:t>зразок</a:t>
            </a:r>
            <a:r>
              <a:rPr lang="ru-RU" sz="2400" b="1" dirty="0">
                <a:effectLst/>
                <a:latin typeface="Times New Roman"/>
                <a:ea typeface="Calibri"/>
                <a:cs typeface="Times New Roman"/>
              </a:rPr>
              <a:t> молока</a:t>
            </a:r>
            <a:r>
              <a:rPr lang="ru-RU" sz="2400" dirty="0">
                <a:effectLst/>
                <a:latin typeface="Times New Roman"/>
                <a:ea typeface="Calibri"/>
                <a:cs typeface="Times New Roman"/>
              </a:rPr>
              <a:t> </a:t>
            </a:r>
            <a:r>
              <a:rPr lang="ru-RU" sz="2400" dirty="0" err="1">
                <a:effectLst/>
                <a:latin typeface="Times New Roman"/>
                <a:ea typeface="Calibri"/>
                <a:cs typeface="Times New Roman"/>
              </a:rPr>
              <a:t>складається</a:t>
            </a:r>
            <a:r>
              <a:rPr lang="ru-RU" sz="2400" dirty="0">
                <a:effectLst/>
                <a:latin typeface="Times New Roman"/>
                <a:ea typeface="Calibri"/>
                <a:cs typeface="Times New Roman"/>
              </a:rPr>
              <a:t> </a:t>
            </a:r>
            <a:r>
              <a:rPr lang="ru-RU" sz="2400" dirty="0" err="1">
                <a:effectLst/>
                <a:latin typeface="Times New Roman"/>
                <a:ea typeface="Calibri"/>
                <a:cs typeface="Times New Roman"/>
              </a:rPr>
              <a:t>із</a:t>
            </a:r>
            <a:r>
              <a:rPr lang="ru-RU" sz="2400" dirty="0">
                <a:effectLst/>
                <a:latin typeface="Times New Roman"/>
                <a:ea typeface="Calibri"/>
                <a:cs typeface="Times New Roman"/>
              </a:rPr>
              <a:t> 3 </a:t>
            </a:r>
            <a:r>
              <a:rPr lang="ru-RU" sz="2400" dirty="0" err="1">
                <a:effectLst/>
                <a:latin typeface="Times New Roman"/>
                <a:ea typeface="Calibri"/>
                <a:cs typeface="Times New Roman"/>
              </a:rPr>
              <a:t>добових</a:t>
            </a:r>
            <a:r>
              <a:rPr lang="ru-RU" sz="2400" dirty="0">
                <a:effectLst/>
                <a:latin typeface="Times New Roman"/>
                <a:ea typeface="Calibri"/>
                <a:cs typeface="Times New Roman"/>
              </a:rPr>
              <a:t> проб, тому </a:t>
            </a:r>
            <a:r>
              <a:rPr lang="ru-RU" sz="2400" dirty="0" err="1">
                <a:effectLst/>
                <a:latin typeface="Times New Roman"/>
                <a:ea typeface="Calibri"/>
                <a:cs typeface="Times New Roman"/>
              </a:rPr>
              <a:t>його</a:t>
            </a:r>
            <a:r>
              <a:rPr lang="ru-RU" sz="2400" dirty="0">
                <a:effectLst/>
                <a:latin typeface="Times New Roman"/>
                <a:ea typeface="Calibri"/>
                <a:cs typeface="Times New Roman"/>
              </a:rPr>
              <a:t> </a:t>
            </a:r>
            <a:r>
              <a:rPr lang="ru-RU" sz="2400" b="1" dirty="0" err="1">
                <a:effectLst/>
                <a:latin typeface="Times New Roman"/>
                <a:ea typeface="Calibri"/>
                <a:cs typeface="Times New Roman"/>
              </a:rPr>
              <a:t>консервують</a:t>
            </a:r>
            <a:r>
              <a:rPr lang="ru-RU" sz="2400" dirty="0">
                <a:effectLst/>
                <a:latin typeface="Times New Roman"/>
                <a:ea typeface="Calibri"/>
                <a:cs typeface="Times New Roman"/>
              </a:rPr>
              <a:t> 10 % </a:t>
            </a:r>
            <a:r>
              <a:rPr lang="ru-RU" sz="2400" i="1" dirty="0">
                <a:effectLst/>
                <a:latin typeface="Times New Roman"/>
                <a:ea typeface="Calibri"/>
                <a:cs typeface="Times New Roman"/>
              </a:rPr>
              <a:t>хроматом </a:t>
            </a:r>
            <a:r>
              <a:rPr lang="ru-RU" sz="2400" i="1" dirty="0" err="1">
                <a:effectLst/>
                <a:latin typeface="Times New Roman"/>
                <a:ea typeface="Calibri"/>
                <a:cs typeface="Times New Roman"/>
              </a:rPr>
              <a:t>калію</a:t>
            </a:r>
            <a:r>
              <a:rPr lang="ru-RU" sz="2400" i="1" dirty="0">
                <a:effectLst/>
                <a:latin typeface="Times New Roman"/>
                <a:ea typeface="Calibri"/>
                <a:cs typeface="Times New Roman"/>
              </a:rPr>
              <a:t> </a:t>
            </a:r>
            <a:r>
              <a:rPr lang="ru-RU" sz="2400" dirty="0">
                <a:effectLst/>
                <a:latin typeface="Times New Roman"/>
                <a:ea typeface="Calibri"/>
                <a:cs typeface="Times New Roman"/>
              </a:rPr>
              <a:t>з </a:t>
            </a:r>
            <a:r>
              <a:rPr lang="ru-RU" sz="2400" dirty="0" err="1">
                <a:effectLst/>
                <a:latin typeface="Times New Roman"/>
                <a:ea typeface="Calibri"/>
                <a:cs typeface="Times New Roman"/>
              </a:rPr>
              <a:t>розрахунку</a:t>
            </a:r>
            <a:r>
              <a:rPr lang="ru-RU" sz="2400" dirty="0">
                <a:effectLst/>
                <a:latin typeface="Times New Roman"/>
                <a:ea typeface="Calibri"/>
                <a:cs typeface="Times New Roman"/>
              </a:rPr>
              <a:t> 1 мл </a:t>
            </a:r>
            <a:r>
              <a:rPr lang="ru-RU" sz="2400" dirty="0" err="1">
                <a:effectLst/>
                <a:latin typeface="Times New Roman"/>
                <a:ea typeface="Calibri"/>
                <a:cs typeface="Times New Roman"/>
              </a:rPr>
              <a:t>розчину</a:t>
            </a:r>
            <a:r>
              <a:rPr lang="ru-RU" sz="2400" dirty="0">
                <a:effectLst/>
                <a:latin typeface="Times New Roman"/>
                <a:ea typeface="Calibri"/>
                <a:cs typeface="Times New Roman"/>
              </a:rPr>
              <a:t> на 100 мл молока </a:t>
            </a:r>
            <a:r>
              <a:rPr lang="ru-RU" sz="2400" dirty="0" err="1">
                <a:effectLst/>
                <a:latin typeface="Times New Roman"/>
                <a:ea typeface="Calibri"/>
                <a:cs typeface="Times New Roman"/>
              </a:rPr>
              <a:t>або</a:t>
            </a:r>
            <a:r>
              <a:rPr lang="ru-RU" sz="2400" dirty="0">
                <a:effectLst/>
                <a:latin typeface="Times New Roman"/>
                <a:ea typeface="Calibri"/>
                <a:cs typeface="Times New Roman"/>
              </a:rPr>
              <a:t> 1 – 2 </a:t>
            </a:r>
            <a:r>
              <a:rPr lang="ru-RU" sz="2400" dirty="0" err="1">
                <a:effectLst/>
                <a:latin typeface="Times New Roman"/>
                <a:ea typeface="Calibri"/>
                <a:cs typeface="Times New Roman"/>
              </a:rPr>
              <a:t>краплями</a:t>
            </a:r>
            <a:r>
              <a:rPr lang="ru-RU" sz="2400" dirty="0">
                <a:effectLst/>
                <a:latin typeface="Times New Roman"/>
                <a:ea typeface="Calibri"/>
                <a:cs typeface="Times New Roman"/>
              </a:rPr>
              <a:t>     37 – 40 % </a:t>
            </a:r>
            <a:r>
              <a:rPr lang="ru-RU" sz="2400" i="1" dirty="0" err="1">
                <a:effectLst/>
                <a:latin typeface="Times New Roman"/>
                <a:ea typeface="Calibri"/>
                <a:cs typeface="Times New Roman"/>
              </a:rPr>
              <a:t>розчину</a:t>
            </a:r>
            <a:r>
              <a:rPr lang="ru-RU" sz="2400" i="1" dirty="0">
                <a:effectLst/>
                <a:latin typeface="Times New Roman"/>
                <a:ea typeface="Calibri"/>
                <a:cs typeface="Times New Roman"/>
              </a:rPr>
              <a:t> </a:t>
            </a:r>
            <a:r>
              <a:rPr lang="ru-RU" sz="2400" i="1" dirty="0" err="1">
                <a:effectLst/>
                <a:latin typeface="Times New Roman"/>
                <a:ea typeface="Calibri"/>
                <a:cs typeface="Times New Roman"/>
              </a:rPr>
              <a:t>форм</a:t>
            </a:r>
            <a:r>
              <a:rPr lang="ru-RU" sz="2400" dirty="0" err="1">
                <a:effectLst/>
                <a:latin typeface="Times New Roman"/>
                <a:ea typeface="Calibri"/>
                <a:cs typeface="Times New Roman"/>
              </a:rPr>
              <a:t>аліну</a:t>
            </a:r>
            <a:r>
              <a:rPr lang="ru-RU" sz="2400" dirty="0">
                <a:effectLst/>
                <a:latin typeface="Times New Roman"/>
                <a:ea typeface="Calibri"/>
                <a:cs typeface="Times New Roman"/>
              </a:rPr>
              <a:t>. </a:t>
            </a:r>
            <a:r>
              <a:rPr lang="ru-RU" sz="2400" dirty="0" err="1">
                <a:effectLst/>
                <a:latin typeface="Times New Roman"/>
                <a:ea typeface="Calibri"/>
                <a:cs typeface="Times New Roman"/>
              </a:rPr>
              <a:t>Після</a:t>
            </a:r>
            <a:r>
              <a:rPr lang="ru-RU" sz="2400" dirty="0">
                <a:effectLst/>
                <a:latin typeface="Times New Roman"/>
                <a:ea typeface="Calibri"/>
                <a:cs typeface="Times New Roman"/>
              </a:rPr>
              <a:t> </a:t>
            </a:r>
            <a:r>
              <a:rPr lang="ru-RU" sz="2400" dirty="0" err="1">
                <a:effectLst/>
                <a:latin typeface="Times New Roman"/>
                <a:ea typeface="Calibri"/>
                <a:cs typeface="Times New Roman"/>
              </a:rPr>
              <a:t>цього</a:t>
            </a:r>
            <a:r>
              <a:rPr lang="ru-RU" sz="2400" dirty="0">
                <a:effectLst/>
                <a:latin typeface="Times New Roman"/>
                <a:ea typeface="Calibri"/>
                <a:cs typeface="Times New Roman"/>
              </a:rPr>
              <a:t> молоко </a:t>
            </a:r>
            <a:r>
              <a:rPr lang="ru-RU" sz="2400" dirty="0" err="1">
                <a:effectLst/>
                <a:latin typeface="Times New Roman"/>
                <a:ea typeface="Calibri"/>
                <a:cs typeface="Times New Roman"/>
              </a:rPr>
              <a:t>можна</a:t>
            </a:r>
            <a:r>
              <a:rPr lang="ru-RU" sz="2400" dirty="0">
                <a:effectLst/>
                <a:latin typeface="Times New Roman"/>
                <a:ea typeface="Calibri"/>
                <a:cs typeface="Times New Roman"/>
              </a:rPr>
              <a:t> </a:t>
            </a:r>
            <a:r>
              <a:rPr lang="ru-RU" sz="2400" dirty="0" err="1">
                <a:effectLst/>
                <a:latin typeface="Times New Roman"/>
                <a:ea typeface="Calibri"/>
                <a:cs typeface="Times New Roman"/>
              </a:rPr>
              <a:t>зберігати</a:t>
            </a:r>
            <a:r>
              <a:rPr lang="ru-RU" sz="2400" dirty="0">
                <a:effectLst/>
                <a:latin typeface="Times New Roman"/>
                <a:ea typeface="Calibri"/>
                <a:cs typeface="Times New Roman"/>
              </a:rPr>
              <a:t> 10 </a:t>
            </a:r>
            <a:r>
              <a:rPr lang="ru-RU" sz="2400" dirty="0" err="1">
                <a:effectLst/>
                <a:latin typeface="Times New Roman"/>
                <a:ea typeface="Calibri"/>
                <a:cs typeface="Times New Roman"/>
              </a:rPr>
              <a:t>діб</a:t>
            </a:r>
            <a:r>
              <a:rPr lang="ru-RU" sz="2400" dirty="0">
                <a:effectLst/>
                <a:latin typeface="Times New Roman"/>
                <a:ea typeface="Calibri"/>
                <a:cs typeface="Times New Roman"/>
              </a:rPr>
              <a:t>. </a:t>
            </a:r>
            <a:br>
              <a:rPr lang="ru-RU" sz="1800" dirty="0">
                <a:ea typeface="Calibri"/>
                <a:cs typeface="Times New Roman"/>
              </a:rPr>
            </a:br>
            <a:r>
              <a:rPr lang="ru-RU" sz="1800" dirty="0">
                <a:ea typeface="Calibri"/>
                <a:cs typeface="Times New Roman"/>
              </a:rPr>
              <a:t>	</a:t>
            </a:r>
            <a:endParaRPr lang="ru-RU" sz="2400"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1" y="3645024"/>
            <a:ext cx="388580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851921" y="3356992"/>
            <a:ext cx="5112567" cy="331236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err="1">
                <a:solidFill>
                  <a:srgbClr val="C00000"/>
                </a:solidFill>
                <a:latin typeface="Times New Roman"/>
                <a:ea typeface="Calibri"/>
                <a:cs typeface="+mj-cs"/>
              </a:rPr>
              <a:t>Відтворну</a:t>
            </a:r>
            <a:r>
              <a:rPr lang="ru-RU" sz="1600" b="1" dirty="0">
                <a:solidFill>
                  <a:srgbClr val="C00000"/>
                </a:solidFill>
                <a:latin typeface="Times New Roman"/>
                <a:ea typeface="Calibri"/>
                <a:cs typeface="+mj-cs"/>
              </a:rPr>
              <a:t> </a:t>
            </a:r>
            <a:r>
              <a:rPr lang="ru-RU" sz="1600" b="1" dirty="0" err="1">
                <a:solidFill>
                  <a:srgbClr val="C00000"/>
                </a:solidFill>
                <a:latin typeface="Times New Roman"/>
                <a:ea typeface="Calibri"/>
                <a:cs typeface="+mj-cs"/>
              </a:rPr>
              <a:t>здатність</a:t>
            </a:r>
            <a:r>
              <a:rPr lang="ru-RU" sz="1600" b="1" dirty="0">
                <a:solidFill>
                  <a:srgbClr val="C00000"/>
                </a:solidFill>
                <a:latin typeface="Times New Roman"/>
                <a:ea typeface="Calibri"/>
                <a:cs typeface="+mj-cs"/>
              </a:rPr>
              <a:t> </a:t>
            </a:r>
            <a:r>
              <a:rPr lang="ru-RU" sz="1600" dirty="0" err="1">
                <a:solidFill>
                  <a:prstClr val="black"/>
                </a:solidFill>
                <a:latin typeface="Times New Roman"/>
                <a:ea typeface="Calibri"/>
                <a:cs typeface="+mj-cs"/>
              </a:rPr>
              <a:t>корів</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оцінюють</a:t>
            </a:r>
            <a:r>
              <a:rPr lang="ru-RU" sz="1600" dirty="0">
                <a:solidFill>
                  <a:prstClr val="black"/>
                </a:solidFill>
                <a:latin typeface="Times New Roman"/>
                <a:ea typeface="Calibri"/>
                <a:cs typeface="+mj-cs"/>
              </a:rPr>
              <a:t> за  </a:t>
            </a:r>
            <a:r>
              <a:rPr lang="ru-RU" sz="1600" dirty="0" err="1">
                <a:solidFill>
                  <a:prstClr val="black"/>
                </a:solidFill>
                <a:latin typeface="Times New Roman"/>
                <a:ea typeface="Calibri"/>
                <a:cs typeface="+mj-cs"/>
              </a:rPr>
              <a:t>тривалістю</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сервіс-періоду</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тільності</a:t>
            </a:r>
            <a:r>
              <a:rPr lang="ru-RU" sz="1600" dirty="0">
                <a:solidFill>
                  <a:prstClr val="black"/>
                </a:solidFill>
                <a:latin typeface="Times New Roman"/>
                <a:ea typeface="Calibri"/>
                <a:cs typeface="+mj-cs"/>
              </a:rPr>
              <a:t> та </a:t>
            </a:r>
            <a:r>
              <a:rPr lang="ru-RU" sz="1600" dirty="0" err="1">
                <a:solidFill>
                  <a:prstClr val="black"/>
                </a:solidFill>
                <a:latin typeface="Times New Roman"/>
                <a:ea typeface="Calibri"/>
                <a:cs typeface="+mj-cs"/>
              </a:rPr>
              <a:t>інтервалу</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між</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отеленнями</a:t>
            </a:r>
            <a:r>
              <a:rPr lang="ru-RU" sz="1600" dirty="0">
                <a:solidFill>
                  <a:prstClr val="black"/>
                </a:solidFill>
                <a:latin typeface="Times New Roman"/>
                <a:ea typeface="Calibri"/>
                <a:cs typeface="+mj-cs"/>
              </a:rPr>
              <a:t>, живою </a:t>
            </a:r>
            <a:r>
              <a:rPr lang="ru-RU" sz="1600" dirty="0" err="1">
                <a:solidFill>
                  <a:prstClr val="black"/>
                </a:solidFill>
                <a:latin typeface="Times New Roman"/>
                <a:ea typeface="Calibri"/>
                <a:cs typeface="+mj-cs"/>
              </a:rPr>
              <a:t>масою</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новонароджених</a:t>
            </a:r>
            <a:r>
              <a:rPr lang="ru-RU" sz="1600" dirty="0">
                <a:solidFill>
                  <a:prstClr val="black"/>
                </a:solidFill>
                <a:latin typeface="Times New Roman"/>
                <a:ea typeface="Calibri"/>
                <a:cs typeface="+mj-cs"/>
              </a:rPr>
              <a:t> телят в 10 та 20 денному </a:t>
            </a:r>
            <a:r>
              <a:rPr lang="ru-RU" sz="1600" dirty="0" err="1">
                <a:solidFill>
                  <a:prstClr val="black"/>
                </a:solidFill>
                <a:latin typeface="Times New Roman"/>
                <a:ea typeface="Calibri"/>
                <a:cs typeface="+mj-cs"/>
              </a:rPr>
              <a:t>віці</a:t>
            </a:r>
            <a:r>
              <a:rPr lang="ru-RU" sz="1600" dirty="0">
                <a:solidFill>
                  <a:prstClr val="black"/>
                </a:solidFill>
                <a:latin typeface="Times New Roman"/>
                <a:ea typeface="Calibri"/>
                <a:cs typeface="+mj-cs"/>
              </a:rPr>
              <a:t>. </a:t>
            </a:r>
            <a:br>
              <a:rPr lang="ru-RU" sz="1600" dirty="0">
                <a:solidFill>
                  <a:prstClr val="black"/>
                </a:solidFill>
                <a:latin typeface="Times New Roman"/>
                <a:ea typeface="Calibri"/>
                <a:cs typeface="+mj-cs"/>
              </a:rPr>
            </a:br>
            <a:r>
              <a:rPr lang="ru-RU" sz="1600" dirty="0">
                <a:solidFill>
                  <a:prstClr val="black"/>
                </a:solidFill>
                <a:latin typeface="Times New Roman"/>
                <a:ea typeface="Calibri"/>
                <a:cs typeface="+mj-cs"/>
              </a:rPr>
              <a:t>	</a:t>
            </a:r>
            <a:r>
              <a:rPr lang="ru-RU" sz="1600" b="1" dirty="0" err="1">
                <a:solidFill>
                  <a:srgbClr val="C00000"/>
                </a:solidFill>
                <a:latin typeface="Times New Roman"/>
                <a:ea typeface="Calibri"/>
                <a:cs typeface="+mj-cs"/>
              </a:rPr>
              <a:t>Екстер’єр</a:t>
            </a:r>
            <a:r>
              <a:rPr lang="ru-RU" sz="1600" b="1"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вивчають</a:t>
            </a:r>
            <a:r>
              <a:rPr lang="ru-RU" sz="1600" dirty="0">
                <a:solidFill>
                  <a:prstClr val="black"/>
                </a:solidFill>
                <a:latin typeface="Times New Roman"/>
                <a:ea typeface="Calibri"/>
                <a:cs typeface="+mj-cs"/>
              </a:rPr>
              <a:t> на 2 – 3 </a:t>
            </a:r>
            <a:r>
              <a:rPr lang="ru-RU" sz="1600" dirty="0" err="1">
                <a:solidFill>
                  <a:prstClr val="black"/>
                </a:solidFill>
                <a:latin typeface="Times New Roman"/>
                <a:ea typeface="Calibri"/>
                <a:cs typeface="+mj-cs"/>
              </a:rPr>
              <a:t>місяці</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лактації</a:t>
            </a:r>
            <a:r>
              <a:rPr lang="ru-RU" sz="1600" dirty="0">
                <a:solidFill>
                  <a:prstClr val="black"/>
                </a:solidFill>
                <a:latin typeface="Times New Roman"/>
                <a:ea typeface="Calibri"/>
                <a:cs typeface="+mj-cs"/>
              </a:rPr>
              <a:t> за </a:t>
            </a:r>
            <a:r>
              <a:rPr lang="ru-RU" sz="1600" dirty="0" err="1">
                <a:solidFill>
                  <a:prstClr val="black"/>
                </a:solidFill>
                <a:latin typeface="Times New Roman"/>
                <a:ea typeface="Calibri"/>
                <a:cs typeface="+mj-cs"/>
              </a:rPr>
              <a:t>допомогою</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окомірної</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оцінки</a:t>
            </a:r>
            <a:r>
              <a:rPr lang="ru-RU" sz="1600" dirty="0">
                <a:solidFill>
                  <a:prstClr val="black"/>
                </a:solidFill>
                <a:latin typeface="Times New Roman"/>
                <a:ea typeface="Calibri"/>
                <a:cs typeface="+mj-cs"/>
              </a:rPr>
              <a:t> і за 7 </a:t>
            </a:r>
            <a:r>
              <a:rPr lang="ru-RU" sz="1600" dirty="0" err="1">
                <a:solidFill>
                  <a:prstClr val="black"/>
                </a:solidFill>
                <a:latin typeface="Times New Roman"/>
                <a:ea typeface="Calibri"/>
                <a:cs typeface="+mj-cs"/>
              </a:rPr>
              <a:t>промірами</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висота</a:t>
            </a:r>
            <a:r>
              <a:rPr lang="ru-RU" sz="1600" dirty="0">
                <a:solidFill>
                  <a:prstClr val="black"/>
                </a:solidFill>
                <a:latin typeface="Times New Roman"/>
                <a:ea typeface="Calibri"/>
                <a:cs typeface="+mj-cs"/>
              </a:rPr>
              <a:t> у </a:t>
            </a:r>
            <a:r>
              <a:rPr lang="ru-RU" sz="1600" dirty="0" err="1">
                <a:solidFill>
                  <a:prstClr val="black"/>
                </a:solidFill>
                <a:latin typeface="Times New Roman"/>
                <a:ea typeface="Calibri"/>
                <a:cs typeface="+mj-cs"/>
              </a:rPr>
              <a:t>холці</a:t>
            </a:r>
            <a:r>
              <a:rPr lang="ru-RU" sz="1600" dirty="0">
                <a:solidFill>
                  <a:prstClr val="black"/>
                </a:solidFill>
                <a:latin typeface="Times New Roman"/>
                <a:ea typeface="Calibri"/>
                <a:cs typeface="+mj-cs"/>
              </a:rPr>
              <a:t> і </a:t>
            </a:r>
            <a:r>
              <a:rPr lang="ru-RU" sz="1600" dirty="0" err="1">
                <a:solidFill>
                  <a:prstClr val="black"/>
                </a:solidFill>
                <a:latin typeface="Times New Roman"/>
                <a:ea typeface="Calibri"/>
                <a:cs typeface="+mj-cs"/>
              </a:rPr>
              <a:t>крижах</a:t>
            </a:r>
            <a:r>
              <a:rPr lang="ru-RU" sz="1600" dirty="0">
                <a:solidFill>
                  <a:prstClr val="black"/>
                </a:solidFill>
                <a:latin typeface="Times New Roman"/>
                <a:ea typeface="Calibri"/>
                <a:cs typeface="+mj-cs"/>
              </a:rPr>
              <a:t>, коса </a:t>
            </a:r>
            <a:r>
              <a:rPr lang="ru-RU" sz="1600" dirty="0" err="1">
                <a:solidFill>
                  <a:prstClr val="black"/>
                </a:solidFill>
                <a:latin typeface="Times New Roman"/>
                <a:ea typeface="Calibri"/>
                <a:cs typeface="+mj-cs"/>
              </a:rPr>
              <a:t>довжина</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тулуба</a:t>
            </a:r>
            <a:r>
              <a:rPr lang="ru-RU" sz="1600" dirty="0">
                <a:solidFill>
                  <a:prstClr val="black"/>
                </a:solidFill>
                <a:latin typeface="Times New Roman"/>
                <a:ea typeface="Calibri"/>
                <a:cs typeface="+mj-cs"/>
              </a:rPr>
              <a:t>, ширина, </a:t>
            </a:r>
            <a:r>
              <a:rPr lang="ru-RU" sz="1600" dirty="0" err="1">
                <a:solidFill>
                  <a:prstClr val="black"/>
                </a:solidFill>
                <a:latin typeface="Times New Roman"/>
                <a:ea typeface="Calibri"/>
                <a:cs typeface="+mj-cs"/>
              </a:rPr>
              <a:t>глибина</a:t>
            </a:r>
            <a:r>
              <a:rPr lang="ru-RU" sz="1600" dirty="0">
                <a:solidFill>
                  <a:prstClr val="black"/>
                </a:solidFill>
                <a:latin typeface="Times New Roman"/>
                <a:ea typeface="Calibri"/>
                <a:cs typeface="+mj-cs"/>
              </a:rPr>
              <a:t> і обхват грудей, обхват </a:t>
            </a:r>
            <a:r>
              <a:rPr lang="ru-RU" sz="1600" dirty="0" err="1">
                <a:solidFill>
                  <a:prstClr val="black"/>
                </a:solidFill>
                <a:latin typeface="Times New Roman"/>
                <a:ea typeface="Calibri"/>
                <a:cs typeface="+mj-cs"/>
              </a:rPr>
              <a:t>п’ясті</a:t>
            </a:r>
            <a:r>
              <a:rPr lang="ru-RU" sz="1600" dirty="0">
                <a:solidFill>
                  <a:prstClr val="black"/>
                </a:solidFill>
                <a:latin typeface="Times New Roman"/>
                <a:ea typeface="Calibri"/>
                <a:cs typeface="+mj-cs"/>
              </a:rPr>
              <a:t>) та </a:t>
            </a:r>
            <a:r>
              <a:rPr lang="ru-RU" sz="1600" dirty="0" err="1">
                <a:solidFill>
                  <a:prstClr val="black"/>
                </a:solidFill>
                <a:latin typeface="Times New Roman"/>
                <a:ea typeface="Calibri"/>
                <a:cs typeface="+mj-cs"/>
              </a:rPr>
              <a:t>індексами</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тілобудови</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довгоногість</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розтягнутість</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перерослість</a:t>
            </a:r>
            <a:r>
              <a:rPr lang="ru-RU" sz="1600" dirty="0">
                <a:solidFill>
                  <a:prstClr val="black"/>
                </a:solidFill>
                <a:latin typeface="Times New Roman"/>
                <a:ea typeface="Calibri"/>
                <a:cs typeface="+mj-cs"/>
              </a:rPr>
              <a:t>, </a:t>
            </a:r>
            <a:r>
              <a:rPr lang="ru-RU" sz="1600" dirty="0" err="1">
                <a:solidFill>
                  <a:prstClr val="black"/>
                </a:solidFill>
                <a:latin typeface="Times New Roman"/>
                <a:ea typeface="Calibri"/>
                <a:cs typeface="+mj-cs"/>
              </a:rPr>
              <a:t>збитість</a:t>
            </a:r>
            <a:r>
              <a:rPr lang="ru-RU" sz="1600" dirty="0">
                <a:solidFill>
                  <a:prstClr val="black"/>
                </a:solidFill>
                <a:latin typeface="Times New Roman"/>
                <a:ea typeface="Calibri"/>
                <a:cs typeface="+mj-cs"/>
              </a:rPr>
              <a:t> та </a:t>
            </a:r>
            <a:r>
              <a:rPr lang="ru-RU" sz="1600" dirty="0" err="1">
                <a:solidFill>
                  <a:prstClr val="black"/>
                </a:solidFill>
                <a:latin typeface="Times New Roman"/>
                <a:ea typeface="Calibri"/>
                <a:cs typeface="+mj-cs"/>
              </a:rPr>
              <a:t>ін</a:t>
            </a:r>
            <a:r>
              <a:rPr lang="ru-RU" sz="1600" dirty="0">
                <a:solidFill>
                  <a:prstClr val="black"/>
                </a:solidFill>
                <a:latin typeface="Times New Roman"/>
                <a:ea typeface="Calibri"/>
                <a:cs typeface="+mj-cs"/>
              </a:rPr>
              <a:t>.). </a:t>
            </a:r>
            <a:endParaRPr lang="ru-RU" sz="1600" dirty="0"/>
          </a:p>
        </p:txBody>
      </p:sp>
    </p:spTree>
    <p:extLst>
      <p:ext uri="{BB962C8B-B14F-4D97-AF65-F5344CB8AC3E}">
        <p14:creationId xmlns:p14="http://schemas.microsoft.com/office/powerpoint/2010/main" val="390552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301608" cy="6039544"/>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ru-RU" sz="2400" dirty="0">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Тип </a:t>
            </a:r>
            <a:r>
              <a:rPr lang="ru-RU" sz="2400" b="1" dirty="0" err="1">
                <a:solidFill>
                  <a:srgbClr val="C00000"/>
                </a:solidFill>
                <a:latin typeface="Times New Roman" panose="02020603050405020304" pitchFamily="18" charset="0"/>
                <a:cs typeface="Times New Roman" panose="02020603050405020304" pitchFamily="18" charset="0"/>
              </a:rPr>
              <a:t>конституції</a:t>
            </a: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визначають</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тілобудовою</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врахуванням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екстер'єрних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особливостей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кістяка</a:t>
            </a:r>
            <a:r>
              <a:rPr lang="ru-RU" sz="2400" dirty="0">
                <a:latin typeface="Times New Roman" panose="02020603050405020304" pitchFamily="18" charset="0"/>
                <a:cs typeface="Times New Roman" panose="02020603050405020304" pitchFamily="18" charset="0"/>
              </a:rPr>
              <a:t> й </a:t>
            </a:r>
            <a:r>
              <a:rPr lang="ru-RU" sz="2400" dirty="0" err="1">
                <a:latin typeface="Times New Roman" panose="02020603050405020304" pitchFamily="18" charset="0"/>
                <a:cs typeface="Times New Roman" panose="02020603050405020304" pitchFamily="18" charset="0"/>
              </a:rPr>
              <a:t>мускулатури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товщини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шкіри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Останню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вимірюють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кутиметром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посередині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останнього</a:t>
            </a:r>
            <a:r>
              <a:rPr lang="ru-RU" sz="2400" dirty="0">
                <a:latin typeface="Times New Roman" panose="02020603050405020304" pitchFamily="18" charset="0"/>
                <a:cs typeface="Times New Roman" panose="02020603050405020304" pitchFamily="18" charset="0"/>
              </a:rPr>
              <a:t> ребра в </a:t>
            </a:r>
            <a:r>
              <a:rPr lang="ru-RU" sz="2400" dirty="0" err="1">
                <a:latin typeface="Times New Roman" panose="02020603050405020304" pitchFamily="18" charset="0"/>
                <a:cs typeface="Times New Roman" panose="02020603050405020304" pitchFamily="18" charset="0"/>
              </a:rPr>
              <a:t>точці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пересічення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лінією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проходить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середини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плечового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зчленіння</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сідничного</a:t>
            </a:r>
            <a:r>
              <a:rPr lang="ru-RU" sz="2400" dirty="0">
                <a:latin typeface="Times New Roman" panose="02020603050405020304" pitchFamily="18" charset="0"/>
                <a:cs typeface="Times New Roman" panose="02020603050405020304" pitchFamily="18" charset="0"/>
              </a:rPr>
              <a:t> бугра.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науково-господарських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експериментах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обліку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зоотехнічних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показників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проводять</a:t>
            </a:r>
            <a:r>
              <a:rPr lang="ru-RU" sz="2400" dirty="0">
                <a:latin typeface="Times New Roman" panose="02020603050405020304" pitchFamily="18" charset="0"/>
                <a:cs typeface="Times New Roman" panose="02020603050405020304" pitchFamily="18" charset="0"/>
              </a:rPr>
              <a:t> </a:t>
            </a:r>
            <a:r>
              <a:rPr lang="ru-RU" sz="2400" b="1" dirty="0" err="1">
                <a:solidFill>
                  <a:srgbClr val="C00000"/>
                </a:solidFill>
                <a:latin typeface="Times New Roman" panose="02020603050405020304" pitchFamily="18" charset="0"/>
                <a:cs typeface="Times New Roman" panose="02020603050405020304" pitchFamily="18" charset="0"/>
              </a:rPr>
              <a:t>фізіолого-біохімічні</a:t>
            </a:r>
            <a:r>
              <a:rPr lang="ru-RU" sz="2400" b="1" dirty="0">
                <a:solidFill>
                  <a:srgbClr val="C00000"/>
                </a:solidFill>
                <a:latin typeface="Times New Roman" panose="02020603050405020304" pitchFamily="18" charset="0"/>
                <a:cs typeface="Times New Roman" panose="02020603050405020304" pitchFamily="18" charset="0"/>
              </a:rPr>
              <a:t> </a:t>
            </a:r>
            <a:r>
              <a:rPr lang="ru-RU" sz="2400" b="1" dirty="0" err="1">
                <a:solidFill>
                  <a:srgbClr val="C00000"/>
                </a:solidFill>
                <a:latin typeface="Times New Roman" panose="02020603050405020304" pitchFamily="18" charset="0"/>
                <a:cs typeface="Times New Roman" panose="02020603050405020304" pitchFamily="18" charset="0"/>
              </a:rPr>
              <a:t>дослідженн</a:t>
            </a:r>
            <a:r>
              <a:rPr lang="ru-RU" sz="2400" dirty="0" err="1">
                <a:latin typeface="Times New Roman" panose="02020603050405020304" pitchFamily="18" charset="0"/>
                <a:cs typeface="Times New Roman" panose="02020603050405020304" pitchFamily="18" charset="0"/>
              </a:rPr>
              <a:t>я</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цього</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кожній</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піддослідній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групі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виділяють</a:t>
            </a:r>
            <a:r>
              <a:rPr lang="ru-RU" sz="2400" dirty="0">
                <a:latin typeface="Times New Roman" panose="02020603050405020304" pitchFamily="18" charset="0"/>
                <a:cs typeface="Times New Roman" panose="02020603050405020304" pitchFamily="18" charset="0"/>
              </a:rPr>
              <a:t> по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4-5 </a:t>
            </a:r>
            <a:r>
              <a:rPr lang="ru-RU" sz="2400" dirty="0" err="1">
                <a:latin typeface="Times New Roman" panose="02020603050405020304" pitchFamily="18" charset="0"/>
                <a:cs typeface="Times New Roman" panose="02020603050405020304" pitchFamily="18" charset="0"/>
              </a:rPr>
              <a:t>типових</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неї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тварин</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На них, </a:t>
            </a:r>
            <a:r>
              <a:rPr lang="ru-RU" sz="2400" dirty="0" err="1">
                <a:latin typeface="Times New Roman" panose="02020603050405020304" pitchFamily="18" charset="0"/>
                <a:cs typeface="Times New Roman" panose="02020603050405020304" pitchFamily="18" charset="0"/>
              </a:rPr>
              <a:t>відповідно</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поставлених</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у </a:t>
            </a:r>
            <a:r>
              <a:rPr lang="ru-RU" sz="2400" dirty="0" err="1">
                <a:latin typeface="Times New Roman" panose="02020603050405020304" pitchFamily="18" charset="0"/>
                <a:cs typeface="Times New Roman" panose="02020603050405020304" pitchFamily="18" charset="0"/>
              </a:rPr>
              <a:t>досліді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завдань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проводити</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балансові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вивчати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гематологічні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показники</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а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вміст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рубця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сечі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тощо</a:t>
            </a:r>
            <a:r>
              <a:rPr lang="ru-RU" sz="2400" dirty="0">
                <a:latin typeface="Times New Roman" panose="02020603050405020304" pitchFamily="18" charset="0"/>
                <a:cs typeface="Times New Roman" panose="02020603050405020304"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308" y="3356992"/>
            <a:ext cx="3171709"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5229200"/>
            <a:ext cx="2476500"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7696572" y="5733256"/>
            <a:ext cx="33181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7696572" y="5733256"/>
            <a:ext cx="1195445"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Взяття крові у корів</a:t>
            </a:r>
            <a:endParaRPr lang="ru-RU" dirty="0"/>
          </a:p>
        </p:txBody>
      </p:sp>
    </p:spTree>
    <p:extLst>
      <p:ext uri="{BB962C8B-B14F-4D97-AF65-F5344CB8AC3E}">
        <p14:creationId xmlns:p14="http://schemas.microsoft.com/office/powerpoint/2010/main" val="170297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ru-RU" sz="2800" b="1" dirty="0">
                <a:solidFill>
                  <a:srgbClr val="C00000"/>
                </a:solidFill>
                <a:latin typeface="Times New Roman" panose="02020603050405020304" pitchFamily="18" charset="0"/>
                <a:cs typeface="Times New Roman" panose="02020603050405020304" pitchFamily="18" charset="0"/>
              </a:rPr>
              <a:t>		</a:t>
            </a:r>
            <a:r>
              <a:rPr lang="ru-RU" sz="2800" b="1" dirty="0" err="1">
                <a:solidFill>
                  <a:srgbClr val="C00000"/>
                </a:solidFill>
                <a:latin typeface="Times New Roman" panose="02020603050405020304" pitchFamily="18" charset="0"/>
                <a:cs typeface="Times New Roman" panose="02020603050405020304" pitchFamily="18" charset="0"/>
              </a:rPr>
              <a:t>Досліди</a:t>
            </a:r>
            <a:r>
              <a:rPr lang="ru-RU" sz="2800" b="1" dirty="0">
                <a:solidFill>
                  <a:srgbClr val="C00000"/>
                </a:solidFill>
                <a:latin typeface="Times New Roman" panose="02020603050405020304" pitchFamily="18" charset="0"/>
                <a:cs typeface="Times New Roman" panose="02020603050405020304" pitchFamily="18" charset="0"/>
              </a:rPr>
              <a:t> з молодняком.</a:t>
            </a:r>
            <a:br>
              <a:rPr lang="ru-RU" sz="2400" b="1" dirty="0">
                <a:solidFill>
                  <a:srgbClr val="C00000"/>
                </a:solidFill>
                <a:latin typeface="Times New Roman" panose="02020603050405020304" pitchFamily="18" charset="0"/>
                <a:cs typeface="Times New Roman" panose="02020603050405020304" pitchFamily="18" charset="0"/>
              </a:rPr>
            </a:b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При </a:t>
            </a:r>
            <a:r>
              <a:rPr lang="ru-RU" sz="2400" dirty="0" err="1">
                <a:latin typeface="Times New Roman" panose="02020603050405020304" pitchFamily="18" charset="0"/>
                <a:cs typeface="Times New Roman" panose="02020603050405020304" pitchFamily="18" charset="0"/>
              </a:rPr>
              <a:t>постановці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дослідів</a:t>
            </a:r>
            <a:r>
              <a:rPr lang="ru-RU" sz="2400" dirty="0">
                <a:latin typeface="Times New Roman" panose="02020603050405020304" pitchFamily="18" charset="0"/>
                <a:cs typeface="Times New Roman" panose="02020603050405020304" pitchFamily="18" charset="0"/>
              </a:rPr>
              <a:t> на молодняку ВРХ </a:t>
            </a:r>
            <a:r>
              <a:rPr lang="ru-RU" sz="2400" dirty="0" err="1">
                <a:latin typeface="Times New Roman" panose="02020603050405020304" pitchFamily="18" charset="0"/>
                <a:cs typeface="Times New Roman" panose="02020603050405020304" pitchFamily="18" charset="0"/>
              </a:rPr>
              <a:t>групи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формують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тварин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однієї</a:t>
            </a:r>
            <a:r>
              <a:rPr lang="ru-RU" sz="2400" dirty="0">
                <a:latin typeface="Times New Roman" panose="02020603050405020304" pitchFamily="18" charset="0"/>
                <a:cs typeface="Times New Roman" panose="02020603050405020304" pitchFamily="18" charset="0"/>
              </a:rPr>
              <a:t> породи. </a:t>
            </a:r>
            <a:r>
              <a:rPr lang="ru-RU" sz="2400" dirty="0" err="1">
                <a:latin typeface="Times New Roman" panose="02020603050405020304" pitchFamily="18" charset="0"/>
                <a:cs typeface="Times New Roman" panose="02020603050405020304" pitchFamily="18" charset="0"/>
              </a:rPr>
              <a:t>Якщо</a:t>
            </a:r>
            <a:r>
              <a:rPr lang="ru-RU" sz="2400" dirty="0">
                <a:latin typeface="Times New Roman" panose="02020603050405020304" pitchFamily="18" charset="0"/>
                <a:cs typeface="Times New Roman" panose="02020603050405020304" pitchFamily="18" charset="0"/>
              </a:rPr>
              <a:t> молодняк </a:t>
            </a:r>
            <a:r>
              <a:rPr lang="ru-RU" sz="2400" dirty="0" err="1">
                <a:latin typeface="Times New Roman" panose="02020603050405020304" pitchFamily="18" charset="0"/>
                <a:cs typeface="Times New Roman" panose="02020603050405020304" pitchFamily="18" charset="0"/>
              </a:rPr>
              <a:t>помісний</a:t>
            </a:r>
            <a:r>
              <a:rPr lang="ru-RU" sz="2400" dirty="0">
                <a:latin typeface="Times New Roman" panose="02020603050405020304" pitchFamily="18" charset="0"/>
                <a:cs typeface="Times New Roman" panose="02020603050405020304" pitchFamily="18" charset="0"/>
              </a:rPr>
              <a:t>, то </a:t>
            </a:r>
            <a:r>
              <a:rPr lang="ru-RU" sz="2400" dirty="0" err="1">
                <a:latin typeface="Times New Roman" panose="02020603050405020304" pitchFamily="18" charset="0"/>
                <a:cs typeface="Times New Roman" panose="02020603050405020304" pitchFamily="18" charset="0"/>
              </a:rPr>
              <a:t>між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тваринами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всередині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групи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допускається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різниця</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більше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ніж</a:t>
            </a:r>
            <a:r>
              <a:rPr lang="ru-RU" sz="2400" dirty="0">
                <a:latin typeface="Times New Roman" panose="02020603050405020304" pitchFamily="18" charset="0"/>
                <a:cs typeface="Times New Roman" panose="02020603050405020304" pitchFamily="18" charset="0"/>
              </a:rPr>
              <a:t> на два </a:t>
            </a:r>
            <a:r>
              <a:rPr lang="ru-RU" sz="2400" dirty="0" err="1">
                <a:latin typeface="Times New Roman" panose="02020603050405020304" pitchFamily="18" charset="0"/>
                <a:cs typeface="Times New Roman" panose="02020603050405020304" pitchFamily="18" charset="0"/>
              </a:rPr>
              <a:t>покоління</a:t>
            </a:r>
            <a:r>
              <a:rPr lang="ru-RU" sz="2400" dirty="0">
                <a:latin typeface="Times New Roman" panose="02020603050405020304" pitchFamily="18" charset="0"/>
                <a:cs typeface="Times New Roman" panose="02020603050405020304" pitchFamily="18" charset="0"/>
              </a:rPr>
              <a:t>. Аналоги -одного </a:t>
            </a:r>
            <a:r>
              <a:rPr lang="ru-RU" sz="2400" dirty="0" err="1">
                <a:latin typeface="Times New Roman" panose="02020603050405020304" pitchFamily="18" charset="0"/>
                <a:cs typeface="Times New Roman" panose="02020603050405020304" pitchFamily="18" charset="0"/>
              </a:rPr>
              <a:t>покоління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Мінімальна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кількість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чистопородних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тварин</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групі</a:t>
            </a:r>
            <a:r>
              <a:rPr lang="ru-RU" sz="2400" dirty="0">
                <a:latin typeface="Times New Roman" panose="02020603050405020304" pitchFamily="18" charset="0"/>
                <a:cs typeface="Times New Roman" panose="02020603050405020304" pitchFamily="18" charset="0"/>
              </a:rPr>
              <a:t> 12 – 14, </a:t>
            </a:r>
            <a:r>
              <a:rPr lang="ru-RU" sz="2400" dirty="0" err="1">
                <a:latin typeface="Times New Roman" panose="02020603050405020304" pitchFamily="18" charset="0"/>
                <a:cs typeface="Times New Roman" panose="02020603050405020304" pitchFamily="18" charset="0"/>
              </a:rPr>
              <a:t>помісних</a:t>
            </a:r>
            <a:r>
              <a:rPr lang="ru-RU" sz="2400" dirty="0">
                <a:latin typeface="Times New Roman" panose="02020603050405020304" pitchFamily="18" charset="0"/>
                <a:cs typeface="Times New Roman" panose="02020603050405020304" pitchFamily="18" charset="0"/>
              </a:rPr>
              <a:t> 14 – 20.</a:t>
            </a:r>
            <a:br>
              <a:rPr lang="ru-RU" sz="2400" dirty="0">
                <a:latin typeface="Times New Roman" panose="02020603050405020304" pitchFamily="18" charset="0"/>
                <a:cs typeface="Times New Roman" panose="02020603050405020304" pitchFamily="18" charset="0"/>
              </a:rPr>
            </a:br>
            <a:r>
              <a:rPr lang="ru-RU" sz="2400" u="sng" dirty="0" err="1">
                <a:latin typeface="Times New Roman" panose="02020603050405020304" pitchFamily="18" charset="0"/>
                <a:cs typeface="Times New Roman" panose="02020603050405020304" pitchFamily="18" charset="0"/>
              </a:rPr>
              <a:t>Тривалість</a:t>
            </a:r>
            <a:r>
              <a:rPr lang="ru-RU" sz="2400" u="sng" dirty="0">
                <a:latin typeface="Times New Roman" panose="02020603050405020304" pitchFamily="18" charset="0"/>
                <a:cs typeface="Times New Roman" panose="02020603050405020304" pitchFamily="18" charset="0"/>
              </a:rPr>
              <a:t> </a:t>
            </a:r>
            <a:r>
              <a:rPr lang="ru-RU" sz="2400" u="sng" dirty="0" err="1">
                <a:latin typeface="Times New Roman" panose="02020603050405020304" pitchFamily="18" charset="0"/>
                <a:cs typeface="Times New Roman" panose="02020603050405020304" pitchFamily="18" charset="0"/>
              </a:rPr>
              <a:t>дослідів</a:t>
            </a:r>
            <a:r>
              <a:rPr lang="ru-RU" sz="2400" u="sng"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часто </a:t>
            </a:r>
            <a:r>
              <a:rPr lang="ru-RU" sz="2400" dirty="0" err="1">
                <a:latin typeface="Times New Roman" panose="02020603050405020304" pitchFamily="18" charset="0"/>
                <a:cs typeface="Times New Roman" panose="02020603050405020304" pitchFamily="18" charset="0"/>
              </a:rPr>
              <a:t>співпадає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прийнятою</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технологічних</a:t>
            </a:r>
            <a:r>
              <a:rPr lang="ru-RU" sz="2400" dirty="0">
                <a:latin typeface="Times New Roman" panose="02020603050405020304" pitchFamily="18" charset="0"/>
                <a:cs typeface="Times New Roman" panose="02020603050405020304" pitchFamily="18" charset="0"/>
              </a:rPr>
              <a:t> схемах </a:t>
            </a:r>
            <a:r>
              <a:rPr lang="ru-RU" sz="2400" dirty="0" err="1">
                <a:latin typeface="Times New Roman" panose="02020603050405020304" pitchFamily="18" charset="0"/>
                <a:cs typeface="Times New Roman" panose="02020603050405020304" pitchFamily="18" charset="0"/>
              </a:rPr>
              <a:t>тривалістю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вирощування</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дослідах</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вирощування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ремонтних</a:t>
            </a:r>
            <a:r>
              <a:rPr lang="ru-RU" sz="2400" dirty="0">
                <a:latin typeface="Times New Roman" panose="02020603050405020304" pitchFamily="18" charset="0"/>
                <a:cs typeface="Times New Roman" panose="02020603050405020304" pitchFamily="18" charset="0"/>
              </a:rPr>
              <a:t> - з </a:t>
            </a:r>
            <a:r>
              <a:rPr lang="ru-RU" sz="2400" dirty="0" err="1">
                <a:latin typeface="Times New Roman" panose="02020603050405020304" pitchFamily="18" charset="0"/>
                <a:cs typeface="Times New Roman" panose="02020603050405020304" pitchFamily="18" charset="0"/>
              </a:rPr>
              <a:t>народження</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парувального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по </a:t>
            </a:r>
            <a:r>
              <a:rPr lang="ru-RU" sz="2400" dirty="0" err="1">
                <a:latin typeface="Times New Roman" panose="02020603050405020304" pitchFamily="18" charset="0"/>
                <a:cs typeface="Times New Roman" panose="02020603050405020304" pitchFamily="18" charset="0"/>
              </a:rPr>
              <a:t>періодах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вирощування</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0 до 6 </a:t>
            </a:r>
            <a:r>
              <a:rPr lang="ru-RU" sz="2400" dirty="0" err="1">
                <a:latin typeface="Times New Roman" panose="02020603050405020304" pitchFamily="18" charset="0"/>
                <a:cs typeface="Times New Roman" panose="02020603050405020304" pitchFamily="18" charset="0"/>
              </a:rPr>
              <a:t>міс</a:t>
            </a:r>
            <a:r>
              <a:rPr lang="ru-RU" sz="2400" dirty="0">
                <a:latin typeface="Times New Roman" panose="02020603050405020304" pitchFamily="18" charset="0"/>
                <a:cs typeface="Times New Roman" panose="02020603050405020304" pitchFamily="18" charset="0"/>
              </a:rPr>
              <a:t>., з 7 до 12 </a:t>
            </a:r>
            <a:r>
              <a:rPr lang="ru-RU" sz="2400" dirty="0" err="1">
                <a:latin typeface="Times New Roman" panose="02020603050405020304" pitchFamily="18" charset="0"/>
                <a:cs typeface="Times New Roman" panose="02020603050405020304" pitchFamily="18" charset="0"/>
              </a:rPr>
              <a:t>міс</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з 13 до 18 </a:t>
            </a:r>
            <a:r>
              <a:rPr lang="ru-RU" sz="2400" dirty="0" err="1">
                <a:latin typeface="Times New Roman" panose="02020603050405020304" pitchFamily="18" charset="0"/>
                <a:cs typeface="Times New Roman" panose="02020603050405020304" pitchFamily="18" charset="0"/>
              </a:rPr>
              <a:t>міс</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вирощуванні</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м’ясо</a:t>
            </a:r>
            <a:r>
              <a:rPr lang="ru-RU" sz="2400" dirty="0">
                <a:latin typeface="Times New Roman" panose="02020603050405020304" pitchFamily="18" charset="0"/>
                <a:cs typeface="Times New Roman" panose="02020603050405020304" pitchFamily="18" charset="0"/>
              </a:rPr>
              <a:t> – </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народження</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реалізації</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забій</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по </a:t>
            </a:r>
            <a:r>
              <a:rPr lang="ru-RU" sz="2400" dirty="0" err="1">
                <a:latin typeface="Times New Roman" panose="02020603050405020304" pitchFamily="18" charset="0"/>
                <a:cs typeface="Times New Roman" panose="02020603050405020304" pitchFamily="18" charset="0"/>
              </a:rPr>
              <a:t>періодах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вирощування</a:t>
            </a:r>
            <a:r>
              <a:rPr lang="ru-RU" sz="2400" dirty="0">
                <a:latin typeface="Times New Roman" panose="02020603050405020304" pitchFamily="18" charset="0"/>
                <a:cs typeface="Times New Roman" panose="02020603050405020304" pitchFamily="18" charset="0"/>
              </a:rPr>
              <a:t> .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836449"/>
            <a:ext cx="3528391" cy="2278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52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ru-RU" sz="2400" b="1" dirty="0">
                <a:solidFill>
                  <a:srgbClr val="C00000"/>
                </a:solidFill>
                <a:effectLst/>
                <a:latin typeface="Times New Roman"/>
                <a:ea typeface="Calibri"/>
              </a:rPr>
              <a:t>	</a:t>
            </a:r>
            <a:r>
              <a:rPr lang="ru-RU" sz="2400" b="1" dirty="0" err="1">
                <a:solidFill>
                  <a:srgbClr val="C00000"/>
                </a:solidFill>
                <a:effectLst/>
                <a:latin typeface="Times New Roman"/>
                <a:ea typeface="Calibri"/>
              </a:rPr>
              <a:t>Облік</a:t>
            </a:r>
            <a:r>
              <a:rPr lang="ru-RU" sz="2400" b="1" dirty="0">
                <a:solidFill>
                  <a:srgbClr val="C00000"/>
                </a:solidFill>
                <a:effectLst/>
                <a:latin typeface="Times New Roman"/>
                <a:ea typeface="Calibri"/>
              </a:rPr>
              <a:t> росту </a:t>
            </a:r>
            <a:r>
              <a:rPr lang="ru-RU" sz="2400" dirty="0">
                <a:effectLst/>
                <a:latin typeface="Times New Roman"/>
                <a:ea typeface="Calibri"/>
              </a:rPr>
              <a:t>–з а результатами </a:t>
            </a:r>
            <a:r>
              <a:rPr lang="ru-RU" sz="2400" dirty="0" err="1">
                <a:effectLst/>
                <a:latin typeface="Times New Roman"/>
                <a:ea typeface="Calibri"/>
              </a:rPr>
              <a:t>щомісячного</a:t>
            </a:r>
            <a:r>
              <a:rPr lang="ru-RU" sz="2400" dirty="0">
                <a:effectLst/>
                <a:latin typeface="Times New Roman"/>
                <a:ea typeface="Calibri"/>
              </a:rPr>
              <a:t> </a:t>
            </a:r>
            <a:r>
              <a:rPr lang="ru-RU" sz="2400" dirty="0" err="1">
                <a:effectLst/>
                <a:latin typeface="Times New Roman"/>
                <a:ea typeface="Calibri"/>
              </a:rPr>
              <a:t>індивідуального</a:t>
            </a:r>
            <a:r>
              <a:rPr lang="ru-RU" sz="2400" dirty="0">
                <a:effectLst/>
                <a:latin typeface="Times New Roman"/>
                <a:ea typeface="Calibri"/>
              </a:rPr>
              <a:t> </a:t>
            </a:r>
            <a:r>
              <a:rPr lang="ru-RU" sz="2400" b="1" i="1" dirty="0" err="1">
                <a:solidFill>
                  <a:srgbClr val="002060"/>
                </a:solidFill>
                <a:effectLst/>
                <a:latin typeface="Times New Roman"/>
                <a:ea typeface="Calibri"/>
              </a:rPr>
              <a:t>зважування</a:t>
            </a:r>
            <a:r>
              <a:rPr lang="ru-RU" sz="2400" b="1" i="1" dirty="0">
                <a:solidFill>
                  <a:srgbClr val="002060"/>
                </a:solidFill>
                <a:effectLst/>
                <a:latin typeface="Times New Roman"/>
                <a:ea typeface="Calibri"/>
              </a:rPr>
              <a:t> </a:t>
            </a:r>
            <a:r>
              <a:rPr lang="ru-RU" sz="2400" b="1" i="1" dirty="0" err="1">
                <a:solidFill>
                  <a:srgbClr val="002060"/>
                </a:solidFill>
                <a:effectLst/>
                <a:latin typeface="Times New Roman"/>
                <a:ea typeface="Calibri"/>
              </a:rPr>
              <a:t>протягом</a:t>
            </a:r>
            <a:r>
              <a:rPr lang="ru-RU" sz="2400" b="1" i="1" dirty="0">
                <a:solidFill>
                  <a:srgbClr val="002060"/>
                </a:solidFill>
                <a:effectLst/>
                <a:latin typeface="Times New Roman"/>
                <a:ea typeface="Calibri"/>
              </a:rPr>
              <a:t> </a:t>
            </a:r>
            <a:r>
              <a:rPr lang="ru-RU" sz="2400" b="1" i="1" dirty="0" err="1">
                <a:solidFill>
                  <a:srgbClr val="002060"/>
                </a:solidFill>
                <a:effectLst/>
                <a:latin typeface="Times New Roman"/>
                <a:ea typeface="Calibri"/>
              </a:rPr>
              <a:t>двох</a:t>
            </a:r>
            <a:r>
              <a:rPr lang="ru-RU" sz="2400" b="1" i="1" dirty="0">
                <a:solidFill>
                  <a:srgbClr val="002060"/>
                </a:solidFill>
                <a:effectLst/>
                <a:latin typeface="Times New Roman"/>
                <a:ea typeface="Calibri"/>
              </a:rPr>
              <a:t> </a:t>
            </a:r>
            <a:r>
              <a:rPr lang="ru-RU" sz="2400" b="1" i="1" dirty="0" err="1">
                <a:solidFill>
                  <a:srgbClr val="002060"/>
                </a:solidFill>
                <a:effectLst/>
                <a:latin typeface="Times New Roman"/>
                <a:ea typeface="Calibri"/>
              </a:rPr>
              <a:t>днів</a:t>
            </a:r>
            <a:r>
              <a:rPr lang="ru-RU" sz="2400" b="1" i="1" dirty="0">
                <a:solidFill>
                  <a:srgbClr val="002060"/>
                </a:solidFill>
                <a:effectLst/>
                <a:latin typeface="Times New Roman"/>
                <a:ea typeface="Calibri"/>
              </a:rPr>
              <a:t> </a:t>
            </a:r>
            <a:r>
              <a:rPr lang="ru-RU" sz="2400" b="1" i="1" dirty="0" err="1">
                <a:solidFill>
                  <a:srgbClr val="002060"/>
                </a:solidFill>
                <a:effectLst/>
                <a:latin typeface="Times New Roman"/>
                <a:ea typeface="Calibri"/>
              </a:rPr>
              <a:t>підряд</a:t>
            </a:r>
            <a:r>
              <a:rPr lang="ru-RU" sz="2400" b="1" i="1" dirty="0">
                <a:solidFill>
                  <a:srgbClr val="002060"/>
                </a:solidFill>
                <a:effectLst/>
                <a:latin typeface="Times New Roman"/>
                <a:ea typeface="Calibri"/>
              </a:rPr>
              <a:t> до </a:t>
            </a:r>
            <a:r>
              <a:rPr lang="ru-RU" sz="2400" b="1" i="1" dirty="0" err="1">
                <a:solidFill>
                  <a:srgbClr val="002060"/>
                </a:solidFill>
                <a:effectLst/>
                <a:latin typeface="Times New Roman"/>
                <a:ea typeface="Calibri"/>
              </a:rPr>
              <a:t>ранкової</a:t>
            </a:r>
            <a:r>
              <a:rPr lang="ru-RU" sz="2400" b="1" i="1" dirty="0">
                <a:solidFill>
                  <a:srgbClr val="002060"/>
                </a:solidFill>
                <a:effectLst/>
                <a:latin typeface="Times New Roman"/>
                <a:ea typeface="Calibri"/>
              </a:rPr>
              <a:t> </a:t>
            </a:r>
            <a:r>
              <a:rPr lang="ru-RU" sz="2400" b="1" i="1" dirty="0" err="1">
                <a:solidFill>
                  <a:srgbClr val="002060"/>
                </a:solidFill>
                <a:effectLst/>
                <a:latin typeface="Times New Roman"/>
                <a:ea typeface="Calibri"/>
              </a:rPr>
              <a:t>годівл</a:t>
            </a:r>
            <a:r>
              <a:rPr lang="ru-RU" sz="2400" dirty="0" err="1">
                <a:effectLst/>
                <a:latin typeface="Times New Roman"/>
                <a:ea typeface="Calibri"/>
              </a:rPr>
              <a:t>і</a:t>
            </a:r>
            <a:r>
              <a:rPr lang="ru-RU" sz="2400" dirty="0">
                <a:effectLst/>
                <a:latin typeface="Times New Roman"/>
                <a:ea typeface="Calibri"/>
              </a:rPr>
              <a:t>. За </a:t>
            </a:r>
            <a:r>
              <a:rPr lang="ru-RU" sz="2400" dirty="0" err="1">
                <a:effectLst/>
                <a:latin typeface="Times New Roman"/>
                <a:ea typeface="Calibri"/>
              </a:rPr>
              <a:t>даними</a:t>
            </a:r>
            <a:r>
              <a:rPr lang="ru-RU" sz="2400" dirty="0">
                <a:effectLst/>
                <a:latin typeface="Times New Roman"/>
                <a:ea typeface="Calibri"/>
              </a:rPr>
              <a:t> </a:t>
            </a:r>
            <a:r>
              <a:rPr lang="ru-RU" sz="2400" dirty="0" err="1">
                <a:effectLst/>
                <a:latin typeface="Times New Roman"/>
                <a:ea typeface="Calibri"/>
              </a:rPr>
              <a:t>зважування</a:t>
            </a:r>
            <a:r>
              <a:rPr lang="ru-RU" sz="2400" dirty="0">
                <a:effectLst/>
                <a:latin typeface="Times New Roman"/>
                <a:ea typeface="Calibri"/>
              </a:rPr>
              <a:t> </a:t>
            </a:r>
            <a:r>
              <a:rPr lang="ru-RU" sz="2400" dirty="0" err="1">
                <a:effectLst/>
                <a:latin typeface="Times New Roman"/>
                <a:ea typeface="Calibri"/>
              </a:rPr>
              <a:t>обчислюють</a:t>
            </a:r>
            <a:r>
              <a:rPr lang="ru-RU" sz="2400" dirty="0">
                <a:effectLst/>
                <a:latin typeface="Times New Roman"/>
                <a:ea typeface="Calibri"/>
              </a:rPr>
              <a:t> </a:t>
            </a:r>
            <a:r>
              <a:rPr lang="ru-RU" sz="2400" dirty="0" err="1">
                <a:effectLst/>
                <a:latin typeface="Times New Roman"/>
                <a:ea typeface="Calibri"/>
              </a:rPr>
              <a:t>абсолютний</a:t>
            </a:r>
            <a:r>
              <a:rPr lang="ru-RU" sz="2400" dirty="0">
                <a:effectLst/>
                <a:latin typeface="Times New Roman"/>
                <a:ea typeface="Calibri"/>
              </a:rPr>
              <a:t>, </a:t>
            </a:r>
            <a:r>
              <a:rPr lang="ru-RU" sz="2400" dirty="0" err="1">
                <a:effectLst/>
                <a:latin typeface="Times New Roman"/>
                <a:ea typeface="Calibri"/>
              </a:rPr>
              <a:t>відносний</a:t>
            </a:r>
            <a:r>
              <a:rPr lang="ru-RU" sz="2400" dirty="0">
                <a:effectLst/>
                <a:latin typeface="Times New Roman"/>
                <a:ea typeface="Calibri"/>
              </a:rPr>
              <a:t> та </a:t>
            </a:r>
            <a:r>
              <a:rPr lang="ru-RU" sz="2400" dirty="0" err="1">
                <a:effectLst/>
                <a:latin typeface="Times New Roman"/>
                <a:ea typeface="Calibri"/>
              </a:rPr>
              <a:t>середньодобовий</a:t>
            </a:r>
            <a:r>
              <a:rPr lang="ru-RU" sz="2400" dirty="0">
                <a:effectLst/>
                <a:latin typeface="Times New Roman"/>
                <a:ea typeface="Calibri"/>
              </a:rPr>
              <a:t> </a:t>
            </a:r>
            <a:r>
              <a:rPr lang="ru-RU" sz="2400" dirty="0" err="1">
                <a:effectLst/>
                <a:latin typeface="Times New Roman"/>
                <a:ea typeface="Calibri"/>
              </a:rPr>
              <a:t>прирости</a:t>
            </a:r>
            <a:r>
              <a:rPr lang="ru-RU" sz="2400" dirty="0">
                <a:effectLst/>
                <a:latin typeface="Times New Roman"/>
                <a:ea typeface="Calibri"/>
              </a:rPr>
              <a:t> </a:t>
            </a:r>
            <a:r>
              <a:rPr lang="ru-RU" sz="2400" dirty="0" err="1">
                <a:effectLst/>
                <a:latin typeface="Times New Roman"/>
                <a:ea typeface="Calibri"/>
              </a:rPr>
              <a:t>живої</a:t>
            </a:r>
            <a:r>
              <a:rPr lang="ru-RU" sz="2400" dirty="0">
                <a:effectLst/>
                <a:latin typeface="Times New Roman"/>
                <a:ea typeface="Calibri"/>
              </a:rPr>
              <a:t> </a:t>
            </a:r>
            <a:r>
              <a:rPr lang="ru-RU" sz="2400" dirty="0" err="1">
                <a:effectLst/>
                <a:latin typeface="Times New Roman"/>
                <a:ea typeface="Calibri"/>
              </a:rPr>
              <a:t>маси</a:t>
            </a:r>
            <a:r>
              <a:rPr lang="ru-RU" sz="2400" dirty="0">
                <a:effectLst/>
                <a:latin typeface="Times New Roman"/>
                <a:ea typeface="Calibri"/>
              </a:rPr>
              <a:t> за </a:t>
            </a:r>
            <a:r>
              <a:rPr lang="ru-RU" sz="2400" dirty="0" err="1">
                <a:effectLst/>
                <a:latin typeface="Times New Roman"/>
                <a:ea typeface="Calibri"/>
              </a:rPr>
              <a:t>такі</a:t>
            </a:r>
            <a:r>
              <a:rPr lang="ru-RU" sz="2400" dirty="0">
                <a:effectLst/>
                <a:latin typeface="Times New Roman"/>
                <a:ea typeface="Calibri"/>
              </a:rPr>
              <a:t> </a:t>
            </a:r>
            <a:r>
              <a:rPr lang="ru-RU" sz="2400" dirty="0" err="1">
                <a:effectLst/>
                <a:latin typeface="Times New Roman"/>
                <a:ea typeface="Calibri"/>
              </a:rPr>
              <a:t>періоди</a:t>
            </a:r>
            <a:r>
              <a:rPr lang="ru-RU" sz="2400" dirty="0">
                <a:effectLst/>
                <a:latin typeface="Times New Roman"/>
                <a:ea typeface="Calibri"/>
              </a:rPr>
              <a:t> </a:t>
            </a:r>
            <a:r>
              <a:rPr lang="ru-RU" sz="2400" dirty="0" err="1">
                <a:effectLst/>
                <a:latin typeface="Times New Roman"/>
                <a:ea typeface="Calibri"/>
              </a:rPr>
              <a:t>вирощування</a:t>
            </a:r>
            <a:r>
              <a:rPr lang="ru-RU" sz="2400" dirty="0">
                <a:effectLst/>
                <a:latin typeface="Times New Roman"/>
                <a:ea typeface="Calibri"/>
              </a:rPr>
              <a:t>: </a:t>
            </a:r>
            <a:r>
              <a:rPr lang="ru-RU" sz="2400" b="1" dirty="0">
                <a:solidFill>
                  <a:srgbClr val="C00000"/>
                </a:solidFill>
                <a:effectLst/>
                <a:latin typeface="Times New Roman"/>
                <a:ea typeface="Calibri"/>
              </a:rPr>
              <a:t>6 – 9 </a:t>
            </a:r>
            <a:r>
              <a:rPr lang="ru-RU" sz="2400" b="1" dirty="0" err="1">
                <a:solidFill>
                  <a:srgbClr val="C00000"/>
                </a:solidFill>
                <a:effectLst/>
                <a:latin typeface="Times New Roman"/>
                <a:ea typeface="Calibri"/>
              </a:rPr>
              <a:t>міс</a:t>
            </a:r>
            <a:r>
              <a:rPr lang="ru-RU" sz="2400" b="1" dirty="0">
                <a:solidFill>
                  <a:srgbClr val="C00000"/>
                </a:solidFill>
                <a:effectLst/>
                <a:latin typeface="Times New Roman"/>
                <a:ea typeface="Calibri"/>
              </a:rPr>
              <a:t>, 10 – 12, 13 – 15, 16 – 18 та 6 – 18 </a:t>
            </a:r>
            <a:r>
              <a:rPr lang="ru-RU" sz="2400" b="1" dirty="0" err="1">
                <a:solidFill>
                  <a:srgbClr val="C00000"/>
                </a:solidFill>
                <a:effectLst/>
                <a:latin typeface="Times New Roman"/>
                <a:ea typeface="Calibri"/>
              </a:rPr>
              <a:t>міс</a:t>
            </a:r>
            <a:r>
              <a:rPr lang="ru-RU" sz="2400" b="1" dirty="0">
                <a:solidFill>
                  <a:srgbClr val="C00000"/>
                </a:solidFill>
                <a:effectLst/>
                <a:latin typeface="Times New Roman"/>
                <a:ea typeface="Calibri"/>
              </a:rPr>
              <a:t>. </a:t>
            </a:r>
            <a:r>
              <a:rPr lang="ru-RU" sz="2400" dirty="0">
                <a:effectLst/>
                <a:latin typeface="Times New Roman"/>
                <a:ea typeface="Calibri"/>
              </a:rPr>
              <a:t>	</a:t>
            </a:r>
            <a:r>
              <a:rPr lang="ru-RU" sz="2400" dirty="0" err="1">
                <a:latin typeface="Times New Roman" panose="02020603050405020304" pitchFamily="18" charset="0"/>
                <a:ea typeface="Calibri"/>
                <a:cs typeface="Times New Roman" panose="02020603050405020304" pitchFamily="18" charset="0"/>
              </a:rPr>
              <a:t>Одночасно</a:t>
            </a:r>
            <a:r>
              <a:rPr lang="ru-RU" sz="2400" dirty="0">
                <a:latin typeface="Times New Roman" panose="02020603050405020304" pitchFamily="18" charset="0"/>
                <a:ea typeface="Calibri"/>
                <a:cs typeface="Times New Roman" panose="02020603050405020304" pitchFamily="18" charset="0"/>
              </a:rPr>
              <a:t> </a:t>
            </a:r>
            <a:r>
              <a:rPr lang="ru-RU" sz="2400" dirty="0" err="1">
                <a:latin typeface="Times New Roman" panose="02020603050405020304" pitchFamily="18" charset="0"/>
                <a:ea typeface="Calibri"/>
                <a:cs typeface="Times New Roman" panose="02020603050405020304" pitchFamily="18" charset="0"/>
              </a:rPr>
              <a:t>становлюють</a:t>
            </a:r>
            <a:r>
              <a:rPr lang="ru-RU" sz="2400" dirty="0">
                <a:latin typeface="Times New Roman" panose="02020603050405020304" pitchFamily="18" charset="0"/>
                <a:ea typeface="Calibri"/>
                <a:cs typeface="Times New Roman" panose="02020603050405020304" pitchFamily="18" charset="0"/>
              </a:rPr>
              <a:t> </a:t>
            </a:r>
            <a:r>
              <a:rPr lang="ru-RU" sz="2400" dirty="0" err="1">
                <a:latin typeface="Times New Roman" panose="02020603050405020304" pitchFamily="18" charset="0"/>
                <a:ea typeface="Calibri"/>
                <a:cs typeface="Times New Roman" panose="02020603050405020304" pitchFamily="18" charset="0"/>
              </a:rPr>
              <a:t>витрати</a:t>
            </a:r>
            <a:r>
              <a:rPr lang="ru-RU" sz="2400" dirty="0">
                <a:latin typeface="Times New Roman" panose="02020603050405020304" pitchFamily="18" charset="0"/>
                <a:ea typeface="Calibri"/>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корму на </a:t>
            </a:r>
            <a:r>
              <a:rPr lang="ru-RU" sz="2400" dirty="0" err="1">
                <a:latin typeface="Times New Roman" panose="02020603050405020304" pitchFamily="18" charset="0"/>
                <a:cs typeface="Times New Roman" panose="02020603050405020304" pitchFamily="18" charset="0"/>
              </a:rPr>
              <a:t>одиницю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її</a:t>
            </a:r>
            <a:r>
              <a:rPr lang="ru-RU" sz="2400" dirty="0">
                <a:latin typeface="Times New Roman" panose="02020603050405020304" pitchFamily="18" charset="0"/>
                <a:cs typeface="Times New Roman" panose="02020603050405020304" pitchFamily="18" charset="0"/>
              </a:rPr>
              <a:t> приросту.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дослідах</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ремонтним</a:t>
            </a:r>
            <a:r>
              <a:rPr lang="ru-RU" sz="2400" dirty="0">
                <a:latin typeface="Times New Roman" panose="02020603050405020304" pitchFamily="18" charset="0"/>
                <a:cs typeface="Times New Roman" panose="02020603050405020304" pitchFamily="18" charset="0"/>
              </a:rPr>
              <a:t> молодняком </a:t>
            </a:r>
            <a:r>
              <a:rPr lang="ru-RU" sz="2400" dirty="0" err="1">
                <a:latin typeface="Times New Roman" panose="02020603050405020304" pitchFamily="18" charset="0"/>
                <a:cs typeface="Times New Roman" panose="02020603050405020304" pitchFamily="18" charset="0"/>
              </a:rPr>
              <a:t>поряд</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цими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показниками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вивчають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екстер’єрні</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особливості</a:t>
            </a:r>
            <a:r>
              <a:rPr lang="ru-RU" sz="2400" b="1" i="1" dirty="0">
                <a:solidFill>
                  <a:srgbClr val="00B050"/>
                </a:solidFill>
                <a:latin typeface="Times New Roman" panose="02020603050405020304" pitchFamily="18" charset="0"/>
                <a:cs typeface="Times New Roman" panose="02020603050405020304" pitchFamily="18" charset="0"/>
              </a:rPr>
              <a:t> росту </a:t>
            </a:r>
            <a:r>
              <a:rPr lang="ru-RU" sz="2400" dirty="0">
                <a:latin typeface="Times New Roman" panose="02020603050405020304" pitchFamily="18" charset="0"/>
                <a:cs typeface="Times New Roman" panose="02020603050405020304" pitchFamily="18" charset="0"/>
              </a:rPr>
              <a:t>шляхом </a:t>
            </a:r>
            <a:r>
              <a:rPr lang="ru-RU" sz="2400" dirty="0" err="1">
                <a:latin typeface="Times New Roman" panose="02020603050405020304" pitchFamily="18" charset="0"/>
                <a:cs typeface="Times New Roman" panose="02020603050405020304" pitchFamily="18" charset="0"/>
              </a:rPr>
              <a:t>взяття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промірів</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визначенням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індексів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тілобудови</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Скороспілість</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телиць</a:t>
            </a:r>
            <a:r>
              <a:rPr lang="ru-RU" sz="2400" b="1" dirty="0">
                <a:solidFill>
                  <a:srgbClr val="0070C0"/>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оцінюють</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віком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першого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осіменіння</a:t>
            </a:r>
            <a:r>
              <a:rPr lang="ru-RU" sz="2400" dirty="0">
                <a:latin typeface="Times New Roman" panose="02020603050405020304" pitchFamily="18" charset="0"/>
                <a:cs typeface="Times New Roman" panose="02020603050405020304" pitchFamily="18" charset="0"/>
              </a:rPr>
              <a:t> та отелу, </a:t>
            </a:r>
            <a:r>
              <a:rPr lang="ru-RU" sz="2400" dirty="0" err="1">
                <a:latin typeface="Times New Roman" panose="02020603050405020304" pitchFamily="18" charset="0"/>
                <a:cs typeface="Times New Roman" panose="02020603050405020304" pitchFamily="18" charset="0"/>
              </a:rPr>
              <a:t>відтворну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здатність</a:t>
            </a:r>
            <a:r>
              <a:rPr lang="ru-RU" sz="2400" dirty="0">
                <a:latin typeface="Times New Roman" panose="02020603050405020304" pitchFamily="18" charset="0"/>
                <a:cs typeface="Times New Roman" panose="02020603050405020304" pitchFamily="18" charset="0"/>
              </a:rPr>
              <a:t> – за </a:t>
            </a:r>
            <a:r>
              <a:rPr lang="ru-RU" sz="2400" dirty="0" err="1">
                <a:latin typeface="Times New Roman" panose="02020603050405020304" pitchFamily="18" charset="0"/>
                <a:cs typeface="Times New Roman" panose="02020603050405020304" pitchFamily="18" charset="0"/>
              </a:rPr>
              <a:t>віком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першого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плідного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осіменіння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тривалістю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тільності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сервіс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періоду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кратністю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осіменіння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після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першого</a:t>
            </a:r>
            <a:r>
              <a:rPr lang="ru-RU" sz="2400" dirty="0">
                <a:latin typeface="Times New Roman" panose="02020603050405020304" pitchFamily="18" charset="0"/>
                <a:cs typeface="Times New Roman" panose="02020603050405020304" pitchFamily="18" charset="0"/>
              </a:rPr>
              <a:t> отелу.   </a:t>
            </a:r>
            <a:r>
              <a:rPr lang="ru-RU" sz="2400" dirty="0">
                <a:latin typeface="Times New Roman" panose="02020603050405020304" pitchFamily="18" charset="0"/>
                <a:ea typeface="Calibri"/>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52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63272" cy="6264696"/>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ru-RU" sz="2400" dirty="0">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У </a:t>
            </a:r>
            <a:r>
              <a:rPr lang="ru-RU" sz="2400" b="1" dirty="0" err="1">
                <a:solidFill>
                  <a:srgbClr val="C00000"/>
                </a:solidFill>
                <a:latin typeface="Times New Roman" panose="02020603050405020304" pitchFamily="18" charset="0"/>
                <a:cs typeface="Times New Roman" panose="02020603050405020304" pitchFamily="18" charset="0"/>
              </a:rPr>
              <a:t>відгодівельної</a:t>
            </a:r>
            <a:r>
              <a:rPr lang="ru-RU" sz="2400" b="1" dirty="0">
                <a:solidFill>
                  <a:srgbClr val="C00000"/>
                </a:solidFill>
                <a:latin typeface="Times New Roman" panose="02020603050405020304" pitchFamily="18" charset="0"/>
                <a:cs typeface="Times New Roman" panose="02020603050405020304" pitchFamily="18" charset="0"/>
              </a:rPr>
              <a:t> </a:t>
            </a:r>
            <a:r>
              <a:rPr lang="ru-RU" sz="2400" b="1" dirty="0" err="1">
                <a:solidFill>
                  <a:srgbClr val="C00000"/>
                </a:solidFill>
                <a:latin typeface="Times New Roman" panose="02020603050405020304" pitchFamily="18" charset="0"/>
                <a:cs typeface="Times New Roman" panose="02020603050405020304" pitchFamily="18" charset="0"/>
              </a:rPr>
              <a:t>худоби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визначають</a:t>
            </a:r>
            <a:r>
              <a:rPr lang="ru-RU" sz="2400" dirty="0">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м'ясні</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якості</a:t>
            </a:r>
            <a:r>
              <a:rPr lang="ru-RU" sz="2400" b="1" dirty="0">
                <a:solidFill>
                  <a:srgbClr val="7030A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передзабійна</a:t>
            </a:r>
            <a:r>
              <a:rPr lang="ru-RU" sz="2400" dirty="0">
                <a:latin typeface="Times New Roman" panose="02020603050405020304" pitchFamily="18" charset="0"/>
                <a:cs typeface="Times New Roman" panose="02020603050405020304" pitchFamily="18" charset="0"/>
              </a:rPr>
              <a:t> жива </a:t>
            </a:r>
            <a:r>
              <a:rPr lang="ru-RU" sz="2400" dirty="0" err="1">
                <a:latin typeface="Times New Roman" panose="02020603050405020304" pitchFamily="18" charset="0"/>
                <a:cs typeface="Times New Roman" panose="02020603050405020304" pitchFamily="18" charset="0"/>
              </a:rPr>
              <a:t>маса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першої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туші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шкури</a:t>
            </a:r>
            <a:r>
              <a:rPr lang="ru-RU" sz="2400" dirty="0">
                <a:latin typeface="Times New Roman" panose="02020603050405020304" pitchFamily="18" charset="0"/>
                <a:cs typeface="Times New Roman" panose="02020603050405020304" pitchFamily="18" charset="0"/>
              </a:rPr>
              <a:t>, жиру-</a:t>
            </a:r>
            <a:r>
              <a:rPr lang="ru-RU" sz="2400" dirty="0" err="1">
                <a:latin typeface="Times New Roman" panose="02020603050405020304" pitchFamily="18" charset="0"/>
                <a:cs typeface="Times New Roman" panose="02020603050405020304" pitchFamily="18" charset="0"/>
              </a:rPr>
              <a:t>сирцю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внутрішніх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органів</a:t>
            </a:r>
            <a:r>
              <a:rPr lang="ru-RU" sz="2400" dirty="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методом контрольного забою 3-5 </a:t>
            </a:r>
            <a:r>
              <a:rPr lang="ru-RU" sz="2400" b="1" i="1" dirty="0" err="1">
                <a:latin typeface="Times New Roman" panose="02020603050405020304" pitchFamily="18" charset="0"/>
                <a:cs typeface="Times New Roman" panose="02020603050405020304" pitchFamily="18" charset="0"/>
              </a:rPr>
              <a:t>типових</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тварин</a:t>
            </a:r>
            <a:r>
              <a:rPr lang="ru-RU" sz="2400" b="1" i="1" dirty="0">
                <a:latin typeface="Times New Roman" panose="02020603050405020304" pitchFamily="18" charset="0"/>
                <a:cs typeface="Times New Roman" panose="02020603050405020304" pitchFamily="18" charset="0"/>
              </a:rPr>
              <a:t> з </a:t>
            </a:r>
            <a:r>
              <a:rPr lang="ru-RU" sz="2400" b="1" i="1" dirty="0" err="1">
                <a:latin typeface="Times New Roman" panose="02020603050405020304" pitchFamily="18" charset="0"/>
                <a:cs typeface="Times New Roman" panose="02020603050405020304" pitchFamily="18" charset="0"/>
              </a:rPr>
              <a:t>кожної</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групи</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після</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їх</a:t>
            </a:r>
            <a:r>
              <a:rPr lang="ru-RU" sz="2400" b="1" i="1" dirty="0">
                <a:latin typeface="Times New Roman" panose="02020603050405020304" pitchFamily="18" charset="0"/>
                <a:cs typeface="Times New Roman" panose="02020603050405020304" pitchFamily="18" charset="0"/>
              </a:rPr>
              <a:t> 24-годинної </a:t>
            </a:r>
            <a:r>
              <a:rPr lang="ru-RU" sz="2400" b="1" i="1" dirty="0" err="1">
                <a:latin typeface="Times New Roman" panose="02020603050405020304" pitchFamily="18" charset="0"/>
                <a:cs typeface="Times New Roman" panose="02020603050405020304" pitchFamily="18" charset="0"/>
              </a:rPr>
              <a:t>голодної</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витримки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Одночасно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встановлюють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забійну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масу</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забійний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вихід</a:t>
            </a:r>
            <a:r>
              <a:rPr lang="ru-RU" sz="2400" dirty="0">
                <a:latin typeface="Times New Roman" panose="02020603050405020304" pitchFamily="18" charset="0"/>
                <a:cs typeface="Times New Roman" panose="02020603050405020304" pitchFamily="18" charset="0"/>
              </a:rPr>
              <a:t>. 	</a:t>
            </a:r>
            <a:r>
              <a:rPr lang="ru-RU" sz="2400" b="1" dirty="0" err="1">
                <a:solidFill>
                  <a:srgbClr val="C00000"/>
                </a:solidFill>
                <a:latin typeface="Times New Roman" panose="02020603050405020304" pitchFamily="18" charset="0"/>
                <a:cs typeface="Times New Roman" panose="02020603050405020304" pitchFamily="18" charset="0"/>
              </a:rPr>
              <a:t>Повном'ясність</a:t>
            </a:r>
            <a:r>
              <a:rPr lang="ru-RU" sz="2400" b="1" dirty="0">
                <a:solidFill>
                  <a:srgbClr val="C00000"/>
                </a:solidFill>
                <a:latin typeface="Times New Roman" panose="02020603050405020304" pitchFamily="18" charset="0"/>
                <a:cs typeface="Times New Roman" panose="02020603050405020304" pitchFamily="18" charset="0"/>
              </a:rPr>
              <a:t> </a:t>
            </a:r>
            <a:r>
              <a:rPr lang="ru-RU" sz="2400" b="1" dirty="0" err="1">
                <a:solidFill>
                  <a:srgbClr val="C00000"/>
                </a:solidFill>
                <a:latin typeface="Times New Roman" panose="02020603050405020304" pitchFamily="18" charset="0"/>
                <a:cs typeface="Times New Roman" panose="02020603050405020304" pitchFamily="18" charset="0"/>
              </a:rPr>
              <a:t>туші</a:t>
            </a: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вимірявши</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встановивши</a:t>
            </a:r>
            <a:r>
              <a:rPr lang="ru-RU" sz="2400" dirty="0">
                <a:latin typeface="Times New Roman" panose="02020603050405020304" pitchFamily="18" charset="0"/>
                <a:cs typeface="Times New Roman" panose="02020603050405020304" pitchFamily="18" charset="0"/>
              </a:rPr>
              <a:t> </a:t>
            </a:r>
            <a:r>
              <a:rPr lang="ru-RU" sz="2400" b="1" i="1" dirty="0" err="1">
                <a:solidFill>
                  <a:srgbClr val="FF0000"/>
                </a:solidFill>
                <a:latin typeface="Times New Roman" panose="02020603050405020304" pitchFamily="18" charset="0"/>
                <a:cs typeface="Times New Roman" panose="02020603050405020304" pitchFamily="18" charset="0"/>
              </a:rPr>
              <a:t>площу</a:t>
            </a:r>
            <a:r>
              <a:rPr lang="ru-RU" sz="2400" b="1" i="1" dirty="0">
                <a:solidFill>
                  <a:srgbClr val="FF0000"/>
                </a:solidFill>
                <a:latin typeface="Times New Roman" panose="02020603050405020304" pitchFamily="18" charset="0"/>
                <a:cs typeface="Times New Roman" panose="02020603050405020304" pitchFamily="18" charset="0"/>
              </a:rPr>
              <a:t> </a:t>
            </a:r>
            <a:r>
              <a:rPr lang="ru-RU" sz="2400" b="1" i="1" dirty="0" err="1">
                <a:solidFill>
                  <a:srgbClr val="FF0000"/>
                </a:solidFill>
                <a:latin typeface="Times New Roman" panose="02020603050405020304" pitchFamily="18" charset="0"/>
                <a:cs typeface="Times New Roman" panose="02020603050405020304" pitchFamily="18" charset="0"/>
              </a:rPr>
              <a:t>м'язового</a:t>
            </a:r>
            <a:r>
              <a:rPr lang="ru-RU" sz="2400" b="1" i="1" dirty="0">
                <a:solidFill>
                  <a:srgbClr val="FF0000"/>
                </a:solidFill>
                <a:latin typeface="Times New Roman" panose="02020603050405020304" pitchFamily="18" charset="0"/>
                <a:cs typeface="Times New Roman" panose="02020603050405020304" pitchFamily="18" charset="0"/>
              </a:rPr>
              <a:t> </a:t>
            </a:r>
            <a:r>
              <a:rPr lang="ru-RU" sz="2400" b="1" i="1" dirty="0" err="1">
                <a:solidFill>
                  <a:srgbClr val="FF0000"/>
                </a:solidFill>
                <a:latin typeface="Times New Roman" panose="02020603050405020304" pitchFamily="18" charset="0"/>
                <a:cs typeface="Times New Roman" panose="02020603050405020304" pitchFamily="18" charset="0"/>
              </a:rPr>
              <a:t>вічка</a:t>
            </a:r>
            <a:r>
              <a:rPr lang="ru-RU" sz="2400" b="1" i="1" dirty="0">
                <a:solidFill>
                  <a:srgbClr val="FF0000"/>
                </a:solidFill>
                <a:latin typeface="Times New Roman" panose="02020603050405020304" pitchFamily="18" charset="0"/>
                <a:cs typeface="Times New Roman" panose="02020603050405020304" pitchFamily="18" charset="0"/>
              </a:rPr>
              <a:t> на </a:t>
            </a:r>
            <a:r>
              <a:rPr lang="ru-RU" sz="2400" b="1" i="1" dirty="0" err="1">
                <a:solidFill>
                  <a:srgbClr val="FF0000"/>
                </a:solidFill>
                <a:latin typeface="Times New Roman" panose="02020603050405020304" pitchFamily="18" charset="0"/>
                <a:cs typeface="Times New Roman" panose="02020603050405020304" pitchFamily="18" charset="0"/>
              </a:rPr>
              <a:t>рівні</a:t>
            </a:r>
            <a:r>
              <a:rPr lang="ru-RU" sz="2400" b="1" i="1" dirty="0">
                <a:solidFill>
                  <a:srgbClr val="FF0000"/>
                </a:solidFill>
                <a:latin typeface="Times New Roman" panose="02020603050405020304" pitchFamily="18" charset="0"/>
                <a:cs typeface="Times New Roman" panose="02020603050405020304" pitchFamily="18" charset="0"/>
              </a:rPr>
              <a:t> 9 -11-го ребра</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b="1" dirty="0" err="1">
                <a:solidFill>
                  <a:schemeClr val="accent6">
                    <a:lumMod val="50000"/>
                  </a:schemeClr>
                </a:solidFill>
                <a:latin typeface="Times New Roman" panose="02020603050405020304" pitchFamily="18" charset="0"/>
                <a:cs typeface="Times New Roman" panose="02020603050405020304" pitchFamily="18" charset="0"/>
              </a:rPr>
              <a:t>Морфологічний</a:t>
            </a:r>
            <a:r>
              <a:rPr lang="ru-RU" sz="2400" b="1" dirty="0">
                <a:solidFill>
                  <a:schemeClr val="accent6">
                    <a:lumMod val="50000"/>
                  </a:schemeClr>
                </a:solidFill>
                <a:latin typeface="Times New Roman" panose="02020603050405020304" pitchFamily="18" charset="0"/>
                <a:cs typeface="Times New Roman" panose="02020603050405020304" pitchFamily="18" charset="0"/>
              </a:rPr>
              <a:t> склад </a:t>
            </a:r>
            <a:r>
              <a:rPr lang="ru-RU" sz="2400" b="1" dirty="0" err="1">
                <a:solidFill>
                  <a:schemeClr val="accent6">
                    <a:lumMod val="50000"/>
                  </a:schemeClr>
                </a:solidFill>
                <a:latin typeface="Times New Roman" panose="02020603050405020304" pitchFamily="18" charset="0"/>
                <a:cs typeface="Times New Roman" panose="02020603050405020304" pitchFamily="18" charset="0"/>
              </a:rPr>
              <a:t>туші</a:t>
            </a:r>
            <a:r>
              <a:rPr lang="ru-RU" sz="2400" b="1" dirty="0">
                <a:solidFill>
                  <a:schemeClr val="accent6">
                    <a:lumMod val="50000"/>
                  </a:schemeClr>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вивчають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розібравши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після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охолодження</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відруби</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наступним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відділенням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м'якоті</a:t>
            </a:r>
            <a:r>
              <a:rPr lang="ru-RU" sz="2400" dirty="0">
                <a:latin typeface="Times New Roman" panose="02020603050405020304" pitchFamily="18" charset="0"/>
                <a:cs typeface="Times New Roman" panose="02020603050405020304" pitchFamily="18" charset="0"/>
              </a:rPr>
              <a:t> (обвалка)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кісток</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даними</a:t>
            </a:r>
            <a:r>
              <a:rPr lang="ru-RU" sz="2400" dirty="0">
                <a:latin typeface="Times New Roman" panose="02020603050405020304" pitchFamily="18" charset="0"/>
                <a:cs typeface="Times New Roman" panose="02020603050405020304" pitchFamily="18" charset="0"/>
              </a:rPr>
              <a:t> обвалки </a:t>
            </a:r>
            <a:r>
              <a:rPr lang="ru-RU" sz="2400" dirty="0" err="1">
                <a:latin typeface="Times New Roman" panose="02020603050405020304" pitchFamily="18" charset="0"/>
                <a:cs typeface="Times New Roman" panose="02020603050405020304" pitchFamily="18" charset="0"/>
              </a:rPr>
              <a:t>визначають</a:t>
            </a:r>
            <a:r>
              <a:rPr lang="ru-RU" sz="2400" dirty="0">
                <a:latin typeface="Times New Roman" panose="02020603050405020304" pitchFamily="18" charset="0"/>
                <a:cs typeface="Times New Roman" panose="02020603050405020304" pitchFamily="18" charset="0"/>
              </a:rPr>
              <a:t> </a:t>
            </a:r>
            <a:r>
              <a:rPr lang="ru-RU" sz="2400" u="sng" dirty="0" err="1">
                <a:solidFill>
                  <a:srgbClr val="002060"/>
                </a:solidFill>
                <a:latin typeface="Times New Roman" panose="02020603050405020304" pitchFamily="18" charset="0"/>
                <a:cs typeface="Times New Roman" panose="02020603050405020304" pitchFamily="18" charset="0"/>
              </a:rPr>
              <a:t>абсолютний</a:t>
            </a:r>
            <a:r>
              <a:rPr lang="ru-RU" sz="2400" u="sng" dirty="0">
                <a:solidFill>
                  <a:srgbClr val="002060"/>
                </a:solidFill>
                <a:latin typeface="Times New Roman" panose="02020603050405020304" pitchFamily="18" charset="0"/>
                <a:cs typeface="Times New Roman" panose="02020603050405020304" pitchFamily="18" charset="0"/>
              </a:rPr>
              <a:t> і </a:t>
            </a:r>
            <a:r>
              <a:rPr lang="ru-RU" sz="2400" u="sng" dirty="0" err="1">
                <a:solidFill>
                  <a:srgbClr val="002060"/>
                </a:solidFill>
                <a:latin typeface="Times New Roman" panose="02020603050405020304" pitchFamily="18" charset="0"/>
                <a:cs typeface="Times New Roman" panose="02020603050405020304" pitchFamily="18" charset="0"/>
              </a:rPr>
              <a:t>відносний</a:t>
            </a:r>
            <a:r>
              <a:rPr lang="ru-RU" sz="2400" u="sng" dirty="0">
                <a:solidFill>
                  <a:srgbClr val="002060"/>
                </a:solidFill>
                <a:latin typeface="Times New Roman" panose="02020603050405020304" pitchFamily="18" charset="0"/>
                <a:cs typeface="Times New Roman" panose="02020603050405020304" pitchFamily="18" charset="0"/>
              </a:rPr>
              <a:t> </a:t>
            </a:r>
            <a:r>
              <a:rPr lang="ru-RU" sz="2400" u="sng" dirty="0" err="1">
                <a:solidFill>
                  <a:srgbClr val="002060"/>
                </a:solidFill>
                <a:latin typeface="Times New Roman" panose="02020603050405020304" pitchFamily="18" charset="0"/>
                <a:cs typeface="Times New Roman" panose="02020603050405020304" pitchFamily="18" charset="0"/>
              </a:rPr>
              <a:t>вмісти</a:t>
            </a:r>
            <a:r>
              <a:rPr lang="ru-RU" sz="2400" u="sng" dirty="0">
                <a:solidFill>
                  <a:srgbClr val="002060"/>
                </a:solidFill>
                <a:latin typeface="Times New Roman" panose="02020603050405020304" pitchFamily="18" charset="0"/>
                <a:cs typeface="Times New Roman" panose="02020603050405020304" pitchFamily="18" charset="0"/>
              </a:rPr>
              <a:t> в </a:t>
            </a:r>
            <a:r>
              <a:rPr lang="ru-RU" sz="2400" u="sng" dirty="0" err="1">
                <a:solidFill>
                  <a:srgbClr val="002060"/>
                </a:solidFill>
                <a:latin typeface="Times New Roman" panose="02020603050405020304" pitchFamily="18" charset="0"/>
                <a:cs typeface="Times New Roman" panose="02020603050405020304" pitchFamily="18" charset="0"/>
              </a:rPr>
              <a:t>туші</a:t>
            </a:r>
            <a:r>
              <a:rPr lang="ru-RU" sz="2400" u="sng" dirty="0">
                <a:solidFill>
                  <a:srgbClr val="002060"/>
                </a:solidFill>
                <a:latin typeface="Times New Roman" panose="02020603050405020304" pitchFamily="18" charset="0"/>
                <a:cs typeface="Times New Roman" panose="02020603050405020304" pitchFamily="18" charset="0"/>
              </a:rPr>
              <a:t> </a:t>
            </a:r>
            <a:r>
              <a:rPr lang="ru-RU" sz="2400" u="sng" dirty="0" err="1">
                <a:solidFill>
                  <a:srgbClr val="002060"/>
                </a:solidFill>
                <a:latin typeface="Times New Roman" panose="02020603050405020304" pitchFamily="18" charset="0"/>
                <a:cs typeface="Times New Roman" panose="02020603050405020304" pitchFamily="18" charset="0"/>
              </a:rPr>
              <a:t>м'якоті</a:t>
            </a:r>
            <a:r>
              <a:rPr lang="ru-RU" sz="2400" u="sng" dirty="0">
                <a:solidFill>
                  <a:srgbClr val="002060"/>
                </a:solidFill>
                <a:latin typeface="Times New Roman" panose="02020603050405020304" pitchFamily="18" charset="0"/>
                <a:cs typeface="Times New Roman" panose="02020603050405020304" pitchFamily="18" charset="0"/>
              </a:rPr>
              <a:t>, жиру, </a:t>
            </a:r>
            <a:r>
              <a:rPr lang="ru-RU" sz="2400" u="sng" dirty="0" err="1">
                <a:solidFill>
                  <a:srgbClr val="002060"/>
                </a:solidFill>
                <a:latin typeface="Times New Roman" panose="02020603050405020304" pitchFamily="18" charset="0"/>
                <a:cs typeface="Times New Roman" panose="02020603050405020304" pitchFamily="18" charset="0"/>
              </a:rPr>
              <a:t>сухожилля</a:t>
            </a:r>
            <a:r>
              <a:rPr lang="ru-RU" sz="2400" u="sng" dirty="0">
                <a:solidFill>
                  <a:srgbClr val="002060"/>
                </a:solidFill>
                <a:latin typeface="Times New Roman" panose="02020603050405020304" pitchFamily="18" charset="0"/>
                <a:cs typeface="Times New Roman" panose="02020603050405020304" pitchFamily="18" charset="0"/>
              </a:rPr>
              <a:t> і </a:t>
            </a:r>
            <a:r>
              <a:rPr lang="ru-RU" sz="2400" u="sng" dirty="0" err="1">
                <a:solidFill>
                  <a:srgbClr val="002060"/>
                </a:solidFill>
                <a:latin typeface="Times New Roman" panose="02020603050405020304" pitchFamily="18" charset="0"/>
                <a:cs typeface="Times New Roman" panose="02020603050405020304" pitchFamily="18" charset="0"/>
              </a:rPr>
              <a:t>кісток</a:t>
            </a:r>
            <a:r>
              <a:rPr lang="ru-RU" sz="2400" u="sng" dirty="0">
                <a:solidFill>
                  <a:srgbClr val="002060"/>
                </a:solidFill>
                <a:latin typeface="Times New Roman" panose="02020603050405020304" pitchFamily="18" charset="0"/>
                <a:cs typeface="Times New Roman" panose="02020603050405020304" pitchFamily="18" charset="0"/>
              </a:rPr>
              <a:t> та </a:t>
            </a:r>
            <a:r>
              <a:rPr lang="ru-RU" sz="2400" u="sng" dirty="0" err="1">
                <a:solidFill>
                  <a:srgbClr val="002060"/>
                </a:solidFill>
                <a:latin typeface="Times New Roman" panose="02020603050405020304" pitchFamily="18" charset="0"/>
                <a:cs typeface="Times New Roman" panose="02020603050405020304" pitchFamily="18" charset="0"/>
              </a:rPr>
              <a:t>вихід</a:t>
            </a:r>
            <a:r>
              <a:rPr lang="ru-RU" sz="2400" u="sng" dirty="0">
                <a:solidFill>
                  <a:srgbClr val="002060"/>
                </a:solidFill>
                <a:latin typeface="Times New Roman" panose="02020603050405020304" pitchFamily="18" charset="0"/>
                <a:cs typeface="Times New Roman" panose="02020603050405020304" pitchFamily="18" charset="0"/>
              </a:rPr>
              <a:t> </a:t>
            </a:r>
            <a:r>
              <a:rPr lang="ru-RU" sz="2400" u="sng" dirty="0" err="1">
                <a:solidFill>
                  <a:srgbClr val="002060"/>
                </a:solidFill>
                <a:latin typeface="Times New Roman" panose="02020603050405020304" pitchFamily="18" charset="0"/>
                <a:cs typeface="Times New Roman" panose="02020603050405020304" pitchFamily="18" charset="0"/>
              </a:rPr>
              <a:t>м'якоті</a:t>
            </a:r>
            <a:r>
              <a:rPr lang="ru-RU" sz="2400" u="sng" dirty="0">
                <a:solidFill>
                  <a:srgbClr val="002060"/>
                </a:solidFill>
                <a:latin typeface="Times New Roman" panose="02020603050405020304" pitchFamily="18" charset="0"/>
                <a:cs typeface="Times New Roman" panose="02020603050405020304" pitchFamily="18" charset="0"/>
              </a:rPr>
              <a:t> на 1 кг </a:t>
            </a:r>
            <a:r>
              <a:rPr lang="ru-RU" sz="2400" u="sng" dirty="0" err="1">
                <a:solidFill>
                  <a:srgbClr val="002060"/>
                </a:solidFill>
                <a:latin typeface="Times New Roman" panose="02020603050405020304" pitchFamily="18" charset="0"/>
                <a:cs typeface="Times New Roman" panose="02020603050405020304" pitchFamily="18" charset="0"/>
              </a:rPr>
              <a:t>кісток</a:t>
            </a:r>
            <a:r>
              <a:rPr lang="ru-RU" sz="2400" u="sng" dirty="0">
                <a:solidFill>
                  <a:srgbClr val="002060"/>
                </a:solidFill>
                <a:latin typeface="Times New Roman" panose="02020603050405020304" pitchFamily="18" charset="0"/>
                <a:cs typeface="Times New Roman" panose="02020603050405020304" pitchFamily="18" charset="0"/>
              </a:rPr>
              <a:t> (</a:t>
            </a:r>
            <a:r>
              <a:rPr lang="ru-RU" sz="2400" u="sng" dirty="0" err="1">
                <a:solidFill>
                  <a:srgbClr val="002060"/>
                </a:solidFill>
                <a:latin typeface="Times New Roman" panose="02020603050405020304" pitchFamily="18" charset="0"/>
                <a:cs typeface="Times New Roman" panose="02020603050405020304" pitchFamily="18" charset="0"/>
              </a:rPr>
              <a:t>коефіцієнт</a:t>
            </a:r>
            <a:r>
              <a:rPr lang="ru-RU" sz="2400" u="sng" dirty="0">
                <a:solidFill>
                  <a:srgbClr val="002060"/>
                </a:solidFill>
                <a:latin typeface="Times New Roman" panose="02020603050405020304" pitchFamily="18" charset="0"/>
                <a:cs typeface="Times New Roman" panose="02020603050405020304" pitchFamily="18" charset="0"/>
              </a:rPr>
              <a:t> </a:t>
            </a:r>
            <a:r>
              <a:rPr lang="ru-RU" sz="2400" u="sng" dirty="0" err="1">
                <a:solidFill>
                  <a:srgbClr val="002060"/>
                </a:solidFill>
                <a:latin typeface="Times New Roman" panose="02020603050405020304" pitchFamily="18" charset="0"/>
                <a:cs typeface="Times New Roman" panose="02020603050405020304" pitchFamily="18" charset="0"/>
              </a:rPr>
              <a:t>мясності</a:t>
            </a:r>
            <a:r>
              <a:rPr lang="ru-RU" sz="2400" u="sng" dirty="0">
                <a:solidFill>
                  <a:srgbClr val="002060"/>
                </a:solidFill>
                <a:latin typeface="Times New Roman" panose="02020603050405020304" pitchFamily="18" charset="0"/>
                <a:cs typeface="Times New Roman" panose="02020603050405020304" pitchFamily="18" charset="0"/>
              </a:rPr>
              <a:t>).</a:t>
            </a:r>
            <a:br>
              <a:rPr lang="ru-RU" sz="2400" u="sng" dirty="0">
                <a:solidFill>
                  <a:srgbClr val="002060"/>
                </a:solidFill>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хімічний</a:t>
            </a:r>
            <a:r>
              <a:rPr lang="ru-RU" sz="2400" dirty="0">
                <a:latin typeface="Times New Roman" panose="02020603050405020304" pitchFamily="18" charset="0"/>
                <a:cs typeface="Times New Roman" panose="02020603050405020304" pitchFamily="18" charset="0"/>
              </a:rPr>
              <a:t> склад мяса, а на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основі</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калорійність</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Досліджують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кістяк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об'єм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довжина</a:t>
            </a:r>
            <a:r>
              <a:rPr lang="ru-RU" sz="2400" dirty="0">
                <a:latin typeface="Times New Roman" panose="02020603050405020304" pitchFamily="18" charset="0"/>
                <a:cs typeface="Times New Roman" panose="02020603050405020304" pitchFamily="18" charset="0"/>
              </a:rPr>
              <a:t>, ширина, обхват </a:t>
            </a:r>
            <a:r>
              <a:rPr lang="ru-RU" sz="2400" dirty="0" err="1">
                <a:latin typeface="Times New Roman" panose="02020603050405020304" pitchFamily="18" charset="0"/>
                <a:cs typeface="Times New Roman" panose="02020603050405020304" pitchFamily="18" charset="0"/>
              </a:rPr>
              <a:t>п'ястної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плечової</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лопаткової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кісток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вміст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кальцію</a:t>
            </a:r>
            <a:r>
              <a:rPr lang="ru-RU" sz="2400" dirty="0">
                <a:latin typeface="Times New Roman" panose="02020603050405020304" pitchFamily="18" charset="0"/>
                <a:cs typeface="Times New Roman" panose="02020603050405020304" pitchFamily="18" charset="0"/>
              </a:rPr>
              <a:t> та фосфору).</a:t>
            </a:r>
          </a:p>
        </p:txBody>
      </p:sp>
    </p:spTree>
    <p:extLst>
      <p:ext uri="{BB962C8B-B14F-4D97-AF65-F5344CB8AC3E}">
        <p14:creationId xmlns:p14="http://schemas.microsoft.com/office/powerpoint/2010/main" val="390552530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721</TotalTime>
  <Words>4931</Words>
  <Application>Microsoft Office PowerPoint</Application>
  <PresentationFormat>Екран (4:3)</PresentationFormat>
  <Paragraphs>43</Paragraphs>
  <Slides>40</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40</vt:i4>
      </vt:variant>
    </vt:vector>
  </HeadingPairs>
  <TitlesOfParts>
    <vt:vector size="46" baseType="lpstr">
      <vt:lpstr>Arial</vt:lpstr>
      <vt:lpstr>Calibri</vt:lpstr>
      <vt:lpstr>Cambria Math</vt:lpstr>
      <vt:lpstr>Times New Roman</vt:lpstr>
      <vt:lpstr>Wingdings</vt:lpstr>
      <vt:lpstr>Тема Office</vt:lpstr>
      <vt:lpstr>ЛЕКЦІЯ 5  Організація і проведення дослідів на тваринах. </vt:lpstr>
      <vt:lpstr>   ЗМІСТ 1. Особливості проведення досліджень з великою рогатою худобою. 2. Організація і проведення дослідів із свиньми. 3. Проведення дослідів у конярстві та вівчарстві 4. Досліди із сільськогосподарською птицею 5. Досліди на бджолах. 6. Статистична обробка результатів досліду. </vt:lpstr>
      <vt:lpstr>                         Література 1.  Ібатуллін І.І., Жукорський О.М., Бащенко М.І., та ін. Методологія та організація наукових досліджень у тваринництві : посібник. Київ : Аграрна наука, 2017. 327 с. 2.Методика дослідної справи у бджільництві: Навчальний посібник  [ Броварський В.Д., Бріндза Я., Отченашко В.В., Повозніков М.Г., Адамчук Л.О.].  К.: Видавничий дім «Вініченко», 2017. 166 с. 3.Яблонський В. А., Яблонська О. В.  Методологія і методи наукових досліджень у тваринництві та ветеринарній медицині. К., 2014.  512с. 4. Яремчук О.С., Льотка Г. І., Поліщук Т.В. Методологія та організація наукових досліджень у ветеринарній гігієні, санітарії та експертизі: навчальний посібник.  Вінниця: ВНАУ, 2020.  297 с. 5. Syrovatko, K. M., &amp; Vuhliar, V. S. (2021). The effect of additives with essential oils on the productivity of young pigs. Regulatory Mechanisms in Biosystems, 12(1), 92–95. </vt:lpstr>
      <vt:lpstr>1. Особливості проведення досліджень з великою рогатою худобою  Досліди на коровах.  Кількість корів -не менше 7. Вік   – 3 – 6 лактація, оскільки у цей період продуктивність корів найстабільніша як за кількістю, так і за якістю молока. Максимально допустима різниця у живій масі між аналогами повинна становити ± 50 кг. Розходження у строках отелення не повинно перевищувати 10 – 15 днів.  Розходження в надої не повинно  перевищувати 2 – 3 %,  в жирності молока  0,1 – 0,2 % (за абсолютними  показниками).</vt:lpstr>
      <vt:lpstr> Молочну продуктивність обліковують індивідуально за допомогою щоденного зважування або методом контрольного доїння, яке проводять у два суміжні дні 2-3 рази на місяць. Одночасно відбирають зразки молока для визначення жирності вмісту білка та ін. Середній зразок молока складається із 3 добових проб, тому його консервують 10 % хроматом калію з розрахунку 1 мл розчину на 100 мл молока або 1 – 2 краплями     37 – 40 % розчину формаліну. Після цього молоко можна зберігати 10 діб.   </vt:lpstr>
      <vt:lpstr> Тип конституції визначають за тілобудовою з врахуванням екстер'єрних особливостей, розвитку кістяка й мускулатури, товщини шкіри. Останню вимірюють кутиметром посередині останнього ребра в точці пересічення його з лінією, що проходить від середини плечового зчленіння до сідничного бугра.  У науково-господарських експериментах, крім обліку зоотехнічних показників, проводять фізіолого-біохімічні дослідження. Для цього у кожній  піддослідній групі виділяють по  4-5 типових для неї тварин.  На них, відповідно до поставлених  у досліді завдань, можна проводити  балансові досліди, вивчати  гематологічні показники,  а також вміст рубця, сечі тощо.</vt:lpstr>
      <vt:lpstr>  Досліди з молодняком. При постановці дослідів на молодняку ВРХ групи формують із тварин однієї породи. Якщо молодняк помісний, то між тваринами всередині групи допускається різниця не більше ніж на два покоління. Аналоги -одного покоління. Мінімальна кількість чистопородних тварин у групі 12 – 14, помісних 14 – 20. Тривалість дослідів часто співпадає із прийнятою у технологічних схемах тривалістю вирощування. У дослідах з вирощування ремонтних - з народження до парувального віку або по періодах вирощування:  від 0 до 6 міс., з 7 до 12 міс.,  з 13 до 18 міс.;  при вирощуванні на м’ясо –  від народження до реалізації на забій  або по періодах вирощування .  </vt:lpstr>
      <vt:lpstr> Облік росту –з а результатами щомісячного індивідуального зважування протягом двох днів підряд до ранкової годівлі. За даними зважування обчислюють абсолютний, відносний та середньодобовий прирости живої маси за такі періоди вирощування: 6 – 9 міс, 10 – 12, 13 – 15, 16 – 18 та 6 – 18 міс.  Одночасно становлюють витрати корму на одиницю її приросту.    У дослідах з ремонтним молодняком поряд з цими показниками вивчають також екстер’єрні особливості росту шляхом взяття промірів та визначенням індексів тілобудови.  Скороспілість телиць оцінюють за віком першого осіменіння та отелу, відтворну здатність – за віком першого плідного осіменіння, тривалістю тільності, сервіс періоду, кратністю осіменіння після першого отелу.    </vt:lpstr>
      <vt:lpstr> У відгодівельної худоби визначають м'ясні якості (передзабійна жива маса, маса першої туші, шкури, жиру-сирцю, внутрішніх органів) методом контрольного забою 3-5 типових тварин з кожної групи після їх 24-годинної голодної витримки. Одночасно встановлюють забійну масу і забійний вихід.  Повном'ясність туші визначають, вимірявши та встановивши площу м'язового вічка на рівні 9 -11-го ребра.  Морфологічний склад туші вивчають, розібравши її після охолодження на відруби з наступним відділенням м'якоті (обвалка) від кісток. За даними обвалки визначають абсолютний і відносний вмісти в туші м'якоті, жиру, сухожилля і кісток та вихід м'якоті на 1 кг кісток (коефіцієнт мясності).  Визначають хімічний склад мяса, а на його основі – калорійність.  Досліджують кістяк (маса, об'єм, довжина, ширина, обхват п'ястної, плечової і лопаткової кісток, вміст кальцію та фосфору).</vt:lpstr>
      <vt:lpstr>2. Організація і проведення  дослідів із свиньми  Свиноматок підбирають для досліду  у більшості випадків за методом  пар-аналогів з урахуванням породності,  віку, живої маси, вгодованості, продуктивності та походження. Краще щоб у ряду аналогів були рідні сестри. Поросних маток підбирають для досліду за 20 – 30 днів до парування. Їх має бути на 30 – 50% більше, ніж потрібно для формування груп.   Остаточно формують групи після парування маток з урахуванням кількості опоросів та результатів попереднього опоросу. Маток аналогів треба парувати одним кнуром. Різниця в часі очікуваного опоросу між матками-аналогами не повинна перевищувати 10 днів, а по групі – 25 днів. </vt:lpstr>
      <vt:lpstr>  Групи підсисних маток комплектують на 5 – 7 день після опоросу за тими самими ознаками, що й поросних, та з урахуванням кількості і якості поросят у гнізді.   Різниця в строках опоросів маток-аналогів не повинна перевищувати 5 днів, а по групі 20. Приплід має бути від одного кнура.   На початку і наприкінці зрівняльного періоду та вкінці досліду кожну тварину зважують два дні підряд, а поросних маток також на  2 – 3 день після парування,  підсисних – на 5, 30, 60  день після опоросу       </vt:lpstr>
      <vt:lpstr>Крім живої маси в досліді визначають такі показники:  - -багатоплідність ; - крупноплідність; - молочність свиноматок. Визначають молочність матки за декаду та всю лактацію. З інших показників найчастіше встановлюють збереженість поросят і втрати маси матками за підсисний період.   У дослідах з годівлі зоотехнічні показники обов’язково доповнюють фізіологічними дослідами з вивчення перетравності поживних речовин кормів, балансу речовин і енергії в організмі та біохімічними показниками. Для цього з кожної групи відбирають по 5 типових свиноматок.  Тривалість дослідів залежить від виробничого циклу та фізіологічного стану маток. Досліди на поросних матках тривають від початку поросності до досягнення поросятами 2 місячного віку.  На підсисних свиноматках – з перших днів опоросу до кінця підсисного періоду. </vt:lpstr>
      <vt:lpstr>У дослідах на кнурах-плідниках поряд із живою масою вивчають кількісні та якісні показники сперми після взяття її на чучело за допомогою штучної вагіни. Спермопродукцію оцінюють за об’ємом відфільтрованого еякуляту, концентрацією, активністю, резистентністю, стійкістю, дихальною активністю сперміїв та кількістю патологічних форм.  Запліднювальну активність сперми перевіряють на матках або свинках, з яких формують групи за принципом аналогів, шляхом постановки окремого науково-господарського досліду, під час якого вивчають багатоплідність маток та якість отриманого приплоду: крупноплідність  поросят, збереженість їх від  народження до відлучення від маток,  а також масу гнізда при відлученні.  </vt:lpstr>
      <vt:lpstr>Досліди на молодняку свиней.   У дослідах з поросятами-сисунами спершу  треба враховувати їх походження.  Як правило, до аналогів підбирають  поросят від одних і тих самих кнурів, краще з одного гнізда або від маток-сестер. В інших випадках їх відбирають від маток з однаковою кількістю приплоду та зі схожою молочністю.  Постановка дослідів з поросятами-сисунами пов’язана з певними методичними і технічними труднощами. Зокрема вони споживають і молоко матері, і різні підкормки, що утруднює облік споживання кормів і вимагає додаткових витрат на облік молоко продукції свиноматок. У групі має бути не менше 15 поросят-сисунів.  Вік – відхилення не більше трьох днів,  а у живій масі: між аналогами – 5%, у межах групи – 10%. Поросят, відлучених від свиноматок, комплектують у групи в перші 10 днів після відлучення не менш як по 10 голів у групі. </vt:lpstr>
      <vt:lpstr>Під час 10-20-денного зрівняльного періоду поросят зважують, визначаючи енергію росту. Розходження в прирості поросят не повинно перевищувати 5 % від середньодобового приросту їх по групі. Різниця в живій масі поросят на початок досліду допускається у межах 10% від середньої маси їх у групі, а у середній живій масі між групами – не більше 2%.  Різниця у віці між аналогами не повинна перевищувати 5 днів, а між поросятами у групі – 10 днів.   Контроль за живою масою ремонтного молодняку здійснюють за допомогою щомісячного індивідуального зважування. Екстерєрні показники (проміри, індекси тілобудови) визначають на 10, 30 і 60 день життя та в 4, 6 і 8 місяців.  Корми раціону піддослідного молодняку, перед кожною годівлею зважують з точністю до 50 г. Якщо поросята не поїдають повністю кормової даванки, потрібно визначити масу решток зважуючи їх через 45 – 50 хв після роздачі. </vt:lpstr>
      <vt:lpstr>У дослідах з вирощуванним на м’ясо молодняком поряд з живою масою, яку визначають по періодах відгодівлі (4 – 6 і 6 – 8 міс), за даними групового обліку визначають споживання кормів щодня і по періодах відгодівлі та витрати корму на одиницю приросту.   Після закінчення відгодівлі оцінюють відгодівельні та забійні якості свиней методом контрольного забою трьох голів з кожної групи. Відгодівельні якості свиней вивчають з урахуванням віку, досягнення ними живої маси 100 кг, середньодобового приросту і витрат корму на 1 кг приросту.   Забійні і м’ясо-сальні якості піддослідних підсвинків, котрі досягли живої маси 100 кг, оцінюють за окремою методикою. При цьому враховують передзабійну і забійну масу, забійний вихід, масу охолодженої туші, довжину півтуші, товщину шпику над 6 – 7 грудними хребцями, площу «м’язового вічка», масу задньої півтуші, морфологічний склад окремих відрубів туші (передня, середня і задня частини) і всієї туші та м’яса, сала і кісток при її обвалюванні.</vt:lpstr>
      <vt:lpstr>3. Проведення дослідів в конярстві та вівчарстві        У дослідах з кіньми для вивчення питань їх розведення, годівлі й утримання використовують переважно метод груп.      У кожну групу підбирають по 10 коней, мінімально 4-6. Групи робочих коней комплектують за принципом аналогів з урахуванням породи, віку, статі, живої маси, тілобудови, нормального тяглового зусилля, темпераменту.  Для перевірки правильності формування груп тривалість зрівняльного періоду збільшують до одного місяця. Зважують їх щодекади, постійно спостерігаючи за їх станом і роботою. Якщо жива маса коней в обох групах змінюється однаково, то їх залишають, а якщо ні,  то тварин у парах або групах  переставляють.  </vt:lpstr>
      <vt:lpstr>У дослідах з жеребими та підсисними кобилами групи комплектують з 5-10 маток, дотримуючись принципу аналогічності за породою, віком, живою масою, силою тяги, зважуванням у три суміжні дні до годівлі й напування та вимірюванням висоти в холці, косої довжини тулуба, обхвату грудей і п'ястя на третій день після народження, а далі - у 6, 12, 18, 24, 30, 36 та 48 місяців. За взятими екстер'єрними промірами визначають індекси тілобудови (формат грудей, обхват п'ястя, компактність).  У верхових і рисистих коней  оцінюють жвавість і витривалість, у ваговозів - вантажопідйомність, швидкість руху з вантажем кроком і риссю,  тяглова витривалість. У  спортивних коней оцінюють  передусім здатність  до виїздки, якість стрибка,  жвавість і витривалість  при роботі під вершником.  </vt:lpstr>
      <vt:lpstr>Досліди з вівцями   Вівцематки.  Початок проведення дослідів з вівцематками доцільно суміщати з такими виробничими операціями, як постановка на стійлове утримання, парування, початок пасовищного періоду, окот з розрахунком на те, щоб можна було охопити їх певний фізіологічний стан (кітність, підсисний період) або віковий період, пов'язаний із зміною норм годівлі. Групи овець формують методами пар-аналогів,  збалансованих груп-аналогів та міністада.  Відібраних відповідно до схеми досліду  маток за принципом аналогів поділяють на  групи з урахуванням породи, віку,  живої маси, вгодованості, фізіологічного  стану і вовнової продуктивності. У кожній групі має бути не менше 30 овець.</vt:lpstr>
      <vt:lpstr>Перед початком і по закінченні досліду маток зважують два дні підряд вранці, до годівлі. Лактуючих маток, крім того, зважують щомісяця, а ягнят від них - при народженні, через 20 днів після народження, а надалі -щомісяця і при відбиванні. Стрижуть піддослідних маток у встановлені строки, одночасно визначаючи індивідуальний настриг вовни та відбираючи проби її на боку масою 120 г для визначення виходу чистого волокна, тонини і міцності на розрив та класність вовни. Приріст вовни при постановці на дослід і в кінці його визначають за зміною її довжини, вимірюючи у штапелі на боку.  Тонинау і міцність вовни вимірюють у 8-10 овець з кожної групи.  У дослідах з матками у період підготовки і проведення парування враховують одночасність появи у них охоти, запліднюваність, яловість та багатоплідність; з кітними матками - масу ягнят при народженні та їх життєздатність. Живу масу новонароджених ягнят визначають після їх обсихання, а масу маток - після відділення посліду вранці на другий день після окоту.</vt:lpstr>
      <vt:lpstr>Молочність підсисних маток визначають за даними зважування ягнят при народженні і в 20-денному віці множенням величини приросту живої маси за цей період на коефіцієнт 5,5.  У дослідах з баранами-плідниками оцінюють об'єм еякуляту та якість спермопродукції, зокрема активність, резистентність і концентрацію сперміїв.  Молодняк овець ставлять на дослід здебільшого відразу після відбивки його від маток у віці 3,5-4 місяців. Групи з ягнят молодшого віку у кількості 20-25 голів комплектують протягом місяця від початку окоту разом з матками. Ріст оцінюють шляхом зважування протягом 2-х суміжних днів.</vt:lpstr>
      <vt:lpstr>   Для того щоб визначити, як розвивається молодняк, на початку і в кінці досліду, а також у віці 4, 10 і 18 міс. беруть хоча б три основних проміри (висота в холці, коса довжина тулуба, обхват грудей за лопатками), а при можливості доповнюють їх промірами висоти в крижах, ширини і глибини грудей, обхвату п'ястя, ширини в маклаках.                 Для повної характеристики тілобудови за екстер'єрними промірами розраховують відповідні індекси (грудний, тазогрудний, збитості, розтягнутості, костистості, довгоногості, перерослості, шилозадості, масивності).  Виживаність  молодняку  визначають  обліком  падежу  ягнят  від  народження  до відбивки від маток у 4-місячному віці і від відбивки до річного віку. </vt:lpstr>
      <vt:lpstr>Вовнову продуктивність молодняку оцінюють за настригом вовни у фізичній масі, виходом митого волокна і настригом чистої вовни.  Відбирають середні зразки вовни та визначають її механічні й технологічні показники за спеціальною методикою.  Для оцінки м'ясної продуктивності молодняку з кожної групи забивають 3-5 типових особин..  У дослідах з розведення при порівнянні варіантів схрещування оцінюють відгодівельні і м'ясні якості молодняку методом контрольної відгодівлі відразу після відбивки протягом 65 днів 10 типових для кожної групи валашків і 10 баранців з подальшим забоєм 3-5 голів, які мають середні для своєї групи показники.  Хімічний  склад  м'яса  визначають  за  даними  аналізу  середніх  зразків  м'якотної  частини стегна та найдовшого м'яза спини. Для проведення фізіологічних досліджень з кожної групи відбирають не менше 5 типових особин.</vt:lpstr>
      <vt:lpstr>4. Досліди з сільськогосподарською птицею  У птахівництві для постановки дослідів з астосовують як метод груп, так і метод періодів.   Для досліду відбирають птицю відомої породи,  кросу, лінії. Групи-аналоги формують за походженням,  віком, статтю, живою масою, продуктивністю.  Відмінності у живій масі між групами- не більше 3-5%.  Розмір груп. У дослідах з дорослою птицею  групу формують з 50-60 голів, з молодняком - не менше 100 голів у першому експерименті і 200 -у другому.  Тривалість досліду: для курей- не менше 24 тижнів від початку продуктивного періоду; для індичок, качок, гусок, цесарок, фазанів і перепілок - протягом усього періоду яйцекладки; для ремонтного молодняку курей яйцевих ліній - 21 тиждень, м'ясних - 23, індиків - 30, гусей і качок - 26, цесарок - 28, фазанів -  36,  перепелів  -  6;  для  курчат-бройлерів,  вирощуваних  на  м'ясо  каченят  і  гусенят  -  8, індичат-бройлерів - 16, перепелів-бройлерів - 6 тижнів. </vt:lpstr>
      <vt:lpstr>Жива маса  визначається шляхом індивідуального зважування поголівя дорослої птиці на початку та в кінці досліду.  Зважування проводять  щомісяця.  Молодняк зважують індивідуально у добовому віці, а також у строки, що відповідають віку зміни раціонів (у днях):  племінних курчат -30, 90 і 150; курчат-бройлерів - 28 і 56; каченят: племінних - 180, вирощуваних на м'ясо - 20 і 50;  гусенят: племінних - 210, вирощуваних на м'ясо 20 і 60; індиченят: племінних - 180, вирощуваних на м'ясо-30,60,90 і 130. Швидкість росту визначають за  абсолютною величиною приросту і за відносним приростом. Життєздатність (збереженість) дорослої птиці і ремонтного молодняку визначають окремо, враховуючи вимушене вибракування, падіж та з'ясовуючи їх причини. Збереженість дорослої птиці визначають за весь період її експлуатації. При вирощуванні молодняку на м'ясо його не вибраковують, підраховуючи падіж птиці та з'ясовуючи його причини. </vt:lpstr>
      <vt:lpstr>Несучість встановлюють з розрахунку на початкову і середню фуражну несучку за весь період досліду. За отриманими даними розраховують інтенсивність несучості як окремої несучки, так і всього піддослідного поголів'я птиці.  Масу яєць у піддослідних групах птиці визначають щомісячним індивідуальним зважуванням їх протягом 5 суміжних днів у кінці кожного місяця яйцекладки. Обчислюють також вихід яєчної маси, визначають морфологічний і хімічний склад яєць, товщину шкаралупи та ін.  Відтворювальну здатність птиці батьківського стада визначають за виходом інкубаційних яєць, їх запліднюваністю, виводом і виходом молодняку. Крім того, підраховують кількість незапліднених яєць, тих, що мають кров'яне кільце, а також із замерлими ембріонами. </vt:lpstr>
      <vt:lpstr>Вгодованість птиці встановлюють при житті або після забою. Прижиттєву оцінку дають промацуванням у ділянці м'язів кіля, грудної кістки, стегна, тулуба, підшкірних жирових відкладень над донними кістками та в нижній частині живота, а у водоплавної птиці - додатково на грудях і під крилами. Споживання кормів птицею визначають груповим методом, зважуючи заданий корм і знімаючи його рештки щодня або раз на тиждень. Це можна робити протягом 5 контрольних днів на початку і в кінці місяця. Витрати корму на одиницю приросту підраховують по строках зважування птиці і в кінці основного періоду досліду, а на 10 штук яєць і на 1 кг яєчної маси - в кінці кожного місяця і всього періоду яйцекладки. М'ясні якості визначають методом контрольного забою птиці. Для цього з кожної групи відбирають не менше 6 голів (3 півники і 3 курочки). Жива маса і вгодованість їх мають відповідати середнім показникам усієї групи. Відхилення від середньої живої маси по групі допускається тільки у межах 3%. </vt:lpstr>
      <vt:lpstr> 5. Досліди з бджолами Кількість бджолосімей у групі залежить від завдань дослідження і становить при вивченні питань поведінки, утримання та годівлі бджіл 5-20, розведення і селекції бджіл 10-80 сімей. Сім'ї-аналоги підбирають так, щоб була забезпечена їх рівність за силою, кількістю розплоду, корму, сотів, за віком і походженням маток. Силу бджолиних сімей можна визначити  окомірно  і за кількістю зайнятих бджолами вуличок. При цьому виходять з того, що стандартний стільник розміром 435-300 мм у літній період вміщує 250 г, або 2500 бджіл, що відповідає одній вуличці. Зовнішні частини крайніх рамок приймають за 0,5 вулички. Помноживши кількість зайнятих бджолами вуличок на кількість бджіл, що відповідає одній вуличці, підраховують силу сімей. Наприклад, сім'я займає 12,5 вулички, то в гнізді перебуває 12,5 х 250 = 3125 г, або 31250 шт. бджіл. При використанні на пасіці іншої системи вуликів роблять перерахунок на ту рамку, яку застосовують. </vt:lpstr>
      <vt:lpstr> Більш точно силу сімей можна визначити зважуванням (  після закінчення льоту бджіл струшують у касет з відомою масою, зважують її разом із бджолами і за різницею маси касети з бджолами і порожньої касети встановлюють масу сім'ї).  Силу сім'ї обчислюють, виходячи з того, що одна бджола має масу 100 мг.  Кількість розплоду в гнізді можна визначити окомірно. При цьому беруть до уваги те. що стандартний стільник розміром 435 х 300 мм має 8,5 тис. комірок. Знаючи приблизно частку зайнятого приплодом стільника, можна розрахувати кількість розплоду на одному стільнику і в усьому гнізді.   Точніше кількість розплоду можна визначити за допомогою рамки-сітки, яка розділена дротиками на квадрати - розміром 5x5 см. Один квадрат такої сітки вміщує 100 бджолиних або 75 трутневих комірок. Визначивши кількість квадратів, зайнятих розплодом, її множать на відповідну кількість комірок (100 або 75). </vt:lpstr>
      <vt:lpstr>Для нормальної життєдіяльності сім'ї у гнізді потрібна достатня кількість кормів: 8-9 кг меду і 2-3 стільники з пергою. Тому всі дослідження з бджолами, необхідно проводити за умови забезпечення їх потрібною кількістю меду і перги. Способи визначення кількості меду:  окомірний,  полягає в порівнянні рамок зі стандартним стільником, який вміщує 3,5 кг меду. Якщомедом зайнята 1/3 площі стільника, то запас меду у ньому становить 3,5 : 3 = 1,17 кг.  Зважування дає більш точні результати. При цьому від маси заповненого медом стільника віднімають масу пустого. Але для цього треба завчасно зважити біля 10 пустих стільникових рамок і визначити їх середню масу. Відомо, що маса однієї рамки дорівнює близько 700 г, однак залежно від виду деревини та якості стільника вона може змінюватись.</vt:lpstr>
      <vt:lpstr>  Кількість перги обчислюють за кількістю комірок, заповнених нею,а також користуючись рамкою-сіткою, аналогічно обліку розплоду.  Під час проведення експериментів усі групи бджолиних сімей повинні перебувати у вуликах однієї конструкції, крім дослідів з вивчення типів самих вуликів.  Дані про походження і вік матки беруть із журналу пасічного обліку. Тривалість життя бджіл вивчають у лабораторних дослідах в ентомологічних садках, щодня підраховуючи їх відхід. </vt:lpstr>
      <vt:lpstr>Ефективність запилення бджолами основних ентомофільних культур ( гречки, експарцету, соняшнику та ін.) та їх нектаропродуктивність визначають методом мікропіпеток або методом змивання. Методом мікропіпеток розраховують кількість нектару в квітках і вміст цукру  в ньому. Нектар з квітки відбирають мікропіпеткою з капілярним кінцем 1-1,5 см завдовжки, до протилежного кінця якої приєднують довгу гумову трубку із скляним наконечником. У міру відбирання нектару його видувають з піпетки у скляний приймач з капілярними кінцями 3 см завдовжки і місткістю не більше 250 мг. Спочатку зважують пустий приймач  на торсійних терезах, а потім –  з нектаром. Вміст цукру в нектарі  визначають рефрактометром, видуваючи  нектар із прийомника на його призму.</vt:lpstr>
      <vt:lpstr>Кількість принесеного нектару і пилку, обліковують щоденним зважуванням піддослідних вуликів увечері, після закінчення льоту бджіл, або підраховують кількість меду і перги, закладених у гніздо до і після досліду.  З метою вивчення поведінки бджіл з цих вуликів найчастіше ставлять експеримент за методом періодів. У 5-денний підготовчий період такого досліду пилковловлювачі у вуликах розміщують без пилковідбірних решіток (це потрібно для того, щоб бджоли звикли  до льотка, форма якого змінюється після встановлення пилковловлювача). Після цього протягом 3-5 днів основного періоду спостерігають за бджолами, які проходять через решітки, поставлені в робоче положення. Якість продуктів бджільництва (меду, воску, квіткового пилку, прополісу, маточного молочка) визначають за спеціальними методиками.</vt:lpstr>
      <vt:lpstr>При формуванні груп для досліду враховують закліщеність сімей. Для цього із розплідної частини гнізда у скляну банку відбирають 100-200 бджіл і вміщують туди ж зволожений ефіром кусок поролону. Після відпадання кліщів підраховують кількість бджіл і кліщів.  Для визначення ступеню зараження бджіл на нозематоз із кожної піддослідної сім'ї відбирають 40 бджіл різного віку і оцінюють за наявністю спор ноземи кожну бджолу окремо. З цією метою у неї препарують середню кишку і розглядають її під мікроскопом.  Потім підраховують кількість бджіл, заражених ноземою, у кожній пробі і по групах сімей у цілому, виражаючи результат у відсотках</vt:lpstr>
      <vt:lpstr>Зимостійкість сімей оцінюють порівнянням даних осінньої і весняної ревізій їх стану. Поряд із силою сім'ї після зимівлі та кількістю печатного розплоду на день весняної ревізії визначають: 1)кількість сімей у кожній групі, що загинули і втратили маток; 2)кількість корму, використаного сім'єю в цілому і в перерахунку на одну вуличку бджіл, що зимували.  3).Кількість вуличок таких бджіл визначають як суму вуличок, наявних на момент осінньої і весняної ревізій, поділену на два; 4) опроносність гнізд на час головної весняної ревізії за п'ятибальною шкалою</vt:lpstr>
      <vt:lpstr>В дослідах з випробування рас бджіл вивчають динаміку зміни навантаження задньої кишки бджіл у зимовий період. Для цього зважують відпрепаровані частини кишечника на аналітичних терезах по 50 шт. від 3-5 сімей кожної групи 4-5 разів протягом зимівлі. Динаміку споживання корму сім'ями бджіл протягом цього періоду визначають зважуванням 2-3 контрольних вуликів з кожної групи в зимівнику.     </vt:lpstr>
      <vt:lpstr>6. Статистична обробка результатів досліду.   Досить важливим в наукових дослідженнях є встановлення ступеню достовірності отриманих результатів, тобто існування різниці в показниках між контрольною і дослідною групою тварин. Саме ці питання вирішуються за допомогою методів варіаційної статистики. Біометрична обробка результатів наукових досліджень забезпечує встановлення в кожній групі об’єктів показників: середнього арифметичного числа (М), його помилки (±m), достовірності різниці (t), точності досліду (р), коефіцієнта кореляції двох (чи більше) величин (r).</vt:lpstr>
      <vt:lpstr>Середня арифметична величина (M) ознаки:   M= ∑Х/n Середнє квадратичне відхилення (σ): σ=√(Σ(Xn-M)²)/(n-1) Помилка середньої арифметичної  (m ):  m =δ/(√n)  Вірогідність різниці між середніми арифметичними величинами двох груп тварин вираховують  за формулою: td=(M2-M1)/(√(〖m1〗^2 )+〖m2〗^2 ) де td - критерій вірогідності </vt:lpstr>
      <vt:lpstr>Виділяють такі рівні або пороги імовірності:  В1 = 0,95 (перевірювана гіпотеза підтверджується в 95%);  В2 = 0,99 (перевірювана гіпотеза підтверджується в 99%);  В3 = 0,999 (перевірювана гіпотеза підтверджується в 99,9%).  Рівень значущості  (кількіль негативних результатів із всіх можливих) визначають за формулою:  Р= 1 – В Рівні              Значущість (Р)     Імовірність (В) Нольовий              0,1             0,9 Низький               0,05            0,95 Середній              0,01            0,99 Високий              0,001  0,999 </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5    Організація і проведення дослідів на тваринах</dc:title>
  <dc:creator>USER</dc:creator>
  <cp:lastModifiedBy>Татьяна Голубенко</cp:lastModifiedBy>
  <cp:revision>48</cp:revision>
  <dcterms:created xsi:type="dcterms:W3CDTF">2021-04-16T14:02:36Z</dcterms:created>
  <dcterms:modified xsi:type="dcterms:W3CDTF">2024-10-01T09:18:10Z</dcterms:modified>
</cp:coreProperties>
</file>