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1" r:id="rId3"/>
    <p:sldId id="270" r:id="rId4"/>
    <p:sldId id="269" r:id="rId5"/>
    <p:sldId id="268" r:id="rId6"/>
    <p:sldId id="267" r:id="rId7"/>
    <p:sldId id="266" r:id="rId8"/>
    <p:sldId id="265" r:id="rId9"/>
    <p:sldId id="264" r:id="rId10"/>
    <p:sldId id="262" r:id="rId11"/>
    <p:sldId id="263" r:id="rId12"/>
    <p:sldId id="257" r:id="rId13"/>
    <p:sldId id="260" r:id="rId14"/>
    <p:sldId id="258" r:id="rId15"/>
    <p:sldId id="271" r:id="rId16"/>
    <p:sldId id="259" r:id="rId17"/>
    <p:sldId id="272" r:id="rId18"/>
    <p:sldId id="273" r:id="rId19"/>
    <p:sldId id="276" r:id="rId20"/>
    <p:sldId id="275" r:id="rId21"/>
    <p:sldId id="274" r:id="rId22"/>
    <p:sldId id="279" r:id="rId23"/>
    <p:sldId id="280"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04" autoAdjust="0"/>
    <p:restoredTop sz="94660"/>
  </p:normalViewPr>
  <p:slideViewPr>
    <p:cSldViewPr>
      <p:cViewPr varScale="1">
        <p:scale>
          <a:sx n="81" d="100"/>
          <a:sy n="81" d="100"/>
        </p:scale>
        <p:origin x="1862"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72111E-3A47-4CFA-B11E-993F4D17E540}" type="datetimeFigureOut">
              <a:rPr lang="ru-RU" smtClean="0"/>
              <a:t>01.10.2024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FC68DA-6166-47D4-A407-E3ADE0E4182A}" type="slidenum">
              <a:rPr lang="ru-RU" smtClean="0"/>
              <a:t>‹№›</a:t>
            </a:fld>
            <a:endParaRPr lang="ru-RU"/>
          </a:p>
        </p:txBody>
      </p:sp>
    </p:spTree>
    <p:extLst>
      <p:ext uri="{BB962C8B-B14F-4D97-AF65-F5344CB8AC3E}">
        <p14:creationId xmlns:p14="http://schemas.microsoft.com/office/powerpoint/2010/main" val="2997356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FFC68DA-6166-47D4-A407-E3ADE0E4182A}" type="slidenum">
              <a:rPr lang="ru-RU" smtClean="0"/>
              <a:t>9</a:t>
            </a:fld>
            <a:endParaRPr lang="ru-RU"/>
          </a:p>
        </p:txBody>
      </p:sp>
    </p:spTree>
    <p:extLst>
      <p:ext uri="{BB962C8B-B14F-4D97-AF65-F5344CB8AC3E}">
        <p14:creationId xmlns:p14="http://schemas.microsoft.com/office/powerpoint/2010/main" val="2156151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D2723407-B481-4142-9ADA-3DC0504F0BD8}" type="datetimeFigureOut">
              <a:rPr lang="ru-RU" smtClean="0"/>
              <a:t>01.10.2024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3310963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2723407-B481-4142-9ADA-3DC0504F0BD8}" type="datetimeFigureOut">
              <a:rPr lang="ru-RU" smtClean="0"/>
              <a:t>01.10.2024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171436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2723407-B481-4142-9ADA-3DC0504F0BD8}" type="datetimeFigureOut">
              <a:rPr lang="ru-RU" smtClean="0"/>
              <a:t>01.10.2024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185059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2723407-B481-4142-9ADA-3DC0504F0BD8}" type="datetimeFigureOut">
              <a:rPr lang="ru-RU" smtClean="0"/>
              <a:t>01.10.2024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205151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2723407-B481-4142-9ADA-3DC0504F0BD8}" type="datetimeFigureOut">
              <a:rPr lang="ru-RU" smtClean="0"/>
              <a:t>01.10.2024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3394728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2723407-B481-4142-9ADA-3DC0504F0BD8}" type="datetimeFigureOut">
              <a:rPr lang="ru-RU" smtClean="0"/>
              <a:t>01.10.2024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348703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2723407-B481-4142-9ADA-3DC0504F0BD8}" type="datetimeFigureOut">
              <a:rPr lang="ru-RU" smtClean="0"/>
              <a:t>01.10.2024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30551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2723407-B481-4142-9ADA-3DC0504F0BD8}" type="datetimeFigureOut">
              <a:rPr lang="ru-RU" smtClean="0"/>
              <a:t>01.10.2024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12699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2723407-B481-4142-9ADA-3DC0504F0BD8}" type="datetimeFigureOut">
              <a:rPr lang="ru-RU" smtClean="0"/>
              <a:t>01.10.2024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137639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2723407-B481-4142-9ADA-3DC0504F0BD8}" type="datetimeFigureOut">
              <a:rPr lang="ru-RU" smtClean="0"/>
              <a:t>01.10.2024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1771065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2723407-B481-4142-9ADA-3DC0504F0BD8}" type="datetimeFigureOut">
              <a:rPr lang="ru-RU" smtClean="0"/>
              <a:t>01.10.2024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87FEEBA-6571-422F-8568-4C6B58E1448F}" type="slidenum">
              <a:rPr lang="ru-RU" smtClean="0"/>
              <a:t>‹№›</a:t>
            </a:fld>
            <a:endParaRPr lang="ru-RU"/>
          </a:p>
        </p:txBody>
      </p:sp>
    </p:spTree>
    <p:extLst>
      <p:ext uri="{BB962C8B-B14F-4D97-AF65-F5344CB8AC3E}">
        <p14:creationId xmlns:p14="http://schemas.microsoft.com/office/powerpoint/2010/main" val="1023518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23407-B481-4142-9ADA-3DC0504F0BD8}" type="datetimeFigureOut">
              <a:rPr lang="ru-RU" smtClean="0"/>
              <a:t>01.10.2024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FEEBA-6571-422F-8568-4C6B58E1448F}" type="slidenum">
              <a:rPr lang="ru-RU" smtClean="0"/>
              <a:t>‹№›</a:t>
            </a:fld>
            <a:endParaRPr lang="ru-RU"/>
          </a:p>
        </p:txBody>
      </p:sp>
    </p:spTree>
    <p:extLst>
      <p:ext uri="{BB962C8B-B14F-4D97-AF65-F5344CB8AC3E}">
        <p14:creationId xmlns:p14="http://schemas.microsoft.com/office/powerpoint/2010/main" val="4281367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620689"/>
            <a:ext cx="7772400" cy="936104"/>
          </a:xfrm>
        </p:spPr>
        <p:txBody>
          <a:bodyPr>
            <a:normAutofit/>
          </a:bodyPr>
          <a:lstStyle/>
          <a:p>
            <a:r>
              <a:rPr lang="ru-RU" sz="3200" b="1">
                <a:solidFill>
                  <a:srgbClr val="002060"/>
                </a:solidFill>
              </a:rPr>
              <a:t>ЛЕКЦІЯ 8</a:t>
            </a:r>
            <a:endParaRPr lang="ru-RU" sz="3200" b="1" dirty="0">
              <a:solidFill>
                <a:srgbClr val="002060"/>
              </a:solidFill>
            </a:endParaRPr>
          </a:p>
        </p:txBody>
      </p:sp>
      <p:sp>
        <p:nvSpPr>
          <p:cNvPr id="3" name="Подзаголовок 2"/>
          <p:cNvSpPr>
            <a:spLocks noGrp="1"/>
          </p:cNvSpPr>
          <p:nvPr>
            <p:ph type="subTitle" idx="1"/>
          </p:nvPr>
        </p:nvSpPr>
        <p:spPr>
          <a:xfrm>
            <a:off x="611560" y="1628800"/>
            <a:ext cx="7920880" cy="1800200"/>
          </a:xfrm>
        </p:spPr>
        <p:style>
          <a:lnRef idx="1">
            <a:schemeClr val="accent3"/>
          </a:lnRef>
          <a:fillRef idx="2">
            <a:schemeClr val="accent3"/>
          </a:fillRef>
          <a:effectRef idx="1">
            <a:schemeClr val="accent3"/>
          </a:effectRef>
          <a:fontRef idx="minor">
            <a:schemeClr val="dk1"/>
          </a:fontRef>
        </p:style>
        <p:txBody>
          <a:bodyPr>
            <a:normAutofit fontScale="92500"/>
          </a:bodyPr>
          <a:lstStyle/>
          <a:p>
            <a:r>
              <a:rPr lang="ru-RU" sz="3600" b="1" i="1" dirty="0" err="1">
                <a:solidFill>
                  <a:srgbClr val="C00000"/>
                </a:solidFill>
                <a:cs typeface="Aharoni" panose="02010803020104030203" pitchFamily="2" charset="-79"/>
              </a:rPr>
              <a:t>Апробація</a:t>
            </a:r>
            <a:r>
              <a:rPr lang="ru-RU" sz="3600" b="1" i="1" dirty="0">
                <a:solidFill>
                  <a:srgbClr val="C00000"/>
                </a:solidFill>
                <a:cs typeface="Aharoni" panose="02010803020104030203" pitchFamily="2" charset="-79"/>
              </a:rPr>
              <a:t> </a:t>
            </a:r>
            <a:r>
              <a:rPr lang="ru-RU" sz="3600" b="1" i="1" dirty="0" err="1">
                <a:solidFill>
                  <a:srgbClr val="C00000"/>
                </a:solidFill>
                <a:cs typeface="Aharoni" panose="02010803020104030203" pitchFamily="2" charset="-79"/>
              </a:rPr>
              <a:t>результатів</a:t>
            </a:r>
            <a:r>
              <a:rPr lang="ru-RU" sz="3600" b="1" i="1" dirty="0">
                <a:solidFill>
                  <a:srgbClr val="C00000"/>
                </a:solidFill>
                <a:cs typeface="Aharoni" panose="02010803020104030203" pitchFamily="2" charset="-79"/>
              </a:rPr>
              <a:t> </a:t>
            </a:r>
            <a:r>
              <a:rPr lang="ru-RU" sz="3600" b="1" i="1" dirty="0" err="1">
                <a:solidFill>
                  <a:srgbClr val="C00000"/>
                </a:solidFill>
                <a:cs typeface="Aharoni" panose="02010803020104030203" pitchFamily="2" charset="-79"/>
              </a:rPr>
              <a:t>наукового</a:t>
            </a:r>
            <a:r>
              <a:rPr lang="ru-RU" sz="3600" b="1" i="1" dirty="0">
                <a:solidFill>
                  <a:srgbClr val="C00000"/>
                </a:solidFill>
                <a:cs typeface="Aharoni" panose="02010803020104030203" pitchFamily="2" charset="-79"/>
              </a:rPr>
              <a:t> </a:t>
            </a:r>
            <a:r>
              <a:rPr lang="ru-RU" sz="3600" b="1" i="1" dirty="0" err="1">
                <a:solidFill>
                  <a:srgbClr val="C00000"/>
                </a:solidFill>
                <a:cs typeface="Aharoni" panose="02010803020104030203" pitchFamily="2" charset="-79"/>
              </a:rPr>
              <a:t>дослідження</a:t>
            </a:r>
            <a:r>
              <a:rPr lang="ru-RU" sz="3600" b="1" i="1" dirty="0">
                <a:solidFill>
                  <a:srgbClr val="C00000"/>
                </a:solidFill>
                <a:cs typeface="Aharoni" panose="02010803020104030203" pitchFamily="2" charset="-79"/>
              </a:rPr>
              <a:t> та </a:t>
            </a:r>
            <a:r>
              <a:rPr lang="ru-RU" sz="3600" b="1" i="1" dirty="0" err="1">
                <a:solidFill>
                  <a:srgbClr val="C00000"/>
                </a:solidFill>
                <a:cs typeface="Aharoni" panose="02010803020104030203" pitchFamily="2" charset="-79"/>
              </a:rPr>
              <a:t>форми</a:t>
            </a:r>
            <a:r>
              <a:rPr lang="ru-RU" sz="3600" b="1" i="1" dirty="0">
                <a:solidFill>
                  <a:srgbClr val="C00000"/>
                </a:solidFill>
                <a:cs typeface="Aharoni" panose="02010803020104030203" pitchFamily="2" charset="-79"/>
              </a:rPr>
              <a:t> </a:t>
            </a:r>
            <a:r>
              <a:rPr lang="ru-RU" sz="3600" b="1" i="1" dirty="0" err="1">
                <a:solidFill>
                  <a:srgbClr val="C00000"/>
                </a:solidFill>
                <a:cs typeface="Aharoni" panose="02010803020104030203" pitchFamily="2" charset="-79"/>
              </a:rPr>
              <a:t>впровадження</a:t>
            </a:r>
            <a:r>
              <a:rPr lang="ru-RU" sz="3600" b="1" i="1" dirty="0">
                <a:solidFill>
                  <a:srgbClr val="C00000"/>
                </a:solidFill>
                <a:cs typeface="Aharoni" panose="02010803020104030203" pitchFamily="2" charset="-79"/>
              </a:rPr>
              <a:t> </a:t>
            </a:r>
            <a:r>
              <a:rPr lang="ru-RU" sz="3600" b="1" i="1" dirty="0" err="1">
                <a:solidFill>
                  <a:srgbClr val="C00000"/>
                </a:solidFill>
                <a:cs typeface="Aharoni" panose="02010803020104030203" pitchFamily="2" charset="-79"/>
              </a:rPr>
              <a:t>результатів</a:t>
            </a:r>
            <a:r>
              <a:rPr lang="ru-RU" sz="3600" b="1" i="1" dirty="0">
                <a:solidFill>
                  <a:srgbClr val="C00000"/>
                </a:solidFill>
                <a:cs typeface="Aharoni" panose="02010803020104030203" pitchFamily="2" charset="-79"/>
              </a:rPr>
              <a:t> </a:t>
            </a:r>
            <a:r>
              <a:rPr lang="ru-RU" sz="3600" b="1" i="1" dirty="0" err="1">
                <a:solidFill>
                  <a:srgbClr val="C00000"/>
                </a:solidFill>
                <a:cs typeface="Aharoni" panose="02010803020104030203" pitchFamily="2" charset="-79"/>
              </a:rPr>
              <a:t>дослідження</a:t>
            </a:r>
            <a:endParaRPr lang="ru-RU" sz="3600" b="1" i="1" dirty="0">
              <a:solidFill>
                <a:srgbClr val="C00000"/>
              </a:solidFill>
              <a:cs typeface="Aharoni" panose="02010803020104030203" pitchFamily="2" charset="-79"/>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789040"/>
            <a:ext cx="5652120"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28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416"/>
            <a:ext cx="9144000" cy="73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1187624" y="274638"/>
            <a:ext cx="7632848" cy="6034682"/>
          </a:xfrm>
        </p:spPr>
        <p:txBody>
          <a:bodyPr>
            <a:normAutofit/>
          </a:bodyPr>
          <a:lstStyle/>
          <a:p>
            <a:pPr indent="450215" algn="l">
              <a:lnSpc>
                <a:spcPct val="115000"/>
              </a:lnSpc>
              <a:spcAft>
                <a:spcPts val="300"/>
              </a:spcAft>
            </a:pPr>
            <a:r>
              <a:rPr lang="uk-UA" sz="2400" b="1" dirty="0">
                <a:solidFill>
                  <a:srgbClr val="FF0000"/>
                </a:solidFill>
                <a:effectLst/>
                <a:latin typeface="Times New Roman"/>
                <a:ea typeface="Calibri"/>
                <a:cs typeface="Times New Roman"/>
              </a:rPr>
              <a:t>Тривалість виробничої перевірки </a:t>
            </a:r>
            <a:r>
              <a:rPr lang="uk-UA" sz="2400" dirty="0">
                <a:effectLst/>
                <a:latin typeface="Times New Roman"/>
                <a:ea typeface="Calibri"/>
                <a:cs typeface="Times New Roman"/>
              </a:rPr>
              <a:t>найчастіше відповідає тривалості виробничого циклу. </a:t>
            </a:r>
            <a:br>
              <a:rPr lang="uk-UA" sz="2400" dirty="0">
                <a:effectLst/>
                <a:latin typeface="Times New Roman"/>
                <a:ea typeface="Calibri"/>
                <a:cs typeface="Times New Roman"/>
              </a:rPr>
            </a:br>
            <a:r>
              <a:rPr lang="uk-UA" sz="2400" dirty="0">
                <a:latin typeface="Times New Roman"/>
                <a:ea typeface="Calibri"/>
                <a:cs typeface="Times New Roman"/>
              </a:rPr>
              <a:t>	</a:t>
            </a:r>
            <a:r>
              <a:rPr lang="uk-UA" sz="2400" dirty="0">
                <a:effectLst/>
                <a:latin typeface="Times New Roman"/>
                <a:ea typeface="Calibri"/>
                <a:cs typeface="Times New Roman"/>
              </a:rPr>
              <a:t>Так, </a:t>
            </a:r>
            <a:r>
              <a:rPr lang="uk-UA" sz="2400" b="1" dirty="0">
                <a:solidFill>
                  <a:srgbClr val="FF0000"/>
                </a:solidFill>
                <a:effectLst/>
                <a:latin typeface="Times New Roman"/>
                <a:ea typeface="Calibri"/>
                <a:cs typeface="Times New Roman"/>
              </a:rPr>
              <a:t>для корів </a:t>
            </a:r>
            <a:r>
              <a:rPr lang="uk-UA" sz="2400" dirty="0">
                <a:effectLst/>
                <a:latin typeface="Times New Roman"/>
                <a:ea typeface="Calibri"/>
                <a:cs typeface="Times New Roman"/>
              </a:rPr>
              <a:t>вона починається з першого дня лактації і продовжується до її закінчення. </a:t>
            </a:r>
            <a:br>
              <a:rPr lang="uk-UA" sz="2400" dirty="0">
                <a:effectLst/>
                <a:latin typeface="Times New Roman"/>
                <a:ea typeface="Calibri"/>
                <a:cs typeface="Times New Roman"/>
              </a:rPr>
            </a:br>
            <a:r>
              <a:rPr lang="uk-UA" sz="2400" dirty="0">
                <a:latin typeface="Times New Roman"/>
                <a:ea typeface="Calibri"/>
                <a:cs typeface="Times New Roman"/>
              </a:rPr>
              <a:t>	</a:t>
            </a:r>
            <a:r>
              <a:rPr lang="uk-UA" sz="2400" b="1" dirty="0">
                <a:solidFill>
                  <a:srgbClr val="006600"/>
                </a:solidFill>
                <a:effectLst/>
                <a:latin typeface="Times New Roman"/>
                <a:ea typeface="Calibri"/>
                <a:cs typeface="Times New Roman"/>
              </a:rPr>
              <a:t>При вирощуванні молодняку на м'ясо </a:t>
            </a:r>
            <a:r>
              <a:rPr lang="uk-UA" sz="2400" dirty="0">
                <a:effectLst/>
                <a:latin typeface="Times New Roman"/>
                <a:ea typeface="Calibri"/>
                <a:cs typeface="Times New Roman"/>
              </a:rPr>
              <a:t>дослідом можуть бути охоплені такі періоди: </a:t>
            </a:r>
            <a:br>
              <a:rPr lang="uk-UA" sz="2400" dirty="0">
                <a:effectLst/>
                <a:latin typeface="Times New Roman"/>
                <a:ea typeface="Calibri"/>
                <a:cs typeface="Times New Roman"/>
              </a:rPr>
            </a:br>
            <a:r>
              <a:rPr lang="uk-UA" sz="2400" dirty="0">
                <a:latin typeface="Times New Roman"/>
                <a:ea typeface="Calibri"/>
                <a:cs typeface="Times New Roman"/>
              </a:rPr>
              <a:t>- </a:t>
            </a:r>
            <a:r>
              <a:rPr lang="uk-UA" sz="2400" i="1" dirty="0">
                <a:solidFill>
                  <a:srgbClr val="002060"/>
                </a:solidFill>
                <a:effectLst/>
                <a:latin typeface="Times New Roman"/>
                <a:ea typeface="Calibri"/>
                <a:cs typeface="Times New Roman"/>
              </a:rPr>
              <a:t>від народження до 15-20 днів </a:t>
            </a:r>
            <a:r>
              <a:rPr lang="uk-UA" sz="2400" dirty="0">
                <a:effectLst/>
                <a:latin typeface="Times New Roman"/>
                <a:ea typeface="Calibri"/>
                <a:cs typeface="Times New Roman"/>
              </a:rPr>
              <a:t>- </a:t>
            </a:r>
            <a:r>
              <a:rPr lang="uk-UA" sz="2400" dirty="0" err="1">
                <a:effectLst/>
                <a:latin typeface="Times New Roman"/>
                <a:ea typeface="Calibri"/>
                <a:cs typeface="Times New Roman"/>
              </a:rPr>
              <a:t>профілакторний</a:t>
            </a:r>
            <a:r>
              <a:rPr lang="uk-UA" sz="2400" dirty="0">
                <a:effectLst/>
                <a:latin typeface="Times New Roman"/>
                <a:ea typeface="Calibri"/>
                <a:cs typeface="Times New Roman"/>
              </a:rPr>
              <a:t> період; </a:t>
            </a:r>
            <a:br>
              <a:rPr lang="uk-UA" sz="2400" dirty="0">
                <a:effectLst/>
                <a:latin typeface="Times New Roman"/>
                <a:ea typeface="Calibri"/>
                <a:cs typeface="Times New Roman"/>
              </a:rPr>
            </a:br>
            <a:r>
              <a:rPr lang="uk-UA" sz="2400" dirty="0">
                <a:latin typeface="Times New Roman"/>
                <a:ea typeface="Calibri"/>
                <a:cs typeface="Times New Roman"/>
              </a:rPr>
              <a:t>- </a:t>
            </a:r>
            <a:r>
              <a:rPr lang="uk-UA" sz="2400" i="1" dirty="0">
                <a:solidFill>
                  <a:srgbClr val="002060"/>
                </a:solidFill>
                <a:latin typeface="Times New Roman"/>
                <a:ea typeface="Calibri"/>
                <a:cs typeface="Times New Roman"/>
              </a:rPr>
              <a:t>молочний період -20-180 днів </a:t>
            </a:r>
            <a:r>
              <a:rPr lang="uk-UA" sz="2400" dirty="0">
                <a:latin typeface="Times New Roman"/>
                <a:ea typeface="Calibri"/>
                <a:cs typeface="Times New Roman"/>
              </a:rPr>
              <a:t>(іноді ділять на 3 фази 1-65 днів, 2 і 3 – по 50 днів);</a:t>
            </a:r>
            <a:br>
              <a:rPr lang="uk-UA" sz="2400" dirty="0">
                <a:effectLst/>
                <a:latin typeface="Times New Roman"/>
                <a:ea typeface="Calibri"/>
                <a:cs typeface="Times New Roman"/>
              </a:rPr>
            </a:br>
            <a:r>
              <a:rPr lang="uk-UA" sz="2400" dirty="0">
                <a:effectLst/>
                <a:latin typeface="Times New Roman"/>
                <a:ea typeface="Calibri"/>
                <a:cs typeface="Times New Roman"/>
              </a:rPr>
              <a:t>- </a:t>
            </a:r>
            <a:r>
              <a:rPr lang="uk-UA" sz="2400" i="1" dirty="0">
                <a:solidFill>
                  <a:srgbClr val="002060"/>
                </a:solidFill>
                <a:effectLst/>
                <a:latin typeface="Times New Roman"/>
                <a:ea typeface="Calibri"/>
                <a:cs typeface="Times New Roman"/>
              </a:rPr>
              <a:t>період дорощування </a:t>
            </a:r>
            <a:r>
              <a:rPr lang="uk-UA" sz="2400" dirty="0">
                <a:effectLst/>
                <a:latin typeface="Times New Roman"/>
                <a:ea typeface="Calibri"/>
                <a:cs typeface="Times New Roman"/>
              </a:rPr>
              <a:t>- від 6 до 10-12 місяців, </a:t>
            </a:r>
            <a:br>
              <a:rPr lang="uk-UA" sz="2400" dirty="0">
                <a:effectLst/>
                <a:latin typeface="Times New Roman"/>
                <a:ea typeface="Calibri"/>
                <a:cs typeface="Times New Roman"/>
              </a:rPr>
            </a:br>
            <a:r>
              <a:rPr lang="uk-UA" sz="2400" dirty="0">
                <a:latin typeface="Times New Roman"/>
                <a:ea typeface="Calibri"/>
                <a:cs typeface="Times New Roman"/>
              </a:rPr>
              <a:t>- </a:t>
            </a:r>
            <a:r>
              <a:rPr lang="uk-UA" sz="2400" i="1" dirty="0">
                <a:solidFill>
                  <a:srgbClr val="002060"/>
                </a:solidFill>
                <a:latin typeface="Times New Roman"/>
                <a:ea typeface="Calibri"/>
                <a:cs typeface="Times New Roman"/>
              </a:rPr>
              <a:t>відгодівля з</a:t>
            </a:r>
            <a:r>
              <a:rPr lang="uk-UA" sz="2400" dirty="0">
                <a:latin typeface="Times New Roman"/>
                <a:ea typeface="Calibri"/>
                <a:cs typeface="Times New Roman"/>
              </a:rPr>
              <a:t> 10-12 до 14-18 міс</a:t>
            </a:r>
            <a:r>
              <a:rPr lang="uk-UA" sz="2400" dirty="0">
                <a:effectLst/>
                <a:latin typeface="Times New Roman"/>
                <a:ea typeface="Calibri"/>
                <a:cs typeface="Times New Roman"/>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457200" y="274638"/>
            <a:ext cx="8229600" cy="6034682"/>
          </a:xfrm>
        </p:spPr>
        <p:txBody>
          <a:bodyPr>
            <a:normAutofit/>
          </a:bodyPr>
          <a:lstStyle/>
          <a:p>
            <a:pPr algn="l"/>
            <a:r>
              <a:rPr lang="uk-UA" sz="2400" b="1" dirty="0">
                <a:solidFill>
                  <a:srgbClr val="C00000"/>
                </a:solidFill>
                <a:latin typeface="Times New Roman" panose="02020603050405020304" pitchFamily="18" charset="0"/>
                <a:cs typeface="Times New Roman" panose="02020603050405020304" pitchFamily="18" charset="0"/>
              </a:rPr>
              <a:t>У свинарстві </a:t>
            </a:r>
            <a:r>
              <a:rPr lang="uk-UA" sz="2400" dirty="0">
                <a:latin typeface="Times New Roman" panose="02020603050405020304" pitchFamily="18" charset="0"/>
                <a:cs typeface="Times New Roman" panose="02020603050405020304" pitchFamily="18" charset="0"/>
              </a:rPr>
              <a:t>виробничі досліди проводять по періодах:</a:t>
            </a:r>
            <a:br>
              <a:rPr lang="uk-UA" sz="2400" dirty="0">
                <a:latin typeface="Times New Roman" panose="02020603050405020304" pitchFamily="18" charset="0"/>
                <a:cs typeface="Times New Roman" panose="02020603050405020304" pitchFamily="18" charset="0"/>
              </a:rPr>
            </a:br>
            <a:r>
              <a:rPr lang="uk-UA" sz="2400" dirty="0">
                <a:latin typeface="Times New Roman" panose="02020603050405020304" pitchFamily="18" charset="0"/>
                <a:cs typeface="Times New Roman" panose="02020603050405020304" pitchFamily="18" charset="0"/>
              </a:rPr>
              <a:t>-дорощування (від 26 до 42, від 43 до 60 і від 61 до 105 днів)</a:t>
            </a:r>
            <a:br>
              <a:rPr lang="uk-UA" sz="2400" dirty="0">
                <a:latin typeface="Times New Roman" panose="02020603050405020304" pitchFamily="18" charset="0"/>
                <a:cs typeface="Times New Roman" panose="02020603050405020304" pitchFamily="18" charset="0"/>
              </a:rPr>
            </a:br>
            <a:r>
              <a:rPr lang="uk-UA" sz="2400" dirty="0">
                <a:latin typeface="Times New Roman" panose="02020603050405020304" pitchFamily="18" charset="0"/>
                <a:cs typeface="Times New Roman" panose="02020603050405020304" pitchFamily="18" charset="0"/>
              </a:rPr>
              <a:t>- перший період відгодівлі  (від 106 до 158днів)</a:t>
            </a:r>
            <a:br>
              <a:rPr lang="uk-UA" sz="2400" dirty="0">
                <a:latin typeface="Times New Roman" panose="02020603050405020304" pitchFamily="18" charset="0"/>
                <a:cs typeface="Times New Roman" panose="02020603050405020304" pitchFamily="18" charset="0"/>
              </a:rPr>
            </a:br>
            <a:r>
              <a:rPr lang="uk-UA" sz="2400" dirty="0">
                <a:latin typeface="Times New Roman" panose="02020603050405020304" pitchFamily="18" charset="0"/>
                <a:cs typeface="Times New Roman" panose="02020603050405020304" pitchFamily="18" charset="0"/>
              </a:rPr>
              <a:t>-другий період відгодівлі (від 159 до 222 днів).</a:t>
            </a:r>
            <a:br>
              <a:rPr lang="ru-RU" sz="2400" dirty="0">
                <a:latin typeface="Times New Roman" panose="02020603050405020304" pitchFamily="18" charset="0"/>
                <a:cs typeface="Times New Roman" panose="02020603050405020304" pitchFamily="18" charset="0"/>
              </a:rPr>
            </a:br>
            <a:r>
              <a:rPr lang="uk-UA" sz="2400" b="1" dirty="0">
                <a:solidFill>
                  <a:srgbClr val="C00000"/>
                </a:solidFill>
                <a:latin typeface="Times New Roman" panose="02020603050405020304" pitchFamily="18" charset="0"/>
                <a:cs typeface="Times New Roman" panose="02020603050405020304" pitchFamily="18" charset="0"/>
              </a:rPr>
              <a:t>У вівчарстві </a:t>
            </a:r>
            <a:r>
              <a:rPr lang="uk-UA" sz="2400" dirty="0">
                <a:latin typeface="Times New Roman" panose="02020603050405020304" pitchFamily="18" charset="0"/>
                <a:cs typeface="Times New Roman" panose="02020603050405020304" pitchFamily="18" charset="0"/>
              </a:rPr>
              <a:t>виробничі досліди тривають (місяців): з </a:t>
            </a:r>
            <a:r>
              <a:rPr lang="uk-UA" sz="2400" dirty="0" err="1">
                <a:latin typeface="Times New Roman" panose="02020603050405020304" pitchFamily="18" charset="0"/>
                <a:cs typeface="Times New Roman" panose="02020603050405020304" pitchFamily="18" charset="0"/>
              </a:rPr>
              <a:t>кітними</a:t>
            </a:r>
            <a:r>
              <a:rPr lang="uk-UA" sz="2400" dirty="0">
                <a:latin typeface="Times New Roman" panose="02020603050405020304" pitchFamily="18" charset="0"/>
                <a:cs typeface="Times New Roman" panose="02020603050405020304" pitchFamily="18" charset="0"/>
              </a:rPr>
              <a:t> матками - 5, </a:t>
            </a:r>
            <a:r>
              <a:rPr lang="uk-UA" sz="2400" dirty="0" err="1">
                <a:latin typeface="Times New Roman" panose="02020603050405020304" pitchFamily="18" charset="0"/>
                <a:cs typeface="Times New Roman" panose="02020603050405020304" pitchFamily="18" charset="0"/>
              </a:rPr>
              <a:t>лактуючими</a:t>
            </a:r>
            <a:r>
              <a:rPr lang="uk-UA" sz="2400" dirty="0">
                <a:latin typeface="Times New Roman" panose="02020603050405020304" pitchFamily="18" charset="0"/>
                <a:cs typeface="Times New Roman" panose="02020603050405020304" pitchFamily="18" charset="0"/>
              </a:rPr>
              <a:t> 2-4, молодняком 4-6; </a:t>
            </a:r>
            <a:br>
              <a:rPr lang="ru-RU" sz="2400" dirty="0">
                <a:latin typeface="Times New Roman" panose="02020603050405020304" pitchFamily="18" charset="0"/>
                <a:cs typeface="Times New Roman" panose="02020603050405020304" pitchFamily="18" charset="0"/>
              </a:rPr>
            </a:br>
            <a:r>
              <a:rPr lang="uk-UA" sz="2400" b="1" dirty="0">
                <a:solidFill>
                  <a:srgbClr val="C00000"/>
                </a:solidFill>
                <a:latin typeface="Times New Roman" panose="02020603050405020304" pitchFamily="18" charset="0"/>
                <a:cs typeface="Times New Roman" panose="02020603050405020304" pitchFamily="18" charset="0"/>
              </a:rPr>
              <a:t>у конярстві</a:t>
            </a:r>
            <a:r>
              <a:rPr lang="uk-UA" sz="2400" dirty="0">
                <a:latin typeface="Times New Roman" panose="02020603050405020304" pitchFamily="18" charset="0"/>
                <a:cs typeface="Times New Roman" panose="02020603050405020304" pitchFamily="18" charset="0"/>
              </a:rPr>
              <a:t>: з кобилами - 12, молодняком залежно від віку по періодах (від 6 до 12, від 12 до 18, від 18 до 24 місяців); </a:t>
            </a:r>
            <a:br>
              <a:rPr lang="ru-RU" sz="2400" dirty="0">
                <a:latin typeface="Times New Roman" panose="02020603050405020304" pitchFamily="18" charset="0"/>
                <a:cs typeface="Times New Roman" panose="02020603050405020304" pitchFamily="18" charset="0"/>
              </a:rPr>
            </a:br>
            <a:r>
              <a:rPr lang="uk-UA" sz="2400" b="1" dirty="0">
                <a:solidFill>
                  <a:srgbClr val="C00000"/>
                </a:solidFill>
                <a:latin typeface="Times New Roman" panose="02020603050405020304" pitchFamily="18" charset="0"/>
                <a:cs typeface="Times New Roman" panose="02020603050405020304" pitchFamily="18" charset="0"/>
              </a:rPr>
              <a:t>у птахівництві</a:t>
            </a:r>
            <a:r>
              <a:rPr lang="uk-UA" sz="2400" dirty="0">
                <a:latin typeface="Times New Roman" panose="02020603050405020304" pitchFamily="18" charset="0"/>
                <a:cs typeface="Times New Roman" panose="02020603050405020304" pitchFamily="18" charset="0"/>
              </a:rPr>
              <a:t>: з курками-несучками - не менше 10 місяців від початку яйцекладки, з індичками, качками, гусками - протягом усього періоду яйцекладки.</a:t>
            </a:r>
            <a:br>
              <a:rPr lang="ru-RU" sz="2400" dirty="0">
                <a:latin typeface="Times New Roman" panose="02020603050405020304" pitchFamily="18" charset="0"/>
                <a:cs typeface="Times New Roman" panose="02020603050405020304" pitchFamily="18" charset="0"/>
              </a:rPr>
            </a:br>
            <a:r>
              <a:rPr lang="uk-UA" sz="2400" dirty="0">
                <a:latin typeface="Times New Roman" panose="02020603050405020304" pitchFamily="18" charset="0"/>
                <a:cs typeface="Times New Roman" panose="02020603050405020304" pitchFamily="18" charset="0"/>
              </a:rPr>
              <a:t>Дослід з </a:t>
            </a:r>
            <a:r>
              <a:rPr lang="uk-UA" sz="2400" u="sng" dirty="0">
                <a:solidFill>
                  <a:srgbClr val="C00000"/>
                </a:solidFill>
                <a:latin typeface="Times New Roman" panose="02020603050405020304" pitchFamily="18" charset="0"/>
                <a:cs typeface="Times New Roman" panose="02020603050405020304" pitchFamily="18" charset="0"/>
              </a:rPr>
              <a:t>виробничої оцінки ефективності нових кормів </a:t>
            </a:r>
            <a:r>
              <a:rPr lang="uk-UA" sz="2400" dirty="0">
                <a:latin typeface="Times New Roman" panose="02020603050405020304" pitchFamily="18" charset="0"/>
                <a:cs typeface="Times New Roman" panose="02020603050405020304" pitchFamily="18" charset="0"/>
              </a:rPr>
              <a:t>і добавок у годівлі тварин триває не менше трьох місяців.</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26127" cy="686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457200" y="274638"/>
            <a:ext cx="8229600" cy="6034682"/>
          </a:xfrm>
        </p:spPr>
        <p:txBody>
          <a:bodyPr>
            <a:normAutofit/>
          </a:bodyPr>
          <a:lstStyle/>
          <a:p>
            <a:pPr indent="449580" algn="l">
              <a:lnSpc>
                <a:spcPct val="115000"/>
              </a:lnSpc>
              <a:spcAft>
                <a:spcPts val="300"/>
              </a:spcAft>
            </a:pPr>
            <a:r>
              <a:rPr lang="uk-UA" sz="2400" b="1" dirty="0">
                <a:solidFill>
                  <a:srgbClr val="C00000"/>
                </a:solidFill>
                <a:effectLst/>
                <a:latin typeface="Times New Roman"/>
                <a:ea typeface="Calibri"/>
                <a:cs typeface="Times New Roman"/>
              </a:rPr>
              <a:t>3. Економічна оцінка виробничих досліджень</a:t>
            </a:r>
            <a:br>
              <a:rPr lang="uk-UA" sz="2400" b="1" dirty="0">
                <a:effectLst/>
                <a:latin typeface="Times New Roman"/>
                <a:ea typeface="Calibri"/>
                <a:cs typeface="Times New Roman"/>
              </a:rPr>
            </a:br>
            <a:r>
              <a:rPr lang="uk-UA" sz="2400" b="1" dirty="0">
                <a:effectLst/>
                <a:latin typeface="Times New Roman"/>
                <a:ea typeface="Calibri"/>
                <a:cs typeface="Times New Roman"/>
              </a:rPr>
              <a:t>	</a:t>
            </a:r>
            <a:br>
              <a:rPr lang="uk-UA" sz="2400" b="1" dirty="0">
                <a:effectLst/>
                <a:latin typeface="Times New Roman"/>
                <a:ea typeface="Calibri"/>
                <a:cs typeface="Times New Roman"/>
              </a:rPr>
            </a:br>
            <a:r>
              <a:rPr lang="uk-UA" sz="2400" b="1" dirty="0">
                <a:latin typeface="Times New Roman"/>
                <a:ea typeface="Calibri"/>
                <a:cs typeface="Times New Roman"/>
              </a:rPr>
              <a:t>	</a:t>
            </a:r>
            <a:r>
              <a:rPr lang="uk-UA" sz="2400" dirty="0">
                <a:effectLst/>
                <a:latin typeface="Times New Roman"/>
                <a:ea typeface="Calibri"/>
                <a:cs typeface="Times New Roman"/>
              </a:rPr>
              <a:t>Економічне обґрунтування наукових розробок є заключним етапом дослідження і дає змогу визначити витрати на дослідження </a:t>
            </a:r>
            <a:r>
              <a:rPr lang="uk-UA" sz="2400" dirty="0" err="1">
                <a:effectLst/>
                <a:latin typeface="Times New Roman"/>
                <a:ea typeface="Calibri"/>
                <a:cs typeface="Times New Roman"/>
              </a:rPr>
              <a:t>фактора</a:t>
            </a:r>
            <a:r>
              <a:rPr lang="uk-UA" sz="2400" dirty="0">
                <a:effectLst/>
                <a:latin typeface="Times New Roman"/>
                <a:ea typeface="Calibri"/>
                <a:cs typeface="Times New Roman"/>
              </a:rPr>
              <a:t> та економічний ефект від впровадження наукової розробки у виробництво.</a:t>
            </a:r>
            <a:br>
              <a:rPr lang="ru-RU" sz="2400" dirty="0">
                <a:ea typeface="Calibri"/>
                <a:cs typeface="Times New Roman"/>
              </a:rPr>
            </a:br>
            <a:r>
              <a:rPr lang="ru-RU" sz="2400" dirty="0">
                <a:ea typeface="Calibri"/>
                <a:cs typeface="Times New Roman"/>
              </a:rPr>
              <a:t>	</a:t>
            </a:r>
            <a:r>
              <a:rPr lang="uk-UA" sz="2400" dirty="0">
                <a:effectLst/>
                <a:latin typeface="Times New Roman"/>
                <a:ea typeface="Calibri"/>
                <a:cs typeface="Times New Roman"/>
              </a:rPr>
              <a:t>Річний економічний ефект від впровадження наукових досліджень дорівнює сумі економії усіх виробничих ресурсів (кормів, заробітної плати га ін.) і підвищення якісних показників. Останні визначають порівнянням результатів дослідного варіанта з </a:t>
            </a:r>
            <a:r>
              <a:rPr lang="uk-UA" sz="2400" dirty="0" err="1">
                <a:effectLst/>
                <a:latin typeface="Times New Roman"/>
                <a:ea typeface="Calibri"/>
                <a:cs typeface="Times New Roman"/>
              </a:rPr>
              <a:t>контрольним,тобто</a:t>
            </a:r>
            <a:r>
              <a:rPr lang="uk-UA" sz="2400" dirty="0">
                <a:effectLst/>
                <a:latin typeface="Times New Roman"/>
                <a:ea typeface="Calibri"/>
                <a:cs typeface="Times New Roman"/>
              </a:rPr>
              <a:t> тим, що активується в даному господарстві, у грошовому виразі.</a:t>
            </a:r>
            <a:br>
              <a:rPr lang="ru-RU" sz="2400" dirty="0">
                <a:ea typeface="Calibri"/>
                <a:cs typeface="Times New Roman"/>
              </a:rPr>
            </a:br>
            <a:br>
              <a:rPr lang="ru-RU" sz="1800" dirty="0">
                <a:ea typeface="Calibri"/>
                <a:cs typeface="Times New Roman"/>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424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2" y="0"/>
            <a:ext cx="93465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457200" y="274638"/>
            <a:ext cx="8229600" cy="6034682"/>
          </a:xfrm>
        </p:spPr>
        <p:txBody>
          <a:bodyPr>
            <a:normAutofit fontScale="90000"/>
          </a:bodyPr>
          <a:lstStyle/>
          <a:p>
            <a:pPr indent="450215" algn="l">
              <a:lnSpc>
                <a:spcPct val="115000"/>
              </a:lnSpc>
              <a:spcAft>
                <a:spcPts val="300"/>
              </a:spcAft>
            </a:pPr>
            <a:r>
              <a:rPr lang="uk-UA" sz="2400" b="1" dirty="0">
                <a:solidFill>
                  <a:srgbClr val="C00000"/>
                </a:solidFill>
                <a:effectLst/>
                <a:latin typeface="Times New Roman"/>
                <a:ea typeface="Calibri"/>
                <a:cs typeface="Times New Roman"/>
              </a:rPr>
              <a:t>Першим способом економічний ефект обчислюють </a:t>
            </a:r>
            <a:r>
              <a:rPr lang="uk-UA" sz="2400" dirty="0">
                <a:effectLst/>
                <a:latin typeface="Times New Roman"/>
                <a:ea typeface="Calibri"/>
                <a:cs typeface="Times New Roman"/>
              </a:rPr>
              <a:t>як різницю між прибутками в дослідному і контрольному варіантах. Його використовують тоді, коли дія досліджуваного </a:t>
            </a:r>
            <a:r>
              <a:rPr lang="uk-UA" sz="2400" dirty="0" err="1">
                <a:effectLst/>
                <a:latin typeface="Times New Roman"/>
                <a:ea typeface="Calibri"/>
                <a:cs typeface="Times New Roman"/>
              </a:rPr>
              <a:t>фактора</a:t>
            </a:r>
            <a:r>
              <a:rPr lang="uk-UA" sz="2400" dirty="0">
                <a:effectLst/>
                <a:latin typeface="Times New Roman"/>
                <a:ea typeface="Calibri"/>
                <a:cs typeface="Times New Roman"/>
              </a:rPr>
              <a:t> сприяє підвищенню продуктивності, зміні якості продукції тварин дослідної групи та зниженню матеріальних витрат.</a:t>
            </a:r>
            <a:br>
              <a:rPr lang="ru-RU" sz="1800" dirty="0">
                <a:ea typeface="Calibri"/>
                <a:cs typeface="Times New Roman"/>
              </a:rPr>
            </a:br>
            <a:r>
              <a:rPr lang="ru-RU" sz="1800" dirty="0">
                <a:ea typeface="Calibri"/>
                <a:cs typeface="Times New Roman"/>
              </a:rPr>
              <a:t>	</a:t>
            </a:r>
            <a:r>
              <a:rPr lang="uk-UA" sz="2400" b="1" dirty="0">
                <a:solidFill>
                  <a:srgbClr val="C00000"/>
                </a:solidFill>
                <a:effectLst/>
                <a:latin typeface="Times New Roman"/>
                <a:ea typeface="Calibri"/>
                <a:cs typeface="Times New Roman"/>
              </a:rPr>
              <a:t>Другим способом </a:t>
            </a:r>
            <a:r>
              <a:rPr lang="uk-UA" sz="2400" b="1" dirty="0">
                <a:solidFill>
                  <a:srgbClr val="002060"/>
                </a:solidFill>
                <a:effectLst/>
                <a:latin typeface="Times New Roman"/>
                <a:ea typeface="Calibri"/>
                <a:cs typeface="Times New Roman"/>
              </a:rPr>
              <a:t>економічний ефект визначають </a:t>
            </a:r>
            <a:r>
              <a:rPr lang="uk-UA" sz="2400" dirty="0">
                <a:effectLst/>
                <a:latin typeface="Times New Roman"/>
                <a:ea typeface="Calibri"/>
                <a:cs typeface="Times New Roman"/>
              </a:rPr>
              <a:t>за економією від зниження витрат у дослідному варіанті порівняно з контрольним. Цей спосіб застосовують тоді, коли змінюється лише собівартість виробництва продукції, а продуктивність тварин в обох групах залишається на одному рівні. Наприклад, часткова заміна в раціонах відгодовуваних свиней кормів тваринного походження синтетичним лізином не впливає на їх приріст і якість продукції, але при цьому зменшуються </a:t>
            </a:r>
            <a:br>
              <a:rPr lang="uk-UA" sz="2400" dirty="0">
                <a:effectLst/>
                <a:latin typeface="Times New Roman"/>
                <a:ea typeface="Calibri"/>
                <a:cs typeface="Times New Roman"/>
              </a:rPr>
            </a:br>
            <a:r>
              <a:rPr lang="uk-UA" sz="2400" dirty="0">
                <a:effectLst/>
                <a:latin typeface="Times New Roman"/>
                <a:ea typeface="Calibri"/>
                <a:cs typeface="Times New Roman"/>
              </a:rPr>
              <a:t>витрати кормів на її виробництво.</a:t>
            </a:r>
            <a:br>
              <a:rPr lang="ru-RU" sz="1800" dirty="0">
                <a:ea typeface="Calibri"/>
                <a:cs typeface="Times New Roman"/>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274638"/>
            <a:ext cx="8640960" cy="6178698"/>
          </a:xfrm>
        </p:spPr>
        <p:style>
          <a:lnRef idx="1">
            <a:schemeClr val="accent3"/>
          </a:lnRef>
          <a:fillRef idx="2">
            <a:schemeClr val="accent3"/>
          </a:fillRef>
          <a:effectRef idx="1">
            <a:schemeClr val="accent3"/>
          </a:effectRef>
          <a:fontRef idx="minor">
            <a:schemeClr val="dk1"/>
          </a:fontRef>
        </p:style>
        <p:txBody>
          <a:bodyPr>
            <a:normAutofit fontScale="90000"/>
          </a:bodyPr>
          <a:lstStyle/>
          <a:p>
            <a:pPr indent="450215" algn="l">
              <a:lnSpc>
                <a:spcPct val="115000"/>
              </a:lnSpc>
              <a:spcAft>
                <a:spcPts val="300"/>
              </a:spcAft>
            </a:pPr>
            <a:r>
              <a:rPr lang="uk-UA" sz="2400" dirty="0">
                <a:effectLst/>
                <a:latin typeface="Times New Roman"/>
                <a:ea typeface="Calibri"/>
                <a:cs typeface="Times New Roman"/>
              </a:rPr>
              <a:t>Для визначення економічної ефективності необхідно вести старанний облік витрачання кормів, визначати витрату їх на одиницю приросту живої маси тварин як в окремі вікові періоди, так і в цілому за період дослідження, обчислювати собівартість одиниці продукції, прибуток і економічну ефективність технологічних варіантів. </a:t>
            </a:r>
            <a:br>
              <a:rPr lang="uk-UA" sz="2400" dirty="0">
                <a:effectLst/>
                <a:latin typeface="Times New Roman"/>
                <a:ea typeface="Calibri"/>
                <a:cs typeface="Times New Roman"/>
              </a:rPr>
            </a:br>
            <a:r>
              <a:rPr lang="uk-UA" sz="2400" b="1" dirty="0">
                <a:solidFill>
                  <a:srgbClr val="C00000"/>
                </a:solidFill>
                <a:effectLst/>
                <a:latin typeface="Times New Roman"/>
                <a:ea typeface="Calibri"/>
                <a:cs typeface="Times New Roman"/>
              </a:rPr>
              <a:t>Економічну ефективність </a:t>
            </a:r>
            <a:r>
              <a:rPr lang="uk-UA" sz="2400" b="1" u="sng" dirty="0">
                <a:effectLst/>
                <a:latin typeface="Times New Roman"/>
                <a:ea typeface="Calibri"/>
                <a:cs typeface="Times New Roman"/>
              </a:rPr>
              <a:t>розраховують за формулою</a:t>
            </a:r>
            <a:r>
              <a:rPr lang="uk-UA" sz="2400" dirty="0">
                <a:effectLst/>
                <a:latin typeface="Times New Roman"/>
                <a:ea typeface="Calibri"/>
                <a:cs typeface="Times New Roman"/>
              </a:rPr>
              <a:t>:</a:t>
            </a:r>
            <a:br>
              <a:rPr lang="ru-RU" sz="1800" dirty="0">
                <a:ea typeface="Calibri"/>
                <a:cs typeface="Times New Roman"/>
              </a:rPr>
            </a:br>
            <a:r>
              <a:rPr lang="uk-UA" sz="2400" dirty="0">
                <a:effectLst/>
                <a:latin typeface="Times New Roman"/>
                <a:ea typeface="Calibri"/>
                <a:cs typeface="Times New Roman"/>
              </a:rPr>
              <a:t>Е = ( В 2 - С 2 ) х А - ( В 1 - С1)х А,</a:t>
            </a:r>
            <a:br>
              <a:rPr lang="ru-RU" sz="1800" dirty="0">
                <a:ea typeface="Calibri"/>
                <a:cs typeface="Times New Roman"/>
              </a:rPr>
            </a:br>
            <a:r>
              <a:rPr lang="uk-UA" sz="2400" dirty="0">
                <a:effectLst/>
                <a:latin typeface="Times New Roman"/>
                <a:ea typeface="Calibri"/>
                <a:cs typeface="Times New Roman"/>
              </a:rPr>
              <a:t>де Е - економічна ефективність, грн.; </a:t>
            </a:r>
            <a:br>
              <a:rPr lang="uk-UA" sz="2400" dirty="0">
                <a:effectLst/>
                <a:latin typeface="Times New Roman"/>
                <a:ea typeface="Calibri"/>
                <a:cs typeface="Times New Roman"/>
              </a:rPr>
            </a:br>
            <a:r>
              <a:rPr lang="uk-UA" sz="2400" dirty="0">
                <a:effectLst/>
                <a:latin typeface="Times New Roman"/>
                <a:ea typeface="Calibri"/>
                <a:cs typeface="Times New Roman"/>
              </a:rPr>
              <a:t>В2 - вартість одиниці продукції в закупівельних цінах у</a:t>
            </a:r>
            <a:br>
              <a:rPr lang="ru-RU" sz="1800" dirty="0">
                <a:ea typeface="Calibri"/>
                <a:cs typeface="Times New Roman"/>
              </a:rPr>
            </a:br>
            <a:r>
              <a:rPr lang="ru-RU" sz="1800" dirty="0">
                <a:ea typeface="Calibri"/>
                <a:cs typeface="Times New Roman"/>
              </a:rPr>
              <a:t>           </a:t>
            </a:r>
            <a:r>
              <a:rPr lang="uk-UA" sz="2400" dirty="0">
                <a:effectLst/>
                <a:latin typeface="Times New Roman"/>
                <a:ea typeface="Calibri"/>
                <a:cs typeface="Times New Roman"/>
              </a:rPr>
              <a:t>дослідній групі, грн.; </a:t>
            </a:r>
            <a:br>
              <a:rPr lang="uk-UA" sz="2400" dirty="0">
                <a:effectLst/>
                <a:latin typeface="Times New Roman"/>
                <a:ea typeface="Calibri"/>
                <a:cs typeface="Times New Roman"/>
              </a:rPr>
            </a:br>
            <a:r>
              <a:rPr lang="uk-UA" sz="2400" dirty="0">
                <a:effectLst/>
                <a:latin typeface="Times New Roman"/>
                <a:ea typeface="Calibri"/>
                <a:cs typeface="Times New Roman"/>
              </a:rPr>
              <a:t>С2 - собівартість одиниці продукції у дослідній групі, грн; </a:t>
            </a:r>
            <a:br>
              <a:rPr lang="uk-UA" sz="2400" dirty="0">
                <a:effectLst/>
                <a:latin typeface="Times New Roman"/>
                <a:ea typeface="Calibri"/>
                <a:cs typeface="Times New Roman"/>
              </a:rPr>
            </a:br>
            <a:r>
              <a:rPr lang="uk-UA" sz="2400" dirty="0">
                <a:effectLst/>
                <a:latin typeface="Times New Roman"/>
                <a:ea typeface="Calibri"/>
                <a:cs typeface="Times New Roman"/>
              </a:rPr>
              <a:t>В1 – вартість одиниці продукції в закупівельних цінах у контрольній групі, грн.; </a:t>
            </a:r>
            <a:br>
              <a:rPr lang="uk-UA" sz="2400" dirty="0">
                <a:effectLst/>
                <a:latin typeface="Times New Roman"/>
                <a:ea typeface="Calibri"/>
                <a:cs typeface="Times New Roman"/>
              </a:rPr>
            </a:br>
            <a:r>
              <a:rPr lang="uk-UA" sz="2400" dirty="0">
                <a:effectLst/>
                <a:latin typeface="Times New Roman"/>
                <a:ea typeface="Calibri"/>
                <a:cs typeface="Times New Roman"/>
              </a:rPr>
              <a:t>С1 - собівартість одиниці продукції у контрольній групі, грн.; </a:t>
            </a:r>
            <a:br>
              <a:rPr lang="uk-UA" sz="2400" dirty="0">
                <a:effectLst/>
                <a:latin typeface="Times New Roman"/>
                <a:ea typeface="Calibri"/>
                <a:cs typeface="Times New Roman"/>
              </a:rPr>
            </a:br>
            <a:r>
              <a:rPr lang="uk-UA" sz="2400" dirty="0">
                <a:effectLst/>
                <a:latin typeface="Times New Roman"/>
                <a:ea typeface="Calibri"/>
                <a:cs typeface="Times New Roman"/>
              </a:rPr>
              <a:t>А - обсяг валової продукції у відповідних одиницях.</a:t>
            </a:r>
            <a:br>
              <a:rPr lang="ru-RU" sz="1800" dirty="0">
                <a:ea typeface="Calibri"/>
                <a:cs typeface="Times New Roman"/>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6034682"/>
          </a:xfrm>
        </p:spPr>
        <p:style>
          <a:lnRef idx="1">
            <a:schemeClr val="accent3"/>
          </a:lnRef>
          <a:fillRef idx="2">
            <a:schemeClr val="accent3"/>
          </a:fillRef>
          <a:effectRef idx="1">
            <a:schemeClr val="accent3"/>
          </a:effectRef>
          <a:fontRef idx="minor">
            <a:schemeClr val="dk1"/>
          </a:fontRef>
        </p:style>
        <p:txBody>
          <a:bodyPr>
            <a:normAutofit/>
          </a:bodyPr>
          <a:lstStyle/>
          <a:p>
            <a:pPr indent="450215" algn="l">
              <a:lnSpc>
                <a:spcPct val="115000"/>
              </a:lnSpc>
              <a:spcAft>
                <a:spcPts val="300"/>
              </a:spcAft>
            </a:pPr>
            <a:r>
              <a:rPr lang="uk-UA" sz="2400" dirty="0">
                <a:effectLst/>
                <a:latin typeface="Times New Roman"/>
                <a:ea typeface="Calibri"/>
                <a:cs typeface="Times New Roman"/>
              </a:rPr>
              <a:t>Економічному </a:t>
            </a:r>
            <a:r>
              <a:rPr lang="uk-UA" sz="2400" dirty="0" err="1">
                <a:effectLst/>
                <a:latin typeface="Times New Roman"/>
                <a:ea typeface="Calibri"/>
                <a:cs typeface="Times New Roman"/>
              </a:rPr>
              <a:t>обгрунтуванню</a:t>
            </a:r>
            <a:r>
              <a:rPr lang="uk-UA" sz="2400" dirty="0">
                <a:effectLst/>
                <a:latin typeface="Times New Roman"/>
                <a:ea typeface="Calibri"/>
                <a:cs typeface="Times New Roman"/>
              </a:rPr>
              <a:t> підлягають як технологічні, так і окремі селекційні, організаційні та технічні експериментальні рішення.</a:t>
            </a:r>
            <a:br>
              <a:rPr lang="ru-RU" sz="1800" dirty="0">
                <a:ea typeface="Calibri"/>
                <a:cs typeface="Times New Roman"/>
              </a:rPr>
            </a:br>
            <a:r>
              <a:rPr lang="ru-RU" sz="1800" dirty="0">
                <a:ea typeface="Calibri"/>
                <a:cs typeface="Times New Roman"/>
              </a:rPr>
              <a:t>	</a:t>
            </a:r>
            <a:r>
              <a:rPr lang="uk-UA" sz="2400" dirty="0">
                <a:effectLst/>
                <a:latin typeface="Times New Roman"/>
                <a:ea typeface="Calibri"/>
                <a:cs typeface="Times New Roman"/>
              </a:rPr>
              <a:t>При визначенні економічної ефективності технологічних варіантів основними показниками вважають такі: рівень продуктивності праці, собівартість 1 ц продукції, рівень рентабельності, ефективність та строк окупності сукупних капітальних вкладень, економічна оцінка якості продукції.</a:t>
            </a:r>
            <a:br>
              <a:rPr lang="ru-RU" sz="1800" dirty="0">
                <a:ea typeface="Calibri"/>
                <a:cs typeface="Times New Roman"/>
              </a:rPr>
            </a:br>
            <a:r>
              <a:rPr lang="ru-RU" sz="1800" dirty="0">
                <a:ea typeface="Calibri"/>
                <a:cs typeface="Times New Roman"/>
              </a:rPr>
              <a:t>	</a:t>
            </a:r>
            <a:r>
              <a:rPr lang="uk-UA" sz="2400" dirty="0">
                <a:effectLst/>
                <a:latin typeface="Times New Roman"/>
                <a:ea typeface="Calibri"/>
                <a:cs typeface="Times New Roman"/>
              </a:rPr>
              <a:t>Поряд з основними використовують ряд показників, які пов'язані з видом, віком та особливостями продуктивності тварин. </a:t>
            </a:r>
            <a:br>
              <a:rPr lang="ru-RU" sz="1800" dirty="0">
                <a:ea typeface="Calibri"/>
                <a:cs typeface="Times New Roman"/>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61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9451" y="127730"/>
            <a:ext cx="8785097" cy="6602540"/>
          </a:xfrm>
          <a:prstGeom prst="rect">
            <a:avLst/>
          </a:prstGeom>
        </p:spPr>
      </p:pic>
      <mc:AlternateContent xmlns:mc="http://schemas.openxmlformats.org/markup-compatibility/2006" xmlns:a14="http://schemas.microsoft.com/office/drawing/2010/main">
        <mc:Choice Requires="a14">
          <p:sp>
            <p:nvSpPr>
              <p:cNvPr id="4" name="Заголовок 3"/>
              <p:cNvSpPr>
                <a:spLocks noGrp="1"/>
              </p:cNvSpPr>
              <p:nvPr>
                <p:ph type="title"/>
              </p:nvPr>
            </p:nvSpPr>
            <p:spPr>
              <a:xfrm>
                <a:off x="457200" y="274638"/>
                <a:ext cx="8229600" cy="6034682"/>
              </a:xfrm>
            </p:spPr>
            <p:txBody>
              <a:bodyPr>
                <a:normAutofit fontScale="90000"/>
              </a:bodyPr>
              <a:lstStyle/>
              <a:p>
                <a:pPr indent="450215" algn="l">
                  <a:lnSpc>
                    <a:spcPct val="115000"/>
                  </a:lnSpc>
                  <a:spcAft>
                    <a:spcPts val="300"/>
                  </a:spcAft>
                </a:pPr>
                <a:r>
                  <a:rPr lang="uk-UA" sz="2400" b="1" dirty="0">
                    <a:solidFill>
                      <a:srgbClr val="C00000"/>
                    </a:solidFill>
                    <a:effectLst/>
                    <a:latin typeface="Times New Roman"/>
                    <a:ea typeface="Calibri"/>
                    <a:cs typeface="Times New Roman"/>
                  </a:rPr>
                  <a:t>Проведення економічної оцінки наукових розробок з питань розведення, годівлі та утримання твари</a:t>
                </a:r>
                <a:r>
                  <a:rPr lang="uk-UA" sz="2400" dirty="0">
                    <a:effectLst/>
                    <a:latin typeface="Times New Roman"/>
                    <a:ea typeface="Calibri"/>
                    <a:cs typeface="Times New Roman"/>
                  </a:rPr>
                  <a:t>н різних видів і статево-вікових груп має свої особливості. Так, економічну оцінку нової м'ясної породи (породної групи, типу, лінії) великої рогатої худоби порівняно з базовою проводять за виходом кінцевого продукту (залікової живої або забійної маси вирощеного на м'ясо молодняку) з розрахунку на одну корову.</a:t>
                </a:r>
                <a:br>
                  <a:rPr lang="ru-RU" sz="1800" dirty="0">
                    <a:ea typeface="Calibri"/>
                    <a:cs typeface="Times New Roman"/>
                  </a:rPr>
                </a:br>
                <a:r>
                  <a:rPr lang="uk-UA" sz="2400" dirty="0">
                    <a:effectLst/>
                    <a:latin typeface="Times New Roman"/>
                    <a:ea typeface="Calibri"/>
                    <a:cs typeface="Times New Roman"/>
                  </a:rPr>
                  <a:t>Розрахунок залікової живої маси здійснюють за формулою:</a:t>
                </a:r>
                <a:br>
                  <a:rPr lang="ru-RU" sz="1800" dirty="0">
                    <a:ea typeface="Calibri"/>
                    <a:cs typeface="Times New Roman"/>
                  </a:rPr>
                </a:br>
                <a:r>
                  <a:rPr lang="ru-RU" sz="1800" dirty="0">
                    <a:ea typeface="Calibri"/>
                    <a:cs typeface="Times New Roman"/>
                  </a:rPr>
                  <a:t>				</a:t>
                </a:r>
                <a:r>
                  <a:rPr lang="en-US" sz="2400" dirty="0">
                    <a:effectLst/>
                    <a:latin typeface="Times New Roman"/>
                    <a:ea typeface="Calibri"/>
                    <a:cs typeface="Times New Roman"/>
                  </a:rPr>
                  <a:t>X</a:t>
                </a:r>
                <a:r>
                  <a:rPr lang="uk-UA" sz="2400" dirty="0">
                    <a:effectLst/>
                    <a:latin typeface="Times New Roman"/>
                    <a:ea typeface="Calibri"/>
                    <a:cs typeface="Times New Roman"/>
                  </a:rPr>
                  <a:t>=</a:t>
                </a:r>
                <a14:m>
                  <m:oMath xmlns:m="http://schemas.openxmlformats.org/officeDocument/2006/math">
                    <m:f>
                      <m:fPr>
                        <m:ctrlPr>
                          <a:rPr lang="ru-RU" sz="2400" i="1">
                            <a:effectLst/>
                            <a:latin typeface="Cambria Math" panose="02040503050406030204" pitchFamily="18" charset="0"/>
                            <a:ea typeface="Calibri"/>
                            <a:cs typeface="Times New Roman"/>
                          </a:rPr>
                        </m:ctrlPr>
                      </m:fPr>
                      <m:num>
                        <m:r>
                          <a:rPr lang="uk-UA" sz="2400" i="1">
                            <a:effectLst/>
                            <a:latin typeface="Cambria Math"/>
                            <a:ea typeface="Calibri"/>
                            <a:cs typeface="Times New Roman"/>
                          </a:rPr>
                          <m:t>𝑏</m:t>
                        </m:r>
                        <m:r>
                          <a:rPr lang="uk-UA" sz="2400" i="1">
                            <a:effectLst/>
                            <a:latin typeface="Cambria Math"/>
                            <a:ea typeface="Calibri"/>
                            <a:cs typeface="Times New Roman"/>
                          </a:rPr>
                          <m:t> </m:t>
                        </m:r>
                        <m:r>
                          <a:rPr lang="uk-UA" sz="2400" i="1">
                            <a:effectLst/>
                            <a:latin typeface="Cambria Math"/>
                            <a:ea typeface="Calibri"/>
                            <a:cs typeface="Times New Roman"/>
                          </a:rPr>
                          <m:t>𝑐</m:t>
                        </m:r>
                      </m:num>
                      <m:den>
                        <m:r>
                          <a:rPr lang="uk-UA" sz="2400" i="1">
                            <a:effectLst/>
                            <a:latin typeface="Cambria Math"/>
                            <a:ea typeface="Calibri"/>
                            <a:cs typeface="Times New Roman"/>
                          </a:rPr>
                          <m:t>100</m:t>
                        </m:r>
                      </m:den>
                    </m:f>
                    <m:r>
                      <a:rPr lang="uk-UA" sz="2400" i="1">
                        <a:effectLst/>
                        <a:latin typeface="Cambria Math"/>
                        <a:ea typeface="Calibri"/>
                        <a:cs typeface="Times New Roman"/>
                      </a:rPr>
                      <m:t>𝑘</m:t>
                    </m:r>
                  </m:oMath>
                </a14:m>
                <a:br>
                  <a:rPr lang="ru-RU" sz="1800" dirty="0">
                    <a:ea typeface="Calibri"/>
                    <a:cs typeface="Times New Roman"/>
                  </a:rPr>
                </a:br>
                <a:r>
                  <a:rPr lang="ru-RU" sz="1800" dirty="0">
                    <a:ea typeface="Calibri"/>
                    <a:cs typeface="Times New Roman"/>
                  </a:rPr>
                  <a:t>				</a:t>
                </a:r>
                <a:r>
                  <a:rPr lang="uk-UA" sz="1600" dirty="0">
                    <a:effectLst/>
                    <a:latin typeface="Times New Roman"/>
                    <a:ea typeface="Calibri"/>
                    <a:cs typeface="Times New Roman"/>
                  </a:rPr>
                  <a:t>де х - залікова жива маса, кг; d - здавальна жива маса, кг; 				с - вихід туші від залікової маси,%; </a:t>
                </a:r>
                <a:br>
                  <a:rPr lang="uk-UA" sz="1600" dirty="0">
                    <a:effectLst/>
                    <a:latin typeface="Times New Roman"/>
                    <a:ea typeface="Calibri"/>
                    <a:cs typeface="Times New Roman"/>
                  </a:rPr>
                </a:br>
                <a:r>
                  <a:rPr lang="uk-UA" sz="1600" dirty="0">
                    <a:latin typeface="Times New Roman"/>
                    <a:ea typeface="Calibri"/>
                    <a:cs typeface="Times New Roman"/>
                  </a:rPr>
                  <a:t>				</a:t>
                </a:r>
                <a:r>
                  <a:rPr lang="uk-UA" sz="1600" dirty="0">
                    <a:effectLst/>
                    <a:latin typeface="Times New Roman"/>
                    <a:ea typeface="Calibri"/>
                    <a:cs typeface="Times New Roman"/>
                  </a:rPr>
                  <a:t>к - коефіцієнт переведення туші в залікову живу масу 				(для молодняку вищої вгодованості у господарствах зони 				Полісся він дорівнює 2).</a:t>
                </a:r>
                <a:br>
                  <a:rPr lang="ru-RU" sz="1800" dirty="0">
                    <a:ea typeface="Calibri"/>
                    <a:cs typeface="Times New Roman"/>
                  </a:rPr>
                </a:br>
                <a:endParaRPr lang="ru-RU" sz="2400" dirty="0">
                  <a:latin typeface="Times New Roman" panose="02020603050405020304" pitchFamily="18" charset="0"/>
                  <a:cs typeface="Times New Roman" panose="02020603050405020304" pitchFamily="18" charset="0"/>
                </a:endParaRPr>
              </a:p>
            </p:txBody>
          </p:sp>
        </mc:Choice>
        <mc:Fallback xmlns="">
          <p:sp>
            <p:nvSpPr>
              <p:cNvPr id="4" name="Заголовок 3"/>
              <p:cNvSpPr>
                <a:spLocks noGrp="1" noRot="1" noChangeAspect="1" noMove="1" noResize="1" noEditPoints="1" noAdjustHandles="1" noChangeArrowheads="1" noChangeShapeType="1" noTextEdit="1"/>
              </p:cNvSpPr>
              <p:nvPr>
                <p:ph type="title"/>
              </p:nvPr>
            </p:nvSpPr>
            <p:spPr>
              <a:xfrm>
                <a:off x="457200" y="274638"/>
                <a:ext cx="8229600" cy="6034682"/>
              </a:xfrm>
              <a:blipFill>
                <a:blip r:embed="rId3"/>
                <a:stretch>
                  <a:fillRect l="-963" r="-370"/>
                </a:stretch>
              </a:blipFill>
            </p:spPr>
            <p:txBody>
              <a:bodyPr/>
              <a:lstStyle/>
              <a:p>
                <a:r>
                  <a:rPr lang="ru-RU">
                    <a:noFill/>
                  </a:rPr>
                  <a:t> </a:t>
                </a:r>
              </a:p>
            </p:txBody>
          </p:sp>
        </mc:Fallback>
      </mc:AlternateContent>
    </p:spTree>
    <p:extLst>
      <p:ext uri="{BB962C8B-B14F-4D97-AF65-F5344CB8AC3E}">
        <p14:creationId xmlns:p14="http://schemas.microsoft.com/office/powerpoint/2010/main" val="1561294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4" name="Заголовок 3"/>
          <p:cNvSpPr>
            <a:spLocks noGrp="1"/>
          </p:cNvSpPr>
          <p:nvPr>
            <p:ph type="title"/>
          </p:nvPr>
        </p:nvSpPr>
        <p:spPr>
          <a:xfrm>
            <a:off x="457200" y="274638"/>
            <a:ext cx="8229600" cy="6034682"/>
          </a:xfrm>
        </p:spPr>
        <p:txBody>
          <a:bodyPr>
            <a:normAutofit/>
          </a:bodyPr>
          <a:lstStyle/>
          <a:p>
            <a:r>
              <a:rPr lang="uk-UA" sz="2400" b="1" dirty="0">
                <a:solidFill>
                  <a:srgbClr val="C00000"/>
                </a:solidFill>
                <a:effectLst/>
                <a:latin typeface="Times New Roman" panose="02020603050405020304" pitchFamily="18" charset="0"/>
                <a:ea typeface="Calibri"/>
                <a:cs typeface="Times New Roman" panose="02020603050405020304" pitchFamily="18" charset="0"/>
              </a:rPr>
              <a:t>4. Впровадження результатів наукових досліджень</a:t>
            </a:r>
            <a:br>
              <a:rPr lang="uk-UA" sz="2400" b="1" dirty="0">
                <a:solidFill>
                  <a:srgbClr val="C00000"/>
                </a:solidFill>
                <a:effectLst/>
                <a:latin typeface="Times New Roman" panose="02020603050405020304" pitchFamily="18" charset="0"/>
                <a:ea typeface="Calibri"/>
                <a:cs typeface="Times New Roman" panose="02020603050405020304" pitchFamily="18" charset="0"/>
              </a:rPr>
            </a:br>
            <a:br>
              <a:rPr lang="ru-RU" sz="1800" dirty="0">
                <a:latin typeface="Times New Roman" panose="02020603050405020304" pitchFamily="18" charset="0"/>
                <a:ea typeface="Calibri"/>
                <a:cs typeface="Times New Roman" panose="02020603050405020304" pitchFamily="18" charset="0"/>
              </a:rPr>
            </a:br>
            <a:r>
              <a:rPr lang="ru-RU" sz="2400" dirty="0" err="1">
                <a:latin typeface="Times New Roman" panose="02020603050405020304" pitchFamily="18" charset="0"/>
                <a:cs typeface="Times New Roman" panose="02020603050405020304" pitchFamily="18" charset="0"/>
              </a:rPr>
              <a:t>Результативність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дослідження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значною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мірою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визначається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ступенем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реалізації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його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результатів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тобто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впровадженням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Впровадження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завершених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наукових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досліджень</a:t>
            </a:r>
            <a:r>
              <a:rPr lang="ru-RU" sz="2400" dirty="0">
                <a:latin typeface="Times New Roman" panose="02020603050405020304" pitchFamily="18" charset="0"/>
                <a:cs typeface="Times New Roman" panose="02020603050405020304" pitchFamily="18" charset="0"/>
              </a:rPr>
              <a:t> – </a:t>
            </a:r>
            <a:r>
              <a:rPr lang="ru-RU" sz="2400" dirty="0" err="1">
                <a:solidFill>
                  <a:srgbClr val="C00000"/>
                </a:solidFill>
                <a:latin typeface="Times New Roman" panose="02020603050405020304" pitchFamily="18" charset="0"/>
                <a:cs typeface="Times New Roman" panose="02020603050405020304" pitchFamily="18" charset="0"/>
              </a:rPr>
              <a:t>заключний</a:t>
            </a:r>
            <a:r>
              <a:rPr lang="ru-RU" sz="2400" dirty="0">
                <a:solidFill>
                  <a:srgbClr val="C00000"/>
                </a:solidFill>
                <a:latin typeface="Times New Roman" panose="02020603050405020304" pitchFamily="18" charset="0"/>
                <a:cs typeface="Times New Roman" panose="02020603050405020304" pitchFamily="18" charset="0"/>
              </a:rPr>
              <a:t> </a:t>
            </a:r>
            <a:r>
              <a:rPr lang="ru-RU" sz="2400" dirty="0" err="1">
                <a:solidFill>
                  <a:srgbClr val="C00000"/>
                </a:solidFill>
                <a:latin typeface="Times New Roman" panose="02020603050405020304" pitchFamily="18" charset="0"/>
                <a:cs typeface="Times New Roman" panose="02020603050405020304" pitchFamily="18" charset="0"/>
              </a:rPr>
              <a:t>етап</a:t>
            </a:r>
            <a:r>
              <a:rPr lang="ru-RU" sz="2400" dirty="0">
                <a:solidFill>
                  <a:srgbClr val="C00000"/>
                </a:solidFill>
                <a:latin typeface="Times New Roman" panose="02020603050405020304" pitchFamily="18" charset="0"/>
                <a:cs typeface="Times New Roman" panose="02020603050405020304" pitchFamily="18" charset="0"/>
              </a:rPr>
              <a:t> НДР.</a:t>
            </a:r>
            <a:br>
              <a:rPr lang="ru-RU" sz="2400" dirty="0">
                <a:solidFill>
                  <a:srgbClr val="C00000"/>
                </a:solidFill>
                <a:latin typeface="Times New Roman" panose="02020603050405020304" pitchFamily="18" charset="0"/>
                <a:cs typeface="Times New Roman" panose="02020603050405020304" pitchFamily="18" charset="0"/>
              </a:rPr>
            </a:br>
            <a:r>
              <a:rPr lang="ru-RU" sz="2400" b="1" dirty="0" err="1">
                <a:solidFill>
                  <a:srgbClr val="C00000"/>
                </a:solidFill>
                <a:latin typeface="Times New Roman" panose="02020603050405020304" pitchFamily="18" charset="0"/>
                <a:cs typeface="Times New Roman" panose="02020603050405020304" pitchFamily="18" charset="0"/>
              </a:rPr>
              <a:t>Впровадження</a:t>
            </a:r>
            <a:r>
              <a:rPr lang="ru-RU" sz="2400" b="1" dirty="0">
                <a:solidFill>
                  <a:srgbClr val="C00000"/>
                </a:solidFill>
                <a:latin typeface="Times New Roman" panose="02020603050405020304" pitchFamily="18" charset="0"/>
                <a:cs typeface="Times New Roman" panose="02020603050405020304" pitchFamily="18" charset="0"/>
              </a:rPr>
              <a:t> </a:t>
            </a:r>
            <a:r>
              <a:rPr lang="ru-RU" sz="2400" dirty="0">
                <a:solidFill>
                  <a:srgbClr val="C00000"/>
                </a:solidFill>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це</a:t>
            </a:r>
            <a:r>
              <a:rPr lang="ru-RU" sz="2400" dirty="0">
                <a:latin typeface="Times New Roman" panose="02020603050405020304" pitchFamily="18" charset="0"/>
                <a:cs typeface="Times New Roman" panose="02020603050405020304" pitchFamily="18" charset="0"/>
              </a:rPr>
              <a:t> передача </a:t>
            </a:r>
            <a:r>
              <a:rPr lang="ru-RU" sz="2400" dirty="0" err="1">
                <a:latin typeface="Times New Roman" panose="02020603050405020304" pitchFamily="18" charset="0"/>
                <a:cs typeface="Times New Roman" panose="02020603050405020304" pitchFamily="18" charset="0"/>
              </a:rPr>
              <a:t>замовнику</a:t>
            </a:r>
            <a:r>
              <a:rPr lang="ru-RU" sz="2400" dirty="0">
                <a:latin typeface="Times New Roman" panose="02020603050405020304" pitchFamily="18" charset="0"/>
                <a:cs typeface="Times New Roman" panose="02020603050405020304" pitchFamily="18" charset="0"/>
              </a:rPr>
              <a:t> НДР </a:t>
            </a:r>
            <a:r>
              <a:rPr lang="ru-RU" sz="2400" dirty="0" err="1">
                <a:latin typeface="Times New Roman" panose="02020603050405020304" pitchFamily="18" charset="0"/>
                <a:cs typeface="Times New Roman" panose="02020603050405020304" pitchFamily="18" charset="0"/>
              </a:rPr>
              <a:t>наукової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продукції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звіти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інструкції</a:t>
            </a:r>
            <a:r>
              <a:rPr lang="ru-RU" sz="2400" dirty="0">
                <a:latin typeface="Times New Roman" panose="02020603050405020304" pitchFamily="18" charset="0"/>
                <a:cs typeface="Times New Roman" panose="02020603050405020304" pitchFamily="18" charset="0"/>
              </a:rPr>
              <a:t>, методики, </a:t>
            </a:r>
            <a:r>
              <a:rPr lang="ru-RU" sz="2400" dirty="0" err="1">
                <a:latin typeface="Times New Roman" panose="02020603050405020304" pitchFamily="18" charset="0"/>
                <a:cs typeface="Times New Roman" panose="02020603050405020304" pitchFamily="18" charset="0"/>
              </a:rPr>
              <a:t>технічні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умови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технічний</a:t>
            </a:r>
            <a:r>
              <a:rPr lang="ru-RU" sz="2400" dirty="0">
                <a:latin typeface="Times New Roman" panose="02020603050405020304" pitchFamily="18" charset="0"/>
                <a:cs typeface="Times New Roman" panose="02020603050405020304" pitchFamily="18" charset="0"/>
              </a:rPr>
              <a:t> проект </a:t>
            </a:r>
            <a:r>
              <a:rPr lang="ru-RU" sz="2400" dirty="0" err="1">
                <a:latin typeface="Times New Roman" panose="02020603050405020304" pitchFamily="18" charset="0"/>
                <a:cs typeface="Times New Roman" panose="02020603050405020304" pitchFamily="18" charset="0"/>
              </a:rPr>
              <a:t>тощо</a:t>
            </a:r>
            <a:r>
              <a:rPr lang="ru-RU" sz="2400" dirty="0">
                <a:latin typeface="Times New Roman" panose="02020603050405020304" pitchFamily="18" charset="0"/>
                <a:cs typeface="Times New Roman" panose="02020603050405020304" pitchFamily="18" charset="0"/>
              </a:rPr>
              <a:t>) у </a:t>
            </a:r>
            <a:r>
              <a:rPr lang="ru-RU" sz="2400" dirty="0" err="1">
                <a:latin typeface="Times New Roman" panose="02020603050405020304" pitchFamily="18" charset="0"/>
                <a:cs typeface="Times New Roman" panose="02020603050405020304" pitchFamily="18" charset="0"/>
              </a:rPr>
              <a:t>зручній</a:t>
            </a:r>
            <a:r>
              <a:rPr lang="ru-RU" sz="2400" dirty="0">
                <a:latin typeface="Times New Roman" panose="02020603050405020304" pitchFamily="18" charset="0"/>
                <a:cs typeface="Times New Roman" panose="02020603050405020304" pitchFamily="18" charset="0"/>
              </a:rPr>
              <a:t> для </a:t>
            </a:r>
            <a:r>
              <a:rPr lang="ru-RU" sz="2400" dirty="0" err="1">
                <a:latin typeface="Times New Roman" panose="02020603050405020304" pitchFamily="18" charset="0"/>
                <a:cs typeface="Times New Roman" panose="02020603050405020304" pitchFamily="18" charset="0"/>
              </a:rPr>
              <a:t>реалізації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формі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що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забезпечує</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техніко-економічний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ефект</a:t>
            </a:r>
            <a:r>
              <a:rPr lang="ru-RU" sz="2400" dirty="0">
                <a:latin typeface="Times New Roman" panose="02020603050405020304" pitchFamily="18" charset="0"/>
                <a:cs typeface="Times New Roman" panose="02020603050405020304" pitchFamily="18" charset="0"/>
              </a:rPr>
              <a:t>.</a:t>
            </a:r>
            <a:br>
              <a:rPr lang="ru-RU" sz="2400" dirty="0">
                <a:latin typeface="Times New Roman" panose="02020603050405020304" pitchFamily="18" charset="0"/>
                <a:cs typeface="Times New Roman" panose="02020603050405020304" pitchFamily="18" charset="0"/>
              </a:rPr>
            </a:br>
            <a:r>
              <a:rPr lang="ru-RU" sz="2400" dirty="0" err="1">
                <a:latin typeface="Times New Roman" panose="02020603050405020304" pitchFamily="18" charset="0"/>
                <a:cs typeface="Times New Roman" panose="02020603050405020304" pitchFamily="18" charset="0"/>
              </a:rPr>
              <a:t>Необхідно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відмітити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що</a:t>
            </a:r>
            <a:r>
              <a:rPr lang="ru-RU" sz="2400" dirty="0">
                <a:latin typeface="Times New Roman" panose="02020603050405020304" pitchFamily="18" charset="0"/>
                <a:cs typeface="Times New Roman" panose="02020603050405020304" pitchFamily="18" charset="0"/>
              </a:rPr>
              <a:t> НДР </a:t>
            </a:r>
            <a:r>
              <a:rPr lang="ru-RU" sz="2400" dirty="0" err="1">
                <a:latin typeface="Times New Roman" panose="02020603050405020304" pitchFamily="18" charset="0"/>
                <a:cs typeface="Times New Roman" panose="02020603050405020304" pitchFamily="18" charset="0"/>
              </a:rPr>
              <a:t>перетворюється</a:t>
            </a:r>
            <a:r>
              <a:rPr lang="ru-RU" sz="2400" dirty="0">
                <a:latin typeface="Times New Roman" panose="02020603050405020304" pitchFamily="18" charset="0"/>
                <a:cs typeface="Times New Roman" panose="02020603050405020304" pitchFamily="18" charset="0"/>
              </a:rPr>
              <a:t> в продукт </a:t>
            </a:r>
            <a:r>
              <a:rPr lang="ru-RU" sz="2400" dirty="0" err="1">
                <a:latin typeface="Times New Roman" panose="02020603050405020304" pitchFamily="18" charset="0"/>
                <a:cs typeface="Times New Roman" panose="02020603050405020304" pitchFamily="18" charset="0"/>
              </a:rPr>
              <a:t>лише</a:t>
            </a:r>
            <a:r>
              <a:rPr lang="ru-RU" sz="2400" dirty="0">
                <a:latin typeface="Times New Roman" panose="02020603050405020304" pitchFamily="18" charset="0"/>
                <a:cs typeface="Times New Roman" panose="02020603050405020304" pitchFamily="18" charset="0"/>
              </a:rPr>
              <a:t> з моменту </a:t>
            </a:r>
            <a:r>
              <a:rPr lang="ru-RU" sz="2400" dirty="0" err="1">
                <a:latin typeface="Times New Roman" panose="02020603050405020304" pitchFamily="18" charset="0"/>
                <a:cs typeface="Times New Roman" panose="02020603050405020304" pitchFamily="18" charset="0"/>
              </a:rPr>
              <a:t>її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споживання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замовником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Отже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впровадження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завершених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наукових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досліджень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полягає</a:t>
            </a:r>
            <a:r>
              <a:rPr lang="ru-RU" sz="2400" dirty="0">
                <a:latin typeface="Times New Roman" panose="02020603050405020304" pitchFamily="18" charset="0"/>
                <a:cs typeface="Times New Roman" panose="02020603050405020304" pitchFamily="18" charset="0"/>
              </a:rPr>
              <a:t> в </a:t>
            </a:r>
            <a:r>
              <a:rPr lang="ru-RU" sz="2400" dirty="0" err="1">
                <a:latin typeface="Times New Roman" panose="02020603050405020304" pitchFamily="18" charset="0"/>
                <a:cs typeface="Times New Roman" panose="02020603050405020304" pitchFamily="18" charset="0"/>
              </a:rPr>
              <a:t>передачі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наукових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результатів</a:t>
            </a:r>
            <a:r>
              <a:rPr lang="ru-RU" sz="2400" dirty="0">
                <a:latin typeface="Times New Roman" panose="02020603050405020304" pitchFamily="18" charset="0"/>
                <a:cs typeface="Times New Roman" panose="02020603050405020304" pitchFamily="18" charset="0"/>
              </a:rPr>
              <a:t> у </a:t>
            </a:r>
            <a:r>
              <a:rPr lang="ru-RU" sz="2400" dirty="0" err="1">
                <a:latin typeface="Times New Roman" panose="02020603050405020304" pitchFamily="18" charset="0"/>
                <a:cs typeface="Times New Roman" panose="02020603050405020304" pitchFamily="18" charset="0"/>
              </a:rPr>
              <a:t>практичне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використання</a:t>
            </a:r>
            <a:r>
              <a:rPr lang="ru-RU" sz="2400" dirty="0">
                <a:latin typeface="Times New Roman" panose="02020603050405020304" pitchFamily="18" charset="0"/>
                <a:cs typeface="Times New Roman" panose="02020603050405020304" pitchFamily="18" charset="0"/>
              </a:rPr>
              <a:t>.</a:t>
            </a:r>
            <a:br>
              <a:rPr lang="ru-RU" sz="2400" dirty="0"/>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610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1844" y="-6394"/>
            <a:ext cx="9327688" cy="6870787"/>
          </a:xfrm>
          <a:prstGeom prst="rect">
            <a:avLst/>
          </a:prstGeom>
        </p:spPr>
      </p:pic>
      <p:sp>
        <p:nvSpPr>
          <p:cNvPr id="4" name="Заголовок 3"/>
          <p:cNvSpPr>
            <a:spLocks noGrp="1"/>
          </p:cNvSpPr>
          <p:nvPr>
            <p:ph type="title"/>
          </p:nvPr>
        </p:nvSpPr>
        <p:spPr>
          <a:xfrm>
            <a:off x="457200" y="274638"/>
            <a:ext cx="8229600" cy="6034682"/>
          </a:xfrm>
        </p:spPr>
        <p:txBody>
          <a:bodyPr>
            <a:normAutofit/>
          </a:bodyPr>
          <a:lstStyle/>
          <a:p>
            <a:pPr indent="269875" algn="l">
              <a:spcAft>
                <a:spcPts val="300"/>
              </a:spcAft>
            </a:pPr>
            <a:r>
              <a:rPr lang="ru-RU" sz="2400" dirty="0" err="1">
                <a:solidFill>
                  <a:srgbClr val="000000"/>
                </a:solidFill>
                <a:effectLst/>
                <a:latin typeface="Times New Roman"/>
                <a:ea typeface="Times New Roman"/>
              </a:rPr>
              <a:t>Основними</a:t>
            </a:r>
            <a:r>
              <a:rPr lang="ru-RU" sz="2400" dirty="0">
                <a:solidFill>
                  <a:srgbClr val="000000"/>
                </a:solidFill>
                <a:effectLst/>
                <a:latin typeface="Times New Roman"/>
                <a:ea typeface="Times New Roman"/>
              </a:rPr>
              <a:t> </a:t>
            </a:r>
            <a:r>
              <a:rPr lang="ru-RU" sz="2400" b="1" i="1" dirty="0" err="1">
                <a:solidFill>
                  <a:srgbClr val="000000"/>
                </a:solidFill>
                <a:effectLst/>
                <a:latin typeface="Times New Roman"/>
                <a:ea typeface="Times New Roman"/>
              </a:rPr>
              <a:t>рівнями</a:t>
            </a:r>
            <a:r>
              <a:rPr lang="ru-RU" sz="2400" b="1" i="1" dirty="0">
                <a:solidFill>
                  <a:srgbClr val="000000"/>
                </a:solidFill>
                <a:effectLst/>
                <a:latin typeface="Times New Roman"/>
                <a:ea typeface="Times New Roman"/>
              </a:rPr>
              <a:t> </a:t>
            </a:r>
            <a:r>
              <a:rPr lang="ru-RU" sz="2400" b="1" i="1" dirty="0" err="1">
                <a:solidFill>
                  <a:srgbClr val="000000"/>
                </a:solidFill>
                <a:effectLst/>
                <a:latin typeface="Times New Roman"/>
                <a:ea typeface="Times New Roman"/>
              </a:rPr>
              <a:t>впровадження</a:t>
            </a:r>
            <a:r>
              <a:rPr lang="ru-RU" sz="2400" b="1" i="1" dirty="0">
                <a:solidFill>
                  <a:srgbClr val="000000"/>
                </a:solidFill>
                <a:effectLst/>
                <a:latin typeface="Times New Roman"/>
                <a:ea typeface="Times New Roman"/>
              </a:rPr>
              <a:t> </a:t>
            </a:r>
            <a:r>
              <a:rPr lang="ru-RU" sz="2400" b="1" i="1" dirty="0" err="1">
                <a:solidFill>
                  <a:srgbClr val="000000"/>
                </a:solidFill>
                <a:effectLst/>
                <a:latin typeface="Times New Roman"/>
                <a:ea typeface="Times New Roman"/>
              </a:rPr>
              <a:t>результатів</a:t>
            </a:r>
            <a:r>
              <a:rPr lang="ru-RU" sz="2400" b="1" i="1" dirty="0">
                <a:solidFill>
                  <a:srgbClr val="000000"/>
                </a:solidFill>
                <a:effectLst/>
                <a:latin typeface="Times New Roman"/>
                <a:ea typeface="Times New Roman"/>
              </a:rPr>
              <a:t> </a:t>
            </a:r>
            <a:r>
              <a:rPr lang="ru-RU" sz="2400" b="1" i="1" dirty="0" err="1">
                <a:solidFill>
                  <a:srgbClr val="000000"/>
                </a:solidFill>
                <a:effectLst/>
                <a:latin typeface="Times New Roman"/>
                <a:ea typeface="Times New Roman"/>
              </a:rPr>
              <a:t>наукових</a:t>
            </a:r>
            <a:r>
              <a:rPr lang="ru-RU" sz="2400" b="1" i="1" dirty="0">
                <a:solidFill>
                  <a:srgbClr val="000000"/>
                </a:solidFill>
                <a:effectLst/>
                <a:latin typeface="Times New Roman"/>
                <a:ea typeface="Times New Roman"/>
              </a:rPr>
              <a:t> </a:t>
            </a:r>
            <a:r>
              <a:rPr lang="ru-RU" sz="2400" b="1" i="1" dirty="0" err="1">
                <a:solidFill>
                  <a:srgbClr val="000000"/>
                </a:solidFill>
                <a:effectLst/>
                <a:latin typeface="Times New Roman"/>
                <a:ea typeface="Times New Roman"/>
              </a:rPr>
              <a:t>досліджень</a:t>
            </a:r>
            <a:r>
              <a:rPr lang="ru-RU" sz="2400" dirty="0">
                <a:solidFill>
                  <a:srgbClr val="000000"/>
                </a:solidFill>
                <a:effectLst/>
                <a:latin typeface="Times New Roman"/>
                <a:ea typeface="Times New Roman"/>
              </a:rPr>
              <a:t> є </a:t>
            </a:r>
            <a:r>
              <a:rPr lang="ru-RU" sz="2400" dirty="0" err="1">
                <a:solidFill>
                  <a:srgbClr val="000000"/>
                </a:solidFill>
                <a:effectLst/>
                <a:latin typeface="Times New Roman"/>
                <a:ea typeface="Times New Roman"/>
              </a:rPr>
              <a:t>такі</a:t>
            </a:r>
            <a:r>
              <a:rPr lang="ru-RU" sz="2400" dirty="0">
                <a:solidFill>
                  <a:srgbClr val="000000"/>
                </a:solidFill>
                <a:effectLst/>
                <a:latin typeface="Times New Roman"/>
                <a:ea typeface="Times New Roman"/>
              </a:rPr>
              <a:t>: </a:t>
            </a:r>
            <a:br>
              <a:rPr lang="ru-RU" sz="2400" dirty="0">
                <a:solidFill>
                  <a:srgbClr val="000000"/>
                </a:solidFill>
                <a:effectLst/>
                <a:latin typeface="Times New Roman"/>
                <a:ea typeface="Times New Roman"/>
              </a:rPr>
            </a:br>
            <a:r>
              <a:rPr lang="ru-RU" sz="2400" b="1" i="1" dirty="0" err="1">
                <a:solidFill>
                  <a:srgbClr val="0070C0"/>
                </a:solidFill>
                <a:effectLst/>
                <a:latin typeface="Times New Roman"/>
                <a:ea typeface="Times New Roman"/>
              </a:rPr>
              <a:t>державний</a:t>
            </a:r>
            <a:r>
              <a:rPr lang="ru-RU" sz="2400" b="1" i="1" dirty="0">
                <a:solidFill>
                  <a:srgbClr val="0070C0"/>
                </a:solidFill>
                <a:effectLst/>
                <a:latin typeface="Times New Roman"/>
                <a:ea typeface="Times New Roman"/>
              </a:rPr>
              <a:t> </a:t>
            </a:r>
            <a:r>
              <a:rPr lang="ru-RU" sz="2400" dirty="0">
                <a:solidFill>
                  <a:srgbClr val="000000"/>
                </a:solidFill>
                <a:effectLst/>
                <a:latin typeface="Times New Roman"/>
                <a:ea typeface="Times New Roman"/>
              </a:rPr>
              <a:t>(</a:t>
            </a:r>
            <a:r>
              <a:rPr lang="ru-RU" sz="2400" dirty="0" err="1">
                <a:solidFill>
                  <a:srgbClr val="000000"/>
                </a:solidFill>
                <a:effectLst/>
                <a:latin typeface="Times New Roman"/>
                <a:ea typeface="Times New Roman"/>
              </a:rPr>
              <a:t>прийняття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результатів</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наукових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досліджень</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державними</a:t>
            </a:r>
            <a:r>
              <a:rPr lang="ru-RU" sz="2400" dirty="0">
                <a:solidFill>
                  <a:srgbClr val="000000"/>
                </a:solidFill>
                <a:effectLst/>
                <a:latin typeface="Times New Roman"/>
                <a:ea typeface="Times New Roman"/>
              </a:rPr>
              <a:t> органами </a:t>
            </a:r>
            <a:r>
              <a:rPr lang="ru-RU" sz="2400" dirty="0" err="1">
                <a:solidFill>
                  <a:srgbClr val="000000"/>
                </a:solidFill>
                <a:effectLst/>
                <a:latin typeface="Times New Roman"/>
                <a:ea typeface="Times New Roman"/>
              </a:rPr>
              <a:t>влади</a:t>
            </a:r>
            <a:r>
              <a:rPr lang="ru-RU" sz="2400" dirty="0">
                <a:solidFill>
                  <a:srgbClr val="000000"/>
                </a:solidFill>
                <a:effectLst/>
                <a:latin typeface="Times New Roman"/>
                <a:ea typeface="Times New Roman"/>
              </a:rPr>
              <a:t> – Верховною Радою </a:t>
            </a:r>
            <a:r>
              <a:rPr lang="ru-RU" sz="2400" dirty="0" err="1">
                <a:solidFill>
                  <a:srgbClr val="000000"/>
                </a:solidFill>
                <a:effectLst/>
                <a:latin typeface="Times New Roman"/>
                <a:ea typeface="Times New Roman"/>
              </a:rPr>
              <a:t>України</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Кабінетом</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Міністрів</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України</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тощо</a:t>
            </a:r>
            <a:r>
              <a:rPr lang="ru-RU" sz="2400" dirty="0">
                <a:solidFill>
                  <a:srgbClr val="000000"/>
                </a:solidFill>
                <a:effectLst/>
                <a:latin typeface="Times New Roman"/>
                <a:ea typeface="Times New Roman"/>
              </a:rPr>
              <a:t>); </a:t>
            </a:r>
            <a:br>
              <a:rPr lang="ru-RU" sz="2400" dirty="0">
                <a:solidFill>
                  <a:srgbClr val="000000"/>
                </a:solidFill>
                <a:effectLst/>
                <a:latin typeface="Times New Roman"/>
                <a:ea typeface="Times New Roman"/>
              </a:rPr>
            </a:br>
            <a:r>
              <a:rPr lang="ru-RU" sz="2400" b="1" i="1" dirty="0" err="1">
                <a:solidFill>
                  <a:srgbClr val="0070C0"/>
                </a:solidFill>
                <a:effectLst/>
                <a:latin typeface="Times New Roman"/>
                <a:ea typeface="Times New Roman"/>
              </a:rPr>
              <a:t>регіональний</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прийняття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результатів</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наукових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досліджень</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регіональними</a:t>
            </a:r>
            <a:r>
              <a:rPr lang="ru-RU" sz="2400" dirty="0">
                <a:solidFill>
                  <a:srgbClr val="000000"/>
                </a:solidFill>
                <a:effectLst/>
                <a:latin typeface="Times New Roman"/>
                <a:ea typeface="Times New Roman"/>
              </a:rPr>
              <a:t> структурами); </a:t>
            </a:r>
            <a:br>
              <a:rPr lang="ru-RU" sz="2400" dirty="0">
                <a:solidFill>
                  <a:srgbClr val="000000"/>
                </a:solidFill>
                <a:effectLst/>
                <a:latin typeface="Times New Roman"/>
                <a:ea typeface="Times New Roman"/>
              </a:rPr>
            </a:br>
            <a:r>
              <a:rPr lang="ru-RU" sz="2400" b="1" i="1" dirty="0" err="1">
                <a:solidFill>
                  <a:srgbClr val="0070C0"/>
                </a:solidFill>
                <a:effectLst/>
                <a:latin typeface="Times New Roman"/>
                <a:ea typeface="Times New Roman"/>
              </a:rPr>
              <a:t>галузевий</a:t>
            </a:r>
            <a:r>
              <a:rPr lang="ru-RU" sz="2400" i="1" dirty="0">
                <a:solidFill>
                  <a:srgbClr val="000000"/>
                </a:solidFill>
                <a:effectLst/>
                <a:latin typeface="Times New Roman"/>
                <a:ea typeface="Times New Roman"/>
              </a:rPr>
              <a:t> </a:t>
            </a:r>
            <a:r>
              <a:rPr lang="ru-RU" sz="2400" dirty="0">
                <a:solidFill>
                  <a:srgbClr val="000000"/>
                </a:solidFill>
                <a:effectLst/>
                <a:latin typeface="Times New Roman"/>
                <a:ea typeface="Times New Roman"/>
              </a:rPr>
              <a:t>(</a:t>
            </a:r>
            <a:r>
              <a:rPr lang="ru-RU" sz="2400" dirty="0" err="1">
                <a:solidFill>
                  <a:srgbClr val="000000"/>
                </a:solidFill>
                <a:effectLst/>
                <a:latin typeface="Times New Roman"/>
                <a:ea typeface="Times New Roman"/>
              </a:rPr>
              <a:t>прийняття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результатів</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наукових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досліджень</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галузевими</a:t>
            </a:r>
            <a:r>
              <a:rPr lang="ru-RU" sz="2400" dirty="0">
                <a:solidFill>
                  <a:srgbClr val="000000"/>
                </a:solidFill>
                <a:effectLst/>
                <a:latin typeface="Times New Roman"/>
                <a:ea typeface="Times New Roman"/>
              </a:rPr>
              <a:t> структурами); </a:t>
            </a:r>
            <a:br>
              <a:rPr lang="ru-RU" sz="2400" dirty="0">
                <a:solidFill>
                  <a:srgbClr val="000000"/>
                </a:solidFill>
                <a:effectLst/>
                <a:latin typeface="Times New Roman"/>
                <a:ea typeface="Times New Roman"/>
              </a:rPr>
            </a:br>
            <a:r>
              <a:rPr lang="ru-RU" sz="2400" b="1" i="1" dirty="0" err="1">
                <a:solidFill>
                  <a:srgbClr val="0070C0"/>
                </a:solidFill>
                <a:effectLst/>
                <a:latin typeface="Times New Roman"/>
                <a:ea typeface="Times New Roman"/>
              </a:rPr>
              <a:t>окреме</a:t>
            </a:r>
            <a:r>
              <a:rPr lang="ru-RU" sz="2400" b="1" i="1" dirty="0">
                <a:solidFill>
                  <a:srgbClr val="0070C0"/>
                </a:solidFill>
                <a:effectLst/>
                <a:latin typeface="Times New Roman"/>
                <a:ea typeface="Times New Roman"/>
              </a:rPr>
              <a:t> </a:t>
            </a:r>
            <a:r>
              <a:rPr lang="ru-RU" sz="2400" b="1" i="1" dirty="0" err="1">
                <a:solidFill>
                  <a:srgbClr val="0070C0"/>
                </a:solidFill>
                <a:effectLst/>
                <a:latin typeface="Times New Roman"/>
                <a:ea typeface="Times New Roman"/>
              </a:rPr>
              <a:t>підприємство</a:t>
            </a:r>
            <a:r>
              <a:rPr lang="ru-RU" sz="2400" b="1" i="1" dirty="0">
                <a:solidFill>
                  <a:srgbClr val="0070C0"/>
                </a:solidFill>
                <a:effectLst/>
                <a:latin typeface="Times New Roman"/>
                <a:ea typeface="Times New Roman"/>
              </a:rPr>
              <a:t> </a:t>
            </a:r>
            <a:r>
              <a:rPr lang="ru-RU" sz="2400" dirty="0">
                <a:solidFill>
                  <a:srgbClr val="000000"/>
                </a:solidFill>
                <a:effectLst/>
                <a:latin typeface="Times New Roman"/>
                <a:ea typeface="Times New Roman"/>
              </a:rPr>
              <a:t>(</a:t>
            </a:r>
            <a:r>
              <a:rPr lang="ru-RU" sz="2400" dirty="0" err="1">
                <a:solidFill>
                  <a:srgbClr val="000000"/>
                </a:solidFill>
                <a:effectLst/>
                <a:latin typeface="Times New Roman"/>
                <a:ea typeface="Times New Roman"/>
              </a:rPr>
              <a:t>впровадження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результатів</a:t>
            </a:r>
            <a:r>
              <a:rPr lang="ru-RU" sz="2400" dirty="0">
                <a:solidFill>
                  <a:srgbClr val="000000"/>
                </a:solidFill>
                <a:effectLst/>
                <a:latin typeface="Times New Roman"/>
                <a:ea typeface="Times New Roman"/>
              </a:rPr>
              <a:t> у практику </a:t>
            </a:r>
            <a:r>
              <a:rPr lang="ru-RU" sz="2400" dirty="0" err="1">
                <a:solidFill>
                  <a:srgbClr val="000000"/>
                </a:solidFill>
                <a:effectLst/>
                <a:latin typeface="Times New Roman"/>
                <a:ea typeface="Times New Roman"/>
              </a:rPr>
              <a:t>роботи</a:t>
            </a:r>
            <a:r>
              <a:rPr lang="ru-RU" sz="2400" dirty="0">
                <a:solidFill>
                  <a:srgbClr val="000000"/>
                </a:solidFill>
                <a:effectLst/>
                <a:latin typeface="Times New Roman"/>
                <a:ea typeface="Times New Roman"/>
              </a:rPr>
              <a:t> конкретного </a:t>
            </a:r>
            <a:r>
              <a:rPr lang="ru-RU" sz="2400" dirty="0" err="1">
                <a:solidFill>
                  <a:srgbClr val="000000"/>
                </a:solidFill>
                <a:effectLst/>
                <a:latin typeface="Times New Roman"/>
                <a:ea typeface="Times New Roman"/>
              </a:rPr>
              <a:t>підприємства</a:t>
            </a:r>
            <a:r>
              <a:rPr lang="ru-RU" sz="2400" dirty="0">
                <a:solidFill>
                  <a:srgbClr val="000000"/>
                </a:solidFill>
                <a:effectLst/>
                <a:latin typeface="Times New Roman"/>
                <a:ea typeface="Times New Roman"/>
              </a:rPr>
              <a:t>); </a:t>
            </a:r>
            <a:br>
              <a:rPr lang="ru-RU" sz="2400" dirty="0">
                <a:solidFill>
                  <a:srgbClr val="000000"/>
                </a:solidFill>
                <a:effectLst/>
                <a:latin typeface="Times New Roman"/>
                <a:ea typeface="Times New Roman"/>
              </a:rPr>
            </a:br>
            <a:r>
              <a:rPr lang="ru-RU" sz="2400" b="1" i="1" dirty="0" err="1">
                <a:solidFill>
                  <a:srgbClr val="0070C0"/>
                </a:solidFill>
                <a:effectLst/>
                <a:latin typeface="Times New Roman"/>
                <a:ea typeface="Times New Roman"/>
              </a:rPr>
              <a:t>навчальний</a:t>
            </a:r>
            <a:r>
              <a:rPr lang="ru-RU" sz="2400" b="1" i="1" dirty="0">
                <a:solidFill>
                  <a:srgbClr val="0070C0"/>
                </a:solidFill>
                <a:effectLst/>
                <a:latin typeface="Times New Roman"/>
                <a:ea typeface="Times New Roman"/>
              </a:rPr>
              <a:t> </a:t>
            </a:r>
            <a:r>
              <a:rPr lang="ru-RU" sz="2400" b="1" i="1" dirty="0" err="1">
                <a:solidFill>
                  <a:srgbClr val="0070C0"/>
                </a:solidFill>
                <a:effectLst/>
                <a:latin typeface="Times New Roman"/>
                <a:ea typeface="Times New Roman"/>
              </a:rPr>
              <a:t>процес</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використання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результатів</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наукових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досліджень</a:t>
            </a:r>
            <a:r>
              <a:rPr lang="ru-RU" sz="2400" dirty="0">
                <a:solidFill>
                  <a:srgbClr val="000000"/>
                </a:solidFill>
                <a:effectLst/>
                <a:latin typeface="Times New Roman"/>
                <a:ea typeface="Times New Roman"/>
              </a:rPr>
              <a:t> у </a:t>
            </a:r>
            <a:r>
              <a:rPr lang="ru-RU" sz="2400" dirty="0" err="1">
                <a:solidFill>
                  <a:srgbClr val="000000"/>
                </a:solidFill>
                <a:effectLst/>
                <a:latin typeface="Times New Roman"/>
                <a:ea typeface="Times New Roman"/>
              </a:rPr>
              <a:t>навчальному</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процесі</a:t>
            </a:r>
            <a:r>
              <a:rPr lang="ru-RU" sz="2400" dirty="0">
                <a:solidFill>
                  <a:srgbClr val="000000"/>
                </a:solidFill>
                <a:effectLst/>
                <a:latin typeface="Times New Roman"/>
                <a:ea typeface="Times New Roman"/>
              </a:rPr>
              <a:t> – при </a:t>
            </a:r>
            <a:r>
              <a:rPr lang="ru-RU" sz="2400" dirty="0" err="1">
                <a:solidFill>
                  <a:srgbClr val="000000"/>
                </a:solidFill>
                <a:effectLst/>
                <a:latin typeface="Times New Roman"/>
                <a:ea typeface="Times New Roman"/>
              </a:rPr>
              <a:t>формуванні</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навчальних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програм</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планів</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написанні</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лекцій</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навчальних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посібників</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підручників</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тощо</a:t>
            </a:r>
            <a:r>
              <a:rPr lang="ru-RU" sz="2400" dirty="0">
                <a:solidFill>
                  <a:srgbClr val="000000"/>
                </a:solidFill>
                <a:effectLst/>
                <a:latin typeface="Times New Roman"/>
                <a:ea typeface="Times New Roman"/>
              </a:rPr>
              <a:t>).</a:t>
            </a:r>
            <a:br>
              <a:rPr lang="ru-RU" sz="2000" dirty="0">
                <a:effectLst/>
                <a:latin typeface="Times New Roman"/>
                <a:ea typeface="Times New Roman"/>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610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27584" y="332656"/>
            <a:ext cx="8435280" cy="6034682"/>
          </a:xfrm>
        </p:spPr>
        <p:style>
          <a:lnRef idx="1">
            <a:schemeClr val="accent3"/>
          </a:lnRef>
          <a:fillRef idx="2">
            <a:schemeClr val="accent3"/>
          </a:fillRef>
          <a:effectRef idx="1">
            <a:schemeClr val="accent3"/>
          </a:effectRef>
          <a:fontRef idx="minor">
            <a:schemeClr val="dk1"/>
          </a:fontRef>
        </p:style>
        <p:txBody>
          <a:bodyPr>
            <a:normAutofit fontScale="90000"/>
          </a:bodyPr>
          <a:lstStyle/>
          <a:p>
            <a:pPr indent="269875" algn="l">
              <a:spcAft>
                <a:spcPts val="300"/>
              </a:spcAft>
            </a:pPr>
            <a:r>
              <a:rPr lang="ru-RU" sz="2400" b="1" dirty="0" err="1">
                <a:solidFill>
                  <a:srgbClr val="000000"/>
                </a:solidFill>
                <a:effectLst/>
                <a:latin typeface="Times New Roman"/>
                <a:ea typeface="Times New Roman"/>
              </a:rPr>
              <a:t>Впровадження</a:t>
            </a:r>
            <a:r>
              <a:rPr lang="ru-RU" sz="2400" b="1" dirty="0">
                <a:solidFill>
                  <a:srgbClr val="000000"/>
                </a:solidFill>
                <a:effectLst/>
                <a:latin typeface="Times New Roman"/>
                <a:ea typeface="Times New Roman"/>
              </a:rPr>
              <a:t> </a:t>
            </a:r>
            <a:r>
              <a:rPr lang="ru-RU" sz="2400" b="1" dirty="0" err="1">
                <a:solidFill>
                  <a:srgbClr val="000000"/>
                </a:solidFill>
                <a:effectLst/>
                <a:latin typeface="Times New Roman"/>
                <a:ea typeface="Times New Roman"/>
              </a:rPr>
              <a:t>наукових</a:t>
            </a:r>
            <a:r>
              <a:rPr lang="ru-RU" sz="2400" b="1" dirty="0">
                <a:solidFill>
                  <a:srgbClr val="000000"/>
                </a:solidFill>
                <a:effectLst/>
                <a:latin typeface="Times New Roman"/>
                <a:ea typeface="Times New Roman"/>
              </a:rPr>
              <a:t> </a:t>
            </a:r>
            <a:r>
              <a:rPr lang="ru-RU" sz="2400" b="1" dirty="0" err="1">
                <a:solidFill>
                  <a:srgbClr val="000000"/>
                </a:solidFill>
                <a:effectLst/>
                <a:latin typeface="Times New Roman"/>
                <a:ea typeface="Times New Roman"/>
              </a:rPr>
              <a:t>досліджень</a:t>
            </a:r>
            <a:r>
              <a:rPr lang="ru-RU" sz="2400" b="1" dirty="0">
                <a:solidFill>
                  <a:srgbClr val="000000"/>
                </a:solidFill>
                <a:effectLst/>
                <a:latin typeface="Times New Roman"/>
                <a:ea typeface="Times New Roman"/>
              </a:rPr>
              <a:t> у практику </a:t>
            </a:r>
            <a:r>
              <a:rPr lang="ru-RU" sz="2400" b="1" dirty="0" err="1">
                <a:solidFill>
                  <a:srgbClr val="000000"/>
                </a:solidFill>
                <a:effectLst/>
                <a:latin typeface="Times New Roman"/>
                <a:ea typeface="Times New Roman"/>
              </a:rPr>
              <a:t>роботи</a:t>
            </a:r>
            <a:r>
              <a:rPr lang="ru-RU" sz="2400" b="1" dirty="0">
                <a:solidFill>
                  <a:srgbClr val="000000"/>
                </a:solidFill>
                <a:effectLst/>
                <a:latin typeface="Times New Roman"/>
                <a:ea typeface="Times New Roman"/>
              </a:rPr>
              <a:t> </a:t>
            </a:r>
            <a:r>
              <a:rPr lang="ru-RU" sz="2400" b="1" dirty="0" err="1">
                <a:solidFill>
                  <a:srgbClr val="000000"/>
                </a:solidFill>
                <a:effectLst/>
                <a:latin typeface="Times New Roman"/>
                <a:ea typeface="Times New Roman"/>
              </a:rPr>
              <a:t>підприємств</a:t>
            </a:r>
            <a:r>
              <a:rPr lang="ru-RU" sz="2400" dirty="0">
                <a:solidFill>
                  <a:srgbClr val="000000"/>
                </a:solidFill>
                <a:effectLst/>
                <a:latin typeface="Times New Roman"/>
                <a:ea typeface="Times New Roman"/>
              </a:rPr>
              <a:t>, як правило, </a:t>
            </a:r>
            <a:r>
              <a:rPr lang="ru-RU" sz="2400" dirty="0" err="1">
                <a:solidFill>
                  <a:srgbClr val="000000"/>
                </a:solidFill>
                <a:effectLst/>
                <a:latin typeface="Times New Roman"/>
                <a:ea typeface="Times New Roman"/>
              </a:rPr>
              <a:t>складається</a:t>
            </a:r>
            <a:r>
              <a:rPr lang="ru-RU" sz="2400" dirty="0">
                <a:solidFill>
                  <a:srgbClr val="000000"/>
                </a:solidFill>
                <a:effectLst/>
                <a:latin typeface="Times New Roman"/>
                <a:ea typeface="Times New Roman"/>
              </a:rPr>
              <a:t> з </a:t>
            </a:r>
            <a:r>
              <a:rPr lang="ru-RU" sz="2400" b="1" i="1" dirty="0" err="1">
                <a:solidFill>
                  <a:srgbClr val="000000"/>
                </a:solidFill>
                <a:effectLst/>
                <a:latin typeface="Times New Roman"/>
                <a:ea typeface="Times New Roman"/>
              </a:rPr>
              <a:t>двох</a:t>
            </a:r>
            <a:r>
              <a:rPr lang="ru-RU" sz="2400" b="1" i="1" dirty="0">
                <a:solidFill>
                  <a:srgbClr val="000000"/>
                </a:solidFill>
                <a:effectLst/>
                <a:latin typeface="Times New Roman"/>
                <a:ea typeface="Times New Roman"/>
              </a:rPr>
              <a:t> </a:t>
            </a:r>
            <a:r>
              <a:rPr lang="ru-RU" sz="2400" b="1" i="1" dirty="0" err="1">
                <a:solidFill>
                  <a:srgbClr val="000000"/>
                </a:solidFill>
                <a:effectLst/>
                <a:latin typeface="Times New Roman"/>
                <a:ea typeface="Times New Roman"/>
              </a:rPr>
              <a:t>стадій</a:t>
            </a:r>
            <a:r>
              <a:rPr lang="ru-RU" sz="2400" b="1" i="1" dirty="0">
                <a:solidFill>
                  <a:srgbClr val="000000"/>
                </a:solidFill>
                <a:effectLst/>
                <a:latin typeface="Times New Roman"/>
                <a:ea typeface="Times New Roman"/>
              </a:rPr>
              <a:t>:</a:t>
            </a:r>
            <a:r>
              <a:rPr lang="ru-RU" sz="2400" dirty="0">
                <a:solidFill>
                  <a:srgbClr val="000000"/>
                </a:solidFill>
                <a:effectLst/>
                <a:latin typeface="Times New Roman"/>
                <a:ea typeface="Times New Roman"/>
              </a:rPr>
              <a:t> </a:t>
            </a:r>
            <a:r>
              <a:rPr lang="ru-RU" sz="2400" i="1" dirty="0" err="1">
                <a:solidFill>
                  <a:srgbClr val="000000"/>
                </a:solidFill>
                <a:effectLst/>
                <a:latin typeface="Times New Roman"/>
                <a:ea typeface="Times New Roman"/>
              </a:rPr>
              <a:t>дослідно-виробничого</a:t>
            </a:r>
            <a:r>
              <a:rPr lang="ru-RU" sz="2400" i="1" dirty="0">
                <a:solidFill>
                  <a:srgbClr val="000000"/>
                </a:solidFill>
                <a:effectLst/>
                <a:latin typeface="Times New Roman"/>
                <a:ea typeface="Times New Roman"/>
              </a:rPr>
              <a:t> </a:t>
            </a:r>
            <a:r>
              <a:rPr lang="ru-RU" sz="2400" i="1" dirty="0" err="1">
                <a:solidFill>
                  <a:srgbClr val="000000"/>
                </a:solidFill>
                <a:effectLst/>
                <a:latin typeface="Times New Roman"/>
                <a:ea typeface="Times New Roman"/>
              </a:rPr>
              <a:t>впровадження</a:t>
            </a:r>
            <a:r>
              <a:rPr lang="ru-RU" sz="2400" i="1" dirty="0">
                <a:solidFill>
                  <a:srgbClr val="000000"/>
                </a:solidFill>
                <a:effectLst/>
                <a:latin typeface="Times New Roman"/>
                <a:ea typeface="Times New Roman"/>
              </a:rPr>
              <a:t> та </a:t>
            </a:r>
            <a:r>
              <a:rPr lang="ru-RU" sz="2400" i="1" dirty="0" err="1">
                <a:solidFill>
                  <a:srgbClr val="000000"/>
                </a:solidFill>
                <a:effectLst/>
                <a:latin typeface="Times New Roman"/>
                <a:ea typeface="Times New Roman"/>
              </a:rPr>
              <a:t>серійного</a:t>
            </a:r>
            <a:r>
              <a:rPr lang="ru-RU" sz="2400" i="1" dirty="0">
                <a:solidFill>
                  <a:srgbClr val="000000"/>
                </a:solidFill>
                <a:latin typeface="Times New Roman"/>
                <a:ea typeface="Times New Roman"/>
              </a:rPr>
              <a:t> </a:t>
            </a:r>
            <a:r>
              <a:rPr lang="ru-RU" sz="2400" i="1" dirty="0" err="1">
                <a:solidFill>
                  <a:srgbClr val="000000"/>
                </a:solidFill>
                <a:effectLst/>
                <a:latin typeface="Times New Roman"/>
                <a:ea typeface="Times New Roman"/>
              </a:rPr>
              <a:t>впровадження</a:t>
            </a:r>
            <a:r>
              <a:rPr lang="ru-RU" sz="2400" i="1" dirty="0">
                <a:solidFill>
                  <a:srgbClr val="000000"/>
                </a:solidFill>
                <a:effectLst/>
                <a:latin typeface="Times New Roman"/>
                <a:ea typeface="Times New Roman"/>
              </a:rPr>
              <a:t> </a:t>
            </a:r>
            <a:br>
              <a:rPr lang="ru-RU" sz="2400" i="1" dirty="0">
                <a:solidFill>
                  <a:srgbClr val="000000"/>
                </a:solidFill>
                <a:effectLst/>
                <a:latin typeface="Times New Roman"/>
                <a:ea typeface="Times New Roman"/>
              </a:rPr>
            </a:br>
            <a:r>
              <a:rPr lang="ru-RU" sz="2400" dirty="0">
                <a:solidFill>
                  <a:srgbClr val="000000"/>
                </a:solidFill>
                <a:effectLst/>
                <a:latin typeface="Times New Roman"/>
                <a:ea typeface="Times New Roman"/>
              </a:rPr>
              <a:t>(</a:t>
            </a:r>
            <a:r>
              <a:rPr lang="ru-RU" sz="2400" dirty="0" err="1">
                <a:solidFill>
                  <a:srgbClr val="000000"/>
                </a:solidFill>
                <a:effectLst/>
                <a:latin typeface="Times New Roman"/>
                <a:ea typeface="Times New Roman"/>
              </a:rPr>
              <a:t>впровадження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досягнень</a:t>
            </a:r>
            <a:r>
              <a:rPr lang="ru-RU" sz="2400" dirty="0">
                <a:solidFill>
                  <a:srgbClr val="000000"/>
                </a:solidFill>
                <a:effectLst/>
                <a:latin typeface="Times New Roman"/>
                <a:ea typeface="Times New Roman"/>
              </a:rPr>
              <a:t> науки, </a:t>
            </a:r>
            <a:r>
              <a:rPr lang="ru-RU" sz="2400" dirty="0" err="1">
                <a:solidFill>
                  <a:srgbClr val="000000"/>
                </a:solidFill>
                <a:effectLst/>
                <a:latin typeface="Times New Roman"/>
                <a:ea typeface="Times New Roman"/>
              </a:rPr>
              <a:t>нової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техніки</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нової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технології</a:t>
            </a:r>
            <a:r>
              <a:rPr lang="ru-RU" sz="2400" dirty="0">
                <a:solidFill>
                  <a:srgbClr val="000000"/>
                </a:solidFill>
                <a:effectLst/>
                <a:latin typeface="Times New Roman"/>
                <a:ea typeface="Times New Roman"/>
              </a:rPr>
              <a:t>).</a:t>
            </a:r>
            <a:br>
              <a:rPr lang="ru-RU" sz="2000" dirty="0">
                <a:effectLst/>
                <a:latin typeface="Times New Roman"/>
                <a:ea typeface="Times New Roman"/>
              </a:rPr>
            </a:br>
            <a:r>
              <a:rPr lang="ru-RU" sz="2400" dirty="0">
                <a:solidFill>
                  <a:srgbClr val="000000"/>
                </a:solidFill>
                <a:effectLst/>
                <a:latin typeface="Times New Roman"/>
                <a:ea typeface="Times New Roman"/>
              </a:rPr>
              <a:t>Як би </a:t>
            </a:r>
            <a:r>
              <a:rPr lang="ru-RU" sz="2400" dirty="0" err="1">
                <a:solidFill>
                  <a:srgbClr val="000000"/>
                </a:solidFill>
                <a:effectLst/>
                <a:latin typeface="Times New Roman"/>
                <a:ea typeface="Times New Roman"/>
              </a:rPr>
              <a:t>ретельно</a:t>
            </a:r>
            <a:r>
              <a:rPr lang="ru-RU" sz="2400" dirty="0">
                <a:solidFill>
                  <a:srgbClr val="000000"/>
                </a:solidFill>
                <a:effectLst/>
                <a:latin typeface="Times New Roman"/>
                <a:ea typeface="Times New Roman"/>
              </a:rPr>
              <a:t> не проводились НДР у </a:t>
            </a:r>
            <a:r>
              <a:rPr lang="ru-RU" sz="2400" dirty="0" err="1">
                <a:solidFill>
                  <a:srgbClr val="000000"/>
                </a:solidFill>
                <a:effectLst/>
                <a:latin typeface="Times New Roman"/>
                <a:ea typeface="Times New Roman"/>
              </a:rPr>
              <a:t>науково-дослідних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організаціях</a:t>
            </a:r>
            <a:r>
              <a:rPr lang="ru-RU" sz="2400" dirty="0">
                <a:solidFill>
                  <a:srgbClr val="000000"/>
                </a:solidFill>
                <a:effectLst/>
                <a:latin typeface="Times New Roman"/>
                <a:ea typeface="Times New Roman"/>
              </a:rPr>
              <a:t>, вони не </a:t>
            </a:r>
            <a:r>
              <a:rPr lang="ru-RU" sz="2400" dirty="0" err="1">
                <a:solidFill>
                  <a:srgbClr val="000000"/>
                </a:solidFill>
                <a:effectLst/>
                <a:latin typeface="Times New Roman"/>
                <a:ea typeface="Times New Roman"/>
              </a:rPr>
              <a:t>можуть</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урахувати</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різні</a:t>
            </a:r>
            <a:r>
              <a:rPr lang="ru-RU" sz="2400" dirty="0">
                <a:solidFill>
                  <a:srgbClr val="000000"/>
                </a:solidFill>
                <a:effectLst/>
                <a:latin typeface="Times New Roman"/>
                <a:ea typeface="Times New Roman"/>
              </a:rPr>
              <a:t>, часто </a:t>
            </a:r>
            <a:r>
              <a:rPr lang="ru-RU" sz="2400" dirty="0" err="1">
                <a:solidFill>
                  <a:srgbClr val="000000"/>
                </a:solidFill>
                <a:effectLst/>
                <a:latin typeface="Times New Roman"/>
                <a:ea typeface="Times New Roman"/>
              </a:rPr>
              <a:t>випадкові</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фактори</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що</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діють</a:t>
            </a:r>
            <a:r>
              <a:rPr lang="ru-RU" sz="2400" dirty="0">
                <a:solidFill>
                  <a:srgbClr val="000000"/>
                </a:solidFill>
                <a:effectLst/>
                <a:latin typeface="Times New Roman"/>
                <a:ea typeface="Times New Roman"/>
              </a:rPr>
              <a:t> в </a:t>
            </a:r>
            <a:r>
              <a:rPr lang="ru-RU" sz="2400" dirty="0" err="1">
                <a:solidFill>
                  <a:srgbClr val="000000"/>
                </a:solidFill>
                <a:effectLst/>
                <a:latin typeface="Times New Roman"/>
                <a:ea typeface="Times New Roman"/>
              </a:rPr>
              <a:t>умовах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виробництва</a:t>
            </a:r>
            <a:r>
              <a:rPr lang="ru-RU" sz="2400" dirty="0">
                <a:solidFill>
                  <a:srgbClr val="000000"/>
                </a:solidFill>
                <a:effectLst/>
                <a:latin typeface="Times New Roman"/>
                <a:ea typeface="Times New Roman"/>
              </a:rPr>
              <a:t>. Тому </a:t>
            </a:r>
            <a:r>
              <a:rPr lang="ru-RU" sz="2400" dirty="0" err="1">
                <a:solidFill>
                  <a:srgbClr val="000000"/>
                </a:solidFill>
                <a:effectLst/>
                <a:latin typeface="Times New Roman"/>
                <a:ea typeface="Times New Roman"/>
              </a:rPr>
              <a:t>наукове</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розроблення</a:t>
            </a:r>
            <a:r>
              <a:rPr lang="ru-RU" sz="2400" dirty="0">
                <a:solidFill>
                  <a:srgbClr val="000000"/>
                </a:solidFill>
                <a:effectLst/>
                <a:latin typeface="Times New Roman"/>
                <a:ea typeface="Times New Roman"/>
              </a:rPr>
              <a:t> на </a:t>
            </a:r>
            <a:r>
              <a:rPr lang="ru-RU" sz="2400" dirty="0" err="1">
                <a:solidFill>
                  <a:srgbClr val="000000"/>
                </a:solidFill>
                <a:effectLst/>
                <a:latin typeface="Times New Roman"/>
                <a:ea typeface="Times New Roman"/>
              </a:rPr>
              <a:t>першій</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стадії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впровадження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потребує</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дослідної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перевірки</a:t>
            </a:r>
            <a:r>
              <a:rPr lang="ru-RU" sz="2400" dirty="0">
                <a:solidFill>
                  <a:srgbClr val="000000"/>
                </a:solidFill>
                <a:effectLst/>
                <a:latin typeface="Times New Roman"/>
                <a:ea typeface="Times New Roman"/>
              </a:rPr>
              <a:t> у </a:t>
            </a:r>
            <a:r>
              <a:rPr lang="ru-RU" sz="2400" dirty="0" err="1">
                <a:solidFill>
                  <a:srgbClr val="000000"/>
                </a:solidFill>
                <a:effectLst/>
                <a:latin typeface="Times New Roman"/>
                <a:ea typeface="Times New Roman"/>
              </a:rPr>
              <a:t>виробничих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умовах</a:t>
            </a:r>
            <a:r>
              <a:rPr lang="ru-RU" sz="2400" dirty="0">
                <a:solidFill>
                  <a:srgbClr val="000000"/>
                </a:solidFill>
                <a:effectLst/>
                <a:latin typeface="Times New Roman"/>
                <a:ea typeface="Times New Roman"/>
              </a:rPr>
              <a:t>.</a:t>
            </a:r>
            <a:br>
              <a:rPr lang="ru-RU" sz="2000" dirty="0">
                <a:effectLst/>
                <a:latin typeface="Times New Roman"/>
                <a:ea typeface="Times New Roman"/>
              </a:rPr>
            </a:br>
            <a:r>
              <a:rPr lang="ru-RU" sz="2000" dirty="0">
                <a:effectLst/>
                <a:latin typeface="Times New Roman"/>
                <a:ea typeface="Times New Roman"/>
              </a:rPr>
              <a:t>	</a:t>
            </a:r>
            <a:r>
              <a:rPr lang="ru-RU" sz="2400" dirty="0" err="1">
                <a:solidFill>
                  <a:srgbClr val="000000"/>
                </a:solidFill>
                <a:effectLst/>
                <a:latin typeface="Times New Roman"/>
                <a:ea typeface="Times New Roman"/>
              </a:rPr>
              <a:t>Після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дослідно-виробничого</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впровадження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нові</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матеріали</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конструкції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технології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рекомендації</a:t>
            </a:r>
            <a:r>
              <a:rPr lang="ru-RU" sz="2400" dirty="0">
                <a:solidFill>
                  <a:srgbClr val="000000"/>
                </a:solidFill>
                <a:effectLst/>
                <a:latin typeface="Times New Roman"/>
                <a:ea typeface="Times New Roman"/>
              </a:rPr>
              <a:t>, методики </a:t>
            </a:r>
            <a:r>
              <a:rPr lang="ru-RU" sz="2400" dirty="0" err="1">
                <a:solidFill>
                  <a:srgbClr val="000000"/>
                </a:solidFill>
                <a:effectLst/>
                <a:latin typeface="Times New Roman"/>
                <a:ea typeface="Times New Roman"/>
              </a:rPr>
              <a:t>впроваджують</a:t>
            </a:r>
            <a:r>
              <a:rPr lang="ru-RU" sz="2400" dirty="0">
                <a:solidFill>
                  <a:srgbClr val="000000"/>
                </a:solidFill>
                <a:effectLst/>
                <a:latin typeface="Times New Roman"/>
                <a:ea typeface="Times New Roman"/>
              </a:rPr>
              <a:t> у </a:t>
            </a:r>
            <a:r>
              <a:rPr lang="ru-RU" sz="2400" dirty="0" err="1">
                <a:solidFill>
                  <a:srgbClr val="000000"/>
                </a:solidFill>
                <a:effectLst/>
                <a:latin typeface="Times New Roman"/>
                <a:ea typeface="Times New Roman"/>
              </a:rPr>
              <a:t>серійне</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виробництво</a:t>
            </a:r>
            <a:r>
              <a:rPr lang="ru-RU" sz="2400" dirty="0">
                <a:solidFill>
                  <a:srgbClr val="000000"/>
                </a:solidFill>
                <a:effectLst/>
                <a:latin typeface="Times New Roman"/>
                <a:ea typeface="Times New Roman"/>
              </a:rPr>
              <a:t> як </a:t>
            </a:r>
            <a:r>
              <a:rPr lang="ru-RU" sz="2400" dirty="0" err="1">
                <a:solidFill>
                  <a:srgbClr val="000000"/>
                </a:solidFill>
                <a:effectLst/>
                <a:latin typeface="Times New Roman"/>
                <a:ea typeface="Times New Roman"/>
              </a:rPr>
              <a:t>елементи</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нової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техніки</a:t>
            </a:r>
            <a:r>
              <a:rPr lang="ru-RU" sz="2400" dirty="0">
                <a:solidFill>
                  <a:srgbClr val="000000"/>
                </a:solidFill>
                <a:effectLst/>
                <a:latin typeface="Times New Roman"/>
                <a:ea typeface="Times New Roman"/>
              </a:rPr>
              <a:t>. На </a:t>
            </a:r>
            <a:r>
              <a:rPr lang="ru-RU" sz="2400" dirty="0" err="1">
                <a:solidFill>
                  <a:srgbClr val="000000"/>
                </a:solidFill>
                <a:effectLst/>
                <a:latin typeface="Times New Roman"/>
                <a:ea typeface="Times New Roman"/>
              </a:rPr>
              <a:t>цьому</a:t>
            </a:r>
            <a:r>
              <a:rPr lang="ru-RU" sz="2400" dirty="0">
                <a:solidFill>
                  <a:srgbClr val="000000"/>
                </a:solidFill>
                <a:effectLst/>
                <a:latin typeface="Times New Roman"/>
                <a:ea typeface="Times New Roman"/>
              </a:rPr>
              <a:t>, другому, </a:t>
            </a:r>
            <a:r>
              <a:rPr lang="ru-RU" sz="2400" dirty="0" err="1">
                <a:solidFill>
                  <a:srgbClr val="000000"/>
                </a:solidFill>
                <a:effectLst/>
                <a:latin typeface="Times New Roman"/>
                <a:ea typeface="Times New Roman"/>
              </a:rPr>
              <a:t>етапі</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науково-дослідні</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організації</a:t>
            </a:r>
            <a:r>
              <a:rPr lang="ru-RU" sz="2400" dirty="0">
                <a:solidFill>
                  <a:srgbClr val="000000"/>
                </a:solidFill>
                <a:effectLst/>
                <a:latin typeface="Times New Roman"/>
                <a:ea typeface="Times New Roman"/>
              </a:rPr>
              <a:t> не </a:t>
            </a:r>
            <a:r>
              <a:rPr lang="ru-RU" sz="2400" dirty="0" err="1">
                <a:solidFill>
                  <a:srgbClr val="000000"/>
                </a:solidFill>
                <a:effectLst/>
                <a:latin typeface="Times New Roman"/>
                <a:ea typeface="Times New Roman"/>
              </a:rPr>
              <a:t>беруть</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участі</a:t>
            </a:r>
            <a:r>
              <a:rPr lang="ru-RU" sz="2400" dirty="0">
                <a:solidFill>
                  <a:srgbClr val="000000"/>
                </a:solidFill>
                <a:effectLst/>
                <a:latin typeface="Times New Roman"/>
                <a:ea typeface="Times New Roman"/>
              </a:rPr>
              <a:t> у </a:t>
            </a:r>
            <a:r>
              <a:rPr lang="ru-RU" sz="2400" dirty="0" err="1">
                <a:solidFill>
                  <a:srgbClr val="000000"/>
                </a:solidFill>
                <a:effectLst/>
                <a:latin typeface="Times New Roman"/>
                <a:ea typeface="Times New Roman"/>
              </a:rPr>
              <a:t>впровадженні</a:t>
            </a:r>
            <a:r>
              <a:rPr lang="ru-RU" sz="2400" dirty="0">
                <a:solidFill>
                  <a:srgbClr val="000000"/>
                </a:solidFill>
                <a:effectLst/>
                <a:latin typeface="Times New Roman"/>
                <a:ea typeface="Times New Roman"/>
              </a:rPr>
              <a:t>. Вони </a:t>
            </a:r>
            <a:r>
              <a:rPr lang="ru-RU" sz="2400" dirty="0" err="1">
                <a:solidFill>
                  <a:srgbClr val="000000"/>
                </a:solidFill>
                <a:effectLst/>
                <a:latin typeface="Times New Roman"/>
                <a:ea typeface="Times New Roman"/>
              </a:rPr>
              <a:t>можуть</a:t>
            </a:r>
            <a:r>
              <a:rPr lang="ru-RU" sz="2400" dirty="0">
                <a:solidFill>
                  <a:srgbClr val="000000"/>
                </a:solidFill>
                <a:effectLst/>
                <a:latin typeface="Times New Roman"/>
                <a:ea typeface="Times New Roman"/>
              </a:rPr>
              <a:t> на </a:t>
            </a:r>
            <a:r>
              <a:rPr lang="ru-RU" sz="2400" dirty="0" err="1">
                <a:solidFill>
                  <a:srgbClr val="000000"/>
                </a:solidFill>
                <a:effectLst/>
                <a:latin typeface="Times New Roman"/>
                <a:ea typeface="Times New Roman"/>
              </a:rPr>
              <a:t>прохання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організації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що</a:t>
            </a:r>
            <a:r>
              <a:rPr lang="ru-RU" sz="2400" dirty="0">
                <a:solidFill>
                  <a:srgbClr val="000000"/>
                </a:solidFill>
                <a:effectLst/>
                <a:latin typeface="Times New Roman"/>
                <a:ea typeface="Times New Roman"/>
              </a:rPr>
              <a:t> проводить </a:t>
            </a:r>
            <a:r>
              <a:rPr lang="ru-RU" sz="2400" dirty="0" err="1">
                <a:solidFill>
                  <a:srgbClr val="000000"/>
                </a:solidFill>
                <a:effectLst/>
                <a:latin typeface="Times New Roman"/>
                <a:ea typeface="Times New Roman"/>
              </a:rPr>
              <a:t>впровадження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надавати</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консультації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або</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незначну</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науково-технічну</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допомогу</a:t>
            </a:r>
            <a:r>
              <a:rPr lang="ru-RU" sz="2400" dirty="0">
                <a:solidFill>
                  <a:srgbClr val="000000"/>
                </a:solidFill>
                <a:effectLst/>
                <a:latin typeface="Times New Roman"/>
                <a:ea typeface="Times New Roman"/>
              </a:rPr>
              <a:t>.</a:t>
            </a:r>
            <a:br>
              <a:rPr lang="ru-RU" sz="2000" dirty="0">
                <a:effectLst/>
                <a:latin typeface="Times New Roman"/>
                <a:ea typeface="Times New Roman"/>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610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1699"/>
            <a:ext cx="8784976" cy="660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457200" y="274638"/>
            <a:ext cx="8435280" cy="6034682"/>
          </a:xfrm>
        </p:spPr>
        <p:txBody>
          <a:bodyPr>
            <a:normAutofit/>
          </a:bodyPr>
          <a:lstStyle/>
          <a:p>
            <a:pPr algn="l"/>
            <a:r>
              <a:rPr lang="ru-RU" sz="2400" dirty="0">
                <a:latin typeface="Times New Roman" panose="02020603050405020304" pitchFamily="18" charset="0"/>
                <a:cs typeface="Times New Roman" panose="02020603050405020304" pitchFamily="18" charset="0"/>
              </a:rPr>
              <a:t>	</a:t>
            </a:r>
            <a:r>
              <a:rPr lang="ru-RU" sz="2800" b="1" dirty="0">
                <a:solidFill>
                  <a:srgbClr val="C00000"/>
                </a:solidFill>
                <a:latin typeface="Times New Roman" panose="02020603050405020304" pitchFamily="18" charset="0"/>
                <a:cs typeface="Times New Roman" panose="02020603050405020304" pitchFamily="18" charset="0"/>
              </a:rPr>
              <a:t>ЗМ</a:t>
            </a:r>
            <a:r>
              <a:rPr lang="uk-UA" sz="2800" b="1" dirty="0">
                <a:solidFill>
                  <a:srgbClr val="C00000"/>
                </a:solidFill>
                <a:latin typeface="Times New Roman" panose="02020603050405020304" pitchFamily="18" charset="0"/>
                <a:cs typeface="Times New Roman" panose="02020603050405020304" pitchFamily="18" charset="0"/>
              </a:rPr>
              <a:t>І</a:t>
            </a:r>
            <a:r>
              <a:rPr lang="ru-RU" sz="2800" b="1" dirty="0">
                <a:solidFill>
                  <a:srgbClr val="C00000"/>
                </a:solidFill>
                <a:latin typeface="Times New Roman" panose="02020603050405020304" pitchFamily="18" charset="0"/>
                <a:cs typeface="Times New Roman" panose="02020603050405020304" pitchFamily="18" charset="0"/>
              </a:rPr>
              <a:t>СТ</a:t>
            </a:r>
            <a:br>
              <a:rPr lang="ru-RU" sz="28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Виробничий</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дослід</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його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особливості</a:t>
            </a:r>
            <a:br>
              <a:rPr lang="ru-RU" sz="32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2. </a:t>
            </a:r>
            <a:r>
              <a:rPr lang="ru-RU" sz="3200" dirty="0" err="1">
                <a:latin typeface="Times New Roman" panose="02020603050405020304" pitchFamily="18" charset="0"/>
                <a:cs typeface="Times New Roman" panose="02020603050405020304" pitchFamily="18" charset="0"/>
              </a:rPr>
              <a:t>Організація</a:t>
            </a:r>
            <a:r>
              <a:rPr lang="ru-RU" sz="3200" dirty="0">
                <a:latin typeface="Times New Roman" panose="02020603050405020304" pitchFamily="18" charset="0"/>
                <a:cs typeface="Times New Roman" panose="02020603050405020304" pitchFamily="18" charset="0"/>
              </a:rPr>
              <a:t> та </a:t>
            </a:r>
            <a:r>
              <a:rPr lang="ru-RU" sz="3200" dirty="0" err="1">
                <a:latin typeface="Times New Roman" panose="02020603050405020304" pitchFamily="18" charset="0"/>
                <a:cs typeface="Times New Roman" panose="02020603050405020304" pitchFamily="18" charset="0"/>
              </a:rPr>
              <a:t>проведення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виробничого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досліду</a:t>
            </a:r>
            <a:br>
              <a:rPr lang="ru-RU" sz="32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3. </a:t>
            </a:r>
            <a:r>
              <a:rPr lang="ru-RU" sz="3200" dirty="0" err="1">
                <a:latin typeface="Times New Roman" panose="02020603050405020304" pitchFamily="18" charset="0"/>
                <a:cs typeface="Times New Roman" panose="02020603050405020304" pitchFamily="18" charset="0"/>
              </a:rPr>
              <a:t>Економічна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оцінка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виробничих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досліджень</a:t>
            </a:r>
            <a:r>
              <a:rPr lang="ru-RU" sz="3200" dirty="0">
                <a:latin typeface="Times New Roman" panose="02020603050405020304" pitchFamily="18" charset="0"/>
                <a:cs typeface="Times New Roman" panose="02020603050405020304" pitchFamily="18" charset="0"/>
              </a:rPr>
              <a:t>.</a:t>
            </a:r>
            <a:br>
              <a:rPr lang="ru-RU" sz="32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4. </a:t>
            </a:r>
            <a:r>
              <a:rPr lang="ru-RU" sz="3200" dirty="0" err="1">
                <a:latin typeface="Times New Roman" panose="02020603050405020304" pitchFamily="18" charset="0"/>
                <a:cs typeface="Times New Roman" panose="02020603050405020304" pitchFamily="18" charset="0"/>
              </a:rPr>
              <a:t>Впровадження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результатів</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наукових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досліджень</a:t>
            </a:r>
            <a:br>
              <a:rPr lang="ru-RU" sz="3200" dirty="0">
                <a:latin typeface="Times New Roman" panose="02020603050405020304" pitchFamily="18" charset="0"/>
                <a:cs typeface="Times New Roman" panose="02020603050405020304" pitchFamily="18" charset="0"/>
              </a:rPr>
            </a:br>
            <a:br>
              <a:rPr lang="ru-RU" sz="3200" dirty="0">
                <a:latin typeface="Times New Roman" panose="02020603050405020304" pitchFamily="18" charset="0"/>
                <a:cs typeface="Times New Roman" panose="02020603050405020304" pitchFamily="18" charset="0"/>
              </a:rPr>
            </a:br>
            <a:br>
              <a:rPr lang="ru-RU" sz="3200" dirty="0">
                <a:latin typeface="Times New Roman" panose="02020603050405020304" pitchFamily="18" charset="0"/>
                <a:cs typeface="Times New Roman" panose="02020603050405020304" pitchFamily="18" charset="0"/>
              </a:rPr>
            </a:br>
            <a:br>
              <a:rPr lang="ru-RU" sz="2400" dirty="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6034682"/>
          </a:xfrm>
        </p:spPr>
        <p:style>
          <a:lnRef idx="1">
            <a:schemeClr val="accent3"/>
          </a:lnRef>
          <a:fillRef idx="2">
            <a:schemeClr val="accent3"/>
          </a:fillRef>
          <a:effectRef idx="1">
            <a:schemeClr val="accent3"/>
          </a:effectRef>
          <a:fontRef idx="minor">
            <a:schemeClr val="dk1"/>
          </a:fontRef>
        </p:style>
        <p:txBody>
          <a:bodyPr>
            <a:normAutofit/>
          </a:bodyPr>
          <a:lstStyle/>
          <a:p>
            <a:pPr indent="269875" algn="just">
              <a:lnSpc>
                <a:spcPct val="150000"/>
              </a:lnSpc>
              <a:spcAft>
                <a:spcPts val="300"/>
              </a:spcAft>
            </a:pPr>
            <a:r>
              <a:rPr lang="ru-RU" sz="2400" dirty="0" err="1">
                <a:solidFill>
                  <a:srgbClr val="000000"/>
                </a:solidFill>
                <a:effectLst/>
                <a:latin typeface="Times New Roman"/>
                <a:ea typeface="Times New Roman"/>
              </a:rPr>
              <a:t>Після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впровадження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досягнень</a:t>
            </a:r>
            <a:r>
              <a:rPr lang="ru-RU" sz="2400" dirty="0">
                <a:solidFill>
                  <a:srgbClr val="000000"/>
                </a:solidFill>
                <a:effectLst/>
                <a:latin typeface="Times New Roman"/>
                <a:ea typeface="Times New Roman"/>
              </a:rPr>
              <a:t> науки у </a:t>
            </a:r>
            <a:r>
              <a:rPr lang="ru-RU" sz="2400" dirty="0" err="1">
                <a:solidFill>
                  <a:srgbClr val="000000"/>
                </a:solidFill>
                <a:effectLst/>
                <a:latin typeface="Times New Roman"/>
                <a:ea typeface="Times New Roman"/>
              </a:rPr>
              <a:t>виробництво</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складають</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пояснювальну</a:t>
            </a:r>
            <a:r>
              <a:rPr lang="ru-RU" sz="2400" dirty="0">
                <a:solidFill>
                  <a:srgbClr val="000000"/>
                </a:solidFill>
                <a:effectLst/>
                <a:latin typeface="Times New Roman"/>
                <a:ea typeface="Times New Roman"/>
              </a:rPr>
              <a:t> записку, до </a:t>
            </a:r>
            <a:r>
              <a:rPr lang="ru-RU" sz="2400" dirty="0" err="1">
                <a:solidFill>
                  <a:srgbClr val="000000"/>
                </a:solidFill>
                <a:effectLst/>
                <a:latin typeface="Times New Roman"/>
                <a:ea typeface="Times New Roman"/>
              </a:rPr>
              <a:t>якої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додають</a:t>
            </a:r>
            <a:r>
              <a:rPr lang="ru-RU" sz="2400" dirty="0">
                <a:solidFill>
                  <a:srgbClr val="000000"/>
                </a:solidFill>
                <a:effectLst/>
                <a:latin typeface="Times New Roman"/>
                <a:ea typeface="Times New Roman"/>
              </a:rPr>
              <a:t> </a:t>
            </a:r>
            <a:r>
              <a:rPr lang="ru-RU" sz="2400" b="1" i="1" dirty="0" err="1">
                <a:solidFill>
                  <a:srgbClr val="C00000"/>
                </a:solidFill>
                <a:effectLst/>
                <a:latin typeface="Times New Roman"/>
                <a:ea typeface="Times New Roman"/>
              </a:rPr>
              <a:t>акти</a:t>
            </a:r>
            <a:r>
              <a:rPr lang="ru-RU" sz="2400" b="1" i="1" dirty="0">
                <a:solidFill>
                  <a:srgbClr val="C00000"/>
                </a:solidFill>
                <a:effectLst/>
                <a:latin typeface="Times New Roman"/>
                <a:ea typeface="Times New Roman"/>
              </a:rPr>
              <a:t> </a:t>
            </a:r>
            <a:r>
              <a:rPr lang="ru-RU" sz="2400" b="1" i="1" dirty="0" err="1">
                <a:solidFill>
                  <a:srgbClr val="C00000"/>
                </a:solidFill>
                <a:effectLst/>
                <a:latin typeface="Times New Roman"/>
                <a:ea typeface="Times New Roman"/>
              </a:rPr>
              <a:t>впровадження</a:t>
            </a:r>
            <a:r>
              <a:rPr lang="ru-RU" sz="2400" dirty="0">
                <a:solidFill>
                  <a:srgbClr val="C00000"/>
                </a:solidFill>
                <a:effectLst/>
                <a:latin typeface="Times New Roman"/>
                <a:ea typeface="Times New Roman"/>
              </a:rPr>
              <a:t> </a:t>
            </a:r>
            <a:r>
              <a:rPr lang="ru-RU" sz="2400" dirty="0">
                <a:solidFill>
                  <a:srgbClr val="000000"/>
                </a:solidFill>
                <a:effectLst/>
                <a:latin typeface="Times New Roman"/>
                <a:ea typeface="Times New Roman"/>
              </a:rPr>
              <a:t>та </a:t>
            </a:r>
            <a:r>
              <a:rPr lang="ru-RU" sz="2400" dirty="0" err="1">
                <a:solidFill>
                  <a:srgbClr val="000000"/>
                </a:solidFill>
                <a:effectLst/>
                <a:latin typeface="Times New Roman"/>
                <a:ea typeface="Times New Roman"/>
              </a:rPr>
              <a:t>експлуатаційних</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випробувань</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розрахунок</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економічної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ефективності</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довідки</a:t>
            </a:r>
            <a:r>
              <a:rPr lang="ru-RU" sz="2400" dirty="0">
                <a:solidFill>
                  <a:srgbClr val="000000"/>
                </a:solidFill>
                <a:effectLst/>
                <a:latin typeface="Times New Roman"/>
                <a:ea typeface="Times New Roman"/>
              </a:rPr>
              <a:t> про </a:t>
            </a:r>
            <a:r>
              <a:rPr lang="ru-RU" sz="2400" dirty="0" err="1">
                <a:solidFill>
                  <a:srgbClr val="000000"/>
                </a:solidFill>
                <a:effectLst/>
                <a:latin typeface="Times New Roman"/>
                <a:ea typeface="Times New Roman"/>
              </a:rPr>
              <a:t>річний</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обсяг</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впровадження</a:t>
            </a:r>
            <a:r>
              <a:rPr lang="ru-RU" sz="2400" dirty="0">
                <a:solidFill>
                  <a:srgbClr val="000000"/>
                </a:solidFill>
                <a:effectLst/>
                <a:latin typeface="Times New Roman"/>
                <a:ea typeface="Times New Roman"/>
              </a:rPr>
              <a:t> для </a:t>
            </a:r>
            <a:r>
              <a:rPr lang="ru-RU" sz="2400" dirty="0" err="1">
                <a:solidFill>
                  <a:srgbClr val="000000"/>
                </a:solidFill>
                <a:effectLst/>
                <a:latin typeface="Times New Roman"/>
                <a:ea typeface="Times New Roman"/>
              </a:rPr>
              <a:t>включення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економії</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що</a:t>
            </a:r>
            <a:r>
              <a:rPr lang="ru-RU" sz="2400" dirty="0">
                <a:solidFill>
                  <a:srgbClr val="000000"/>
                </a:solidFill>
                <a:effectLst/>
                <a:latin typeface="Times New Roman"/>
                <a:ea typeface="Times New Roman"/>
              </a:rPr>
              <a:t> буде </a:t>
            </a:r>
            <a:r>
              <a:rPr lang="ru-RU" sz="2400" dirty="0" err="1">
                <a:solidFill>
                  <a:srgbClr val="000000"/>
                </a:solidFill>
                <a:effectLst/>
                <a:latin typeface="Times New Roman"/>
                <a:ea typeface="Times New Roman"/>
              </a:rPr>
              <a:t>отримана</a:t>
            </a:r>
            <a:r>
              <a:rPr lang="ru-RU" sz="2400" dirty="0">
                <a:solidFill>
                  <a:srgbClr val="000000"/>
                </a:solidFill>
                <a:effectLst/>
                <a:latin typeface="Times New Roman"/>
                <a:ea typeface="Times New Roman"/>
              </a:rPr>
              <a:t>, в план </a:t>
            </a:r>
            <a:r>
              <a:rPr lang="ru-RU" sz="2400" dirty="0" err="1">
                <a:solidFill>
                  <a:srgbClr val="000000"/>
                </a:solidFill>
                <a:effectLst/>
                <a:latin typeface="Times New Roman"/>
                <a:ea typeface="Times New Roman"/>
              </a:rPr>
              <a:t>зниження</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собівартості</a:t>
            </a:r>
            <a:r>
              <a:rPr lang="ru-RU" sz="2400" dirty="0">
                <a:solidFill>
                  <a:srgbClr val="000000"/>
                </a:solidFill>
                <a:effectLst/>
                <a:latin typeface="Times New Roman"/>
                <a:ea typeface="Times New Roman"/>
              </a:rPr>
              <a:t>, </a:t>
            </a:r>
            <a:r>
              <a:rPr lang="ru-RU" sz="2400" b="1" i="1" dirty="0">
                <a:solidFill>
                  <a:srgbClr val="0070C0"/>
                </a:solidFill>
                <a:effectLst/>
                <a:latin typeface="Times New Roman"/>
                <a:ea typeface="Times New Roman"/>
              </a:rPr>
              <a:t>протокол </a:t>
            </a:r>
            <a:r>
              <a:rPr lang="ru-RU" sz="2400" b="1" i="1" dirty="0" err="1">
                <a:solidFill>
                  <a:srgbClr val="0070C0"/>
                </a:solidFill>
                <a:effectLst/>
                <a:latin typeface="Times New Roman"/>
                <a:ea typeface="Times New Roman"/>
              </a:rPr>
              <a:t>часткової</a:t>
            </a:r>
            <a:r>
              <a:rPr lang="ru-RU" sz="2400" b="1" i="1" dirty="0">
                <a:solidFill>
                  <a:srgbClr val="0070C0"/>
                </a:solidFill>
                <a:effectLst/>
                <a:latin typeface="Times New Roman"/>
                <a:ea typeface="Times New Roman"/>
              </a:rPr>
              <a:t> </a:t>
            </a:r>
            <a:r>
              <a:rPr lang="ru-RU" sz="2400" b="1" i="1" dirty="0" err="1">
                <a:solidFill>
                  <a:srgbClr val="0070C0"/>
                </a:solidFill>
                <a:effectLst/>
                <a:latin typeface="Times New Roman"/>
                <a:ea typeface="Times New Roman"/>
              </a:rPr>
              <a:t>участі</a:t>
            </a:r>
            <a:r>
              <a:rPr lang="ru-RU" sz="2400" b="1" i="1" dirty="0">
                <a:solidFill>
                  <a:srgbClr val="0070C0"/>
                </a:solidFill>
                <a:effectLst/>
                <a:latin typeface="Times New Roman"/>
                <a:ea typeface="Times New Roman"/>
              </a:rPr>
              <a:t> </a:t>
            </a:r>
            <a:r>
              <a:rPr lang="ru-RU" sz="2400" b="1" i="1" dirty="0" err="1">
                <a:solidFill>
                  <a:srgbClr val="0070C0"/>
                </a:solidFill>
                <a:effectLst/>
                <a:latin typeface="Times New Roman"/>
                <a:ea typeface="Times New Roman"/>
              </a:rPr>
              <a:t>організацій</a:t>
            </a:r>
            <a:r>
              <a:rPr lang="ru-RU" sz="2400" b="1" i="1" dirty="0">
                <a:solidFill>
                  <a:srgbClr val="0070C0"/>
                </a:solidFill>
                <a:effectLst/>
                <a:latin typeface="Times New Roman"/>
                <a:ea typeface="Times New Roman"/>
              </a:rPr>
              <a:t> у </a:t>
            </a:r>
            <a:r>
              <a:rPr lang="ru-RU" sz="2400" b="1" i="1" dirty="0" err="1">
                <a:solidFill>
                  <a:srgbClr val="0070C0"/>
                </a:solidFill>
                <a:effectLst/>
                <a:latin typeface="Times New Roman"/>
                <a:ea typeface="Times New Roman"/>
              </a:rPr>
              <a:t>розробленні</a:t>
            </a:r>
            <a:r>
              <a:rPr lang="ru-RU" sz="2400" b="1" i="1" dirty="0">
                <a:solidFill>
                  <a:srgbClr val="0070C0"/>
                </a:solidFill>
                <a:effectLst/>
                <a:latin typeface="Times New Roman"/>
                <a:ea typeface="Times New Roman"/>
              </a:rPr>
              <a:t> та </a:t>
            </a:r>
            <a:r>
              <a:rPr lang="ru-RU" sz="2400" b="1" i="1" dirty="0" err="1">
                <a:solidFill>
                  <a:srgbClr val="0070C0"/>
                </a:solidFill>
                <a:effectLst/>
                <a:latin typeface="Times New Roman"/>
                <a:ea typeface="Times New Roman"/>
              </a:rPr>
              <a:t>впровадженн</a:t>
            </a:r>
            <a:r>
              <a:rPr lang="ru-RU" sz="2400" b="1" dirty="0" err="1">
                <a:solidFill>
                  <a:srgbClr val="0070C0"/>
                </a:solidFill>
                <a:effectLst/>
                <a:latin typeface="Times New Roman"/>
                <a:ea typeface="Times New Roman"/>
              </a:rPr>
              <a:t>і</a:t>
            </a:r>
            <a:r>
              <a:rPr lang="ru-RU" sz="2400" dirty="0">
                <a:solidFill>
                  <a:srgbClr val="000000"/>
                </a:solidFill>
                <a:effectLst/>
                <a:latin typeface="Times New Roman"/>
                <a:ea typeface="Times New Roman"/>
              </a:rPr>
              <a:t>, </a:t>
            </a:r>
            <a:r>
              <a:rPr lang="ru-RU" sz="2400" dirty="0" err="1">
                <a:solidFill>
                  <a:srgbClr val="000000"/>
                </a:solidFill>
                <a:effectLst/>
                <a:latin typeface="Times New Roman"/>
                <a:ea typeface="Times New Roman"/>
              </a:rPr>
              <a:t>розрахунок</a:t>
            </a:r>
            <a:r>
              <a:rPr lang="ru-RU" sz="2400" dirty="0">
                <a:solidFill>
                  <a:srgbClr val="000000"/>
                </a:solidFill>
                <a:effectLst/>
                <a:latin typeface="Times New Roman"/>
                <a:ea typeface="Times New Roman"/>
              </a:rPr>
              <a:t> фонду </a:t>
            </a:r>
            <a:r>
              <a:rPr lang="ru-RU" sz="2400" dirty="0" err="1">
                <a:solidFill>
                  <a:srgbClr val="000000"/>
                </a:solidFill>
                <a:effectLst/>
                <a:latin typeface="Times New Roman"/>
                <a:ea typeface="Times New Roman"/>
              </a:rPr>
              <a:t>заробітної</a:t>
            </a:r>
            <a:r>
              <a:rPr lang="ru-RU" sz="2400" dirty="0">
                <a:solidFill>
                  <a:srgbClr val="000000"/>
                </a:solidFill>
                <a:effectLst/>
                <a:latin typeface="Times New Roman"/>
                <a:ea typeface="Times New Roman"/>
              </a:rPr>
              <a:t> плати та </a:t>
            </a:r>
            <a:r>
              <a:rPr lang="ru-RU" sz="2400" dirty="0" err="1">
                <a:solidFill>
                  <a:srgbClr val="000000"/>
                </a:solidFill>
                <a:effectLst/>
                <a:latin typeface="Times New Roman"/>
                <a:ea typeface="Times New Roman"/>
              </a:rPr>
              <a:t>інші</a:t>
            </a:r>
            <a:r>
              <a:rPr lang="uk-UA" sz="2400" dirty="0">
                <a:solidFill>
                  <a:srgbClr val="000000"/>
                </a:solidFill>
                <a:latin typeface="Times New Roman"/>
                <a:ea typeface="Times New Roman"/>
              </a:rPr>
              <a:t> до</a:t>
            </a:r>
            <a:r>
              <a:rPr lang="ru-RU" sz="2400" dirty="0" err="1">
                <a:solidFill>
                  <a:srgbClr val="000000"/>
                </a:solidFill>
                <a:effectLst/>
                <a:latin typeface="Times New Roman"/>
                <a:ea typeface="Times New Roman"/>
              </a:rPr>
              <a:t>кументи</a:t>
            </a:r>
            <a:r>
              <a:rPr lang="ru-RU" sz="2400" dirty="0">
                <a:solidFill>
                  <a:srgbClr val="000000"/>
                </a:solidFill>
                <a:effectLst/>
                <a:latin typeface="Times New Roman"/>
                <a:ea typeface="Times New Roman"/>
              </a:rPr>
              <a:t>.</a:t>
            </a:r>
            <a:br>
              <a:rPr lang="ru-RU" sz="2000" dirty="0">
                <a:effectLst/>
                <a:latin typeface="Times New Roman"/>
                <a:ea typeface="Times New Roman"/>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61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6034682"/>
          </a:xfrm>
        </p:spPr>
        <p:txBody>
          <a:bodyPr>
            <a:normAutofit/>
          </a:bodyPr>
          <a:lstStyle/>
          <a:p>
            <a:endParaRPr lang="ru-RU" sz="2400" dirty="0">
              <a:latin typeface="Times New Roman" panose="02020603050405020304" pitchFamily="18" charset="0"/>
              <a:cs typeface="Times New Roman" panose="02020603050405020304" pitchFamily="18" charset="0"/>
            </a:endParaRPr>
          </a:p>
        </p:txBody>
      </p:sp>
      <p:pic>
        <p:nvPicPr>
          <p:cNvPr id="3" name="Рисунок 2"/>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8640"/>
            <a:ext cx="7200800" cy="6480720"/>
          </a:xfrm>
          <a:prstGeom prst="rect">
            <a:avLst/>
          </a:prstGeom>
          <a:noFill/>
        </p:spPr>
      </p:pic>
    </p:spTree>
    <p:extLst>
      <p:ext uri="{BB962C8B-B14F-4D97-AF65-F5344CB8AC3E}">
        <p14:creationId xmlns:p14="http://schemas.microsoft.com/office/powerpoint/2010/main" val="209061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6034682"/>
          </a:xfrm>
        </p:spPr>
        <p:txBody>
          <a:bodyPr>
            <a:normAutofit/>
          </a:bodyPr>
          <a:lstStyle/>
          <a:p>
            <a:endParaRPr lang="ru-RU" sz="2400" dirty="0">
              <a:latin typeface="Times New Roman" panose="02020603050405020304" pitchFamily="18" charset="0"/>
              <a:cs typeface="Times New Roman" panose="02020603050405020304" pitchFamily="18" charset="0"/>
            </a:endParaRPr>
          </a:p>
        </p:txBody>
      </p:sp>
      <p:pic>
        <p:nvPicPr>
          <p:cNvPr id="3" name="Рисунок 2"/>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7200799" cy="6531768"/>
          </a:xfrm>
          <a:prstGeom prst="rect">
            <a:avLst/>
          </a:prstGeom>
        </p:spPr>
        <p:style>
          <a:lnRef idx="1">
            <a:schemeClr val="accent3"/>
          </a:lnRef>
          <a:fillRef idx="3">
            <a:schemeClr val="accent3"/>
          </a:fillRef>
          <a:effectRef idx="2">
            <a:schemeClr val="accent3"/>
          </a:effectRef>
          <a:fontRef idx="minor">
            <a:schemeClr val="lt1"/>
          </a:fontRef>
        </p:style>
      </p:pic>
    </p:spTree>
    <p:extLst>
      <p:ext uri="{BB962C8B-B14F-4D97-AF65-F5344CB8AC3E}">
        <p14:creationId xmlns:p14="http://schemas.microsoft.com/office/powerpoint/2010/main" val="559714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uk-UA" altLang="uk-UA" kern="0" dirty="0">
                <a:solidFill>
                  <a:srgbClr val="C00000"/>
                </a:solidFill>
                <a:latin typeface="Arial" panose="020B0604020202020204" pitchFamily="34" charset="0"/>
              </a:rPr>
              <a:t>Дякую за увагу!</a:t>
            </a:r>
            <a:endParaRPr lang="ru-RU" altLang="uk-UA" kern="0" dirty="0">
              <a:solidFill>
                <a:srgbClr val="C00000"/>
              </a:solidFill>
              <a:latin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44824"/>
            <a:ext cx="750411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73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5035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460376" y="548680"/>
            <a:ext cx="8229600" cy="6034682"/>
          </a:xfrm>
        </p:spPr>
        <p:txBody>
          <a:bodyPr>
            <a:normAutofit fontScale="90000"/>
          </a:bodyPr>
          <a:lstStyle/>
          <a:p>
            <a:pPr algn="l"/>
            <a:r>
              <a:rPr lang="ru-RU" sz="2200" b="1" dirty="0">
                <a:solidFill>
                  <a:srgbClr val="C00000"/>
                </a:solidFill>
                <a:latin typeface="Times New Roman" panose="02020603050405020304" pitchFamily="18" charset="0"/>
                <a:cs typeface="Times New Roman" panose="02020603050405020304" pitchFamily="18" charset="0"/>
              </a:rPr>
              <a:t>			</a:t>
            </a:r>
            <a:r>
              <a:rPr lang="ru-RU" sz="2200" b="1" dirty="0" err="1">
                <a:solidFill>
                  <a:srgbClr val="C00000"/>
                </a:solidFill>
                <a:latin typeface="Times New Roman" panose="02020603050405020304" pitchFamily="18" charset="0"/>
                <a:cs typeface="Times New Roman" panose="02020603050405020304" pitchFamily="18" charset="0"/>
              </a:rPr>
              <a:t>Література</a:t>
            </a:r>
            <a:r>
              <a:rPr lang="ru-RU" sz="2200" b="1" dirty="0">
                <a:solidFill>
                  <a:srgbClr val="C00000"/>
                </a:solidFill>
                <a:latin typeface="Times New Roman" panose="02020603050405020304" pitchFamily="18" charset="0"/>
                <a:cs typeface="Times New Roman" panose="02020603050405020304" pitchFamily="18" charset="0"/>
              </a:rPr>
              <a:t>:</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1. </a:t>
            </a:r>
            <a:r>
              <a:rPr lang="uk-UA" sz="2200" dirty="0" err="1">
                <a:solidFill>
                  <a:prstClr val="black">
                    <a:lumMod val="95000"/>
                    <a:lumOff val="5000"/>
                  </a:prstClr>
                </a:solidFill>
                <a:latin typeface="Times New Roman"/>
                <a:ea typeface="Calibri"/>
                <a:cs typeface="Times New Roman"/>
              </a:rPr>
              <a:t>Ібатуллін</a:t>
            </a:r>
            <a:r>
              <a:rPr lang="uk-UA" sz="2200" dirty="0">
                <a:solidFill>
                  <a:prstClr val="black">
                    <a:lumMod val="95000"/>
                    <a:lumOff val="5000"/>
                  </a:prstClr>
                </a:solidFill>
                <a:latin typeface="Times New Roman"/>
                <a:ea typeface="Calibri"/>
                <a:cs typeface="Times New Roman"/>
              </a:rPr>
              <a:t> І.І., </a:t>
            </a:r>
            <a:r>
              <a:rPr lang="uk-UA" sz="2200" dirty="0" err="1">
                <a:solidFill>
                  <a:prstClr val="black">
                    <a:lumMod val="95000"/>
                    <a:lumOff val="5000"/>
                  </a:prstClr>
                </a:solidFill>
                <a:latin typeface="Times New Roman"/>
                <a:ea typeface="Calibri"/>
                <a:cs typeface="Times New Roman"/>
              </a:rPr>
              <a:t>Жукорський</a:t>
            </a:r>
            <a:r>
              <a:rPr lang="uk-UA" sz="2200" dirty="0">
                <a:solidFill>
                  <a:prstClr val="black">
                    <a:lumMod val="95000"/>
                    <a:lumOff val="5000"/>
                  </a:prstClr>
                </a:solidFill>
                <a:latin typeface="Times New Roman"/>
                <a:ea typeface="Calibri"/>
                <a:cs typeface="Times New Roman"/>
              </a:rPr>
              <a:t> О.М., </a:t>
            </a:r>
            <a:r>
              <a:rPr lang="uk-UA" sz="2200" dirty="0" err="1">
                <a:solidFill>
                  <a:prstClr val="black">
                    <a:lumMod val="95000"/>
                    <a:lumOff val="5000"/>
                  </a:prstClr>
                </a:solidFill>
                <a:latin typeface="Times New Roman"/>
                <a:ea typeface="Calibri"/>
                <a:cs typeface="Times New Roman"/>
              </a:rPr>
              <a:t>Бащенко</a:t>
            </a:r>
            <a:r>
              <a:rPr lang="uk-UA" sz="2200" dirty="0">
                <a:solidFill>
                  <a:prstClr val="black">
                    <a:lumMod val="95000"/>
                    <a:lumOff val="5000"/>
                  </a:prstClr>
                </a:solidFill>
                <a:latin typeface="Times New Roman"/>
                <a:ea typeface="Calibri"/>
                <a:cs typeface="Times New Roman"/>
              </a:rPr>
              <a:t> М.І., та ін. </a:t>
            </a:r>
            <a:r>
              <a:rPr lang="uk-UA" sz="2200" dirty="0">
                <a:solidFill>
                  <a:srgbClr val="002060"/>
                </a:solidFill>
                <a:latin typeface="Times New Roman"/>
                <a:ea typeface="Calibri"/>
                <a:cs typeface="Times New Roman"/>
              </a:rPr>
              <a:t>Методологія та організація наукових досліджень у тваринництві : посібник</a:t>
            </a:r>
            <a:r>
              <a:rPr lang="uk-UA" sz="2200" dirty="0">
                <a:solidFill>
                  <a:prstClr val="black">
                    <a:lumMod val="95000"/>
                    <a:lumOff val="5000"/>
                  </a:prstClr>
                </a:solidFill>
                <a:latin typeface="Times New Roman"/>
                <a:ea typeface="Calibri"/>
                <a:cs typeface="Times New Roman"/>
              </a:rPr>
              <a:t>. Київ : Аграрна наука, 2017. 327 с.</a:t>
            </a:r>
            <a:br>
              <a:rPr lang="uk-UA" sz="2000" dirty="0">
                <a:solidFill>
                  <a:prstClr val="black"/>
                </a:solidFill>
                <a:latin typeface="Times New Roman"/>
                <a:ea typeface="Calibri"/>
                <a:cs typeface="Times New Roman"/>
              </a:rPr>
            </a:br>
            <a:r>
              <a:rPr lang="ru-RU" sz="2200" dirty="0">
                <a:latin typeface="Times New Roman" panose="02020603050405020304" pitchFamily="18" charset="0"/>
                <a:cs typeface="Times New Roman" panose="02020603050405020304" pitchFamily="18" charset="0"/>
              </a:rPr>
              <a:t>2. </a:t>
            </a:r>
            <a:r>
              <a:rPr lang="ru-RU" sz="2200" dirty="0" err="1">
                <a:latin typeface="Times New Roman" panose="02020603050405020304" pitchFamily="18" charset="0"/>
                <a:cs typeface="Times New Roman" panose="02020603050405020304" pitchFamily="18" charset="0"/>
              </a:rPr>
              <a:t>Важинський</a:t>
            </a:r>
            <a:r>
              <a:rPr lang="ru-RU" sz="2200" dirty="0">
                <a:latin typeface="Times New Roman" panose="02020603050405020304" pitchFamily="18" charset="0"/>
                <a:cs typeface="Times New Roman" panose="02020603050405020304" pitchFamily="18" charset="0"/>
              </a:rPr>
              <a:t> С. Е., Щербак Т. І. Методика та </a:t>
            </a:r>
            <a:r>
              <a:rPr lang="ru-RU" sz="2200" dirty="0" err="1">
                <a:latin typeface="Times New Roman" panose="02020603050405020304" pitchFamily="18" charset="0"/>
                <a:cs typeface="Times New Roman" panose="02020603050405020304" pitchFamily="18" charset="0"/>
              </a:rPr>
              <a:t>організація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наукових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досліджень</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Навчальний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посібник</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Суми</a:t>
            </a:r>
            <a:r>
              <a:rPr lang="ru-RU" sz="2200" dirty="0">
                <a:latin typeface="Times New Roman" panose="02020603050405020304" pitchFamily="18" charset="0"/>
                <a:cs typeface="Times New Roman" panose="02020603050405020304" pitchFamily="18" charset="0"/>
              </a:rPr>
              <a:t>, 2016. 260 с.</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3. Яремчук О.С., </a:t>
            </a:r>
            <a:r>
              <a:rPr lang="ru-RU" sz="2200" dirty="0" err="1">
                <a:latin typeface="Times New Roman" panose="02020603050405020304" pitchFamily="18" charset="0"/>
                <a:cs typeface="Times New Roman" panose="02020603050405020304" pitchFamily="18" charset="0"/>
              </a:rPr>
              <a:t>Льотка</a:t>
            </a:r>
            <a:r>
              <a:rPr lang="ru-RU" sz="2200" dirty="0">
                <a:latin typeface="Times New Roman" panose="02020603050405020304" pitchFamily="18" charset="0"/>
                <a:cs typeface="Times New Roman" panose="02020603050405020304" pitchFamily="18" charset="0"/>
              </a:rPr>
              <a:t> Г. І., </a:t>
            </a:r>
            <a:r>
              <a:rPr lang="ru-RU" sz="2200" dirty="0" err="1">
                <a:latin typeface="Times New Roman" panose="02020603050405020304" pitchFamily="18" charset="0"/>
                <a:cs typeface="Times New Roman" panose="02020603050405020304" pitchFamily="18" charset="0"/>
              </a:rPr>
              <a:t>Поліщук</a:t>
            </a:r>
            <a:r>
              <a:rPr lang="ru-RU" sz="2200" dirty="0">
                <a:latin typeface="Times New Roman" panose="02020603050405020304" pitchFamily="18" charset="0"/>
                <a:cs typeface="Times New Roman" panose="02020603050405020304" pitchFamily="18" charset="0"/>
              </a:rPr>
              <a:t> Т.В. </a:t>
            </a:r>
            <a:r>
              <a:rPr lang="ru-RU" sz="2200" dirty="0" err="1">
                <a:latin typeface="Times New Roman" panose="02020603050405020304" pitchFamily="18" charset="0"/>
                <a:cs typeface="Times New Roman" panose="02020603050405020304" pitchFamily="18" charset="0"/>
              </a:rPr>
              <a:t>Методологія</a:t>
            </a:r>
            <a:r>
              <a:rPr lang="ru-RU" sz="2200" dirty="0">
                <a:latin typeface="Times New Roman" panose="02020603050405020304" pitchFamily="18" charset="0"/>
                <a:cs typeface="Times New Roman" panose="02020603050405020304" pitchFamily="18" charset="0"/>
              </a:rPr>
              <a:t> та </a:t>
            </a:r>
            <a:r>
              <a:rPr lang="ru-RU" sz="2200" dirty="0" err="1">
                <a:latin typeface="Times New Roman" panose="02020603050405020304" pitchFamily="18" charset="0"/>
                <a:cs typeface="Times New Roman" panose="02020603050405020304" pitchFamily="18" charset="0"/>
              </a:rPr>
              <a:t>організація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наукових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досліджень</a:t>
            </a:r>
            <a:r>
              <a:rPr lang="ru-RU" sz="2200" dirty="0">
                <a:latin typeface="Times New Roman" panose="02020603050405020304" pitchFamily="18" charset="0"/>
                <a:cs typeface="Times New Roman" panose="02020603050405020304" pitchFamily="18" charset="0"/>
              </a:rPr>
              <a:t> у </a:t>
            </a:r>
            <a:r>
              <a:rPr lang="ru-RU" sz="2200" dirty="0" err="1">
                <a:latin typeface="Times New Roman" panose="02020603050405020304" pitchFamily="18" charset="0"/>
                <a:cs typeface="Times New Roman" panose="02020603050405020304" pitchFamily="18" charset="0"/>
              </a:rPr>
              <a:t>ветеринарній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гігієні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санітарії</a:t>
            </a:r>
            <a:r>
              <a:rPr lang="ru-RU" sz="2200" dirty="0">
                <a:latin typeface="Times New Roman" panose="02020603050405020304" pitchFamily="18" charset="0"/>
                <a:cs typeface="Times New Roman" panose="02020603050405020304" pitchFamily="18" charset="0"/>
              </a:rPr>
              <a:t> та </a:t>
            </a:r>
            <a:r>
              <a:rPr lang="ru-RU" sz="2200" dirty="0" err="1">
                <a:latin typeface="Times New Roman" panose="02020603050405020304" pitchFamily="18" charset="0"/>
                <a:cs typeface="Times New Roman" panose="02020603050405020304" pitchFamily="18" charset="0"/>
              </a:rPr>
              <a:t>експертизі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навчальний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посібник</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Вінниця</a:t>
            </a:r>
            <a:r>
              <a:rPr lang="ru-RU" sz="2200" dirty="0">
                <a:latin typeface="Times New Roman" panose="02020603050405020304" pitchFamily="18" charset="0"/>
                <a:cs typeface="Times New Roman" panose="02020603050405020304" pitchFamily="18" charset="0"/>
              </a:rPr>
              <a:t>: ВНАУ, 2020.  297 с.</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4</a:t>
            </a:r>
            <a:r>
              <a:rPr lang="en-AU" sz="2200" dirty="0">
                <a:latin typeface="Times New Roman" panose="02020603050405020304" pitchFamily="18" charset="0"/>
                <a:cs typeface="Times New Roman" panose="02020603050405020304" pitchFamily="18" charset="0"/>
              </a:rPr>
              <a:t>.</a:t>
            </a:r>
            <a:r>
              <a:rPr lang="en-AU" sz="2200" dirty="0" err="1">
                <a:latin typeface="Times New Roman" panose="02020603050405020304" pitchFamily="18" charset="0"/>
                <a:cs typeface="Times New Roman" panose="02020603050405020304" pitchFamily="18" charset="0"/>
              </a:rPr>
              <a:t>Gladiy</a:t>
            </a:r>
            <a:r>
              <a:rPr lang="en-AU" sz="2200" dirty="0">
                <a:latin typeface="Times New Roman" panose="02020603050405020304" pitchFamily="18" charset="0"/>
                <a:cs typeface="Times New Roman" panose="02020603050405020304" pitchFamily="18" charset="0"/>
              </a:rPr>
              <a:t>, M. V., </a:t>
            </a:r>
            <a:r>
              <a:rPr lang="en-AU" sz="2200" dirty="0" err="1">
                <a:latin typeface="Times New Roman" panose="02020603050405020304" pitchFamily="18" charset="0"/>
                <a:cs typeface="Times New Roman" panose="02020603050405020304" pitchFamily="18" charset="0"/>
              </a:rPr>
              <a:t>Polupan</a:t>
            </a:r>
            <a:r>
              <a:rPr lang="en-AU" sz="2200" dirty="0">
                <a:latin typeface="Times New Roman" panose="02020603050405020304" pitchFamily="18" charset="0"/>
                <a:cs typeface="Times New Roman" panose="02020603050405020304" pitchFamily="18" charset="0"/>
              </a:rPr>
              <a:t>, Y. P., </a:t>
            </a:r>
            <a:r>
              <a:rPr lang="en-AU" sz="2200" dirty="0" err="1">
                <a:latin typeface="Times New Roman" panose="02020603050405020304" pitchFamily="18" charset="0"/>
                <a:cs typeface="Times New Roman" panose="02020603050405020304" pitchFamily="18" charset="0"/>
              </a:rPr>
              <a:t>Kovtun</a:t>
            </a:r>
            <a:r>
              <a:rPr lang="en-AU" sz="2200" dirty="0">
                <a:latin typeface="Times New Roman" panose="02020603050405020304" pitchFamily="18" charset="0"/>
                <a:cs typeface="Times New Roman" panose="02020603050405020304" pitchFamily="18" charset="0"/>
              </a:rPr>
              <a:t>, S. I., </a:t>
            </a:r>
            <a:r>
              <a:rPr lang="en-AU" sz="2200" dirty="0" err="1">
                <a:latin typeface="Times New Roman" panose="02020603050405020304" pitchFamily="18" charset="0"/>
                <a:cs typeface="Times New Roman" panose="02020603050405020304" pitchFamily="18" charset="0"/>
              </a:rPr>
              <a:t>Borodai</a:t>
            </a:r>
            <a:r>
              <a:rPr lang="en-AU" sz="2200" dirty="0">
                <a:latin typeface="Times New Roman" panose="02020603050405020304" pitchFamily="18" charset="0"/>
                <a:cs typeface="Times New Roman" panose="02020603050405020304" pitchFamily="18" charset="0"/>
              </a:rPr>
              <a:t>, V. P., &amp; </a:t>
            </a:r>
            <a:r>
              <a:rPr lang="en-AU" sz="2200" dirty="0" err="1">
                <a:latin typeface="Times New Roman" panose="02020603050405020304" pitchFamily="18" charset="0"/>
                <a:cs typeface="Times New Roman" panose="02020603050405020304" pitchFamily="18" charset="0"/>
              </a:rPr>
              <a:t>Borodai</a:t>
            </a:r>
            <a:r>
              <a:rPr lang="en-AU" sz="2200" dirty="0">
                <a:latin typeface="Times New Roman" panose="02020603050405020304" pitchFamily="18" charset="0"/>
                <a:cs typeface="Times New Roman" panose="02020603050405020304" pitchFamily="18" charset="0"/>
              </a:rPr>
              <a:t>, I. S. (2020). THEORIST, PRACTITIONER, ORGANIZER OF EXPERIMENTAL WORK IN ANIMAL HUSBANDRY OF UKRAINE. Animal Breeding and Genetics, 59, 5-16.</a:t>
            </a:r>
            <a:br>
              <a:rPr lang="en-A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5</a:t>
            </a:r>
            <a:r>
              <a:rPr lang="en-AU" sz="2200" dirty="0">
                <a:latin typeface="Times New Roman" panose="02020603050405020304" pitchFamily="18" charset="0"/>
                <a:cs typeface="Times New Roman" panose="02020603050405020304" pitchFamily="18" charset="0"/>
              </a:rPr>
              <a:t>.</a:t>
            </a:r>
            <a:r>
              <a:rPr lang="en-AU" sz="2200" dirty="0" err="1">
                <a:latin typeface="Times New Roman" panose="02020603050405020304" pitchFamily="18" charset="0"/>
                <a:cs typeface="Times New Roman" panose="02020603050405020304" pitchFamily="18" charset="0"/>
              </a:rPr>
              <a:t>Ibatullin</a:t>
            </a:r>
            <a:r>
              <a:rPr lang="en-AU" sz="2200" dirty="0">
                <a:latin typeface="Times New Roman" panose="02020603050405020304" pitchFamily="18" charset="0"/>
                <a:cs typeface="Times New Roman" panose="02020603050405020304" pitchFamily="18" charset="0"/>
              </a:rPr>
              <a:t>, I. I., </a:t>
            </a:r>
            <a:r>
              <a:rPr lang="en-AU" sz="2200" dirty="0" err="1">
                <a:latin typeface="Times New Roman" panose="02020603050405020304" pitchFamily="18" charset="0"/>
                <a:cs typeface="Times New Roman" panose="02020603050405020304" pitchFamily="18" charset="0"/>
              </a:rPr>
              <a:t>Omelian</a:t>
            </a:r>
            <a:r>
              <a:rPr lang="en-AU" sz="2200" dirty="0">
                <a:latin typeface="Times New Roman" panose="02020603050405020304" pitchFamily="18" charset="0"/>
                <a:cs typeface="Times New Roman" panose="02020603050405020304" pitchFamily="18" charset="0"/>
              </a:rPr>
              <a:t>, A. M., &amp; </a:t>
            </a:r>
            <a:r>
              <a:rPr lang="en-AU" sz="2200" dirty="0" err="1">
                <a:latin typeface="Times New Roman" panose="02020603050405020304" pitchFamily="18" charset="0"/>
                <a:cs typeface="Times New Roman" panose="02020603050405020304" pitchFamily="18" charset="0"/>
              </a:rPr>
              <a:t>Sychov</a:t>
            </a:r>
            <a:r>
              <a:rPr lang="en-AU" sz="2200" dirty="0">
                <a:latin typeface="Times New Roman" panose="02020603050405020304" pitchFamily="18" charset="0"/>
                <a:cs typeface="Times New Roman" panose="02020603050405020304" pitchFamily="18" charset="0"/>
              </a:rPr>
              <a:t>, M. Y. (2017). Impact of different levels of arginine on </a:t>
            </a:r>
            <a:r>
              <a:rPr lang="en-AU" sz="2200" dirty="0" err="1">
                <a:latin typeface="Times New Roman" panose="02020603050405020304" pitchFamily="18" charset="0"/>
                <a:cs typeface="Times New Roman" panose="02020603050405020304" pitchFamily="18" charset="0"/>
              </a:rPr>
              <a:t>zootechnical</a:t>
            </a:r>
            <a:r>
              <a:rPr lang="en-AU" sz="2200" dirty="0">
                <a:latin typeface="Times New Roman" panose="02020603050405020304" pitchFamily="18" charset="0"/>
                <a:cs typeface="Times New Roman" panose="02020603050405020304" pitchFamily="18" charset="0"/>
              </a:rPr>
              <a:t> indices and slaughter characteristics of young quails. Ukrainian Journal of Ecology, 7(1), 37-4</a:t>
            </a:r>
            <a:r>
              <a:rPr lang="ru-RU" sz="2200" dirty="0">
                <a:latin typeface="Times New Roman" panose="02020603050405020304" pitchFamily="18" charset="0"/>
                <a:cs typeface="Times New Roman" panose="02020603050405020304" pitchFamily="18" charset="0"/>
              </a:rPr>
              <a:t>5</a:t>
            </a:r>
            <a:r>
              <a:rPr lang="en-AU" sz="2200" dirty="0">
                <a:latin typeface="Times New Roman" panose="02020603050405020304" pitchFamily="18" charset="0"/>
                <a:cs typeface="Times New Roman" panose="02020603050405020304" pitchFamily="18" charset="0"/>
              </a:rPr>
              <a:t>. </a:t>
            </a:r>
            <a:br>
              <a:rPr lang="en-AU" sz="2200" dirty="0">
                <a:latin typeface="Times New Roman" panose="02020603050405020304" pitchFamily="18" charset="0"/>
                <a:cs typeface="Times New Roman" panose="02020603050405020304" pitchFamily="18" charset="0"/>
              </a:rPr>
            </a:br>
            <a:br>
              <a:rPr lang="en-AU" sz="2400" dirty="0">
                <a:latin typeface="Times New Roman" panose="02020603050405020304" pitchFamily="18" charset="0"/>
                <a:cs typeface="Times New Roman" panose="02020603050405020304" pitchFamily="18" charset="0"/>
              </a:rPr>
            </a:b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39"/>
            <a:ext cx="9126415" cy="687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611560" y="274638"/>
            <a:ext cx="8208912" cy="6034682"/>
          </a:xfrm>
        </p:spPr>
        <p:txBody>
          <a:bodyPr>
            <a:normAutofit fontScale="90000"/>
          </a:bodyPr>
          <a:lstStyle/>
          <a:p>
            <a:pPr indent="450215" algn="l">
              <a:lnSpc>
                <a:spcPct val="115000"/>
              </a:lnSpc>
              <a:spcAft>
                <a:spcPts val="300"/>
              </a:spcAft>
            </a:pPr>
            <a:r>
              <a:rPr lang="ru-RU" sz="2400" b="1" dirty="0">
                <a:solidFill>
                  <a:srgbClr val="C00000"/>
                </a:solidFill>
                <a:effectLst/>
                <a:latin typeface="Times New Roman"/>
                <a:ea typeface="Calibri"/>
                <a:cs typeface="Times New Roman"/>
              </a:rPr>
              <a:t>1. </a:t>
            </a:r>
            <a:r>
              <a:rPr lang="ru-RU" sz="2400" b="1" dirty="0" err="1">
                <a:solidFill>
                  <a:srgbClr val="C00000"/>
                </a:solidFill>
                <a:effectLst/>
                <a:latin typeface="Times New Roman"/>
                <a:ea typeface="Calibri"/>
                <a:cs typeface="Times New Roman"/>
              </a:rPr>
              <a:t>Виробничий</a:t>
            </a:r>
            <a:r>
              <a:rPr lang="ru-RU" sz="2400" b="1" dirty="0">
                <a:solidFill>
                  <a:srgbClr val="C00000"/>
                </a:solidFill>
                <a:effectLst/>
                <a:latin typeface="Times New Roman"/>
                <a:ea typeface="Calibri"/>
                <a:cs typeface="Times New Roman"/>
              </a:rPr>
              <a:t> </a:t>
            </a:r>
            <a:r>
              <a:rPr lang="ru-RU" sz="2400" b="1" dirty="0" err="1">
                <a:solidFill>
                  <a:srgbClr val="C00000"/>
                </a:solidFill>
                <a:effectLst/>
                <a:latin typeface="Times New Roman"/>
                <a:ea typeface="Calibri"/>
                <a:cs typeface="Times New Roman"/>
              </a:rPr>
              <a:t>досл</a:t>
            </a:r>
            <a:r>
              <a:rPr lang="uk-UA" sz="2400" b="1" dirty="0">
                <a:solidFill>
                  <a:srgbClr val="C00000"/>
                </a:solidFill>
                <a:effectLst/>
                <a:latin typeface="Times New Roman"/>
                <a:ea typeface="Calibri"/>
                <a:cs typeface="Times New Roman"/>
              </a:rPr>
              <a:t>ід</a:t>
            </a:r>
            <a:r>
              <a:rPr lang="ru-RU" sz="2400" b="1" dirty="0">
                <a:solidFill>
                  <a:srgbClr val="C00000"/>
                </a:solidFill>
                <a:effectLst/>
                <a:latin typeface="Times New Roman"/>
                <a:ea typeface="Calibri"/>
                <a:cs typeface="Times New Roman"/>
              </a:rPr>
              <a:t>, </a:t>
            </a:r>
            <a:r>
              <a:rPr lang="ru-RU" sz="2400" b="1" dirty="0" err="1">
                <a:solidFill>
                  <a:srgbClr val="C00000"/>
                </a:solidFill>
                <a:effectLst/>
                <a:latin typeface="Times New Roman"/>
                <a:ea typeface="Calibri"/>
                <a:cs typeface="Times New Roman"/>
              </a:rPr>
              <a:t>його</a:t>
            </a:r>
            <a:r>
              <a:rPr lang="ru-RU" sz="2400" b="1" dirty="0">
                <a:solidFill>
                  <a:srgbClr val="C00000"/>
                </a:solidFill>
                <a:effectLst/>
                <a:latin typeface="Times New Roman"/>
                <a:ea typeface="Calibri"/>
                <a:cs typeface="Times New Roman"/>
              </a:rPr>
              <a:t> </a:t>
            </a:r>
            <a:r>
              <a:rPr lang="ru-RU" sz="2400" b="1" dirty="0" err="1">
                <a:solidFill>
                  <a:srgbClr val="C00000"/>
                </a:solidFill>
                <a:effectLst/>
                <a:latin typeface="Times New Roman"/>
                <a:ea typeface="Calibri"/>
                <a:cs typeface="Times New Roman"/>
              </a:rPr>
              <a:t>особливості</a:t>
            </a:r>
            <a:br>
              <a:rPr lang="ru-RU" sz="1800" dirty="0">
                <a:ea typeface="Calibri"/>
                <a:cs typeface="Times New Roman"/>
              </a:rPr>
            </a:br>
            <a:r>
              <a:rPr lang="uk-UA" sz="2400" dirty="0">
                <a:effectLst/>
                <a:latin typeface="Times New Roman"/>
                <a:ea typeface="Calibri"/>
                <a:cs typeface="Times New Roman"/>
              </a:rPr>
              <a:t>У тваринництві, при вивченні технологічних питань виробництва продукції тваринництва проводять 3 види дослідів: наукові, науково-господарські, виробничі.</a:t>
            </a:r>
            <a:br>
              <a:rPr lang="ru-RU" sz="1800" dirty="0">
                <a:ea typeface="Calibri"/>
                <a:cs typeface="Times New Roman"/>
              </a:rPr>
            </a:br>
            <a:r>
              <a:rPr lang="ru-RU" sz="1800" dirty="0">
                <a:ea typeface="Calibri"/>
                <a:cs typeface="Times New Roman"/>
              </a:rPr>
              <a:t>	</a:t>
            </a:r>
            <a:r>
              <a:rPr lang="uk-UA" sz="2400" b="1" dirty="0">
                <a:solidFill>
                  <a:srgbClr val="FF0000"/>
                </a:solidFill>
                <a:effectLst/>
                <a:latin typeface="Times New Roman"/>
                <a:ea typeface="Calibri"/>
                <a:cs typeface="Times New Roman"/>
              </a:rPr>
              <a:t>Наукові експерименти</a:t>
            </a:r>
            <a:r>
              <a:rPr lang="uk-UA" sz="2400" dirty="0">
                <a:solidFill>
                  <a:srgbClr val="FF0000"/>
                </a:solidFill>
                <a:effectLst/>
                <a:latin typeface="Times New Roman"/>
                <a:ea typeface="Calibri"/>
                <a:cs typeface="Times New Roman"/>
              </a:rPr>
              <a:t> </a:t>
            </a:r>
            <a:r>
              <a:rPr lang="uk-UA" sz="2400" dirty="0">
                <a:effectLst/>
                <a:latin typeface="Times New Roman"/>
                <a:ea typeface="Calibri"/>
                <a:cs typeface="Times New Roman"/>
              </a:rPr>
              <a:t>(досліди) проводяться в спеціально обладнаних наукових установах (лабораторіях) — на фізіологічних дворах, у віваріях, </a:t>
            </a:r>
            <a:r>
              <a:rPr lang="uk-UA" sz="2400" dirty="0" err="1">
                <a:effectLst/>
                <a:latin typeface="Times New Roman"/>
                <a:ea typeface="Calibri"/>
                <a:cs typeface="Times New Roman"/>
              </a:rPr>
              <a:t>кліматотронах</a:t>
            </a:r>
            <a:r>
              <a:rPr lang="uk-UA" sz="2400" dirty="0">
                <a:effectLst/>
                <a:latin typeface="Times New Roman"/>
                <a:ea typeface="Calibri"/>
                <a:cs typeface="Times New Roman"/>
              </a:rPr>
              <a:t>, інкубаційних камерах, спеціальних боксах і </a:t>
            </a:r>
            <a:r>
              <a:rPr lang="uk-UA" sz="2400" dirty="0" err="1">
                <a:effectLst/>
                <a:latin typeface="Times New Roman"/>
                <a:ea typeface="Calibri"/>
                <a:cs typeface="Times New Roman"/>
              </a:rPr>
              <a:t>т.п</a:t>
            </a:r>
            <a:r>
              <a:rPr lang="uk-UA" sz="2400" dirty="0">
                <a:effectLst/>
                <a:latin typeface="Times New Roman"/>
                <a:ea typeface="Calibri"/>
                <a:cs typeface="Times New Roman"/>
              </a:rPr>
              <a:t>., де створюються передбачені схемою експерименту чітко регульовані і суворо контрольовані умови. В ньому вивчаються питання фізіологічного, біохімічного, мікробіологічного або генетичного характеру. </a:t>
            </a:r>
            <a:br>
              <a:rPr lang="ru-RU" sz="1800" dirty="0">
                <a:ea typeface="Calibri"/>
                <a:cs typeface="Times New Roman"/>
              </a:rPr>
            </a:br>
            <a:r>
              <a:rPr lang="ru-RU" sz="1800" dirty="0">
                <a:ea typeface="Calibri"/>
                <a:cs typeface="Times New Roman"/>
              </a:rPr>
              <a:t>	</a:t>
            </a:r>
            <a:r>
              <a:rPr lang="uk-UA" sz="2400" b="1" i="1" dirty="0">
                <a:solidFill>
                  <a:srgbClr val="FF0000"/>
                </a:solidFill>
                <a:effectLst/>
                <a:latin typeface="Times New Roman"/>
                <a:ea typeface="Calibri"/>
              </a:rPr>
              <a:t>Мета наукових дослідів</a:t>
            </a:r>
            <a:r>
              <a:rPr lang="uk-UA" sz="2400" b="1" i="1" dirty="0">
                <a:effectLst/>
                <a:latin typeface="Times New Roman"/>
                <a:ea typeface="Calibri"/>
              </a:rPr>
              <a:t> </a:t>
            </a:r>
            <a:r>
              <a:rPr lang="uk-UA" sz="2400" dirty="0">
                <a:effectLst/>
                <a:latin typeface="Times New Roman"/>
                <a:ea typeface="Calibri"/>
              </a:rPr>
              <a:t>- вивчення глибоких питань функціонування організму, яких не можна вивчити у виробничих умовах . </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323528" y="274638"/>
            <a:ext cx="8363272" cy="6322714"/>
          </a:xfrm>
        </p:spPr>
        <p:txBody>
          <a:bodyPr>
            <a:normAutofit fontScale="90000"/>
          </a:bodyPr>
          <a:lstStyle/>
          <a:p>
            <a:pPr indent="450215" algn="l">
              <a:spcAft>
                <a:spcPts val="300"/>
              </a:spcAft>
            </a:pPr>
            <a:r>
              <a:rPr lang="uk-UA" sz="2400" b="1" dirty="0">
                <a:solidFill>
                  <a:srgbClr val="C00000"/>
                </a:solidFill>
                <a:effectLst/>
                <a:latin typeface="Times New Roman"/>
                <a:ea typeface="Calibri"/>
                <a:cs typeface="Times New Roman"/>
              </a:rPr>
              <a:t>Науково-господарський дослід </a:t>
            </a:r>
            <a:r>
              <a:rPr lang="uk-UA" sz="2400" dirty="0">
                <a:effectLst/>
                <a:latin typeface="Times New Roman"/>
                <a:ea typeface="Calibri"/>
                <a:cs typeface="Times New Roman"/>
              </a:rPr>
              <a:t>д</a:t>
            </a:r>
            <a:r>
              <a:rPr lang="uk-UA" sz="2400" b="1" i="1" dirty="0">
                <a:solidFill>
                  <a:srgbClr val="006600"/>
                </a:solidFill>
                <a:effectLst/>
                <a:latin typeface="Times New Roman"/>
                <a:ea typeface="Calibri"/>
                <a:cs typeface="Times New Roman"/>
              </a:rPr>
              <a:t>озволяє оцінити кінцеву технологічну ефективність того чи іншого елемента </a:t>
            </a:r>
            <a:r>
              <a:rPr lang="uk-UA" sz="2400" dirty="0">
                <a:effectLst/>
                <a:latin typeface="Times New Roman"/>
                <a:ea typeface="Calibri"/>
                <a:cs typeface="Times New Roman"/>
              </a:rPr>
              <a:t>корму, раціону, </a:t>
            </a:r>
            <a:r>
              <a:rPr lang="uk-UA" sz="2400" dirty="0" err="1">
                <a:effectLst/>
                <a:latin typeface="Times New Roman"/>
                <a:ea typeface="Calibri"/>
                <a:cs typeface="Times New Roman"/>
              </a:rPr>
              <a:t>фактора</a:t>
            </a:r>
            <a:r>
              <a:rPr lang="uk-UA" sz="2400" dirty="0">
                <a:effectLst/>
                <a:latin typeface="Times New Roman"/>
                <a:ea typeface="Calibri"/>
                <a:cs typeface="Times New Roman"/>
              </a:rPr>
              <a:t> або спадкових особливостей будови і функцій організму. Ця оцінка </a:t>
            </a:r>
            <a:r>
              <a:rPr lang="uk-UA" sz="2400" b="1" i="1" dirty="0">
                <a:solidFill>
                  <a:srgbClr val="002060"/>
                </a:solidFill>
                <a:effectLst/>
                <a:latin typeface="Times New Roman"/>
                <a:ea typeface="Calibri"/>
                <a:cs typeface="Times New Roman"/>
              </a:rPr>
              <a:t>закінчується визначенням економічної ефективності</a:t>
            </a:r>
            <a:r>
              <a:rPr lang="uk-UA" sz="2400" dirty="0">
                <a:effectLst/>
                <a:latin typeface="Times New Roman"/>
                <a:ea typeface="Calibri"/>
                <a:cs typeface="Times New Roman"/>
              </a:rPr>
              <a:t>. Вона нерозривно пов’язана з усіма іншими елементами прийнятої технології і дозволяє господарству удосконалювати саму технологічну систему.</a:t>
            </a:r>
            <a:br>
              <a:rPr lang="uk-UA" sz="2400" dirty="0">
                <a:effectLst/>
                <a:latin typeface="Times New Roman"/>
                <a:ea typeface="Calibri"/>
                <a:cs typeface="Times New Roman"/>
              </a:rPr>
            </a:br>
            <a:r>
              <a:rPr lang="uk-UA" sz="2400" dirty="0">
                <a:effectLst/>
                <a:latin typeface="Times New Roman"/>
                <a:ea typeface="Calibri"/>
                <a:cs typeface="Times New Roman"/>
              </a:rPr>
              <a:t>	Науково-господарський експеримент дає відповідь не тільки на питання біологічного характеру, але і представляє важливі відомості про те, в яких виробничих умовах можливе використання розкритих біологічних закономірностей, наскільки нові елементи технології потенційно більш економічні, ніж нині використовувані.</a:t>
            </a:r>
            <a:br>
              <a:rPr lang="ru-RU" sz="1800" dirty="0">
                <a:ea typeface="Calibri"/>
                <a:cs typeface="Times New Roman"/>
              </a:rPr>
            </a:br>
            <a:r>
              <a:rPr lang="ru-RU" sz="1800" dirty="0">
                <a:ea typeface="Calibri"/>
                <a:cs typeface="Times New Roman"/>
              </a:rPr>
              <a:t>	</a:t>
            </a:r>
            <a:r>
              <a:rPr lang="uk-UA" sz="2400" i="1" u="sng" dirty="0">
                <a:effectLst/>
                <a:latin typeface="Times New Roman"/>
                <a:ea typeface="Calibri"/>
                <a:cs typeface="Times New Roman"/>
              </a:rPr>
              <a:t>Результати</a:t>
            </a:r>
            <a:r>
              <a:rPr lang="uk-UA" sz="2400" dirty="0">
                <a:effectLst/>
                <a:latin typeface="Times New Roman"/>
                <a:ea typeface="Calibri"/>
                <a:cs typeface="Times New Roman"/>
              </a:rPr>
              <a:t> науково-господарського досліду </a:t>
            </a:r>
            <a:r>
              <a:rPr lang="uk-UA" sz="2400" u="sng" dirty="0">
                <a:effectLst/>
                <a:latin typeface="Times New Roman"/>
                <a:ea typeface="Calibri"/>
                <a:cs typeface="Times New Roman"/>
              </a:rPr>
              <a:t>носять 	</a:t>
            </a:r>
            <a:r>
              <a:rPr lang="uk-UA" sz="2400" dirty="0">
                <a:effectLst/>
                <a:latin typeface="Times New Roman"/>
                <a:ea typeface="Calibri"/>
                <a:cs typeface="Times New Roman"/>
              </a:rPr>
              <a:t>		</a:t>
            </a:r>
            <a:r>
              <a:rPr lang="uk-UA" sz="2400" u="sng" dirty="0">
                <a:effectLst/>
                <a:latin typeface="Times New Roman"/>
                <a:ea typeface="Calibri"/>
                <a:cs typeface="Times New Roman"/>
              </a:rPr>
              <a:t>гіпотетичний </a:t>
            </a:r>
            <a:r>
              <a:rPr lang="uk-UA" sz="2400" dirty="0">
                <a:effectLst/>
                <a:latin typeface="Times New Roman"/>
                <a:ea typeface="Calibri"/>
                <a:cs typeface="Times New Roman"/>
              </a:rPr>
              <a:t>(не перевірений) характер </a:t>
            </a:r>
            <a:r>
              <a:rPr lang="uk-UA" sz="2400" u="sng" dirty="0">
                <a:effectLst/>
                <a:latin typeface="Times New Roman"/>
                <a:ea typeface="Calibri"/>
                <a:cs typeface="Times New Roman"/>
              </a:rPr>
              <a:t>і можуть у  </a:t>
            </a:r>
            <a:r>
              <a:rPr lang="uk-UA" sz="2400" dirty="0">
                <a:effectLst/>
                <a:latin typeface="Times New Roman"/>
                <a:ea typeface="Calibri"/>
                <a:cs typeface="Times New Roman"/>
              </a:rPr>
              <a:t>		</a:t>
            </a:r>
            <a:r>
              <a:rPr lang="uk-UA" sz="2400" u="sng" dirty="0">
                <a:effectLst/>
                <a:latin typeface="Times New Roman"/>
                <a:ea typeface="Calibri"/>
                <a:cs typeface="Times New Roman"/>
              </a:rPr>
              <a:t>широкомасштабному виробництві можуть не 	</a:t>
            </a:r>
            <a:r>
              <a:rPr lang="uk-UA" sz="2400" dirty="0">
                <a:effectLst/>
                <a:latin typeface="Times New Roman"/>
                <a:ea typeface="Calibri"/>
                <a:cs typeface="Times New Roman"/>
              </a:rPr>
              <a:t>		</a:t>
            </a:r>
            <a:r>
              <a:rPr lang="uk-UA" sz="2400" u="sng" dirty="0">
                <a:effectLst/>
                <a:latin typeface="Times New Roman"/>
                <a:ea typeface="Calibri"/>
                <a:cs typeface="Times New Roman"/>
              </a:rPr>
              <a:t>підтвердитися. </a:t>
            </a:r>
            <a:br>
              <a:rPr lang="ru-RU" sz="1800" u="sng" dirty="0">
                <a:ea typeface="Calibri"/>
                <a:cs typeface="Times New Roman"/>
              </a:rPr>
            </a:br>
            <a:endParaRPr lang="ru-RU" sz="24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6"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827584" y="274638"/>
            <a:ext cx="8136904" cy="6394722"/>
          </a:xfrm>
        </p:spPr>
        <p:txBody>
          <a:bodyPr>
            <a:noAutofit/>
          </a:bodyPr>
          <a:lstStyle/>
          <a:p>
            <a:pPr indent="450215" algn="l">
              <a:spcAft>
                <a:spcPts val="300"/>
              </a:spcAft>
            </a:pPr>
            <a:r>
              <a:rPr lang="uk-UA" sz="2400" dirty="0">
                <a:effectLst/>
                <a:latin typeface="Times New Roman"/>
                <a:ea typeface="Calibri"/>
                <a:cs typeface="Times New Roman"/>
              </a:rPr>
              <a:t>З метою перевірки результатів науково-господарського досліду проводять </a:t>
            </a:r>
            <a:r>
              <a:rPr lang="uk-UA" sz="2400" b="1" dirty="0">
                <a:solidFill>
                  <a:srgbClr val="C00000"/>
                </a:solidFill>
                <a:effectLst/>
                <a:latin typeface="Times New Roman"/>
                <a:ea typeface="Calibri"/>
                <a:cs typeface="Times New Roman"/>
              </a:rPr>
              <a:t>виробничий дослід</a:t>
            </a:r>
            <a:r>
              <a:rPr lang="uk-UA" sz="2400" b="1" dirty="0">
                <a:effectLst/>
                <a:latin typeface="Times New Roman"/>
                <a:ea typeface="Calibri"/>
                <a:cs typeface="Times New Roman"/>
              </a:rPr>
              <a:t>.</a:t>
            </a:r>
            <a:r>
              <a:rPr lang="uk-UA" sz="2400" dirty="0">
                <a:effectLst/>
                <a:latin typeface="Times New Roman"/>
                <a:ea typeface="Calibri"/>
                <a:cs typeface="Times New Roman"/>
              </a:rPr>
              <a:t>  </a:t>
            </a:r>
            <a:br>
              <a:rPr lang="ru-RU" sz="2400" dirty="0">
                <a:ea typeface="Calibri"/>
                <a:cs typeface="Times New Roman"/>
              </a:rPr>
            </a:br>
            <a:r>
              <a:rPr lang="ru-RU" sz="2400" dirty="0">
                <a:ea typeface="Calibri"/>
                <a:cs typeface="Times New Roman"/>
              </a:rPr>
              <a:t>	</a:t>
            </a:r>
            <a:r>
              <a:rPr lang="uk-UA" sz="2400" b="1" i="1" dirty="0">
                <a:solidFill>
                  <a:srgbClr val="006600"/>
                </a:solidFill>
                <a:effectLst/>
                <a:latin typeface="Times New Roman"/>
                <a:ea typeface="Calibri"/>
                <a:cs typeface="Times New Roman"/>
              </a:rPr>
              <a:t>Виробнича перевірка отриманих в дослідах результатів </a:t>
            </a:r>
            <a:r>
              <a:rPr lang="uk-UA" sz="2400" dirty="0">
                <a:effectLst/>
                <a:latin typeface="Times New Roman"/>
                <a:ea typeface="Calibri"/>
                <a:cs typeface="Times New Roman"/>
              </a:rPr>
              <a:t>є обов’язковою, бо саме </a:t>
            </a:r>
            <a:r>
              <a:rPr lang="uk-UA" sz="2400" dirty="0">
                <a:solidFill>
                  <a:srgbClr val="002060"/>
                </a:solidFill>
                <a:effectLst/>
                <a:latin typeface="Times New Roman"/>
                <a:ea typeface="Calibri"/>
                <a:cs typeface="Times New Roman"/>
              </a:rPr>
              <a:t>вона</a:t>
            </a:r>
            <a:r>
              <a:rPr lang="uk-UA" sz="2400" u="sng" dirty="0">
                <a:solidFill>
                  <a:srgbClr val="002060"/>
                </a:solidFill>
                <a:effectLst/>
                <a:latin typeface="Times New Roman"/>
                <a:ea typeface="Calibri"/>
                <a:cs typeface="Times New Roman"/>
              </a:rPr>
              <a:t> підтверджує або спростовує дані дослідів і лише на підставі такої перевірки можна робити рекомендації виробництву</a:t>
            </a:r>
            <a:r>
              <a:rPr lang="uk-UA" sz="2400" dirty="0">
                <a:solidFill>
                  <a:srgbClr val="002060"/>
                </a:solidFill>
                <a:effectLst/>
                <a:latin typeface="Times New Roman"/>
                <a:ea typeface="Calibri"/>
                <a:cs typeface="Times New Roman"/>
              </a:rPr>
              <a:t>.</a:t>
            </a:r>
            <a:r>
              <a:rPr lang="uk-UA" sz="2400" dirty="0">
                <a:effectLst/>
                <a:latin typeface="Times New Roman"/>
                <a:ea typeface="Calibri"/>
                <a:cs typeface="Times New Roman"/>
              </a:rPr>
              <a:t> </a:t>
            </a:r>
            <a:r>
              <a:rPr lang="ru-RU" sz="2400" dirty="0" err="1">
                <a:effectLst/>
                <a:latin typeface="Times New Roman"/>
                <a:ea typeface="Calibri"/>
                <a:cs typeface="Times New Roman"/>
              </a:rPr>
              <a:t>Звичайно</a:t>
            </a:r>
            <a:r>
              <a:rPr lang="ru-RU" sz="2400" dirty="0">
                <a:effectLst/>
                <a:latin typeface="Times New Roman"/>
                <a:ea typeface="Calibri"/>
                <a:cs typeface="Times New Roman"/>
              </a:rPr>
              <a:t> </a:t>
            </a:r>
            <a:r>
              <a:rPr lang="ru-RU" sz="2400" dirty="0" err="1">
                <a:effectLst/>
                <a:latin typeface="Times New Roman"/>
                <a:ea typeface="Calibri"/>
                <a:cs typeface="Times New Roman"/>
              </a:rPr>
              <a:t>її</a:t>
            </a:r>
            <a:r>
              <a:rPr lang="ru-RU" sz="2400" dirty="0">
                <a:effectLst/>
                <a:latin typeface="Times New Roman"/>
                <a:ea typeface="Calibri"/>
                <a:cs typeface="Times New Roman"/>
              </a:rPr>
              <a:t> </a:t>
            </a:r>
            <a:r>
              <a:rPr lang="ru-RU" sz="2400" dirty="0" err="1">
                <a:effectLst/>
                <a:latin typeface="Times New Roman"/>
                <a:ea typeface="Calibri"/>
                <a:cs typeface="Times New Roman"/>
              </a:rPr>
              <a:t>проводять</a:t>
            </a:r>
            <a:r>
              <a:rPr lang="ru-RU" sz="2400" dirty="0">
                <a:effectLst/>
                <a:latin typeface="Times New Roman"/>
                <a:ea typeface="Calibri"/>
                <a:cs typeface="Times New Roman"/>
              </a:rPr>
              <a:t> у </a:t>
            </a:r>
            <a:r>
              <a:rPr lang="ru-RU" sz="2400" dirty="0" err="1">
                <a:effectLst/>
                <a:latin typeface="Times New Roman"/>
                <a:ea typeface="Calibri"/>
                <a:cs typeface="Times New Roman"/>
              </a:rPr>
              <a:t>спеціально</a:t>
            </a:r>
            <a:r>
              <a:rPr lang="ru-RU" sz="2400" dirty="0">
                <a:effectLst/>
                <a:latin typeface="Times New Roman"/>
                <a:ea typeface="Calibri"/>
                <a:cs typeface="Times New Roman"/>
              </a:rPr>
              <a:t> </a:t>
            </a:r>
            <a:r>
              <a:rPr lang="ru-RU" sz="2400" dirty="0" err="1">
                <a:effectLst/>
                <a:latin typeface="Times New Roman"/>
                <a:ea typeface="Calibri"/>
                <a:cs typeface="Times New Roman"/>
              </a:rPr>
              <a:t>створених</a:t>
            </a:r>
            <a:r>
              <a:rPr lang="ru-RU" sz="2400" dirty="0">
                <a:effectLst/>
                <a:latin typeface="Times New Roman"/>
                <a:ea typeface="Calibri"/>
                <a:cs typeface="Times New Roman"/>
              </a:rPr>
              <a:t> для </a:t>
            </a:r>
            <a:r>
              <a:rPr lang="ru-RU" sz="2400" dirty="0" err="1">
                <a:effectLst/>
                <a:latin typeface="Times New Roman"/>
                <a:ea typeface="Calibri"/>
                <a:cs typeface="Times New Roman"/>
              </a:rPr>
              <a:t>цього</a:t>
            </a:r>
            <a:r>
              <a:rPr lang="ru-RU" sz="2400" dirty="0">
                <a:effectLst/>
                <a:latin typeface="Times New Roman"/>
                <a:ea typeface="Calibri"/>
                <a:cs typeface="Times New Roman"/>
              </a:rPr>
              <a:t> </a:t>
            </a:r>
            <a:r>
              <a:rPr lang="ru-RU" sz="2400" dirty="0" err="1">
                <a:effectLst/>
                <a:latin typeface="Times New Roman"/>
                <a:ea typeface="Calibri"/>
                <a:cs typeface="Times New Roman"/>
              </a:rPr>
              <a:t>контрольних</a:t>
            </a:r>
            <a:r>
              <a:rPr lang="ru-RU" sz="2400" dirty="0">
                <a:effectLst/>
                <a:latin typeface="Times New Roman"/>
                <a:ea typeface="Calibri"/>
                <a:cs typeface="Times New Roman"/>
              </a:rPr>
              <a:t> </a:t>
            </a:r>
            <a:r>
              <a:rPr lang="ru-RU" sz="2400" dirty="0" err="1">
                <a:effectLst/>
                <a:latin typeface="Times New Roman"/>
                <a:ea typeface="Calibri"/>
                <a:cs typeface="Times New Roman"/>
              </a:rPr>
              <a:t>інститутах</a:t>
            </a:r>
            <a:r>
              <a:rPr lang="ru-RU" sz="2400" dirty="0">
                <a:effectLst/>
                <a:latin typeface="Times New Roman"/>
                <a:ea typeface="Calibri"/>
                <a:cs typeface="Times New Roman"/>
              </a:rPr>
              <a:t>, </a:t>
            </a:r>
            <a:r>
              <a:rPr lang="ru-RU" sz="2400" dirty="0" err="1">
                <a:effectLst/>
                <a:latin typeface="Times New Roman"/>
                <a:ea typeface="Calibri"/>
                <a:cs typeface="Times New Roman"/>
              </a:rPr>
              <a:t>дослідних</a:t>
            </a:r>
            <a:r>
              <a:rPr lang="ru-RU" sz="2400" dirty="0">
                <a:effectLst/>
                <a:latin typeface="Times New Roman"/>
                <a:ea typeface="Calibri"/>
                <a:cs typeface="Times New Roman"/>
              </a:rPr>
              <a:t> </a:t>
            </a:r>
            <a:r>
              <a:rPr lang="ru-RU" sz="2400" dirty="0" err="1">
                <a:effectLst/>
                <a:latin typeface="Times New Roman"/>
                <a:ea typeface="Calibri"/>
                <a:cs typeface="Times New Roman"/>
              </a:rPr>
              <a:t>чи</a:t>
            </a:r>
            <a:r>
              <a:rPr lang="ru-RU" sz="2400" dirty="0">
                <a:effectLst/>
                <a:latin typeface="Times New Roman"/>
                <a:ea typeface="Calibri"/>
                <a:cs typeface="Times New Roman"/>
              </a:rPr>
              <a:t> </a:t>
            </a:r>
            <a:r>
              <a:rPr lang="ru-RU" sz="2400" dirty="0" err="1">
                <a:effectLst/>
                <a:latin typeface="Times New Roman"/>
                <a:ea typeface="Calibri"/>
                <a:cs typeface="Times New Roman"/>
              </a:rPr>
              <a:t>базових</a:t>
            </a:r>
            <a:r>
              <a:rPr lang="ru-RU" sz="2400" dirty="0">
                <a:effectLst/>
                <a:latin typeface="Times New Roman"/>
                <a:ea typeface="Calibri"/>
                <a:cs typeface="Times New Roman"/>
              </a:rPr>
              <a:t> </a:t>
            </a:r>
            <a:r>
              <a:rPr lang="ru-RU" sz="2400" dirty="0" err="1">
                <a:effectLst/>
                <a:latin typeface="Times New Roman"/>
                <a:ea typeface="Calibri"/>
                <a:cs typeface="Times New Roman"/>
              </a:rPr>
              <a:t>господарствах</a:t>
            </a:r>
            <a:r>
              <a:rPr lang="ru-RU" sz="2400" dirty="0">
                <a:effectLst/>
                <a:latin typeface="Times New Roman"/>
                <a:ea typeface="Calibri"/>
                <a:cs typeface="Times New Roman"/>
              </a:rPr>
              <a:t> і </a:t>
            </a:r>
            <a:r>
              <a:rPr lang="ru-RU" sz="2400" dirty="0" err="1">
                <a:effectLst/>
                <a:latin typeface="Times New Roman"/>
                <a:ea typeface="Calibri"/>
                <a:cs typeface="Times New Roman"/>
              </a:rPr>
              <a:t>саме</a:t>
            </a:r>
            <a:r>
              <a:rPr lang="ru-RU" sz="2400" dirty="0">
                <a:effectLst/>
                <a:latin typeface="Times New Roman"/>
                <a:ea typeface="Calibri"/>
                <a:cs typeface="Times New Roman"/>
              </a:rPr>
              <a:t> вона </a:t>
            </a:r>
            <a:r>
              <a:rPr lang="ru-RU" sz="2400" dirty="0" err="1">
                <a:effectLst/>
                <a:latin typeface="Times New Roman"/>
                <a:ea typeface="Calibri"/>
                <a:cs typeface="Times New Roman"/>
              </a:rPr>
              <a:t>визначає</a:t>
            </a:r>
            <a:r>
              <a:rPr lang="ru-RU" sz="2400" dirty="0">
                <a:effectLst/>
                <a:latin typeface="Times New Roman"/>
                <a:ea typeface="Calibri"/>
                <a:cs typeface="Times New Roman"/>
              </a:rPr>
              <a:t> </a:t>
            </a:r>
            <a:r>
              <a:rPr lang="ru-RU" sz="2400" dirty="0" err="1">
                <a:effectLst/>
                <a:latin typeface="Times New Roman"/>
                <a:ea typeface="Calibri"/>
                <a:cs typeface="Times New Roman"/>
              </a:rPr>
              <a:t>об’єм</a:t>
            </a:r>
            <a:r>
              <a:rPr lang="ru-RU" sz="2400" dirty="0">
                <a:effectLst/>
                <a:latin typeface="Times New Roman"/>
                <a:ea typeface="Calibri"/>
                <a:cs typeface="Times New Roman"/>
              </a:rPr>
              <a:t> </a:t>
            </a:r>
            <a:r>
              <a:rPr lang="ru-RU" sz="2400" dirty="0" err="1">
                <a:effectLst/>
                <a:latin typeface="Times New Roman"/>
                <a:ea typeface="Calibri"/>
                <a:cs typeface="Times New Roman"/>
              </a:rPr>
              <a:t>проведених</a:t>
            </a:r>
            <a:r>
              <a:rPr lang="ru-RU" sz="2400" dirty="0">
                <a:effectLst/>
                <a:latin typeface="Times New Roman"/>
                <a:ea typeface="Calibri"/>
                <a:cs typeface="Times New Roman"/>
              </a:rPr>
              <a:t> </a:t>
            </a:r>
            <a:r>
              <a:rPr lang="ru-RU" sz="2400" dirty="0" err="1">
                <a:effectLst/>
                <a:latin typeface="Times New Roman"/>
                <a:ea typeface="Calibri"/>
                <a:cs typeface="Times New Roman"/>
              </a:rPr>
              <a:t>досліджень</a:t>
            </a:r>
            <a:r>
              <a:rPr lang="ru-RU" sz="2400" dirty="0">
                <a:effectLst/>
                <a:latin typeface="Times New Roman"/>
                <a:ea typeface="Calibri"/>
                <a:cs typeface="Times New Roman"/>
              </a:rPr>
              <a:t>, </a:t>
            </a:r>
            <a:r>
              <a:rPr lang="ru-RU" sz="2400" dirty="0" err="1">
                <a:effectLst/>
                <a:latin typeface="Times New Roman"/>
                <a:ea typeface="Calibri"/>
                <a:cs typeface="Times New Roman"/>
              </a:rPr>
              <a:t>охоплену</a:t>
            </a:r>
            <a:r>
              <a:rPr lang="ru-RU" sz="2400" dirty="0">
                <a:effectLst/>
                <a:latin typeface="Times New Roman"/>
                <a:ea typeface="Calibri"/>
                <a:cs typeface="Times New Roman"/>
              </a:rPr>
              <a:t> ними </a:t>
            </a:r>
            <a:r>
              <a:rPr lang="ru-RU" sz="2400" dirty="0" err="1">
                <a:effectLst/>
                <a:latin typeface="Times New Roman"/>
                <a:ea typeface="Calibri"/>
                <a:cs typeface="Times New Roman"/>
              </a:rPr>
              <a:t>кількість</a:t>
            </a:r>
            <a:r>
              <a:rPr lang="ru-RU" sz="2400" dirty="0">
                <a:effectLst/>
                <a:latin typeface="Times New Roman"/>
                <a:ea typeface="Calibri"/>
                <a:cs typeface="Times New Roman"/>
              </a:rPr>
              <a:t> </a:t>
            </a:r>
            <a:r>
              <a:rPr lang="ru-RU" sz="2400" dirty="0" err="1">
                <a:effectLst/>
                <a:latin typeface="Times New Roman"/>
                <a:ea typeface="Calibri"/>
                <a:cs typeface="Times New Roman"/>
              </a:rPr>
              <a:t>тварин</a:t>
            </a:r>
            <a:r>
              <a:rPr lang="ru-RU" sz="2400" dirty="0">
                <a:effectLst/>
                <a:latin typeface="Times New Roman"/>
                <a:ea typeface="Calibri"/>
                <a:cs typeface="Times New Roman"/>
              </a:rPr>
              <a:t>.</a:t>
            </a:r>
            <a:br>
              <a:rPr lang="ru-RU" sz="2400" dirty="0">
                <a:ea typeface="Calibri"/>
                <a:cs typeface="Times New Roman"/>
              </a:rPr>
            </a:br>
            <a:r>
              <a:rPr lang="ru-RU" sz="2400" dirty="0">
                <a:ea typeface="Calibri"/>
                <a:cs typeface="Times New Roman"/>
              </a:rPr>
              <a:t>	</a:t>
            </a:r>
            <a:r>
              <a:rPr lang="ru-RU" sz="2400" i="1" dirty="0" err="1">
                <a:solidFill>
                  <a:srgbClr val="C00000"/>
                </a:solidFill>
                <a:effectLst/>
                <a:latin typeface="Times New Roman"/>
                <a:ea typeface="Calibri"/>
                <a:cs typeface="Times New Roman"/>
              </a:rPr>
              <a:t>Виробничу</a:t>
            </a:r>
            <a:r>
              <a:rPr lang="ru-RU" sz="2400" i="1" dirty="0">
                <a:solidFill>
                  <a:srgbClr val="C00000"/>
                </a:solidFill>
                <a:effectLst/>
                <a:latin typeface="Times New Roman"/>
                <a:ea typeface="Calibri"/>
                <a:cs typeface="Times New Roman"/>
              </a:rPr>
              <a:t> </a:t>
            </a:r>
            <a:r>
              <a:rPr lang="ru-RU" sz="2400" i="1" dirty="0" err="1">
                <a:solidFill>
                  <a:srgbClr val="C00000"/>
                </a:solidFill>
                <a:effectLst/>
                <a:latin typeface="Times New Roman"/>
                <a:ea typeface="Calibri"/>
                <a:cs typeface="Times New Roman"/>
              </a:rPr>
              <a:t>перевірку</a:t>
            </a:r>
            <a:r>
              <a:rPr lang="ru-RU" sz="2400" i="1" dirty="0">
                <a:solidFill>
                  <a:srgbClr val="C00000"/>
                </a:solidFill>
                <a:effectLst/>
                <a:latin typeface="Times New Roman"/>
                <a:ea typeface="Calibri"/>
                <a:cs typeface="Times New Roman"/>
              </a:rPr>
              <a:t> </a:t>
            </a:r>
            <a:r>
              <a:rPr lang="ru-RU" sz="2400" i="1" u="sng" dirty="0" err="1">
                <a:solidFill>
                  <a:srgbClr val="002060"/>
                </a:solidFill>
                <a:effectLst/>
                <a:latin typeface="Times New Roman"/>
                <a:ea typeface="Calibri"/>
                <a:cs typeface="Times New Roman"/>
              </a:rPr>
              <a:t>проводять</a:t>
            </a:r>
            <a:r>
              <a:rPr lang="ru-RU" sz="2400" i="1" u="sng" dirty="0">
                <a:solidFill>
                  <a:srgbClr val="002060"/>
                </a:solidFill>
                <a:effectLst/>
                <a:latin typeface="Times New Roman"/>
                <a:ea typeface="Calibri"/>
                <a:cs typeface="Times New Roman"/>
              </a:rPr>
              <a:t> за </a:t>
            </a:r>
            <a:r>
              <a:rPr lang="ru-RU" sz="2400" i="1" u="sng" dirty="0" err="1">
                <a:solidFill>
                  <a:srgbClr val="002060"/>
                </a:solidFill>
                <a:effectLst/>
                <a:latin typeface="Times New Roman"/>
                <a:ea typeface="Calibri"/>
                <a:cs typeface="Times New Roman"/>
              </a:rPr>
              <a:t>спеціально</a:t>
            </a:r>
            <a:r>
              <a:rPr lang="ru-RU" sz="2400" i="1" u="sng" dirty="0">
                <a:solidFill>
                  <a:srgbClr val="002060"/>
                </a:solidFill>
                <a:effectLst/>
                <a:latin typeface="Times New Roman"/>
                <a:ea typeface="Calibri"/>
                <a:cs typeface="Times New Roman"/>
              </a:rPr>
              <a:t> </a:t>
            </a:r>
            <a:r>
              <a:rPr lang="ru-RU" sz="2400" i="1" u="sng" dirty="0" err="1">
                <a:solidFill>
                  <a:srgbClr val="002060"/>
                </a:solidFill>
                <a:effectLst/>
                <a:latin typeface="Times New Roman"/>
                <a:ea typeface="Calibri"/>
                <a:cs typeface="Times New Roman"/>
              </a:rPr>
              <a:t>розробленою</a:t>
            </a:r>
            <a:r>
              <a:rPr lang="ru-RU" sz="2400" i="1" u="sng" dirty="0">
                <a:solidFill>
                  <a:srgbClr val="002060"/>
                </a:solidFill>
                <a:effectLst/>
                <a:latin typeface="Times New Roman"/>
                <a:ea typeface="Calibri"/>
                <a:cs typeface="Times New Roman"/>
              </a:rPr>
              <a:t> </a:t>
            </a:r>
            <a:r>
              <a:rPr lang="ru-RU" sz="2400" i="1" dirty="0">
                <a:solidFill>
                  <a:srgbClr val="002060"/>
                </a:solidFill>
                <a:effectLst/>
                <a:latin typeface="Times New Roman"/>
                <a:ea typeface="Calibri"/>
                <a:cs typeface="Times New Roman"/>
              </a:rPr>
              <a:t>	</a:t>
            </a:r>
            <a:r>
              <a:rPr lang="ru-RU" sz="2400" i="1" u="sng" dirty="0">
                <a:solidFill>
                  <a:srgbClr val="002060"/>
                </a:solidFill>
                <a:effectLst/>
                <a:latin typeface="Times New Roman"/>
                <a:ea typeface="Calibri"/>
                <a:cs typeface="Times New Roman"/>
              </a:rPr>
              <a:t>методикою </a:t>
            </a:r>
            <a:r>
              <a:rPr lang="ru-RU" sz="2400" i="1" dirty="0">
                <a:solidFill>
                  <a:srgbClr val="C00000"/>
                </a:solidFill>
                <a:effectLst/>
                <a:latin typeface="Times New Roman"/>
                <a:ea typeface="Calibri"/>
                <a:cs typeface="Times New Roman"/>
              </a:rPr>
              <a:t>на </a:t>
            </a:r>
            <a:r>
              <a:rPr lang="ru-RU" sz="2400" i="1" dirty="0" err="1">
                <a:solidFill>
                  <a:srgbClr val="C00000"/>
                </a:solidFill>
                <a:effectLst/>
                <a:latin typeface="Times New Roman"/>
                <a:ea typeface="Calibri"/>
                <a:cs typeface="Times New Roman"/>
              </a:rPr>
              <a:t>основі</a:t>
            </a:r>
            <a:r>
              <a:rPr lang="ru-RU" sz="2400" i="1" dirty="0">
                <a:solidFill>
                  <a:srgbClr val="C00000"/>
                </a:solidFill>
                <a:effectLst/>
                <a:latin typeface="Times New Roman"/>
                <a:ea typeface="Calibri"/>
                <a:cs typeface="Times New Roman"/>
              </a:rPr>
              <a:t> договору про </a:t>
            </a:r>
            <a:r>
              <a:rPr lang="ru-RU" sz="2400" i="1" dirty="0" err="1">
                <a:solidFill>
                  <a:srgbClr val="C00000"/>
                </a:solidFill>
                <a:effectLst/>
                <a:latin typeface="Times New Roman"/>
                <a:ea typeface="Calibri"/>
                <a:cs typeface="Times New Roman"/>
              </a:rPr>
              <a:t>творчу</a:t>
            </a:r>
            <a:r>
              <a:rPr lang="ru-RU" sz="2400" i="1" dirty="0">
                <a:solidFill>
                  <a:srgbClr val="C00000"/>
                </a:solidFill>
                <a:effectLst/>
                <a:latin typeface="Times New Roman"/>
                <a:ea typeface="Calibri"/>
                <a:cs typeface="Times New Roman"/>
              </a:rPr>
              <a:t> </a:t>
            </a:r>
            <a:r>
              <a:rPr lang="ru-RU" sz="2400" i="1" dirty="0" err="1">
                <a:solidFill>
                  <a:srgbClr val="C00000"/>
                </a:solidFill>
                <a:effectLst/>
                <a:latin typeface="Times New Roman"/>
                <a:ea typeface="Calibri"/>
                <a:cs typeface="Times New Roman"/>
              </a:rPr>
              <a:t>співдружбу</a:t>
            </a:r>
            <a:r>
              <a:rPr lang="ru-RU" sz="2400" i="1" dirty="0">
                <a:solidFill>
                  <a:srgbClr val="C00000"/>
                </a:solidFill>
                <a:effectLst/>
                <a:latin typeface="Times New Roman"/>
                <a:ea typeface="Calibri"/>
                <a:cs typeface="Times New Roman"/>
              </a:rPr>
              <a:t> </a:t>
            </a:r>
            <a:r>
              <a:rPr lang="ru-RU" sz="2400" i="1" dirty="0" err="1">
                <a:solidFill>
                  <a:srgbClr val="C00000"/>
                </a:solidFill>
                <a:effectLst/>
                <a:latin typeface="Times New Roman"/>
                <a:ea typeface="Calibri"/>
                <a:cs typeface="Times New Roman"/>
              </a:rPr>
              <a:t>чи</a:t>
            </a:r>
            <a:r>
              <a:rPr lang="ru-RU" sz="2400" i="1" dirty="0">
                <a:solidFill>
                  <a:srgbClr val="C00000"/>
                </a:solidFill>
                <a:effectLst/>
                <a:latin typeface="Times New Roman"/>
                <a:ea typeface="Calibri"/>
                <a:cs typeface="Times New Roman"/>
              </a:rPr>
              <a:t> на 	</a:t>
            </a:r>
            <a:r>
              <a:rPr lang="ru-RU" sz="2400" i="1" dirty="0" err="1">
                <a:solidFill>
                  <a:srgbClr val="C00000"/>
                </a:solidFill>
                <a:effectLst/>
                <a:latin typeface="Times New Roman"/>
                <a:ea typeface="Calibri"/>
                <a:cs typeface="Times New Roman"/>
              </a:rPr>
              <a:t>госпрозрахункових</a:t>
            </a:r>
            <a:r>
              <a:rPr lang="ru-RU" sz="2400" i="1" dirty="0">
                <a:solidFill>
                  <a:srgbClr val="C00000"/>
                </a:solidFill>
                <a:effectLst/>
                <a:latin typeface="Times New Roman"/>
                <a:ea typeface="Calibri"/>
                <a:cs typeface="Times New Roman"/>
              </a:rPr>
              <a:t> засада</a:t>
            </a:r>
            <a:r>
              <a:rPr lang="ru-RU" sz="2400" dirty="0">
                <a:solidFill>
                  <a:schemeClr val="tx1">
                    <a:lumMod val="95000"/>
                    <a:lumOff val="5000"/>
                  </a:schemeClr>
                </a:solidFill>
                <a:effectLst/>
                <a:latin typeface="Times New Roman"/>
                <a:ea typeface="Calibri"/>
                <a:cs typeface="Times New Roman"/>
              </a:rPr>
              <a:t>х</a:t>
            </a:r>
            <a:r>
              <a:rPr lang="ru-RU" sz="2400" dirty="0">
                <a:effectLst/>
                <a:latin typeface="Times New Roman"/>
                <a:ea typeface="Calibri"/>
                <a:cs typeface="Times New Roman"/>
              </a:rPr>
              <a:t>. У 	</a:t>
            </a:r>
            <a:r>
              <a:rPr lang="ru-RU" sz="2400" dirty="0" err="1">
                <a:effectLst/>
                <a:latin typeface="Times New Roman"/>
                <a:ea typeface="Calibri"/>
                <a:cs typeface="Times New Roman"/>
              </a:rPr>
              <a:t>виробничій</a:t>
            </a:r>
            <a:r>
              <a:rPr lang="ru-RU" sz="2400" dirty="0">
                <a:effectLst/>
                <a:latin typeface="Times New Roman"/>
                <a:ea typeface="Calibri"/>
                <a:cs typeface="Times New Roman"/>
              </a:rPr>
              <a:t> </a:t>
            </a:r>
            <a:r>
              <a:rPr lang="ru-RU" sz="2400" dirty="0" err="1">
                <a:effectLst/>
                <a:latin typeface="Times New Roman"/>
                <a:ea typeface="Calibri"/>
                <a:cs typeface="Times New Roman"/>
              </a:rPr>
              <a:t>перевірці</a:t>
            </a:r>
            <a:r>
              <a:rPr lang="ru-RU" sz="2400" dirty="0">
                <a:effectLst/>
                <a:latin typeface="Times New Roman"/>
                <a:ea typeface="Calibri"/>
                <a:cs typeface="Times New Roman"/>
              </a:rPr>
              <a:t>, </a:t>
            </a:r>
            <a:r>
              <a:rPr lang="ru-RU" sz="2400" dirty="0" err="1">
                <a:effectLst/>
                <a:latin typeface="Times New Roman"/>
                <a:ea typeface="Calibri"/>
                <a:cs typeface="Times New Roman"/>
              </a:rPr>
              <a:t>поряд</a:t>
            </a:r>
            <a:r>
              <a:rPr lang="ru-RU" sz="2400" dirty="0">
                <a:effectLst/>
                <a:latin typeface="Times New Roman"/>
                <a:ea typeface="Calibri"/>
                <a:cs typeface="Times New Roman"/>
              </a:rPr>
              <a:t> з 	</a:t>
            </a:r>
            <a:r>
              <a:rPr lang="ru-RU" sz="2400" dirty="0" err="1">
                <a:effectLst/>
                <a:latin typeface="Times New Roman"/>
                <a:ea typeface="Calibri"/>
                <a:cs typeface="Times New Roman"/>
              </a:rPr>
              <a:t>науковими</a:t>
            </a:r>
            <a:r>
              <a:rPr lang="ru-RU" sz="2400" dirty="0">
                <a:effectLst/>
                <a:latin typeface="Times New Roman"/>
                <a:ea typeface="Calibri"/>
                <a:cs typeface="Times New Roman"/>
              </a:rPr>
              <a:t> 	</a:t>
            </a:r>
            <a:r>
              <a:rPr lang="ru-RU" sz="2400" dirty="0" err="1">
                <a:effectLst/>
                <a:latin typeface="Times New Roman"/>
                <a:ea typeface="Calibri"/>
                <a:cs typeface="Times New Roman"/>
              </a:rPr>
              <a:t>співробітниками</a:t>
            </a:r>
            <a:r>
              <a:rPr lang="ru-RU" sz="2400" dirty="0">
                <a:effectLst/>
                <a:latin typeface="Times New Roman"/>
                <a:ea typeface="Calibri"/>
                <a:cs typeface="Times New Roman"/>
              </a:rPr>
              <a:t>, </a:t>
            </a:r>
            <a:r>
              <a:rPr lang="ru-RU" sz="2400" dirty="0" err="1">
                <a:effectLst/>
                <a:latin typeface="Times New Roman"/>
                <a:ea typeface="Calibri"/>
                <a:cs typeface="Times New Roman"/>
              </a:rPr>
              <a:t>беруть</a:t>
            </a:r>
            <a:r>
              <a:rPr lang="ru-RU" sz="2400" dirty="0">
                <a:effectLst/>
                <a:latin typeface="Times New Roman"/>
                <a:ea typeface="Calibri"/>
                <a:cs typeface="Times New Roman"/>
              </a:rPr>
              <a:t> участь </a:t>
            </a:r>
            <a:r>
              <a:rPr lang="ru-RU" sz="2400" dirty="0" err="1">
                <a:effectLst/>
                <a:latin typeface="Times New Roman"/>
                <a:ea typeface="Calibri"/>
                <a:cs typeface="Times New Roman"/>
              </a:rPr>
              <a:t>співробітники</a:t>
            </a:r>
            <a:r>
              <a:rPr lang="ru-RU" sz="2400" dirty="0">
                <a:effectLst/>
                <a:latin typeface="Times New Roman"/>
                <a:ea typeface="Calibri"/>
                <a:cs typeface="Times New Roman"/>
              </a:rPr>
              <a:t> 	</a:t>
            </a:r>
            <a:r>
              <a:rPr lang="ru-RU" sz="2400" dirty="0" err="1">
                <a:effectLst/>
                <a:latin typeface="Times New Roman"/>
                <a:ea typeface="Calibri"/>
                <a:cs typeface="Times New Roman"/>
              </a:rPr>
              <a:t>господарств</a:t>
            </a:r>
            <a:r>
              <a:rPr lang="ru-RU" sz="2400" dirty="0">
                <a:effectLst/>
                <a:latin typeface="Times New Roman"/>
                <a:ea typeface="Calibri"/>
                <a:cs typeface="Times New Roman"/>
              </a:rPr>
              <a:t>.</a:t>
            </a:r>
            <a:br>
              <a:rPr lang="ru-RU" sz="2400" dirty="0">
                <a:ea typeface="Calibri"/>
                <a:cs typeface="Times New Roman"/>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
            <a:ext cx="9180871" cy="6830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457200" y="274638"/>
            <a:ext cx="8229600" cy="6034682"/>
          </a:xfrm>
        </p:spPr>
        <p:txBody>
          <a:bodyPr>
            <a:normAutofit/>
          </a:bodyPr>
          <a:lstStyle/>
          <a:p>
            <a:pPr algn="l">
              <a:lnSpc>
                <a:spcPct val="115000"/>
              </a:lnSpc>
              <a:spcAft>
                <a:spcPts val="300"/>
              </a:spcAft>
            </a:pPr>
            <a:r>
              <a:rPr lang="uk-UA" sz="2400" b="1" dirty="0">
                <a:solidFill>
                  <a:srgbClr val="C00000"/>
                </a:solidFill>
                <a:effectLst/>
                <a:latin typeface="Times New Roman"/>
                <a:ea typeface="Calibri"/>
                <a:cs typeface="Times New Roman"/>
              </a:rPr>
              <a:t>2. Організація та проведення виробничого досліду</a:t>
            </a:r>
            <a:br>
              <a:rPr lang="uk-UA" sz="2400" b="1" dirty="0">
                <a:effectLst/>
                <a:latin typeface="Times New Roman"/>
                <a:ea typeface="Calibri"/>
                <a:cs typeface="Times New Roman"/>
              </a:rPr>
            </a:br>
            <a:br>
              <a:rPr lang="ru-RU" sz="1800" dirty="0">
                <a:ea typeface="Calibri"/>
                <a:cs typeface="Times New Roman"/>
              </a:rPr>
            </a:br>
            <a:r>
              <a:rPr lang="ru-RU" sz="2400" b="1" dirty="0">
                <a:solidFill>
                  <a:srgbClr val="C00000"/>
                </a:solidFill>
                <a:latin typeface="Times New Roman" panose="02020603050405020304" pitchFamily="18" charset="0"/>
                <a:ea typeface="Calibri"/>
                <a:cs typeface="Times New Roman" panose="02020603050405020304" pitchFamily="18" charset="0"/>
              </a:rPr>
              <a:t>1 </a:t>
            </a:r>
            <a:r>
              <a:rPr lang="ru-RU" sz="2400" b="1" dirty="0" err="1">
                <a:solidFill>
                  <a:srgbClr val="C00000"/>
                </a:solidFill>
                <a:latin typeface="Times New Roman" panose="02020603050405020304" pitchFamily="18" charset="0"/>
                <a:ea typeface="Calibri"/>
                <a:cs typeface="Times New Roman" panose="02020603050405020304" pitchFamily="18" charset="0"/>
              </a:rPr>
              <a:t>етап</a:t>
            </a:r>
            <a:r>
              <a:rPr lang="ru-RU" sz="2400" b="1" dirty="0">
                <a:solidFill>
                  <a:srgbClr val="C00000"/>
                </a:solidFill>
                <a:latin typeface="Times New Roman" panose="02020603050405020304" pitchFamily="18" charset="0"/>
                <a:ea typeface="Calibri"/>
                <a:cs typeface="Times New Roman" panose="02020603050405020304" pitchFamily="18" charset="0"/>
              </a:rPr>
              <a:t> </a:t>
            </a:r>
            <a:r>
              <a:rPr lang="ru-RU" sz="2400" dirty="0">
                <a:latin typeface="Times New Roman" panose="02020603050405020304" pitchFamily="18" charset="0"/>
                <a:ea typeface="Calibri"/>
                <a:cs typeface="Times New Roman" panose="02020603050405020304" pitchFamily="18" charset="0"/>
              </a:rPr>
              <a:t>– </a:t>
            </a:r>
            <a:r>
              <a:rPr lang="ru-RU" sz="2400" b="1" i="1" dirty="0" err="1">
                <a:solidFill>
                  <a:srgbClr val="002060"/>
                </a:solidFill>
                <a:latin typeface="Times New Roman" panose="02020603050405020304" pitchFamily="18" charset="0"/>
                <a:ea typeface="Calibri"/>
                <a:cs typeface="Times New Roman" panose="02020603050405020304" pitchFamily="18" charset="0"/>
              </a:rPr>
              <a:t>розробка</a:t>
            </a:r>
            <a:r>
              <a:rPr lang="ru-RU" sz="2400" b="1" i="1" dirty="0">
                <a:solidFill>
                  <a:srgbClr val="002060"/>
                </a:solidFill>
                <a:latin typeface="Times New Roman" panose="02020603050405020304" pitchFamily="18" charset="0"/>
                <a:ea typeface="Calibri"/>
                <a:cs typeface="Times New Roman" panose="02020603050405020304" pitchFamily="18" charset="0"/>
              </a:rPr>
              <a:t>  і </a:t>
            </a:r>
            <a:r>
              <a:rPr lang="ru-RU" sz="2400" b="1" i="1" dirty="0" err="1">
                <a:solidFill>
                  <a:srgbClr val="002060"/>
                </a:solidFill>
                <a:latin typeface="Times New Roman" panose="02020603050405020304" pitchFamily="18" charset="0"/>
                <a:ea typeface="Calibri"/>
                <a:cs typeface="Times New Roman" panose="02020603050405020304" pitchFamily="18" charset="0"/>
              </a:rPr>
              <a:t>затвердження</a:t>
            </a:r>
            <a:r>
              <a:rPr lang="ru-RU" sz="2400" b="1" i="1" dirty="0">
                <a:solidFill>
                  <a:srgbClr val="002060"/>
                </a:solidFill>
                <a:latin typeface="Times New Roman" panose="02020603050405020304" pitchFamily="18" charset="0"/>
                <a:ea typeface="Calibri"/>
                <a:cs typeface="Times New Roman" panose="02020603050405020304" pitchFamily="18" charset="0"/>
              </a:rPr>
              <a:t>  методики </a:t>
            </a:r>
            <a:r>
              <a:rPr lang="ru-RU" sz="2400" dirty="0">
                <a:latin typeface="Times New Roman" panose="02020603050405020304" pitchFamily="18" charset="0"/>
                <a:ea typeface="Calibri"/>
                <a:cs typeface="Times New Roman" panose="02020603050405020304" pitchFamily="18" charset="0"/>
              </a:rPr>
              <a:t>(</a:t>
            </a:r>
            <a:r>
              <a:rPr lang="uk-UA" sz="2400" dirty="0">
                <a:latin typeface="Times New Roman" panose="02020603050405020304" pitchFamily="18" charset="0"/>
                <a:cs typeface="Times New Roman" panose="02020603050405020304" pitchFamily="18" charset="0"/>
              </a:rPr>
              <a:t>застосовують ті самі методи постановки, що й у науково-господарському).</a:t>
            </a:r>
            <a:br>
              <a:rPr lang="uk-UA" sz="2400" dirty="0">
                <a:latin typeface="Times New Roman" panose="02020603050405020304" pitchFamily="18" charset="0"/>
                <a:cs typeface="Times New Roman" panose="02020603050405020304" pitchFamily="18" charset="0"/>
              </a:rPr>
            </a:br>
            <a:r>
              <a:rPr lang="uk-UA" sz="2400" b="1" dirty="0">
                <a:solidFill>
                  <a:srgbClr val="C00000"/>
                </a:solidFill>
                <a:latin typeface="Times New Roman" panose="02020603050405020304" pitchFamily="18" charset="0"/>
                <a:cs typeface="Times New Roman" panose="02020603050405020304" pitchFamily="18" charset="0"/>
              </a:rPr>
              <a:t>2</a:t>
            </a:r>
            <a:r>
              <a:rPr lang="ru-RU" sz="2400" b="1" dirty="0">
                <a:solidFill>
                  <a:srgbClr val="C00000"/>
                </a:solidFill>
                <a:latin typeface="Times New Roman" panose="02020603050405020304" pitchFamily="18" charset="0"/>
                <a:cs typeface="Times New Roman" panose="02020603050405020304" pitchFamily="18" charset="0"/>
              </a:rPr>
              <a:t> </a:t>
            </a:r>
            <a:r>
              <a:rPr lang="ru-RU" sz="2400" b="1" dirty="0" err="1">
                <a:solidFill>
                  <a:srgbClr val="C00000"/>
                </a:solidFill>
                <a:latin typeface="Times New Roman" panose="02020603050405020304" pitchFamily="18" charset="0"/>
                <a:cs typeface="Times New Roman" panose="02020603050405020304" pitchFamily="18" charset="0"/>
              </a:rPr>
              <a:t>етап</a:t>
            </a:r>
            <a:r>
              <a:rPr lang="ru-RU" sz="2400" b="1" dirty="0">
                <a:solidFill>
                  <a:srgbClr val="C00000"/>
                </a:solidFill>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a:t>
            </a:r>
            <a:r>
              <a:rPr lang="ru-RU" sz="2400" b="1" i="1" dirty="0" err="1">
                <a:solidFill>
                  <a:srgbClr val="002060"/>
                </a:solidFill>
                <a:latin typeface="Times New Roman" panose="02020603050405020304" pitchFamily="18" charset="0"/>
                <a:cs typeface="Times New Roman" panose="02020603050405020304" pitchFamily="18" charset="0"/>
              </a:rPr>
              <a:t>підбір</a:t>
            </a:r>
            <a:r>
              <a:rPr lang="ru-RU" sz="2400" b="1" i="1" dirty="0">
                <a:solidFill>
                  <a:srgbClr val="002060"/>
                </a:solidFill>
                <a:latin typeface="Times New Roman" panose="02020603050405020304" pitchFamily="18" charset="0"/>
                <a:cs typeface="Times New Roman" panose="02020603050405020304" pitchFamily="18" charset="0"/>
              </a:rPr>
              <a:t> </a:t>
            </a:r>
            <a:r>
              <a:rPr lang="ru-RU" sz="2400" b="1" i="1" dirty="0" err="1">
                <a:solidFill>
                  <a:srgbClr val="002060"/>
                </a:solidFill>
                <a:latin typeface="Times New Roman" panose="02020603050405020304" pitchFamily="18" charset="0"/>
                <a:cs typeface="Times New Roman" panose="02020603050405020304" pitchFamily="18" charset="0"/>
              </a:rPr>
              <a:t>тварин</a:t>
            </a:r>
            <a:r>
              <a:rPr lang="ru-RU" sz="2400" b="1" i="1" dirty="0">
                <a:solidFill>
                  <a:srgbClr val="002060"/>
                </a:solidFill>
                <a:latin typeface="Times New Roman" panose="02020603050405020304" pitchFamily="18" charset="0"/>
                <a:cs typeface="Times New Roman" panose="02020603050405020304" pitchFamily="18" charset="0"/>
              </a:rPr>
              <a:t> у </a:t>
            </a:r>
            <a:r>
              <a:rPr lang="ru-RU" sz="2400" b="1" i="1" dirty="0" err="1">
                <a:solidFill>
                  <a:srgbClr val="002060"/>
                </a:solidFill>
                <a:latin typeface="Times New Roman" panose="02020603050405020304" pitchFamily="18" charset="0"/>
                <a:cs typeface="Times New Roman" panose="02020603050405020304" pitchFamily="18" charset="0"/>
              </a:rPr>
              <a:t>групи</a:t>
            </a:r>
            <a:r>
              <a:rPr lang="ru-RU" sz="2400" b="1" i="1" dirty="0">
                <a:solidFill>
                  <a:srgbClr val="002060"/>
                </a:solidFill>
                <a:latin typeface="Times New Roman" panose="02020603050405020304" pitchFamily="18" charset="0"/>
                <a:cs typeface="Times New Roman" panose="02020603050405020304" pitchFamily="18" charset="0"/>
              </a:rPr>
              <a:t> </a:t>
            </a:r>
            <a:br>
              <a:rPr lang="ru-RU" sz="2400" b="1" i="1" dirty="0">
                <a:solidFill>
                  <a:srgbClr val="00206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(при </a:t>
            </a:r>
            <a:r>
              <a:rPr lang="ru-RU" sz="2400" dirty="0" err="1">
                <a:latin typeface="Times New Roman" panose="02020603050405020304" pitchFamily="18" charset="0"/>
                <a:cs typeface="Times New Roman" panose="02020603050405020304" pitchFamily="18" charset="0"/>
              </a:rPr>
              <a:t>проведенні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виробничої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перевірки</a:t>
            </a:r>
            <a:r>
              <a:rPr lang="ru-RU" sz="2400" dirty="0">
                <a:latin typeface="Times New Roman" panose="02020603050405020304" pitchFamily="18" charset="0"/>
                <a:cs typeface="Times New Roman" panose="02020603050405020304" pitchFamily="18" charset="0"/>
              </a:rPr>
              <a:t> методом </a:t>
            </a:r>
            <a:r>
              <a:rPr lang="ru-RU" sz="2400" dirty="0" err="1">
                <a:latin typeface="Times New Roman" panose="02020603050405020304" pitchFamily="18" charset="0"/>
                <a:cs typeface="Times New Roman" panose="02020603050405020304" pitchFamily="18" charset="0"/>
              </a:rPr>
              <a:t>груп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останні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формують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найчастіше</a:t>
            </a:r>
            <a:r>
              <a:rPr lang="ru-RU" sz="2400" dirty="0">
                <a:latin typeface="Times New Roman" panose="02020603050405020304" pitchFamily="18" charset="0"/>
                <a:cs typeface="Times New Roman" panose="02020603050405020304" pitchFamily="18" charset="0"/>
              </a:rPr>
              <a:t> методами пар- та </a:t>
            </a:r>
            <a:r>
              <a:rPr lang="ru-RU" sz="2400" dirty="0" err="1">
                <a:latin typeface="Times New Roman" panose="02020603050405020304" pitchFamily="18" charset="0"/>
                <a:cs typeface="Times New Roman" panose="02020603050405020304" pitchFamily="18" charset="0"/>
              </a:rPr>
              <a:t>груп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аналогів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або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міністада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дотримуючись</a:t>
            </a:r>
            <a:r>
              <a:rPr lang="ru-RU" sz="2400" dirty="0">
                <a:latin typeface="Times New Roman" panose="02020603050405020304" pitchFamily="18" charset="0"/>
                <a:cs typeface="Times New Roman" panose="02020603050405020304" pitchFamily="18" charset="0"/>
              </a:rPr>
              <a:t> принципу </a:t>
            </a:r>
            <a:r>
              <a:rPr lang="ru-RU" sz="2400" dirty="0" err="1">
                <a:latin typeface="Times New Roman" panose="02020603050405020304" pitchFamily="18" charset="0"/>
                <a:cs typeface="Times New Roman" panose="02020603050405020304" pitchFamily="18" charset="0"/>
              </a:rPr>
              <a:t>схожості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тварин</a:t>
            </a:r>
            <a:r>
              <a:rPr lang="ru-RU" sz="2400" dirty="0">
                <a:latin typeface="Times New Roman" panose="02020603050405020304" pitchFamily="18" charset="0"/>
                <a:cs typeface="Times New Roman" panose="02020603050405020304" pitchFamily="18" charset="0"/>
              </a:rPr>
              <a:t> за </a:t>
            </a:r>
            <a:r>
              <a:rPr lang="ru-RU" sz="2400" dirty="0" err="1">
                <a:latin typeface="Times New Roman" panose="02020603050405020304" pitchFamily="18" charset="0"/>
                <a:cs typeface="Times New Roman" panose="02020603050405020304" pitchFamily="18" charset="0"/>
              </a:rPr>
              <a:t>віком</a:t>
            </a:r>
            <a:r>
              <a:rPr lang="ru-RU" sz="2400" dirty="0">
                <a:latin typeface="Times New Roman" panose="02020603050405020304" pitchFamily="18" charset="0"/>
                <a:cs typeface="Times New Roman" panose="02020603050405020304" pitchFamily="18" charset="0"/>
              </a:rPr>
              <a:t>, живою </a:t>
            </a:r>
            <a:r>
              <a:rPr lang="ru-RU" sz="2400" dirty="0" err="1">
                <a:latin typeface="Times New Roman" panose="02020603050405020304" pitchFamily="18" charset="0"/>
                <a:cs typeface="Times New Roman" panose="02020603050405020304" pitchFamily="18" charset="0"/>
              </a:rPr>
              <a:t>масою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продуктивністю</a:t>
            </a:r>
            <a:r>
              <a:rPr lang="ru-RU" sz="2400" dirty="0">
                <a:latin typeface="Times New Roman" panose="02020603050405020304" pitchFamily="18" charset="0"/>
                <a:cs typeface="Times New Roman" panose="02020603050405020304" pitchFamily="18" charset="0"/>
              </a:rPr>
              <a:t> та </a:t>
            </a:r>
            <a:r>
              <a:rPr lang="ru-RU" sz="2400" dirty="0" err="1">
                <a:latin typeface="Times New Roman" panose="02020603050405020304" pitchFamily="18" charset="0"/>
                <a:cs typeface="Times New Roman" panose="02020603050405020304" pitchFamily="18" charset="0"/>
              </a:rPr>
              <a:t>іншими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ознаками</a:t>
            </a:r>
            <a:r>
              <a:rPr lang="ru-RU" sz="2400" dirty="0">
                <a:latin typeface="Times New Roman" panose="02020603050405020304" pitchFamily="18" charset="0"/>
                <a:cs typeface="Times New Roman" panose="02020603050405020304" pitchFamily="18" charset="0"/>
              </a:rPr>
              <a:t>.</a:t>
            </a:r>
            <a:br>
              <a:rPr lang="ru-RU" sz="2400" dirty="0"/>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 y="35177"/>
            <a:ext cx="9180871" cy="6830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457200" y="274638"/>
            <a:ext cx="8229600" cy="6034682"/>
          </a:xfrm>
        </p:spPr>
        <p:txBody>
          <a:bodyPr>
            <a:normAutofit/>
          </a:bodyPr>
          <a:lstStyle/>
          <a:p>
            <a:r>
              <a:rPr lang="uk-UA" sz="2400" b="1" dirty="0">
                <a:effectLst/>
                <a:latin typeface="Times New Roman"/>
                <a:ea typeface="Calibri"/>
                <a:cs typeface="Times New Roman"/>
              </a:rPr>
              <a:t>Кількість тварин у групах залежить від технології виробництва, яку застосовують у господарстві. </a:t>
            </a:r>
            <a:br>
              <a:rPr lang="uk-UA" sz="2400" b="1" dirty="0">
                <a:effectLst/>
                <a:latin typeface="Times New Roman"/>
                <a:ea typeface="Calibri"/>
                <a:cs typeface="Times New Roman"/>
              </a:rPr>
            </a:br>
            <a:r>
              <a:rPr lang="uk-UA" sz="2400" dirty="0">
                <a:latin typeface="Times New Roman" panose="02020603050405020304" pitchFamily="18" charset="0"/>
                <a:cs typeface="Times New Roman" panose="02020603050405020304" pitchFamily="18" charset="0"/>
              </a:rPr>
              <a:t>При проведенні досліджень на фермах промислового типу кількість тварин у групах, має відповідати кількості тварин у технологічній групі, але становити </a:t>
            </a:r>
            <a:r>
              <a:rPr lang="uk-UA" sz="2400" b="1" i="1" dirty="0">
                <a:solidFill>
                  <a:srgbClr val="7030A0"/>
                </a:solidFill>
                <a:latin typeface="Times New Roman" panose="02020603050405020304" pitchFamily="18" charset="0"/>
                <a:cs typeface="Times New Roman" panose="02020603050405020304" pitchFamily="18" charset="0"/>
              </a:rPr>
              <a:t>не менше 50 корів або нетелей</a:t>
            </a:r>
            <a:r>
              <a:rPr lang="uk-UA" sz="2400" dirty="0">
                <a:latin typeface="Times New Roman" panose="02020603050405020304" pitchFamily="18" charset="0"/>
                <a:cs typeface="Times New Roman" panose="02020603050405020304" pitchFamily="18" charset="0"/>
              </a:rPr>
              <a:t>, </a:t>
            </a:r>
            <a:r>
              <a:rPr lang="uk-UA" sz="2400" b="1" i="1" dirty="0">
                <a:solidFill>
                  <a:srgbClr val="006600"/>
                </a:solidFill>
                <a:latin typeface="Times New Roman" panose="02020603050405020304" pitchFamily="18" charset="0"/>
                <a:cs typeface="Times New Roman" panose="02020603050405020304" pitchFamily="18" charset="0"/>
              </a:rPr>
              <a:t>6 бугаїв-плідників</a:t>
            </a:r>
            <a:r>
              <a:rPr lang="uk-UA" sz="2400" dirty="0">
                <a:latin typeface="Times New Roman" panose="02020603050405020304" pitchFamily="18" charset="0"/>
                <a:cs typeface="Times New Roman" panose="02020603050405020304" pitchFamily="18" charset="0"/>
              </a:rPr>
              <a:t>, </a:t>
            </a:r>
            <a:r>
              <a:rPr lang="uk-UA" sz="2400" b="1" i="1" dirty="0">
                <a:solidFill>
                  <a:srgbClr val="0070C0"/>
                </a:solidFill>
                <a:latin typeface="Times New Roman" panose="02020603050405020304" pitchFamily="18" charset="0"/>
                <a:cs typeface="Times New Roman" panose="02020603050405020304" pitchFamily="18" charset="0"/>
              </a:rPr>
              <a:t>20 телят до 6-місячного віку</a:t>
            </a:r>
            <a:r>
              <a:rPr lang="uk-UA" sz="2400" dirty="0">
                <a:latin typeface="Times New Roman" panose="02020603050405020304" pitchFamily="18" charset="0"/>
                <a:cs typeface="Times New Roman" panose="02020603050405020304" pitchFamily="18" charset="0"/>
              </a:rPr>
              <a:t>, </a:t>
            </a:r>
            <a:r>
              <a:rPr lang="uk-UA" sz="2400" b="1" i="1" dirty="0">
                <a:solidFill>
                  <a:schemeClr val="accent2">
                    <a:lumMod val="50000"/>
                  </a:schemeClr>
                </a:solidFill>
                <a:latin typeface="Times New Roman" panose="02020603050405020304" pitchFamily="18" charset="0"/>
                <a:cs typeface="Times New Roman" panose="02020603050405020304" pitchFamily="18" charset="0"/>
              </a:rPr>
              <a:t>50 голів ремонтного молодняку</a:t>
            </a:r>
            <a:r>
              <a:rPr lang="uk-UA" sz="2400" dirty="0">
                <a:latin typeface="Times New Roman" panose="02020603050405020304" pitchFamily="18" charset="0"/>
                <a:cs typeface="Times New Roman" panose="02020603050405020304" pitchFamily="18" charset="0"/>
              </a:rPr>
              <a:t>, </a:t>
            </a:r>
            <a:r>
              <a:rPr lang="uk-UA" sz="2400" b="1" i="1" dirty="0">
                <a:solidFill>
                  <a:schemeClr val="accent4">
                    <a:lumMod val="50000"/>
                  </a:schemeClr>
                </a:solidFill>
                <a:latin typeface="Times New Roman" panose="02020603050405020304" pitchFamily="18" charset="0"/>
                <a:cs typeface="Times New Roman" panose="02020603050405020304" pitchFamily="18" charset="0"/>
              </a:rPr>
              <a:t>100 голів молодняку, відгодовуваного на м'ясо</a:t>
            </a:r>
            <a:r>
              <a:rPr lang="uk-UA" sz="2400" dirty="0">
                <a:latin typeface="Times New Roman" panose="02020603050405020304" pitchFamily="18" charset="0"/>
                <a:cs typeface="Times New Roman" panose="02020603050405020304" pitchFamily="18" charset="0"/>
              </a:rPr>
              <a:t>; </a:t>
            </a:r>
            <a:br>
              <a:rPr lang="uk-UA" sz="2400" dirty="0">
                <a:latin typeface="Times New Roman" panose="02020603050405020304" pitchFamily="18" charset="0"/>
                <a:cs typeface="Times New Roman" panose="02020603050405020304" pitchFamily="18" charset="0"/>
              </a:rPr>
            </a:br>
            <a:r>
              <a:rPr lang="uk-UA" sz="2400" b="1" dirty="0">
                <a:solidFill>
                  <a:srgbClr val="C00000"/>
                </a:solidFill>
                <a:latin typeface="Times New Roman" panose="02020603050405020304" pitchFamily="18" charset="0"/>
                <a:cs typeface="Times New Roman" panose="02020603050405020304" pitchFamily="18" charset="0"/>
              </a:rPr>
              <a:t>у свинарстві </a:t>
            </a:r>
            <a:r>
              <a:rPr lang="uk-UA" sz="2400" dirty="0">
                <a:latin typeface="Times New Roman" panose="02020603050405020304" pitchFamily="18" charset="0"/>
                <a:cs typeface="Times New Roman" panose="02020603050405020304" pitchFamily="18" charset="0"/>
              </a:rPr>
              <a:t>- 20 свиноматок, 10 кнурів-плідників, 100 голів відлучених від маток поросят і молодняку на відгодівлі; </a:t>
            </a:r>
            <a:br>
              <a:rPr lang="uk-UA" sz="2400" dirty="0">
                <a:latin typeface="Times New Roman" panose="02020603050405020304" pitchFamily="18" charset="0"/>
                <a:cs typeface="Times New Roman" panose="02020603050405020304" pitchFamily="18" charset="0"/>
              </a:rPr>
            </a:br>
            <a:r>
              <a:rPr lang="uk-UA" sz="2400" b="1" dirty="0">
                <a:solidFill>
                  <a:srgbClr val="C00000"/>
                </a:solidFill>
                <a:latin typeface="Times New Roman" panose="02020603050405020304" pitchFamily="18" charset="0"/>
                <a:cs typeface="Times New Roman" panose="02020603050405020304" pitchFamily="18" charset="0"/>
              </a:rPr>
              <a:t>у вівчарстві: </a:t>
            </a:r>
            <a:r>
              <a:rPr lang="uk-UA" sz="2400" dirty="0">
                <a:latin typeface="Times New Roman" panose="02020603050405020304" pitchFamily="18" charset="0"/>
                <a:cs typeface="Times New Roman" panose="02020603050405020304" pitchFamily="18" charset="0"/>
              </a:rPr>
              <a:t>100 вівцематок, 10 баранів-плідників, 100 ярок або баранців; </a:t>
            </a:r>
            <a:br>
              <a:rPr lang="ru-RU" sz="2400" dirty="0">
                <a:latin typeface="Times New Roman" panose="02020603050405020304" pitchFamily="18" charset="0"/>
                <a:cs typeface="Times New Roman" panose="02020603050405020304" pitchFamily="18" charset="0"/>
              </a:rPr>
            </a:br>
            <a:r>
              <a:rPr lang="uk-UA" sz="2400" b="1" dirty="0">
                <a:solidFill>
                  <a:srgbClr val="C00000"/>
                </a:solidFill>
                <a:latin typeface="Times New Roman" panose="02020603050405020304" pitchFamily="18" charset="0"/>
                <a:cs typeface="Times New Roman" panose="02020603050405020304" pitchFamily="18" charset="0"/>
              </a:rPr>
              <a:t>у птахівництві </a:t>
            </a:r>
            <a:r>
              <a:rPr lang="uk-UA" sz="2400" dirty="0">
                <a:latin typeface="Times New Roman" panose="02020603050405020304" pitchFamily="18" charset="0"/>
                <a:cs typeface="Times New Roman" panose="02020603050405020304" pitchFamily="18" charset="0"/>
              </a:rPr>
              <a:t>- 300 курок або качок, 500 курчат або каченят, 200 індичок або гусок, 300 індичат або гусенят.</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 y="0"/>
            <a:ext cx="9155782"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3"/>
          <p:cNvSpPr>
            <a:spLocks noGrp="1"/>
          </p:cNvSpPr>
          <p:nvPr>
            <p:ph type="title"/>
          </p:nvPr>
        </p:nvSpPr>
        <p:spPr>
          <a:xfrm>
            <a:off x="971600" y="476672"/>
            <a:ext cx="7715200" cy="5832648"/>
          </a:xfrm>
        </p:spPr>
        <p:txBody>
          <a:bodyPr>
            <a:noAutofit/>
          </a:bodyPr>
          <a:lstStyle/>
          <a:p>
            <a:pPr indent="450215" algn="l">
              <a:lnSpc>
                <a:spcPct val="115000"/>
              </a:lnSpc>
              <a:spcAft>
                <a:spcPts val="300"/>
              </a:spcAft>
            </a:pPr>
            <a:r>
              <a:rPr lang="uk-UA" sz="2400" b="1" dirty="0">
                <a:solidFill>
                  <a:srgbClr val="C00000"/>
                </a:solidFill>
                <a:effectLst/>
                <a:latin typeface="Times New Roman"/>
                <a:ea typeface="Calibri"/>
                <a:cs typeface="Times New Roman"/>
              </a:rPr>
              <a:t>Розходження в живій масі і прирості </a:t>
            </a:r>
            <a:r>
              <a:rPr lang="uk-UA" sz="2400" dirty="0">
                <a:effectLst/>
                <a:latin typeface="Times New Roman"/>
                <a:ea typeface="Calibri"/>
                <a:cs typeface="Times New Roman"/>
              </a:rPr>
              <a:t>між аналогами та всередині групи допускаються у межах 10%, між групами названі середні показники мають бути однаковими.</a:t>
            </a:r>
            <a:br>
              <a:rPr lang="ru-RU" sz="2400" dirty="0">
                <a:ea typeface="Calibri"/>
                <a:cs typeface="Times New Roman"/>
              </a:rPr>
            </a:br>
            <a:r>
              <a:rPr lang="ru-RU" sz="2400" dirty="0">
                <a:ea typeface="Calibri"/>
                <a:cs typeface="Times New Roman"/>
              </a:rPr>
              <a:t>	</a:t>
            </a:r>
            <a:r>
              <a:rPr lang="uk-UA" sz="2400" dirty="0">
                <a:effectLst/>
                <a:latin typeface="Times New Roman"/>
                <a:ea typeface="Calibri"/>
                <a:cs typeface="Times New Roman"/>
              </a:rPr>
              <a:t>Відібране для проведення виробничих дослідів поголів'я тварин оформляють спеціальним актом за підписами керівника ферми і виконавців досліду. Цей акт зберігається з документами первинного обліку. </a:t>
            </a:r>
            <a:br>
              <a:rPr lang="uk-UA" sz="2400" dirty="0">
                <a:effectLst/>
                <a:latin typeface="Times New Roman"/>
                <a:ea typeface="Calibri"/>
                <a:cs typeface="Times New Roman"/>
              </a:rPr>
            </a:br>
            <a:r>
              <a:rPr lang="uk-UA" sz="2400" dirty="0">
                <a:latin typeface="Times New Roman"/>
                <a:ea typeface="Calibri"/>
                <a:cs typeface="Times New Roman"/>
              </a:rPr>
              <a:t>	</a:t>
            </a:r>
            <a:r>
              <a:rPr lang="uk-UA" sz="2400" dirty="0">
                <a:effectLst/>
                <a:latin typeface="Times New Roman"/>
                <a:ea typeface="Calibri"/>
                <a:cs typeface="Times New Roman"/>
              </a:rPr>
              <a:t>Вибракування тварин, непридатних для подальшого використання в досліді, у кожному випадку також оформляють відповідним актом з належними підписами.</a:t>
            </a:r>
            <a:br>
              <a:rPr lang="ru-RU" sz="2400" dirty="0">
                <a:ea typeface="Calibri"/>
                <a:cs typeface="Times New Roman"/>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9447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TotalTime>
  <Words>2109</Words>
  <Application>Microsoft Office PowerPoint</Application>
  <PresentationFormat>Екран (4:3)</PresentationFormat>
  <Paragraphs>23</Paragraphs>
  <Slides>23</Slides>
  <Notes>1</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23</vt:i4>
      </vt:variant>
    </vt:vector>
  </HeadingPairs>
  <TitlesOfParts>
    <vt:vector size="28" baseType="lpstr">
      <vt:lpstr>Arial</vt:lpstr>
      <vt:lpstr>Calibri</vt:lpstr>
      <vt:lpstr>Cambria Math</vt:lpstr>
      <vt:lpstr>Times New Roman</vt:lpstr>
      <vt:lpstr>Тема Office</vt:lpstr>
      <vt:lpstr>ЛЕКЦІЯ 8</vt:lpstr>
      <vt:lpstr> ЗМІСТ 1. Виробничий дослід, його особливості 2. Організація та проведення виробничого досліду 3. Економічна оцінка виробничих досліджень. 4. Впровадження результатів наукових досліджень    </vt:lpstr>
      <vt:lpstr>   Література: 1. Ібатуллін І.І., Жукорський О.М., Бащенко М.І., та ін. Методологія та організація наукових досліджень у тваринництві : посібник. Київ : Аграрна наука, 2017. 327 с. 2. Важинський С. Е., Щербак Т. І. Методика та організація наукових досліджень : Навчальний посібник .  Суми, 2016. 260 с. 3. Яремчук О.С., Льотка Г. І., Поліщук Т.В. Методологія та організація наукових досліджень у ветеринарній гігієні, санітарії та експертизі: навчальний посібник. – Вінниця: ВНАУ, 2020.  297 с. 4.Gladiy, M. V., Polupan, Y. P., Kovtun, S. I., Borodai, V. P., &amp; Borodai, I. S. (2020). THEORIST, PRACTITIONER, ORGANIZER OF EXPERIMENTAL WORK IN ANIMAL HUSBANDRY OF UKRAINE. Animal Breeding and Genetics, 59, 5-16. 5.Ibatullin, I. I., Omelian, A. M., &amp; Sychov, M. Y. (2017). Impact of different levels of arginine on zootechnical indices and slaughter characteristics of young quails. Ukrainian Journal of Ecology, 7(1), 37-45.    </vt:lpstr>
      <vt:lpstr>1. Виробничий дослід, його особливості У тваринництві, при вивченні технологічних питань виробництва продукції тваринництва проводять 3 види дослідів: наукові, науково-господарські, виробничі.  Наукові експерименти (досліди) проводяться в спеціально обладнаних наукових установах (лабораторіях) — на фізіологічних дворах, у віваріях, кліматотронах, інкубаційних камерах, спеціальних боксах і т.п., де створюються передбачені схемою експерименту чітко регульовані і суворо контрольовані умови. В ньому вивчаються питання фізіологічного, біохімічного, мікробіологічного або генетичного характеру.   Мета наукових дослідів - вивчення глибоких питань функціонування організму, яких не можна вивчити у виробничих умовах . </vt:lpstr>
      <vt:lpstr>Науково-господарський дослід дозволяє оцінити кінцеву технологічну ефективність того чи іншого елемента корму, раціону, фактора або спадкових особливостей будови і функцій організму. Ця оцінка закінчується визначенням економічної ефективності. Вона нерозривно пов’язана з усіма іншими елементами прийнятої технології і дозволяє господарству удосконалювати саму технологічну систему.  Науково-господарський експеримент дає відповідь не тільки на питання біологічного характеру, але і представляє важливі відомості про те, в яких виробничих умовах можливе використання розкритих біологічних закономірностей, наскільки нові елементи технології потенційно більш економічні, ніж нині використовувані.  Результати науково-господарського досліду носять    гіпотетичний (не перевірений) характер і можуть у    широкомасштабному виробництві можуть не    підтвердитися.  </vt:lpstr>
      <vt:lpstr>З метою перевірки результатів науково-господарського досліду проводять виробничий дослід.    Виробнича перевірка отриманих в дослідах результатів є обов’язковою, бо саме вона підтверджує або спростовує дані дослідів і лише на підставі такої перевірки можна робити рекомендації виробництву. Звичайно її проводять у спеціально створених для цього контрольних інститутах, дослідних чи базових господарствах і саме вона визначає об’єм проведених досліджень, охоплену ними кількість тварин.  Виробничу перевірку проводять за спеціально розробленою  методикою на основі договору про творчу співдружбу чи на  госпрозрахункових засадах. У  виробничій перевірці, поряд з  науковими  співробітниками, беруть участь співробітники  господарств. </vt:lpstr>
      <vt:lpstr>2. Організація та проведення виробничого досліду  1 етап – розробка  і затвердження  методики (застосовують ті самі методи постановки, що й у науково-господарському). 2 етап –підбір тварин у групи  (при проведенні виробничої перевірки методом груп,  останні формують найчастіше методами пар- та груп аналогів або міністада, дотримуючись принципу схожості тварин за віком, живою масою, продуктивністю та іншими ознаками. </vt:lpstr>
      <vt:lpstr>Кількість тварин у групах залежить від технології виробництва, яку застосовують у господарстві.  При проведенні досліджень на фермах промислового типу кількість тварин у групах, має відповідати кількості тварин у технологічній групі, але становити не менше 50 корів або нетелей, 6 бугаїв-плідників, 20 телят до 6-місячного віку, 50 голів ремонтного молодняку, 100 голів молодняку, відгодовуваного на м'ясо;  у свинарстві - 20 свиноматок, 10 кнурів-плідників, 100 голів відлучених від маток поросят і молодняку на відгодівлі;  у вівчарстві: 100 вівцематок, 10 баранів-плідників, 100 ярок або баранців;  у птахівництві - 300 курок або качок, 500 курчат або каченят, 200 індичок або гусок, 300 індичат або гусенят.</vt:lpstr>
      <vt:lpstr>Розходження в живій масі і прирості між аналогами та всередині групи допускаються у межах 10%, між групами названі середні показники мають бути однаковими.  Відібране для проведення виробничих дослідів поголів'я тварин оформляють спеціальним актом за підписами керівника ферми і виконавців досліду. Цей акт зберігається з документами первинного обліку.   Вибракування тварин, непридатних для подальшого використання в досліді, у кожному випадку також оформляють відповідним актом з належними підписами. </vt:lpstr>
      <vt:lpstr>Тривалість виробничої перевірки найчастіше відповідає тривалості виробничого циклу.   Так, для корів вона починається з першого дня лактації і продовжується до її закінчення.   При вирощуванні молодняку на м'ясо дослідом можуть бути охоплені такі періоди:  - від народження до 15-20 днів - профілакторний період;  - молочний період -20-180 днів (іноді ділять на 3 фази 1-65 днів, 2 і 3 – по 50 днів); - період дорощування - від 6 до 10-12 місяців,  - відгодівля з 10-12 до 14-18 міс.</vt:lpstr>
      <vt:lpstr>У свинарстві виробничі досліди проводять по періодах: -дорощування (від 26 до 42, від 43 до 60 і від 61 до 105 днів) - перший період відгодівлі  (від 106 до 158днів) -другий період відгодівлі (від 159 до 222 днів). У вівчарстві виробничі досліди тривають (місяців): з кітними матками - 5, лактуючими 2-4, молодняком 4-6;  у конярстві: з кобилами - 12, молодняком залежно від віку по періодах (від 6 до 12, від 12 до 18, від 18 до 24 місяців);  у птахівництві: з курками-несучками - не менше 10 місяців від початку яйцекладки, з індичками, качками, гусками - протягом усього періоду яйцекладки. Дослід з виробничої оцінки ефективності нових кормів і добавок у годівлі тварин триває не менше трьох місяців. </vt:lpstr>
      <vt:lpstr>3. Економічна оцінка виробничих досліджень    Економічне обґрунтування наукових розробок є заключним етапом дослідження і дає змогу визначити витрати на дослідження фактора та економічний ефект від впровадження наукової розробки у виробництво.  Річний економічний ефект від впровадження наукових досліджень дорівнює сумі економії усіх виробничих ресурсів (кормів, заробітної плати га ін.) і підвищення якісних показників. Останні визначають порівнянням результатів дослідного варіанта з контрольним,тобто тим, що активується в даному господарстві, у грошовому виразі.  </vt:lpstr>
      <vt:lpstr>Першим способом економічний ефект обчислюють як різницю між прибутками в дослідному і контрольному варіантах. Його використовують тоді, коли дія досліджуваного фактора сприяє підвищенню продуктивності, зміні якості продукції тварин дослідної групи та зниженню матеріальних витрат.  Другим способом економічний ефект визначають за економією від зниження витрат у дослідному варіанті порівняно з контрольним. Цей спосіб застосовують тоді, коли змінюється лише собівартість виробництва продукції, а продуктивність тварин в обох групах залишається на одному рівні. Наприклад, часткова заміна в раціонах відгодовуваних свиней кормів тваринного походження синтетичним лізином не впливає на їх приріст і якість продукції, але при цьому зменшуються  витрати кормів на її виробництво. </vt:lpstr>
      <vt:lpstr>Для визначення економічної ефективності необхідно вести старанний облік витрачання кормів, визначати витрату їх на одиницю приросту живої маси тварин як в окремі вікові періоди, так і в цілому за період дослідження, обчислювати собівартість одиниці продукції, прибуток і економічну ефективність технологічних варіантів.  Економічну ефективність розраховують за формулою: Е = ( В 2 - С 2 ) х А - ( В 1 - С1)х А, де Е - економічна ефективність, грн.;  В2 - вартість одиниці продукції в закупівельних цінах у            дослідній групі, грн.;  С2 - собівартість одиниці продукції у дослідній групі, грн;  В1 – вартість одиниці продукції в закупівельних цінах у контрольній групі, грн.;  С1 - собівартість одиниці продукції у контрольній групі, грн.;  А - обсяг валової продукції у відповідних одиницях. </vt:lpstr>
      <vt:lpstr>Економічному обгрунтуванню підлягають як технологічні, так і окремі селекційні, організаційні та технічні експериментальні рішення.  При визначенні економічної ефективності технологічних варіантів основними показниками вважають такі: рівень продуктивності праці, собівартість 1 ц продукції, рівень рентабельності, ефективність та строк окупності сукупних капітальних вкладень, економічна оцінка якості продукції.  Поряд з основними використовують ряд показників, які пов'язані з видом, віком та особливостями продуктивності тварин.  </vt:lpstr>
      <vt:lpstr>Проведення економічної оцінки наукових розробок з питань розведення, годівлі та утримання тварин різних видів і статево-вікових груп має свої особливості. Так, економічну оцінку нової м'ясної породи (породної групи, типу, лінії) великої рогатої худоби порівняно з базовою проводять за виходом кінцевого продукту (залікової живої або забійної маси вирощеного на м'ясо молодняку) з розрахунку на одну корову. Розрахунок залікової живої маси здійснюють за формулою:     X=(b c)/100 k     де х - залікова жива маса, кг; d - здавальна жива маса, кг;     с - вихід туші від залікової маси,%;      к - коефіцієнт переведення туші в залікову живу масу     (для молодняку вищої вгодованості у господарствах зони     Полісся він дорівнює 2). </vt:lpstr>
      <vt:lpstr>4. Впровадження результатів наукових досліджень  Результативність дослідження значною мірою визначається ступенем реалізації його результатів, тобто впровадженням. Впровадження завершених наукових досліджень – заключний етап НДР. Впровадження – це передача замовнику НДР наукової продукції (звіти, інструкції, методики, технічні умови, технічний проект тощо) у зручній для реалізації формі, що забезпечує техніко-економічний ефект. Необхідно відмітити, що НДР перетворюється в продукт лише з моменту її споживання замовником. Отже, впровадження завершених наукових досліджень полягає в передачі наукових результатів у практичне використання. </vt:lpstr>
      <vt:lpstr>Основними рівнями впровадження результатів наукових досліджень є такі:  державний (прийняття результатів наукових досліджень державними органами влади – Верховною Радою України, Кабінетом Міністрів України тощо);  регіональний (прийняття результатів наукових досліджень регіональними структурами);  галузевий (прийняття результатів наукових досліджень галузевими структурами);  окреме підприємство (впровадження результатів у практику роботи конкретного підприємства);  навчальний процес (використання результатів наукових досліджень у навчальному процесі – при формуванні навчальних програм, планів, написанні лекцій, навчальних посібників, підручників тощо). </vt:lpstr>
      <vt:lpstr>Впровадження наукових досліджень у практику роботи підприємств, як правило, складається з двох стадій: дослідно-виробничого впровадження та серійного впровадження  (впровадження досягнень науки, нової техніки, нової технології). Як би ретельно не проводились НДР у науково-дослідних організаціях, вони не можуть урахувати різні, часто випадкові фактори, що діють в умовах виробництва. Тому наукове розроблення на першій стадії впровадження потребує дослідної перевірки у виробничих умовах.  Після дослідно-виробничого впровадження нові матеріали, конструкції, технології, рекомендації, методики впроваджують у серійне виробництво як елементи нової техніки. На цьому, другому, етапі науково-дослідні організації не беруть участі у впровадженні. Вони можуть на прохання організації, що проводить впровадження, надавати консультації або незначну науково-технічну допомогу. </vt:lpstr>
      <vt:lpstr>Після впровадження досягнень науки у виробництво складають пояснювальну записку, до якої додають акти впровадження та експлуатаційних випробувань, розрахунок економічної ефективності, довідки про річний обсяг впровадження для включення економії, що буде отримана, в план зниження собівартості, протокол часткової участі організацій у розробленні та впровадженні, розрахунок фонду заробітної плати та інші документи. </vt:lpstr>
      <vt:lpstr>Презентація PowerPoint</vt:lpstr>
      <vt:lpstr>Презентація PowerPoint</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6</dc:title>
  <dc:creator>USER</dc:creator>
  <cp:lastModifiedBy>Татьяна Голубенко</cp:lastModifiedBy>
  <cp:revision>28</cp:revision>
  <dcterms:created xsi:type="dcterms:W3CDTF">2021-04-23T18:28:31Z</dcterms:created>
  <dcterms:modified xsi:type="dcterms:W3CDTF">2024-10-01T09:19:13Z</dcterms:modified>
</cp:coreProperties>
</file>