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8" r:id="rId4"/>
    <p:sldId id="257" r:id="rId5"/>
    <p:sldId id="264" r:id="rId6"/>
    <p:sldId id="271" r:id="rId7"/>
    <p:sldId id="272" r:id="rId8"/>
    <p:sldId id="258" r:id="rId9"/>
    <p:sldId id="259" r:id="rId10"/>
    <p:sldId id="260" r:id="rId11"/>
    <p:sldId id="261" r:id="rId12"/>
    <p:sldId id="262" r:id="rId13"/>
    <p:sldId id="263" r:id="rId14"/>
    <p:sldId id="265" r:id="rId15"/>
    <p:sldId id="267"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D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113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05.07.2022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05.07.2022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05.07.2022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05.07.2022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05.07.2022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05.07.2022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05.07.2022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05.07.2022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579296" cy="6466730"/>
          </a:xfrm>
        </p:spPr>
        <p:style>
          <a:lnRef idx="1">
            <a:schemeClr val="accent3"/>
          </a:lnRef>
          <a:fillRef idx="3">
            <a:schemeClr val="accent3"/>
          </a:fillRef>
          <a:effectRef idx="2">
            <a:schemeClr val="accent3"/>
          </a:effectRef>
          <a:fontRef idx="minor">
            <a:schemeClr val="lt1"/>
          </a:fontRef>
        </p:style>
        <p:txBody>
          <a:bodyPr>
            <a:normAutofit/>
          </a:bodyPr>
          <a:lstStyle/>
          <a:p>
            <a:r>
              <a:rPr lang="ru-RU" sz="2800" b="1" dirty="0" smtClean="0">
                <a:solidFill>
                  <a:srgbClr val="002060"/>
                </a:solidFill>
              </a:rPr>
              <a:t>ПРАКТИЧНА РОБОТА №2</a:t>
            </a:r>
            <a:br>
              <a:rPr lang="ru-RU" sz="2800" b="1" dirty="0" smtClean="0">
                <a:solidFill>
                  <a:srgbClr val="002060"/>
                </a:solidFill>
              </a:rPr>
            </a:br>
            <a:r>
              <a:rPr lang="ru-RU" sz="2800" dirty="0" smtClean="0"/>
              <a:t/>
            </a:r>
            <a:br>
              <a:rPr lang="ru-RU" sz="2800" dirty="0" smtClean="0"/>
            </a:br>
            <a:r>
              <a:rPr lang="ru-RU" sz="3600" b="1" dirty="0" err="1" smtClean="0">
                <a:solidFill>
                  <a:srgbClr val="C00000"/>
                </a:solidFill>
              </a:rPr>
              <a:t>Організація</a:t>
            </a:r>
            <a:r>
              <a:rPr lang="ru-RU" sz="3600" b="1" dirty="0" smtClean="0">
                <a:solidFill>
                  <a:srgbClr val="C00000"/>
                </a:solidFill>
              </a:rPr>
              <a:t> </a:t>
            </a:r>
            <a:r>
              <a:rPr lang="ru-RU" sz="3600" b="1" dirty="0">
                <a:solidFill>
                  <a:srgbClr val="C00000"/>
                </a:solidFill>
              </a:rPr>
              <a:t>контрольного забою </a:t>
            </a:r>
            <a:r>
              <a:rPr lang="ru-RU" sz="3600" b="1" dirty="0" err="1">
                <a:solidFill>
                  <a:srgbClr val="C00000"/>
                </a:solidFill>
              </a:rPr>
              <a:t>тварин</a:t>
            </a:r>
            <a:r>
              <a:rPr lang="ru-RU" sz="3600" b="1" dirty="0">
                <a:solidFill>
                  <a:srgbClr val="C00000"/>
                </a:solidFill>
              </a:rPr>
              <a:t> і </a:t>
            </a:r>
            <a:r>
              <a:rPr lang="ru-RU" sz="3600" b="1" dirty="0" err="1">
                <a:solidFill>
                  <a:srgbClr val="C00000"/>
                </a:solidFill>
              </a:rPr>
              <a:t>відбір</a:t>
            </a:r>
            <a:r>
              <a:rPr lang="ru-RU" sz="3600" b="1" dirty="0">
                <a:solidFill>
                  <a:srgbClr val="C00000"/>
                </a:solidFill>
              </a:rPr>
              <a:t> </a:t>
            </a:r>
            <a:r>
              <a:rPr lang="ru-RU" sz="3600" b="1" dirty="0" err="1">
                <a:solidFill>
                  <a:srgbClr val="C00000"/>
                </a:solidFill>
              </a:rPr>
              <a:t>зразків</a:t>
            </a:r>
            <a:r>
              <a:rPr lang="ru-RU" sz="3600" b="1" dirty="0">
                <a:solidFill>
                  <a:srgbClr val="C00000"/>
                </a:solidFill>
              </a:rPr>
              <a:t> для </a:t>
            </a:r>
            <a:r>
              <a:rPr lang="ru-RU" sz="3600" b="1" dirty="0" err="1">
                <a:solidFill>
                  <a:srgbClr val="C00000"/>
                </a:solidFill>
              </a:rPr>
              <a:t>досліджень</a:t>
            </a:r>
            <a:r>
              <a:rPr lang="ru-RU" sz="3600" b="1" dirty="0" smtClean="0">
                <a:solidFill>
                  <a:srgbClr val="C00000"/>
                </a:solidFill>
              </a:rPr>
              <a:t>.</a:t>
            </a:r>
            <a:br>
              <a:rPr lang="ru-RU" sz="3600" b="1" dirty="0" smtClean="0">
                <a:solidFill>
                  <a:srgbClr val="C00000"/>
                </a:solidFill>
              </a:rPr>
            </a:br>
            <a:r>
              <a:rPr lang="ru-RU" sz="3600" b="1" dirty="0">
                <a:solidFill>
                  <a:srgbClr val="C00000"/>
                </a:solidFill>
              </a:rPr>
              <a:t/>
            </a:r>
            <a:br>
              <a:rPr lang="ru-RU" sz="3600" b="1" dirty="0">
                <a:solidFill>
                  <a:srgbClr val="C00000"/>
                </a:solidFill>
              </a:rPr>
            </a:br>
            <a:r>
              <a:rPr lang="ru-RU" sz="3600" b="1" dirty="0" smtClean="0">
                <a:solidFill>
                  <a:srgbClr val="C00000"/>
                </a:solidFill>
              </a:rPr>
              <a:t/>
            </a:r>
            <a:br>
              <a:rPr lang="ru-RU" sz="3600" b="1" dirty="0" smtClean="0">
                <a:solidFill>
                  <a:srgbClr val="C00000"/>
                </a:solidFill>
              </a:rPr>
            </a:br>
            <a:r>
              <a:rPr lang="ru-RU" sz="3600" b="1" dirty="0">
                <a:solidFill>
                  <a:srgbClr val="C00000"/>
                </a:solidFill>
              </a:rPr>
              <a:t/>
            </a:r>
            <a:br>
              <a:rPr lang="ru-RU" sz="3600" b="1" dirty="0">
                <a:solidFill>
                  <a:srgbClr val="C00000"/>
                </a:solidFill>
              </a:rPr>
            </a:br>
            <a:r>
              <a:rPr lang="ru-RU" sz="3600" b="1" dirty="0" smtClean="0">
                <a:solidFill>
                  <a:srgbClr val="C00000"/>
                </a:solidFill>
              </a:rPr>
              <a:t/>
            </a:r>
            <a:br>
              <a:rPr lang="ru-RU" sz="3600" b="1" dirty="0" smtClean="0">
                <a:solidFill>
                  <a:srgbClr val="C00000"/>
                </a:solidFill>
              </a:rPr>
            </a:br>
            <a:r>
              <a:rPr lang="ru-RU" sz="4000" b="1" dirty="0" smtClean="0">
                <a:solidFill>
                  <a:srgbClr val="C00000"/>
                </a:solidFill>
              </a:rPr>
              <a:t/>
            </a:r>
            <a:br>
              <a:rPr lang="ru-RU" sz="4000" b="1" dirty="0" smtClean="0">
                <a:solidFill>
                  <a:srgbClr val="C00000"/>
                </a:solidFill>
              </a:rPr>
            </a:br>
            <a:endParaRPr lang="ru-RU"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3788" y="2996952"/>
            <a:ext cx="5616624"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6318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p:spPr>
        <p:style>
          <a:lnRef idx="1">
            <a:schemeClr val="accent3"/>
          </a:lnRef>
          <a:fillRef idx="2">
            <a:schemeClr val="accent3"/>
          </a:fillRef>
          <a:effectRef idx="1">
            <a:schemeClr val="accent3"/>
          </a:effectRef>
          <a:fontRef idx="minor">
            <a:schemeClr val="dk1"/>
          </a:fontRef>
        </p:style>
        <p:txBody>
          <a:bodyPr>
            <a:normAutofit/>
          </a:bodyPr>
          <a:lstStyle/>
          <a:p>
            <a:pPr marL="75565" marR="165100" indent="344170" algn="l">
              <a:lnSpc>
                <a:spcPts val="3000"/>
              </a:lnSpc>
              <a:spcAft>
                <a:spcPts val="0"/>
              </a:spcAft>
            </a:pPr>
            <a:r>
              <a:rPr lang="uk-UA" sz="2800" b="1" dirty="0">
                <a:solidFill>
                  <a:srgbClr val="C00000"/>
                </a:solidFill>
                <a:latin typeface="Times New Roman"/>
                <a:ea typeface="Times New Roman"/>
                <a:cs typeface="Times New Roman"/>
              </a:rPr>
              <a:t>Після туалету туш їх зважують</a:t>
            </a:r>
            <a:r>
              <a:rPr lang="uk-UA" sz="2800" dirty="0">
                <a:latin typeface="Times New Roman"/>
                <a:ea typeface="Times New Roman"/>
                <a:cs typeface="Times New Roman"/>
              </a:rPr>
              <a:t>. </a:t>
            </a:r>
            <a:r>
              <a:rPr lang="uk-UA" sz="2800" dirty="0" smtClean="0">
                <a:latin typeface="Times New Roman"/>
                <a:ea typeface="Times New Roman"/>
                <a:cs typeface="Times New Roman"/>
              </a:rPr>
              <a:t/>
            </a:r>
            <a:br>
              <a:rPr lang="uk-UA" sz="2800" dirty="0" smtClean="0">
                <a:latin typeface="Times New Roman"/>
                <a:ea typeface="Times New Roman"/>
                <a:cs typeface="Times New Roman"/>
              </a:rPr>
            </a:br>
            <a:r>
              <a:rPr lang="uk-UA" sz="2800" b="1" dirty="0" smtClean="0">
                <a:solidFill>
                  <a:srgbClr val="00B050"/>
                </a:solidFill>
                <a:latin typeface="Times New Roman"/>
                <a:ea typeface="Times New Roman"/>
                <a:cs typeface="Times New Roman"/>
              </a:rPr>
              <a:t>Обвалювання </a:t>
            </a:r>
            <a:r>
              <a:rPr lang="uk-UA" sz="2800" b="1" dirty="0">
                <a:solidFill>
                  <a:srgbClr val="00B050"/>
                </a:solidFill>
                <a:latin typeface="Times New Roman"/>
                <a:ea typeface="Times New Roman"/>
                <a:cs typeface="Times New Roman"/>
              </a:rPr>
              <a:t>туш </a:t>
            </a:r>
            <a:r>
              <a:rPr lang="uk-UA" sz="2800" dirty="0">
                <a:latin typeface="Times New Roman"/>
                <a:ea typeface="Times New Roman"/>
                <a:cs typeface="Times New Roman"/>
              </a:rPr>
              <a:t>проводять</a:t>
            </a:r>
            <a:r>
              <a:rPr lang="uk-UA" sz="2800" spc="5" dirty="0">
                <a:latin typeface="Times New Roman"/>
                <a:ea typeface="Times New Roman"/>
                <a:cs typeface="Times New Roman"/>
              </a:rPr>
              <a:t> </a:t>
            </a:r>
            <a:r>
              <a:rPr lang="uk-UA" sz="2800" dirty="0">
                <a:latin typeface="Times New Roman"/>
                <a:ea typeface="Times New Roman"/>
                <a:cs typeface="Times New Roman"/>
              </a:rPr>
              <a:t>через</a:t>
            </a:r>
            <a:r>
              <a:rPr lang="uk-UA" sz="2800" spc="5" dirty="0">
                <a:latin typeface="Times New Roman"/>
                <a:ea typeface="Times New Roman"/>
                <a:cs typeface="Times New Roman"/>
              </a:rPr>
              <a:t> </a:t>
            </a:r>
            <a:r>
              <a:rPr lang="uk-UA" sz="2800" dirty="0">
                <a:latin typeface="Times New Roman"/>
                <a:ea typeface="Times New Roman"/>
                <a:cs typeface="Times New Roman"/>
              </a:rPr>
              <a:t>(не</a:t>
            </a:r>
            <a:r>
              <a:rPr lang="uk-UA" sz="2800" spc="5" dirty="0">
                <a:latin typeface="Times New Roman"/>
                <a:ea typeface="Times New Roman"/>
                <a:cs typeface="Times New Roman"/>
              </a:rPr>
              <a:t> </a:t>
            </a:r>
            <a:r>
              <a:rPr lang="uk-UA" sz="2800" dirty="0">
                <a:latin typeface="Times New Roman"/>
                <a:ea typeface="Times New Roman"/>
                <a:cs typeface="Times New Roman"/>
              </a:rPr>
              <a:t>раніше)</a:t>
            </a:r>
            <a:r>
              <a:rPr lang="uk-UA" sz="2800" spc="5" dirty="0">
                <a:latin typeface="Times New Roman"/>
                <a:ea typeface="Times New Roman"/>
                <a:cs typeface="Times New Roman"/>
              </a:rPr>
              <a:t> </a:t>
            </a:r>
            <a:r>
              <a:rPr lang="uk-UA" sz="2800" dirty="0">
                <a:latin typeface="Times New Roman"/>
                <a:ea typeface="Times New Roman"/>
                <a:cs typeface="Times New Roman"/>
              </a:rPr>
              <a:t>24</a:t>
            </a:r>
            <a:r>
              <a:rPr lang="uk-UA" sz="2800" spc="5" dirty="0">
                <a:latin typeface="Times New Roman"/>
                <a:ea typeface="Times New Roman"/>
                <a:cs typeface="Times New Roman"/>
              </a:rPr>
              <a:t> </a:t>
            </a:r>
            <a:r>
              <a:rPr lang="uk-UA" sz="2800" dirty="0">
                <a:latin typeface="Times New Roman"/>
                <a:ea typeface="Times New Roman"/>
                <a:cs typeface="Times New Roman"/>
              </a:rPr>
              <a:t>годин</a:t>
            </a:r>
            <a:r>
              <a:rPr lang="uk-UA" sz="2800" spc="5" dirty="0">
                <a:latin typeface="Times New Roman"/>
                <a:ea typeface="Times New Roman"/>
                <a:cs typeface="Times New Roman"/>
              </a:rPr>
              <a:t> </a:t>
            </a:r>
            <a:r>
              <a:rPr lang="uk-UA" sz="2800" dirty="0">
                <a:latin typeface="Times New Roman"/>
                <a:ea typeface="Times New Roman"/>
                <a:cs typeface="Times New Roman"/>
              </a:rPr>
              <a:t>після</a:t>
            </a:r>
            <a:r>
              <a:rPr lang="uk-UA" sz="2800" spc="5" dirty="0">
                <a:latin typeface="Times New Roman"/>
                <a:ea typeface="Times New Roman"/>
                <a:cs typeface="Times New Roman"/>
              </a:rPr>
              <a:t> </a:t>
            </a:r>
            <a:r>
              <a:rPr lang="uk-UA" sz="2800" dirty="0">
                <a:latin typeface="Times New Roman"/>
                <a:ea typeface="Times New Roman"/>
                <a:cs typeface="Times New Roman"/>
              </a:rPr>
              <a:t>забійної</a:t>
            </a:r>
            <a:r>
              <a:rPr lang="uk-UA" sz="2800" spc="5" dirty="0">
                <a:latin typeface="Times New Roman"/>
                <a:ea typeface="Times New Roman"/>
                <a:cs typeface="Times New Roman"/>
              </a:rPr>
              <a:t> </a:t>
            </a:r>
            <a:r>
              <a:rPr lang="uk-UA" sz="2800" dirty="0">
                <a:latin typeface="Times New Roman"/>
                <a:ea typeface="Times New Roman"/>
                <a:cs typeface="Times New Roman"/>
              </a:rPr>
              <a:t>витримки</a:t>
            </a:r>
            <a:r>
              <a:rPr lang="uk-UA" sz="2800" spc="5" dirty="0">
                <a:latin typeface="Times New Roman"/>
                <a:ea typeface="Times New Roman"/>
                <a:cs typeface="Times New Roman"/>
              </a:rPr>
              <a:t> </a:t>
            </a:r>
            <a:r>
              <a:rPr lang="uk-UA" sz="2800" dirty="0">
                <a:latin typeface="Times New Roman"/>
                <a:ea typeface="Times New Roman"/>
                <a:cs typeface="Times New Roman"/>
              </a:rPr>
              <a:t>в</a:t>
            </a:r>
            <a:r>
              <a:rPr lang="uk-UA" sz="2800" spc="5" dirty="0">
                <a:latin typeface="Times New Roman"/>
                <a:ea typeface="Times New Roman"/>
                <a:cs typeface="Times New Roman"/>
              </a:rPr>
              <a:t> </a:t>
            </a:r>
            <a:r>
              <a:rPr lang="uk-UA" sz="2800" dirty="0">
                <a:latin typeface="Times New Roman"/>
                <a:ea typeface="Times New Roman"/>
                <a:cs typeface="Times New Roman"/>
              </a:rPr>
              <a:t>охолоджувальній</a:t>
            </a:r>
            <a:r>
              <a:rPr lang="uk-UA" sz="2800" spc="5" dirty="0">
                <a:latin typeface="Times New Roman"/>
                <a:ea typeface="Times New Roman"/>
                <a:cs typeface="Times New Roman"/>
              </a:rPr>
              <a:t> </a:t>
            </a:r>
            <a:r>
              <a:rPr lang="uk-UA" sz="2800" dirty="0">
                <a:latin typeface="Times New Roman"/>
                <a:ea typeface="Times New Roman"/>
                <a:cs typeface="Times New Roman"/>
              </a:rPr>
              <a:t>камері</a:t>
            </a:r>
            <a:r>
              <a:rPr lang="uk-UA" sz="2800" spc="5" dirty="0">
                <a:latin typeface="Times New Roman"/>
                <a:ea typeface="Times New Roman"/>
                <a:cs typeface="Times New Roman"/>
              </a:rPr>
              <a:t> </a:t>
            </a:r>
            <a:r>
              <a:rPr lang="uk-UA" sz="2800" dirty="0">
                <a:latin typeface="Times New Roman"/>
                <a:ea typeface="Times New Roman"/>
                <a:cs typeface="Times New Roman"/>
              </a:rPr>
              <a:t>при</a:t>
            </a:r>
            <a:r>
              <a:rPr lang="uk-UA" sz="2800" spc="5" dirty="0">
                <a:latin typeface="Times New Roman"/>
                <a:ea typeface="Times New Roman"/>
                <a:cs typeface="Times New Roman"/>
              </a:rPr>
              <a:t> </a:t>
            </a:r>
            <a:r>
              <a:rPr lang="uk-UA" sz="2800" dirty="0">
                <a:latin typeface="Times New Roman"/>
                <a:ea typeface="Times New Roman"/>
                <a:cs typeface="Times New Roman"/>
              </a:rPr>
              <a:t>температурі</a:t>
            </a:r>
            <a:r>
              <a:rPr lang="uk-UA" sz="2800" spc="5" dirty="0">
                <a:latin typeface="Times New Roman"/>
                <a:ea typeface="Times New Roman"/>
                <a:cs typeface="Times New Roman"/>
              </a:rPr>
              <a:t> </a:t>
            </a:r>
            <a:r>
              <a:rPr lang="uk-UA" sz="2800" dirty="0">
                <a:latin typeface="Times New Roman"/>
                <a:ea typeface="Times New Roman"/>
                <a:cs typeface="Times New Roman"/>
              </a:rPr>
              <a:t>+1-4</a:t>
            </a:r>
            <a:r>
              <a:rPr lang="uk-UA" sz="2800" spc="5" dirty="0">
                <a:latin typeface="Times New Roman"/>
                <a:ea typeface="Times New Roman"/>
                <a:cs typeface="Times New Roman"/>
              </a:rPr>
              <a:t> </a:t>
            </a:r>
            <a:r>
              <a:rPr lang="uk-UA" sz="2800" dirty="0">
                <a:latin typeface="Times New Roman"/>
                <a:ea typeface="Times New Roman"/>
                <a:cs typeface="Times New Roman"/>
              </a:rPr>
              <a:t>°С.</a:t>
            </a:r>
            <a:r>
              <a:rPr lang="uk-UA" sz="2800" spc="5" dirty="0">
                <a:latin typeface="Times New Roman"/>
                <a:ea typeface="Times New Roman"/>
                <a:cs typeface="Times New Roman"/>
              </a:rPr>
              <a:t> </a:t>
            </a:r>
            <a:r>
              <a:rPr lang="uk-UA" sz="2800" dirty="0">
                <a:latin typeface="Times New Roman"/>
                <a:ea typeface="Times New Roman"/>
                <a:cs typeface="Times New Roman"/>
              </a:rPr>
              <a:t>При</a:t>
            </a:r>
            <a:r>
              <a:rPr lang="uk-UA" sz="2800" spc="5" dirty="0">
                <a:latin typeface="Times New Roman"/>
                <a:ea typeface="Times New Roman"/>
                <a:cs typeface="Times New Roman"/>
              </a:rPr>
              <a:t> </a:t>
            </a:r>
            <a:r>
              <a:rPr lang="uk-UA" sz="2800" dirty="0">
                <a:latin typeface="Times New Roman"/>
                <a:ea typeface="Times New Roman"/>
                <a:cs typeface="Times New Roman"/>
              </a:rPr>
              <a:t>цьому</a:t>
            </a:r>
            <a:r>
              <a:rPr lang="uk-UA" sz="2800" spc="5" dirty="0">
                <a:latin typeface="Times New Roman"/>
                <a:ea typeface="Times New Roman"/>
                <a:cs typeface="Times New Roman"/>
              </a:rPr>
              <a:t> </a:t>
            </a:r>
            <a:r>
              <a:rPr lang="uk-UA" sz="2800" dirty="0" smtClean="0">
                <a:latin typeface="Times New Roman"/>
                <a:ea typeface="Times New Roman"/>
                <a:cs typeface="Times New Roman"/>
              </a:rPr>
              <a:t>визначають </a:t>
            </a:r>
            <a:r>
              <a:rPr lang="uk-UA" sz="2800" dirty="0">
                <a:latin typeface="Times New Roman"/>
                <a:ea typeface="Times New Roman"/>
                <a:cs typeface="Times New Roman"/>
              </a:rPr>
              <a:t>морфологічний склад туш - кількість м'язової, жирової і</a:t>
            </a:r>
            <a:r>
              <a:rPr lang="uk-UA" sz="2800" spc="-385" dirty="0">
                <a:latin typeface="Times New Roman"/>
                <a:ea typeface="Times New Roman"/>
                <a:cs typeface="Times New Roman"/>
              </a:rPr>
              <a:t> </a:t>
            </a:r>
            <a:r>
              <a:rPr lang="uk-UA" sz="2800" dirty="0">
                <a:latin typeface="Times New Roman"/>
                <a:ea typeface="Times New Roman"/>
                <a:cs typeface="Times New Roman"/>
              </a:rPr>
              <a:t>кісткової</a:t>
            </a:r>
            <a:r>
              <a:rPr lang="uk-UA" sz="2800" spc="-15" dirty="0">
                <a:latin typeface="Times New Roman"/>
                <a:ea typeface="Times New Roman"/>
                <a:cs typeface="Times New Roman"/>
              </a:rPr>
              <a:t> </a:t>
            </a:r>
            <a:r>
              <a:rPr lang="uk-UA" sz="2800" dirty="0">
                <a:latin typeface="Times New Roman"/>
                <a:ea typeface="Times New Roman"/>
                <a:cs typeface="Times New Roman"/>
              </a:rPr>
              <a:t>тканини</a:t>
            </a:r>
            <a:r>
              <a:rPr lang="uk-UA" sz="2800" dirty="0" smtClean="0">
                <a:latin typeface="Times New Roman"/>
                <a:ea typeface="Times New Roman"/>
                <a:cs typeface="Times New Roman"/>
              </a:rPr>
              <a:t>.</a:t>
            </a:r>
            <a:br>
              <a:rPr lang="uk-UA" sz="2800" dirty="0" smtClean="0">
                <a:latin typeface="Times New Roman"/>
                <a:ea typeface="Times New Roman"/>
                <a:cs typeface="Times New Roman"/>
              </a:rPr>
            </a:br>
            <a:r>
              <a:rPr lang="ru-RU" sz="2800" dirty="0">
                <a:ea typeface="Calibri"/>
                <a:cs typeface="Times New Roman"/>
              </a:rPr>
              <a:t/>
            </a:r>
            <a:br>
              <a:rPr lang="ru-RU" sz="2800" dirty="0">
                <a:ea typeface="Calibri"/>
                <a:cs typeface="Times New Roman"/>
              </a:rPr>
            </a:br>
            <a:r>
              <a:rPr lang="ru-RU" sz="2800" dirty="0" smtClean="0">
                <a:ea typeface="Calibri"/>
                <a:cs typeface="Times New Roman"/>
              </a:rPr>
              <a:t>	</a:t>
            </a:r>
            <a:r>
              <a:rPr lang="uk-UA" sz="2800" dirty="0" smtClean="0">
                <a:latin typeface="Times New Roman"/>
                <a:ea typeface="Times New Roman"/>
                <a:cs typeface="Times New Roman"/>
              </a:rPr>
              <a:t>Для</a:t>
            </a:r>
            <a:r>
              <a:rPr lang="uk-UA" sz="2800" spc="5" dirty="0" smtClean="0">
                <a:latin typeface="Times New Roman"/>
                <a:ea typeface="Times New Roman"/>
                <a:cs typeface="Times New Roman"/>
              </a:rPr>
              <a:t> </a:t>
            </a:r>
            <a:r>
              <a:rPr lang="uk-UA" sz="2800" dirty="0">
                <a:latin typeface="Times New Roman"/>
                <a:ea typeface="Times New Roman"/>
                <a:cs typeface="Times New Roman"/>
              </a:rPr>
              <a:t>фізико-хімічних</a:t>
            </a:r>
            <a:r>
              <a:rPr lang="uk-UA" sz="2800" spc="5" dirty="0">
                <a:latin typeface="Times New Roman"/>
                <a:ea typeface="Times New Roman"/>
                <a:cs typeface="Times New Roman"/>
              </a:rPr>
              <a:t> </a:t>
            </a:r>
            <a:r>
              <a:rPr lang="uk-UA" sz="2800" dirty="0">
                <a:latin typeface="Times New Roman"/>
                <a:ea typeface="Times New Roman"/>
                <a:cs typeface="Times New Roman"/>
              </a:rPr>
              <a:t>досліджень</a:t>
            </a:r>
            <a:r>
              <a:rPr lang="uk-UA" sz="2800" spc="5" dirty="0">
                <a:latin typeface="Times New Roman"/>
                <a:ea typeface="Times New Roman"/>
                <a:cs typeface="Times New Roman"/>
              </a:rPr>
              <a:t> </a:t>
            </a:r>
            <a:r>
              <a:rPr lang="uk-UA" sz="2800" dirty="0">
                <a:latin typeface="Times New Roman"/>
                <a:ea typeface="Times New Roman"/>
                <a:cs typeface="Times New Roman"/>
              </a:rPr>
              <a:t>відбираються</a:t>
            </a:r>
            <a:r>
              <a:rPr lang="uk-UA" sz="2800" spc="5" dirty="0">
                <a:latin typeface="Times New Roman"/>
                <a:ea typeface="Times New Roman"/>
                <a:cs typeface="Times New Roman"/>
              </a:rPr>
              <a:t> </a:t>
            </a:r>
            <a:r>
              <a:rPr lang="uk-UA" sz="2800" dirty="0">
                <a:latin typeface="Times New Roman"/>
                <a:ea typeface="Times New Roman"/>
                <a:cs typeface="Times New Roman"/>
              </a:rPr>
              <a:t>зразки</a:t>
            </a:r>
            <a:r>
              <a:rPr lang="uk-UA" sz="2800" spc="5" dirty="0">
                <a:latin typeface="Times New Roman"/>
                <a:ea typeface="Times New Roman"/>
                <a:cs typeface="Times New Roman"/>
              </a:rPr>
              <a:t> </a:t>
            </a:r>
            <a:r>
              <a:rPr lang="uk-UA" sz="2800" dirty="0">
                <a:latin typeface="Times New Roman"/>
                <a:ea typeface="Times New Roman"/>
                <a:cs typeface="Times New Roman"/>
              </a:rPr>
              <a:t>з</a:t>
            </a:r>
            <a:r>
              <a:rPr lang="uk-UA" sz="2800" spc="-385" dirty="0">
                <a:latin typeface="Times New Roman"/>
                <a:ea typeface="Times New Roman"/>
                <a:cs typeface="Times New Roman"/>
              </a:rPr>
              <a:t> </a:t>
            </a:r>
            <a:r>
              <a:rPr lang="uk-UA" sz="2800" dirty="0">
                <a:latin typeface="Times New Roman"/>
                <a:ea typeface="Times New Roman"/>
                <a:cs typeface="Times New Roman"/>
              </a:rPr>
              <a:t>середньої</a:t>
            </a:r>
            <a:r>
              <a:rPr lang="uk-UA" sz="2800" spc="5" dirty="0">
                <a:latin typeface="Times New Roman"/>
                <a:ea typeface="Times New Roman"/>
                <a:cs typeface="Times New Roman"/>
              </a:rPr>
              <a:t> </a:t>
            </a:r>
            <a:r>
              <a:rPr lang="uk-UA" sz="2800" dirty="0">
                <a:latin typeface="Times New Roman"/>
                <a:ea typeface="Times New Roman"/>
                <a:cs typeface="Times New Roman"/>
              </a:rPr>
              <a:t>проби</a:t>
            </a:r>
            <a:r>
              <a:rPr lang="uk-UA" sz="2800" spc="5" dirty="0">
                <a:latin typeface="Times New Roman"/>
                <a:ea typeface="Times New Roman"/>
                <a:cs typeface="Times New Roman"/>
              </a:rPr>
              <a:t> </a:t>
            </a:r>
            <a:r>
              <a:rPr lang="uk-UA" sz="2800" dirty="0">
                <a:latin typeface="Times New Roman"/>
                <a:ea typeface="Times New Roman"/>
                <a:cs typeface="Times New Roman"/>
              </a:rPr>
              <a:t>туші</a:t>
            </a:r>
            <a:r>
              <a:rPr lang="uk-UA" sz="2800" spc="5" dirty="0">
                <a:latin typeface="Times New Roman"/>
                <a:ea typeface="Times New Roman"/>
                <a:cs typeface="Times New Roman"/>
              </a:rPr>
              <a:t> </a:t>
            </a:r>
            <a:r>
              <a:rPr lang="uk-UA" sz="2800" dirty="0">
                <a:latin typeface="Times New Roman"/>
                <a:ea typeface="Times New Roman"/>
                <a:cs typeface="Times New Roman"/>
              </a:rPr>
              <a:t>або з</a:t>
            </a:r>
            <a:r>
              <a:rPr lang="uk-UA" sz="2800" spc="5" dirty="0">
                <a:latin typeface="Times New Roman"/>
                <a:ea typeface="Times New Roman"/>
                <a:cs typeface="Times New Roman"/>
              </a:rPr>
              <a:t> </a:t>
            </a:r>
            <a:r>
              <a:rPr lang="uk-UA" sz="2800" dirty="0">
                <a:latin typeface="Times New Roman"/>
                <a:ea typeface="Times New Roman"/>
                <a:cs typeface="Times New Roman"/>
              </a:rPr>
              <a:t>найдовшого м'яза</a:t>
            </a:r>
            <a:r>
              <a:rPr lang="uk-UA" sz="2800" spc="5" dirty="0">
                <a:latin typeface="Times New Roman"/>
                <a:ea typeface="Times New Roman"/>
                <a:cs typeface="Times New Roman"/>
              </a:rPr>
              <a:t> </a:t>
            </a:r>
            <a:r>
              <a:rPr lang="uk-UA" sz="2800" dirty="0">
                <a:latin typeface="Times New Roman"/>
                <a:ea typeface="Times New Roman"/>
                <a:cs typeface="Times New Roman"/>
              </a:rPr>
              <a:t>спини.</a:t>
            </a:r>
            <a:r>
              <a:rPr lang="uk-UA" sz="2800" spc="5" dirty="0">
                <a:latin typeface="Times New Roman"/>
                <a:ea typeface="Times New Roman"/>
                <a:cs typeface="Times New Roman"/>
              </a:rPr>
              <a:t> </a:t>
            </a:r>
            <a:r>
              <a:rPr lang="uk-UA" sz="2800" dirty="0">
                <a:latin typeface="Times New Roman"/>
                <a:ea typeface="Times New Roman"/>
                <a:cs typeface="Times New Roman"/>
              </a:rPr>
              <a:t>Як</a:t>
            </a:r>
            <a:r>
              <a:rPr lang="uk-UA" sz="2800" spc="5" dirty="0">
                <a:latin typeface="Times New Roman"/>
                <a:ea typeface="Times New Roman"/>
                <a:cs typeface="Times New Roman"/>
              </a:rPr>
              <a:t> </a:t>
            </a:r>
            <a:r>
              <a:rPr lang="uk-UA" sz="2800" dirty="0">
                <a:latin typeface="Times New Roman"/>
                <a:ea typeface="Times New Roman"/>
                <a:cs typeface="Times New Roman"/>
              </a:rPr>
              <a:t>один</a:t>
            </a:r>
            <a:r>
              <a:rPr lang="uk-UA" sz="2800" spc="5" dirty="0">
                <a:latin typeface="Times New Roman"/>
                <a:ea typeface="Times New Roman"/>
                <a:cs typeface="Times New Roman"/>
              </a:rPr>
              <a:t> </a:t>
            </a:r>
            <a:r>
              <a:rPr lang="uk-UA" sz="2800" dirty="0">
                <a:latin typeface="Times New Roman"/>
                <a:ea typeface="Times New Roman"/>
                <a:cs typeface="Times New Roman"/>
              </a:rPr>
              <a:t>з</a:t>
            </a:r>
            <a:r>
              <a:rPr lang="uk-UA" sz="2800" spc="5" dirty="0">
                <a:latin typeface="Times New Roman"/>
                <a:ea typeface="Times New Roman"/>
                <a:cs typeface="Times New Roman"/>
              </a:rPr>
              <a:t> </a:t>
            </a:r>
            <a:r>
              <a:rPr lang="uk-UA" sz="2800" dirty="0">
                <a:latin typeface="Times New Roman"/>
                <a:ea typeface="Times New Roman"/>
                <a:cs typeface="Times New Roman"/>
              </a:rPr>
              <a:t>варіантів</a:t>
            </a:r>
            <a:r>
              <a:rPr lang="uk-UA" sz="2800" spc="5" dirty="0">
                <a:latin typeface="Times New Roman"/>
                <a:ea typeface="Times New Roman"/>
                <a:cs typeface="Times New Roman"/>
              </a:rPr>
              <a:t> </a:t>
            </a:r>
            <a:r>
              <a:rPr lang="uk-UA" sz="2800" dirty="0">
                <a:latin typeface="Times New Roman"/>
                <a:ea typeface="Times New Roman"/>
                <a:cs typeface="Times New Roman"/>
              </a:rPr>
              <a:t>проводять</a:t>
            </a:r>
            <a:r>
              <a:rPr lang="uk-UA" sz="2800" spc="5" dirty="0">
                <a:latin typeface="Times New Roman"/>
                <a:ea typeface="Times New Roman"/>
                <a:cs typeface="Times New Roman"/>
              </a:rPr>
              <a:t> </a:t>
            </a:r>
            <a:r>
              <a:rPr lang="uk-UA" sz="2800" dirty="0">
                <a:latin typeface="Times New Roman"/>
                <a:ea typeface="Times New Roman"/>
                <a:cs typeface="Times New Roman"/>
              </a:rPr>
              <a:t>обвалювання</a:t>
            </a:r>
            <a:r>
              <a:rPr lang="uk-UA" sz="2800" spc="5" dirty="0">
                <a:latin typeface="Times New Roman"/>
                <a:ea typeface="Times New Roman"/>
                <a:cs typeface="Times New Roman"/>
              </a:rPr>
              <a:t> </a:t>
            </a:r>
            <a:r>
              <a:rPr lang="uk-UA" sz="2800" dirty="0" err="1">
                <a:latin typeface="Times New Roman"/>
                <a:ea typeface="Times New Roman"/>
                <a:cs typeface="Times New Roman"/>
              </a:rPr>
              <a:t>трьохреберного</a:t>
            </a:r>
            <a:r>
              <a:rPr lang="uk-UA" sz="2800" spc="5" dirty="0">
                <a:latin typeface="Times New Roman"/>
                <a:ea typeface="Times New Roman"/>
                <a:cs typeface="Times New Roman"/>
              </a:rPr>
              <a:t> </a:t>
            </a:r>
            <a:r>
              <a:rPr lang="uk-UA" sz="2800" dirty="0">
                <a:latin typeface="Times New Roman"/>
                <a:ea typeface="Times New Roman"/>
                <a:cs typeface="Times New Roman"/>
              </a:rPr>
              <a:t>відрубу</a:t>
            </a:r>
            <a:r>
              <a:rPr lang="uk-UA" sz="2800" spc="5" dirty="0">
                <a:latin typeface="Times New Roman"/>
                <a:ea typeface="Times New Roman"/>
                <a:cs typeface="Times New Roman"/>
              </a:rPr>
              <a:t> </a:t>
            </a:r>
            <a:r>
              <a:rPr lang="uk-UA" sz="2800" dirty="0">
                <a:latin typeface="Times New Roman"/>
                <a:ea typeface="Times New Roman"/>
                <a:cs typeface="Times New Roman"/>
              </a:rPr>
              <a:t>туш,</a:t>
            </a:r>
            <a:r>
              <a:rPr lang="uk-UA" sz="2800" spc="5" dirty="0">
                <a:latin typeface="Times New Roman"/>
                <a:ea typeface="Times New Roman"/>
                <a:cs typeface="Times New Roman"/>
              </a:rPr>
              <a:t> </a:t>
            </a:r>
            <a:r>
              <a:rPr lang="uk-UA" sz="2800" dirty="0">
                <a:latin typeface="Times New Roman"/>
                <a:ea typeface="Times New Roman"/>
                <a:cs typeface="Times New Roman"/>
              </a:rPr>
              <a:t>відокремленого на рівні 9-11 </a:t>
            </a:r>
            <a:r>
              <a:rPr lang="uk-UA" sz="2800" dirty="0" err="1">
                <a:latin typeface="Times New Roman"/>
                <a:ea typeface="Times New Roman"/>
                <a:cs typeface="Times New Roman"/>
              </a:rPr>
              <a:t>ребер</a:t>
            </a:r>
            <a:r>
              <a:rPr lang="uk-UA" sz="2800" dirty="0">
                <a:latin typeface="Times New Roman"/>
                <a:ea typeface="Times New Roman"/>
                <a:cs typeface="Times New Roman"/>
              </a:rPr>
              <a:t>, від хребта до білої лінії живота.</a:t>
            </a:r>
            <a:r>
              <a:rPr lang="uk-UA" sz="2800" spc="-385" dirty="0">
                <a:latin typeface="Times New Roman"/>
                <a:ea typeface="Times New Roman"/>
                <a:cs typeface="Times New Roman"/>
              </a:rPr>
              <a:t> </a:t>
            </a:r>
            <a:r>
              <a:rPr lang="uk-UA" sz="2800" dirty="0">
                <a:latin typeface="Times New Roman"/>
                <a:ea typeface="Times New Roman"/>
                <a:cs typeface="Times New Roman"/>
              </a:rPr>
              <a:t>Із складових частин цього відрубу відбирають зразки тканин для</a:t>
            </a:r>
            <a:r>
              <a:rPr lang="uk-UA" sz="2800" spc="5" dirty="0">
                <a:latin typeface="Times New Roman"/>
                <a:ea typeface="Times New Roman"/>
                <a:cs typeface="Times New Roman"/>
              </a:rPr>
              <a:t> </a:t>
            </a:r>
            <a:r>
              <a:rPr lang="uk-UA" sz="2800" dirty="0">
                <a:latin typeface="Times New Roman"/>
                <a:ea typeface="Times New Roman"/>
                <a:cs typeface="Times New Roman"/>
              </a:rPr>
              <a:t>досліджень.</a:t>
            </a:r>
            <a:r>
              <a:rPr lang="ru-RU" sz="3200" dirty="0">
                <a:ea typeface="Calibri"/>
                <a:cs typeface="Times New Roman"/>
              </a:rPr>
              <a:t/>
            </a:r>
            <a:br>
              <a:rPr lang="ru-RU" sz="3200" dirty="0">
                <a:ea typeface="Calibri"/>
                <a:cs typeface="Times New Roman"/>
              </a:rPr>
            </a:br>
            <a:endParaRPr lang="ru-RU" dirty="0"/>
          </a:p>
        </p:txBody>
      </p:sp>
    </p:spTree>
    <p:extLst>
      <p:ext uri="{BB962C8B-B14F-4D97-AF65-F5344CB8AC3E}">
        <p14:creationId xmlns:p14="http://schemas.microsoft.com/office/powerpoint/2010/main" val="4274811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719915867"/>
              </p:ext>
            </p:extLst>
          </p:nvPr>
        </p:nvGraphicFramePr>
        <p:xfrm>
          <a:off x="323529" y="1622901"/>
          <a:ext cx="8280918" cy="4876800"/>
        </p:xfrm>
        <a:graphic>
          <a:graphicData uri="http://schemas.openxmlformats.org/drawingml/2006/table">
            <a:tbl>
              <a:tblPr>
                <a:tableStyleId>{69C7853C-536D-4A76-A0AE-DD22124D55A5}</a:tableStyleId>
              </a:tblPr>
              <a:tblGrid>
                <a:gridCol w="2760306">
                  <a:extLst>
                    <a:ext uri="{9D8B030D-6E8A-4147-A177-3AD203B41FA5}">
                      <a16:colId xmlns:a16="http://schemas.microsoft.com/office/drawing/2014/main" val="20000"/>
                    </a:ext>
                  </a:extLst>
                </a:gridCol>
                <a:gridCol w="2760306">
                  <a:extLst>
                    <a:ext uri="{9D8B030D-6E8A-4147-A177-3AD203B41FA5}">
                      <a16:colId xmlns:a16="http://schemas.microsoft.com/office/drawing/2014/main" val="20001"/>
                    </a:ext>
                  </a:extLst>
                </a:gridCol>
                <a:gridCol w="2760306">
                  <a:extLst>
                    <a:ext uri="{9D8B030D-6E8A-4147-A177-3AD203B41FA5}">
                      <a16:colId xmlns:a16="http://schemas.microsoft.com/office/drawing/2014/main" val="20002"/>
                    </a:ext>
                  </a:extLst>
                </a:gridCol>
              </a:tblGrid>
              <a:tr h="0">
                <a:tc>
                  <a:txBody>
                    <a:bodyPr/>
                    <a:lstStyle/>
                    <a:p>
                      <a:pPr algn="l" fontAlgn="base"/>
                      <a:endParaRPr lang="ru-RU" sz="2000" b="1" dirty="0">
                        <a:effectLst/>
                      </a:endParaRPr>
                    </a:p>
                    <a:p>
                      <a:pPr algn="l" fontAlgn="base"/>
                      <a:r>
                        <a:rPr lang="ru-RU" sz="2000" b="1" dirty="0" err="1">
                          <a:effectLst/>
                        </a:rPr>
                        <a:t>Найменування</a:t>
                      </a:r>
                      <a:r>
                        <a:rPr lang="ru-RU" sz="2000" b="1" dirty="0">
                          <a:effectLst/>
                        </a:rPr>
                        <a:t> продукту / </a:t>
                      </a:r>
                      <a:r>
                        <a:rPr lang="ru-RU" sz="2000" b="1" dirty="0" err="1">
                          <a:effectLst/>
                        </a:rPr>
                        <a:t>вихід</a:t>
                      </a:r>
                      <a:endParaRPr lang="ru-RU" sz="2000" b="1" dirty="0">
                        <a:effectLst/>
                        <a:latin typeface="Times New Roman" panose="02020603050405020304" pitchFamily="18" charset="0"/>
                        <a:cs typeface="Times New Roman" panose="02020603050405020304" pitchFamily="18" charset="0"/>
                      </a:endParaRPr>
                    </a:p>
                  </a:txBody>
                  <a:tcPr marL="190500" marR="190500" marT="76200" marB="76200" anchor="ctr"/>
                </a:tc>
                <a:tc>
                  <a:txBody>
                    <a:bodyPr/>
                    <a:lstStyle/>
                    <a:p>
                      <a:pPr algn="ctr" fontAlgn="base"/>
                      <a:endParaRPr lang="ru-RU" sz="2000" b="1" dirty="0">
                        <a:effectLst/>
                      </a:endParaRPr>
                    </a:p>
                    <a:p>
                      <a:pPr algn="ctr" fontAlgn="base"/>
                      <a:r>
                        <a:rPr lang="ru-RU" sz="2000" b="1" dirty="0" err="1">
                          <a:effectLst/>
                        </a:rPr>
                        <a:t>Яловичина</a:t>
                      </a:r>
                      <a:r>
                        <a:rPr lang="ru-RU" sz="2000" b="1" dirty="0">
                          <a:effectLst/>
                        </a:rPr>
                        <a:t> (%)</a:t>
                      </a:r>
                      <a:endParaRPr lang="ru-RU" sz="2000" b="1" dirty="0">
                        <a:effectLst/>
                        <a:latin typeface="Times New Roman" panose="02020603050405020304" pitchFamily="18" charset="0"/>
                        <a:cs typeface="Times New Roman" panose="02020603050405020304" pitchFamily="18" charset="0"/>
                      </a:endParaRPr>
                    </a:p>
                  </a:txBody>
                  <a:tcPr marL="190500" marR="190500" marT="76200" marB="76200" anchor="ctr"/>
                </a:tc>
                <a:tc>
                  <a:txBody>
                    <a:bodyPr/>
                    <a:lstStyle/>
                    <a:p>
                      <a:pPr algn="ctr" fontAlgn="base"/>
                      <a:endParaRPr lang="ru-RU" sz="2000" b="1" dirty="0">
                        <a:effectLst/>
                      </a:endParaRPr>
                    </a:p>
                    <a:p>
                      <a:pPr algn="ctr" fontAlgn="base"/>
                      <a:r>
                        <a:rPr lang="ru-RU" sz="2000" b="1" dirty="0">
                          <a:effectLst/>
                        </a:rPr>
                        <a:t>Свинина (%)</a:t>
                      </a:r>
                      <a:endParaRPr lang="ru-RU" sz="2000" b="1" dirty="0">
                        <a:effectLst/>
                        <a:latin typeface="Times New Roman" panose="02020603050405020304" pitchFamily="18" charset="0"/>
                        <a:cs typeface="Times New Roman" panose="02020603050405020304" pitchFamily="18" charset="0"/>
                      </a:endParaRPr>
                    </a:p>
                  </a:txBody>
                  <a:tcPr marL="190500" marR="190500" marT="76200" marB="76200" anchor="ctr"/>
                </a:tc>
                <a:extLst>
                  <a:ext uri="{0D108BD9-81ED-4DB2-BD59-A6C34878D82A}">
                    <a16:rowId xmlns:a16="http://schemas.microsoft.com/office/drawing/2014/main" val="10000"/>
                  </a:ext>
                </a:extLst>
              </a:tr>
              <a:tr h="0">
                <a:tc>
                  <a:txBody>
                    <a:bodyPr/>
                    <a:lstStyle/>
                    <a:p>
                      <a:pPr algn="l" fontAlgn="base"/>
                      <a:endParaRPr lang="ru-RU" sz="2000" b="1" dirty="0">
                        <a:effectLst/>
                      </a:endParaRPr>
                    </a:p>
                    <a:p>
                      <a:pPr algn="l" fontAlgn="base"/>
                      <a:r>
                        <a:rPr lang="ru-RU" sz="2000" b="1" dirty="0" err="1" smtClean="0">
                          <a:effectLst/>
                        </a:rPr>
                        <a:t>М'ясо</a:t>
                      </a:r>
                      <a:endParaRPr lang="ru-RU" sz="2000" b="1" dirty="0">
                        <a:effectLst/>
                        <a:latin typeface="Times New Roman" panose="02020603050405020304" pitchFamily="18" charset="0"/>
                        <a:cs typeface="Times New Roman" panose="02020603050405020304" pitchFamily="18" charset="0"/>
                      </a:endParaRPr>
                    </a:p>
                  </a:txBody>
                  <a:tcPr marL="190500" marR="190500" marT="76200" marB="76200" anchor="ctr"/>
                </a:tc>
                <a:tc>
                  <a:txBody>
                    <a:bodyPr/>
                    <a:lstStyle/>
                    <a:p>
                      <a:pPr algn="ctr" fontAlgn="base"/>
                      <a:endParaRPr lang="ru-RU" sz="2000" b="1" dirty="0">
                        <a:effectLst/>
                      </a:endParaRPr>
                    </a:p>
                    <a:p>
                      <a:pPr algn="ctr" fontAlgn="base"/>
                      <a:r>
                        <a:rPr lang="ru-RU" sz="2000" b="1" dirty="0">
                          <a:effectLst/>
                        </a:rPr>
                        <a:t>73, 6-70.5</a:t>
                      </a:r>
                      <a:endParaRPr lang="ru-RU" sz="2000" b="1" dirty="0">
                        <a:effectLst/>
                        <a:latin typeface="Times New Roman" panose="02020603050405020304" pitchFamily="18" charset="0"/>
                        <a:cs typeface="Times New Roman" panose="02020603050405020304" pitchFamily="18" charset="0"/>
                      </a:endParaRPr>
                    </a:p>
                  </a:txBody>
                  <a:tcPr marL="190500" marR="190500" marT="76200" marB="76200" anchor="ctr"/>
                </a:tc>
                <a:tc>
                  <a:txBody>
                    <a:bodyPr/>
                    <a:lstStyle/>
                    <a:p>
                      <a:pPr algn="ctr" fontAlgn="base"/>
                      <a:endParaRPr lang="ru-RU" sz="2000" b="1" dirty="0">
                        <a:effectLst/>
                      </a:endParaRPr>
                    </a:p>
                    <a:p>
                      <a:pPr algn="ctr" fontAlgn="base"/>
                      <a:r>
                        <a:rPr lang="ru-RU" sz="2000" b="1" dirty="0">
                          <a:effectLst/>
                        </a:rPr>
                        <a:t>71.6-62.8</a:t>
                      </a:r>
                      <a:endParaRPr lang="ru-RU" sz="2000" b="1" dirty="0">
                        <a:effectLst/>
                        <a:latin typeface="Times New Roman" panose="02020603050405020304" pitchFamily="18" charset="0"/>
                        <a:cs typeface="Times New Roman" panose="02020603050405020304" pitchFamily="18" charset="0"/>
                      </a:endParaRPr>
                    </a:p>
                  </a:txBody>
                  <a:tcPr marL="190500" marR="190500" marT="76200" marB="76200" anchor="ctr"/>
                </a:tc>
                <a:extLst>
                  <a:ext uri="{0D108BD9-81ED-4DB2-BD59-A6C34878D82A}">
                    <a16:rowId xmlns:a16="http://schemas.microsoft.com/office/drawing/2014/main" val="10001"/>
                  </a:ext>
                </a:extLst>
              </a:tr>
              <a:tr h="0">
                <a:tc>
                  <a:txBody>
                    <a:bodyPr/>
                    <a:lstStyle/>
                    <a:p>
                      <a:pPr algn="l" fontAlgn="base"/>
                      <a:endParaRPr lang="ru-RU" sz="2000" b="1" dirty="0">
                        <a:effectLst/>
                      </a:endParaRPr>
                    </a:p>
                    <a:p>
                      <a:pPr algn="l" fontAlgn="base"/>
                      <a:r>
                        <a:rPr lang="ru-RU" sz="2000" b="1" dirty="0" err="1">
                          <a:effectLst/>
                        </a:rPr>
                        <a:t>К</a:t>
                      </a:r>
                      <a:r>
                        <a:rPr lang="ru-RU" sz="2000" b="1" dirty="0" err="1" smtClean="0">
                          <a:effectLst/>
                        </a:rPr>
                        <a:t>істки</a:t>
                      </a:r>
                      <a:endParaRPr lang="ru-RU" sz="2000" b="1" dirty="0">
                        <a:effectLst/>
                        <a:latin typeface="Times New Roman" panose="02020603050405020304" pitchFamily="18" charset="0"/>
                        <a:cs typeface="Times New Roman" panose="02020603050405020304" pitchFamily="18" charset="0"/>
                      </a:endParaRPr>
                    </a:p>
                  </a:txBody>
                  <a:tcPr marL="190500" marR="190500" marT="76200" marB="76200" anchor="ctr"/>
                </a:tc>
                <a:tc>
                  <a:txBody>
                    <a:bodyPr/>
                    <a:lstStyle/>
                    <a:p>
                      <a:pPr algn="ctr" fontAlgn="base"/>
                      <a:endParaRPr lang="ru-RU" sz="2000" b="1" dirty="0">
                        <a:effectLst/>
                      </a:endParaRPr>
                    </a:p>
                    <a:p>
                      <a:pPr algn="ctr" fontAlgn="base"/>
                      <a:r>
                        <a:rPr lang="ru-RU" sz="2000" b="1" dirty="0">
                          <a:effectLst/>
                        </a:rPr>
                        <a:t>22.2-25.1</a:t>
                      </a:r>
                      <a:endParaRPr lang="ru-RU" sz="2000" b="1" dirty="0">
                        <a:effectLst/>
                        <a:latin typeface="Times New Roman" panose="02020603050405020304" pitchFamily="18" charset="0"/>
                        <a:cs typeface="Times New Roman" panose="02020603050405020304" pitchFamily="18" charset="0"/>
                      </a:endParaRPr>
                    </a:p>
                  </a:txBody>
                  <a:tcPr marL="190500" marR="190500" marT="76200" marB="76200" anchor="ctr"/>
                </a:tc>
                <a:tc>
                  <a:txBody>
                    <a:bodyPr/>
                    <a:lstStyle/>
                    <a:p>
                      <a:pPr algn="ctr" fontAlgn="base"/>
                      <a:endParaRPr lang="ru-RU" sz="2000" b="1" dirty="0">
                        <a:effectLst/>
                      </a:endParaRPr>
                    </a:p>
                    <a:p>
                      <a:pPr algn="ctr" fontAlgn="base"/>
                      <a:r>
                        <a:rPr lang="ru-RU" sz="2000" b="1" dirty="0">
                          <a:effectLst/>
                        </a:rPr>
                        <a:t>13.4-11.6</a:t>
                      </a:r>
                      <a:endParaRPr lang="ru-RU" sz="2000" b="1" dirty="0">
                        <a:effectLst/>
                        <a:latin typeface="Times New Roman" panose="02020603050405020304" pitchFamily="18" charset="0"/>
                        <a:cs typeface="Times New Roman" panose="02020603050405020304" pitchFamily="18" charset="0"/>
                      </a:endParaRPr>
                    </a:p>
                  </a:txBody>
                  <a:tcPr marL="190500" marR="190500" marT="76200" marB="76200" anchor="ctr"/>
                </a:tc>
                <a:extLst>
                  <a:ext uri="{0D108BD9-81ED-4DB2-BD59-A6C34878D82A}">
                    <a16:rowId xmlns:a16="http://schemas.microsoft.com/office/drawing/2014/main" val="10002"/>
                  </a:ext>
                </a:extLst>
              </a:tr>
              <a:tr h="0">
                <a:tc>
                  <a:txBody>
                    <a:bodyPr/>
                    <a:lstStyle/>
                    <a:p>
                      <a:pPr algn="l" fontAlgn="base"/>
                      <a:endParaRPr lang="ru-RU" sz="2000" b="1" dirty="0">
                        <a:effectLst/>
                      </a:endParaRPr>
                    </a:p>
                    <a:p>
                      <a:pPr algn="l" fontAlgn="base"/>
                      <a:r>
                        <a:rPr lang="ru-RU" sz="2000" b="1" dirty="0">
                          <a:effectLst/>
                        </a:rPr>
                        <a:t>Ш</a:t>
                      </a:r>
                      <a:r>
                        <a:rPr lang="ru-RU" sz="2000" b="1" dirty="0" smtClean="0">
                          <a:effectLst/>
                        </a:rPr>
                        <a:t>пик</a:t>
                      </a:r>
                      <a:endParaRPr lang="ru-RU" sz="2000" b="1" dirty="0">
                        <a:effectLst/>
                        <a:latin typeface="Times New Roman" panose="02020603050405020304" pitchFamily="18" charset="0"/>
                        <a:cs typeface="Times New Roman" panose="02020603050405020304" pitchFamily="18" charset="0"/>
                      </a:endParaRPr>
                    </a:p>
                  </a:txBody>
                  <a:tcPr marL="190500" marR="190500" marT="76200" marB="76200" anchor="ctr"/>
                </a:tc>
                <a:tc>
                  <a:txBody>
                    <a:bodyPr/>
                    <a:lstStyle/>
                    <a:p>
                      <a:pPr algn="ctr" fontAlgn="base"/>
                      <a:endParaRPr lang="ru-RU" sz="2000" b="1" dirty="0">
                        <a:effectLst/>
                      </a:endParaRPr>
                    </a:p>
                    <a:p>
                      <a:pPr algn="ctr" fontAlgn="base"/>
                      <a:r>
                        <a:rPr lang="ru-RU" sz="2000" b="1" dirty="0">
                          <a:effectLst/>
                        </a:rPr>
                        <a:t>-</a:t>
                      </a:r>
                      <a:endParaRPr lang="ru-RU" sz="2000" b="1" dirty="0">
                        <a:effectLst/>
                        <a:latin typeface="Times New Roman" panose="02020603050405020304" pitchFamily="18" charset="0"/>
                        <a:cs typeface="Times New Roman" panose="02020603050405020304" pitchFamily="18" charset="0"/>
                      </a:endParaRPr>
                    </a:p>
                  </a:txBody>
                  <a:tcPr marL="190500" marR="190500" marT="76200" marB="76200" anchor="ctr"/>
                </a:tc>
                <a:tc>
                  <a:txBody>
                    <a:bodyPr/>
                    <a:lstStyle/>
                    <a:p>
                      <a:pPr algn="ctr" fontAlgn="base"/>
                      <a:endParaRPr lang="ru-RU" sz="2000" b="1" dirty="0">
                        <a:effectLst/>
                      </a:endParaRPr>
                    </a:p>
                    <a:p>
                      <a:pPr algn="ctr" fontAlgn="base"/>
                      <a:r>
                        <a:rPr lang="ru-RU" sz="2000" b="1" dirty="0">
                          <a:effectLst/>
                        </a:rPr>
                        <a:t>13.6-24.4</a:t>
                      </a:r>
                      <a:endParaRPr lang="ru-RU" sz="2000" b="1" dirty="0">
                        <a:effectLst/>
                        <a:latin typeface="Times New Roman" panose="02020603050405020304" pitchFamily="18" charset="0"/>
                        <a:cs typeface="Times New Roman" panose="02020603050405020304" pitchFamily="18" charset="0"/>
                      </a:endParaRPr>
                    </a:p>
                  </a:txBody>
                  <a:tcPr marL="190500" marR="190500" marT="76200" marB="76200" anchor="ctr"/>
                </a:tc>
                <a:extLst>
                  <a:ext uri="{0D108BD9-81ED-4DB2-BD59-A6C34878D82A}">
                    <a16:rowId xmlns:a16="http://schemas.microsoft.com/office/drawing/2014/main" val="10003"/>
                  </a:ext>
                </a:extLst>
              </a:tr>
              <a:tr h="0">
                <a:tc>
                  <a:txBody>
                    <a:bodyPr/>
                    <a:lstStyle/>
                    <a:p>
                      <a:pPr algn="l" fontAlgn="base"/>
                      <a:endParaRPr lang="ru-RU" sz="2000" b="1" dirty="0">
                        <a:effectLst/>
                      </a:endParaRPr>
                    </a:p>
                    <a:p>
                      <a:pPr algn="l" fontAlgn="base"/>
                      <a:r>
                        <a:rPr lang="ru-RU" sz="2000" b="1" dirty="0" err="1">
                          <a:effectLst/>
                        </a:rPr>
                        <a:t>Хрящі</a:t>
                      </a:r>
                      <a:r>
                        <a:rPr lang="ru-RU" sz="2000" b="1" dirty="0">
                          <a:effectLst/>
                        </a:rPr>
                        <a:t> і </a:t>
                      </a:r>
                      <a:r>
                        <a:rPr lang="ru-RU" sz="2000" b="1" dirty="0" err="1">
                          <a:effectLst/>
                        </a:rPr>
                        <a:t>сухожилля</a:t>
                      </a:r>
                      <a:endParaRPr lang="ru-RU" sz="2000" b="1" dirty="0">
                        <a:effectLst/>
                        <a:latin typeface="Times New Roman" panose="02020603050405020304" pitchFamily="18" charset="0"/>
                        <a:cs typeface="Times New Roman" panose="02020603050405020304" pitchFamily="18" charset="0"/>
                      </a:endParaRPr>
                    </a:p>
                  </a:txBody>
                  <a:tcPr marL="190500" marR="190500" marT="76200" marB="76200" anchor="ctr"/>
                </a:tc>
                <a:tc>
                  <a:txBody>
                    <a:bodyPr/>
                    <a:lstStyle/>
                    <a:p>
                      <a:pPr algn="ctr" fontAlgn="base"/>
                      <a:endParaRPr lang="ru-RU" sz="2000" b="1" dirty="0">
                        <a:effectLst/>
                      </a:endParaRPr>
                    </a:p>
                    <a:p>
                      <a:pPr algn="ctr" fontAlgn="base"/>
                      <a:r>
                        <a:rPr lang="ru-RU" sz="2000" b="1" dirty="0">
                          <a:effectLst/>
                        </a:rPr>
                        <a:t>3.2-3.4</a:t>
                      </a:r>
                      <a:endParaRPr lang="ru-RU" sz="2000" b="1" dirty="0">
                        <a:effectLst/>
                        <a:latin typeface="Times New Roman" panose="02020603050405020304" pitchFamily="18" charset="0"/>
                        <a:cs typeface="Times New Roman" panose="02020603050405020304" pitchFamily="18" charset="0"/>
                      </a:endParaRPr>
                    </a:p>
                  </a:txBody>
                  <a:tcPr marL="190500" marR="190500" marT="76200" marB="76200" anchor="ctr"/>
                </a:tc>
                <a:tc>
                  <a:txBody>
                    <a:bodyPr/>
                    <a:lstStyle/>
                    <a:p>
                      <a:pPr algn="ctr" fontAlgn="base"/>
                      <a:endParaRPr lang="ru-RU" sz="2000" b="1" dirty="0">
                        <a:effectLst/>
                      </a:endParaRPr>
                    </a:p>
                    <a:p>
                      <a:pPr algn="ctr" fontAlgn="base"/>
                      <a:r>
                        <a:rPr lang="ru-RU" sz="2000" b="1" dirty="0">
                          <a:effectLst/>
                        </a:rPr>
                        <a:t>0.6-0.4</a:t>
                      </a:r>
                      <a:endParaRPr lang="ru-RU" sz="2000" b="1" dirty="0">
                        <a:effectLst/>
                        <a:latin typeface="Times New Roman" panose="02020603050405020304" pitchFamily="18" charset="0"/>
                        <a:cs typeface="Times New Roman" panose="02020603050405020304" pitchFamily="18" charset="0"/>
                      </a:endParaRPr>
                    </a:p>
                  </a:txBody>
                  <a:tcPr marL="190500" marR="190500" marT="76200" marB="76200" anchor="ctr"/>
                </a:tc>
                <a:extLst>
                  <a:ext uri="{0D108BD9-81ED-4DB2-BD59-A6C34878D82A}">
                    <a16:rowId xmlns:a16="http://schemas.microsoft.com/office/drawing/2014/main" val="10004"/>
                  </a:ext>
                </a:extLst>
              </a:tr>
              <a:tr h="0">
                <a:tc>
                  <a:txBody>
                    <a:bodyPr/>
                    <a:lstStyle/>
                    <a:p>
                      <a:pPr algn="l" fontAlgn="base"/>
                      <a:endParaRPr lang="ru-RU" sz="2000" b="1" dirty="0">
                        <a:effectLst/>
                      </a:endParaRPr>
                    </a:p>
                    <a:p>
                      <a:pPr algn="l" fontAlgn="base"/>
                      <a:r>
                        <a:rPr lang="ru-RU" sz="2000" b="1" dirty="0" err="1">
                          <a:effectLst/>
                        </a:rPr>
                        <a:t>В</a:t>
                      </a:r>
                      <a:r>
                        <a:rPr lang="ru-RU" sz="2000" b="1" dirty="0" err="1" smtClean="0">
                          <a:effectLst/>
                        </a:rPr>
                        <a:t>трати</a:t>
                      </a:r>
                      <a:endParaRPr lang="ru-RU" sz="2000" b="1" dirty="0">
                        <a:effectLst/>
                        <a:latin typeface="Times New Roman" panose="02020603050405020304" pitchFamily="18" charset="0"/>
                        <a:cs typeface="Times New Roman" panose="02020603050405020304" pitchFamily="18" charset="0"/>
                      </a:endParaRPr>
                    </a:p>
                  </a:txBody>
                  <a:tcPr marL="190500" marR="190500" marT="76200" marB="76200" anchor="ctr"/>
                </a:tc>
                <a:tc>
                  <a:txBody>
                    <a:bodyPr/>
                    <a:lstStyle/>
                    <a:p>
                      <a:pPr algn="ctr" fontAlgn="base"/>
                      <a:endParaRPr lang="ru-RU" sz="2000" b="1">
                        <a:effectLst/>
                      </a:endParaRPr>
                    </a:p>
                    <a:p>
                      <a:pPr algn="ctr" fontAlgn="base"/>
                      <a:r>
                        <a:rPr lang="ru-RU" sz="2000" b="1">
                          <a:effectLst/>
                        </a:rPr>
                        <a:t>1</a:t>
                      </a:r>
                      <a:endParaRPr lang="ru-RU" sz="2000" b="1">
                        <a:effectLst/>
                        <a:latin typeface="Times New Roman" panose="02020603050405020304" pitchFamily="18" charset="0"/>
                        <a:cs typeface="Times New Roman" panose="02020603050405020304" pitchFamily="18" charset="0"/>
                      </a:endParaRPr>
                    </a:p>
                  </a:txBody>
                  <a:tcPr marL="190500" marR="190500" marT="76200" marB="76200" anchor="ctr"/>
                </a:tc>
                <a:tc>
                  <a:txBody>
                    <a:bodyPr/>
                    <a:lstStyle/>
                    <a:p>
                      <a:pPr algn="ctr" fontAlgn="base"/>
                      <a:endParaRPr lang="ru-RU" sz="2000" b="1" dirty="0">
                        <a:effectLst/>
                      </a:endParaRPr>
                    </a:p>
                    <a:p>
                      <a:pPr algn="ctr" fontAlgn="base"/>
                      <a:r>
                        <a:rPr lang="ru-RU" sz="2000" b="1" dirty="0">
                          <a:effectLst/>
                        </a:rPr>
                        <a:t>0.8</a:t>
                      </a:r>
                      <a:endParaRPr lang="ru-RU" sz="2000" b="1" dirty="0">
                        <a:effectLst/>
                        <a:latin typeface="Times New Roman" panose="02020603050405020304" pitchFamily="18" charset="0"/>
                        <a:cs typeface="Times New Roman" panose="02020603050405020304" pitchFamily="18" charset="0"/>
                      </a:endParaRPr>
                    </a:p>
                  </a:txBody>
                  <a:tcPr marL="190500" marR="190500" marT="76200" marB="76200" anchor="ctr"/>
                </a:tc>
                <a:extLst>
                  <a:ext uri="{0D108BD9-81ED-4DB2-BD59-A6C34878D82A}">
                    <a16:rowId xmlns:a16="http://schemas.microsoft.com/office/drawing/2014/main" val="10005"/>
                  </a:ext>
                </a:extLst>
              </a:tr>
            </a:tbl>
          </a:graphicData>
        </a:graphic>
      </p:graphicFrame>
      <p:sp>
        <p:nvSpPr>
          <p:cNvPr id="4" name="Rectangle 1"/>
          <p:cNvSpPr>
            <a:spLocks noGrp="1" noChangeArrowheads="1"/>
          </p:cNvSpPr>
          <p:nvPr>
            <p:ph type="title"/>
          </p:nvPr>
        </p:nvSpPr>
        <p:spPr bwMode="auto">
          <a:xfrm>
            <a:off x="611560" y="332656"/>
            <a:ext cx="807524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pPr>
            <a:r>
              <a:rPr kumimoji="0" lang="ru-RU" altLang="ru-RU" sz="2400" i="1" u="none" strike="noStrike" cap="none" normalizeH="0" baseline="0" dirty="0" smtClean="0">
                <a:ln>
                  <a:noFill/>
                </a:ln>
                <a:effectLst/>
                <a:latin typeface="Roboto"/>
                <a:cs typeface="Arial" pitchFamily="34" charset="0"/>
              </a:rPr>
              <a:t>                                                       </a:t>
            </a:r>
            <a:r>
              <a:rPr kumimoji="0" lang="ru-RU" altLang="ru-RU" sz="2400" i="1" u="none" strike="noStrike" cap="none" normalizeH="0" baseline="0" dirty="0" err="1" smtClean="0">
                <a:ln>
                  <a:noFill/>
                </a:ln>
                <a:effectLst/>
                <a:latin typeface="Roboto"/>
                <a:cs typeface="Arial" pitchFamily="34" charset="0"/>
              </a:rPr>
              <a:t>Таблиця</a:t>
            </a:r>
            <a:r>
              <a:rPr kumimoji="0" lang="ru-RU" altLang="ru-RU" sz="2400" i="1" u="none" strike="noStrike" cap="none" normalizeH="0" baseline="0" dirty="0" smtClean="0">
                <a:ln>
                  <a:noFill/>
                </a:ln>
                <a:effectLst/>
                <a:latin typeface="Roboto"/>
                <a:cs typeface="Arial" pitchFamily="34" charset="0"/>
              </a:rPr>
              <a:t> 1</a:t>
            </a:r>
            <a:r>
              <a:rPr kumimoji="0" lang="ru-RU" altLang="ru-RU" sz="2400" b="1" i="0" u="none" strike="noStrike" cap="none" normalizeH="0" baseline="0" dirty="0" smtClean="0">
                <a:ln>
                  <a:noFill/>
                </a:ln>
                <a:solidFill>
                  <a:srgbClr val="FF0000"/>
                </a:solidFill>
                <a:effectLst/>
                <a:latin typeface="Roboto"/>
                <a:cs typeface="Arial" pitchFamily="34" charset="0"/>
              </a:rPr>
              <a:t/>
            </a:r>
            <a:br>
              <a:rPr kumimoji="0" lang="ru-RU" altLang="ru-RU" sz="2400" b="1" i="0" u="none" strike="noStrike" cap="none" normalizeH="0" baseline="0" dirty="0" smtClean="0">
                <a:ln>
                  <a:noFill/>
                </a:ln>
                <a:solidFill>
                  <a:srgbClr val="FF0000"/>
                </a:solidFill>
                <a:effectLst/>
                <a:latin typeface="Roboto"/>
                <a:cs typeface="Arial" pitchFamily="34" charset="0"/>
              </a:rPr>
            </a:br>
            <a:r>
              <a:rPr kumimoji="0" lang="ru-RU" altLang="ru-RU" sz="2400" b="1" i="0" u="none" strike="noStrike" cap="none" normalizeH="0" baseline="0" dirty="0" err="1" smtClean="0">
                <a:ln>
                  <a:noFill/>
                </a:ln>
                <a:solidFill>
                  <a:srgbClr val="FF0000"/>
                </a:solidFill>
                <a:effectLst/>
                <a:latin typeface="Roboto"/>
                <a:cs typeface="Arial" pitchFamily="34" charset="0"/>
              </a:rPr>
              <a:t>Норми</a:t>
            </a:r>
            <a:r>
              <a:rPr kumimoji="0" lang="ru-RU" altLang="ru-RU" sz="2400" b="1" i="0" u="none" strike="noStrike" cap="none" normalizeH="0" baseline="0" dirty="0" smtClean="0">
                <a:ln>
                  <a:noFill/>
                </a:ln>
                <a:solidFill>
                  <a:srgbClr val="FF0000"/>
                </a:solidFill>
                <a:effectLst/>
                <a:latin typeface="Roboto"/>
                <a:cs typeface="Arial" pitchFamily="34" charset="0"/>
              </a:rPr>
              <a:t> </a:t>
            </a:r>
            <a:r>
              <a:rPr kumimoji="0" lang="ru-RU" altLang="ru-RU" sz="2400" b="1" i="0" u="none" strike="noStrike" cap="none" normalizeH="0" baseline="0" dirty="0" err="1" smtClean="0">
                <a:ln>
                  <a:noFill/>
                </a:ln>
                <a:solidFill>
                  <a:srgbClr val="FF0000"/>
                </a:solidFill>
                <a:effectLst/>
                <a:latin typeface="Roboto"/>
                <a:cs typeface="Arial" pitchFamily="34" charset="0"/>
              </a:rPr>
              <a:t>виходу</a:t>
            </a:r>
            <a:r>
              <a:rPr kumimoji="0" lang="ru-RU" altLang="ru-RU" sz="2400" b="1" i="0" u="none" strike="noStrike" cap="none" normalizeH="0" baseline="0" dirty="0" smtClean="0">
                <a:ln>
                  <a:noFill/>
                </a:ln>
                <a:solidFill>
                  <a:srgbClr val="FF0000"/>
                </a:solidFill>
                <a:effectLst/>
                <a:latin typeface="Roboto"/>
                <a:cs typeface="Arial" pitchFamily="34" charset="0"/>
              </a:rPr>
              <a:t> </a:t>
            </a:r>
            <a:r>
              <a:rPr kumimoji="0" lang="ru-RU" altLang="ru-RU" sz="2400" b="1" i="0" u="none" strike="noStrike" cap="none" normalizeH="0" baseline="0" dirty="0" err="1" smtClean="0">
                <a:ln>
                  <a:noFill/>
                </a:ln>
                <a:solidFill>
                  <a:srgbClr val="FF0000"/>
                </a:solidFill>
                <a:effectLst/>
                <a:latin typeface="Roboto"/>
                <a:cs typeface="Arial" pitchFamily="34" charset="0"/>
              </a:rPr>
              <a:t>м'яса</a:t>
            </a:r>
            <a:r>
              <a:rPr kumimoji="0" lang="ru-RU" altLang="ru-RU" sz="2400" b="1" i="0" u="none" strike="noStrike" cap="none" normalizeH="0" baseline="0" dirty="0" smtClean="0">
                <a:ln>
                  <a:noFill/>
                </a:ln>
                <a:solidFill>
                  <a:srgbClr val="FF0000"/>
                </a:solidFill>
                <a:effectLst/>
                <a:latin typeface="Roboto"/>
                <a:cs typeface="Arial" pitchFamily="34" charset="0"/>
              </a:rPr>
              <a:t> і </a:t>
            </a:r>
            <a:r>
              <a:rPr kumimoji="0" lang="ru-RU" altLang="ru-RU" sz="2400" b="1" i="0" u="none" strike="noStrike" cap="none" normalizeH="0" baseline="0" dirty="0" err="1" smtClean="0">
                <a:ln>
                  <a:noFill/>
                </a:ln>
                <a:solidFill>
                  <a:srgbClr val="FF0000"/>
                </a:solidFill>
                <a:effectLst/>
                <a:latin typeface="Roboto"/>
                <a:cs typeface="Arial" pitchFamily="34" charset="0"/>
              </a:rPr>
              <a:t>субпродуктів</a:t>
            </a:r>
            <a:r>
              <a:rPr kumimoji="0" lang="ru-RU" altLang="ru-RU" sz="2400" b="1" i="0" u="none" strike="noStrike" cap="none" normalizeH="0" baseline="0" dirty="0" smtClean="0">
                <a:ln>
                  <a:noFill/>
                </a:ln>
                <a:solidFill>
                  <a:srgbClr val="FF0000"/>
                </a:solidFill>
                <a:effectLst/>
                <a:latin typeface="Roboto"/>
                <a:cs typeface="Arial" pitchFamily="34" charset="0"/>
              </a:rPr>
              <a:t> для </a:t>
            </a:r>
            <a:r>
              <a:rPr kumimoji="0" lang="ru-RU" altLang="ru-RU" sz="2400" b="1" i="0" u="none" strike="noStrike" cap="none" normalizeH="0" baseline="0" dirty="0" err="1" smtClean="0">
                <a:ln>
                  <a:noFill/>
                </a:ln>
                <a:solidFill>
                  <a:srgbClr val="FF0000"/>
                </a:solidFill>
                <a:effectLst/>
                <a:latin typeface="Roboto"/>
                <a:cs typeface="Arial" pitchFamily="34" charset="0"/>
              </a:rPr>
              <a:t>яловичини</a:t>
            </a:r>
            <a:r>
              <a:rPr kumimoji="0" lang="ru-RU" altLang="ru-RU" sz="2400" b="1" i="0" u="none" strike="noStrike" cap="none" normalizeH="0" baseline="0" dirty="0" smtClean="0">
                <a:ln>
                  <a:noFill/>
                </a:ln>
                <a:solidFill>
                  <a:srgbClr val="FF0000"/>
                </a:solidFill>
                <a:effectLst/>
                <a:latin typeface="Roboto"/>
                <a:cs typeface="Arial" pitchFamily="34" charset="0"/>
              </a:rPr>
              <a:t> і </a:t>
            </a:r>
            <a:r>
              <a:rPr kumimoji="0" lang="ru-RU" altLang="ru-RU" sz="2400" b="1" i="0" u="none" strike="noStrike" cap="none" normalizeH="0" baseline="0" dirty="0" err="1" smtClean="0">
                <a:ln>
                  <a:noFill/>
                </a:ln>
                <a:solidFill>
                  <a:srgbClr val="FF0000"/>
                </a:solidFill>
                <a:effectLst/>
                <a:latin typeface="Roboto"/>
                <a:cs typeface="Arial" pitchFamily="34" charset="0"/>
              </a:rPr>
              <a:t>свинини</a:t>
            </a:r>
            <a:endParaRPr kumimoji="0" lang="ru-RU" altLang="ru-RU" sz="2400" b="1" i="0" u="none" strike="noStrike" cap="none" normalizeH="0" baseline="0" dirty="0" smtClean="0">
              <a:ln>
                <a:noFill/>
              </a:ln>
              <a:solidFill>
                <a:srgbClr val="FF0000"/>
              </a:solidFill>
              <a:effectLst/>
              <a:cs typeface="Arial" pitchFamily="34" charset="0"/>
            </a:endParaRPr>
          </a:p>
        </p:txBody>
      </p:sp>
    </p:spTree>
    <p:extLst>
      <p:ext uri="{BB962C8B-B14F-4D97-AF65-F5344CB8AC3E}">
        <p14:creationId xmlns:p14="http://schemas.microsoft.com/office/powerpoint/2010/main" val="3189822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99735487"/>
              </p:ext>
            </p:extLst>
          </p:nvPr>
        </p:nvGraphicFramePr>
        <p:xfrm>
          <a:off x="467544" y="1628800"/>
          <a:ext cx="7992887" cy="4617217"/>
        </p:xfrm>
        <a:graphic>
          <a:graphicData uri="http://schemas.openxmlformats.org/drawingml/2006/table">
            <a:tbl>
              <a:tblPr/>
              <a:tblGrid>
                <a:gridCol w="4285697">
                  <a:extLst>
                    <a:ext uri="{9D8B030D-6E8A-4147-A177-3AD203B41FA5}">
                      <a16:colId xmlns:a16="http://schemas.microsoft.com/office/drawing/2014/main" val="20000"/>
                    </a:ext>
                  </a:extLst>
                </a:gridCol>
                <a:gridCol w="1971666">
                  <a:extLst>
                    <a:ext uri="{9D8B030D-6E8A-4147-A177-3AD203B41FA5}">
                      <a16:colId xmlns:a16="http://schemas.microsoft.com/office/drawing/2014/main" val="20001"/>
                    </a:ext>
                  </a:extLst>
                </a:gridCol>
                <a:gridCol w="1735524">
                  <a:extLst>
                    <a:ext uri="{9D8B030D-6E8A-4147-A177-3AD203B41FA5}">
                      <a16:colId xmlns:a16="http://schemas.microsoft.com/office/drawing/2014/main" val="20002"/>
                    </a:ext>
                  </a:extLst>
                </a:gridCol>
              </a:tblGrid>
              <a:tr h="409093">
                <a:tc>
                  <a:txBody>
                    <a:bodyPr/>
                    <a:lstStyle/>
                    <a:p>
                      <a:pPr marL="75565" marR="162560" indent="344170" algn="just">
                        <a:lnSpc>
                          <a:spcPct val="115000"/>
                        </a:lnSpc>
                        <a:spcAft>
                          <a:spcPts val="0"/>
                        </a:spcAft>
                      </a:pPr>
                      <a:r>
                        <a:rPr lang="ru-RU" sz="1400" b="1" dirty="0" err="1">
                          <a:effectLst/>
                          <a:latin typeface="Times New Roman"/>
                          <a:ea typeface="Times New Roman"/>
                          <a:cs typeface="Times New Roman"/>
                        </a:rPr>
                        <a:t>Показники</a:t>
                      </a:r>
                      <a:endParaRPr lang="ru-RU" sz="900" b="1"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5565" marR="162560" indent="344170" algn="ctr">
                        <a:lnSpc>
                          <a:spcPct val="115000"/>
                        </a:lnSpc>
                        <a:spcAft>
                          <a:spcPts val="0"/>
                        </a:spcAft>
                      </a:pPr>
                      <a:r>
                        <a:rPr lang="ru-RU" sz="1400" b="1" dirty="0">
                          <a:effectLst/>
                          <a:latin typeface="Times New Roman"/>
                          <a:ea typeface="Times New Roman"/>
                          <a:cs typeface="Times New Roman"/>
                        </a:rPr>
                        <a:t>1 </a:t>
                      </a:r>
                      <a:r>
                        <a:rPr lang="ru-RU" sz="1400" b="1" dirty="0" err="1">
                          <a:effectLst/>
                          <a:latin typeface="Times New Roman"/>
                          <a:ea typeface="Times New Roman"/>
                          <a:cs typeface="Times New Roman"/>
                        </a:rPr>
                        <a:t>група</a:t>
                      </a:r>
                      <a:endParaRPr lang="ru-RU" sz="900" b="1"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5565" marR="162560" indent="344170" algn="ctr">
                        <a:lnSpc>
                          <a:spcPct val="115000"/>
                        </a:lnSpc>
                        <a:spcAft>
                          <a:spcPts val="0"/>
                        </a:spcAft>
                      </a:pPr>
                      <a:r>
                        <a:rPr lang="ru-RU" sz="1400" b="1" dirty="0">
                          <a:effectLst/>
                          <a:latin typeface="Times New Roman"/>
                          <a:ea typeface="Times New Roman"/>
                          <a:cs typeface="Times New Roman"/>
                        </a:rPr>
                        <a:t>2 </a:t>
                      </a:r>
                      <a:r>
                        <a:rPr lang="ru-RU" sz="1400" b="1" dirty="0" err="1">
                          <a:effectLst/>
                          <a:latin typeface="Times New Roman"/>
                          <a:ea typeface="Times New Roman"/>
                          <a:cs typeface="Times New Roman"/>
                        </a:rPr>
                        <a:t>група</a:t>
                      </a:r>
                      <a:endParaRPr lang="ru-RU" sz="900" b="1"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93230">
                <a:tc>
                  <a:txBody>
                    <a:bodyPr/>
                    <a:lstStyle/>
                    <a:p>
                      <a:pPr marL="75565" marR="162560" indent="344170" algn="just">
                        <a:lnSpc>
                          <a:spcPct val="115000"/>
                        </a:lnSpc>
                        <a:spcAft>
                          <a:spcPts val="0"/>
                        </a:spcAft>
                      </a:pPr>
                      <a:r>
                        <a:rPr lang="ru-RU" sz="1400" b="1" dirty="0" err="1">
                          <a:effectLst/>
                          <a:latin typeface="Times New Roman"/>
                          <a:ea typeface="Times New Roman"/>
                          <a:cs typeface="Times New Roman"/>
                        </a:rPr>
                        <a:t>Середня</a:t>
                      </a:r>
                      <a:r>
                        <a:rPr lang="ru-RU" sz="1400" b="1" dirty="0">
                          <a:effectLst/>
                          <a:latin typeface="Times New Roman"/>
                          <a:ea typeface="Times New Roman"/>
                          <a:cs typeface="Times New Roman"/>
                        </a:rPr>
                        <a:t>   жива   </a:t>
                      </a:r>
                      <a:r>
                        <a:rPr lang="ru-RU" sz="1400" b="1" dirty="0" err="1">
                          <a:effectLst/>
                          <a:latin typeface="Times New Roman"/>
                          <a:ea typeface="Times New Roman"/>
                          <a:cs typeface="Times New Roman"/>
                        </a:rPr>
                        <a:t>маса</a:t>
                      </a:r>
                      <a:r>
                        <a:rPr lang="ru-RU" sz="1400" b="1" dirty="0">
                          <a:effectLst/>
                          <a:latin typeface="Times New Roman"/>
                          <a:ea typeface="Times New Roman"/>
                          <a:cs typeface="Times New Roman"/>
                        </a:rPr>
                        <a:t>   1   </a:t>
                      </a:r>
                      <a:r>
                        <a:rPr lang="ru-RU" sz="1400" b="1" dirty="0" err="1">
                          <a:effectLst/>
                          <a:latin typeface="Times New Roman"/>
                          <a:ea typeface="Times New Roman"/>
                          <a:cs typeface="Times New Roman"/>
                        </a:rPr>
                        <a:t>голови</a:t>
                      </a:r>
                      <a:r>
                        <a:rPr lang="ru-RU" sz="1400" b="1" dirty="0">
                          <a:effectLst/>
                          <a:latin typeface="Times New Roman"/>
                          <a:ea typeface="Times New Roman"/>
                          <a:cs typeface="Times New Roman"/>
                        </a:rPr>
                        <a:t>   до </a:t>
                      </a:r>
                      <a:r>
                        <a:rPr lang="ru-RU" sz="1400" b="1" dirty="0" err="1">
                          <a:effectLst/>
                          <a:latin typeface="Times New Roman"/>
                          <a:ea typeface="Times New Roman"/>
                          <a:cs typeface="Times New Roman"/>
                        </a:rPr>
                        <a:t>транспортування</a:t>
                      </a:r>
                      <a:r>
                        <a:rPr lang="ru-RU" sz="1400" b="1" dirty="0">
                          <a:effectLst/>
                          <a:latin typeface="Times New Roman"/>
                          <a:ea typeface="Times New Roman"/>
                          <a:cs typeface="Times New Roman"/>
                        </a:rPr>
                        <a:t>, кг</a:t>
                      </a:r>
                      <a:endParaRPr lang="ru-RU" sz="900" b="1"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5565" marR="162560" indent="36195" algn="ctr">
                        <a:lnSpc>
                          <a:spcPct val="115000"/>
                        </a:lnSpc>
                        <a:spcAft>
                          <a:spcPts val="0"/>
                        </a:spcAft>
                      </a:pPr>
                      <a:r>
                        <a:rPr lang="ru-RU" sz="1400" b="1" dirty="0">
                          <a:effectLst/>
                          <a:latin typeface="Times New Roman"/>
                          <a:ea typeface="Times New Roman"/>
                          <a:cs typeface="Times New Roman"/>
                        </a:rPr>
                        <a:t>105,7±0,63</a:t>
                      </a:r>
                      <a:endParaRPr lang="ru-RU" sz="900" b="1"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5565" marR="162560" indent="36195" algn="ctr">
                        <a:lnSpc>
                          <a:spcPct val="115000"/>
                        </a:lnSpc>
                        <a:spcAft>
                          <a:spcPts val="0"/>
                        </a:spcAft>
                      </a:pPr>
                      <a:r>
                        <a:rPr lang="ru-RU" sz="1400" b="1" dirty="0">
                          <a:effectLst/>
                          <a:latin typeface="Times New Roman"/>
                          <a:ea typeface="Times New Roman"/>
                          <a:cs typeface="Times New Roman"/>
                        </a:rPr>
                        <a:t>107,3±1,03</a:t>
                      </a:r>
                      <a:endParaRPr lang="ru-RU" sz="900" b="1"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91608">
                <a:tc>
                  <a:txBody>
                    <a:bodyPr/>
                    <a:lstStyle/>
                    <a:p>
                      <a:pPr marL="75565" marR="162560" indent="344170" algn="just">
                        <a:lnSpc>
                          <a:spcPct val="115000"/>
                        </a:lnSpc>
                        <a:spcAft>
                          <a:spcPts val="0"/>
                        </a:spcAft>
                      </a:pPr>
                      <a:r>
                        <a:rPr lang="ru-RU" sz="1400" b="1" dirty="0" err="1">
                          <a:effectLst/>
                          <a:latin typeface="Times New Roman"/>
                          <a:ea typeface="Times New Roman"/>
                          <a:cs typeface="Times New Roman"/>
                        </a:rPr>
                        <a:t>Середня</a:t>
                      </a:r>
                      <a:r>
                        <a:rPr lang="ru-RU" sz="1400" b="1" dirty="0">
                          <a:effectLst/>
                          <a:latin typeface="Times New Roman"/>
                          <a:ea typeface="Times New Roman"/>
                          <a:cs typeface="Times New Roman"/>
                        </a:rPr>
                        <a:t>  жива  </a:t>
                      </a:r>
                      <a:r>
                        <a:rPr lang="ru-RU" sz="1400" b="1" dirty="0" err="1">
                          <a:effectLst/>
                          <a:latin typeface="Times New Roman"/>
                          <a:ea typeface="Times New Roman"/>
                          <a:cs typeface="Times New Roman"/>
                        </a:rPr>
                        <a:t>маса</a:t>
                      </a:r>
                      <a:r>
                        <a:rPr lang="ru-RU" sz="1400" b="1" dirty="0">
                          <a:effectLst/>
                          <a:latin typeface="Times New Roman"/>
                          <a:ea typeface="Times New Roman"/>
                          <a:cs typeface="Times New Roman"/>
                        </a:rPr>
                        <a:t>  1  </a:t>
                      </a:r>
                      <a:r>
                        <a:rPr lang="ru-RU" sz="1400" b="1" dirty="0" err="1">
                          <a:effectLst/>
                          <a:latin typeface="Times New Roman"/>
                          <a:ea typeface="Times New Roman"/>
                          <a:cs typeface="Times New Roman"/>
                        </a:rPr>
                        <a:t>голови</a:t>
                      </a:r>
                      <a:r>
                        <a:rPr lang="ru-RU" sz="1400" b="1" dirty="0">
                          <a:effectLst/>
                          <a:latin typeface="Times New Roman"/>
                          <a:ea typeface="Times New Roman"/>
                          <a:cs typeface="Times New Roman"/>
                        </a:rPr>
                        <a:t>  перед </a:t>
                      </a:r>
                      <a:r>
                        <a:rPr lang="ru-RU" sz="1400" b="1" dirty="0" err="1">
                          <a:effectLst/>
                          <a:latin typeface="Times New Roman"/>
                          <a:ea typeface="Times New Roman"/>
                          <a:cs typeface="Times New Roman"/>
                        </a:rPr>
                        <a:t>забоєм</a:t>
                      </a:r>
                      <a:r>
                        <a:rPr lang="ru-RU" sz="1400" b="1" dirty="0">
                          <a:effectLst/>
                          <a:latin typeface="Times New Roman"/>
                          <a:ea typeface="Times New Roman"/>
                          <a:cs typeface="Times New Roman"/>
                        </a:rPr>
                        <a:t>, кг</a:t>
                      </a:r>
                      <a:endParaRPr lang="ru-RU" sz="900" b="1"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5565" marR="162560" indent="36195" algn="ctr">
                        <a:lnSpc>
                          <a:spcPct val="115000"/>
                        </a:lnSpc>
                        <a:spcAft>
                          <a:spcPts val="0"/>
                        </a:spcAft>
                      </a:pPr>
                      <a:r>
                        <a:rPr lang="ru-RU" sz="1400" b="1">
                          <a:effectLst/>
                          <a:latin typeface="Times New Roman"/>
                          <a:ea typeface="Times New Roman"/>
                          <a:cs typeface="Times New Roman"/>
                        </a:rPr>
                        <a:t>105,98±0,27</a:t>
                      </a:r>
                      <a:endParaRPr lang="ru-RU" sz="900" b="1">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5565" marR="162560" indent="36195" algn="ctr">
                        <a:lnSpc>
                          <a:spcPct val="115000"/>
                        </a:lnSpc>
                        <a:spcAft>
                          <a:spcPts val="0"/>
                        </a:spcAft>
                      </a:pPr>
                      <a:r>
                        <a:rPr lang="ru-RU" sz="1400" b="1">
                          <a:effectLst/>
                          <a:latin typeface="Times New Roman"/>
                          <a:ea typeface="Times New Roman"/>
                          <a:cs typeface="Times New Roman"/>
                        </a:rPr>
                        <a:t>104,7±0,09</a:t>
                      </a:r>
                      <a:endParaRPr lang="ru-RU" sz="900" b="1">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2577">
                <a:tc>
                  <a:txBody>
                    <a:bodyPr/>
                    <a:lstStyle/>
                    <a:p>
                      <a:pPr marL="75565" marR="162560" indent="344170" algn="just">
                        <a:lnSpc>
                          <a:spcPct val="115000"/>
                        </a:lnSpc>
                        <a:spcAft>
                          <a:spcPts val="0"/>
                        </a:spcAft>
                      </a:pPr>
                      <a:r>
                        <a:rPr lang="ru-RU" sz="1400" b="1" dirty="0" err="1">
                          <a:effectLst/>
                          <a:latin typeface="Times New Roman"/>
                          <a:ea typeface="Times New Roman"/>
                          <a:cs typeface="Times New Roman"/>
                        </a:rPr>
                        <a:t>Забійна</a:t>
                      </a:r>
                      <a:r>
                        <a:rPr lang="ru-RU" sz="1400" b="1" dirty="0">
                          <a:effectLst/>
                          <a:latin typeface="Times New Roman"/>
                          <a:ea typeface="Times New Roman"/>
                          <a:cs typeface="Times New Roman"/>
                        </a:rPr>
                        <a:t> </a:t>
                      </a:r>
                      <a:r>
                        <a:rPr lang="ru-RU" sz="1400" b="1" dirty="0" err="1">
                          <a:effectLst/>
                          <a:latin typeface="Times New Roman"/>
                          <a:ea typeface="Times New Roman"/>
                          <a:cs typeface="Times New Roman"/>
                        </a:rPr>
                        <a:t>маса</a:t>
                      </a:r>
                      <a:r>
                        <a:rPr lang="ru-RU" sz="1400" b="1" dirty="0">
                          <a:effectLst/>
                          <a:latin typeface="Times New Roman"/>
                          <a:ea typeface="Times New Roman"/>
                          <a:cs typeface="Times New Roman"/>
                        </a:rPr>
                        <a:t>, кг</a:t>
                      </a:r>
                      <a:endParaRPr lang="ru-RU" sz="900" b="1"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5565" marR="162560" indent="344170" algn="ctr">
                        <a:lnSpc>
                          <a:spcPct val="115000"/>
                        </a:lnSpc>
                        <a:spcAft>
                          <a:spcPts val="0"/>
                        </a:spcAft>
                      </a:pPr>
                      <a:r>
                        <a:rPr lang="ru-RU" sz="1400" b="1">
                          <a:effectLst/>
                          <a:latin typeface="Times New Roman"/>
                          <a:ea typeface="Times New Roman"/>
                          <a:cs typeface="Times New Roman"/>
                        </a:rPr>
                        <a:t>80,2</a:t>
                      </a:r>
                      <a:endParaRPr lang="ru-RU" sz="900" b="1">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5565" marR="162560" indent="344170" algn="ctr">
                        <a:lnSpc>
                          <a:spcPct val="115000"/>
                        </a:lnSpc>
                        <a:spcAft>
                          <a:spcPts val="0"/>
                        </a:spcAft>
                      </a:pPr>
                      <a:r>
                        <a:rPr lang="ru-RU" sz="1400" b="1">
                          <a:effectLst/>
                          <a:latin typeface="Times New Roman"/>
                          <a:ea typeface="Times New Roman"/>
                          <a:cs typeface="Times New Roman"/>
                        </a:rPr>
                        <a:t>78,4</a:t>
                      </a:r>
                      <a:endParaRPr lang="ru-RU" sz="900" b="1">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954">
                <a:tc>
                  <a:txBody>
                    <a:bodyPr/>
                    <a:lstStyle/>
                    <a:p>
                      <a:pPr marL="75565" marR="162560" indent="344170" algn="just">
                        <a:lnSpc>
                          <a:spcPct val="115000"/>
                        </a:lnSpc>
                        <a:spcAft>
                          <a:spcPts val="0"/>
                        </a:spcAft>
                      </a:pPr>
                      <a:r>
                        <a:rPr lang="ru-RU" sz="1400" b="1" dirty="0" err="1">
                          <a:effectLst/>
                          <a:latin typeface="Times New Roman"/>
                          <a:ea typeface="Times New Roman"/>
                          <a:cs typeface="Times New Roman"/>
                        </a:rPr>
                        <a:t>Забійний</a:t>
                      </a:r>
                      <a:r>
                        <a:rPr lang="ru-RU" sz="1400" b="1" dirty="0">
                          <a:effectLst/>
                          <a:latin typeface="Times New Roman"/>
                          <a:ea typeface="Times New Roman"/>
                          <a:cs typeface="Times New Roman"/>
                        </a:rPr>
                        <a:t> </a:t>
                      </a:r>
                      <a:r>
                        <a:rPr lang="ru-RU" sz="1400" b="1" dirty="0" err="1">
                          <a:effectLst/>
                          <a:latin typeface="Times New Roman"/>
                          <a:ea typeface="Times New Roman"/>
                          <a:cs typeface="Times New Roman"/>
                        </a:rPr>
                        <a:t>вихід</a:t>
                      </a:r>
                      <a:r>
                        <a:rPr lang="ru-RU" sz="1400" b="1" dirty="0">
                          <a:effectLst/>
                          <a:latin typeface="Times New Roman"/>
                          <a:ea typeface="Times New Roman"/>
                          <a:cs typeface="Times New Roman"/>
                        </a:rPr>
                        <a:t>, %</a:t>
                      </a:r>
                      <a:endParaRPr lang="ru-RU" sz="900" b="1"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5565" marR="162560" indent="344170" algn="ctr">
                        <a:lnSpc>
                          <a:spcPct val="115000"/>
                        </a:lnSpc>
                        <a:spcAft>
                          <a:spcPts val="0"/>
                        </a:spcAft>
                      </a:pPr>
                      <a:r>
                        <a:rPr lang="ru-RU" sz="1400" b="1">
                          <a:effectLst/>
                          <a:latin typeface="Times New Roman"/>
                          <a:ea typeface="Times New Roman"/>
                          <a:cs typeface="Times New Roman"/>
                        </a:rPr>
                        <a:t>76,2</a:t>
                      </a:r>
                      <a:endParaRPr lang="ru-RU" sz="900" b="1">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5565" marR="162560" indent="344170" algn="ctr">
                        <a:lnSpc>
                          <a:spcPct val="115000"/>
                        </a:lnSpc>
                        <a:spcAft>
                          <a:spcPts val="0"/>
                        </a:spcAft>
                      </a:pPr>
                      <a:r>
                        <a:rPr lang="ru-RU" sz="1400" b="1">
                          <a:effectLst/>
                          <a:latin typeface="Times New Roman"/>
                          <a:ea typeface="Times New Roman"/>
                          <a:cs typeface="Times New Roman"/>
                        </a:rPr>
                        <a:t>74,9</a:t>
                      </a:r>
                      <a:endParaRPr lang="ru-RU" sz="900" b="1">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2036">
                <a:tc>
                  <a:txBody>
                    <a:bodyPr/>
                    <a:lstStyle/>
                    <a:p>
                      <a:pPr marL="75565" marR="162560" indent="344170" algn="just">
                        <a:lnSpc>
                          <a:spcPct val="115000"/>
                        </a:lnSpc>
                        <a:spcAft>
                          <a:spcPts val="0"/>
                        </a:spcAft>
                      </a:pPr>
                      <a:r>
                        <a:rPr lang="ru-RU" sz="1400" b="1" dirty="0" err="1">
                          <a:effectLst/>
                          <a:latin typeface="Times New Roman"/>
                          <a:ea typeface="Times New Roman"/>
                          <a:cs typeface="Times New Roman"/>
                        </a:rPr>
                        <a:t>Вихід</a:t>
                      </a:r>
                      <a:r>
                        <a:rPr lang="ru-RU" sz="1400" b="1" dirty="0">
                          <a:effectLst/>
                          <a:latin typeface="Times New Roman"/>
                          <a:ea typeface="Times New Roman"/>
                          <a:cs typeface="Times New Roman"/>
                        </a:rPr>
                        <a:t> </a:t>
                      </a:r>
                      <a:r>
                        <a:rPr lang="ru-RU" sz="1400" b="1" dirty="0" err="1">
                          <a:effectLst/>
                          <a:latin typeface="Times New Roman"/>
                          <a:ea typeface="Times New Roman"/>
                          <a:cs typeface="Times New Roman"/>
                        </a:rPr>
                        <a:t>м’ясопродуктів</a:t>
                      </a:r>
                      <a:r>
                        <a:rPr lang="ru-RU" sz="1400" b="1" dirty="0">
                          <a:effectLst/>
                          <a:latin typeface="Times New Roman"/>
                          <a:ea typeface="Times New Roman"/>
                          <a:cs typeface="Times New Roman"/>
                        </a:rPr>
                        <a:t>, %</a:t>
                      </a:r>
                      <a:endParaRPr lang="ru-RU" sz="900" b="1"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5565" marR="162560" indent="344170" algn="ctr">
                        <a:lnSpc>
                          <a:spcPct val="115000"/>
                        </a:lnSpc>
                        <a:spcAft>
                          <a:spcPts val="0"/>
                        </a:spcAft>
                      </a:pPr>
                      <a:r>
                        <a:rPr lang="ru-RU" sz="1400" b="1">
                          <a:effectLst/>
                          <a:latin typeface="Times New Roman"/>
                          <a:ea typeface="Times New Roman"/>
                          <a:cs typeface="Times New Roman"/>
                        </a:rPr>
                        <a:t>68,7</a:t>
                      </a:r>
                      <a:endParaRPr lang="ru-RU" sz="900" b="1">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5565" marR="162560" indent="344170" algn="ctr">
                        <a:lnSpc>
                          <a:spcPct val="115000"/>
                        </a:lnSpc>
                        <a:spcAft>
                          <a:spcPts val="0"/>
                        </a:spcAft>
                      </a:pPr>
                      <a:r>
                        <a:rPr lang="ru-RU" sz="1400" b="1">
                          <a:effectLst/>
                          <a:latin typeface="Times New Roman"/>
                          <a:ea typeface="Times New Roman"/>
                          <a:cs typeface="Times New Roman"/>
                        </a:rPr>
                        <a:t>66,3</a:t>
                      </a:r>
                      <a:endParaRPr lang="ru-RU" sz="900" b="1">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77613">
                <a:tc>
                  <a:txBody>
                    <a:bodyPr/>
                    <a:lstStyle/>
                    <a:p>
                      <a:pPr marL="75565" marR="162560" indent="344170" algn="just">
                        <a:lnSpc>
                          <a:spcPct val="115000"/>
                        </a:lnSpc>
                        <a:spcAft>
                          <a:spcPts val="0"/>
                        </a:spcAft>
                      </a:pPr>
                      <a:r>
                        <a:rPr lang="ru-RU" sz="1400" b="1" dirty="0" err="1">
                          <a:effectLst/>
                          <a:latin typeface="Times New Roman"/>
                          <a:ea typeface="Times New Roman"/>
                          <a:cs typeface="Times New Roman"/>
                        </a:rPr>
                        <a:t>Вихід</a:t>
                      </a:r>
                      <a:r>
                        <a:rPr lang="ru-RU" sz="1400" b="1" dirty="0">
                          <a:effectLst/>
                          <a:latin typeface="Times New Roman"/>
                          <a:ea typeface="Times New Roman"/>
                          <a:cs typeface="Times New Roman"/>
                        </a:rPr>
                        <a:t> </a:t>
                      </a:r>
                      <a:r>
                        <a:rPr lang="ru-RU" sz="1400" b="1" dirty="0" err="1">
                          <a:effectLst/>
                          <a:latin typeface="Times New Roman"/>
                          <a:ea typeface="Times New Roman"/>
                          <a:cs typeface="Times New Roman"/>
                        </a:rPr>
                        <a:t>м’яса</a:t>
                      </a:r>
                      <a:r>
                        <a:rPr lang="ru-RU" sz="1400" b="1" dirty="0">
                          <a:effectLst/>
                          <a:latin typeface="Times New Roman"/>
                          <a:ea typeface="Times New Roman"/>
                          <a:cs typeface="Times New Roman"/>
                        </a:rPr>
                        <a:t> до </a:t>
                      </a:r>
                      <a:r>
                        <a:rPr lang="ru-RU" sz="1400" b="1" dirty="0" err="1">
                          <a:effectLst/>
                          <a:latin typeface="Times New Roman"/>
                          <a:ea typeface="Times New Roman"/>
                          <a:cs typeface="Times New Roman"/>
                        </a:rPr>
                        <a:t>забійної</a:t>
                      </a:r>
                      <a:r>
                        <a:rPr lang="ru-RU" sz="1400" b="1" dirty="0">
                          <a:effectLst/>
                          <a:latin typeface="Times New Roman"/>
                          <a:ea typeface="Times New Roman"/>
                          <a:cs typeface="Times New Roman"/>
                        </a:rPr>
                        <a:t> </a:t>
                      </a:r>
                      <a:r>
                        <a:rPr lang="ru-RU" sz="1400" b="1" dirty="0" err="1">
                          <a:effectLst/>
                          <a:latin typeface="Times New Roman"/>
                          <a:ea typeface="Times New Roman"/>
                          <a:cs typeface="Times New Roman"/>
                        </a:rPr>
                        <a:t>маси</a:t>
                      </a:r>
                      <a:r>
                        <a:rPr lang="ru-RU" sz="1400" b="1" dirty="0">
                          <a:effectLst/>
                          <a:latin typeface="Times New Roman"/>
                          <a:ea typeface="Times New Roman"/>
                          <a:cs typeface="Times New Roman"/>
                        </a:rPr>
                        <a:t>, %</a:t>
                      </a:r>
                      <a:endParaRPr lang="ru-RU" sz="900" b="1"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5565" marR="162560" indent="344170" algn="ctr">
                        <a:lnSpc>
                          <a:spcPct val="115000"/>
                        </a:lnSpc>
                        <a:spcAft>
                          <a:spcPts val="0"/>
                        </a:spcAft>
                      </a:pPr>
                      <a:r>
                        <a:rPr lang="ru-RU" sz="1400" b="1" dirty="0">
                          <a:effectLst/>
                          <a:latin typeface="Times New Roman"/>
                          <a:ea typeface="Times New Roman"/>
                          <a:cs typeface="Times New Roman"/>
                        </a:rPr>
                        <a:t>50,2</a:t>
                      </a:r>
                      <a:endParaRPr lang="ru-RU" sz="900" b="1"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5565" marR="162560" indent="344170" algn="ctr">
                        <a:lnSpc>
                          <a:spcPct val="115000"/>
                        </a:lnSpc>
                        <a:spcAft>
                          <a:spcPts val="0"/>
                        </a:spcAft>
                      </a:pPr>
                      <a:r>
                        <a:rPr lang="ru-RU" sz="1400" b="1">
                          <a:effectLst/>
                          <a:latin typeface="Times New Roman"/>
                          <a:ea typeface="Times New Roman"/>
                          <a:cs typeface="Times New Roman"/>
                        </a:rPr>
                        <a:t>48,4</a:t>
                      </a:r>
                      <a:endParaRPr lang="ru-RU" sz="900" b="1">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32036">
                <a:tc>
                  <a:txBody>
                    <a:bodyPr/>
                    <a:lstStyle/>
                    <a:p>
                      <a:pPr marL="75565" marR="162560" indent="344170" algn="just">
                        <a:lnSpc>
                          <a:spcPct val="115000"/>
                        </a:lnSpc>
                        <a:spcAft>
                          <a:spcPts val="0"/>
                        </a:spcAft>
                      </a:pPr>
                      <a:r>
                        <a:rPr lang="ru-RU" sz="1400" b="1" dirty="0" err="1">
                          <a:effectLst/>
                          <a:latin typeface="Times New Roman"/>
                          <a:ea typeface="Times New Roman"/>
                          <a:cs typeface="Times New Roman"/>
                        </a:rPr>
                        <a:t>Вихід</a:t>
                      </a:r>
                      <a:r>
                        <a:rPr lang="ru-RU" sz="1400" b="1" dirty="0">
                          <a:effectLst/>
                          <a:latin typeface="Times New Roman"/>
                          <a:ea typeface="Times New Roman"/>
                          <a:cs typeface="Times New Roman"/>
                        </a:rPr>
                        <a:t> сала до </a:t>
                      </a:r>
                      <a:r>
                        <a:rPr lang="ru-RU" sz="1400" b="1" dirty="0" err="1">
                          <a:effectLst/>
                          <a:latin typeface="Times New Roman"/>
                          <a:ea typeface="Times New Roman"/>
                          <a:cs typeface="Times New Roman"/>
                        </a:rPr>
                        <a:t>забійної</a:t>
                      </a:r>
                      <a:r>
                        <a:rPr lang="ru-RU" sz="1400" b="1" dirty="0">
                          <a:effectLst/>
                          <a:latin typeface="Times New Roman"/>
                          <a:ea typeface="Times New Roman"/>
                          <a:cs typeface="Times New Roman"/>
                        </a:rPr>
                        <a:t> </a:t>
                      </a:r>
                      <a:r>
                        <a:rPr lang="ru-RU" sz="1400" b="1" dirty="0" err="1">
                          <a:effectLst/>
                          <a:latin typeface="Times New Roman"/>
                          <a:ea typeface="Times New Roman"/>
                          <a:cs typeface="Times New Roman"/>
                        </a:rPr>
                        <a:t>маси</a:t>
                      </a:r>
                      <a:r>
                        <a:rPr lang="ru-RU" sz="1400" b="1" dirty="0">
                          <a:effectLst/>
                          <a:latin typeface="Times New Roman"/>
                          <a:ea typeface="Times New Roman"/>
                          <a:cs typeface="Times New Roman"/>
                        </a:rPr>
                        <a:t>, %</a:t>
                      </a:r>
                      <a:endParaRPr lang="ru-RU" sz="900" b="1"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5565" marR="162560" indent="344170" algn="ctr">
                        <a:lnSpc>
                          <a:spcPct val="115000"/>
                        </a:lnSpc>
                        <a:spcAft>
                          <a:spcPts val="0"/>
                        </a:spcAft>
                      </a:pPr>
                      <a:r>
                        <a:rPr lang="ru-RU" sz="1400" b="1" dirty="0">
                          <a:effectLst/>
                          <a:latin typeface="Times New Roman"/>
                          <a:ea typeface="Times New Roman"/>
                          <a:cs typeface="Times New Roman"/>
                        </a:rPr>
                        <a:t>21,7</a:t>
                      </a:r>
                      <a:endParaRPr lang="ru-RU" sz="900" b="1"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5565" marR="162560" indent="344170" algn="ctr">
                        <a:lnSpc>
                          <a:spcPct val="115000"/>
                        </a:lnSpc>
                        <a:spcAft>
                          <a:spcPts val="0"/>
                        </a:spcAft>
                      </a:pPr>
                      <a:r>
                        <a:rPr lang="ru-RU" sz="1400" b="1">
                          <a:effectLst/>
                          <a:latin typeface="Times New Roman"/>
                          <a:ea typeface="Times New Roman"/>
                          <a:cs typeface="Times New Roman"/>
                        </a:rPr>
                        <a:t>21,2</a:t>
                      </a:r>
                      <a:endParaRPr lang="ru-RU" sz="900" b="1">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77613">
                <a:tc>
                  <a:txBody>
                    <a:bodyPr/>
                    <a:lstStyle/>
                    <a:p>
                      <a:pPr marL="75565" marR="162560" indent="344170" algn="just">
                        <a:lnSpc>
                          <a:spcPct val="115000"/>
                        </a:lnSpc>
                        <a:spcAft>
                          <a:spcPts val="0"/>
                        </a:spcAft>
                      </a:pPr>
                      <a:r>
                        <a:rPr lang="ru-RU" sz="1400" b="1" dirty="0" err="1">
                          <a:effectLst/>
                          <a:latin typeface="Times New Roman"/>
                          <a:ea typeface="Times New Roman"/>
                          <a:cs typeface="Times New Roman"/>
                        </a:rPr>
                        <a:t>Морфологічний</a:t>
                      </a:r>
                      <a:r>
                        <a:rPr lang="ru-RU" sz="1400" b="1" dirty="0">
                          <a:effectLst/>
                          <a:latin typeface="Times New Roman"/>
                          <a:ea typeface="Times New Roman"/>
                          <a:cs typeface="Times New Roman"/>
                        </a:rPr>
                        <a:t> склад </a:t>
                      </a:r>
                      <a:r>
                        <a:rPr lang="ru-RU" sz="1400" b="1" dirty="0" err="1">
                          <a:effectLst/>
                          <a:latin typeface="Times New Roman"/>
                          <a:ea typeface="Times New Roman"/>
                          <a:cs typeface="Times New Roman"/>
                        </a:rPr>
                        <a:t>туші</a:t>
                      </a:r>
                      <a:r>
                        <a:rPr lang="ru-RU" sz="1400" b="1" dirty="0">
                          <a:effectLst/>
                          <a:latin typeface="Times New Roman"/>
                          <a:ea typeface="Times New Roman"/>
                          <a:cs typeface="Times New Roman"/>
                        </a:rPr>
                        <a:t>, %  </a:t>
                      </a:r>
                      <a:endParaRPr lang="ru-RU" sz="1400" b="1" dirty="0" smtClean="0">
                        <a:effectLst/>
                        <a:latin typeface="Times New Roman"/>
                        <a:ea typeface="Times New Roman"/>
                        <a:cs typeface="Times New Roman"/>
                      </a:endParaRPr>
                    </a:p>
                    <a:p>
                      <a:pPr marL="75565" marR="162560" indent="344170" algn="just">
                        <a:lnSpc>
                          <a:spcPct val="115000"/>
                        </a:lnSpc>
                        <a:spcAft>
                          <a:spcPts val="0"/>
                        </a:spcAft>
                      </a:pPr>
                      <a:r>
                        <a:rPr lang="ru-RU" sz="1400" b="1" dirty="0" err="1" smtClean="0">
                          <a:effectLst/>
                          <a:latin typeface="Times New Roman"/>
                          <a:ea typeface="Times New Roman"/>
                          <a:cs typeface="Times New Roman"/>
                        </a:rPr>
                        <a:t>М'ясо</a:t>
                      </a:r>
                      <a:endParaRPr lang="ru-RU" sz="900" b="1"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5565" marR="162560" indent="344170" algn="ctr">
                        <a:lnSpc>
                          <a:spcPct val="115000"/>
                        </a:lnSpc>
                        <a:spcAft>
                          <a:spcPts val="0"/>
                        </a:spcAft>
                      </a:pPr>
                      <a:endParaRPr lang="ru-RU" sz="1400" b="1" dirty="0" smtClean="0">
                        <a:effectLst/>
                        <a:latin typeface="Times New Roman"/>
                        <a:ea typeface="Times New Roman"/>
                        <a:cs typeface="Times New Roman"/>
                      </a:endParaRPr>
                    </a:p>
                    <a:p>
                      <a:pPr marL="75565" marR="162560" indent="344170" algn="ctr">
                        <a:lnSpc>
                          <a:spcPct val="115000"/>
                        </a:lnSpc>
                        <a:spcAft>
                          <a:spcPts val="0"/>
                        </a:spcAft>
                      </a:pPr>
                      <a:r>
                        <a:rPr lang="ru-RU" sz="1400" b="1" dirty="0" smtClean="0">
                          <a:effectLst/>
                          <a:latin typeface="Times New Roman"/>
                          <a:ea typeface="Times New Roman"/>
                          <a:cs typeface="Times New Roman"/>
                        </a:rPr>
                        <a:t>62,8</a:t>
                      </a:r>
                      <a:endParaRPr lang="ru-RU" sz="900" b="1"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5565" marR="162560" indent="344170" algn="ctr">
                        <a:lnSpc>
                          <a:spcPct val="115000"/>
                        </a:lnSpc>
                        <a:spcAft>
                          <a:spcPts val="0"/>
                        </a:spcAft>
                      </a:pPr>
                      <a:endParaRPr lang="ru-RU" sz="1400" b="1" dirty="0" smtClean="0">
                        <a:effectLst/>
                        <a:latin typeface="Times New Roman"/>
                        <a:ea typeface="Times New Roman"/>
                        <a:cs typeface="Times New Roman"/>
                      </a:endParaRPr>
                    </a:p>
                    <a:p>
                      <a:pPr marL="75565" marR="162560" indent="344170" algn="ctr">
                        <a:lnSpc>
                          <a:spcPct val="115000"/>
                        </a:lnSpc>
                        <a:spcAft>
                          <a:spcPts val="0"/>
                        </a:spcAft>
                      </a:pPr>
                      <a:r>
                        <a:rPr lang="ru-RU" sz="1400" b="1" dirty="0" smtClean="0">
                          <a:effectLst/>
                          <a:latin typeface="Times New Roman"/>
                          <a:ea typeface="Times New Roman"/>
                          <a:cs typeface="Times New Roman"/>
                        </a:rPr>
                        <a:t>60,8</a:t>
                      </a:r>
                      <a:endParaRPr lang="ru-RU" sz="900" b="1"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8"/>
                  </a:ext>
                </a:extLst>
              </a:tr>
              <a:tr h="326087">
                <a:tc>
                  <a:txBody>
                    <a:bodyPr/>
                    <a:lstStyle/>
                    <a:p>
                      <a:pPr marL="75565" marR="162560" indent="344170" algn="just">
                        <a:lnSpc>
                          <a:spcPct val="115000"/>
                        </a:lnSpc>
                        <a:spcAft>
                          <a:spcPts val="0"/>
                        </a:spcAft>
                      </a:pPr>
                      <a:r>
                        <a:rPr lang="ru-RU" sz="1400" b="1">
                          <a:effectLst/>
                          <a:latin typeface="Times New Roman"/>
                          <a:ea typeface="Times New Roman"/>
                          <a:cs typeface="Times New Roman"/>
                        </a:rPr>
                        <a:t>Сало</a:t>
                      </a:r>
                      <a:endParaRPr lang="ru-RU" sz="900" b="1">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75565" marR="162560" indent="344170" algn="ctr">
                        <a:lnSpc>
                          <a:spcPct val="115000"/>
                        </a:lnSpc>
                        <a:spcAft>
                          <a:spcPts val="0"/>
                        </a:spcAft>
                      </a:pPr>
                      <a:r>
                        <a:rPr lang="ru-RU" sz="1400" b="1" dirty="0">
                          <a:effectLst/>
                          <a:latin typeface="Times New Roman"/>
                          <a:ea typeface="Times New Roman"/>
                          <a:cs typeface="Times New Roman"/>
                        </a:rPr>
                        <a:t>27,2</a:t>
                      </a:r>
                      <a:endParaRPr lang="ru-RU" sz="900" b="1"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75565" marR="162560" indent="344170" algn="ctr">
                        <a:lnSpc>
                          <a:spcPct val="115000"/>
                        </a:lnSpc>
                        <a:spcAft>
                          <a:spcPts val="0"/>
                        </a:spcAft>
                      </a:pPr>
                      <a:r>
                        <a:rPr lang="ru-RU" sz="1400" b="1">
                          <a:effectLst/>
                          <a:latin typeface="Times New Roman"/>
                          <a:ea typeface="Times New Roman"/>
                          <a:cs typeface="Times New Roman"/>
                        </a:rPr>
                        <a:t>27,3</a:t>
                      </a:r>
                      <a:endParaRPr lang="ru-RU" sz="900" b="1">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401255">
                <a:tc>
                  <a:txBody>
                    <a:bodyPr/>
                    <a:lstStyle/>
                    <a:p>
                      <a:pPr marL="75565" marR="162560" indent="344170" algn="just">
                        <a:lnSpc>
                          <a:spcPct val="115000"/>
                        </a:lnSpc>
                        <a:spcAft>
                          <a:spcPts val="0"/>
                        </a:spcAft>
                      </a:pPr>
                      <a:r>
                        <a:rPr lang="ru-RU" sz="1400" b="1" dirty="0" err="1">
                          <a:effectLst/>
                          <a:latin typeface="Times New Roman"/>
                          <a:ea typeface="Times New Roman"/>
                          <a:cs typeface="Times New Roman"/>
                        </a:rPr>
                        <a:t>Кістки</a:t>
                      </a:r>
                      <a:endParaRPr lang="ru-RU" sz="900" b="1"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75565" marR="162560" indent="344170" algn="ctr">
                        <a:lnSpc>
                          <a:spcPct val="115000"/>
                        </a:lnSpc>
                        <a:spcAft>
                          <a:spcPts val="0"/>
                        </a:spcAft>
                      </a:pPr>
                      <a:r>
                        <a:rPr lang="ru-RU" sz="1400" b="1" dirty="0">
                          <a:effectLst/>
                          <a:latin typeface="Times New Roman"/>
                          <a:ea typeface="Times New Roman"/>
                          <a:cs typeface="Times New Roman"/>
                        </a:rPr>
                        <a:t>10,0</a:t>
                      </a:r>
                      <a:endParaRPr lang="ru-RU" sz="900" b="1"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75565" marR="162560" indent="344170" algn="ctr">
                        <a:lnSpc>
                          <a:spcPct val="115000"/>
                        </a:lnSpc>
                        <a:spcAft>
                          <a:spcPts val="0"/>
                        </a:spcAft>
                      </a:pPr>
                      <a:r>
                        <a:rPr lang="ru-RU" sz="1400" b="1" dirty="0">
                          <a:effectLst/>
                          <a:latin typeface="Times New Roman"/>
                          <a:ea typeface="Times New Roman"/>
                          <a:cs typeface="Times New Roman"/>
                        </a:rPr>
                        <a:t>9,7</a:t>
                      </a:r>
                      <a:endParaRPr lang="ru-RU" sz="900" b="1"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4" name="Rectangle 1"/>
          <p:cNvSpPr>
            <a:spLocks noGrp="1" noChangeArrowheads="1"/>
          </p:cNvSpPr>
          <p:nvPr>
            <p:ph type="title"/>
          </p:nvPr>
        </p:nvSpPr>
        <p:spPr bwMode="auto">
          <a:xfrm>
            <a:off x="683568" y="69040"/>
            <a:ext cx="8003232" cy="1477328"/>
          </a:xfrm>
          <a:prstGeom prst="rect">
            <a:avLst/>
          </a:prstGeom>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lvl1pPr indent="344488"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344488" defTabSz="914400" rtl="0" eaLnBrk="1" fontAlgn="base" latinLnBrk="0" hangingPunct="1">
              <a:lnSpc>
                <a:spcPct val="100000"/>
              </a:lnSpc>
              <a:spcBef>
                <a:spcPct val="0"/>
              </a:spcBef>
              <a:spcAft>
                <a:spcPct val="0"/>
              </a:spcAft>
              <a:buClrTx/>
              <a:buSzTx/>
              <a:buFontTx/>
              <a:buNone/>
              <a:tabLst/>
            </a:pPr>
            <a:r>
              <a:rPr kumimoji="0" lang="ru-RU" altLang="ru-RU" sz="2400" i="1"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400" i="1" u="none" strike="noStrike" cap="none" normalizeH="0" baseline="0" dirty="0" err="1"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Таблиця</a:t>
            </a:r>
            <a:r>
              <a:rPr kumimoji="0" lang="ru-RU" altLang="ru-RU" sz="2400" i="1"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2</a:t>
            </a:r>
            <a:r>
              <a:rPr kumimoji="0" lang="ru-RU" altLang="ru-RU" sz="2400" b="1" i="0" u="none"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kumimoji="0" lang="ru-RU" altLang="ru-RU" sz="2400" b="1" i="0" u="none"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ru-RU" altLang="ru-RU" sz="2400" b="1" i="0" u="none"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400" b="1" i="0" u="none" strike="noStrike" cap="none" normalizeH="0" baseline="0" dirty="0" err="1"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Результати</a:t>
            </a:r>
            <a:r>
              <a:rPr kumimoji="0" lang="ru-RU" altLang="ru-RU" sz="2400" b="1" i="0" u="none"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контрольного забою свиней</a:t>
            </a:r>
            <a:r>
              <a:rPr kumimoji="0" lang="ru-RU" altLang="ru-RU" sz="2400" b="1" i="0" u="none" strike="noStrike" cap="none" normalizeH="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при </a:t>
            </a:r>
            <a:r>
              <a:rPr kumimoji="0" lang="ru-RU" altLang="ru-RU" sz="2400" b="1" i="0" u="none" strike="noStrike" cap="none" normalizeH="0" dirty="0" err="1"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згодовуванны</a:t>
            </a:r>
            <a:r>
              <a:rPr kumimoji="0" lang="ru-RU" altLang="ru-RU" sz="2400" b="1" i="0" u="none" strike="noStrike" cap="none" normalizeH="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БВМД «</a:t>
            </a:r>
            <a:r>
              <a:rPr kumimoji="0" lang="ru-RU" altLang="ru-RU" sz="2400" b="1" i="0" u="none" strike="noStrike" cap="none" normalizeH="0" dirty="0" err="1"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Еф</a:t>
            </a:r>
            <a:r>
              <a:rPr lang="uk-UA" altLang="ru-RU"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і</a:t>
            </a:r>
            <a:r>
              <a:rPr kumimoji="0" lang="ru-RU" altLang="ru-RU" sz="2400" b="1" i="0" u="none" strike="noStrike" cap="none" normalizeH="0" dirty="0" err="1"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прот</a:t>
            </a:r>
            <a:r>
              <a:rPr kumimoji="0" lang="ru-RU" altLang="ru-RU" sz="2400" b="1" i="0" u="none" strike="noStrike" cap="none" normalizeH="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ru-RU" altLang="ru-RU"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p>
            <a:pPr marL="0" marR="0" lvl="0" indent="344488"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71210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475300924"/>
              </p:ext>
            </p:extLst>
          </p:nvPr>
        </p:nvGraphicFramePr>
        <p:xfrm>
          <a:off x="539551" y="1340769"/>
          <a:ext cx="8064897" cy="4395282"/>
        </p:xfrm>
        <a:graphic>
          <a:graphicData uri="http://schemas.openxmlformats.org/drawingml/2006/table">
            <a:tbl>
              <a:tblPr/>
              <a:tblGrid>
                <a:gridCol w="2689288">
                  <a:extLst>
                    <a:ext uri="{9D8B030D-6E8A-4147-A177-3AD203B41FA5}">
                      <a16:colId xmlns:a16="http://schemas.microsoft.com/office/drawing/2014/main" val="20000"/>
                    </a:ext>
                  </a:extLst>
                </a:gridCol>
                <a:gridCol w="2686321">
                  <a:extLst>
                    <a:ext uri="{9D8B030D-6E8A-4147-A177-3AD203B41FA5}">
                      <a16:colId xmlns:a16="http://schemas.microsoft.com/office/drawing/2014/main" val="20001"/>
                    </a:ext>
                  </a:extLst>
                </a:gridCol>
                <a:gridCol w="2689288">
                  <a:extLst>
                    <a:ext uri="{9D8B030D-6E8A-4147-A177-3AD203B41FA5}">
                      <a16:colId xmlns:a16="http://schemas.microsoft.com/office/drawing/2014/main" val="20002"/>
                    </a:ext>
                  </a:extLst>
                </a:gridCol>
              </a:tblGrid>
              <a:tr h="356706">
                <a:tc>
                  <a:txBody>
                    <a:bodyPr/>
                    <a:lstStyle/>
                    <a:p>
                      <a:pPr marL="75565" marR="162560" indent="-16510" algn="just">
                        <a:lnSpc>
                          <a:spcPct val="115000"/>
                        </a:lnSpc>
                        <a:spcAft>
                          <a:spcPts val="0"/>
                        </a:spcAft>
                      </a:pPr>
                      <a:r>
                        <a:rPr lang="ru-RU" sz="1800" dirty="0" err="1">
                          <a:effectLst/>
                          <a:latin typeface="Times New Roman"/>
                          <a:ea typeface="Times New Roman"/>
                          <a:cs typeface="Times New Roman"/>
                        </a:rPr>
                        <a:t>Показники</a:t>
                      </a:r>
                      <a:endParaRPr lang="ru-RU" sz="18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5565" marR="162560" indent="-16510" algn="ctr">
                        <a:lnSpc>
                          <a:spcPct val="115000"/>
                        </a:lnSpc>
                        <a:spcAft>
                          <a:spcPts val="0"/>
                        </a:spcAft>
                      </a:pPr>
                      <a:r>
                        <a:rPr lang="ru-RU" sz="1800" dirty="0">
                          <a:effectLst/>
                          <a:latin typeface="Times New Roman"/>
                          <a:ea typeface="Times New Roman"/>
                          <a:cs typeface="Times New Roman"/>
                        </a:rPr>
                        <a:t>1 </a:t>
                      </a:r>
                      <a:r>
                        <a:rPr lang="ru-RU" sz="1800" dirty="0" err="1">
                          <a:effectLst/>
                          <a:latin typeface="Times New Roman"/>
                          <a:ea typeface="Times New Roman"/>
                          <a:cs typeface="Times New Roman"/>
                        </a:rPr>
                        <a:t>група</a:t>
                      </a:r>
                      <a:endParaRPr lang="ru-RU" sz="18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5565" marR="162560" indent="-16510" algn="ctr">
                        <a:lnSpc>
                          <a:spcPct val="115000"/>
                        </a:lnSpc>
                        <a:spcAft>
                          <a:spcPts val="0"/>
                        </a:spcAft>
                      </a:pPr>
                      <a:r>
                        <a:rPr lang="ru-RU" sz="1800" dirty="0">
                          <a:effectLst/>
                          <a:latin typeface="Times New Roman"/>
                          <a:ea typeface="Times New Roman"/>
                          <a:cs typeface="Times New Roman"/>
                        </a:rPr>
                        <a:t>2 </a:t>
                      </a:r>
                      <a:r>
                        <a:rPr lang="ru-RU" sz="1800" dirty="0" err="1">
                          <a:effectLst/>
                          <a:latin typeface="Times New Roman"/>
                          <a:ea typeface="Times New Roman"/>
                          <a:cs typeface="Times New Roman"/>
                        </a:rPr>
                        <a:t>група</a:t>
                      </a:r>
                      <a:endParaRPr lang="ru-RU" sz="18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03303">
                <a:tc>
                  <a:txBody>
                    <a:bodyPr/>
                    <a:lstStyle/>
                    <a:p>
                      <a:pPr marL="75565" marR="162560" indent="-16510" algn="just">
                        <a:lnSpc>
                          <a:spcPct val="115000"/>
                        </a:lnSpc>
                        <a:spcAft>
                          <a:spcPts val="0"/>
                        </a:spcAft>
                      </a:pPr>
                      <a:r>
                        <a:rPr lang="ru-RU" sz="1800">
                          <a:effectLst/>
                          <a:latin typeface="Times New Roman"/>
                          <a:ea typeface="Times New Roman"/>
                          <a:cs typeface="Times New Roman"/>
                        </a:rPr>
                        <a:t>Ніжність м’яса, кг/см2</a:t>
                      </a:r>
                      <a:endParaRPr lang="ru-RU" sz="18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5565" marR="162560" indent="-16510" algn="ctr">
                        <a:lnSpc>
                          <a:spcPct val="115000"/>
                        </a:lnSpc>
                        <a:spcAft>
                          <a:spcPts val="0"/>
                        </a:spcAft>
                      </a:pPr>
                      <a:r>
                        <a:rPr lang="ru-RU" sz="1800" dirty="0" smtClean="0">
                          <a:effectLst/>
                          <a:latin typeface="Times New Roman"/>
                          <a:ea typeface="Times New Roman"/>
                          <a:cs typeface="Times New Roman"/>
                        </a:rPr>
                        <a:t>0,697±0,19</a:t>
                      </a:r>
                      <a:endParaRPr lang="ru-RU" sz="18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5565" marR="162560" indent="-16510" algn="ctr">
                        <a:lnSpc>
                          <a:spcPct val="115000"/>
                        </a:lnSpc>
                        <a:spcAft>
                          <a:spcPts val="0"/>
                        </a:spcAft>
                      </a:pPr>
                      <a:r>
                        <a:rPr lang="ru-RU" sz="1800" dirty="0" smtClean="0">
                          <a:effectLst/>
                          <a:latin typeface="Times New Roman"/>
                          <a:ea typeface="Times New Roman"/>
                          <a:cs typeface="Times New Roman"/>
                        </a:rPr>
                        <a:t>0,839</a:t>
                      </a:r>
                      <a:r>
                        <a:rPr kumimoji="0" lang="ru-RU" sz="1800" b="0" i="0" u="none" strike="noStrike" kern="1200" cap="none" spc="0" normalizeH="0" baseline="0" noProof="0" dirty="0" smtClean="0">
                          <a:ln>
                            <a:noFill/>
                          </a:ln>
                          <a:solidFill>
                            <a:prstClr val="black"/>
                          </a:solidFill>
                          <a:effectLst/>
                          <a:uLnTx/>
                          <a:uFillTx/>
                          <a:latin typeface="Times New Roman"/>
                          <a:ea typeface="Times New Roman"/>
                          <a:cs typeface="Times New Roman"/>
                        </a:rPr>
                        <a:t>±</a:t>
                      </a:r>
                      <a:r>
                        <a:rPr lang="ru-RU" sz="1800" dirty="0" smtClean="0">
                          <a:effectLst/>
                          <a:latin typeface="Times New Roman"/>
                          <a:ea typeface="Times New Roman"/>
                          <a:cs typeface="Times New Roman"/>
                        </a:rPr>
                        <a:t>0,03</a:t>
                      </a:r>
                      <a:endParaRPr lang="ru-RU" sz="18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05469">
                <a:tc>
                  <a:txBody>
                    <a:bodyPr/>
                    <a:lstStyle/>
                    <a:p>
                      <a:pPr marL="75565" marR="162560" indent="-16510" algn="just">
                        <a:lnSpc>
                          <a:spcPct val="115000"/>
                        </a:lnSpc>
                        <a:spcAft>
                          <a:spcPts val="0"/>
                        </a:spcAft>
                      </a:pPr>
                      <a:r>
                        <a:rPr lang="ru-RU" sz="1800">
                          <a:effectLst/>
                          <a:latin typeface="Times New Roman"/>
                          <a:ea typeface="Times New Roman"/>
                          <a:cs typeface="Times New Roman"/>
                        </a:rPr>
                        <a:t>Інтенсивність забарвлення,</a:t>
                      </a:r>
                      <a:endParaRPr lang="ru-RU" sz="18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5565" marR="162560" indent="-16510" algn="ctr">
                        <a:lnSpc>
                          <a:spcPct val="115000"/>
                        </a:lnSpc>
                        <a:spcAft>
                          <a:spcPts val="0"/>
                        </a:spcAft>
                      </a:pPr>
                      <a:r>
                        <a:rPr lang="ru-RU" sz="1800" dirty="0" smtClean="0">
                          <a:effectLst/>
                          <a:latin typeface="Times New Roman"/>
                          <a:ea typeface="Times New Roman"/>
                          <a:cs typeface="Times New Roman"/>
                        </a:rPr>
                        <a:t>63,27</a:t>
                      </a:r>
                      <a:r>
                        <a:rPr kumimoji="0" lang="ru-RU" sz="1800" b="0" i="0" u="none" strike="noStrike" kern="1200" cap="none" spc="0" normalizeH="0" baseline="0" noProof="0" dirty="0" smtClean="0">
                          <a:ln>
                            <a:noFill/>
                          </a:ln>
                          <a:solidFill>
                            <a:prstClr val="black"/>
                          </a:solidFill>
                          <a:effectLst/>
                          <a:uLnTx/>
                          <a:uFillTx/>
                          <a:latin typeface="Times New Roman"/>
                          <a:ea typeface="Times New Roman"/>
                          <a:cs typeface="Times New Roman"/>
                        </a:rPr>
                        <a:t>±</a:t>
                      </a:r>
                      <a:r>
                        <a:rPr lang="ru-RU" sz="1800" dirty="0" smtClean="0">
                          <a:effectLst/>
                          <a:latin typeface="Times New Roman"/>
                          <a:ea typeface="Times New Roman"/>
                          <a:cs typeface="Times New Roman"/>
                        </a:rPr>
                        <a:t>1,03</a:t>
                      </a:r>
                      <a:endParaRPr lang="ru-RU" sz="18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5565" marR="162560" indent="-16510" algn="ctr">
                        <a:lnSpc>
                          <a:spcPct val="115000"/>
                        </a:lnSpc>
                        <a:spcAft>
                          <a:spcPts val="0"/>
                        </a:spcAft>
                      </a:pPr>
                      <a:r>
                        <a:rPr lang="ru-RU" sz="1800" dirty="0" smtClean="0">
                          <a:effectLst/>
                          <a:latin typeface="Times New Roman"/>
                          <a:ea typeface="Times New Roman"/>
                          <a:cs typeface="Times New Roman"/>
                        </a:rPr>
                        <a:t>58,36</a:t>
                      </a:r>
                      <a:r>
                        <a:rPr kumimoji="0" lang="ru-RU" sz="1800" b="0" i="0" u="none" strike="noStrike" kern="1200" cap="none" spc="0" normalizeH="0" baseline="0" noProof="0" dirty="0" smtClean="0">
                          <a:ln>
                            <a:noFill/>
                          </a:ln>
                          <a:solidFill>
                            <a:prstClr val="black"/>
                          </a:solidFill>
                          <a:effectLst/>
                          <a:uLnTx/>
                          <a:uFillTx/>
                          <a:latin typeface="Times New Roman"/>
                          <a:ea typeface="Times New Roman"/>
                          <a:cs typeface="Times New Roman"/>
                        </a:rPr>
                        <a:t>±</a:t>
                      </a:r>
                      <a:r>
                        <a:rPr lang="ru-RU" sz="1800" dirty="0" smtClean="0">
                          <a:effectLst/>
                          <a:latin typeface="Times New Roman"/>
                          <a:ea typeface="Times New Roman"/>
                          <a:cs typeface="Times New Roman"/>
                        </a:rPr>
                        <a:t>0,73</a:t>
                      </a:r>
                      <a:endParaRPr lang="ru-RU" sz="18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5262">
                <a:tc>
                  <a:txBody>
                    <a:bodyPr/>
                    <a:lstStyle/>
                    <a:p>
                      <a:pPr marL="75565" marR="162560" indent="-16510" algn="just">
                        <a:lnSpc>
                          <a:spcPct val="115000"/>
                        </a:lnSpc>
                        <a:spcAft>
                          <a:spcPts val="0"/>
                        </a:spcAft>
                      </a:pPr>
                      <a:r>
                        <a:rPr lang="ru-RU" sz="1800">
                          <a:effectLst/>
                          <a:latin typeface="Times New Roman"/>
                          <a:ea typeface="Times New Roman"/>
                          <a:cs typeface="Times New Roman"/>
                        </a:rPr>
                        <a:t>рН</a:t>
                      </a:r>
                      <a:endParaRPr lang="ru-RU" sz="18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5565" marR="162560" indent="-16510" algn="ctr">
                        <a:lnSpc>
                          <a:spcPct val="115000"/>
                        </a:lnSpc>
                        <a:spcAft>
                          <a:spcPts val="0"/>
                        </a:spcAft>
                      </a:pPr>
                      <a:r>
                        <a:rPr lang="ru-RU" sz="1800" dirty="0">
                          <a:effectLst/>
                          <a:latin typeface="Times New Roman"/>
                          <a:ea typeface="Times New Roman"/>
                          <a:cs typeface="Times New Roman"/>
                        </a:rPr>
                        <a:t>5,37</a:t>
                      </a:r>
                      <a:endParaRPr lang="ru-RU" sz="18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5565" marR="162560" indent="-16510" algn="ctr">
                        <a:lnSpc>
                          <a:spcPct val="115000"/>
                        </a:lnSpc>
                        <a:spcAft>
                          <a:spcPts val="0"/>
                        </a:spcAft>
                      </a:pPr>
                      <a:r>
                        <a:rPr lang="ru-RU" sz="1800" dirty="0">
                          <a:effectLst/>
                          <a:latin typeface="Times New Roman"/>
                          <a:ea typeface="Times New Roman"/>
                          <a:cs typeface="Times New Roman"/>
                        </a:rPr>
                        <a:t>5,81</a:t>
                      </a:r>
                      <a:endParaRPr lang="ru-RU" sz="18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01843">
                <a:tc>
                  <a:txBody>
                    <a:bodyPr/>
                    <a:lstStyle/>
                    <a:p>
                      <a:pPr marL="75565" marR="162560" indent="-16510" algn="just">
                        <a:lnSpc>
                          <a:spcPct val="115000"/>
                        </a:lnSpc>
                        <a:spcAft>
                          <a:spcPts val="0"/>
                        </a:spcAft>
                      </a:pPr>
                      <a:r>
                        <a:rPr lang="ru-RU" sz="1800">
                          <a:effectLst/>
                          <a:latin typeface="Times New Roman"/>
                          <a:ea typeface="Times New Roman"/>
                          <a:cs typeface="Times New Roman"/>
                        </a:rPr>
                        <a:t>Вологова пляма, см2</a:t>
                      </a:r>
                      <a:endParaRPr lang="ru-RU" sz="18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5565" marR="162560" indent="-16510" algn="ctr">
                        <a:lnSpc>
                          <a:spcPct val="115000"/>
                        </a:lnSpc>
                        <a:spcAft>
                          <a:spcPts val="0"/>
                        </a:spcAft>
                      </a:pPr>
                      <a:r>
                        <a:rPr lang="ru-RU" sz="1800" dirty="0">
                          <a:effectLst/>
                          <a:latin typeface="Times New Roman"/>
                          <a:ea typeface="Times New Roman"/>
                          <a:cs typeface="Times New Roman"/>
                        </a:rPr>
                        <a:t>5,30</a:t>
                      </a:r>
                      <a:endParaRPr lang="ru-RU" sz="18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5565" marR="162560" indent="-16510" algn="ctr">
                        <a:lnSpc>
                          <a:spcPct val="115000"/>
                        </a:lnSpc>
                        <a:spcAft>
                          <a:spcPts val="0"/>
                        </a:spcAft>
                      </a:pPr>
                      <a:r>
                        <a:rPr lang="ru-RU" sz="1800" dirty="0">
                          <a:effectLst/>
                          <a:latin typeface="Times New Roman"/>
                          <a:ea typeface="Times New Roman"/>
                          <a:cs typeface="Times New Roman"/>
                        </a:rPr>
                        <a:t>6,02</a:t>
                      </a:r>
                      <a:endParaRPr lang="ru-RU" sz="18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5262">
                <a:tc>
                  <a:txBody>
                    <a:bodyPr/>
                    <a:lstStyle/>
                    <a:p>
                      <a:pPr marL="75565" marR="162560" indent="-16510" algn="just">
                        <a:lnSpc>
                          <a:spcPct val="115000"/>
                        </a:lnSpc>
                        <a:spcAft>
                          <a:spcPts val="0"/>
                        </a:spcAft>
                      </a:pPr>
                      <a:r>
                        <a:rPr lang="ru-RU" sz="1800">
                          <a:effectLst/>
                          <a:latin typeface="Times New Roman"/>
                          <a:ea typeface="Times New Roman"/>
                          <a:cs typeface="Times New Roman"/>
                        </a:rPr>
                        <a:t>Вільна вода, %</a:t>
                      </a:r>
                      <a:endParaRPr lang="ru-RU" sz="18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5565" marR="162560" indent="-16510" algn="ctr">
                        <a:lnSpc>
                          <a:spcPct val="115000"/>
                        </a:lnSpc>
                        <a:spcAft>
                          <a:spcPts val="0"/>
                        </a:spcAft>
                      </a:pPr>
                      <a:r>
                        <a:rPr lang="ru-RU" sz="1800" dirty="0">
                          <a:effectLst/>
                          <a:latin typeface="Times New Roman"/>
                          <a:ea typeface="Times New Roman"/>
                          <a:cs typeface="Times New Roman"/>
                        </a:rPr>
                        <a:t>27,61</a:t>
                      </a:r>
                      <a:endParaRPr lang="ru-RU" sz="18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5565" marR="162560" indent="-16510" algn="ctr">
                        <a:lnSpc>
                          <a:spcPct val="115000"/>
                        </a:lnSpc>
                        <a:spcAft>
                          <a:spcPts val="0"/>
                        </a:spcAft>
                      </a:pPr>
                      <a:r>
                        <a:rPr lang="ru-RU" sz="1800" dirty="0">
                          <a:effectLst/>
                          <a:latin typeface="Times New Roman"/>
                          <a:ea typeface="Times New Roman"/>
                          <a:cs typeface="Times New Roman"/>
                        </a:rPr>
                        <a:t>26,13</a:t>
                      </a:r>
                      <a:endParaRPr lang="ru-RU" sz="18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55262">
                <a:tc>
                  <a:txBody>
                    <a:bodyPr/>
                    <a:lstStyle/>
                    <a:p>
                      <a:pPr marL="75565" marR="162560" indent="-16510" algn="just">
                        <a:lnSpc>
                          <a:spcPct val="115000"/>
                        </a:lnSpc>
                        <a:spcAft>
                          <a:spcPts val="0"/>
                        </a:spcAft>
                      </a:pPr>
                      <a:r>
                        <a:rPr lang="ru-RU" sz="1800">
                          <a:effectLst/>
                          <a:latin typeface="Times New Roman"/>
                          <a:ea typeface="Times New Roman"/>
                          <a:cs typeface="Times New Roman"/>
                        </a:rPr>
                        <a:t>Зв’язана вода, %</a:t>
                      </a:r>
                      <a:endParaRPr lang="ru-RU" sz="18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5565" marR="162560" indent="-16510" algn="ctr">
                        <a:lnSpc>
                          <a:spcPct val="115000"/>
                        </a:lnSpc>
                        <a:spcAft>
                          <a:spcPts val="0"/>
                        </a:spcAft>
                      </a:pPr>
                      <a:r>
                        <a:rPr lang="ru-RU" sz="1800">
                          <a:effectLst/>
                          <a:latin typeface="Times New Roman"/>
                          <a:ea typeface="Times New Roman"/>
                          <a:cs typeface="Times New Roman"/>
                        </a:rPr>
                        <a:t>58,68</a:t>
                      </a:r>
                      <a:endParaRPr lang="ru-RU" sz="18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5565" marR="162560" indent="-16510" algn="ctr">
                        <a:lnSpc>
                          <a:spcPct val="115000"/>
                        </a:lnSpc>
                        <a:spcAft>
                          <a:spcPts val="0"/>
                        </a:spcAft>
                      </a:pPr>
                      <a:r>
                        <a:rPr lang="ru-RU" sz="1800" dirty="0">
                          <a:effectLst/>
                          <a:latin typeface="Times New Roman"/>
                          <a:ea typeface="Times New Roman"/>
                          <a:cs typeface="Times New Roman"/>
                        </a:rPr>
                        <a:t>55,69</a:t>
                      </a:r>
                      <a:endParaRPr lang="ru-RU" sz="18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05469">
                <a:tc>
                  <a:txBody>
                    <a:bodyPr/>
                    <a:lstStyle/>
                    <a:p>
                      <a:pPr marL="75565" marR="162560" indent="-16510" algn="just">
                        <a:lnSpc>
                          <a:spcPct val="115000"/>
                        </a:lnSpc>
                        <a:spcAft>
                          <a:spcPts val="0"/>
                        </a:spcAft>
                      </a:pPr>
                      <a:r>
                        <a:rPr lang="ru-RU" sz="1800">
                          <a:effectLst/>
                          <a:latin typeface="Times New Roman"/>
                          <a:ea typeface="Times New Roman"/>
                          <a:cs typeface="Times New Roman"/>
                        </a:rPr>
                        <a:t>Енергетична цінність, кДж</a:t>
                      </a:r>
                      <a:endParaRPr lang="ru-RU" sz="18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5565" marR="162560" indent="-16510" algn="ctr">
                        <a:lnSpc>
                          <a:spcPct val="115000"/>
                        </a:lnSpc>
                        <a:spcAft>
                          <a:spcPts val="0"/>
                        </a:spcAft>
                      </a:pPr>
                      <a:r>
                        <a:rPr lang="ru-RU" sz="1800">
                          <a:effectLst/>
                          <a:latin typeface="Times New Roman"/>
                          <a:ea typeface="Times New Roman"/>
                          <a:cs typeface="Times New Roman"/>
                        </a:rPr>
                        <a:t>519,1</a:t>
                      </a:r>
                      <a:endParaRPr lang="ru-RU" sz="18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5565" marR="162560" indent="-16510" algn="ctr">
                        <a:lnSpc>
                          <a:spcPct val="115000"/>
                        </a:lnSpc>
                        <a:spcAft>
                          <a:spcPts val="0"/>
                        </a:spcAft>
                      </a:pPr>
                      <a:r>
                        <a:rPr lang="ru-RU" sz="1800" dirty="0">
                          <a:effectLst/>
                          <a:latin typeface="Times New Roman"/>
                          <a:ea typeface="Times New Roman"/>
                          <a:cs typeface="Times New Roman"/>
                        </a:rPr>
                        <a:t>425,3</a:t>
                      </a:r>
                      <a:endParaRPr lang="ru-RU" sz="18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56706">
                <a:tc>
                  <a:txBody>
                    <a:bodyPr/>
                    <a:lstStyle/>
                    <a:p>
                      <a:pPr marL="75565" marR="162560" indent="-16510" algn="just">
                        <a:lnSpc>
                          <a:spcPct val="115000"/>
                        </a:lnSpc>
                        <a:spcAft>
                          <a:spcPts val="0"/>
                        </a:spcAft>
                      </a:pPr>
                      <a:r>
                        <a:rPr lang="ru-RU" sz="1800">
                          <a:effectLst/>
                          <a:latin typeface="Times New Roman"/>
                          <a:ea typeface="Times New Roman"/>
                          <a:cs typeface="Times New Roman"/>
                        </a:rPr>
                        <a:t>Уварюваність, %</a:t>
                      </a:r>
                      <a:endParaRPr lang="ru-RU" sz="18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5565" marR="162560" indent="-16510" algn="ctr">
                        <a:lnSpc>
                          <a:spcPct val="115000"/>
                        </a:lnSpc>
                        <a:spcAft>
                          <a:spcPts val="0"/>
                        </a:spcAft>
                      </a:pPr>
                      <a:r>
                        <a:rPr lang="ru-RU" sz="1800">
                          <a:effectLst/>
                          <a:latin typeface="Times New Roman"/>
                          <a:ea typeface="Times New Roman"/>
                          <a:cs typeface="Times New Roman"/>
                        </a:rPr>
                        <a:t>37,19</a:t>
                      </a:r>
                      <a:endParaRPr lang="ru-RU" sz="18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5565" marR="162560" indent="-16510" algn="ctr">
                        <a:lnSpc>
                          <a:spcPct val="115000"/>
                        </a:lnSpc>
                        <a:spcAft>
                          <a:spcPts val="0"/>
                        </a:spcAft>
                      </a:pPr>
                      <a:r>
                        <a:rPr lang="ru-RU" sz="1800" dirty="0">
                          <a:effectLst/>
                          <a:latin typeface="Times New Roman"/>
                          <a:ea typeface="Times New Roman"/>
                          <a:cs typeface="Times New Roman"/>
                        </a:rPr>
                        <a:t>39,63</a:t>
                      </a:r>
                      <a:endParaRPr lang="ru-RU" sz="18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4" name="Rectangle 1"/>
          <p:cNvSpPr>
            <a:spLocks noGrp="1" noChangeArrowheads="1"/>
          </p:cNvSpPr>
          <p:nvPr>
            <p:ph type="title"/>
          </p:nvPr>
        </p:nvSpPr>
        <p:spPr bwMode="auto">
          <a:xfrm>
            <a:off x="539552" y="300164"/>
            <a:ext cx="8147248"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344488" defTabSz="914400" rtl="0" eaLnBrk="1" fontAlgn="base" latinLnBrk="0" hangingPunct="1">
              <a:lnSpc>
                <a:spcPct val="100000"/>
              </a:lnSpc>
              <a:spcBef>
                <a:spcPct val="0"/>
              </a:spcBef>
              <a:spcAft>
                <a:spcPct val="0"/>
              </a:spcAft>
              <a:buClrTx/>
              <a:buSzTx/>
              <a:buFontTx/>
              <a:buNone/>
              <a:tabLst/>
            </a:pPr>
            <a:r>
              <a:rPr kumimoji="0" lang="ru-RU" altLang="ru-RU" sz="2800" i="1" u="none" strike="noStrike" cap="none" normalizeH="0" baseline="0" dirty="0" smtClean="0">
                <a:ln>
                  <a:noFill/>
                </a:ln>
                <a:effectLst/>
                <a:latin typeface="Calibri" pitchFamily="34" charset="0"/>
                <a:ea typeface="Times New Roman" pitchFamily="18" charset="0"/>
                <a:cs typeface="Times New Roman" pitchFamily="18" charset="0"/>
              </a:rPr>
              <a:t>                                                                </a:t>
            </a:r>
            <a:r>
              <a:rPr kumimoji="0" lang="ru-RU" altLang="ru-RU" sz="2800" i="1" u="none" strike="noStrike" cap="none" normalizeH="0" baseline="0" dirty="0" err="1" smtClean="0">
                <a:ln>
                  <a:noFill/>
                </a:ln>
                <a:effectLst/>
                <a:latin typeface="Calibri" pitchFamily="34" charset="0"/>
                <a:ea typeface="Times New Roman" pitchFamily="18" charset="0"/>
                <a:cs typeface="Times New Roman" pitchFamily="18" charset="0"/>
              </a:rPr>
              <a:t>Таблиця</a:t>
            </a:r>
            <a:r>
              <a:rPr kumimoji="0" lang="ru-RU" altLang="ru-RU" sz="2800" i="1" u="none" strike="noStrike" cap="none" normalizeH="0" baseline="0" dirty="0" smtClean="0">
                <a:ln>
                  <a:noFill/>
                </a:ln>
                <a:effectLst/>
                <a:latin typeface="Calibri" pitchFamily="34" charset="0"/>
                <a:ea typeface="Times New Roman" pitchFamily="18" charset="0"/>
                <a:cs typeface="Times New Roman" pitchFamily="18" charset="0"/>
              </a:rPr>
              <a:t> 3 </a:t>
            </a:r>
            <a:r>
              <a:rPr kumimoji="0" lang="ru-RU" altLang="ru-RU" sz="28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a:r>
            <a:br>
              <a:rPr kumimoji="0" lang="ru-RU" altLang="ru-RU" sz="28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br>
            <a:r>
              <a:rPr kumimoji="0" lang="ru-RU" altLang="ru-RU" sz="2800" b="1" i="0" u="none" strike="noStrike" cap="none" normalizeH="0" baseline="0" dirty="0" err="1" smtClean="0">
                <a:ln>
                  <a:noFill/>
                </a:ln>
                <a:solidFill>
                  <a:srgbClr val="FF0000"/>
                </a:solidFill>
                <a:effectLst/>
                <a:latin typeface="Calibri" pitchFamily="34" charset="0"/>
                <a:ea typeface="Times New Roman" pitchFamily="18" charset="0"/>
                <a:cs typeface="Times New Roman" pitchFamily="18" charset="0"/>
              </a:rPr>
              <a:t>Фізичні</a:t>
            </a:r>
            <a:r>
              <a:rPr kumimoji="0" lang="ru-RU" altLang="ru-RU" sz="28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a:t>
            </a:r>
            <a:r>
              <a:rPr kumimoji="0" lang="ru-RU" altLang="ru-RU" sz="2800" b="1" i="0" u="none" strike="noStrike" cap="none" normalizeH="0" baseline="0" dirty="0" err="1" smtClean="0">
                <a:ln>
                  <a:noFill/>
                </a:ln>
                <a:solidFill>
                  <a:srgbClr val="FF0000"/>
                </a:solidFill>
                <a:effectLst/>
                <a:latin typeface="Calibri" pitchFamily="34" charset="0"/>
                <a:ea typeface="Times New Roman" pitchFamily="18" charset="0"/>
                <a:cs typeface="Times New Roman" pitchFamily="18" charset="0"/>
              </a:rPr>
              <a:t>властивості</a:t>
            </a:r>
            <a:r>
              <a:rPr kumimoji="0" lang="ru-RU" altLang="ru-RU" sz="28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a:t>
            </a:r>
            <a:r>
              <a:rPr kumimoji="0" lang="ru-RU" altLang="ru-RU" sz="2800" b="1" i="0" u="none" strike="noStrike" cap="none" normalizeH="0" baseline="0" dirty="0" err="1" smtClean="0">
                <a:ln>
                  <a:noFill/>
                </a:ln>
                <a:solidFill>
                  <a:srgbClr val="FF0000"/>
                </a:solidFill>
                <a:effectLst/>
                <a:latin typeface="Calibri" pitchFamily="34" charset="0"/>
                <a:ea typeface="Times New Roman" pitchFamily="18" charset="0"/>
                <a:cs typeface="Times New Roman" pitchFamily="18" charset="0"/>
              </a:rPr>
              <a:t>м’язової</a:t>
            </a:r>
            <a:r>
              <a:rPr kumimoji="0" lang="ru-RU" altLang="ru-RU" sz="28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a:t>
            </a:r>
            <a:r>
              <a:rPr kumimoji="0" lang="ru-RU" altLang="ru-RU" sz="2800" b="1" i="0" u="none" strike="noStrike" cap="none" normalizeH="0" baseline="0" dirty="0" err="1" smtClean="0">
                <a:ln>
                  <a:noFill/>
                </a:ln>
                <a:solidFill>
                  <a:srgbClr val="FF0000"/>
                </a:solidFill>
                <a:effectLst/>
                <a:latin typeface="Calibri" pitchFamily="34" charset="0"/>
                <a:ea typeface="Times New Roman" pitchFamily="18" charset="0"/>
                <a:cs typeface="Times New Roman" pitchFamily="18" charset="0"/>
              </a:rPr>
              <a:t>тканини</a:t>
            </a:r>
            <a:r>
              <a:rPr kumimoji="0" lang="ru-RU" altLang="ru-RU" sz="28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свиней </a:t>
            </a:r>
            <a:endParaRPr kumimoji="0" lang="ru-RU" altLang="ru-RU" sz="2800" b="1" i="0" u="none" strike="noStrike" cap="none" normalizeH="0" baseline="0" dirty="0" smtClean="0">
              <a:ln>
                <a:noFill/>
              </a:ln>
              <a:solidFill>
                <a:srgbClr val="FF0000"/>
              </a:solidFill>
              <a:effectLst/>
            </a:endParaRPr>
          </a:p>
          <a:p>
            <a:pPr marL="0" marR="0" lvl="0" indent="344488"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34803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p:spPr>
        <p:style>
          <a:lnRef idx="1">
            <a:schemeClr val="accent3"/>
          </a:lnRef>
          <a:fillRef idx="2">
            <a:schemeClr val="accent3"/>
          </a:fillRef>
          <a:effectRef idx="1">
            <a:schemeClr val="accent3"/>
          </a:effectRef>
          <a:fontRef idx="minor">
            <a:schemeClr val="dk1"/>
          </a:fontRef>
        </p:style>
        <p:txBody>
          <a:bodyPr>
            <a:normAutofit/>
          </a:bodyPr>
          <a:lstStyle/>
          <a:p>
            <a:pPr marL="75565" marR="164465" indent="344170" algn="l">
              <a:lnSpc>
                <a:spcPct val="115000"/>
              </a:lnSpc>
              <a:spcAft>
                <a:spcPts val="0"/>
              </a:spcAft>
            </a:pPr>
            <a:r>
              <a:rPr lang="uk-UA" sz="3200" b="1" i="1" dirty="0">
                <a:solidFill>
                  <a:srgbClr val="C00000"/>
                </a:solidFill>
                <a:latin typeface="Times New Roman"/>
                <a:ea typeface="Times New Roman"/>
                <a:cs typeface="Times New Roman"/>
              </a:rPr>
              <a:t>Завдання 1. </a:t>
            </a:r>
            <a:r>
              <a:rPr lang="uk-UA" sz="3200" dirty="0">
                <a:latin typeface="Times New Roman"/>
                <a:ea typeface="Times New Roman"/>
                <a:cs typeface="Times New Roman"/>
              </a:rPr>
              <a:t>Засвоїти правила відбору і підготовки тварин для</a:t>
            </a:r>
            <a:r>
              <a:rPr lang="uk-UA" sz="3200" spc="5" dirty="0">
                <a:latin typeface="Times New Roman"/>
                <a:ea typeface="Times New Roman"/>
                <a:cs typeface="Times New Roman"/>
              </a:rPr>
              <a:t> </a:t>
            </a:r>
            <a:r>
              <a:rPr lang="uk-UA" sz="3200" dirty="0">
                <a:latin typeface="Times New Roman"/>
                <a:ea typeface="Times New Roman"/>
                <a:cs typeface="Times New Roman"/>
              </a:rPr>
              <a:t>контрольною</a:t>
            </a:r>
            <a:r>
              <a:rPr lang="uk-UA" sz="3200" spc="-25" dirty="0">
                <a:latin typeface="Times New Roman"/>
                <a:ea typeface="Times New Roman"/>
                <a:cs typeface="Times New Roman"/>
              </a:rPr>
              <a:t> </a:t>
            </a:r>
            <a:r>
              <a:rPr lang="uk-UA" sz="3200" dirty="0">
                <a:latin typeface="Times New Roman"/>
                <a:ea typeface="Times New Roman"/>
                <a:cs typeface="Times New Roman"/>
              </a:rPr>
              <a:t>забою</a:t>
            </a:r>
            <a:r>
              <a:rPr lang="uk-UA" sz="3200" dirty="0" smtClean="0">
                <a:latin typeface="Times New Roman"/>
                <a:ea typeface="Times New Roman"/>
                <a:cs typeface="Times New Roman"/>
              </a:rPr>
              <a:t>.</a:t>
            </a:r>
            <a:br>
              <a:rPr lang="uk-UA" sz="3200" dirty="0" smtClean="0">
                <a:latin typeface="Times New Roman"/>
                <a:ea typeface="Times New Roman"/>
                <a:cs typeface="Times New Roman"/>
              </a:rPr>
            </a:br>
            <a:r>
              <a:rPr lang="ru-RU" sz="3200" dirty="0">
                <a:ea typeface="Calibri"/>
                <a:cs typeface="Times New Roman"/>
              </a:rPr>
              <a:t/>
            </a:r>
            <a:br>
              <a:rPr lang="ru-RU" sz="3200" dirty="0">
                <a:ea typeface="Calibri"/>
                <a:cs typeface="Times New Roman"/>
              </a:rPr>
            </a:br>
            <a:r>
              <a:rPr lang="ru-RU" sz="3200" dirty="0" smtClean="0">
                <a:ea typeface="Calibri"/>
                <a:cs typeface="Times New Roman"/>
              </a:rPr>
              <a:t>   </a:t>
            </a:r>
            <a:r>
              <a:rPr lang="uk-UA" sz="3200" b="1" i="1" dirty="0" smtClean="0">
                <a:solidFill>
                  <a:srgbClr val="C00000"/>
                </a:solidFill>
                <a:latin typeface="Times New Roman"/>
                <a:ea typeface="Times New Roman"/>
                <a:cs typeface="Times New Roman"/>
              </a:rPr>
              <a:t>Завдання</a:t>
            </a:r>
            <a:r>
              <a:rPr lang="uk-UA" sz="3200" b="1" i="1" spc="5" dirty="0" smtClean="0">
                <a:solidFill>
                  <a:srgbClr val="C00000"/>
                </a:solidFill>
                <a:latin typeface="Times New Roman"/>
                <a:ea typeface="Times New Roman"/>
                <a:cs typeface="Times New Roman"/>
              </a:rPr>
              <a:t> </a:t>
            </a:r>
            <a:r>
              <a:rPr lang="uk-UA" sz="3200" b="1" i="1" dirty="0">
                <a:solidFill>
                  <a:srgbClr val="C00000"/>
                </a:solidFill>
                <a:latin typeface="Times New Roman"/>
                <a:ea typeface="Times New Roman"/>
                <a:cs typeface="Times New Roman"/>
              </a:rPr>
              <a:t>2.</a:t>
            </a:r>
            <a:r>
              <a:rPr lang="uk-UA" sz="3200" b="1" i="1" spc="5" dirty="0">
                <a:solidFill>
                  <a:srgbClr val="C00000"/>
                </a:solidFill>
                <a:latin typeface="Times New Roman"/>
                <a:ea typeface="Times New Roman"/>
                <a:cs typeface="Times New Roman"/>
              </a:rPr>
              <a:t> </a:t>
            </a:r>
            <a:r>
              <a:rPr lang="uk-UA" sz="3200" dirty="0">
                <a:latin typeface="Times New Roman"/>
                <a:ea typeface="Times New Roman"/>
                <a:cs typeface="Times New Roman"/>
              </a:rPr>
              <a:t>Вивчити</a:t>
            </a:r>
            <a:r>
              <a:rPr lang="uk-UA" sz="3200" spc="5" dirty="0">
                <a:latin typeface="Times New Roman"/>
                <a:ea typeface="Times New Roman"/>
                <a:cs typeface="Times New Roman"/>
              </a:rPr>
              <a:t> </a:t>
            </a:r>
            <a:r>
              <a:rPr lang="uk-UA" sz="3200" dirty="0">
                <a:latin typeface="Times New Roman"/>
                <a:ea typeface="Times New Roman"/>
                <a:cs typeface="Times New Roman"/>
              </a:rPr>
              <a:t>особливості</a:t>
            </a:r>
            <a:r>
              <a:rPr lang="uk-UA" sz="3200" spc="5" dirty="0">
                <a:latin typeface="Times New Roman"/>
                <a:ea typeface="Times New Roman"/>
                <a:cs typeface="Times New Roman"/>
              </a:rPr>
              <a:t> </a:t>
            </a:r>
            <a:r>
              <a:rPr lang="uk-UA" sz="3200" dirty="0">
                <a:latin typeface="Times New Roman"/>
                <a:ea typeface="Times New Roman"/>
                <a:cs typeface="Times New Roman"/>
              </a:rPr>
              <a:t>відбору,</a:t>
            </a:r>
            <a:r>
              <a:rPr lang="uk-UA" sz="3200" spc="5" dirty="0">
                <a:latin typeface="Times New Roman"/>
                <a:ea typeface="Times New Roman"/>
                <a:cs typeface="Times New Roman"/>
              </a:rPr>
              <a:t> </a:t>
            </a:r>
            <a:r>
              <a:rPr lang="uk-UA" sz="3200" dirty="0">
                <a:latin typeface="Times New Roman"/>
                <a:ea typeface="Times New Roman"/>
                <a:cs typeface="Times New Roman"/>
              </a:rPr>
              <a:t>маркування</a:t>
            </a:r>
            <a:r>
              <a:rPr lang="uk-UA" sz="3200" spc="405" dirty="0">
                <a:latin typeface="Times New Roman"/>
                <a:ea typeface="Times New Roman"/>
                <a:cs typeface="Times New Roman"/>
              </a:rPr>
              <a:t> </a:t>
            </a:r>
            <a:r>
              <a:rPr lang="uk-UA" sz="3200" dirty="0">
                <a:latin typeface="Times New Roman"/>
                <a:ea typeface="Times New Roman"/>
                <a:cs typeface="Times New Roman"/>
              </a:rPr>
              <a:t>і</a:t>
            </a:r>
            <a:r>
              <a:rPr lang="uk-UA" sz="3200" spc="5" dirty="0">
                <a:latin typeface="Times New Roman"/>
                <a:ea typeface="Times New Roman"/>
                <a:cs typeface="Times New Roman"/>
              </a:rPr>
              <a:t> </a:t>
            </a:r>
            <a:r>
              <a:rPr lang="uk-UA" sz="3200" dirty="0">
                <a:latin typeface="Times New Roman"/>
                <a:ea typeface="Times New Roman"/>
                <a:cs typeface="Times New Roman"/>
              </a:rPr>
              <a:t>фіксації</a:t>
            </a:r>
            <a:r>
              <a:rPr lang="uk-UA" sz="3200" spc="5" dirty="0">
                <a:latin typeface="Times New Roman"/>
                <a:ea typeface="Times New Roman"/>
                <a:cs typeface="Times New Roman"/>
              </a:rPr>
              <a:t> </a:t>
            </a:r>
            <a:r>
              <a:rPr lang="uk-UA" sz="3200" dirty="0">
                <a:latin typeface="Times New Roman"/>
                <a:ea typeface="Times New Roman"/>
                <a:cs typeface="Times New Roman"/>
              </a:rPr>
              <a:t>зразків</a:t>
            </a:r>
            <a:r>
              <a:rPr lang="uk-UA" sz="3200" spc="-15" dirty="0">
                <a:latin typeface="Times New Roman"/>
                <a:ea typeface="Times New Roman"/>
                <a:cs typeface="Times New Roman"/>
              </a:rPr>
              <a:t> </a:t>
            </a:r>
            <a:r>
              <a:rPr lang="uk-UA" sz="3200" dirty="0">
                <a:latin typeface="Times New Roman"/>
                <a:ea typeface="Times New Roman"/>
                <a:cs typeface="Times New Roman"/>
              </a:rPr>
              <a:t>внутрішніх</a:t>
            </a:r>
            <a:r>
              <a:rPr lang="uk-UA" sz="3200" spc="-10" dirty="0">
                <a:latin typeface="Times New Roman"/>
                <a:ea typeface="Times New Roman"/>
                <a:cs typeface="Times New Roman"/>
              </a:rPr>
              <a:t> </a:t>
            </a:r>
            <a:r>
              <a:rPr lang="uk-UA" sz="3200" dirty="0">
                <a:latin typeface="Times New Roman"/>
                <a:ea typeface="Times New Roman"/>
                <a:cs typeface="Times New Roman"/>
              </a:rPr>
              <a:t>органів</a:t>
            </a:r>
            <a:r>
              <a:rPr lang="uk-UA" sz="3200" spc="-15" dirty="0">
                <a:latin typeface="Times New Roman"/>
                <a:ea typeface="Times New Roman"/>
                <a:cs typeface="Times New Roman"/>
              </a:rPr>
              <a:t> </a:t>
            </a:r>
            <a:r>
              <a:rPr lang="uk-UA" sz="3200" dirty="0">
                <a:latin typeface="Times New Roman"/>
                <a:ea typeface="Times New Roman"/>
                <a:cs typeface="Times New Roman"/>
              </a:rPr>
              <a:t>тварин</a:t>
            </a:r>
            <a:r>
              <a:rPr lang="uk-UA" sz="3200" spc="-20" dirty="0">
                <a:latin typeface="Times New Roman"/>
                <a:ea typeface="Times New Roman"/>
                <a:cs typeface="Times New Roman"/>
              </a:rPr>
              <a:t> </a:t>
            </a:r>
            <a:r>
              <a:rPr lang="uk-UA" sz="3200" dirty="0">
                <a:latin typeface="Times New Roman"/>
                <a:ea typeface="Times New Roman"/>
                <a:cs typeface="Times New Roman"/>
              </a:rPr>
              <a:t>в</a:t>
            </a:r>
            <a:r>
              <a:rPr lang="uk-UA" sz="3200" spc="5" dirty="0">
                <a:latin typeface="Times New Roman"/>
                <a:ea typeface="Times New Roman"/>
                <a:cs typeface="Times New Roman"/>
              </a:rPr>
              <a:t> </a:t>
            </a:r>
            <a:r>
              <a:rPr lang="uk-UA" sz="3200" dirty="0">
                <a:latin typeface="Times New Roman"/>
                <a:ea typeface="Times New Roman"/>
                <a:cs typeface="Times New Roman"/>
              </a:rPr>
              <a:t>забійному</a:t>
            </a:r>
            <a:r>
              <a:rPr lang="uk-UA" sz="3200" spc="-35" dirty="0">
                <a:latin typeface="Times New Roman"/>
                <a:ea typeface="Times New Roman"/>
                <a:cs typeface="Times New Roman"/>
              </a:rPr>
              <a:t> </a:t>
            </a:r>
            <a:r>
              <a:rPr lang="uk-UA" sz="3200" dirty="0">
                <a:latin typeface="Times New Roman"/>
                <a:ea typeface="Times New Roman"/>
                <a:cs typeface="Times New Roman"/>
              </a:rPr>
              <a:t>цеху.</a:t>
            </a:r>
            <a:r>
              <a:rPr lang="ru-RU" sz="3200" dirty="0">
                <a:ea typeface="Calibri"/>
                <a:cs typeface="Times New Roman"/>
              </a:rPr>
              <a:t/>
            </a:r>
            <a:br>
              <a:rPr lang="ru-RU" sz="3200" dirty="0">
                <a:ea typeface="Calibri"/>
                <a:cs typeface="Times New Roman"/>
              </a:rPr>
            </a:br>
            <a:endParaRPr lang="ru-RU" sz="3200" dirty="0"/>
          </a:p>
        </p:txBody>
      </p:sp>
    </p:spTree>
    <p:extLst>
      <p:ext uri="{BB962C8B-B14F-4D97-AF65-F5344CB8AC3E}">
        <p14:creationId xmlns:p14="http://schemas.microsoft.com/office/powerpoint/2010/main" val="3147444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746650"/>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l"/>
            <a:r>
              <a:rPr lang="ru-RU" sz="3100" dirty="0" smtClean="0">
                <a:latin typeface="Times New Roman" panose="02020603050405020304" pitchFamily="18" charset="0"/>
                <a:cs typeface="Times New Roman" panose="02020603050405020304" pitchFamily="18" charset="0"/>
              </a:rPr>
              <a:t>	</a:t>
            </a:r>
            <a:r>
              <a:rPr lang="ru-RU" sz="3100" b="1" dirty="0" err="1" smtClean="0">
                <a:solidFill>
                  <a:srgbClr val="C00000"/>
                </a:solidFill>
                <a:latin typeface="Times New Roman" panose="02020603050405020304" pitchFamily="18" charset="0"/>
                <a:cs typeface="Times New Roman" panose="02020603050405020304" pitchFamily="18" charset="0"/>
              </a:rPr>
              <a:t>Контрольн</a:t>
            </a:r>
            <a:r>
              <a:rPr lang="uk-UA" sz="3100" b="1" smtClean="0">
                <a:solidFill>
                  <a:srgbClr val="C00000"/>
                </a:solidFill>
                <a:latin typeface="Times New Roman" panose="02020603050405020304" pitchFamily="18" charset="0"/>
                <a:cs typeface="Times New Roman" panose="02020603050405020304" pitchFamily="18" charset="0"/>
              </a:rPr>
              <a:t>і</a:t>
            </a:r>
            <a:r>
              <a:rPr lang="ru-RU" sz="3100" b="1" smtClean="0">
                <a:solidFill>
                  <a:srgbClr val="C00000"/>
                </a:solidFill>
                <a:latin typeface="Times New Roman" panose="02020603050405020304" pitchFamily="18" charset="0"/>
                <a:cs typeface="Times New Roman" panose="02020603050405020304" pitchFamily="18" charset="0"/>
              </a:rPr>
              <a:t> </a:t>
            </a:r>
            <a:r>
              <a:rPr lang="ru-RU" sz="3100" b="1" dirty="0" err="1" smtClean="0">
                <a:solidFill>
                  <a:srgbClr val="C00000"/>
                </a:solidFill>
                <a:latin typeface="Times New Roman" panose="02020603050405020304" pitchFamily="18" charset="0"/>
                <a:cs typeface="Times New Roman" panose="02020603050405020304" pitchFamily="18" charset="0"/>
              </a:rPr>
              <a:t>питання</a:t>
            </a:r>
            <a:r>
              <a:rPr lang="ru-RU" sz="3100" dirty="0" smtClean="0">
                <a:latin typeface="Times New Roman" panose="02020603050405020304" pitchFamily="18" charset="0"/>
                <a:cs typeface="Times New Roman" panose="02020603050405020304" pitchFamily="18" charset="0"/>
              </a:rPr>
              <a:t/>
            </a:r>
            <a:br>
              <a:rPr lang="ru-RU" sz="3100" dirty="0" smtClean="0">
                <a:latin typeface="Times New Roman" panose="02020603050405020304" pitchFamily="18" charset="0"/>
                <a:cs typeface="Times New Roman" panose="02020603050405020304" pitchFamily="18" charset="0"/>
              </a:rPr>
            </a:br>
            <a:r>
              <a:rPr lang="ru-RU" sz="3100" dirty="0" smtClean="0">
                <a:latin typeface="Times New Roman" panose="02020603050405020304" pitchFamily="18" charset="0"/>
                <a:cs typeface="Times New Roman" panose="02020603050405020304" pitchFamily="18" charset="0"/>
              </a:rPr>
              <a:t/>
            </a:r>
            <a:br>
              <a:rPr lang="ru-RU" sz="3100" dirty="0" smtClean="0">
                <a:latin typeface="Times New Roman" panose="02020603050405020304" pitchFamily="18" charset="0"/>
                <a:cs typeface="Times New Roman" panose="02020603050405020304" pitchFamily="18" charset="0"/>
              </a:rPr>
            </a:br>
            <a:r>
              <a:rPr lang="ru-RU" sz="3100" dirty="0" smtClean="0">
                <a:latin typeface="Times New Roman" panose="02020603050405020304" pitchFamily="18" charset="0"/>
                <a:cs typeface="Times New Roman" panose="02020603050405020304" pitchFamily="18" charset="0"/>
              </a:rPr>
              <a:t>1. Яка </a:t>
            </a:r>
            <a:r>
              <a:rPr lang="ru-RU" sz="3100" dirty="0" err="1" smtClean="0">
                <a:latin typeface="Times New Roman" panose="02020603050405020304" pitchFamily="18" charset="0"/>
                <a:cs typeface="Times New Roman" panose="02020603050405020304" pitchFamily="18" charset="0"/>
              </a:rPr>
              <a:t>значення</a:t>
            </a:r>
            <a:r>
              <a:rPr lang="ru-RU" sz="3100" dirty="0" smtClean="0">
                <a:latin typeface="Times New Roman" panose="02020603050405020304" pitchFamily="18" charset="0"/>
                <a:cs typeface="Times New Roman" panose="02020603050405020304" pitchFamily="18" charset="0"/>
              </a:rPr>
              <a:t> </a:t>
            </a:r>
            <a:r>
              <a:rPr lang="ru-RU" sz="3100" dirty="0" err="1" smtClean="0">
                <a:latin typeface="Times New Roman" panose="02020603050405020304" pitchFamily="18" charset="0"/>
                <a:cs typeface="Times New Roman" panose="02020603050405020304" pitchFamily="18" charset="0"/>
              </a:rPr>
              <a:t>голодної</a:t>
            </a:r>
            <a:r>
              <a:rPr lang="ru-RU" sz="3100" dirty="0" smtClean="0">
                <a:latin typeface="Times New Roman" panose="02020603050405020304" pitchFamily="18" charset="0"/>
                <a:cs typeface="Times New Roman" panose="02020603050405020304" pitchFamily="18" charset="0"/>
              </a:rPr>
              <a:t> </a:t>
            </a:r>
            <a:r>
              <a:rPr lang="ru-RU" sz="3100" dirty="0" err="1" smtClean="0">
                <a:latin typeface="Times New Roman" panose="02020603050405020304" pitchFamily="18" charset="0"/>
                <a:cs typeface="Times New Roman" panose="02020603050405020304" pitchFamily="18" charset="0"/>
              </a:rPr>
              <a:t>витримки</a:t>
            </a:r>
            <a:r>
              <a:rPr lang="ru-RU" sz="3100" dirty="0" smtClean="0">
                <a:latin typeface="Times New Roman" panose="02020603050405020304" pitchFamily="18" charset="0"/>
                <a:cs typeface="Times New Roman" panose="02020603050405020304" pitchFamily="18" charset="0"/>
              </a:rPr>
              <a:t> </a:t>
            </a:r>
            <a:r>
              <a:rPr lang="ru-RU" sz="3100" dirty="0" err="1" smtClean="0">
                <a:latin typeface="Times New Roman" panose="02020603050405020304" pitchFamily="18" charset="0"/>
                <a:cs typeface="Times New Roman" panose="02020603050405020304" pitchFamily="18" charset="0"/>
              </a:rPr>
              <a:t>тварин</a:t>
            </a:r>
            <a:r>
              <a:rPr lang="ru-RU" sz="3100" dirty="0" smtClean="0">
                <a:latin typeface="Times New Roman" panose="02020603050405020304" pitchFamily="18" charset="0"/>
                <a:cs typeface="Times New Roman" panose="02020603050405020304" pitchFamily="18" charset="0"/>
              </a:rPr>
              <a:t> перед </a:t>
            </a:r>
            <a:r>
              <a:rPr lang="ru-RU" sz="3100" dirty="0" err="1" smtClean="0">
                <a:latin typeface="Times New Roman" panose="02020603050405020304" pitchFamily="18" charset="0"/>
                <a:cs typeface="Times New Roman" panose="02020603050405020304" pitchFamily="18" charset="0"/>
              </a:rPr>
              <a:t>забоєм</a:t>
            </a:r>
            <a:r>
              <a:rPr lang="ru-RU" sz="3100" dirty="0" smtClean="0">
                <a:latin typeface="Times New Roman" panose="02020603050405020304" pitchFamily="18" charset="0"/>
                <a:cs typeface="Times New Roman" panose="02020603050405020304" pitchFamily="18" charset="0"/>
              </a:rPr>
              <a:t>?</a:t>
            </a:r>
            <a:br>
              <a:rPr lang="ru-RU" sz="3100" dirty="0" smtClean="0">
                <a:latin typeface="Times New Roman" panose="02020603050405020304" pitchFamily="18" charset="0"/>
                <a:cs typeface="Times New Roman" panose="02020603050405020304" pitchFamily="18" charset="0"/>
              </a:rPr>
            </a:br>
            <a:r>
              <a:rPr lang="ru-RU" sz="3100" dirty="0" smtClean="0">
                <a:latin typeface="Times New Roman" panose="02020603050405020304" pitchFamily="18" charset="0"/>
                <a:cs typeface="Times New Roman" panose="02020603050405020304" pitchFamily="18" charset="0"/>
              </a:rPr>
              <a:t>2. </a:t>
            </a:r>
            <a:r>
              <a:rPr lang="ru-RU" sz="3100" dirty="0" err="1" smtClean="0">
                <a:latin typeface="Times New Roman" panose="02020603050405020304" pitchFamily="18" charset="0"/>
                <a:cs typeface="Times New Roman" panose="02020603050405020304" pitchFamily="18" charset="0"/>
              </a:rPr>
              <a:t>Тривалість</a:t>
            </a:r>
            <a:r>
              <a:rPr lang="ru-RU" sz="3100" dirty="0" smtClean="0">
                <a:latin typeface="Times New Roman" panose="02020603050405020304" pitchFamily="18" charset="0"/>
                <a:cs typeface="Times New Roman" panose="02020603050405020304" pitchFamily="18" charset="0"/>
              </a:rPr>
              <a:t> </a:t>
            </a:r>
            <a:r>
              <a:rPr lang="ru-RU" sz="3100" dirty="0" err="1" smtClean="0">
                <a:latin typeface="Times New Roman" panose="02020603050405020304" pitchFamily="18" charset="0"/>
                <a:cs typeface="Times New Roman" panose="02020603050405020304" pitchFamily="18" charset="0"/>
              </a:rPr>
              <a:t>голодної</a:t>
            </a:r>
            <a:r>
              <a:rPr lang="ru-RU" sz="3100" dirty="0" smtClean="0">
                <a:latin typeface="Times New Roman" panose="02020603050405020304" pitchFamily="18" charset="0"/>
                <a:cs typeface="Times New Roman" panose="02020603050405020304" pitchFamily="18" charset="0"/>
              </a:rPr>
              <a:t> </a:t>
            </a:r>
            <a:r>
              <a:rPr lang="ru-RU" sz="3100" dirty="0" err="1" smtClean="0">
                <a:latin typeface="Times New Roman" panose="02020603050405020304" pitchFamily="18" charset="0"/>
                <a:cs typeface="Times New Roman" panose="02020603050405020304" pitchFamily="18" charset="0"/>
              </a:rPr>
              <a:t>витримки</a:t>
            </a:r>
            <a:r>
              <a:rPr lang="ru-RU" sz="3100" dirty="0" smtClean="0">
                <a:latin typeface="Times New Roman" panose="02020603050405020304" pitchFamily="18" charset="0"/>
                <a:cs typeface="Times New Roman" panose="02020603050405020304" pitchFamily="18" charset="0"/>
              </a:rPr>
              <a:t> для ВРХ, свиней, </a:t>
            </a:r>
            <a:r>
              <a:rPr lang="ru-RU" sz="3100" dirty="0" err="1" smtClean="0">
                <a:latin typeface="Times New Roman" panose="02020603050405020304" pitchFamily="18" charset="0"/>
                <a:cs typeface="Times New Roman" panose="02020603050405020304" pitchFamily="18" charset="0"/>
              </a:rPr>
              <a:t>птиці</a:t>
            </a:r>
            <a:r>
              <a:rPr lang="ru-RU" sz="3100" dirty="0" smtClean="0">
                <a:latin typeface="Times New Roman" panose="02020603050405020304" pitchFamily="18" charset="0"/>
                <a:cs typeface="Times New Roman" panose="02020603050405020304" pitchFamily="18" charset="0"/>
              </a:rPr>
              <a:t>.</a:t>
            </a:r>
            <a:br>
              <a:rPr lang="ru-RU" sz="3100" dirty="0" smtClean="0">
                <a:latin typeface="Times New Roman" panose="02020603050405020304" pitchFamily="18" charset="0"/>
                <a:cs typeface="Times New Roman" panose="02020603050405020304" pitchFamily="18" charset="0"/>
              </a:rPr>
            </a:br>
            <a:r>
              <a:rPr lang="ru-RU" sz="3100" dirty="0" smtClean="0">
                <a:latin typeface="Times New Roman" panose="02020603050405020304" pitchFamily="18" charset="0"/>
                <a:cs typeface="Times New Roman" panose="02020603050405020304" pitchFamily="18" charset="0"/>
              </a:rPr>
              <a:t>3. В </a:t>
            </a:r>
            <a:r>
              <a:rPr lang="ru-RU" sz="3100" dirty="0" err="1" smtClean="0">
                <a:latin typeface="Times New Roman" panose="02020603050405020304" pitchFamily="18" charset="0"/>
                <a:cs typeface="Times New Roman" panose="02020603050405020304" pitchFamily="18" charset="0"/>
              </a:rPr>
              <a:t>якій</a:t>
            </a:r>
            <a:r>
              <a:rPr lang="ru-RU" sz="3100" dirty="0" smtClean="0">
                <a:latin typeface="Times New Roman" panose="02020603050405020304" pitchFamily="18" charset="0"/>
                <a:cs typeface="Times New Roman" panose="02020603050405020304" pitchFamily="18" charset="0"/>
              </a:rPr>
              <a:t> </a:t>
            </a:r>
            <a:r>
              <a:rPr lang="ru-RU" sz="3100" dirty="0" err="1" smtClean="0">
                <a:latin typeface="Times New Roman" panose="02020603050405020304" pitchFamily="18" charset="0"/>
                <a:cs typeface="Times New Roman" panose="02020603050405020304" pitchFamily="18" charset="0"/>
              </a:rPr>
              <a:t>ділянці</a:t>
            </a:r>
            <a:r>
              <a:rPr lang="ru-RU" sz="3100" dirty="0" smtClean="0">
                <a:latin typeface="Times New Roman" panose="02020603050405020304" pitchFamily="18" charset="0"/>
                <a:cs typeface="Times New Roman" panose="02020603050405020304" pitchFamily="18" charset="0"/>
              </a:rPr>
              <a:t> </a:t>
            </a:r>
            <a:r>
              <a:rPr lang="ru-RU" sz="3100" dirty="0" err="1" smtClean="0">
                <a:latin typeface="Times New Roman" panose="02020603050405020304" pitchFamily="18" charset="0"/>
                <a:cs typeface="Times New Roman" panose="02020603050405020304" pitchFamily="18" charset="0"/>
              </a:rPr>
              <a:t>беруть</a:t>
            </a:r>
            <a:r>
              <a:rPr lang="ru-RU" sz="3100" dirty="0" smtClean="0">
                <a:latin typeface="Times New Roman" panose="02020603050405020304" pitchFamily="18" charset="0"/>
                <a:cs typeface="Times New Roman" panose="02020603050405020304" pitchFamily="18" charset="0"/>
              </a:rPr>
              <a:t> </a:t>
            </a:r>
            <a:r>
              <a:rPr lang="ru-RU" sz="3100" dirty="0" err="1" smtClean="0">
                <a:latin typeface="Times New Roman" panose="02020603050405020304" pitchFamily="18" charset="0"/>
                <a:cs typeface="Times New Roman" panose="02020603050405020304" pitchFamily="18" charset="0"/>
              </a:rPr>
              <a:t>зразок</a:t>
            </a:r>
            <a:r>
              <a:rPr lang="ru-RU" sz="3100" dirty="0" smtClean="0">
                <a:latin typeface="Times New Roman" panose="02020603050405020304" pitchFamily="18" charset="0"/>
                <a:cs typeface="Times New Roman" panose="02020603050405020304" pitchFamily="18" charset="0"/>
              </a:rPr>
              <a:t> </a:t>
            </a:r>
            <a:r>
              <a:rPr lang="ru-RU" sz="3100" dirty="0" err="1" smtClean="0">
                <a:latin typeface="Times New Roman" panose="02020603050405020304" pitchFamily="18" charset="0"/>
                <a:cs typeface="Times New Roman" panose="02020603050405020304" pitchFamily="18" charset="0"/>
              </a:rPr>
              <a:t>мязової</a:t>
            </a:r>
            <a:r>
              <a:rPr lang="ru-RU" sz="3100" dirty="0" smtClean="0">
                <a:latin typeface="Times New Roman" panose="02020603050405020304" pitchFamily="18" charset="0"/>
                <a:cs typeface="Times New Roman" panose="02020603050405020304" pitchFamily="18" charset="0"/>
              </a:rPr>
              <a:t> т </a:t>
            </a:r>
            <a:r>
              <a:rPr lang="ru-RU" sz="3100" dirty="0" err="1" smtClean="0">
                <a:latin typeface="Times New Roman" panose="02020603050405020304" pitchFamily="18" charset="0"/>
                <a:cs typeface="Times New Roman" panose="02020603050405020304" pitchFamily="18" charset="0"/>
              </a:rPr>
              <a:t>тканини</a:t>
            </a:r>
            <a:r>
              <a:rPr lang="ru-RU" sz="3100" dirty="0" smtClean="0">
                <a:latin typeface="Times New Roman" panose="02020603050405020304" pitchFamily="18" charset="0"/>
                <a:cs typeface="Times New Roman" panose="02020603050405020304" pitchFamily="18" charset="0"/>
              </a:rPr>
              <a:t> для </a:t>
            </a:r>
            <a:r>
              <a:rPr lang="ru-RU" sz="3100" dirty="0" err="1" smtClean="0">
                <a:latin typeface="Times New Roman" panose="02020603050405020304" pitchFamily="18" charset="0"/>
                <a:cs typeface="Times New Roman" panose="02020603050405020304" pitchFamily="18" charset="0"/>
              </a:rPr>
              <a:t>морфологічних</a:t>
            </a:r>
            <a:r>
              <a:rPr lang="ru-RU" sz="3100" dirty="0" smtClean="0">
                <a:latin typeface="Times New Roman" panose="02020603050405020304" pitchFamily="18" charset="0"/>
                <a:cs typeface="Times New Roman" panose="02020603050405020304" pitchFamily="18" charset="0"/>
              </a:rPr>
              <a:t> та </a:t>
            </a:r>
            <a:r>
              <a:rPr lang="ru-RU" sz="3100" dirty="0" err="1" smtClean="0">
                <a:latin typeface="Times New Roman" panose="02020603050405020304" pitchFamily="18" charset="0"/>
                <a:cs typeface="Times New Roman" panose="02020603050405020304" pitchFamily="18" charset="0"/>
              </a:rPr>
              <a:t>біохімічних</a:t>
            </a:r>
            <a:r>
              <a:rPr lang="ru-RU" sz="3100" dirty="0" smtClean="0">
                <a:latin typeface="Times New Roman" panose="02020603050405020304" pitchFamily="18" charset="0"/>
                <a:cs typeface="Times New Roman" panose="02020603050405020304" pitchFamily="18" charset="0"/>
              </a:rPr>
              <a:t> </a:t>
            </a:r>
            <a:r>
              <a:rPr lang="ru-RU" sz="3100" dirty="0" err="1" smtClean="0">
                <a:latin typeface="Times New Roman" panose="02020603050405020304" pitchFamily="18" charset="0"/>
                <a:cs typeface="Times New Roman" panose="02020603050405020304" pitchFamily="18" charset="0"/>
              </a:rPr>
              <a:t>досліджень</a:t>
            </a:r>
            <a:r>
              <a:rPr lang="ru-RU" sz="3100" dirty="0" smtClean="0">
                <a:latin typeface="Times New Roman" panose="02020603050405020304" pitchFamily="18" charset="0"/>
                <a:cs typeface="Times New Roman" panose="02020603050405020304" pitchFamily="18" charset="0"/>
              </a:rPr>
              <a:t>?</a:t>
            </a:r>
            <a:br>
              <a:rPr lang="ru-RU" sz="3100" dirty="0" smtClean="0">
                <a:latin typeface="Times New Roman" panose="02020603050405020304" pitchFamily="18" charset="0"/>
                <a:cs typeface="Times New Roman" panose="02020603050405020304" pitchFamily="18" charset="0"/>
              </a:rPr>
            </a:br>
            <a:r>
              <a:rPr lang="ru-RU" sz="3100" dirty="0" smtClean="0">
                <a:latin typeface="Times New Roman" panose="02020603050405020304" pitchFamily="18" charset="0"/>
                <a:cs typeface="Times New Roman" panose="02020603050405020304" pitchFamily="18" charset="0"/>
              </a:rPr>
              <a:t>4. </a:t>
            </a:r>
            <a:r>
              <a:rPr lang="ru-RU" sz="3100" dirty="0" err="1" smtClean="0">
                <a:latin typeface="Times New Roman" panose="02020603050405020304" pitchFamily="18" charset="0"/>
                <a:cs typeface="Times New Roman" panose="02020603050405020304" pitchFamily="18" charset="0"/>
              </a:rPr>
              <a:t>Норми</a:t>
            </a:r>
            <a:r>
              <a:rPr lang="ru-RU" sz="3100" dirty="0" smtClean="0">
                <a:latin typeface="Times New Roman" panose="02020603050405020304" pitchFamily="18" charset="0"/>
                <a:cs typeface="Times New Roman" panose="02020603050405020304" pitchFamily="18" charset="0"/>
              </a:rPr>
              <a:t> </a:t>
            </a:r>
            <a:r>
              <a:rPr lang="ru-RU" sz="3100" dirty="0" err="1" smtClean="0">
                <a:latin typeface="Times New Roman" panose="02020603050405020304" pitchFamily="18" charset="0"/>
                <a:cs typeface="Times New Roman" panose="02020603050405020304" pitchFamily="18" charset="0"/>
              </a:rPr>
              <a:t>виходу</a:t>
            </a:r>
            <a:r>
              <a:rPr lang="ru-RU" sz="3100" dirty="0" smtClean="0">
                <a:latin typeface="Times New Roman" panose="02020603050405020304" pitchFamily="18" charset="0"/>
                <a:cs typeface="Times New Roman" panose="02020603050405020304" pitchFamily="18" charset="0"/>
              </a:rPr>
              <a:t> мяса і </a:t>
            </a:r>
            <a:r>
              <a:rPr lang="ru-RU" sz="3100" dirty="0" err="1" smtClean="0">
                <a:latin typeface="Times New Roman" panose="02020603050405020304" pitchFamily="18" charset="0"/>
                <a:cs typeface="Times New Roman" panose="02020603050405020304" pitchFamily="18" charset="0"/>
              </a:rPr>
              <a:t>субпродуктів</a:t>
            </a:r>
            <a:r>
              <a:rPr lang="ru-RU" sz="3100" dirty="0" smtClean="0">
                <a:latin typeface="Times New Roman" panose="02020603050405020304" pitchFamily="18" charset="0"/>
                <a:cs typeface="Times New Roman" panose="02020603050405020304" pitchFamily="18" charset="0"/>
              </a:rPr>
              <a:t> для </a:t>
            </a:r>
            <a:r>
              <a:rPr lang="ru-RU" sz="3100" dirty="0" err="1" smtClean="0">
                <a:latin typeface="Times New Roman" panose="02020603050405020304" pitchFamily="18" charset="0"/>
                <a:cs typeface="Times New Roman" panose="02020603050405020304" pitchFamily="18" charset="0"/>
              </a:rPr>
              <a:t>яловиччини</a:t>
            </a:r>
            <a:r>
              <a:rPr lang="ru-RU" sz="3100" dirty="0" smtClean="0">
                <a:latin typeface="Times New Roman" panose="02020603050405020304" pitchFamily="18" charset="0"/>
                <a:cs typeface="Times New Roman" panose="02020603050405020304" pitchFamily="18" charset="0"/>
              </a:rPr>
              <a:t> і </a:t>
            </a:r>
            <a:r>
              <a:rPr lang="ru-RU" sz="3100" dirty="0" err="1" smtClean="0">
                <a:latin typeface="Times New Roman" panose="02020603050405020304" pitchFamily="18" charset="0"/>
                <a:cs typeface="Times New Roman" panose="02020603050405020304" pitchFamily="18" charset="0"/>
              </a:rPr>
              <a:t>свинини</a:t>
            </a:r>
            <a:r>
              <a:rPr lang="ru-RU" sz="3100" dirty="0" smtClean="0">
                <a:latin typeface="Times New Roman" panose="02020603050405020304" pitchFamily="18" charset="0"/>
                <a:cs typeface="Times New Roman" panose="02020603050405020304" pitchFamily="18" charset="0"/>
              </a:rPr>
              <a:t>.</a:t>
            </a:r>
            <a:br>
              <a:rPr lang="ru-RU" sz="3100" dirty="0" smtClean="0">
                <a:latin typeface="Times New Roman" panose="02020603050405020304" pitchFamily="18" charset="0"/>
                <a:cs typeface="Times New Roman" panose="02020603050405020304" pitchFamily="18" charset="0"/>
              </a:rPr>
            </a:br>
            <a:r>
              <a:rPr lang="ru-RU" sz="3100" dirty="0" smtClean="0">
                <a:latin typeface="Times New Roman" panose="02020603050405020304" pitchFamily="18" charset="0"/>
                <a:cs typeface="Times New Roman" panose="02020603050405020304" pitchFamily="18" charset="0"/>
              </a:rPr>
              <a:t>5. </a:t>
            </a:r>
            <a:r>
              <a:rPr lang="ru-RU" sz="3100" dirty="0" err="1" smtClean="0">
                <a:latin typeface="Times New Roman" panose="02020603050405020304" pitchFamily="18" charset="0"/>
                <a:cs typeface="Times New Roman" panose="02020603050405020304" pitchFamily="18" charset="0"/>
              </a:rPr>
              <a:t>Назвіть</a:t>
            </a:r>
            <a:r>
              <a:rPr lang="ru-RU" sz="3100" dirty="0" smtClean="0">
                <a:latin typeface="Times New Roman" panose="02020603050405020304" pitchFamily="18" charset="0"/>
                <a:cs typeface="Times New Roman" panose="02020603050405020304" pitchFamily="18" charset="0"/>
              </a:rPr>
              <a:t> </a:t>
            </a:r>
            <a:r>
              <a:rPr lang="ru-RU" sz="3100" dirty="0" err="1" smtClean="0">
                <a:latin typeface="Times New Roman" panose="02020603050405020304" pitchFamily="18" charset="0"/>
                <a:cs typeface="Times New Roman" panose="02020603050405020304" pitchFamily="18" charset="0"/>
              </a:rPr>
              <a:t>вихід</a:t>
            </a:r>
            <a:r>
              <a:rPr lang="ru-RU" sz="3100" dirty="0" smtClean="0">
                <a:latin typeface="Times New Roman" panose="02020603050405020304" pitchFamily="18" charset="0"/>
                <a:cs typeface="Times New Roman" panose="02020603050405020304" pitchFamily="18" charset="0"/>
              </a:rPr>
              <a:t> </a:t>
            </a:r>
            <a:r>
              <a:rPr lang="ru-RU" sz="3100" dirty="0" err="1" smtClean="0">
                <a:latin typeface="Times New Roman" panose="02020603050405020304" pitchFamily="18" charset="0"/>
                <a:cs typeface="Times New Roman" panose="02020603050405020304" pitchFamily="18" charset="0"/>
              </a:rPr>
              <a:t>туші</a:t>
            </a:r>
            <a:r>
              <a:rPr lang="ru-RU" sz="3100" dirty="0" smtClean="0">
                <a:latin typeface="Times New Roman" panose="02020603050405020304" pitchFamily="18" charset="0"/>
                <a:cs typeface="Times New Roman" panose="02020603050405020304" pitchFamily="18" charset="0"/>
              </a:rPr>
              <a:t> для </a:t>
            </a:r>
            <a:r>
              <a:rPr lang="ru-RU" sz="3100" dirty="0" err="1" smtClean="0">
                <a:latin typeface="Times New Roman" panose="02020603050405020304" pitchFamily="18" charset="0"/>
                <a:cs typeface="Times New Roman" panose="02020603050405020304" pitchFamily="18" charset="0"/>
              </a:rPr>
              <a:t>різних</a:t>
            </a:r>
            <a:r>
              <a:rPr lang="ru-RU" sz="3100" dirty="0" smtClean="0">
                <a:latin typeface="Times New Roman" panose="02020603050405020304" pitchFamily="18" charset="0"/>
                <a:cs typeface="Times New Roman" panose="02020603050405020304" pitchFamily="18" charset="0"/>
              </a:rPr>
              <a:t> </a:t>
            </a:r>
            <a:r>
              <a:rPr lang="ru-RU" sz="3100" dirty="0" err="1" smtClean="0">
                <a:latin typeface="Times New Roman" panose="02020603050405020304" pitchFamily="18" charset="0"/>
                <a:cs typeface="Times New Roman" panose="02020603050405020304" pitchFamily="18" charset="0"/>
              </a:rPr>
              <a:t>видів</a:t>
            </a:r>
            <a:r>
              <a:rPr lang="ru-RU" sz="3100" dirty="0" smtClean="0">
                <a:latin typeface="Times New Roman" panose="02020603050405020304" pitchFamily="18" charset="0"/>
                <a:cs typeface="Times New Roman" panose="02020603050405020304" pitchFamily="18" charset="0"/>
              </a:rPr>
              <a:t> і </a:t>
            </a:r>
            <a:r>
              <a:rPr lang="ru-RU" sz="3100" dirty="0" err="1" smtClean="0">
                <a:latin typeface="Times New Roman" panose="02020603050405020304" pitchFamily="18" charset="0"/>
                <a:cs typeface="Times New Roman" panose="02020603050405020304" pitchFamily="18" charset="0"/>
              </a:rPr>
              <a:t>вікових</a:t>
            </a:r>
            <a:r>
              <a:rPr lang="ru-RU" sz="3100" dirty="0" smtClean="0">
                <a:latin typeface="Times New Roman" panose="02020603050405020304" pitchFamily="18" charset="0"/>
                <a:cs typeface="Times New Roman" panose="02020603050405020304" pitchFamily="18" charset="0"/>
              </a:rPr>
              <a:t> </a:t>
            </a:r>
            <a:r>
              <a:rPr lang="ru-RU" sz="3100" dirty="0" err="1" smtClean="0">
                <a:latin typeface="Times New Roman" panose="02020603050405020304" pitchFamily="18" charset="0"/>
                <a:cs typeface="Times New Roman" panose="02020603050405020304" pitchFamily="18" charset="0"/>
              </a:rPr>
              <a:t>груп</a:t>
            </a:r>
            <a:r>
              <a:rPr lang="ru-RU" sz="3100" dirty="0" smtClean="0">
                <a:latin typeface="Times New Roman" panose="02020603050405020304" pitchFamily="18" charset="0"/>
                <a:cs typeface="Times New Roman" panose="02020603050405020304" pitchFamily="18" charset="0"/>
              </a:rPr>
              <a:t> </a:t>
            </a:r>
            <a:r>
              <a:rPr lang="ru-RU" sz="3100" dirty="0" err="1" smtClean="0">
                <a:latin typeface="Times New Roman" panose="02020603050405020304" pitchFamily="18" charset="0"/>
                <a:cs typeface="Times New Roman" panose="02020603050405020304" pitchFamily="18" charset="0"/>
              </a:rPr>
              <a:t>тварин</a:t>
            </a:r>
            <a:r>
              <a:rPr lang="ru-RU" sz="3100" dirty="0" smtClean="0">
                <a:latin typeface="Times New Roman" panose="02020603050405020304" pitchFamily="18" charset="0"/>
                <a:cs typeface="Times New Roman" panose="02020603050405020304" pitchFamily="18" charset="0"/>
              </a:rPr>
              <a:t>.</a:t>
            </a:r>
            <a:r>
              <a:rPr lang="ru-RU" sz="2400" dirty="0" smtClean="0"/>
              <a:t/>
            </a:r>
            <a:br>
              <a:rPr lang="ru-RU" sz="2400" dirty="0" smtClean="0"/>
            </a:br>
            <a:r>
              <a:rPr lang="ru-RU" sz="2400" dirty="0" smtClean="0"/>
              <a:t/>
            </a:r>
            <a:br>
              <a:rPr lang="ru-RU" sz="2400" dirty="0" smtClean="0"/>
            </a:br>
            <a:endParaRPr lang="ru-RU" sz="2400" dirty="0"/>
          </a:p>
        </p:txBody>
      </p:sp>
    </p:spTree>
    <p:extLst>
      <p:ext uri="{BB962C8B-B14F-4D97-AF65-F5344CB8AC3E}">
        <p14:creationId xmlns:p14="http://schemas.microsoft.com/office/powerpoint/2010/main" val="2363226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332656"/>
            <a:ext cx="8280920" cy="3154362"/>
          </a:xfr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a:normAutofit fontScale="90000"/>
          </a:bodyPr>
          <a:lstStyle/>
          <a:p>
            <a:r>
              <a:rPr lang="ru-RU" sz="2800" dirty="0">
                <a:solidFill>
                  <a:prstClr val="black"/>
                </a:solidFill>
              </a:rPr>
              <a:t/>
            </a:r>
            <a:br>
              <a:rPr lang="ru-RU" sz="2800" dirty="0">
                <a:solidFill>
                  <a:prstClr val="black"/>
                </a:solidFill>
              </a:rPr>
            </a:br>
            <a:r>
              <a:rPr lang="ru-RU" sz="2800" dirty="0">
                <a:solidFill>
                  <a:prstClr val="black"/>
                </a:solidFill>
              </a:rPr>
              <a:t/>
            </a:r>
            <a:br>
              <a:rPr lang="ru-RU" sz="2800" dirty="0">
                <a:solidFill>
                  <a:prstClr val="black"/>
                </a:solidFill>
              </a:rPr>
            </a:br>
            <a:r>
              <a:rPr lang="ru-RU" sz="4000" dirty="0">
                <a:solidFill>
                  <a:prstClr val="black"/>
                </a:solidFill>
                <a:latin typeface="Times New Roman" panose="02020603050405020304" pitchFamily="18" charset="0"/>
                <a:cs typeface="Times New Roman" panose="02020603050405020304" pitchFamily="18" charset="0"/>
              </a:rPr>
              <a:t>Мета </a:t>
            </a:r>
            <a:r>
              <a:rPr lang="ru-RU" sz="4000" dirty="0" err="1" smtClean="0">
                <a:solidFill>
                  <a:prstClr val="black"/>
                </a:solidFill>
                <a:latin typeface="Times New Roman" panose="02020603050405020304" pitchFamily="18" charset="0"/>
                <a:cs typeface="Times New Roman" panose="02020603050405020304" pitchFamily="18" charset="0"/>
              </a:rPr>
              <a:t>заняття</a:t>
            </a:r>
            <a:r>
              <a:rPr lang="ru-RU" sz="4000" dirty="0">
                <a:solidFill>
                  <a:prstClr val="black"/>
                </a:solidFill>
                <a:latin typeface="Times New Roman" panose="02020603050405020304" pitchFamily="18" charset="0"/>
                <a:cs typeface="Times New Roman" panose="02020603050405020304" pitchFamily="18" charset="0"/>
              </a:rPr>
              <a:t>:</a:t>
            </a:r>
            <a:r>
              <a:rPr lang="ru-RU" sz="4000" dirty="0" smtClean="0">
                <a:solidFill>
                  <a:prstClr val="black"/>
                </a:solidFill>
                <a:latin typeface="Times New Roman" panose="02020603050405020304" pitchFamily="18" charset="0"/>
                <a:cs typeface="Times New Roman" panose="02020603050405020304" pitchFamily="18" charset="0"/>
              </a:rPr>
              <a:t/>
            </a:r>
            <a:br>
              <a:rPr lang="ru-RU" sz="4000" dirty="0" smtClean="0">
                <a:solidFill>
                  <a:prstClr val="black"/>
                </a:solidFill>
                <a:latin typeface="Times New Roman" panose="02020603050405020304" pitchFamily="18" charset="0"/>
                <a:cs typeface="Times New Roman" panose="02020603050405020304" pitchFamily="18" charset="0"/>
              </a:rPr>
            </a:br>
            <a:r>
              <a:rPr lang="ru-RU" sz="4000" b="1" dirty="0" err="1" smtClean="0">
                <a:solidFill>
                  <a:srgbClr val="C00000"/>
                </a:solidFill>
                <a:latin typeface="Times New Roman" panose="02020603050405020304" pitchFamily="18" charset="0"/>
                <a:cs typeface="Times New Roman" panose="02020603050405020304" pitchFamily="18" charset="0"/>
              </a:rPr>
              <a:t>Опанувати</a:t>
            </a:r>
            <a:r>
              <a:rPr lang="ru-RU" sz="4000" b="1" dirty="0" smtClean="0">
                <a:solidFill>
                  <a:srgbClr val="C00000"/>
                </a:solidFill>
                <a:latin typeface="Times New Roman" panose="02020603050405020304" pitchFamily="18" charset="0"/>
                <a:cs typeface="Times New Roman" panose="02020603050405020304" pitchFamily="18" charset="0"/>
              </a:rPr>
              <a:t> методику </a:t>
            </a:r>
            <a:r>
              <a:rPr lang="ru-RU" sz="4000" b="1" dirty="0" err="1">
                <a:solidFill>
                  <a:srgbClr val="C00000"/>
                </a:solidFill>
                <a:latin typeface="Times New Roman" panose="02020603050405020304" pitchFamily="18" charset="0"/>
                <a:cs typeface="Times New Roman" panose="02020603050405020304" pitchFamily="18" charset="0"/>
              </a:rPr>
              <a:t>проведення</a:t>
            </a:r>
            <a:r>
              <a:rPr lang="ru-RU" sz="4000" b="1" dirty="0">
                <a:solidFill>
                  <a:srgbClr val="C00000"/>
                </a:solidFill>
                <a:latin typeface="Times New Roman" panose="02020603050405020304" pitchFamily="18" charset="0"/>
                <a:cs typeface="Times New Roman" panose="02020603050405020304" pitchFamily="18" charset="0"/>
              </a:rPr>
              <a:t> контрольного забою </a:t>
            </a:r>
            <a:r>
              <a:rPr lang="ru-RU" sz="4000" b="1" dirty="0" err="1">
                <a:solidFill>
                  <a:srgbClr val="C00000"/>
                </a:solidFill>
                <a:latin typeface="Times New Roman" panose="02020603050405020304" pitchFamily="18" charset="0"/>
                <a:cs typeface="Times New Roman" panose="02020603050405020304" pitchFamily="18" charset="0"/>
              </a:rPr>
              <a:t>тварин</a:t>
            </a:r>
            <a:r>
              <a:rPr lang="ru-RU" sz="4000" b="1" dirty="0">
                <a:solidFill>
                  <a:srgbClr val="C00000"/>
                </a:solidFill>
                <a:latin typeface="Times New Roman" panose="02020603050405020304" pitchFamily="18" charset="0"/>
                <a:cs typeface="Times New Roman" panose="02020603050405020304" pitchFamily="18" charset="0"/>
              </a:rPr>
              <a:t> та </a:t>
            </a:r>
            <a:r>
              <a:rPr lang="ru-RU" sz="4000" b="1" dirty="0" err="1">
                <a:solidFill>
                  <a:srgbClr val="C00000"/>
                </a:solidFill>
                <a:latin typeface="Times New Roman" panose="02020603050405020304" pitchFamily="18" charset="0"/>
                <a:cs typeface="Times New Roman" panose="02020603050405020304" pitchFamily="18" charset="0"/>
              </a:rPr>
              <a:t>відбору</a:t>
            </a:r>
            <a:r>
              <a:rPr lang="ru-RU" sz="4000" b="1" dirty="0">
                <a:solidFill>
                  <a:srgbClr val="C00000"/>
                </a:solidFill>
                <a:latin typeface="Times New Roman" panose="02020603050405020304" pitchFamily="18" charset="0"/>
                <a:cs typeface="Times New Roman" panose="02020603050405020304" pitchFamily="18" charset="0"/>
              </a:rPr>
              <a:t> </a:t>
            </a:r>
            <a:r>
              <a:rPr lang="ru-RU" sz="4000" b="1" dirty="0" err="1">
                <a:solidFill>
                  <a:srgbClr val="C00000"/>
                </a:solidFill>
                <a:latin typeface="Times New Roman" panose="02020603050405020304" pitchFamily="18" charset="0"/>
                <a:cs typeface="Times New Roman" panose="02020603050405020304" pitchFamily="18" charset="0"/>
              </a:rPr>
              <a:t>зразків</a:t>
            </a:r>
            <a:r>
              <a:rPr lang="ru-RU" sz="4000" b="1" dirty="0">
                <a:solidFill>
                  <a:srgbClr val="C00000"/>
                </a:solidFill>
                <a:latin typeface="Times New Roman" panose="02020603050405020304" pitchFamily="18" charset="0"/>
                <a:cs typeface="Times New Roman" panose="02020603050405020304" pitchFamily="18" charset="0"/>
              </a:rPr>
              <a:t> </a:t>
            </a:r>
            <a:r>
              <a:rPr lang="ru-RU" sz="4000" b="1" dirty="0" err="1">
                <a:solidFill>
                  <a:srgbClr val="C00000"/>
                </a:solidFill>
                <a:latin typeface="Times New Roman" panose="02020603050405020304" pitchFamily="18" charset="0"/>
                <a:cs typeface="Times New Roman" panose="02020603050405020304" pitchFamily="18" charset="0"/>
              </a:rPr>
              <a:t>органів</a:t>
            </a:r>
            <a:r>
              <a:rPr lang="ru-RU" sz="4000" b="1" dirty="0">
                <a:solidFill>
                  <a:srgbClr val="C00000"/>
                </a:solidFill>
                <a:latin typeface="Times New Roman" panose="02020603050405020304" pitchFamily="18" charset="0"/>
                <a:cs typeface="Times New Roman" panose="02020603050405020304" pitchFamily="18" charset="0"/>
              </a:rPr>
              <a:t> і тканин для </a:t>
            </a:r>
            <a:r>
              <a:rPr lang="ru-RU" sz="4000" b="1" dirty="0" err="1">
                <a:solidFill>
                  <a:srgbClr val="C00000"/>
                </a:solidFill>
                <a:latin typeface="Times New Roman" panose="02020603050405020304" pitchFamily="18" charset="0"/>
                <a:cs typeface="Times New Roman" panose="02020603050405020304" pitchFamily="18" charset="0"/>
              </a:rPr>
              <a:t>досліджень</a:t>
            </a:r>
            <a:r>
              <a:rPr lang="ru-RU" sz="4000" b="1" dirty="0">
                <a:solidFill>
                  <a:srgbClr val="C00000"/>
                </a:solidFill>
                <a:latin typeface="Times New Roman" panose="02020603050405020304" pitchFamily="18" charset="0"/>
                <a:cs typeface="Times New Roman" panose="02020603050405020304" pitchFamily="18" charset="0"/>
              </a:rPr>
              <a:t>.</a:t>
            </a:r>
            <a:r>
              <a:rPr lang="ru-RU" sz="4000" dirty="0">
                <a:solidFill>
                  <a:prstClr val="black"/>
                </a:solidFill>
                <a:latin typeface="Times New Roman" panose="02020603050405020304" pitchFamily="18" charset="0"/>
                <a:cs typeface="Times New Roman" panose="02020603050405020304" pitchFamily="18" charset="0"/>
              </a:rPr>
              <a:t/>
            </a:r>
            <a:br>
              <a:rPr lang="ru-RU" sz="4000" dirty="0">
                <a:solidFill>
                  <a:prstClr val="black"/>
                </a:solidFill>
                <a:latin typeface="Times New Roman" panose="02020603050405020304" pitchFamily="18" charset="0"/>
                <a:cs typeface="Times New Roman" panose="02020603050405020304" pitchFamily="18" charset="0"/>
              </a:rPr>
            </a:br>
            <a:endParaRPr lang="ru-RU" sz="40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512249"/>
            <a:ext cx="5203282" cy="3344967"/>
          </a:xfrm>
          <a:prstGeom prst="rect">
            <a:avLst/>
          </a:prstGeom>
          <a:solidFill>
            <a:srgbClr val="92D050"/>
          </a:solidFill>
          <a:ln/>
          <a:extLst/>
        </p:spPr>
        <p:style>
          <a:lnRef idx="2">
            <a:schemeClr val="accent3">
              <a:shade val="50000"/>
            </a:schemeClr>
          </a:lnRef>
          <a:fillRef idx="1">
            <a:schemeClr val="accent3"/>
          </a:fillRef>
          <a:effectRef idx="0">
            <a:schemeClr val="accent3"/>
          </a:effectRef>
          <a:fontRef idx="minor">
            <a:schemeClr val="lt1"/>
          </a:fontRef>
        </p:style>
      </p:pic>
    </p:spTree>
    <p:extLst>
      <p:ext uri="{BB962C8B-B14F-4D97-AF65-F5344CB8AC3E}">
        <p14:creationId xmlns:p14="http://schemas.microsoft.com/office/powerpoint/2010/main" val="1283708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6511" y="-99392"/>
            <a:ext cx="9217023" cy="6957392"/>
          </a:xfrm>
          <a:prstGeom prst="rect">
            <a:avLst/>
          </a:prstGeom>
        </p:spPr>
      </p:pic>
      <p:sp>
        <p:nvSpPr>
          <p:cNvPr id="2" name="Заголовок 1"/>
          <p:cNvSpPr>
            <a:spLocks noGrp="1"/>
          </p:cNvSpPr>
          <p:nvPr>
            <p:ph type="title"/>
          </p:nvPr>
        </p:nvSpPr>
        <p:spPr>
          <a:xfrm>
            <a:off x="457200" y="274638"/>
            <a:ext cx="8229600" cy="5818658"/>
          </a:xfrm>
        </p:spPr>
        <p:txBody>
          <a:bodyPr>
            <a:noAutofit/>
          </a:bodyPr>
          <a:lstStyle/>
          <a:p>
            <a:pPr lvl="0" algn="l">
              <a:lnSpc>
                <a:spcPct val="110000"/>
              </a:lnSpc>
              <a:spcAft>
                <a:spcPts val="0"/>
              </a:spcAft>
            </a:pPr>
            <a:r>
              <a:rPr lang="uk-UA" sz="2800" dirty="0" smtClean="0"/>
              <a:t>				ЛІТЕРАТУРА</a:t>
            </a:r>
            <a:br>
              <a:rPr lang="uk-UA" sz="2800" dirty="0" smtClean="0"/>
            </a:br>
            <a:r>
              <a:rPr lang="uk-UA" sz="2800" dirty="0" smtClean="0"/>
              <a:t>      1</a:t>
            </a:r>
            <a:r>
              <a:rPr lang="uk-UA" sz="2400" dirty="0" smtClean="0"/>
              <a:t>. </a:t>
            </a:r>
            <a:r>
              <a:rPr lang="uk-UA" sz="2400" dirty="0" err="1" smtClean="0">
                <a:latin typeface="Times New Roman" panose="02020603050405020304" pitchFamily="18" charset="0"/>
                <a:ea typeface="Calibri" panose="020F0502020204030204" pitchFamily="34" charset="0"/>
                <a:cs typeface="Times New Roman" panose="02020603050405020304" pitchFamily="18" charset="0"/>
              </a:rPr>
              <a:t>Ібатуллін</a:t>
            </a:r>
            <a:r>
              <a:rPr lang="uk-UA"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uk-UA" sz="2400" dirty="0">
                <a:latin typeface="Times New Roman" panose="02020603050405020304" pitchFamily="18" charset="0"/>
                <a:ea typeface="Calibri" panose="020F0502020204030204" pitchFamily="34" charset="0"/>
                <a:cs typeface="Times New Roman" panose="02020603050405020304" pitchFamily="18" charset="0"/>
              </a:rPr>
              <a:t>І.І., </a:t>
            </a:r>
            <a:r>
              <a:rPr lang="uk-UA" sz="2400" dirty="0" err="1">
                <a:latin typeface="Times New Roman" panose="02020603050405020304" pitchFamily="18" charset="0"/>
                <a:ea typeface="Calibri" panose="020F0502020204030204" pitchFamily="34" charset="0"/>
                <a:cs typeface="Times New Roman" panose="02020603050405020304" pitchFamily="18" charset="0"/>
              </a:rPr>
              <a:t>Жукорський</a:t>
            </a:r>
            <a:r>
              <a:rPr lang="uk-UA" sz="2400" dirty="0">
                <a:latin typeface="Times New Roman" panose="02020603050405020304" pitchFamily="18" charset="0"/>
                <a:ea typeface="Calibri" panose="020F0502020204030204" pitchFamily="34" charset="0"/>
                <a:cs typeface="Times New Roman" panose="02020603050405020304" pitchFamily="18" charset="0"/>
              </a:rPr>
              <a:t> О.М., </a:t>
            </a:r>
            <a:r>
              <a:rPr lang="uk-UA" sz="2400" dirty="0" err="1">
                <a:latin typeface="Times New Roman" panose="02020603050405020304" pitchFamily="18" charset="0"/>
                <a:ea typeface="Calibri" panose="020F0502020204030204" pitchFamily="34" charset="0"/>
                <a:cs typeface="Times New Roman" panose="02020603050405020304" pitchFamily="18" charset="0"/>
              </a:rPr>
              <a:t>Бащенко</a:t>
            </a:r>
            <a:r>
              <a:rPr lang="uk-UA" sz="2400" dirty="0">
                <a:latin typeface="Times New Roman" panose="02020603050405020304" pitchFamily="18" charset="0"/>
                <a:ea typeface="Calibri" panose="020F0502020204030204" pitchFamily="34" charset="0"/>
                <a:cs typeface="Times New Roman" panose="02020603050405020304" pitchFamily="18" charset="0"/>
              </a:rPr>
              <a:t> М.І., та ін. Методологія та організація наукових досліджень у тваринництві : посібник. Київ : Аграрна наука, 2017. 327 с</a:t>
            </a:r>
            <a:r>
              <a:rPr lang="uk-UA" sz="2400" dirty="0" smtClean="0">
                <a:latin typeface="Times New Roman" panose="02020603050405020304" pitchFamily="18" charset="0"/>
                <a:ea typeface="Calibri" panose="020F0502020204030204" pitchFamily="34" charset="0"/>
                <a:cs typeface="Times New Roman" panose="02020603050405020304" pitchFamily="18" charset="0"/>
              </a:rPr>
              <a:t>.</a:t>
            </a:r>
            <a:br>
              <a:rPr lang="uk-UA" sz="2400" dirty="0" smtClean="0">
                <a:latin typeface="Times New Roman" panose="02020603050405020304" pitchFamily="18" charset="0"/>
                <a:ea typeface="Calibri" panose="020F0502020204030204" pitchFamily="34" charset="0"/>
                <a:cs typeface="Times New Roman" panose="02020603050405020304" pitchFamily="18" charset="0"/>
              </a:rPr>
            </a:br>
            <a:r>
              <a:rPr lang="uk-UA" sz="2400" dirty="0" smtClean="0">
                <a:latin typeface="Times New Roman" panose="02020603050405020304" pitchFamily="18" charset="0"/>
                <a:ea typeface="Calibri" panose="020F0502020204030204" pitchFamily="34" charset="0"/>
                <a:cs typeface="Times New Roman" panose="02020603050405020304" pitchFamily="18" charset="0"/>
              </a:rPr>
              <a:t>      2. </a:t>
            </a:r>
            <a:r>
              <a:rPr lang="uk-UA" sz="2400" dirty="0" smtClean="0">
                <a:latin typeface="Times New Roman" panose="02020603050405020304" pitchFamily="18" charset="0"/>
                <a:ea typeface="Times New Roman" panose="02020603050405020304" pitchFamily="18" charset="0"/>
              </a:rPr>
              <a:t>Сироватко </a:t>
            </a:r>
            <a:r>
              <a:rPr lang="uk-UA" sz="2400" dirty="0">
                <a:latin typeface="Times New Roman" panose="02020603050405020304" pitchFamily="18" charset="0"/>
                <a:ea typeface="Times New Roman" panose="02020603050405020304" pitchFamily="18" charset="0"/>
              </a:rPr>
              <a:t>К.М. Методика дослідної справи. Методичні рекомендації  для практичних занять та самостійної роботи здобувачів галузі знань: 20 «Аграрні науки та продовольство» спеціальності: 204 «Технологія виробництва і переробки продукції тваринництва» ступеня вищої освіти: доктор філософії.  Вінниця: ВНАУ, 2021. 60 С</a:t>
            </a:r>
            <a:r>
              <a:rPr lang="uk-UA"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400" dirty="0">
                <a:latin typeface="Calibri" panose="020F0502020204030204" pitchFamily="34" charset="0"/>
                <a:ea typeface="Calibri" panose="020F0502020204030204" pitchFamily="34" charset="0"/>
                <a:cs typeface="Times New Roman" panose="02020603050405020304" pitchFamily="18" charset="0"/>
              </a:rPr>
              <a:t/>
            </a:r>
            <a:br>
              <a:rPr lang="ru-RU" sz="2400" dirty="0">
                <a:latin typeface="Calibri" panose="020F0502020204030204" pitchFamily="34" charset="0"/>
                <a:ea typeface="Calibri" panose="020F0502020204030204" pitchFamily="34" charset="0"/>
                <a:cs typeface="Times New Roman" panose="02020603050405020304" pitchFamily="18" charset="0"/>
              </a:rPr>
            </a:br>
            <a:r>
              <a:rPr lang="uk-UA" sz="2400" dirty="0" smtClean="0"/>
              <a:t/>
            </a:r>
            <a:br>
              <a:rPr lang="uk-UA" sz="2400" dirty="0" smtClean="0"/>
            </a:br>
            <a:endParaRPr lang="ru-RU" sz="2400" dirty="0"/>
          </a:p>
        </p:txBody>
      </p:sp>
    </p:spTree>
    <p:extLst>
      <p:ext uri="{BB962C8B-B14F-4D97-AF65-F5344CB8AC3E}">
        <p14:creationId xmlns:p14="http://schemas.microsoft.com/office/powerpoint/2010/main" val="4264355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640960" cy="6178698"/>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l"/>
            <a:r>
              <a:rPr lang="uk-UA" sz="2800" b="1" dirty="0" smtClean="0">
                <a:solidFill>
                  <a:srgbClr val="C00000"/>
                </a:solidFill>
                <a:latin typeface="Times New Roman"/>
                <a:ea typeface="Times New Roman"/>
                <a:cs typeface="Times New Roman"/>
              </a:rPr>
              <a:t>	</a:t>
            </a:r>
            <a:r>
              <a:rPr lang="uk-UA" sz="2700" dirty="0" smtClean="0">
                <a:latin typeface="Times New Roman"/>
                <a:ea typeface="Times New Roman"/>
                <a:cs typeface="Times New Roman"/>
              </a:rPr>
              <a:t>Залежно </a:t>
            </a:r>
            <a:r>
              <a:rPr lang="uk-UA" sz="2700" dirty="0">
                <a:latin typeface="Times New Roman"/>
                <a:ea typeface="Times New Roman"/>
                <a:cs typeface="Times New Roman"/>
              </a:rPr>
              <a:t>від схеми досліду, в кінці основного або заключного</a:t>
            </a:r>
            <a:r>
              <a:rPr lang="uk-UA" sz="2700" spc="5" dirty="0">
                <a:latin typeface="Times New Roman"/>
                <a:ea typeface="Times New Roman"/>
                <a:cs typeface="Times New Roman"/>
              </a:rPr>
              <a:t> </a:t>
            </a:r>
            <a:r>
              <a:rPr lang="uk-UA" sz="2700" dirty="0">
                <a:latin typeface="Times New Roman"/>
                <a:ea typeface="Times New Roman"/>
                <a:cs typeface="Times New Roman"/>
              </a:rPr>
              <a:t>періодів</a:t>
            </a:r>
            <a:r>
              <a:rPr lang="uk-UA" sz="2700" spc="5" dirty="0">
                <a:latin typeface="Times New Roman"/>
                <a:ea typeface="Times New Roman"/>
                <a:cs typeface="Times New Roman"/>
              </a:rPr>
              <a:t> </a:t>
            </a:r>
            <a:r>
              <a:rPr lang="uk-UA" sz="2700" dirty="0">
                <a:latin typeface="Times New Roman"/>
                <a:ea typeface="Times New Roman"/>
                <a:cs typeface="Times New Roman"/>
              </a:rPr>
              <a:t>проводиться</a:t>
            </a:r>
            <a:r>
              <a:rPr lang="uk-UA" sz="2700" spc="5" dirty="0">
                <a:latin typeface="Times New Roman"/>
                <a:ea typeface="Times New Roman"/>
                <a:cs typeface="Times New Roman"/>
              </a:rPr>
              <a:t> </a:t>
            </a:r>
            <a:r>
              <a:rPr lang="uk-UA" sz="2700" dirty="0">
                <a:latin typeface="Times New Roman"/>
                <a:ea typeface="Times New Roman"/>
                <a:cs typeface="Times New Roman"/>
              </a:rPr>
              <a:t>контрольний</a:t>
            </a:r>
            <a:r>
              <a:rPr lang="uk-UA" sz="2700" spc="5" dirty="0">
                <a:latin typeface="Times New Roman"/>
                <a:ea typeface="Times New Roman"/>
                <a:cs typeface="Times New Roman"/>
              </a:rPr>
              <a:t> </a:t>
            </a:r>
            <a:r>
              <a:rPr lang="uk-UA" sz="2700" dirty="0">
                <a:latin typeface="Times New Roman"/>
                <a:ea typeface="Times New Roman"/>
                <a:cs typeface="Times New Roman"/>
              </a:rPr>
              <a:t>забій</a:t>
            </a:r>
            <a:r>
              <a:rPr lang="uk-UA" sz="2700" spc="5" dirty="0">
                <a:latin typeface="Times New Roman"/>
                <a:ea typeface="Times New Roman"/>
                <a:cs typeface="Times New Roman"/>
              </a:rPr>
              <a:t> </a:t>
            </a:r>
            <a:r>
              <a:rPr lang="uk-UA" sz="2700" dirty="0">
                <a:latin typeface="Times New Roman"/>
                <a:ea typeface="Times New Roman"/>
                <a:cs typeface="Times New Roman"/>
              </a:rPr>
              <a:t>піддослідних</a:t>
            </a:r>
            <a:r>
              <a:rPr lang="uk-UA" sz="2700" spc="5" dirty="0">
                <a:latin typeface="Times New Roman"/>
                <a:ea typeface="Times New Roman"/>
                <a:cs typeface="Times New Roman"/>
              </a:rPr>
              <a:t> </a:t>
            </a:r>
            <a:r>
              <a:rPr lang="uk-UA" sz="2700" dirty="0">
                <a:latin typeface="Times New Roman"/>
                <a:ea typeface="Times New Roman"/>
                <a:cs typeface="Times New Roman"/>
              </a:rPr>
              <a:t>тварин.</a:t>
            </a:r>
            <a:r>
              <a:rPr lang="uk-UA" sz="2700" spc="-385" dirty="0">
                <a:latin typeface="Times New Roman"/>
                <a:ea typeface="Times New Roman"/>
                <a:cs typeface="Times New Roman"/>
              </a:rPr>
              <a:t> </a:t>
            </a:r>
            <a:r>
              <a:rPr lang="uk-UA" sz="2700" spc="-385" dirty="0" smtClean="0">
                <a:latin typeface="Times New Roman"/>
                <a:ea typeface="Times New Roman"/>
                <a:cs typeface="Times New Roman"/>
              </a:rPr>
              <a:t/>
            </a:r>
            <a:br>
              <a:rPr lang="uk-UA" sz="2700" spc="-385" dirty="0" smtClean="0">
                <a:latin typeface="Times New Roman"/>
                <a:ea typeface="Times New Roman"/>
                <a:cs typeface="Times New Roman"/>
              </a:rPr>
            </a:br>
            <a:r>
              <a:rPr lang="uk-UA" sz="2700" spc="-385" dirty="0">
                <a:latin typeface="Times New Roman"/>
                <a:ea typeface="Times New Roman"/>
                <a:cs typeface="Times New Roman"/>
              </a:rPr>
              <a:t>	</a:t>
            </a:r>
            <a:r>
              <a:rPr lang="uk-UA" sz="2700" dirty="0" smtClean="0">
                <a:latin typeface="Times New Roman"/>
                <a:ea typeface="Times New Roman"/>
                <a:cs typeface="Times New Roman"/>
              </a:rPr>
              <a:t>Забиватись </a:t>
            </a:r>
            <a:r>
              <a:rPr lang="uk-UA" sz="2700" dirty="0">
                <a:latin typeface="Times New Roman"/>
                <a:ea typeface="Times New Roman"/>
                <a:cs typeface="Times New Roman"/>
              </a:rPr>
              <a:t>можуть як усі тварини, так і по 3-4 голови з кожної</a:t>
            </a:r>
            <a:r>
              <a:rPr lang="uk-UA" sz="2700" spc="5" dirty="0">
                <a:latin typeface="Times New Roman"/>
                <a:ea typeface="Times New Roman"/>
                <a:cs typeface="Times New Roman"/>
              </a:rPr>
              <a:t> </a:t>
            </a:r>
            <a:r>
              <a:rPr lang="uk-UA" sz="2700" dirty="0">
                <a:latin typeface="Times New Roman"/>
                <a:ea typeface="Times New Roman"/>
                <a:cs typeface="Times New Roman"/>
              </a:rPr>
              <a:t>групи. Перед забоєм проводиться голодна витримка тварин (12-24</a:t>
            </a:r>
            <a:r>
              <a:rPr lang="uk-UA" sz="2700" spc="5" dirty="0">
                <a:latin typeface="Times New Roman"/>
                <a:ea typeface="Times New Roman"/>
                <a:cs typeface="Times New Roman"/>
              </a:rPr>
              <a:t> </a:t>
            </a:r>
            <a:r>
              <a:rPr lang="uk-UA" sz="2700" dirty="0">
                <a:latin typeface="Times New Roman"/>
                <a:ea typeface="Times New Roman"/>
                <a:cs typeface="Times New Roman"/>
              </a:rPr>
              <a:t>год)</a:t>
            </a:r>
            <a:r>
              <a:rPr lang="uk-UA" sz="2700" spc="-10" dirty="0">
                <a:latin typeface="Times New Roman"/>
                <a:ea typeface="Times New Roman"/>
                <a:cs typeface="Times New Roman"/>
              </a:rPr>
              <a:t> </a:t>
            </a:r>
            <a:r>
              <a:rPr lang="uk-UA" sz="2700" dirty="0">
                <a:latin typeface="Times New Roman"/>
                <a:ea typeface="Times New Roman"/>
                <a:cs typeface="Times New Roman"/>
              </a:rPr>
              <a:t>та</a:t>
            </a:r>
            <a:r>
              <a:rPr lang="uk-UA" sz="2700" spc="10" dirty="0">
                <a:latin typeface="Times New Roman"/>
                <a:ea typeface="Times New Roman"/>
                <a:cs typeface="Times New Roman"/>
              </a:rPr>
              <a:t> </a:t>
            </a:r>
            <a:r>
              <a:rPr lang="uk-UA" sz="2700" dirty="0">
                <a:latin typeface="Times New Roman"/>
                <a:ea typeface="Times New Roman"/>
                <a:cs typeface="Times New Roman"/>
              </a:rPr>
              <a:t>індивідуальне</a:t>
            </a:r>
            <a:r>
              <a:rPr lang="uk-UA" sz="2700" spc="-15" dirty="0">
                <a:latin typeface="Times New Roman"/>
                <a:ea typeface="Times New Roman"/>
                <a:cs typeface="Times New Roman"/>
              </a:rPr>
              <a:t> </a:t>
            </a:r>
            <a:r>
              <a:rPr lang="uk-UA" sz="2700" dirty="0">
                <a:latin typeface="Times New Roman"/>
                <a:ea typeface="Times New Roman"/>
                <a:cs typeface="Times New Roman"/>
              </a:rPr>
              <a:t>зважування.</a:t>
            </a:r>
            <a:r>
              <a:rPr lang="ru-RU" sz="2700" dirty="0">
                <a:ea typeface="Calibri"/>
                <a:cs typeface="Times New Roman"/>
              </a:rPr>
              <a:t/>
            </a:r>
            <a:br>
              <a:rPr lang="ru-RU" sz="2700" dirty="0">
                <a:ea typeface="Calibri"/>
                <a:cs typeface="Times New Roman"/>
              </a:rPr>
            </a:br>
            <a:r>
              <a:rPr lang="ru-RU" sz="2700" dirty="0" smtClean="0">
                <a:ea typeface="Calibri"/>
                <a:cs typeface="Times New Roman"/>
              </a:rPr>
              <a:t>	</a:t>
            </a:r>
            <a:r>
              <a:rPr lang="ru-RU" sz="2700" dirty="0" err="1" smtClean="0">
                <a:latin typeface="Times New Roman" panose="02020603050405020304" pitchFamily="18" charset="0"/>
                <a:cs typeface="Times New Roman" panose="02020603050405020304" pitchFamily="18" charset="0"/>
              </a:rPr>
              <a:t>Велику</a:t>
            </a:r>
            <a:r>
              <a:rPr lang="ru-RU" sz="2700" dirty="0" smtClean="0">
                <a:latin typeface="Times New Roman" panose="02020603050405020304" pitchFamily="18" charset="0"/>
                <a:cs typeface="Times New Roman" panose="02020603050405020304" pitchFamily="18" charset="0"/>
              </a:rPr>
              <a:t> </a:t>
            </a:r>
            <a:r>
              <a:rPr lang="ru-RU" sz="2700" dirty="0" err="1">
                <a:latin typeface="Times New Roman" panose="02020603050405020304" pitchFamily="18" charset="0"/>
                <a:cs typeface="Times New Roman" panose="02020603050405020304" pitchFamily="18" charset="0"/>
              </a:rPr>
              <a:t>рогату</a:t>
            </a:r>
            <a:r>
              <a:rPr lang="ru-RU" sz="2700" dirty="0">
                <a:latin typeface="Times New Roman" panose="02020603050405020304" pitchFamily="18" charset="0"/>
                <a:cs typeface="Times New Roman" panose="02020603050405020304" pitchFamily="18" charset="0"/>
              </a:rPr>
              <a:t> худобу </a:t>
            </a:r>
            <a:r>
              <a:rPr lang="uk-UA" sz="2700" dirty="0">
                <a:latin typeface="Times New Roman" panose="02020603050405020304" pitchFamily="18" charset="0"/>
                <a:cs typeface="Times New Roman" panose="02020603050405020304" pitchFamily="18" charset="0"/>
              </a:rPr>
              <a:t>витримують у господарстві у загонах або стійлах (там, де утримувались тварини) без корму 15 годин, водою</a:t>
            </a:r>
            <a:r>
              <a:rPr lang="ru-RU" sz="2700" dirty="0">
                <a:latin typeface="Times New Roman" panose="02020603050405020304" pitchFamily="18" charset="0"/>
                <a:cs typeface="Times New Roman" panose="02020603050405020304" pitchFamily="18" charset="0"/>
              </a:rPr>
              <a:t> не </a:t>
            </a:r>
            <a:r>
              <a:rPr lang="ru-RU" sz="2700" dirty="0" err="1">
                <a:latin typeface="Times New Roman" panose="02020603050405020304" pitchFamily="18" charset="0"/>
                <a:cs typeface="Times New Roman" panose="02020603050405020304" pitchFamily="18" charset="0"/>
              </a:rPr>
              <a:t>обмежують</a:t>
            </a:r>
            <a:r>
              <a:rPr lang="ru-RU" sz="2700" dirty="0">
                <a:latin typeface="Times New Roman" panose="02020603050405020304" pitchFamily="18" charset="0"/>
                <a:cs typeface="Times New Roman" panose="02020603050405020304" pitchFamily="18" charset="0"/>
              </a:rPr>
              <a:t>. </a:t>
            </a:r>
            <a:r>
              <a:rPr lang="uk-UA" sz="2700" dirty="0">
                <a:latin typeface="Times New Roman" panose="02020603050405020304" pitchFamily="18" charset="0"/>
                <a:cs typeface="Times New Roman" panose="02020603050405020304" pitchFamily="18" charset="0"/>
              </a:rPr>
              <a:t>Після чого доставляють на м'ясопереробне підприємство автотранспортом, де витримують 5 годин без корму та води і направляють на забій. </a:t>
            </a:r>
            <a:r>
              <a:rPr lang="uk-UA" sz="2700" b="1" i="1" dirty="0">
                <a:solidFill>
                  <a:srgbClr val="C00000"/>
                </a:solidFill>
                <a:latin typeface="Times New Roman" panose="02020603050405020304" pitchFamily="18" charset="0"/>
                <a:cs typeface="Times New Roman" panose="02020603050405020304" pitchFamily="18" charset="0"/>
              </a:rPr>
              <a:t>Проведення </a:t>
            </a:r>
            <a:r>
              <a:rPr lang="uk-UA" sz="2700" b="1" i="1" dirty="0" err="1">
                <a:solidFill>
                  <a:srgbClr val="C00000"/>
                </a:solidFill>
                <a:latin typeface="Times New Roman" panose="02020603050405020304" pitchFamily="18" charset="0"/>
                <a:cs typeface="Times New Roman" panose="02020603050405020304" pitchFamily="18" charset="0"/>
              </a:rPr>
              <a:t>передзабійної</a:t>
            </a:r>
            <a:r>
              <a:rPr lang="uk-UA" sz="2700" b="1" i="1" dirty="0">
                <a:solidFill>
                  <a:srgbClr val="C00000"/>
                </a:solidFill>
                <a:latin typeface="Times New Roman" panose="02020603050405020304" pitchFamily="18" charset="0"/>
                <a:cs typeface="Times New Roman" panose="02020603050405020304" pitchFamily="18" charset="0"/>
              </a:rPr>
              <a:t> голодної витримки великої рогатої худоби</a:t>
            </a:r>
            <a:r>
              <a:rPr lang="uk-UA" sz="2700" dirty="0">
                <a:latin typeface="Times New Roman" panose="02020603050405020304" pitchFamily="18" charset="0"/>
                <a:cs typeface="Times New Roman" panose="02020603050405020304" pitchFamily="18" charset="0"/>
              </a:rPr>
              <a:t>, безпосередньо у господарстві, </a:t>
            </a:r>
            <a:r>
              <a:rPr lang="uk-UA" sz="2700" i="1" dirty="0">
                <a:solidFill>
                  <a:srgbClr val="002060"/>
                </a:solidFill>
                <a:latin typeface="Times New Roman" panose="02020603050405020304" pitchFamily="18" charset="0"/>
                <a:cs typeface="Times New Roman" panose="02020603050405020304" pitchFamily="18" charset="0"/>
              </a:rPr>
              <a:t>сприяє зниженню травматизму у 2 рази, зменшенню зачистки і вибраковки м'язової тканини до 60 %, збільшенню забійних виходів м'яса на 1,1-1,6 %, підвищенню його якості та сортності</a:t>
            </a:r>
            <a:r>
              <a:rPr lang="uk-UA" sz="2400" i="1" dirty="0">
                <a:solidFill>
                  <a:srgbClr val="002060"/>
                </a:solidFill>
                <a:latin typeface="Times New Roman" panose="02020603050405020304" pitchFamily="18" charset="0"/>
                <a:cs typeface="Times New Roman" panose="02020603050405020304" pitchFamily="18" charset="0"/>
              </a:rPr>
              <a:t>.</a:t>
            </a:r>
            <a:endParaRPr lang="ru-RU" sz="2400"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511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640960" cy="6178698"/>
          </a:xfrm>
        </p:spPr>
        <p:style>
          <a:lnRef idx="1">
            <a:schemeClr val="accent3"/>
          </a:lnRef>
          <a:fillRef idx="2">
            <a:schemeClr val="accent3"/>
          </a:fillRef>
          <a:effectRef idx="1">
            <a:schemeClr val="accent3"/>
          </a:effectRef>
          <a:fontRef idx="minor">
            <a:schemeClr val="dk1"/>
          </a:fontRef>
        </p:style>
        <p:txBody>
          <a:bodyPr>
            <a:normAutofit/>
          </a:bodyPr>
          <a:lstStyle/>
          <a:p>
            <a:pPr marL="75565" marR="165100" indent="344170" algn="l">
              <a:lnSpc>
                <a:spcPts val="2700"/>
              </a:lnSpc>
              <a:spcAft>
                <a:spcPts val="0"/>
              </a:spcAft>
            </a:pPr>
            <a:r>
              <a:rPr lang="ru-RU" sz="2800" b="1" dirty="0" smtClean="0">
                <a:latin typeface="Times New Roman"/>
                <a:ea typeface="Times New Roman"/>
                <a:cs typeface="Times New Roman"/>
              </a:rPr>
              <a:t>	 </a:t>
            </a:r>
            <a:r>
              <a:rPr lang="uk-UA" sz="2400" b="1" dirty="0" err="1">
                <a:solidFill>
                  <a:srgbClr val="C00000"/>
                </a:solidFill>
                <a:latin typeface="Times New Roman"/>
                <a:ea typeface="Times New Roman"/>
                <a:cs typeface="Times New Roman"/>
              </a:rPr>
              <a:t>Передзабійна</a:t>
            </a:r>
            <a:r>
              <a:rPr lang="uk-UA" sz="2400" b="1" dirty="0">
                <a:solidFill>
                  <a:srgbClr val="C00000"/>
                </a:solidFill>
                <a:latin typeface="Times New Roman"/>
                <a:ea typeface="Times New Roman"/>
                <a:cs typeface="Times New Roman"/>
              </a:rPr>
              <a:t> голодна витримка </a:t>
            </a:r>
            <a:r>
              <a:rPr lang="uk-UA" sz="2400" dirty="0">
                <a:latin typeface="Times New Roman"/>
                <a:ea typeface="Times New Roman"/>
                <a:cs typeface="Times New Roman"/>
              </a:rPr>
              <a:t>свиней не повинна бути довшою 8 годин, більш тривала витримка перед забоєм веде до зниження якості м’яса. В першу чергу зниження </a:t>
            </a:r>
            <a:r>
              <a:rPr lang="uk-UA" sz="2400" dirty="0" err="1">
                <a:latin typeface="Times New Roman"/>
                <a:ea typeface="Times New Roman"/>
                <a:cs typeface="Times New Roman"/>
              </a:rPr>
              <a:t>вологоутримуючої</a:t>
            </a:r>
            <a:r>
              <a:rPr lang="uk-UA" sz="2400" dirty="0">
                <a:latin typeface="Times New Roman"/>
                <a:ea typeface="Times New Roman"/>
                <a:cs typeface="Times New Roman"/>
              </a:rPr>
              <a:t> здатності на 5,8 % та енергетичної цінності на 18,5 %.</a:t>
            </a:r>
            <a:r>
              <a:rPr lang="ru-RU" sz="2400" dirty="0">
                <a:ea typeface="Calibri"/>
                <a:cs typeface="Times New Roman"/>
              </a:rPr>
              <a:t/>
            </a:r>
            <a:br>
              <a:rPr lang="ru-RU" sz="2400" dirty="0">
                <a:ea typeface="Calibri"/>
                <a:cs typeface="Times New Roman"/>
              </a:rPr>
            </a:br>
            <a:r>
              <a:rPr lang="ru-RU" sz="2400" dirty="0" smtClean="0">
                <a:ea typeface="Calibri"/>
                <a:cs typeface="Times New Roman"/>
              </a:rPr>
              <a:t>	</a:t>
            </a:r>
            <a:r>
              <a:rPr lang="uk-UA" sz="2400" b="1" dirty="0" err="1" smtClean="0">
                <a:solidFill>
                  <a:srgbClr val="C00000"/>
                </a:solidFill>
                <a:latin typeface="Times New Roman"/>
                <a:ea typeface="Times New Roman"/>
                <a:cs typeface="Times New Roman"/>
              </a:rPr>
              <a:t>Передзабійна</a:t>
            </a:r>
            <a:r>
              <a:rPr lang="uk-UA" sz="2400" b="1" dirty="0" smtClean="0">
                <a:solidFill>
                  <a:srgbClr val="C00000"/>
                </a:solidFill>
                <a:latin typeface="Times New Roman"/>
                <a:ea typeface="Times New Roman"/>
                <a:cs typeface="Times New Roman"/>
              </a:rPr>
              <a:t> </a:t>
            </a:r>
            <a:r>
              <a:rPr lang="uk-UA" sz="2400" b="1" dirty="0">
                <a:solidFill>
                  <a:srgbClr val="C00000"/>
                </a:solidFill>
                <a:latin typeface="Times New Roman"/>
                <a:ea typeface="Times New Roman"/>
                <a:cs typeface="Times New Roman"/>
              </a:rPr>
              <a:t>голодна витримка для курей</a:t>
            </a:r>
            <a:r>
              <a:rPr lang="uk-UA" sz="2400" dirty="0">
                <a:latin typeface="Times New Roman"/>
                <a:ea typeface="Times New Roman"/>
                <a:cs typeface="Times New Roman"/>
              </a:rPr>
              <a:t>, курчат і індичок не повинна перевищувати 18 годин, а для водоплавної птиці — не більш 24 годин. У період голодування птиця одержує воду. Замість питної води птиці рекомендують давати 2%-ний водяний розчин глауберової солі: курці — 80, качці — 120 і гусаку — 350 см3 розчину. </a:t>
            </a:r>
            <a:r>
              <a:rPr lang="uk-UA" sz="2400" dirty="0" smtClean="0">
                <a:latin typeface="Times New Roman"/>
                <a:ea typeface="Times New Roman"/>
                <a:cs typeface="Times New Roman"/>
              </a:rPr>
              <a:t/>
            </a:r>
            <a:br>
              <a:rPr lang="uk-UA" sz="2400" dirty="0" smtClean="0">
                <a:latin typeface="Times New Roman"/>
                <a:ea typeface="Times New Roman"/>
                <a:cs typeface="Times New Roman"/>
              </a:rPr>
            </a:br>
            <a:r>
              <a:rPr lang="uk-UA" sz="2400" dirty="0">
                <a:latin typeface="Times New Roman"/>
                <a:ea typeface="Times New Roman"/>
                <a:cs typeface="Times New Roman"/>
              </a:rPr>
              <a:t>	</a:t>
            </a:r>
            <a:r>
              <a:rPr lang="uk-UA" sz="2400" dirty="0" smtClean="0">
                <a:latin typeface="Times New Roman"/>
                <a:ea typeface="Times New Roman"/>
                <a:cs typeface="Times New Roman"/>
              </a:rPr>
              <a:t>Дослідами</a:t>
            </a:r>
            <a:r>
              <a:rPr lang="uk-UA" sz="2400" dirty="0">
                <a:latin typeface="Times New Roman"/>
                <a:ea typeface="Times New Roman"/>
                <a:cs typeface="Times New Roman"/>
              </a:rPr>
              <a:t>, встановлено, що з метою максимального збільшення забійних виходів і якості м'яса птиці, в процесі її первинної переробки, необхідно </a:t>
            </a:r>
            <a:r>
              <a:rPr lang="uk-UA" sz="2400" dirty="0" err="1">
                <a:latin typeface="Times New Roman"/>
                <a:ea typeface="Times New Roman"/>
                <a:cs typeface="Times New Roman"/>
              </a:rPr>
              <a:t>передзабійну</a:t>
            </a:r>
            <a:r>
              <a:rPr lang="uk-UA" sz="2400" dirty="0">
                <a:latin typeface="Times New Roman"/>
                <a:ea typeface="Times New Roman"/>
                <a:cs typeface="Times New Roman"/>
              </a:rPr>
              <a:t> голодну витримку скоротити до 4 годин при переробці методом патрання і до 8 годин при </a:t>
            </a:r>
            <a:r>
              <a:rPr lang="uk-UA" sz="2400" dirty="0" err="1">
                <a:latin typeface="Times New Roman"/>
                <a:ea typeface="Times New Roman"/>
                <a:cs typeface="Times New Roman"/>
              </a:rPr>
              <a:t>напівпатранні</a:t>
            </a:r>
            <a:r>
              <a:rPr lang="uk-UA" sz="2400" dirty="0">
                <a:latin typeface="Times New Roman"/>
                <a:ea typeface="Times New Roman"/>
                <a:cs typeface="Times New Roman"/>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8428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640960" cy="6178698"/>
          </a:xfrm>
        </p:spPr>
        <p:style>
          <a:lnRef idx="1">
            <a:schemeClr val="accent3"/>
          </a:lnRef>
          <a:fillRef idx="2">
            <a:schemeClr val="accent3"/>
          </a:fillRef>
          <a:effectRef idx="1">
            <a:schemeClr val="accent3"/>
          </a:effectRef>
          <a:fontRef idx="minor">
            <a:schemeClr val="dk1"/>
          </a:fontRef>
        </p:style>
        <p:txBody>
          <a:bodyPr>
            <a:normAutofit/>
          </a:bodyPr>
          <a:lstStyle/>
          <a:p>
            <a:pPr marL="532765" marR="165100" indent="-457200" algn="l">
              <a:lnSpc>
                <a:spcPts val="2700"/>
              </a:lnSpc>
              <a:spcAft>
                <a:spcPts val="0"/>
              </a:spcAft>
              <a:buFont typeface="Wingdings" panose="05000000000000000000" pitchFamily="2" charset="2"/>
              <a:buChar char="q"/>
            </a:pPr>
            <a:r>
              <a:rPr lang="ru-RU" sz="2800" b="1" dirty="0" smtClean="0">
                <a:latin typeface="Times New Roman"/>
                <a:ea typeface="Times New Roman"/>
                <a:cs typeface="Times New Roman"/>
              </a:rPr>
              <a:t>	</a:t>
            </a:r>
            <a:r>
              <a:rPr lang="ru-RU" sz="2800" dirty="0" err="1">
                <a:solidFill>
                  <a:prstClr val="black"/>
                </a:solidFill>
                <a:latin typeface="Times New Roman" panose="02020603050405020304" pitchFamily="18" charset="0"/>
                <a:ea typeface="+mj-ea"/>
                <a:cs typeface="Times New Roman" panose="02020603050405020304" pitchFamily="18" charset="0"/>
              </a:rPr>
              <a:t>Якщо</a:t>
            </a:r>
            <a:r>
              <a:rPr lang="ru-RU" sz="2800" dirty="0">
                <a:solidFill>
                  <a:prstClr val="black"/>
                </a:solidFill>
                <a:latin typeface="Times New Roman" panose="02020603050405020304" pitchFamily="18" charset="0"/>
                <a:ea typeface="+mj-ea"/>
                <a:cs typeface="Times New Roman" panose="02020603050405020304" pitchFamily="18" charset="0"/>
              </a:rPr>
              <a:t> </a:t>
            </a:r>
            <a:r>
              <a:rPr lang="ru-RU" sz="2800" dirty="0" err="1">
                <a:solidFill>
                  <a:prstClr val="black"/>
                </a:solidFill>
                <a:latin typeface="Times New Roman" panose="02020603050405020304" pitchFamily="18" charset="0"/>
                <a:ea typeface="+mj-ea"/>
                <a:cs typeface="Times New Roman" panose="02020603050405020304" pitchFamily="18" charset="0"/>
              </a:rPr>
              <a:t>тварин</a:t>
            </a:r>
            <a:r>
              <a:rPr lang="ru-RU" sz="2800" dirty="0">
                <a:solidFill>
                  <a:prstClr val="black"/>
                </a:solidFill>
                <a:latin typeface="Times New Roman" panose="02020603050405020304" pitchFamily="18" charset="0"/>
                <a:ea typeface="+mj-ea"/>
                <a:cs typeface="Times New Roman" panose="02020603050405020304" pitchFamily="18" charset="0"/>
              </a:rPr>
              <a:t> перед </a:t>
            </a:r>
            <a:r>
              <a:rPr lang="ru-RU" sz="2800" dirty="0" err="1">
                <a:solidFill>
                  <a:prstClr val="black"/>
                </a:solidFill>
                <a:latin typeface="Times New Roman" panose="02020603050405020304" pitchFamily="18" charset="0"/>
                <a:ea typeface="+mj-ea"/>
                <a:cs typeface="Times New Roman" panose="02020603050405020304" pitchFamily="18" charset="0"/>
              </a:rPr>
              <a:t>забоєм</a:t>
            </a:r>
            <a:r>
              <a:rPr lang="ru-RU" sz="2800" dirty="0">
                <a:solidFill>
                  <a:prstClr val="black"/>
                </a:solidFill>
                <a:latin typeface="Times New Roman" panose="02020603050405020304" pitchFamily="18" charset="0"/>
                <a:ea typeface="+mj-ea"/>
                <a:cs typeface="Times New Roman" panose="02020603050405020304" pitchFamily="18" charset="0"/>
              </a:rPr>
              <a:t> не </a:t>
            </a:r>
            <a:r>
              <a:rPr lang="ru-RU" sz="2800" dirty="0" err="1">
                <a:solidFill>
                  <a:prstClr val="black"/>
                </a:solidFill>
                <a:latin typeface="Times New Roman" panose="02020603050405020304" pitchFamily="18" charset="0"/>
                <a:ea typeface="+mj-ea"/>
                <a:cs typeface="Times New Roman" panose="02020603050405020304" pitchFamily="18" charset="0"/>
              </a:rPr>
              <a:t>витримували</a:t>
            </a:r>
            <a:r>
              <a:rPr lang="ru-RU" sz="2800" dirty="0">
                <a:solidFill>
                  <a:prstClr val="black"/>
                </a:solidFill>
                <a:latin typeface="Times New Roman" panose="02020603050405020304" pitchFamily="18" charset="0"/>
                <a:ea typeface="+mj-ea"/>
                <a:cs typeface="Times New Roman" panose="02020603050405020304" pitchFamily="18" charset="0"/>
              </a:rPr>
              <a:t> в </a:t>
            </a:r>
            <a:r>
              <a:rPr lang="ru-RU" sz="2800" dirty="0" err="1">
                <a:solidFill>
                  <a:prstClr val="black"/>
                </a:solidFill>
                <a:latin typeface="Times New Roman" panose="02020603050405020304" pitchFamily="18" charset="0"/>
                <a:ea typeface="+mj-ea"/>
                <a:cs typeface="Times New Roman" panose="02020603050405020304" pitchFamily="18" charset="0"/>
              </a:rPr>
              <a:t>господарстві</a:t>
            </a:r>
            <a:r>
              <a:rPr lang="ru-RU" sz="2800" dirty="0">
                <a:solidFill>
                  <a:prstClr val="black"/>
                </a:solidFill>
                <a:latin typeface="Times New Roman" panose="02020603050405020304" pitchFamily="18" charset="0"/>
                <a:ea typeface="+mj-ea"/>
                <a:cs typeface="Times New Roman" panose="02020603050405020304" pitchFamily="18" charset="0"/>
              </a:rPr>
              <a:t>, то </a:t>
            </a:r>
            <a:r>
              <a:rPr lang="ru-RU" sz="2800" dirty="0" err="1">
                <a:solidFill>
                  <a:prstClr val="black"/>
                </a:solidFill>
                <a:latin typeface="Times New Roman" panose="02020603050405020304" pitchFamily="18" charset="0"/>
                <a:ea typeface="+mj-ea"/>
                <a:cs typeface="Times New Roman" panose="02020603050405020304" pitchFamily="18" charset="0"/>
              </a:rPr>
              <a:t>їх</a:t>
            </a:r>
            <a:r>
              <a:rPr lang="ru-RU" sz="2800" dirty="0">
                <a:solidFill>
                  <a:prstClr val="black"/>
                </a:solidFill>
                <a:latin typeface="Times New Roman" panose="02020603050405020304" pitchFamily="18" charset="0"/>
                <a:ea typeface="+mj-ea"/>
                <a:cs typeface="Times New Roman" panose="02020603050405020304" pitchFamily="18" charset="0"/>
              </a:rPr>
              <a:t> </a:t>
            </a:r>
            <a:r>
              <a:rPr lang="ru-RU" sz="2800" dirty="0" err="1">
                <a:solidFill>
                  <a:prstClr val="black"/>
                </a:solidFill>
                <a:latin typeface="Times New Roman" panose="02020603050405020304" pitchFamily="18" charset="0"/>
                <a:ea typeface="+mj-ea"/>
                <a:cs typeface="Times New Roman" panose="02020603050405020304" pitchFamily="18" charset="0"/>
              </a:rPr>
              <a:t>витримують</a:t>
            </a:r>
            <a:r>
              <a:rPr lang="ru-RU" sz="2800" dirty="0">
                <a:solidFill>
                  <a:prstClr val="black"/>
                </a:solidFill>
                <a:latin typeface="Times New Roman" panose="02020603050405020304" pitchFamily="18" charset="0"/>
                <a:ea typeface="+mj-ea"/>
                <a:cs typeface="Times New Roman" panose="02020603050405020304" pitchFamily="18" charset="0"/>
              </a:rPr>
              <a:t> на </a:t>
            </a:r>
            <a:r>
              <a:rPr lang="ru-RU" sz="2800" dirty="0" err="1">
                <a:solidFill>
                  <a:prstClr val="black"/>
                </a:solidFill>
                <a:latin typeface="Times New Roman" panose="02020603050405020304" pitchFamily="18" charset="0"/>
                <a:ea typeface="+mj-ea"/>
                <a:cs typeface="Times New Roman" panose="02020603050405020304" pitchFamily="18" charset="0"/>
              </a:rPr>
              <a:t>переробному</a:t>
            </a:r>
            <a:r>
              <a:rPr lang="ru-RU" sz="2800" dirty="0">
                <a:solidFill>
                  <a:prstClr val="black"/>
                </a:solidFill>
                <a:latin typeface="Times New Roman" panose="02020603050405020304" pitchFamily="18" charset="0"/>
                <a:ea typeface="+mj-ea"/>
                <a:cs typeface="Times New Roman" panose="02020603050405020304" pitchFamily="18" charset="0"/>
              </a:rPr>
              <a:t> </a:t>
            </a:r>
            <a:r>
              <a:rPr lang="ru-RU" sz="2800" dirty="0" err="1">
                <a:solidFill>
                  <a:prstClr val="black"/>
                </a:solidFill>
                <a:latin typeface="Times New Roman" panose="02020603050405020304" pitchFamily="18" charset="0"/>
                <a:ea typeface="+mj-ea"/>
                <a:cs typeface="Times New Roman" panose="02020603050405020304" pitchFamily="18" charset="0"/>
              </a:rPr>
              <a:t>підприємстві</a:t>
            </a:r>
            <a:r>
              <a:rPr lang="ru-RU" sz="2800" dirty="0">
                <a:solidFill>
                  <a:prstClr val="black"/>
                </a:solidFill>
                <a:latin typeface="Times New Roman" panose="02020603050405020304" pitchFamily="18" charset="0"/>
                <a:ea typeface="+mj-ea"/>
                <a:cs typeface="Times New Roman" panose="02020603050405020304" pitchFamily="18" charset="0"/>
              </a:rPr>
              <a:t> у </a:t>
            </a:r>
            <a:r>
              <a:rPr lang="ru-RU" sz="2800" dirty="0" err="1">
                <a:solidFill>
                  <a:prstClr val="black"/>
                </a:solidFill>
                <a:latin typeface="Times New Roman" panose="02020603050405020304" pitchFamily="18" charset="0"/>
                <a:ea typeface="+mj-ea"/>
                <a:cs typeface="Times New Roman" panose="02020603050405020304" pitchFamily="18" charset="0"/>
              </a:rPr>
              <a:t>такі</a:t>
            </a:r>
            <a:r>
              <a:rPr lang="ru-RU" sz="2800" dirty="0">
                <a:solidFill>
                  <a:prstClr val="black"/>
                </a:solidFill>
                <a:latin typeface="Times New Roman" panose="02020603050405020304" pitchFamily="18" charset="0"/>
                <a:ea typeface="+mj-ea"/>
                <a:cs typeface="Times New Roman" panose="02020603050405020304" pitchFamily="18" charset="0"/>
              </a:rPr>
              <a:t> </a:t>
            </a:r>
            <a:r>
              <a:rPr lang="ru-RU" sz="2800" dirty="0" err="1">
                <a:solidFill>
                  <a:prstClr val="black"/>
                </a:solidFill>
                <a:latin typeface="Times New Roman" panose="02020603050405020304" pitchFamily="18" charset="0"/>
                <a:ea typeface="+mj-ea"/>
                <a:cs typeface="Times New Roman" panose="02020603050405020304" pitchFamily="18" charset="0"/>
              </a:rPr>
              <a:t>терміни</a:t>
            </a:r>
            <a:r>
              <a:rPr lang="ru-RU" sz="2800" dirty="0" smtClean="0">
                <a:solidFill>
                  <a:prstClr val="black"/>
                </a:solidFill>
                <a:latin typeface="Times New Roman" panose="02020603050405020304" pitchFamily="18" charset="0"/>
                <a:ea typeface="+mj-ea"/>
                <a:cs typeface="Times New Roman" panose="02020603050405020304" pitchFamily="18" charset="0"/>
              </a:rPr>
              <a:t>:</a:t>
            </a:r>
            <a:br>
              <a:rPr lang="ru-RU" sz="2800" dirty="0" smtClean="0">
                <a:solidFill>
                  <a:prstClr val="black"/>
                </a:solidFill>
                <a:latin typeface="Times New Roman" panose="02020603050405020304" pitchFamily="18" charset="0"/>
                <a:ea typeface="+mj-ea"/>
                <a:cs typeface="Times New Roman" panose="02020603050405020304" pitchFamily="18" charset="0"/>
              </a:rPr>
            </a:br>
            <a:r>
              <a:rPr lang="ru-RU" sz="2800" dirty="0" smtClean="0">
                <a:solidFill>
                  <a:prstClr val="black"/>
                </a:solidFill>
                <a:latin typeface="Times New Roman" panose="02020603050405020304" pitchFamily="18" charset="0"/>
                <a:ea typeface="+mj-ea"/>
                <a:cs typeface="Times New Roman" panose="02020603050405020304" pitchFamily="18" charset="0"/>
              </a:rPr>
              <a:t> - </a:t>
            </a:r>
            <a:r>
              <a:rPr lang="ru-RU" sz="2800" dirty="0" err="1" smtClean="0">
                <a:solidFill>
                  <a:prstClr val="black"/>
                </a:solidFill>
                <a:latin typeface="Times New Roman" panose="02020603050405020304" pitchFamily="18" charset="0"/>
                <a:ea typeface="+mj-ea"/>
                <a:cs typeface="Times New Roman" panose="02020603050405020304" pitchFamily="18" charset="0"/>
              </a:rPr>
              <a:t>велику</a:t>
            </a:r>
            <a:r>
              <a:rPr lang="ru-RU" sz="2800" dirty="0" smtClean="0">
                <a:solidFill>
                  <a:prstClr val="black"/>
                </a:solidFill>
                <a:latin typeface="Times New Roman" panose="02020603050405020304" pitchFamily="18" charset="0"/>
                <a:ea typeface="+mj-ea"/>
                <a:cs typeface="Times New Roman" panose="02020603050405020304" pitchFamily="18" charset="0"/>
              </a:rPr>
              <a:t> </a:t>
            </a:r>
            <a:r>
              <a:rPr lang="ru-RU" sz="2800" dirty="0">
                <a:solidFill>
                  <a:prstClr val="black"/>
                </a:solidFill>
                <a:latin typeface="Times New Roman" panose="02020603050405020304" pitchFamily="18" charset="0"/>
                <a:ea typeface="+mj-ea"/>
                <a:cs typeface="Times New Roman" panose="02020603050405020304" pitchFamily="18" charset="0"/>
              </a:rPr>
              <a:t>і </a:t>
            </a:r>
            <a:r>
              <a:rPr lang="ru-RU" sz="2800" dirty="0" err="1">
                <a:solidFill>
                  <a:prstClr val="black"/>
                </a:solidFill>
                <a:latin typeface="Times New Roman" panose="02020603050405020304" pitchFamily="18" charset="0"/>
                <a:ea typeface="+mj-ea"/>
                <a:cs typeface="Times New Roman" panose="02020603050405020304" pitchFamily="18" charset="0"/>
              </a:rPr>
              <a:t>дрібну</a:t>
            </a:r>
            <a:r>
              <a:rPr lang="ru-RU" sz="2800" dirty="0">
                <a:solidFill>
                  <a:prstClr val="black"/>
                </a:solidFill>
                <a:latin typeface="Times New Roman" panose="02020603050405020304" pitchFamily="18" charset="0"/>
                <a:ea typeface="+mj-ea"/>
                <a:cs typeface="Times New Roman" panose="02020603050405020304" pitchFamily="18" charset="0"/>
              </a:rPr>
              <a:t> </a:t>
            </a:r>
            <a:r>
              <a:rPr lang="ru-RU" sz="2800" dirty="0" err="1">
                <a:solidFill>
                  <a:prstClr val="black"/>
                </a:solidFill>
                <a:latin typeface="Times New Roman" panose="02020603050405020304" pitchFamily="18" charset="0"/>
                <a:ea typeface="+mj-ea"/>
                <a:cs typeface="Times New Roman" panose="02020603050405020304" pitchFamily="18" charset="0"/>
              </a:rPr>
              <a:t>рогату</a:t>
            </a:r>
            <a:r>
              <a:rPr lang="ru-RU" sz="2800" dirty="0">
                <a:solidFill>
                  <a:prstClr val="black"/>
                </a:solidFill>
                <a:latin typeface="Times New Roman" panose="02020603050405020304" pitchFamily="18" charset="0"/>
                <a:ea typeface="+mj-ea"/>
                <a:cs typeface="Times New Roman" panose="02020603050405020304" pitchFamily="18" charset="0"/>
              </a:rPr>
              <a:t> худобу, </a:t>
            </a:r>
            <a:r>
              <a:rPr lang="ru-RU" sz="2800" dirty="0" smtClean="0">
                <a:solidFill>
                  <a:prstClr val="black"/>
                </a:solidFill>
                <a:latin typeface="Times New Roman" panose="02020603050405020304" pitchFamily="18" charset="0"/>
                <a:ea typeface="+mj-ea"/>
                <a:cs typeface="Times New Roman" panose="02020603050405020304" pitchFamily="18" charset="0"/>
              </a:rPr>
              <a:t>коней</a:t>
            </a:r>
            <a:r>
              <a:rPr lang="ru-RU" sz="2800" dirty="0">
                <a:solidFill>
                  <a:prstClr val="black"/>
                </a:solidFill>
                <a:latin typeface="Times New Roman" panose="02020603050405020304" pitchFamily="18" charset="0"/>
                <a:ea typeface="+mj-ea"/>
                <a:cs typeface="Times New Roman" panose="02020603050405020304" pitchFamily="18" charset="0"/>
              </a:rPr>
              <a:t>, </a:t>
            </a:r>
            <a:r>
              <a:rPr lang="ru-RU" sz="2800" dirty="0" err="1" smtClean="0">
                <a:solidFill>
                  <a:prstClr val="black"/>
                </a:solidFill>
                <a:latin typeface="Times New Roman" panose="02020603050405020304" pitchFamily="18" charset="0"/>
                <a:ea typeface="+mj-ea"/>
                <a:cs typeface="Times New Roman" panose="02020603050405020304" pitchFamily="18" charset="0"/>
              </a:rPr>
              <a:t>овець</a:t>
            </a:r>
            <a:r>
              <a:rPr lang="ru-RU" sz="2800" dirty="0" smtClean="0">
                <a:solidFill>
                  <a:prstClr val="black"/>
                </a:solidFill>
                <a:latin typeface="Times New Roman" panose="02020603050405020304" pitchFamily="18" charset="0"/>
                <a:ea typeface="+mj-ea"/>
                <a:cs typeface="Times New Roman" panose="02020603050405020304" pitchFamily="18" charset="0"/>
              </a:rPr>
              <a:t>– </a:t>
            </a:r>
            <a:r>
              <a:rPr lang="ru-RU" sz="2800" dirty="0">
                <a:solidFill>
                  <a:prstClr val="black"/>
                </a:solidFill>
                <a:latin typeface="Times New Roman" panose="02020603050405020304" pitchFamily="18" charset="0"/>
                <a:ea typeface="+mj-ea"/>
                <a:cs typeface="Times New Roman" panose="02020603050405020304" pitchFamily="18" charset="0"/>
              </a:rPr>
              <a:t>не </a:t>
            </a:r>
            <a:r>
              <a:rPr lang="ru-RU" sz="2800" dirty="0" err="1">
                <a:solidFill>
                  <a:prstClr val="black"/>
                </a:solidFill>
                <a:latin typeface="Times New Roman" panose="02020603050405020304" pitchFamily="18" charset="0"/>
                <a:ea typeface="+mj-ea"/>
                <a:cs typeface="Times New Roman" panose="02020603050405020304" pitchFamily="18" charset="0"/>
              </a:rPr>
              <a:t>менше</a:t>
            </a:r>
            <a:r>
              <a:rPr lang="ru-RU" sz="2800" dirty="0">
                <a:solidFill>
                  <a:prstClr val="black"/>
                </a:solidFill>
                <a:latin typeface="Times New Roman" panose="02020603050405020304" pitchFamily="18" charset="0"/>
                <a:ea typeface="+mj-ea"/>
                <a:cs typeface="Times New Roman" panose="02020603050405020304" pitchFamily="18" charset="0"/>
              </a:rPr>
              <a:t> 24 годин; </a:t>
            </a:r>
            <a:r>
              <a:rPr lang="ru-RU" sz="2800" dirty="0" smtClean="0">
                <a:solidFill>
                  <a:prstClr val="black"/>
                </a:solidFill>
                <a:latin typeface="Times New Roman" panose="02020603050405020304" pitchFamily="18" charset="0"/>
                <a:ea typeface="+mj-ea"/>
                <a:cs typeface="Times New Roman" panose="02020603050405020304" pitchFamily="18" charset="0"/>
              </a:rPr>
              <a:t/>
            </a:r>
            <a:br>
              <a:rPr lang="ru-RU" sz="2800" dirty="0" smtClean="0">
                <a:solidFill>
                  <a:prstClr val="black"/>
                </a:solidFill>
                <a:latin typeface="Times New Roman" panose="02020603050405020304" pitchFamily="18" charset="0"/>
                <a:ea typeface="+mj-ea"/>
                <a:cs typeface="Times New Roman" panose="02020603050405020304" pitchFamily="18" charset="0"/>
              </a:rPr>
            </a:br>
            <a:r>
              <a:rPr lang="ru-RU" sz="2800" dirty="0" smtClean="0">
                <a:solidFill>
                  <a:prstClr val="black"/>
                </a:solidFill>
                <a:latin typeface="Times New Roman" panose="02020603050405020304" pitchFamily="18" charset="0"/>
                <a:ea typeface="+mj-ea"/>
                <a:cs typeface="Times New Roman" panose="02020603050405020304" pitchFamily="18" charset="0"/>
              </a:rPr>
              <a:t>- свиней </a:t>
            </a:r>
            <a:r>
              <a:rPr lang="ru-RU" sz="2800" dirty="0">
                <a:solidFill>
                  <a:prstClr val="black"/>
                </a:solidFill>
                <a:latin typeface="Times New Roman" panose="02020603050405020304" pitchFamily="18" charset="0"/>
                <a:ea typeface="+mj-ea"/>
                <a:cs typeface="Times New Roman" panose="02020603050405020304" pitchFamily="18" charset="0"/>
              </a:rPr>
              <a:t>– 12 годин; </a:t>
            </a:r>
            <a:r>
              <a:rPr lang="ru-RU" sz="2800" dirty="0" smtClean="0">
                <a:solidFill>
                  <a:prstClr val="black"/>
                </a:solidFill>
                <a:latin typeface="Times New Roman" panose="02020603050405020304" pitchFamily="18" charset="0"/>
                <a:ea typeface="+mj-ea"/>
                <a:cs typeface="Times New Roman" panose="02020603050405020304" pitchFamily="18" charset="0"/>
              </a:rPr>
              <a:t/>
            </a:r>
            <a:br>
              <a:rPr lang="ru-RU" sz="2800" dirty="0" smtClean="0">
                <a:solidFill>
                  <a:prstClr val="black"/>
                </a:solidFill>
                <a:latin typeface="Times New Roman" panose="02020603050405020304" pitchFamily="18" charset="0"/>
                <a:ea typeface="+mj-ea"/>
                <a:cs typeface="Times New Roman" panose="02020603050405020304" pitchFamily="18" charset="0"/>
              </a:rPr>
            </a:br>
            <a:r>
              <a:rPr lang="ru-RU" sz="2800" dirty="0" smtClean="0">
                <a:solidFill>
                  <a:prstClr val="black"/>
                </a:solidFill>
                <a:latin typeface="Times New Roman" panose="02020603050405020304" pitchFamily="18" charset="0"/>
                <a:ea typeface="+mj-ea"/>
                <a:cs typeface="Times New Roman" panose="02020603050405020304" pitchFamily="18" charset="0"/>
              </a:rPr>
              <a:t>- телят </a:t>
            </a:r>
            <a:r>
              <a:rPr lang="ru-RU" sz="2800" dirty="0">
                <a:solidFill>
                  <a:prstClr val="black"/>
                </a:solidFill>
                <a:latin typeface="Times New Roman" panose="02020603050405020304" pitchFamily="18" charset="0"/>
                <a:ea typeface="+mj-ea"/>
                <a:cs typeface="Times New Roman" panose="02020603050405020304" pitchFamily="18" charset="0"/>
              </a:rPr>
              <a:t>і поросят </a:t>
            </a:r>
            <a:r>
              <a:rPr lang="ru-RU" sz="2800" dirty="0" err="1">
                <a:solidFill>
                  <a:prstClr val="black"/>
                </a:solidFill>
                <a:latin typeface="Times New Roman" panose="02020603050405020304" pitchFamily="18" charset="0"/>
                <a:ea typeface="+mj-ea"/>
                <a:cs typeface="Times New Roman" panose="02020603050405020304" pitchFamily="18" charset="0"/>
              </a:rPr>
              <a:t>направляють</a:t>
            </a:r>
            <a:r>
              <a:rPr lang="ru-RU" sz="2800" dirty="0">
                <a:solidFill>
                  <a:prstClr val="black"/>
                </a:solidFill>
                <a:latin typeface="Times New Roman" panose="02020603050405020304" pitchFamily="18" charset="0"/>
                <a:ea typeface="+mj-ea"/>
                <a:cs typeface="Times New Roman" panose="02020603050405020304" pitchFamily="18" charset="0"/>
              </a:rPr>
              <a:t> на </a:t>
            </a:r>
            <a:r>
              <a:rPr lang="ru-RU" sz="2800" dirty="0" err="1">
                <a:solidFill>
                  <a:prstClr val="black"/>
                </a:solidFill>
                <a:latin typeface="Times New Roman" panose="02020603050405020304" pitchFamily="18" charset="0"/>
                <a:ea typeface="+mj-ea"/>
                <a:cs typeface="Times New Roman" panose="02020603050405020304" pitchFamily="18" charset="0"/>
              </a:rPr>
              <a:t>забій</a:t>
            </a:r>
            <a:r>
              <a:rPr lang="ru-RU" sz="2800" dirty="0">
                <a:solidFill>
                  <a:prstClr val="black"/>
                </a:solidFill>
                <a:latin typeface="Times New Roman" panose="02020603050405020304" pitchFamily="18" charset="0"/>
                <a:ea typeface="+mj-ea"/>
                <a:cs typeface="Times New Roman" panose="02020603050405020304" pitchFamily="18" charset="0"/>
              </a:rPr>
              <a:t> через 6 годин </a:t>
            </a:r>
            <a:r>
              <a:rPr lang="ru-RU" sz="2800" dirty="0" err="1">
                <a:solidFill>
                  <a:prstClr val="black"/>
                </a:solidFill>
                <a:latin typeface="Times New Roman" panose="02020603050405020304" pitchFamily="18" charset="0"/>
                <a:ea typeface="+mj-ea"/>
                <a:cs typeface="Times New Roman" panose="02020603050405020304" pitchFamily="18" charset="0"/>
              </a:rPr>
              <a:t>після</a:t>
            </a:r>
            <a:r>
              <a:rPr lang="ru-RU" sz="2800" dirty="0">
                <a:solidFill>
                  <a:prstClr val="black"/>
                </a:solidFill>
                <a:latin typeface="Times New Roman" panose="02020603050405020304" pitchFamily="18" charset="0"/>
                <a:ea typeface="+mj-ea"/>
                <a:cs typeface="Times New Roman" panose="02020603050405020304" pitchFamily="18" charset="0"/>
              </a:rPr>
              <a:t> </a:t>
            </a:r>
            <a:r>
              <a:rPr lang="ru-RU" sz="2800" dirty="0" err="1">
                <a:solidFill>
                  <a:prstClr val="black"/>
                </a:solidFill>
                <a:latin typeface="Times New Roman" panose="02020603050405020304" pitchFamily="18" charset="0"/>
                <a:ea typeface="+mj-ea"/>
                <a:cs typeface="Times New Roman" panose="02020603050405020304" pitchFamily="18" charset="0"/>
              </a:rPr>
              <a:t>їхнього</a:t>
            </a:r>
            <a:r>
              <a:rPr lang="ru-RU" sz="2800" dirty="0">
                <a:solidFill>
                  <a:prstClr val="black"/>
                </a:solidFill>
                <a:latin typeface="Times New Roman" panose="02020603050405020304" pitchFamily="18" charset="0"/>
                <a:ea typeface="+mj-ea"/>
                <a:cs typeface="Times New Roman" panose="02020603050405020304" pitchFamily="18" charset="0"/>
              </a:rPr>
              <a:t> </a:t>
            </a:r>
            <a:r>
              <a:rPr lang="ru-RU" sz="2800" dirty="0" err="1">
                <a:solidFill>
                  <a:prstClr val="black"/>
                </a:solidFill>
                <a:latin typeface="Times New Roman" panose="02020603050405020304" pitchFamily="18" charset="0"/>
                <a:ea typeface="+mj-ea"/>
                <a:cs typeface="Times New Roman" panose="02020603050405020304" pitchFamily="18" charset="0"/>
              </a:rPr>
              <a:t>надходження</a:t>
            </a:r>
            <a:r>
              <a:rPr lang="ru-RU" sz="2800" dirty="0">
                <a:solidFill>
                  <a:prstClr val="black"/>
                </a:solidFill>
                <a:latin typeface="Times New Roman" panose="02020603050405020304" pitchFamily="18" charset="0"/>
                <a:ea typeface="+mj-ea"/>
                <a:cs typeface="Times New Roman" panose="02020603050405020304" pitchFamily="18" charset="0"/>
              </a:rPr>
              <a:t>; </a:t>
            </a:r>
            <a:r>
              <a:rPr lang="ru-RU" sz="2800" dirty="0" smtClean="0">
                <a:solidFill>
                  <a:prstClr val="black"/>
                </a:solidFill>
                <a:latin typeface="Times New Roman" panose="02020603050405020304" pitchFamily="18" charset="0"/>
                <a:ea typeface="+mj-ea"/>
                <a:cs typeface="Times New Roman" panose="02020603050405020304" pitchFamily="18" charset="0"/>
              </a:rPr>
              <a:t/>
            </a:r>
            <a:br>
              <a:rPr lang="ru-RU" sz="2800" dirty="0" smtClean="0">
                <a:solidFill>
                  <a:prstClr val="black"/>
                </a:solidFill>
                <a:latin typeface="Times New Roman" panose="02020603050405020304" pitchFamily="18" charset="0"/>
                <a:ea typeface="+mj-ea"/>
                <a:cs typeface="Times New Roman" panose="02020603050405020304" pitchFamily="18" charset="0"/>
              </a:rPr>
            </a:br>
            <a:r>
              <a:rPr lang="ru-RU" sz="2800" dirty="0" smtClean="0">
                <a:solidFill>
                  <a:prstClr val="black"/>
                </a:solidFill>
                <a:latin typeface="Times New Roman" panose="02020603050405020304" pitchFamily="18" charset="0"/>
                <a:ea typeface="+mj-ea"/>
                <a:cs typeface="Times New Roman" panose="02020603050405020304" pitchFamily="18" charset="0"/>
              </a:rPr>
              <a:t>- </a:t>
            </a:r>
            <a:r>
              <a:rPr lang="ru-RU" sz="2800" dirty="0" err="1" smtClean="0">
                <a:solidFill>
                  <a:prstClr val="black"/>
                </a:solidFill>
                <a:latin typeface="Times New Roman" panose="02020603050405020304" pitchFamily="18" charset="0"/>
                <a:ea typeface="+mj-ea"/>
                <a:cs typeface="Times New Roman" panose="02020603050405020304" pitchFamily="18" charset="0"/>
              </a:rPr>
              <a:t>тварин</a:t>
            </a:r>
            <a:r>
              <a:rPr lang="ru-RU" sz="2800" dirty="0">
                <a:solidFill>
                  <a:prstClr val="black"/>
                </a:solidFill>
                <a:latin typeface="Times New Roman" panose="02020603050405020304" pitchFamily="18" charset="0"/>
                <a:ea typeface="+mj-ea"/>
                <a:cs typeface="Times New Roman" panose="02020603050405020304" pitchFamily="18" charset="0"/>
              </a:rPr>
              <a:t>, </a:t>
            </a:r>
            <a:r>
              <a:rPr lang="ru-RU" sz="2800" dirty="0" err="1">
                <a:solidFill>
                  <a:prstClr val="black"/>
                </a:solidFill>
                <a:latin typeface="Times New Roman" panose="02020603050405020304" pitchFamily="18" charset="0"/>
                <a:ea typeface="+mj-ea"/>
                <a:cs typeface="Times New Roman" panose="02020603050405020304" pitchFamily="18" charset="0"/>
              </a:rPr>
              <a:t>що</a:t>
            </a:r>
            <a:r>
              <a:rPr lang="ru-RU" sz="2800" dirty="0">
                <a:solidFill>
                  <a:prstClr val="black"/>
                </a:solidFill>
                <a:latin typeface="Times New Roman" panose="02020603050405020304" pitchFamily="18" charset="0"/>
                <a:ea typeface="+mj-ea"/>
                <a:cs typeface="Times New Roman" panose="02020603050405020304" pitchFamily="18" charset="0"/>
              </a:rPr>
              <a:t> </a:t>
            </a:r>
            <a:r>
              <a:rPr lang="ru-RU" sz="2800" dirty="0" err="1">
                <a:solidFill>
                  <a:prstClr val="black"/>
                </a:solidFill>
                <a:latin typeface="Times New Roman" panose="02020603050405020304" pitchFamily="18" charset="0"/>
                <a:ea typeface="+mj-ea"/>
                <a:cs typeface="Times New Roman" panose="02020603050405020304" pitchFamily="18" charset="0"/>
              </a:rPr>
              <a:t>мають</a:t>
            </a:r>
            <a:r>
              <a:rPr lang="ru-RU" sz="2800" dirty="0">
                <a:solidFill>
                  <a:prstClr val="black"/>
                </a:solidFill>
                <a:latin typeface="Times New Roman" panose="02020603050405020304" pitchFamily="18" charset="0"/>
                <a:ea typeface="+mj-ea"/>
                <a:cs typeface="Times New Roman" panose="02020603050405020304" pitchFamily="18" charset="0"/>
              </a:rPr>
              <a:t> </a:t>
            </a:r>
            <a:r>
              <a:rPr lang="ru-RU" sz="2800" dirty="0" err="1">
                <a:solidFill>
                  <a:prstClr val="black"/>
                </a:solidFill>
                <a:latin typeface="Times New Roman" panose="02020603050405020304" pitchFamily="18" charset="0"/>
                <a:ea typeface="+mj-ea"/>
                <a:cs typeface="Times New Roman" panose="02020603050405020304" pitchFamily="18" charset="0"/>
              </a:rPr>
              <a:t>ознаки</a:t>
            </a:r>
            <a:r>
              <a:rPr lang="ru-RU" sz="2800" dirty="0">
                <a:solidFill>
                  <a:prstClr val="black"/>
                </a:solidFill>
                <a:latin typeface="Times New Roman" panose="02020603050405020304" pitchFamily="18" charset="0"/>
                <a:ea typeface="+mj-ea"/>
                <a:cs typeface="Times New Roman" panose="02020603050405020304" pitchFamily="18" charset="0"/>
              </a:rPr>
              <a:t> </a:t>
            </a:r>
            <a:r>
              <a:rPr lang="ru-RU" sz="2800" dirty="0" err="1">
                <a:solidFill>
                  <a:prstClr val="black"/>
                </a:solidFill>
                <a:latin typeface="Times New Roman" panose="02020603050405020304" pitchFamily="18" charset="0"/>
                <a:ea typeface="+mj-ea"/>
                <a:cs typeface="Times New Roman" panose="02020603050405020304" pitchFamily="18" charset="0"/>
              </a:rPr>
              <a:t>втоми</a:t>
            </a:r>
            <a:r>
              <a:rPr lang="ru-RU" sz="2800" dirty="0">
                <a:solidFill>
                  <a:prstClr val="black"/>
                </a:solidFill>
                <a:latin typeface="Times New Roman" panose="02020603050405020304" pitchFamily="18" charset="0"/>
                <a:ea typeface="+mj-ea"/>
                <a:cs typeface="Times New Roman" panose="02020603050405020304" pitchFamily="18" charset="0"/>
              </a:rPr>
              <a:t>, </a:t>
            </a:r>
            <a:r>
              <a:rPr lang="ru-RU" sz="2800" dirty="0" err="1">
                <a:solidFill>
                  <a:prstClr val="black"/>
                </a:solidFill>
                <a:latin typeface="Times New Roman" panose="02020603050405020304" pitchFamily="18" charset="0"/>
                <a:ea typeface="+mj-ea"/>
                <a:cs typeface="Times New Roman" panose="02020603050405020304" pitchFamily="18" charset="0"/>
              </a:rPr>
              <a:t>ставлять</a:t>
            </a:r>
            <a:r>
              <a:rPr lang="ru-RU" sz="2800" dirty="0">
                <a:solidFill>
                  <a:prstClr val="black"/>
                </a:solidFill>
                <a:latin typeface="Times New Roman" panose="02020603050405020304" pitchFamily="18" charset="0"/>
                <a:ea typeface="+mj-ea"/>
                <a:cs typeface="Times New Roman" panose="02020603050405020304" pitchFamily="18" charset="0"/>
              </a:rPr>
              <a:t> на </a:t>
            </a:r>
            <a:r>
              <a:rPr lang="ru-RU" sz="2800" dirty="0" err="1">
                <a:solidFill>
                  <a:prstClr val="black"/>
                </a:solidFill>
                <a:latin typeface="Times New Roman" panose="02020603050405020304" pitchFamily="18" charset="0"/>
                <a:ea typeface="+mj-ea"/>
                <a:cs typeface="Times New Roman" panose="02020603050405020304" pitchFamily="18" charset="0"/>
              </a:rPr>
              <a:t>відпочинок</a:t>
            </a:r>
            <a:r>
              <a:rPr lang="ru-RU" sz="2800" dirty="0">
                <a:solidFill>
                  <a:prstClr val="black"/>
                </a:solidFill>
                <a:latin typeface="Times New Roman" panose="02020603050405020304" pitchFamily="18" charset="0"/>
                <a:ea typeface="+mj-ea"/>
                <a:cs typeface="Times New Roman" panose="02020603050405020304" pitchFamily="18" charset="0"/>
              </a:rPr>
              <a:t> </a:t>
            </a:r>
            <a:r>
              <a:rPr lang="ru-RU" sz="2800" dirty="0" err="1">
                <a:solidFill>
                  <a:prstClr val="black"/>
                </a:solidFill>
                <a:latin typeface="Times New Roman" panose="02020603050405020304" pitchFamily="18" charset="0"/>
                <a:ea typeface="+mj-ea"/>
                <a:cs typeface="Times New Roman" panose="02020603050405020304" pitchFamily="18" charset="0"/>
              </a:rPr>
              <a:t>терміном</a:t>
            </a:r>
            <a:r>
              <a:rPr lang="ru-RU" sz="2800" dirty="0">
                <a:solidFill>
                  <a:prstClr val="black"/>
                </a:solidFill>
                <a:latin typeface="Times New Roman" panose="02020603050405020304" pitchFamily="18" charset="0"/>
                <a:ea typeface="+mj-ea"/>
                <a:cs typeface="Times New Roman" panose="02020603050405020304" pitchFamily="18" charset="0"/>
              </a:rPr>
              <a:t> на 24-48 год за </a:t>
            </a:r>
            <a:r>
              <a:rPr lang="ru-RU" sz="2800" dirty="0" err="1">
                <a:solidFill>
                  <a:prstClr val="black"/>
                </a:solidFill>
                <a:latin typeface="Times New Roman" panose="02020603050405020304" pitchFamily="18" charset="0"/>
                <a:ea typeface="+mj-ea"/>
                <a:cs typeface="Times New Roman" panose="02020603050405020304" pitchFamily="18" charset="0"/>
              </a:rPr>
              <a:t>поїння</a:t>
            </a:r>
            <a:r>
              <a:rPr lang="ru-RU" sz="2800" dirty="0">
                <a:solidFill>
                  <a:prstClr val="black"/>
                </a:solidFill>
                <a:latin typeface="Times New Roman" panose="02020603050405020304" pitchFamily="18" charset="0"/>
                <a:ea typeface="+mj-ea"/>
                <a:cs typeface="Times New Roman" panose="02020603050405020304" pitchFamily="18" charset="0"/>
              </a:rPr>
              <a:t> та </a:t>
            </a:r>
            <a:r>
              <a:rPr lang="ru-RU" sz="2800" dirty="0" err="1">
                <a:solidFill>
                  <a:prstClr val="black"/>
                </a:solidFill>
                <a:latin typeface="Times New Roman" panose="02020603050405020304" pitchFamily="18" charset="0"/>
                <a:ea typeface="+mj-ea"/>
                <a:cs typeface="Times New Roman" panose="02020603050405020304" pitchFamily="18" charset="0"/>
              </a:rPr>
              <a:t>годівлі</a:t>
            </a:r>
            <a:r>
              <a:rPr lang="ru-RU" sz="2800" dirty="0">
                <a:solidFill>
                  <a:prstClr val="black"/>
                </a:solidFill>
                <a:latin typeface="Times New Roman" panose="02020603050405020304" pitchFamily="18" charset="0"/>
                <a:ea typeface="+mj-ea"/>
                <a:cs typeface="Times New Roman" panose="02020603050405020304" pitchFamily="18" charset="0"/>
              </a:rPr>
              <a:t>, </a:t>
            </a:r>
            <a:r>
              <a:rPr lang="ru-RU" sz="2800" dirty="0" err="1">
                <a:solidFill>
                  <a:prstClr val="black"/>
                </a:solidFill>
                <a:latin typeface="Times New Roman" panose="02020603050405020304" pitchFamily="18" charset="0"/>
                <a:ea typeface="+mj-ea"/>
                <a:cs typeface="Times New Roman" panose="02020603050405020304" pitchFamily="18" charset="0"/>
              </a:rPr>
              <a:t>відповідно</a:t>
            </a:r>
            <a:r>
              <a:rPr lang="ru-RU" sz="2800" dirty="0">
                <a:solidFill>
                  <a:prstClr val="black"/>
                </a:solidFill>
                <a:latin typeface="Times New Roman" panose="02020603050405020304" pitchFamily="18" charset="0"/>
                <a:ea typeface="+mj-ea"/>
                <a:cs typeface="Times New Roman" panose="02020603050405020304" pitchFamily="18" charset="0"/>
              </a:rPr>
              <a:t> до </a:t>
            </a:r>
            <a:r>
              <a:rPr lang="ru-RU" sz="2800" dirty="0" err="1">
                <a:solidFill>
                  <a:prstClr val="black"/>
                </a:solidFill>
                <a:latin typeface="Times New Roman" panose="02020603050405020304" pitchFamily="18" charset="0"/>
                <a:ea typeface="+mj-ea"/>
                <a:cs typeface="Times New Roman" panose="02020603050405020304" pitchFamily="18" charset="0"/>
              </a:rPr>
              <a:t>фізіологічних</a:t>
            </a:r>
            <a:r>
              <a:rPr lang="ru-RU" sz="2800" dirty="0">
                <a:solidFill>
                  <a:prstClr val="black"/>
                </a:solidFill>
                <a:latin typeface="Times New Roman" panose="02020603050405020304" pitchFamily="18" charset="0"/>
                <a:ea typeface="+mj-ea"/>
                <a:cs typeface="Times New Roman" panose="02020603050405020304" pitchFamily="18" charset="0"/>
              </a:rPr>
              <a:t> норм, а </a:t>
            </a:r>
            <a:r>
              <a:rPr lang="ru-RU" sz="2800" dirty="0" err="1">
                <a:solidFill>
                  <a:prstClr val="black"/>
                </a:solidFill>
                <a:latin typeface="Times New Roman" panose="02020603050405020304" pitchFamily="18" charset="0"/>
                <a:ea typeface="+mj-ea"/>
                <a:cs typeface="Times New Roman" panose="02020603050405020304" pitchFamily="18" charset="0"/>
              </a:rPr>
              <a:t>надалі</a:t>
            </a:r>
            <a:r>
              <a:rPr lang="ru-RU" sz="2800" dirty="0">
                <a:solidFill>
                  <a:prstClr val="black"/>
                </a:solidFill>
                <a:latin typeface="Times New Roman" panose="02020603050405020304" pitchFamily="18" charset="0"/>
                <a:ea typeface="+mj-ea"/>
                <a:cs typeface="Times New Roman" panose="02020603050405020304" pitchFamily="18" charset="0"/>
              </a:rPr>
              <a:t> з ними </a:t>
            </a:r>
            <a:r>
              <a:rPr lang="ru-RU" sz="2800" dirty="0" err="1">
                <a:solidFill>
                  <a:prstClr val="black"/>
                </a:solidFill>
                <a:latin typeface="Times New Roman" panose="02020603050405020304" pitchFamily="18" charset="0"/>
                <a:ea typeface="+mj-ea"/>
                <a:cs typeface="Times New Roman" panose="02020603050405020304" pitchFamily="18" charset="0"/>
              </a:rPr>
              <a:t>поводяться</a:t>
            </a:r>
            <a:r>
              <a:rPr lang="ru-RU" sz="2800" dirty="0">
                <a:solidFill>
                  <a:prstClr val="black"/>
                </a:solidFill>
                <a:latin typeface="Times New Roman" panose="02020603050405020304" pitchFamily="18" charset="0"/>
                <a:ea typeface="+mj-ea"/>
                <a:cs typeface="Times New Roman" panose="02020603050405020304" pitchFamily="18" charset="0"/>
              </a:rPr>
              <a:t>, як </a:t>
            </a:r>
            <a:r>
              <a:rPr lang="ru-RU" sz="2800" dirty="0" err="1">
                <a:solidFill>
                  <a:prstClr val="black"/>
                </a:solidFill>
                <a:latin typeface="Times New Roman" panose="02020603050405020304" pitchFamily="18" charset="0"/>
                <a:ea typeface="+mj-ea"/>
                <a:cs typeface="Times New Roman" panose="02020603050405020304" pitchFamily="18" charset="0"/>
              </a:rPr>
              <a:t>зазначено</a:t>
            </a:r>
            <a:r>
              <a:rPr lang="ru-RU" sz="2800" dirty="0">
                <a:solidFill>
                  <a:prstClr val="black"/>
                </a:solidFill>
                <a:latin typeface="Times New Roman" panose="02020603050405020304" pitchFamily="18" charset="0"/>
                <a:ea typeface="+mj-ea"/>
                <a:cs typeface="Times New Roman" panose="02020603050405020304" pitchFamily="18" charset="0"/>
              </a:rPr>
              <a:t> </a:t>
            </a:r>
            <a:r>
              <a:rPr lang="ru-RU" sz="2800" dirty="0" err="1">
                <a:solidFill>
                  <a:prstClr val="black"/>
                </a:solidFill>
                <a:latin typeface="Times New Roman" panose="02020603050405020304" pitchFamily="18" charset="0"/>
                <a:ea typeface="+mj-ea"/>
                <a:cs typeface="Times New Roman" panose="02020603050405020304" pitchFamily="18" charset="0"/>
              </a:rPr>
              <a:t>вище</a:t>
            </a:r>
            <a:r>
              <a:rPr lang="ru-RU" sz="2800" dirty="0">
                <a:solidFill>
                  <a:prstClr val="black"/>
                </a:solidFill>
                <a:latin typeface="Times New Roman" panose="02020603050405020304" pitchFamily="18" charset="0"/>
                <a:ea typeface="+mj-ea"/>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9075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640960" cy="6178698"/>
          </a:xfrm>
        </p:spPr>
        <p:style>
          <a:lnRef idx="1">
            <a:schemeClr val="accent3"/>
          </a:lnRef>
          <a:fillRef idx="2">
            <a:schemeClr val="accent3"/>
          </a:fillRef>
          <a:effectRef idx="1">
            <a:schemeClr val="accent3"/>
          </a:effectRef>
          <a:fontRef idx="minor">
            <a:schemeClr val="dk1"/>
          </a:fontRef>
        </p:style>
        <p:txBody>
          <a:bodyPr>
            <a:normAutofit/>
          </a:bodyPr>
          <a:lstStyle/>
          <a:p>
            <a:pPr marL="75565" marR="165100" algn="l">
              <a:lnSpc>
                <a:spcPts val="2700"/>
              </a:lnSpc>
              <a:spcAft>
                <a:spcPts val="0"/>
              </a:spcAft>
            </a:pPr>
            <a:r>
              <a:rPr lang="ru-RU" sz="2400" b="1" dirty="0" err="1" smtClean="0">
                <a:latin typeface="Times New Roman" panose="02020603050405020304" pitchFamily="18" charset="0"/>
                <a:cs typeface="Times New Roman" panose="02020603050405020304" pitchFamily="18" charset="0"/>
              </a:rPr>
              <a:t>Втрати</a:t>
            </a:r>
            <a:r>
              <a:rPr lang="ru-RU" sz="2400" b="1" dirty="0" smtClean="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живої</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маси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залежать</a:t>
            </a:r>
            <a:r>
              <a:rPr lang="ru-RU" sz="2400" dirty="0">
                <a:latin typeface="Times New Roman" panose="02020603050405020304" pitchFamily="18" charset="0"/>
                <a:cs typeface="Times New Roman" panose="02020603050405020304" pitchFamily="18" charset="0"/>
              </a:rPr>
              <a:t>, перш за все, </a:t>
            </a:r>
            <a:r>
              <a:rPr lang="ru-RU" sz="2400" b="1" dirty="0" err="1">
                <a:solidFill>
                  <a:schemeClr val="tx2">
                    <a:lumMod val="50000"/>
                  </a:schemeClr>
                </a:solidFill>
                <a:latin typeface="Times New Roman" panose="02020603050405020304" pitchFamily="18" charset="0"/>
                <a:cs typeface="Times New Roman" panose="02020603050405020304" pitchFamily="18" charset="0"/>
              </a:rPr>
              <a:t>від</a:t>
            </a:r>
            <a:r>
              <a:rPr lang="ru-RU" sz="2400" b="1" dirty="0">
                <a:solidFill>
                  <a:schemeClr val="tx2">
                    <a:lumMod val="50000"/>
                  </a:schemeClr>
                </a:solidFill>
                <a:latin typeface="Times New Roman" panose="02020603050405020304" pitchFamily="18" charset="0"/>
                <a:cs typeface="Times New Roman" panose="02020603050405020304" pitchFamily="18" charset="0"/>
              </a:rPr>
              <a:t> </a:t>
            </a:r>
            <a:r>
              <a:rPr lang="ru-RU" sz="2400" b="1" dirty="0" err="1">
                <a:solidFill>
                  <a:schemeClr val="tx2">
                    <a:lumMod val="50000"/>
                  </a:schemeClr>
                </a:solidFill>
                <a:latin typeface="Times New Roman" panose="02020603050405020304" pitchFamily="18" charset="0"/>
                <a:cs typeface="Times New Roman" panose="02020603050405020304" pitchFamily="18" charset="0"/>
              </a:rPr>
              <a:t>відстані</a:t>
            </a:r>
            <a:r>
              <a:rPr lang="ru-RU" sz="2400" b="1" dirty="0">
                <a:solidFill>
                  <a:schemeClr val="tx2">
                    <a:lumMod val="50000"/>
                  </a:schemeClr>
                </a:solidFill>
                <a:latin typeface="Times New Roman" panose="02020603050405020304" pitchFamily="18" charset="0"/>
                <a:cs typeface="Times New Roman" panose="02020603050405020304" pitchFamily="18" charset="0"/>
              </a:rPr>
              <a:t> та </a:t>
            </a:r>
            <a:r>
              <a:rPr lang="ru-RU" sz="2400" b="1" dirty="0" err="1">
                <a:solidFill>
                  <a:schemeClr val="tx2">
                    <a:lumMod val="50000"/>
                  </a:schemeClr>
                </a:solidFill>
                <a:latin typeface="Times New Roman" panose="02020603050405020304" pitchFamily="18" charset="0"/>
                <a:cs typeface="Times New Roman" panose="02020603050405020304" pitchFamily="18" charset="0"/>
              </a:rPr>
              <a:t>тривалості</a:t>
            </a:r>
            <a:r>
              <a:rPr lang="ru-RU" sz="2400" b="1" dirty="0">
                <a:solidFill>
                  <a:schemeClr val="tx2">
                    <a:lumMod val="50000"/>
                  </a:schemeClr>
                </a:solidFill>
                <a:latin typeface="Times New Roman" panose="02020603050405020304" pitchFamily="18" charset="0"/>
                <a:cs typeface="Times New Roman" panose="02020603050405020304" pitchFamily="18" charset="0"/>
              </a:rPr>
              <a:t> </a:t>
            </a:r>
            <a:r>
              <a:rPr lang="ru-RU" sz="2400" b="1" dirty="0" err="1">
                <a:solidFill>
                  <a:schemeClr val="tx2">
                    <a:lumMod val="50000"/>
                  </a:schemeClr>
                </a:solidFill>
                <a:latin typeface="Times New Roman" panose="02020603050405020304" pitchFamily="18" charset="0"/>
                <a:cs typeface="Times New Roman" panose="02020603050405020304" pitchFamily="18" charset="0"/>
              </a:rPr>
              <a:t>перевезення</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err="1">
                <a:latin typeface="Times New Roman" panose="02020603050405020304" pitchFamily="18" charset="0"/>
                <a:cs typeface="Times New Roman" panose="02020603050405020304" pitchFamily="18" charset="0"/>
              </a:rPr>
              <a:t>З</a:t>
            </a:r>
            <a:r>
              <a:rPr lang="ru-RU" sz="2400" dirty="0" err="1" smtClean="0">
                <a:latin typeface="Times New Roman" panose="02020603050405020304" pitchFamily="18" charset="0"/>
                <a:cs typeface="Times New Roman" panose="02020603050405020304" pitchFamily="18" charset="0"/>
              </a:rPr>
              <a:t>збільшення</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відстані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перевезення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менш</a:t>
            </a:r>
            <a:r>
              <a:rPr lang="ru-RU" sz="2400" dirty="0">
                <a:latin typeface="Times New Roman" panose="02020603050405020304" pitchFamily="18" charset="0"/>
                <a:cs typeface="Times New Roman" panose="02020603050405020304" pitchFamily="18" charset="0"/>
              </a:rPr>
              <a:t> негативно </a:t>
            </a:r>
            <a:r>
              <a:rPr lang="ru-RU" sz="2400" dirty="0" err="1">
                <a:latin typeface="Times New Roman" panose="02020603050405020304" pitchFamily="18" charset="0"/>
                <a:cs typeface="Times New Roman" panose="02020603050405020304" pitchFamily="18" charset="0"/>
              </a:rPr>
              <a:t>впливає</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втрати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маси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порівняно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збільшенням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тривалості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перевезення</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Під</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час </a:t>
            </a:r>
            <a:r>
              <a:rPr lang="ru-RU" sz="2400" dirty="0" err="1">
                <a:latin typeface="Times New Roman" panose="02020603050405020304" pitchFamily="18" charset="0"/>
                <a:cs typeface="Times New Roman" panose="02020603050405020304" pitchFamily="18" charset="0"/>
              </a:rPr>
              <a:t>перевезення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бугайців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протягом</a:t>
            </a:r>
            <a:r>
              <a:rPr lang="ru-RU" sz="2400" dirty="0">
                <a:latin typeface="Times New Roman" panose="02020603050405020304" pitchFamily="18" charset="0"/>
                <a:cs typeface="Times New Roman" panose="02020603050405020304" pitchFamily="18" charset="0"/>
              </a:rPr>
              <a:t> 3 год </a:t>
            </a:r>
            <a:r>
              <a:rPr lang="ru-RU" sz="2400" dirty="0" err="1">
                <a:latin typeface="Times New Roman" panose="02020603050405020304" pitchFamily="18" charset="0"/>
                <a:cs typeface="Times New Roman" panose="02020603050405020304" pitchFamily="18" charset="0"/>
              </a:rPr>
              <a:t>втрати</a:t>
            </a:r>
            <a:r>
              <a:rPr lang="ru-RU" sz="2400" dirty="0">
                <a:latin typeface="Times New Roman" panose="02020603050405020304" pitchFamily="18" charset="0"/>
                <a:cs typeface="Times New Roman" panose="02020603050405020304" pitchFamily="18" charset="0"/>
              </a:rPr>
              <a:t> становили 2%, а через </a:t>
            </a:r>
            <a:r>
              <a:rPr lang="ru-RU" sz="2400" dirty="0" smtClean="0">
                <a:latin typeface="Times New Roman" panose="02020603050405020304" pitchFamily="18" charset="0"/>
                <a:cs typeface="Times New Roman" panose="02020603050405020304" pitchFamily="18" charset="0"/>
              </a:rPr>
              <a:t>6-7 </a:t>
            </a:r>
            <a:r>
              <a:rPr lang="ru-RU" sz="2400" dirty="0">
                <a:latin typeface="Times New Roman" panose="02020603050405020304" pitchFamily="18" charset="0"/>
                <a:cs typeface="Times New Roman" panose="02020603050405020304" pitchFamily="18" charset="0"/>
              </a:rPr>
              <a:t>год – уже </a:t>
            </a:r>
            <a:r>
              <a:rPr lang="ru-RU" sz="2400" dirty="0" smtClean="0">
                <a:latin typeface="Times New Roman" panose="02020603050405020304" pitchFamily="18" charset="0"/>
                <a:cs typeface="Times New Roman" panose="02020603050405020304" pitchFamily="18" charset="0"/>
              </a:rPr>
              <a:t>3,5-7,3</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err="1" smtClean="0">
                <a:latin typeface="Times New Roman" panose="02020603050405020304" pitchFamily="18" charset="0"/>
                <a:cs typeface="Times New Roman" panose="02020603050405020304" pitchFamily="18" charset="0"/>
              </a:rPr>
              <a:t>Із</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збільшенням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відстані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транспортування</a:t>
            </a:r>
            <a:r>
              <a:rPr lang="ru-RU" sz="2400" dirty="0">
                <a:latin typeface="Times New Roman" panose="02020603050405020304" pitchFamily="18" charset="0"/>
                <a:cs typeface="Times New Roman" panose="02020603050405020304" pitchFamily="18" charset="0"/>
              </a:rPr>
              <a:t> свиней </a:t>
            </a:r>
            <a:r>
              <a:rPr lang="ru-RU" sz="2400" dirty="0" err="1">
                <a:latin typeface="Times New Roman" panose="02020603050405020304" pitchFamily="18" charset="0"/>
                <a:cs typeface="Times New Roman" panose="02020603050405020304" pitchFamily="18" charset="0"/>
              </a:rPr>
              <a:t>втрати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живої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маси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також</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зростали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під</a:t>
            </a:r>
            <a:r>
              <a:rPr lang="ru-RU" sz="2400" dirty="0">
                <a:latin typeface="Times New Roman" panose="02020603050405020304" pitchFamily="18" charset="0"/>
                <a:cs typeface="Times New Roman" panose="02020603050405020304" pitchFamily="18" charset="0"/>
              </a:rPr>
              <a:t> час </a:t>
            </a:r>
            <a:r>
              <a:rPr lang="ru-RU" sz="2400" dirty="0" err="1">
                <a:latin typeface="Times New Roman" panose="02020603050405020304" pitchFamily="18" charset="0"/>
                <a:cs typeface="Times New Roman" panose="02020603050405020304" pitchFamily="18" charset="0"/>
              </a:rPr>
              <a:t>перевезення</a:t>
            </a:r>
            <a:r>
              <a:rPr lang="ru-RU" sz="2400" dirty="0">
                <a:latin typeface="Times New Roman" panose="02020603050405020304" pitchFamily="18" charset="0"/>
                <a:cs typeface="Times New Roman" panose="02020603050405020304" pitchFamily="18" charset="0"/>
              </a:rPr>
              <a:t> автотранспортом на 60 км на 2%, на 100 км – на 4,4% </a:t>
            </a:r>
            <a:r>
              <a:rPr lang="ru-RU" sz="2400" dirty="0" err="1">
                <a:latin typeface="Times New Roman" panose="02020603050405020304" pitchFamily="18" charset="0"/>
                <a:cs typeface="Times New Roman" panose="02020603050405020304" pitchFamily="18" charset="0"/>
              </a:rPr>
              <a:t>порівняно</a:t>
            </a:r>
            <a:r>
              <a:rPr lang="ru-RU" sz="2400" dirty="0">
                <a:latin typeface="Times New Roman" panose="02020603050405020304" pitchFamily="18" charset="0"/>
                <a:cs typeface="Times New Roman" panose="02020603050405020304" pitchFamily="18" charset="0"/>
              </a:rPr>
              <a:t> з </a:t>
            </a:r>
            <a:r>
              <a:rPr lang="ru-RU" sz="2400" dirty="0" err="1">
                <a:latin typeface="Times New Roman" panose="02020603050405020304" pitchFamily="18" charset="0"/>
                <a:cs typeface="Times New Roman" panose="02020603050405020304" pitchFamily="18" charset="0"/>
              </a:rPr>
              <a:t>втратами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живої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маси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тварин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доставлених</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відстань</a:t>
            </a:r>
            <a:r>
              <a:rPr lang="ru-RU" sz="2400" dirty="0">
                <a:latin typeface="Times New Roman" panose="02020603050405020304" pitchFamily="18" charset="0"/>
                <a:cs typeface="Times New Roman" panose="02020603050405020304" pitchFamily="18" charset="0"/>
              </a:rPr>
              <a:t> 40 км. </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b="1" i="1" dirty="0" err="1" smtClean="0">
                <a:latin typeface="Times New Roman" panose="02020603050405020304" pitchFamily="18" charset="0"/>
                <a:cs typeface="Times New Roman" panose="02020603050405020304" pitchFamily="18" charset="0"/>
              </a:rPr>
              <a:t>Втрати</a:t>
            </a:r>
            <a:r>
              <a:rPr lang="ru-RU" sz="2400" b="1" i="1" dirty="0" smtClean="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живої</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маси</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тварин</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залежать</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також</a:t>
            </a:r>
            <a:r>
              <a:rPr lang="ru-RU" sz="2400" b="1" i="1" dirty="0">
                <a:latin typeface="Times New Roman" panose="02020603050405020304" pitchFamily="18" charset="0"/>
                <a:cs typeface="Times New Roman" panose="02020603050405020304" pitchFamily="18" charset="0"/>
              </a:rPr>
              <a:t> і </a:t>
            </a:r>
            <a:r>
              <a:rPr lang="ru-RU" sz="2400" b="1" i="1" dirty="0" err="1">
                <a:latin typeface="Times New Roman" panose="02020603050405020304" pitchFamily="18" charset="0"/>
                <a:cs typeface="Times New Roman" panose="02020603050405020304" pitchFamily="18" charset="0"/>
              </a:rPr>
              <a:t>від</a:t>
            </a:r>
            <a:r>
              <a:rPr lang="ru-RU" sz="2400" b="1" i="1" dirty="0">
                <a:latin typeface="Times New Roman" panose="02020603050405020304" pitchFamily="18" charset="0"/>
                <a:cs typeface="Times New Roman" panose="02020603050405020304" pitchFamily="18" charset="0"/>
              </a:rPr>
              <a:t> часу, </a:t>
            </a:r>
            <a:r>
              <a:rPr lang="ru-RU" sz="2400" b="1" i="1" dirty="0" err="1">
                <a:latin typeface="Times New Roman" panose="02020603050405020304" pitchFamily="18" charset="0"/>
                <a:cs typeface="Times New Roman" panose="02020603050405020304" pitchFamily="18" charset="0"/>
              </a:rPr>
              <a:t>витраченого</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від</a:t>
            </a:r>
            <a:r>
              <a:rPr lang="ru-RU" sz="2400" b="1" i="1" dirty="0">
                <a:latin typeface="Times New Roman" panose="02020603050405020304" pitchFamily="18" charset="0"/>
                <a:cs typeface="Times New Roman" panose="02020603050405020304" pitchFamily="18" charset="0"/>
              </a:rPr>
              <a:t> початку </a:t>
            </a:r>
            <a:r>
              <a:rPr lang="ru-RU" sz="2400" b="1" i="1" dirty="0" err="1">
                <a:latin typeface="Times New Roman" panose="02020603050405020304" pitchFamily="18" charset="0"/>
                <a:cs typeface="Times New Roman" panose="02020603050405020304" pitchFamily="18" charset="0"/>
              </a:rPr>
              <a:t>навантаження</a:t>
            </a:r>
            <a:r>
              <a:rPr lang="ru-RU" sz="2400" b="1" i="1" dirty="0">
                <a:latin typeface="Times New Roman" panose="02020603050405020304" pitchFamily="18" charset="0"/>
                <a:cs typeface="Times New Roman" panose="02020603050405020304" pitchFamily="18" charset="0"/>
              </a:rPr>
              <a:t> до </a:t>
            </a:r>
            <a:r>
              <a:rPr lang="ru-RU" sz="2400" b="1" i="1" dirty="0" err="1">
                <a:latin typeface="Times New Roman" panose="02020603050405020304" pitchFamily="18" charset="0"/>
                <a:cs typeface="Times New Roman" panose="02020603050405020304" pitchFamily="18" charset="0"/>
              </a:rPr>
              <a:t>відправлення</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партії</a:t>
            </a:r>
            <a:r>
              <a:rPr lang="ru-RU" sz="2400" b="1" i="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Так, у </a:t>
            </a:r>
            <a:r>
              <a:rPr lang="ru-RU" sz="2400" dirty="0" err="1">
                <a:latin typeface="Times New Roman" panose="02020603050405020304" pitchFamily="18" charset="0"/>
                <a:cs typeface="Times New Roman" panose="02020603050405020304" pitchFamily="18" charset="0"/>
              </a:rPr>
              <a:t>разі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затримання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відправлення</a:t>
            </a:r>
            <a:r>
              <a:rPr lang="ru-RU" sz="2400" dirty="0">
                <a:latin typeface="Times New Roman" panose="02020603050405020304" pitchFamily="18" charset="0"/>
                <a:cs typeface="Times New Roman" panose="02020603050405020304" pitchFamily="18" charset="0"/>
              </a:rPr>
              <a:t> свиней на 1 год </a:t>
            </a:r>
            <a:r>
              <a:rPr lang="ru-RU" sz="2400" dirty="0" err="1">
                <a:latin typeface="Times New Roman" panose="02020603050405020304" pitchFamily="18" charset="0"/>
                <a:cs typeface="Times New Roman" panose="02020603050405020304" pitchFamily="18" charset="0"/>
              </a:rPr>
              <a:t>втрати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живої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маси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збільшуються</a:t>
            </a:r>
            <a:r>
              <a:rPr lang="ru-RU" sz="2400" dirty="0">
                <a:latin typeface="Times New Roman" panose="02020603050405020304" pitchFamily="18" charset="0"/>
                <a:cs typeface="Times New Roman" panose="02020603050405020304" pitchFamily="18" charset="0"/>
              </a:rPr>
              <a:t> на </a:t>
            </a:r>
            <a:r>
              <a:rPr lang="ru-RU" sz="2400" dirty="0" smtClean="0">
                <a:latin typeface="Times New Roman" panose="02020603050405020304" pitchFamily="18" charset="0"/>
                <a:cs typeface="Times New Roman" panose="02020603050405020304" pitchFamily="18" charset="0"/>
              </a:rPr>
              <a:t>1-1,5</a:t>
            </a:r>
            <a:r>
              <a:rPr lang="ru-RU" sz="2400" dirty="0">
                <a:latin typeface="Times New Roman" panose="02020603050405020304" pitchFamily="18" charset="0"/>
                <a:cs typeface="Times New Roman" panose="02020603050405020304" pitchFamily="18" charset="0"/>
              </a:rPr>
              <a:t>%, а на 1,5 год – до 2%. Таким чином, </a:t>
            </a:r>
            <a:r>
              <a:rPr lang="ru-RU" sz="2400" dirty="0" err="1">
                <a:latin typeface="Times New Roman" panose="02020603050405020304" pitchFamily="18" charset="0"/>
                <a:cs typeface="Times New Roman" panose="02020603050405020304" pitchFamily="18" charset="0"/>
              </a:rPr>
              <a:t>затримка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відправлення</a:t>
            </a:r>
            <a:r>
              <a:rPr lang="ru-RU" sz="2400" dirty="0">
                <a:latin typeface="Times New Roman" panose="02020603050405020304" pitchFamily="18" charset="0"/>
                <a:cs typeface="Times New Roman" panose="02020603050405020304" pitchFamily="18" charset="0"/>
              </a:rPr>
              <a:t> за </a:t>
            </a:r>
            <a:r>
              <a:rPr lang="ru-RU" sz="2400" dirty="0" err="1">
                <a:latin typeface="Times New Roman" panose="02020603050405020304" pitchFamily="18" charset="0"/>
                <a:cs typeface="Times New Roman" panose="02020603050405020304" pitchFamily="18" charset="0"/>
              </a:rPr>
              <a:t>впливом</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організм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тварин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може</a:t>
            </a:r>
            <a:r>
              <a:rPr lang="ru-RU" sz="2400" dirty="0">
                <a:latin typeface="Times New Roman" panose="02020603050405020304" pitchFamily="18" charset="0"/>
                <a:cs typeface="Times New Roman" panose="02020603050405020304" pitchFamily="18" charset="0"/>
              </a:rPr>
              <a:t> бути </a:t>
            </a:r>
            <a:r>
              <a:rPr lang="ru-RU" sz="2400" dirty="0" err="1">
                <a:latin typeface="Times New Roman" panose="02020603050405020304" pitchFamily="18" charset="0"/>
                <a:cs typeface="Times New Roman" panose="02020603050405020304" pitchFamily="18" charset="0"/>
              </a:rPr>
              <a:t>прирівняна</a:t>
            </a:r>
            <a:r>
              <a:rPr lang="ru-RU" sz="2400" dirty="0">
                <a:latin typeface="Times New Roman" panose="02020603050405020304" pitchFamily="18" charset="0"/>
                <a:cs typeface="Times New Roman" panose="02020603050405020304" pitchFamily="18" charset="0"/>
              </a:rPr>
              <a:t> до часу </a:t>
            </a:r>
            <a:r>
              <a:rPr lang="ru-RU" sz="2400" dirty="0" err="1">
                <a:latin typeface="Times New Roman" panose="02020603050405020304" pitchFamily="18" charset="0"/>
                <a:cs typeface="Times New Roman" panose="02020603050405020304" pitchFamily="18" charset="0"/>
              </a:rPr>
              <a:t>перебування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його</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дорозі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під</a:t>
            </a:r>
            <a:r>
              <a:rPr lang="ru-RU" sz="2400" dirty="0">
                <a:latin typeface="Times New Roman" panose="02020603050405020304" pitchFamily="18" charset="0"/>
                <a:cs typeface="Times New Roman" panose="02020603050405020304" pitchFamily="18" charset="0"/>
              </a:rPr>
              <a:t> час </a:t>
            </a:r>
            <a:r>
              <a:rPr lang="ru-RU" sz="2400" dirty="0" err="1">
                <a:latin typeface="Times New Roman" panose="02020603050405020304" pitchFamily="18" charset="0"/>
                <a:cs typeface="Times New Roman" panose="02020603050405020304" pitchFamily="18" charset="0"/>
              </a:rPr>
              <a:t>транспортування</a:t>
            </a:r>
            <a:r>
              <a:rPr lang="ru-RU"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86038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35280" cy="6583362"/>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l">
              <a:lnSpc>
                <a:spcPct val="150000"/>
              </a:lnSpc>
            </a:pPr>
            <a:r>
              <a:rPr lang="uk-UA" sz="2500" dirty="0" smtClean="0">
                <a:solidFill>
                  <a:prstClr val="black"/>
                </a:solidFill>
                <a:latin typeface="Times New Roman"/>
                <a:ea typeface="Times New Roman"/>
                <a:cs typeface="Times New Roman"/>
              </a:rPr>
              <a:t>	</a:t>
            </a:r>
            <a:r>
              <a:rPr lang="uk-UA" sz="2800" b="1" dirty="0" smtClean="0">
                <a:solidFill>
                  <a:srgbClr val="C00000"/>
                </a:solidFill>
                <a:latin typeface="Times New Roman"/>
                <a:ea typeface="Times New Roman"/>
                <a:cs typeface="Times New Roman"/>
              </a:rPr>
              <a:t>До</a:t>
            </a:r>
            <a:r>
              <a:rPr lang="uk-UA" sz="2800" b="1" spc="5" dirty="0" smtClean="0">
                <a:solidFill>
                  <a:srgbClr val="C00000"/>
                </a:solidFill>
                <a:latin typeface="Times New Roman"/>
                <a:ea typeface="Times New Roman"/>
                <a:cs typeface="Times New Roman"/>
              </a:rPr>
              <a:t> </a:t>
            </a:r>
            <a:r>
              <a:rPr lang="uk-UA" sz="2800" b="1" dirty="0">
                <a:solidFill>
                  <a:srgbClr val="C00000"/>
                </a:solidFill>
                <a:latin typeface="Times New Roman"/>
                <a:ea typeface="Times New Roman"/>
                <a:cs typeface="Times New Roman"/>
              </a:rPr>
              <a:t>контрольного</a:t>
            </a:r>
            <a:r>
              <a:rPr lang="uk-UA" sz="2800" b="1" spc="5" dirty="0">
                <a:solidFill>
                  <a:srgbClr val="C00000"/>
                </a:solidFill>
                <a:latin typeface="Times New Roman"/>
                <a:ea typeface="Times New Roman"/>
                <a:cs typeface="Times New Roman"/>
              </a:rPr>
              <a:t> </a:t>
            </a:r>
            <a:r>
              <a:rPr lang="uk-UA" sz="2800" b="1" dirty="0">
                <a:solidFill>
                  <a:srgbClr val="C00000"/>
                </a:solidFill>
                <a:latin typeface="Times New Roman"/>
                <a:ea typeface="Times New Roman"/>
                <a:cs typeface="Times New Roman"/>
              </a:rPr>
              <a:t>забою</a:t>
            </a:r>
            <a:r>
              <a:rPr lang="uk-UA" sz="2800" b="1" spc="5" dirty="0">
                <a:solidFill>
                  <a:srgbClr val="C00000"/>
                </a:solidFill>
                <a:latin typeface="Times New Roman"/>
                <a:ea typeface="Times New Roman"/>
                <a:cs typeface="Times New Roman"/>
              </a:rPr>
              <a:t> </a:t>
            </a:r>
            <a:r>
              <a:rPr lang="uk-UA" sz="2800" dirty="0">
                <a:solidFill>
                  <a:prstClr val="black"/>
                </a:solidFill>
                <a:latin typeface="Times New Roman"/>
                <a:ea typeface="Times New Roman"/>
                <a:cs typeface="Times New Roman"/>
              </a:rPr>
              <a:t>необхідно</a:t>
            </a:r>
            <a:r>
              <a:rPr lang="uk-UA" sz="2800" spc="5" dirty="0">
                <a:solidFill>
                  <a:prstClr val="black"/>
                </a:solidFill>
                <a:latin typeface="Times New Roman"/>
                <a:ea typeface="Times New Roman"/>
                <a:cs typeface="Times New Roman"/>
              </a:rPr>
              <a:t> </a:t>
            </a:r>
            <a:r>
              <a:rPr lang="uk-UA" sz="2800" dirty="0" smtClean="0">
                <a:solidFill>
                  <a:prstClr val="black"/>
                </a:solidFill>
                <a:latin typeface="Times New Roman"/>
                <a:ea typeface="Times New Roman"/>
                <a:cs typeface="Times New Roman"/>
              </a:rPr>
              <a:t>підготувати:</a:t>
            </a:r>
            <a:br>
              <a:rPr lang="uk-UA" sz="2800" dirty="0" smtClean="0">
                <a:solidFill>
                  <a:prstClr val="black"/>
                </a:solidFill>
                <a:latin typeface="Times New Roman"/>
                <a:ea typeface="Times New Roman"/>
                <a:cs typeface="Times New Roman"/>
              </a:rPr>
            </a:br>
            <a:r>
              <a:rPr lang="uk-UA" sz="2800" dirty="0">
                <a:solidFill>
                  <a:prstClr val="black"/>
                </a:solidFill>
                <a:latin typeface="Times New Roman"/>
                <a:ea typeface="Times New Roman"/>
                <a:cs typeface="Times New Roman"/>
              </a:rPr>
              <a:t>-</a:t>
            </a:r>
            <a:r>
              <a:rPr lang="uk-UA" sz="2800" spc="5" dirty="0" smtClean="0">
                <a:solidFill>
                  <a:prstClr val="black"/>
                </a:solidFill>
                <a:latin typeface="Times New Roman"/>
                <a:ea typeface="Times New Roman"/>
                <a:cs typeface="Times New Roman"/>
              </a:rPr>
              <a:t> </a:t>
            </a:r>
            <a:r>
              <a:rPr lang="uk-UA" sz="2800" b="1" i="1" dirty="0">
                <a:solidFill>
                  <a:srgbClr val="002060"/>
                </a:solidFill>
                <a:latin typeface="Times New Roman"/>
                <a:ea typeface="Times New Roman"/>
                <a:cs typeface="Times New Roman"/>
              </a:rPr>
              <a:t>бирки</a:t>
            </a:r>
            <a:r>
              <a:rPr lang="uk-UA" sz="2800" b="1" i="1" spc="5" dirty="0">
                <a:solidFill>
                  <a:srgbClr val="002060"/>
                </a:solidFill>
                <a:latin typeface="Times New Roman"/>
                <a:ea typeface="Times New Roman"/>
                <a:cs typeface="Times New Roman"/>
              </a:rPr>
              <a:t> </a:t>
            </a:r>
            <a:r>
              <a:rPr lang="uk-UA" sz="2800" b="1" i="1" dirty="0">
                <a:solidFill>
                  <a:srgbClr val="002060"/>
                </a:solidFill>
                <a:latin typeface="Times New Roman"/>
                <a:ea typeface="Times New Roman"/>
                <a:cs typeface="Times New Roman"/>
              </a:rPr>
              <a:t>різних</a:t>
            </a:r>
            <a:r>
              <a:rPr lang="uk-UA" sz="2800" b="1" i="1" spc="5" dirty="0">
                <a:solidFill>
                  <a:srgbClr val="002060"/>
                </a:solidFill>
                <a:latin typeface="Times New Roman"/>
                <a:ea typeface="Times New Roman"/>
                <a:cs typeface="Times New Roman"/>
              </a:rPr>
              <a:t> </a:t>
            </a:r>
            <a:r>
              <a:rPr lang="uk-UA" sz="2800" b="1" i="1" dirty="0">
                <a:solidFill>
                  <a:srgbClr val="002060"/>
                </a:solidFill>
                <a:latin typeface="Times New Roman"/>
                <a:ea typeface="Times New Roman"/>
                <a:cs typeface="Times New Roman"/>
              </a:rPr>
              <a:t>розмірів</a:t>
            </a:r>
            <a:r>
              <a:rPr lang="uk-UA" sz="2800" dirty="0">
                <a:solidFill>
                  <a:prstClr val="black"/>
                </a:solidFill>
                <a:latin typeface="Times New Roman"/>
                <a:ea typeface="Times New Roman"/>
                <a:cs typeface="Times New Roman"/>
              </a:rPr>
              <a:t>,</a:t>
            </a:r>
            <a:r>
              <a:rPr lang="uk-UA" sz="2800" spc="5" dirty="0">
                <a:solidFill>
                  <a:prstClr val="black"/>
                </a:solidFill>
                <a:latin typeface="Times New Roman"/>
                <a:ea typeface="Times New Roman"/>
                <a:cs typeface="Times New Roman"/>
              </a:rPr>
              <a:t> </a:t>
            </a:r>
            <a:r>
              <a:rPr lang="uk-UA" sz="2800" dirty="0">
                <a:solidFill>
                  <a:prstClr val="black"/>
                </a:solidFill>
                <a:latin typeface="Times New Roman"/>
                <a:ea typeface="Times New Roman"/>
                <a:cs typeface="Times New Roman"/>
              </a:rPr>
              <a:t>по</a:t>
            </a:r>
            <a:r>
              <a:rPr lang="uk-UA" sz="2800" spc="5" dirty="0">
                <a:solidFill>
                  <a:prstClr val="black"/>
                </a:solidFill>
                <a:latin typeface="Times New Roman"/>
                <a:ea typeface="Times New Roman"/>
                <a:cs typeface="Times New Roman"/>
              </a:rPr>
              <a:t> </a:t>
            </a:r>
            <a:r>
              <a:rPr lang="uk-UA" sz="2800" dirty="0">
                <a:solidFill>
                  <a:prstClr val="black"/>
                </a:solidFill>
                <a:latin typeface="Times New Roman"/>
                <a:ea typeface="Times New Roman"/>
                <a:cs typeface="Times New Roman"/>
              </a:rPr>
              <a:t>комплекту</a:t>
            </a:r>
            <a:r>
              <a:rPr lang="uk-UA" sz="2800" spc="5" dirty="0">
                <a:solidFill>
                  <a:prstClr val="black"/>
                </a:solidFill>
                <a:latin typeface="Times New Roman"/>
                <a:ea typeface="Times New Roman"/>
                <a:cs typeface="Times New Roman"/>
              </a:rPr>
              <a:t> </a:t>
            </a:r>
            <a:r>
              <a:rPr lang="uk-UA" sz="2800" dirty="0">
                <a:solidFill>
                  <a:prstClr val="black"/>
                </a:solidFill>
                <a:latin typeface="Times New Roman"/>
                <a:ea typeface="Times New Roman"/>
                <a:cs typeface="Times New Roman"/>
              </a:rPr>
              <a:t>на</a:t>
            </a:r>
            <a:r>
              <a:rPr lang="uk-UA" sz="2800" spc="5" dirty="0">
                <a:solidFill>
                  <a:prstClr val="black"/>
                </a:solidFill>
                <a:latin typeface="Times New Roman"/>
                <a:ea typeface="Times New Roman"/>
                <a:cs typeface="Times New Roman"/>
              </a:rPr>
              <a:t> </a:t>
            </a:r>
            <a:r>
              <a:rPr lang="uk-UA" sz="2800" dirty="0">
                <a:solidFill>
                  <a:prstClr val="black"/>
                </a:solidFill>
                <a:latin typeface="Times New Roman"/>
                <a:ea typeface="Times New Roman"/>
                <a:cs typeface="Times New Roman"/>
              </a:rPr>
              <a:t>кожний</a:t>
            </a:r>
            <a:r>
              <a:rPr lang="uk-UA" sz="2800" spc="5" dirty="0">
                <a:solidFill>
                  <a:prstClr val="black"/>
                </a:solidFill>
                <a:latin typeface="Times New Roman"/>
                <a:ea typeface="Times New Roman"/>
                <a:cs typeface="Times New Roman"/>
              </a:rPr>
              <a:t> </a:t>
            </a:r>
            <a:r>
              <a:rPr lang="uk-UA" sz="2800" dirty="0">
                <a:solidFill>
                  <a:prstClr val="black"/>
                </a:solidFill>
                <a:latin typeface="Times New Roman"/>
                <a:ea typeface="Times New Roman"/>
                <a:cs typeface="Times New Roman"/>
              </a:rPr>
              <a:t>орган,</a:t>
            </a:r>
            <a:r>
              <a:rPr lang="uk-UA" sz="2800" spc="5" dirty="0">
                <a:solidFill>
                  <a:prstClr val="black"/>
                </a:solidFill>
                <a:latin typeface="Times New Roman"/>
                <a:ea typeface="Times New Roman"/>
                <a:cs typeface="Times New Roman"/>
              </a:rPr>
              <a:t> </a:t>
            </a:r>
            <a:r>
              <a:rPr lang="uk-UA" sz="2800" spc="5" dirty="0" smtClean="0">
                <a:solidFill>
                  <a:prstClr val="black"/>
                </a:solidFill>
                <a:latin typeface="Times New Roman"/>
                <a:ea typeface="Times New Roman"/>
                <a:cs typeface="Times New Roman"/>
              </a:rPr>
              <a:t/>
            </a:r>
            <a:br>
              <a:rPr lang="uk-UA" sz="2800" spc="5" dirty="0" smtClean="0">
                <a:solidFill>
                  <a:prstClr val="black"/>
                </a:solidFill>
                <a:latin typeface="Times New Roman"/>
                <a:ea typeface="Times New Roman"/>
                <a:cs typeface="Times New Roman"/>
              </a:rPr>
            </a:br>
            <a:r>
              <a:rPr lang="uk-UA" sz="2800" spc="5" dirty="0" smtClean="0">
                <a:solidFill>
                  <a:prstClr val="black"/>
                </a:solidFill>
                <a:latin typeface="Times New Roman"/>
                <a:ea typeface="Times New Roman"/>
                <a:cs typeface="Times New Roman"/>
              </a:rPr>
              <a:t>- </a:t>
            </a:r>
            <a:r>
              <a:rPr lang="uk-UA" sz="2800" b="1" i="1" dirty="0" smtClean="0">
                <a:solidFill>
                  <a:srgbClr val="002060"/>
                </a:solidFill>
                <a:latin typeface="Times New Roman"/>
                <a:ea typeface="Times New Roman"/>
                <a:cs typeface="Times New Roman"/>
              </a:rPr>
              <a:t>тару</a:t>
            </a:r>
            <a:r>
              <a:rPr lang="uk-UA" sz="2800" b="1" i="1" spc="5" dirty="0" smtClean="0">
                <a:solidFill>
                  <a:srgbClr val="002060"/>
                </a:solidFill>
                <a:latin typeface="Times New Roman"/>
                <a:ea typeface="Times New Roman"/>
                <a:cs typeface="Times New Roman"/>
              </a:rPr>
              <a:t> </a:t>
            </a:r>
            <a:r>
              <a:rPr lang="uk-UA" sz="2800" b="1" i="1" dirty="0">
                <a:solidFill>
                  <a:srgbClr val="002060"/>
                </a:solidFill>
                <a:latin typeface="Times New Roman"/>
                <a:ea typeface="Times New Roman"/>
                <a:cs typeface="Times New Roman"/>
              </a:rPr>
              <a:t>для</a:t>
            </a:r>
            <a:r>
              <a:rPr lang="uk-UA" sz="2800" b="1" i="1" spc="5" dirty="0">
                <a:solidFill>
                  <a:srgbClr val="002060"/>
                </a:solidFill>
                <a:latin typeface="Times New Roman"/>
                <a:ea typeface="Times New Roman"/>
                <a:cs typeface="Times New Roman"/>
              </a:rPr>
              <a:t> </a:t>
            </a:r>
            <a:r>
              <a:rPr lang="uk-UA" sz="2800" b="1" i="1" dirty="0">
                <a:solidFill>
                  <a:srgbClr val="002060"/>
                </a:solidFill>
                <a:latin typeface="Times New Roman"/>
                <a:ea typeface="Times New Roman"/>
                <a:cs typeface="Times New Roman"/>
              </a:rPr>
              <a:t>зразків</a:t>
            </a:r>
            <a:r>
              <a:rPr lang="uk-UA" sz="2800" b="1" i="1" spc="5" dirty="0">
                <a:solidFill>
                  <a:srgbClr val="002060"/>
                </a:solidFill>
                <a:latin typeface="Times New Roman"/>
                <a:ea typeface="Times New Roman"/>
                <a:cs typeface="Times New Roman"/>
              </a:rPr>
              <a:t> </a:t>
            </a:r>
            <a:r>
              <a:rPr lang="uk-UA" sz="2800" b="1" i="1" spc="5" dirty="0" smtClean="0">
                <a:solidFill>
                  <a:srgbClr val="002060"/>
                </a:solidFill>
                <a:latin typeface="Times New Roman"/>
                <a:ea typeface="Times New Roman"/>
                <a:cs typeface="Times New Roman"/>
              </a:rPr>
              <a:t>м'яса, внутрішніх органів </a:t>
            </a:r>
            <a:r>
              <a:rPr lang="uk-UA" sz="2800" dirty="0" smtClean="0">
                <a:solidFill>
                  <a:prstClr val="black"/>
                </a:solidFill>
                <a:latin typeface="Times New Roman"/>
                <a:ea typeface="Times New Roman"/>
                <a:cs typeface="Times New Roman"/>
              </a:rPr>
              <a:t>(поліетиленові</a:t>
            </a:r>
            <a:r>
              <a:rPr lang="uk-UA" sz="2800" spc="5" dirty="0" smtClean="0">
                <a:solidFill>
                  <a:prstClr val="black"/>
                </a:solidFill>
                <a:latin typeface="Times New Roman"/>
                <a:ea typeface="Times New Roman"/>
                <a:cs typeface="Times New Roman"/>
              </a:rPr>
              <a:t> </a:t>
            </a:r>
            <a:r>
              <a:rPr lang="uk-UA" sz="2800" dirty="0">
                <a:solidFill>
                  <a:prstClr val="black"/>
                </a:solidFill>
                <a:latin typeface="Times New Roman"/>
                <a:ea typeface="Times New Roman"/>
                <a:cs typeface="Times New Roman"/>
              </a:rPr>
              <a:t>пакети,</a:t>
            </a:r>
            <a:r>
              <a:rPr lang="uk-UA" sz="2800" spc="5" dirty="0">
                <a:solidFill>
                  <a:prstClr val="black"/>
                </a:solidFill>
                <a:latin typeface="Times New Roman"/>
                <a:ea typeface="Times New Roman"/>
                <a:cs typeface="Times New Roman"/>
              </a:rPr>
              <a:t> </a:t>
            </a:r>
            <a:r>
              <a:rPr lang="uk-UA" sz="2800" dirty="0">
                <a:solidFill>
                  <a:prstClr val="black"/>
                </a:solidFill>
                <a:latin typeface="Times New Roman"/>
                <a:ea typeface="Times New Roman"/>
                <a:cs typeface="Times New Roman"/>
              </a:rPr>
              <a:t>склянки</a:t>
            </a:r>
            <a:r>
              <a:rPr lang="uk-UA" sz="2800" spc="5" dirty="0">
                <a:solidFill>
                  <a:prstClr val="black"/>
                </a:solidFill>
                <a:latin typeface="Times New Roman"/>
                <a:ea typeface="Times New Roman"/>
                <a:cs typeface="Times New Roman"/>
              </a:rPr>
              <a:t> </a:t>
            </a:r>
            <a:r>
              <a:rPr lang="uk-UA" sz="2800" dirty="0">
                <a:solidFill>
                  <a:prstClr val="black"/>
                </a:solidFill>
                <a:latin typeface="Times New Roman"/>
                <a:ea typeface="Times New Roman"/>
                <a:cs typeface="Times New Roman"/>
              </a:rPr>
              <a:t>і</a:t>
            </a:r>
            <a:r>
              <a:rPr lang="uk-UA" sz="2800" spc="5" dirty="0">
                <a:solidFill>
                  <a:prstClr val="black"/>
                </a:solidFill>
                <a:latin typeface="Times New Roman"/>
                <a:ea typeface="Times New Roman"/>
                <a:cs typeface="Times New Roman"/>
              </a:rPr>
              <a:t> </a:t>
            </a:r>
            <a:r>
              <a:rPr lang="uk-UA" sz="2800" dirty="0">
                <a:solidFill>
                  <a:prstClr val="black"/>
                </a:solidFill>
                <a:latin typeface="Times New Roman"/>
                <a:ea typeface="Times New Roman"/>
                <a:cs typeface="Times New Roman"/>
              </a:rPr>
              <a:t>т.</a:t>
            </a:r>
            <a:r>
              <a:rPr lang="uk-UA" sz="2800" spc="5" dirty="0">
                <a:solidFill>
                  <a:prstClr val="black"/>
                </a:solidFill>
                <a:latin typeface="Times New Roman"/>
                <a:ea typeface="Times New Roman"/>
                <a:cs typeface="Times New Roman"/>
              </a:rPr>
              <a:t> </a:t>
            </a:r>
            <a:r>
              <a:rPr lang="uk-UA" sz="2800" dirty="0">
                <a:solidFill>
                  <a:prstClr val="black"/>
                </a:solidFill>
                <a:latin typeface="Times New Roman"/>
                <a:ea typeface="Times New Roman"/>
                <a:cs typeface="Times New Roman"/>
              </a:rPr>
              <a:t>п.),</a:t>
            </a:r>
            <a:r>
              <a:rPr lang="uk-UA" sz="2800" spc="5" dirty="0">
                <a:solidFill>
                  <a:prstClr val="black"/>
                </a:solidFill>
                <a:latin typeface="Times New Roman"/>
                <a:ea typeface="Times New Roman"/>
                <a:cs typeface="Times New Roman"/>
              </a:rPr>
              <a:t> </a:t>
            </a:r>
            <a:r>
              <a:rPr lang="uk-UA" sz="2800" spc="5" dirty="0" smtClean="0">
                <a:solidFill>
                  <a:prstClr val="black"/>
                </a:solidFill>
                <a:latin typeface="Times New Roman"/>
                <a:ea typeface="Times New Roman"/>
                <a:cs typeface="Times New Roman"/>
              </a:rPr>
              <a:t/>
            </a:r>
            <a:br>
              <a:rPr lang="uk-UA" sz="2800" spc="5" dirty="0" smtClean="0">
                <a:solidFill>
                  <a:prstClr val="black"/>
                </a:solidFill>
                <a:latin typeface="Times New Roman"/>
                <a:ea typeface="Times New Roman"/>
                <a:cs typeface="Times New Roman"/>
              </a:rPr>
            </a:br>
            <a:r>
              <a:rPr lang="uk-UA" sz="2800" spc="5" dirty="0" smtClean="0">
                <a:solidFill>
                  <a:prstClr val="black"/>
                </a:solidFill>
                <a:latin typeface="Times New Roman"/>
                <a:ea typeface="Times New Roman"/>
                <a:cs typeface="Times New Roman"/>
              </a:rPr>
              <a:t>- </a:t>
            </a:r>
            <a:r>
              <a:rPr lang="uk-UA" sz="2800" b="1" i="1" dirty="0" smtClean="0">
                <a:solidFill>
                  <a:srgbClr val="002060"/>
                </a:solidFill>
                <a:latin typeface="Times New Roman"/>
                <a:ea typeface="Times New Roman"/>
                <a:cs typeface="Times New Roman"/>
              </a:rPr>
              <a:t>ножиці</a:t>
            </a:r>
            <a:r>
              <a:rPr lang="uk-UA" sz="2800" b="1" i="1" dirty="0">
                <a:solidFill>
                  <a:srgbClr val="002060"/>
                </a:solidFill>
                <a:latin typeface="Times New Roman"/>
                <a:ea typeface="Times New Roman"/>
                <a:cs typeface="Times New Roman"/>
              </a:rPr>
              <a:t>,</a:t>
            </a:r>
            <a:r>
              <a:rPr lang="uk-UA" sz="2800" b="1" i="1" spc="5" dirty="0">
                <a:solidFill>
                  <a:srgbClr val="002060"/>
                </a:solidFill>
                <a:latin typeface="Times New Roman"/>
                <a:ea typeface="Times New Roman"/>
                <a:cs typeface="Times New Roman"/>
              </a:rPr>
              <a:t> </a:t>
            </a:r>
            <a:r>
              <a:rPr lang="uk-UA" sz="2800" b="1" i="1" dirty="0">
                <a:solidFill>
                  <a:srgbClr val="002060"/>
                </a:solidFill>
                <a:latin typeface="Times New Roman"/>
                <a:ea typeface="Times New Roman"/>
                <a:cs typeface="Times New Roman"/>
              </a:rPr>
              <a:t>скальпелі,</a:t>
            </a:r>
            <a:r>
              <a:rPr lang="uk-UA" sz="2800" b="1" i="1" spc="5" dirty="0">
                <a:solidFill>
                  <a:srgbClr val="002060"/>
                </a:solidFill>
                <a:latin typeface="Times New Roman"/>
                <a:ea typeface="Times New Roman"/>
                <a:cs typeface="Times New Roman"/>
              </a:rPr>
              <a:t> </a:t>
            </a:r>
            <a:r>
              <a:rPr lang="uk-UA" sz="2800" b="1" i="1" dirty="0">
                <a:solidFill>
                  <a:srgbClr val="002060"/>
                </a:solidFill>
                <a:latin typeface="Times New Roman"/>
                <a:ea typeface="Times New Roman"/>
                <a:cs typeface="Times New Roman"/>
              </a:rPr>
              <a:t>ножі,</a:t>
            </a:r>
            <a:r>
              <a:rPr lang="uk-UA" sz="2800" b="1" i="1" spc="-385" dirty="0">
                <a:solidFill>
                  <a:srgbClr val="002060"/>
                </a:solidFill>
                <a:latin typeface="Times New Roman"/>
                <a:ea typeface="Times New Roman"/>
                <a:cs typeface="Times New Roman"/>
              </a:rPr>
              <a:t> </a:t>
            </a:r>
            <a:r>
              <a:rPr lang="uk-UA" sz="2800" b="1" i="1" dirty="0">
                <a:solidFill>
                  <a:srgbClr val="002060"/>
                </a:solidFill>
                <a:latin typeface="Times New Roman"/>
                <a:ea typeface="Times New Roman"/>
                <a:cs typeface="Times New Roman"/>
              </a:rPr>
              <a:t>голку</a:t>
            </a:r>
            <a:r>
              <a:rPr lang="uk-UA" sz="2800" b="1" i="1" spc="5" dirty="0">
                <a:solidFill>
                  <a:srgbClr val="002060"/>
                </a:solidFill>
                <a:latin typeface="Times New Roman"/>
                <a:ea typeface="Times New Roman"/>
                <a:cs typeface="Times New Roman"/>
              </a:rPr>
              <a:t> </a:t>
            </a:r>
            <a:r>
              <a:rPr lang="uk-UA" sz="2800" b="1" i="1" dirty="0">
                <a:solidFill>
                  <a:srgbClr val="002060"/>
                </a:solidFill>
                <a:latin typeface="Times New Roman"/>
                <a:ea typeface="Times New Roman"/>
                <a:cs typeface="Times New Roman"/>
              </a:rPr>
              <a:t>з</a:t>
            </a:r>
            <a:r>
              <a:rPr lang="uk-UA" sz="2800" b="1" i="1" spc="5" dirty="0">
                <a:solidFill>
                  <a:srgbClr val="002060"/>
                </a:solidFill>
                <a:latin typeface="Times New Roman"/>
                <a:ea typeface="Times New Roman"/>
                <a:cs typeface="Times New Roman"/>
              </a:rPr>
              <a:t> </a:t>
            </a:r>
            <a:r>
              <a:rPr lang="uk-UA" sz="2800" b="1" i="1" dirty="0">
                <a:solidFill>
                  <a:srgbClr val="002060"/>
                </a:solidFill>
                <a:latin typeface="Times New Roman"/>
                <a:ea typeface="Times New Roman"/>
                <a:cs typeface="Times New Roman"/>
              </a:rPr>
              <a:t>ниткою,</a:t>
            </a:r>
            <a:r>
              <a:rPr lang="uk-UA" sz="2800" b="1" i="1" spc="5" dirty="0">
                <a:solidFill>
                  <a:srgbClr val="002060"/>
                </a:solidFill>
                <a:latin typeface="Times New Roman"/>
                <a:ea typeface="Times New Roman"/>
                <a:cs typeface="Times New Roman"/>
              </a:rPr>
              <a:t> </a:t>
            </a:r>
            <a:r>
              <a:rPr lang="uk-UA" sz="2800" b="1" i="1" dirty="0">
                <a:solidFill>
                  <a:srgbClr val="002060"/>
                </a:solidFill>
                <a:latin typeface="Times New Roman"/>
                <a:ea typeface="Times New Roman"/>
                <a:cs typeface="Times New Roman"/>
              </a:rPr>
              <a:t>олівці,</a:t>
            </a:r>
            <a:r>
              <a:rPr lang="uk-UA" sz="2800" b="1" i="1" spc="5" dirty="0">
                <a:solidFill>
                  <a:srgbClr val="002060"/>
                </a:solidFill>
                <a:latin typeface="Times New Roman"/>
                <a:ea typeface="Times New Roman"/>
                <a:cs typeface="Times New Roman"/>
              </a:rPr>
              <a:t> </a:t>
            </a:r>
            <a:r>
              <a:rPr lang="uk-UA" sz="2800" b="1" i="1" dirty="0">
                <a:solidFill>
                  <a:srgbClr val="002060"/>
                </a:solidFill>
                <a:latin typeface="Times New Roman"/>
                <a:ea typeface="Times New Roman"/>
                <a:cs typeface="Times New Roman"/>
              </a:rPr>
              <a:t>лінійку,</a:t>
            </a:r>
            <a:r>
              <a:rPr lang="uk-UA" sz="2800" b="1" i="1" spc="5" dirty="0">
                <a:solidFill>
                  <a:srgbClr val="002060"/>
                </a:solidFill>
                <a:latin typeface="Times New Roman"/>
                <a:ea typeface="Times New Roman"/>
                <a:cs typeface="Times New Roman"/>
              </a:rPr>
              <a:t> </a:t>
            </a:r>
            <a:r>
              <a:rPr lang="uk-UA" sz="2800" b="1" i="1" dirty="0">
                <a:solidFill>
                  <a:srgbClr val="002060"/>
                </a:solidFill>
                <a:latin typeface="Times New Roman"/>
                <a:ea typeface="Times New Roman"/>
                <a:cs typeface="Times New Roman"/>
              </a:rPr>
              <a:t>рулетку</a:t>
            </a:r>
            <a:r>
              <a:rPr lang="uk-UA" sz="2800" dirty="0">
                <a:solidFill>
                  <a:prstClr val="black"/>
                </a:solidFill>
                <a:latin typeface="Times New Roman"/>
                <a:ea typeface="Times New Roman"/>
                <a:cs typeface="Times New Roman"/>
              </a:rPr>
              <a:t>,</a:t>
            </a:r>
            <a:r>
              <a:rPr lang="uk-UA" sz="2800" spc="5" dirty="0">
                <a:solidFill>
                  <a:prstClr val="black"/>
                </a:solidFill>
                <a:latin typeface="Times New Roman"/>
                <a:ea typeface="Times New Roman"/>
                <a:cs typeface="Times New Roman"/>
              </a:rPr>
              <a:t> </a:t>
            </a:r>
            <a:r>
              <a:rPr lang="uk-UA" sz="2800" spc="5" dirty="0" smtClean="0">
                <a:solidFill>
                  <a:prstClr val="black"/>
                </a:solidFill>
                <a:latin typeface="Times New Roman"/>
                <a:ea typeface="Times New Roman"/>
                <a:cs typeface="Times New Roman"/>
              </a:rPr>
              <a:t/>
            </a:r>
            <a:br>
              <a:rPr lang="uk-UA" sz="2800" spc="5" dirty="0" smtClean="0">
                <a:solidFill>
                  <a:prstClr val="black"/>
                </a:solidFill>
                <a:latin typeface="Times New Roman"/>
                <a:ea typeface="Times New Roman"/>
                <a:cs typeface="Times New Roman"/>
              </a:rPr>
            </a:br>
            <a:r>
              <a:rPr lang="uk-UA" sz="2800" spc="5" dirty="0" smtClean="0">
                <a:solidFill>
                  <a:prstClr val="black"/>
                </a:solidFill>
                <a:latin typeface="Times New Roman"/>
                <a:ea typeface="Times New Roman"/>
                <a:cs typeface="Times New Roman"/>
              </a:rPr>
              <a:t>- </a:t>
            </a:r>
            <a:r>
              <a:rPr lang="uk-UA" sz="2800" b="1" i="1" dirty="0" smtClean="0">
                <a:solidFill>
                  <a:srgbClr val="002060"/>
                </a:solidFill>
                <a:latin typeface="Times New Roman"/>
                <a:ea typeface="Times New Roman"/>
                <a:cs typeface="Times New Roman"/>
              </a:rPr>
              <a:t>форми</a:t>
            </a:r>
            <a:r>
              <a:rPr lang="uk-UA" sz="2800" b="1" i="1" spc="5" dirty="0" smtClean="0">
                <a:solidFill>
                  <a:srgbClr val="002060"/>
                </a:solidFill>
                <a:latin typeface="Times New Roman"/>
                <a:ea typeface="Times New Roman"/>
                <a:cs typeface="Times New Roman"/>
              </a:rPr>
              <a:t> </a:t>
            </a:r>
            <a:r>
              <a:rPr lang="uk-UA" sz="2800" spc="5" dirty="0" smtClean="0">
                <a:solidFill>
                  <a:prstClr val="black"/>
                </a:solidFill>
                <a:latin typeface="Times New Roman"/>
                <a:ea typeface="Times New Roman"/>
                <a:cs typeface="Times New Roman"/>
              </a:rPr>
              <a:t>(таблиці) </a:t>
            </a:r>
            <a:r>
              <a:rPr lang="uk-UA" sz="2800" dirty="0" smtClean="0">
                <a:solidFill>
                  <a:prstClr val="black"/>
                </a:solidFill>
                <a:latin typeface="Times New Roman"/>
                <a:ea typeface="Times New Roman"/>
                <a:cs typeface="Times New Roman"/>
              </a:rPr>
              <a:t>для</a:t>
            </a:r>
            <a:r>
              <a:rPr lang="uk-UA" sz="2800" spc="-385" dirty="0" smtClean="0">
                <a:solidFill>
                  <a:prstClr val="black"/>
                </a:solidFill>
                <a:latin typeface="Times New Roman"/>
                <a:ea typeface="Times New Roman"/>
                <a:cs typeface="Times New Roman"/>
              </a:rPr>
              <a:t> </a:t>
            </a:r>
            <a:r>
              <a:rPr lang="uk-UA" sz="2800" dirty="0" smtClean="0">
                <a:solidFill>
                  <a:prstClr val="black"/>
                </a:solidFill>
                <a:latin typeface="Times New Roman"/>
                <a:ea typeface="Times New Roman"/>
                <a:cs typeface="Times New Roman"/>
              </a:rPr>
              <a:t>запису</a:t>
            </a:r>
            <a:r>
              <a:rPr lang="uk-UA" sz="2800" spc="5" dirty="0" smtClean="0">
                <a:solidFill>
                  <a:prstClr val="black"/>
                </a:solidFill>
                <a:latin typeface="Times New Roman"/>
                <a:ea typeface="Times New Roman"/>
                <a:cs typeface="Times New Roman"/>
              </a:rPr>
              <a:t> </a:t>
            </a:r>
            <a:r>
              <a:rPr lang="uk-UA" sz="2800" dirty="0">
                <a:solidFill>
                  <a:prstClr val="black"/>
                </a:solidFill>
                <a:latin typeface="Times New Roman"/>
                <a:ea typeface="Times New Roman"/>
                <a:cs typeface="Times New Roman"/>
              </a:rPr>
              <a:t>даних</a:t>
            </a:r>
            <a:r>
              <a:rPr lang="uk-UA" sz="2800" spc="5" dirty="0">
                <a:solidFill>
                  <a:prstClr val="black"/>
                </a:solidFill>
                <a:latin typeface="Times New Roman"/>
                <a:ea typeface="Times New Roman"/>
                <a:cs typeface="Times New Roman"/>
              </a:rPr>
              <a:t> </a:t>
            </a:r>
            <a:r>
              <a:rPr lang="uk-UA" sz="2800" dirty="0">
                <a:solidFill>
                  <a:prstClr val="black"/>
                </a:solidFill>
                <a:latin typeface="Times New Roman"/>
                <a:ea typeface="Times New Roman"/>
                <a:cs typeface="Times New Roman"/>
              </a:rPr>
              <a:t>зважування,</a:t>
            </a:r>
            <a:r>
              <a:rPr lang="uk-UA" sz="2800" spc="5" dirty="0">
                <a:solidFill>
                  <a:prstClr val="black"/>
                </a:solidFill>
                <a:latin typeface="Times New Roman"/>
                <a:ea typeface="Times New Roman"/>
                <a:cs typeface="Times New Roman"/>
              </a:rPr>
              <a:t> </a:t>
            </a:r>
            <a:r>
              <a:rPr lang="uk-UA" sz="2800" dirty="0">
                <a:solidFill>
                  <a:prstClr val="black"/>
                </a:solidFill>
                <a:latin typeface="Times New Roman"/>
                <a:ea typeface="Times New Roman"/>
                <a:cs typeface="Times New Roman"/>
              </a:rPr>
              <a:t>ваги,</a:t>
            </a:r>
            <a:r>
              <a:rPr lang="uk-UA" sz="2800" spc="5" dirty="0">
                <a:solidFill>
                  <a:prstClr val="black"/>
                </a:solidFill>
                <a:latin typeface="Times New Roman"/>
                <a:ea typeface="Times New Roman"/>
                <a:cs typeface="Times New Roman"/>
              </a:rPr>
              <a:t> </a:t>
            </a:r>
            <a:r>
              <a:rPr lang="uk-UA" sz="2800" spc="5" dirty="0" smtClean="0">
                <a:solidFill>
                  <a:prstClr val="black"/>
                </a:solidFill>
                <a:latin typeface="Times New Roman"/>
                <a:ea typeface="Times New Roman"/>
                <a:cs typeface="Times New Roman"/>
              </a:rPr>
              <a:t/>
            </a:r>
            <a:br>
              <a:rPr lang="uk-UA" sz="2800" spc="5" dirty="0" smtClean="0">
                <a:solidFill>
                  <a:prstClr val="black"/>
                </a:solidFill>
                <a:latin typeface="Times New Roman"/>
                <a:ea typeface="Times New Roman"/>
                <a:cs typeface="Times New Roman"/>
              </a:rPr>
            </a:br>
            <a:r>
              <a:rPr lang="uk-UA" sz="2800" spc="5" dirty="0">
                <a:solidFill>
                  <a:prstClr val="black"/>
                </a:solidFill>
                <a:latin typeface="Times New Roman"/>
                <a:ea typeface="Times New Roman"/>
                <a:cs typeface="Times New Roman"/>
              </a:rPr>
              <a:t>-</a:t>
            </a:r>
            <a:r>
              <a:rPr lang="uk-UA" sz="2800" dirty="0" smtClean="0">
                <a:solidFill>
                  <a:prstClr val="black"/>
                </a:solidFill>
                <a:latin typeface="Times New Roman"/>
                <a:ea typeface="Times New Roman"/>
                <a:cs typeface="Times New Roman"/>
              </a:rPr>
              <a:t>а</a:t>
            </a:r>
            <a:r>
              <a:rPr lang="uk-UA" sz="2800" spc="5" dirty="0" smtClean="0">
                <a:solidFill>
                  <a:prstClr val="black"/>
                </a:solidFill>
                <a:latin typeface="Times New Roman"/>
                <a:ea typeface="Times New Roman"/>
                <a:cs typeface="Times New Roman"/>
              </a:rPr>
              <a:t> </a:t>
            </a:r>
            <a:r>
              <a:rPr lang="uk-UA" sz="2800" dirty="0">
                <a:solidFill>
                  <a:prstClr val="black"/>
                </a:solidFill>
                <a:latin typeface="Times New Roman"/>
                <a:ea typeface="Times New Roman"/>
                <a:cs typeface="Times New Roman"/>
              </a:rPr>
              <a:t>також</a:t>
            </a:r>
            <a:r>
              <a:rPr lang="uk-UA" sz="2800" spc="5" dirty="0">
                <a:solidFill>
                  <a:prstClr val="black"/>
                </a:solidFill>
                <a:latin typeface="Times New Roman"/>
                <a:ea typeface="Times New Roman"/>
                <a:cs typeface="Times New Roman"/>
              </a:rPr>
              <a:t> </a:t>
            </a:r>
            <a:r>
              <a:rPr lang="uk-UA" sz="2800" b="1" i="1" dirty="0">
                <a:solidFill>
                  <a:srgbClr val="002060"/>
                </a:solidFill>
                <a:latin typeface="Times New Roman"/>
                <a:ea typeface="Times New Roman"/>
                <a:cs typeface="Times New Roman"/>
              </a:rPr>
              <a:t>визначитись</a:t>
            </a:r>
            <a:r>
              <a:rPr lang="uk-UA" sz="2800" b="1" i="1" spc="5" dirty="0">
                <a:solidFill>
                  <a:srgbClr val="002060"/>
                </a:solidFill>
                <a:latin typeface="Times New Roman"/>
                <a:ea typeface="Times New Roman"/>
                <a:cs typeface="Times New Roman"/>
              </a:rPr>
              <a:t> </a:t>
            </a:r>
            <a:r>
              <a:rPr lang="uk-UA" sz="2800" b="1" i="1" dirty="0">
                <a:solidFill>
                  <a:srgbClr val="002060"/>
                </a:solidFill>
                <a:latin typeface="Times New Roman"/>
                <a:ea typeface="Times New Roman"/>
                <a:cs typeface="Times New Roman"/>
              </a:rPr>
              <a:t>з</a:t>
            </a:r>
            <a:r>
              <a:rPr lang="uk-UA" sz="2800" b="1" i="1" spc="-385" dirty="0">
                <a:solidFill>
                  <a:srgbClr val="002060"/>
                </a:solidFill>
                <a:latin typeface="Times New Roman"/>
                <a:ea typeface="Times New Roman"/>
                <a:cs typeface="Times New Roman"/>
              </a:rPr>
              <a:t> </a:t>
            </a:r>
            <a:r>
              <a:rPr lang="uk-UA" sz="2800" b="1" i="1" dirty="0">
                <a:solidFill>
                  <a:srgbClr val="002060"/>
                </a:solidFill>
                <a:latin typeface="Times New Roman"/>
                <a:ea typeface="Times New Roman"/>
                <a:cs typeface="Times New Roman"/>
              </a:rPr>
              <a:t>особовим</a:t>
            </a:r>
            <a:r>
              <a:rPr lang="uk-UA" sz="2800" b="1" i="1" spc="5" dirty="0">
                <a:solidFill>
                  <a:srgbClr val="002060"/>
                </a:solidFill>
                <a:latin typeface="Times New Roman"/>
                <a:ea typeface="Times New Roman"/>
                <a:cs typeface="Times New Roman"/>
              </a:rPr>
              <a:t> </a:t>
            </a:r>
            <a:r>
              <a:rPr lang="uk-UA" sz="2800" b="1" i="1" dirty="0">
                <a:solidFill>
                  <a:srgbClr val="002060"/>
                </a:solidFill>
                <a:latin typeface="Times New Roman"/>
                <a:ea typeface="Times New Roman"/>
                <a:cs typeface="Times New Roman"/>
              </a:rPr>
              <a:t>складом,</a:t>
            </a:r>
            <a:r>
              <a:rPr lang="uk-UA" sz="2800" b="1" i="1" spc="5" dirty="0">
                <a:solidFill>
                  <a:srgbClr val="002060"/>
                </a:solidFill>
                <a:latin typeface="Times New Roman"/>
                <a:ea typeface="Times New Roman"/>
                <a:cs typeface="Times New Roman"/>
              </a:rPr>
              <a:t> </a:t>
            </a:r>
            <a:r>
              <a:rPr lang="uk-UA" sz="2800" b="1" i="1" dirty="0">
                <a:solidFill>
                  <a:srgbClr val="002060"/>
                </a:solidFill>
                <a:latin typeface="Times New Roman"/>
                <a:ea typeface="Times New Roman"/>
                <a:cs typeface="Times New Roman"/>
              </a:rPr>
              <a:t>транспортом</a:t>
            </a:r>
            <a:r>
              <a:rPr lang="uk-UA" sz="2800" b="1" i="1" spc="5" dirty="0">
                <a:solidFill>
                  <a:srgbClr val="002060"/>
                </a:solidFill>
                <a:latin typeface="Times New Roman"/>
                <a:ea typeface="Times New Roman"/>
                <a:cs typeface="Times New Roman"/>
              </a:rPr>
              <a:t> </a:t>
            </a:r>
            <a:r>
              <a:rPr lang="uk-UA" sz="2800" dirty="0">
                <a:solidFill>
                  <a:prstClr val="black"/>
                </a:solidFill>
                <a:latin typeface="Times New Roman"/>
                <a:ea typeface="Times New Roman"/>
                <a:cs typeface="Times New Roman"/>
              </a:rPr>
              <a:t>та</a:t>
            </a:r>
            <a:r>
              <a:rPr lang="uk-UA" sz="2800" spc="5" dirty="0">
                <a:solidFill>
                  <a:prstClr val="black"/>
                </a:solidFill>
                <a:latin typeface="Times New Roman"/>
                <a:ea typeface="Times New Roman"/>
                <a:cs typeface="Times New Roman"/>
              </a:rPr>
              <a:t> </a:t>
            </a:r>
            <a:r>
              <a:rPr lang="uk-UA" sz="2800" dirty="0">
                <a:solidFill>
                  <a:prstClr val="black"/>
                </a:solidFill>
                <a:latin typeface="Times New Roman"/>
                <a:ea typeface="Times New Roman"/>
                <a:cs typeface="Times New Roman"/>
              </a:rPr>
              <a:t>іншими</a:t>
            </a:r>
            <a:r>
              <a:rPr lang="uk-UA" sz="2800" spc="5" dirty="0">
                <a:solidFill>
                  <a:prstClr val="black"/>
                </a:solidFill>
                <a:latin typeface="Times New Roman"/>
                <a:ea typeface="Times New Roman"/>
                <a:cs typeface="Times New Roman"/>
              </a:rPr>
              <a:t> </a:t>
            </a:r>
            <a:r>
              <a:rPr lang="uk-UA" sz="2800" dirty="0">
                <a:solidFill>
                  <a:prstClr val="black"/>
                </a:solidFill>
                <a:latin typeface="Times New Roman"/>
                <a:ea typeface="Times New Roman"/>
                <a:cs typeface="Times New Roman"/>
              </a:rPr>
              <a:t>організаційними</a:t>
            </a:r>
            <a:r>
              <a:rPr lang="uk-UA" sz="2800" spc="5" dirty="0">
                <a:solidFill>
                  <a:prstClr val="black"/>
                </a:solidFill>
                <a:latin typeface="Times New Roman"/>
                <a:ea typeface="Times New Roman"/>
                <a:cs typeface="Times New Roman"/>
              </a:rPr>
              <a:t> </a:t>
            </a:r>
            <a:r>
              <a:rPr lang="uk-UA" sz="2800" dirty="0">
                <a:solidFill>
                  <a:prstClr val="black"/>
                </a:solidFill>
                <a:latin typeface="Times New Roman"/>
                <a:ea typeface="Times New Roman"/>
                <a:cs typeface="Times New Roman"/>
              </a:rPr>
              <a:t>питаннями</a:t>
            </a:r>
            <a:r>
              <a:rPr lang="uk-UA" sz="2800" dirty="0" smtClean="0">
                <a:solidFill>
                  <a:prstClr val="black"/>
                </a:solidFill>
                <a:latin typeface="Times New Roman"/>
                <a:ea typeface="Times New Roman"/>
                <a:cs typeface="Times New Roman"/>
              </a:rPr>
              <a:t>.</a:t>
            </a:r>
            <a:br>
              <a:rPr lang="uk-UA" sz="2800" dirty="0" smtClean="0">
                <a:solidFill>
                  <a:prstClr val="black"/>
                </a:solidFill>
                <a:latin typeface="Times New Roman"/>
                <a:ea typeface="Times New Roman"/>
                <a:cs typeface="Times New Roman"/>
              </a:rPr>
            </a:br>
            <a:r>
              <a:rPr lang="ru-RU" sz="2800" dirty="0">
                <a:solidFill>
                  <a:prstClr val="black"/>
                </a:solidFill>
                <a:ea typeface="Calibri"/>
                <a:cs typeface="Times New Roman"/>
              </a:rPr>
              <a:t/>
            </a:r>
            <a:br>
              <a:rPr lang="ru-RU" sz="2800" dirty="0">
                <a:solidFill>
                  <a:prstClr val="black"/>
                </a:solidFill>
                <a:ea typeface="Calibri"/>
                <a:cs typeface="Times New Roman"/>
              </a:rPr>
            </a:br>
            <a:endParaRPr lang="ru-RU" sz="2800" dirty="0"/>
          </a:p>
        </p:txBody>
      </p:sp>
    </p:spTree>
    <p:extLst>
      <p:ext uri="{BB962C8B-B14F-4D97-AF65-F5344CB8AC3E}">
        <p14:creationId xmlns:p14="http://schemas.microsoft.com/office/powerpoint/2010/main" val="3846753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06690"/>
          </a:xfrm>
        </p:spPr>
        <p:style>
          <a:lnRef idx="1">
            <a:schemeClr val="accent3"/>
          </a:lnRef>
          <a:fillRef idx="2">
            <a:schemeClr val="accent3"/>
          </a:fillRef>
          <a:effectRef idx="1">
            <a:schemeClr val="accent3"/>
          </a:effectRef>
          <a:fontRef idx="minor">
            <a:schemeClr val="dk1"/>
          </a:fontRef>
        </p:style>
        <p:txBody>
          <a:bodyPr>
            <a:normAutofit fontScale="90000"/>
          </a:bodyPr>
          <a:lstStyle/>
          <a:p>
            <a:pPr marL="75565" marR="165100" indent="344170" algn="l">
              <a:lnSpc>
                <a:spcPct val="115000"/>
              </a:lnSpc>
              <a:spcAft>
                <a:spcPts val="0"/>
              </a:spcAft>
            </a:pPr>
            <a:r>
              <a:rPr lang="uk-UA" sz="2700" b="1" dirty="0">
                <a:solidFill>
                  <a:srgbClr val="002060"/>
                </a:solidFill>
                <a:latin typeface="Times New Roman"/>
                <a:ea typeface="Times New Roman"/>
                <a:cs typeface="Times New Roman"/>
              </a:rPr>
              <a:t>Відібрані</a:t>
            </a:r>
            <a:r>
              <a:rPr lang="uk-UA" sz="2700" b="1" spc="5" dirty="0">
                <a:solidFill>
                  <a:srgbClr val="002060"/>
                </a:solidFill>
                <a:latin typeface="Times New Roman"/>
                <a:ea typeface="Times New Roman"/>
                <a:cs typeface="Times New Roman"/>
              </a:rPr>
              <a:t> </a:t>
            </a:r>
            <a:r>
              <a:rPr lang="uk-UA" sz="2700" b="1" dirty="0">
                <a:solidFill>
                  <a:srgbClr val="002060"/>
                </a:solidFill>
                <a:latin typeface="Times New Roman"/>
                <a:ea typeface="Times New Roman"/>
                <a:cs typeface="Times New Roman"/>
              </a:rPr>
              <a:t>і</a:t>
            </a:r>
            <a:r>
              <a:rPr lang="uk-UA" sz="2700" b="1" spc="5" dirty="0">
                <a:solidFill>
                  <a:srgbClr val="002060"/>
                </a:solidFill>
                <a:latin typeface="Times New Roman"/>
                <a:ea typeface="Times New Roman"/>
                <a:cs typeface="Times New Roman"/>
              </a:rPr>
              <a:t> </a:t>
            </a:r>
            <a:r>
              <a:rPr lang="uk-UA" sz="2700" b="1" dirty="0">
                <a:solidFill>
                  <a:srgbClr val="002060"/>
                </a:solidFill>
                <a:latin typeface="Times New Roman"/>
                <a:ea typeface="Times New Roman"/>
                <a:cs typeface="Times New Roman"/>
              </a:rPr>
              <a:t>підготовлені</a:t>
            </a:r>
            <a:r>
              <a:rPr lang="uk-UA" sz="2700" b="1" spc="5" dirty="0">
                <a:solidFill>
                  <a:srgbClr val="002060"/>
                </a:solidFill>
                <a:latin typeface="Times New Roman"/>
                <a:ea typeface="Times New Roman"/>
                <a:cs typeface="Times New Roman"/>
              </a:rPr>
              <a:t> </a:t>
            </a:r>
            <a:r>
              <a:rPr lang="uk-UA" sz="2700" b="1" dirty="0">
                <a:solidFill>
                  <a:srgbClr val="002060"/>
                </a:solidFill>
                <a:latin typeface="Times New Roman"/>
                <a:ea typeface="Times New Roman"/>
                <a:cs typeface="Times New Roman"/>
              </a:rPr>
              <a:t>для</a:t>
            </a:r>
            <a:r>
              <a:rPr lang="uk-UA" sz="2700" b="1" spc="5" dirty="0">
                <a:solidFill>
                  <a:srgbClr val="002060"/>
                </a:solidFill>
                <a:latin typeface="Times New Roman"/>
                <a:ea typeface="Times New Roman"/>
                <a:cs typeface="Times New Roman"/>
              </a:rPr>
              <a:t> </a:t>
            </a:r>
            <a:r>
              <a:rPr lang="uk-UA" sz="2700" b="1" dirty="0">
                <a:solidFill>
                  <a:srgbClr val="002060"/>
                </a:solidFill>
                <a:latin typeface="Times New Roman"/>
                <a:ea typeface="Times New Roman"/>
                <a:cs typeface="Times New Roman"/>
              </a:rPr>
              <a:t>контрольного</a:t>
            </a:r>
            <a:r>
              <a:rPr lang="uk-UA" sz="2700" b="1" spc="5" dirty="0">
                <a:solidFill>
                  <a:srgbClr val="002060"/>
                </a:solidFill>
                <a:latin typeface="Times New Roman"/>
                <a:ea typeface="Times New Roman"/>
                <a:cs typeface="Times New Roman"/>
              </a:rPr>
              <a:t> </a:t>
            </a:r>
            <a:r>
              <a:rPr lang="uk-UA" sz="2700" b="1" dirty="0">
                <a:solidFill>
                  <a:srgbClr val="002060"/>
                </a:solidFill>
                <a:latin typeface="Times New Roman"/>
                <a:ea typeface="Times New Roman"/>
                <a:cs typeface="Times New Roman"/>
              </a:rPr>
              <a:t>забою</a:t>
            </a:r>
            <a:r>
              <a:rPr lang="uk-UA" sz="2700" b="1" spc="5" dirty="0">
                <a:solidFill>
                  <a:srgbClr val="002060"/>
                </a:solidFill>
                <a:latin typeface="Times New Roman"/>
                <a:ea typeface="Times New Roman"/>
                <a:cs typeface="Times New Roman"/>
              </a:rPr>
              <a:t> </a:t>
            </a:r>
            <a:r>
              <a:rPr lang="uk-UA" sz="2700" b="1" dirty="0">
                <a:solidFill>
                  <a:srgbClr val="002060"/>
                </a:solidFill>
                <a:latin typeface="Times New Roman"/>
                <a:ea typeface="Times New Roman"/>
                <a:cs typeface="Times New Roman"/>
              </a:rPr>
              <a:t>тварини</a:t>
            </a:r>
            <a:r>
              <a:rPr lang="uk-UA" sz="2700" b="1" spc="5" dirty="0">
                <a:solidFill>
                  <a:srgbClr val="002060"/>
                </a:solidFill>
                <a:latin typeface="Times New Roman"/>
                <a:ea typeface="Times New Roman"/>
                <a:cs typeface="Times New Roman"/>
              </a:rPr>
              <a:t> </a:t>
            </a:r>
            <a:r>
              <a:rPr lang="uk-UA" sz="2700" b="1" dirty="0">
                <a:solidFill>
                  <a:srgbClr val="002060"/>
                </a:solidFill>
                <a:latin typeface="Times New Roman"/>
                <a:ea typeface="Times New Roman"/>
                <a:cs typeface="Times New Roman"/>
              </a:rPr>
              <a:t>транспортуються</a:t>
            </a:r>
            <a:r>
              <a:rPr lang="uk-UA" sz="2700" b="1" spc="5" dirty="0">
                <a:solidFill>
                  <a:srgbClr val="002060"/>
                </a:solidFill>
                <a:latin typeface="Times New Roman"/>
                <a:ea typeface="Times New Roman"/>
                <a:cs typeface="Times New Roman"/>
              </a:rPr>
              <a:t> </a:t>
            </a:r>
            <a:r>
              <a:rPr lang="uk-UA" sz="2700" b="1" dirty="0">
                <a:solidFill>
                  <a:srgbClr val="002060"/>
                </a:solidFill>
                <a:latin typeface="Times New Roman"/>
                <a:ea typeface="Times New Roman"/>
                <a:cs typeface="Times New Roman"/>
              </a:rPr>
              <a:t>на</a:t>
            </a:r>
            <a:r>
              <a:rPr lang="uk-UA" sz="2700" b="1" spc="5" dirty="0">
                <a:solidFill>
                  <a:srgbClr val="002060"/>
                </a:solidFill>
                <a:latin typeface="Times New Roman"/>
                <a:ea typeface="Times New Roman"/>
                <a:cs typeface="Times New Roman"/>
              </a:rPr>
              <a:t> </a:t>
            </a:r>
            <a:r>
              <a:rPr lang="uk-UA" sz="2700" b="1" dirty="0">
                <a:solidFill>
                  <a:srgbClr val="002060"/>
                </a:solidFill>
                <a:latin typeface="Times New Roman"/>
                <a:ea typeface="Times New Roman"/>
                <a:cs typeface="Times New Roman"/>
              </a:rPr>
              <a:t>м'ясопереробне</a:t>
            </a:r>
            <a:r>
              <a:rPr lang="uk-UA" sz="2700" b="1" spc="5" dirty="0">
                <a:solidFill>
                  <a:srgbClr val="002060"/>
                </a:solidFill>
                <a:latin typeface="Times New Roman"/>
                <a:ea typeface="Times New Roman"/>
                <a:cs typeface="Times New Roman"/>
              </a:rPr>
              <a:t> </a:t>
            </a:r>
            <a:r>
              <a:rPr lang="uk-UA" sz="2700" b="1" dirty="0">
                <a:solidFill>
                  <a:srgbClr val="002060"/>
                </a:solidFill>
                <a:latin typeface="Times New Roman"/>
                <a:ea typeface="Times New Roman"/>
                <a:cs typeface="Times New Roman"/>
              </a:rPr>
              <a:t>підприємство</a:t>
            </a:r>
            <a:r>
              <a:rPr lang="uk-UA" sz="2700" b="1" spc="5" dirty="0">
                <a:solidFill>
                  <a:srgbClr val="002060"/>
                </a:solidFill>
                <a:latin typeface="Times New Roman"/>
                <a:ea typeface="Times New Roman"/>
                <a:cs typeface="Times New Roman"/>
              </a:rPr>
              <a:t> </a:t>
            </a:r>
            <a:r>
              <a:rPr lang="uk-UA" sz="2700" b="1" dirty="0">
                <a:solidFill>
                  <a:srgbClr val="002060"/>
                </a:solidFill>
                <a:latin typeface="Times New Roman"/>
                <a:ea typeface="Times New Roman"/>
                <a:cs typeface="Times New Roman"/>
              </a:rPr>
              <a:t>в</a:t>
            </a:r>
            <a:r>
              <a:rPr lang="uk-UA" sz="2700" b="1" spc="400" dirty="0">
                <a:solidFill>
                  <a:srgbClr val="002060"/>
                </a:solidFill>
                <a:latin typeface="Times New Roman"/>
                <a:ea typeface="Times New Roman"/>
                <a:cs typeface="Times New Roman"/>
              </a:rPr>
              <a:t> </a:t>
            </a:r>
            <a:r>
              <a:rPr lang="uk-UA" sz="2700" b="1" dirty="0">
                <a:solidFill>
                  <a:srgbClr val="002060"/>
                </a:solidFill>
                <a:latin typeface="Times New Roman"/>
                <a:ea typeface="Times New Roman"/>
                <a:cs typeface="Times New Roman"/>
              </a:rPr>
              <a:t>узгоджений</a:t>
            </a:r>
            <a:r>
              <a:rPr lang="uk-UA" sz="2700" b="1" spc="5" dirty="0">
                <a:solidFill>
                  <a:srgbClr val="002060"/>
                </a:solidFill>
                <a:latin typeface="Times New Roman"/>
                <a:ea typeface="Times New Roman"/>
                <a:cs typeface="Times New Roman"/>
              </a:rPr>
              <a:t> </a:t>
            </a:r>
            <a:r>
              <a:rPr lang="uk-UA" sz="2700" b="1" dirty="0">
                <a:solidFill>
                  <a:srgbClr val="002060"/>
                </a:solidFill>
                <a:latin typeface="Times New Roman"/>
                <a:ea typeface="Times New Roman"/>
                <a:cs typeface="Times New Roman"/>
              </a:rPr>
              <a:t>час. </a:t>
            </a:r>
            <a:r>
              <a:rPr lang="uk-UA" sz="2700" b="1" dirty="0" smtClean="0">
                <a:solidFill>
                  <a:srgbClr val="002060"/>
                </a:solidFill>
                <a:latin typeface="Times New Roman"/>
                <a:ea typeface="Times New Roman"/>
                <a:cs typeface="Times New Roman"/>
              </a:rPr>
              <a:t/>
            </a:r>
            <a:br>
              <a:rPr lang="uk-UA" sz="2700" b="1" dirty="0" smtClean="0">
                <a:solidFill>
                  <a:srgbClr val="002060"/>
                </a:solidFill>
                <a:latin typeface="Times New Roman"/>
                <a:ea typeface="Times New Roman"/>
                <a:cs typeface="Times New Roman"/>
              </a:rPr>
            </a:br>
            <a:r>
              <a:rPr lang="uk-UA" sz="2700" dirty="0" smtClean="0">
                <a:latin typeface="Times New Roman"/>
                <a:ea typeface="Times New Roman"/>
                <a:cs typeface="Times New Roman"/>
              </a:rPr>
              <a:t>     При </a:t>
            </a:r>
            <a:r>
              <a:rPr lang="uk-UA" sz="2700" dirty="0">
                <a:latin typeface="Times New Roman"/>
                <a:ea typeface="Times New Roman"/>
                <a:cs typeface="Times New Roman"/>
              </a:rPr>
              <a:t>подачі</a:t>
            </a:r>
            <a:r>
              <a:rPr lang="uk-UA" sz="2700" spc="5" dirty="0">
                <a:latin typeface="Times New Roman"/>
                <a:ea typeface="Times New Roman"/>
                <a:cs typeface="Times New Roman"/>
              </a:rPr>
              <a:t> </a:t>
            </a:r>
            <a:r>
              <a:rPr lang="uk-UA" sz="2700" dirty="0">
                <a:latin typeface="Times New Roman"/>
                <a:ea typeface="Times New Roman"/>
                <a:cs typeface="Times New Roman"/>
              </a:rPr>
              <a:t>худоби на переробний</a:t>
            </a:r>
            <a:r>
              <a:rPr lang="uk-UA" sz="2700" spc="400" dirty="0">
                <a:latin typeface="Times New Roman"/>
                <a:ea typeface="Times New Roman"/>
                <a:cs typeface="Times New Roman"/>
              </a:rPr>
              <a:t> </a:t>
            </a:r>
            <a:r>
              <a:rPr lang="uk-UA" sz="2700" dirty="0">
                <a:latin typeface="Times New Roman"/>
                <a:ea typeface="Times New Roman"/>
                <a:cs typeface="Times New Roman"/>
              </a:rPr>
              <a:t>конвеєр, після оглушення</a:t>
            </a:r>
            <a:r>
              <a:rPr lang="uk-UA" sz="2700" spc="5" dirty="0">
                <a:latin typeface="Times New Roman"/>
                <a:ea typeface="Times New Roman"/>
                <a:cs typeface="Times New Roman"/>
              </a:rPr>
              <a:t> </a:t>
            </a:r>
            <a:r>
              <a:rPr lang="uk-UA" sz="2700" dirty="0">
                <a:latin typeface="Times New Roman"/>
                <a:ea typeface="Times New Roman"/>
                <a:cs typeface="Times New Roman"/>
              </a:rPr>
              <a:t>йде операція </a:t>
            </a:r>
            <a:r>
              <a:rPr lang="uk-UA" sz="2700" b="1" dirty="0">
                <a:solidFill>
                  <a:srgbClr val="C00000"/>
                </a:solidFill>
                <a:latin typeface="Times New Roman"/>
                <a:ea typeface="Times New Roman"/>
                <a:cs typeface="Times New Roman"/>
              </a:rPr>
              <a:t>знекровлення. </a:t>
            </a:r>
            <a:r>
              <a:rPr lang="uk-UA" sz="2700" dirty="0">
                <a:latin typeface="Times New Roman"/>
                <a:ea typeface="Times New Roman"/>
                <a:cs typeface="Times New Roman"/>
              </a:rPr>
              <a:t>Саме тут відбираються зразки крові для</a:t>
            </a:r>
            <a:r>
              <a:rPr lang="uk-UA" sz="2700" spc="-385" dirty="0">
                <a:latin typeface="Times New Roman"/>
                <a:ea typeface="Times New Roman"/>
                <a:cs typeface="Times New Roman"/>
              </a:rPr>
              <a:t> </a:t>
            </a:r>
            <a:r>
              <a:rPr lang="uk-UA" sz="2700" dirty="0">
                <a:latin typeface="Times New Roman"/>
                <a:ea typeface="Times New Roman"/>
                <a:cs typeface="Times New Roman"/>
              </a:rPr>
              <a:t>досліджень у пронумеровані пробірки чи інші ємкості. </a:t>
            </a:r>
            <a:r>
              <a:rPr lang="uk-UA" sz="2700" dirty="0" smtClean="0">
                <a:latin typeface="Times New Roman"/>
                <a:ea typeface="Times New Roman"/>
                <a:cs typeface="Times New Roman"/>
              </a:rPr>
              <a:t/>
            </a:r>
            <a:br>
              <a:rPr lang="uk-UA" sz="2700" dirty="0" smtClean="0">
                <a:latin typeface="Times New Roman"/>
                <a:ea typeface="Times New Roman"/>
                <a:cs typeface="Times New Roman"/>
              </a:rPr>
            </a:br>
            <a:r>
              <a:rPr lang="uk-UA" sz="2700" dirty="0" smtClean="0">
                <a:latin typeface="Times New Roman"/>
                <a:ea typeface="Times New Roman"/>
                <a:cs typeface="Times New Roman"/>
              </a:rPr>
              <a:t>      Але </a:t>
            </a:r>
            <a:r>
              <a:rPr lang="uk-UA" sz="2700" dirty="0">
                <a:latin typeface="Times New Roman"/>
                <a:ea typeface="Times New Roman"/>
                <a:cs typeface="Times New Roman"/>
              </a:rPr>
              <a:t>перед</a:t>
            </a:r>
            <a:r>
              <a:rPr lang="uk-UA" sz="2700" spc="5" dirty="0">
                <a:latin typeface="Times New Roman"/>
                <a:ea typeface="Times New Roman"/>
                <a:cs typeface="Times New Roman"/>
              </a:rPr>
              <a:t> </a:t>
            </a:r>
            <a:r>
              <a:rPr lang="uk-UA" sz="2700" dirty="0">
                <a:latin typeface="Times New Roman"/>
                <a:ea typeface="Times New Roman"/>
                <a:cs typeface="Times New Roman"/>
              </a:rPr>
              <a:t>цим необхідно записати порядкові та індивідуальні номери тварин,</a:t>
            </a:r>
            <a:r>
              <a:rPr lang="uk-UA" sz="2700" spc="5" dirty="0">
                <a:latin typeface="Times New Roman"/>
                <a:ea typeface="Times New Roman"/>
                <a:cs typeface="Times New Roman"/>
              </a:rPr>
              <a:t> </a:t>
            </a:r>
            <a:r>
              <a:rPr lang="uk-UA" sz="2700" dirty="0">
                <a:latin typeface="Times New Roman"/>
                <a:ea typeface="Times New Roman"/>
                <a:cs typeface="Times New Roman"/>
              </a:rPr>
              <a:t>що</a:t>
            </a:r>
            <a:r>
              <a:rPr lang="uk-UA" sz="2700" spc="5" dirty="0">
                <a:latin typeface="Times New Roman"/>
                <a:ea typeface="Times New Roman"/>
                <a:cs typeface="Times New Roman"/>
              </a:rPr>
              <a:t> </a:t>
            </a:r>
            <a:r>
              <a:rPr lang="uk-UA" sz="2700" dirty="0">
                <a:latin typeface="Times New Roman"/>
                <a:ea typeface="Times New Roman"/>
                <a:cs typeface="Times New Roman"/>
              </a:rPr>
              <a:t>підвішують</a:t>
            </a:r>
            <a:r>
              <a:rPr lang="uk-UA" sz="2700" spc="5" dirty="0">
                <a:latin typeface="Times New Roman"/>
                <a:ea typeface="Times New Roman"/>
                <a:cs typeface="Times New Roman"/>
              </a:rPr>
              <a:t> </a:t>
            </a:r>
            <a:r>
              <a:rPr lang="uk-UA" sz="2700" dirty="0">
                <a:latin typeface="Times New Roman"/>
                <a:ea typeface="Times New Roman"/>
                <a:cs typeface="Times New Roman"/>
              </a:rPr>
              <a:t>на</a:t>
            </a:r>
            <a:r>
              <a:rPr lang="uk-UA" sz="2700" spc="5" dirty="0">
                <a:latin typeface="Times New Roman"/>
                <a:ea typeface="Times New Roman"/>
                <a:cs typeface="Times New Roman"/>
              </a:rPr>
              <a:t> </a:t>
            </a:r>
            <a:r>
              <a:rPr lang="uk-UA" sz="2700" dirty="0">
                <a:latin typeface="Times New Roman"/>
                <a:ea typeface="Times New Roman"/>
                <a:cs typeface="Times New Roman"/>
              </a:rPr>
              <a:t>конвеєр</a:t>
            </a:r>
            <a:r>
              <a:rPr lang="uk-UA" sz="2700" spc="5" dirty="0">
                <a:latin typeface="Times New Roman"/>
                <a:ea typeface="Times New Roman"/>
                <a:cs typeface="Times New Roman"/>
              </a:rPr>
              <a:t> </a:t>
            </a:r>
            <a:r>
              <a:rPr lang="uk-UA" sz="2700" dirty="0">
                <a:latin typeface="Times New Roman"/>
                <a:ea typeface="Times New Roman"/>
                <a:cs typeface="Times New Roman"/>
              </a:rPr>
              <a:t>і</a:t>
            </a:r>
            <a:r>
              <a:rPr lang="uk-UA" sz="2700" spc="5" dirty="0">
                <a:latin typeface="Times New Roman"/>
                <a:ea typeface="Times New Roman"/>
                <a:cs typeface="Times New Roman"/>
              </a:rPr>
              <a:t> </a:t>
            </a:r>
            <a:r>
              <a:rPr lang="uk-UA" sz="2700" dirty="0">
                <a:latin typeface="Times New Roman"/>
                <a:ea typeface="Times New Roman"/>
                <a:cs typeface="Times New Roman"/>
              </a:rPr>
              <a:t>на</a:t>
            </a:r>
            <a:r>
              <a:rPr lang="uk-UA" sz="2700" spc="5" dirty="0">
                <a:latin typeface="Times New Roman"/>
                <a:ea typeface="Times New Roman"/>
                <a:cs typeface="Times New Roman"/>
              </a:rPr>
              <a:t> </a:t>
            </a:r>
            <a:r>
              <a:rPr lang="uk-UA" sz="2700" dirty="0">
                <a:latin typeface="Times New Roman"/>
                <a:ea typeface="Times New Roman"/>
                <a:cs typeface="Times New Roman"/>
              </a:rPr>
              <a:t>кожну</a:t>
            </a:r>
            <a:r>
              <a:rPr lang="uk-UA" sz="2700" spc="5" dirty="0">
                <a:latin typeface="Times New Roman"/>
                <a:ea typeface="Times New Roman"/>
                <a:cs typeface="Times New Roman"/>
              </a:rPr>
              <a:t> </a:t>
            </a:r>
            <a:r>
              <a:rPr lang="uk-UA" sz="2700" dirty="0">
                <a:latin typeface="Times New Roman"/>
                <a:ea typeface="Times New Roman"/>
                <a:cs typeface="Times New Roman"/>
              </a:rPr>
              <a:t>тушу</a:t>
            </a:r>
            <a:r>
              <a:rPr lang="uk-UA" sz="2700" spc="5" dirty="0">
                <a:latin typeface="Times New Roman"/>
                <a:ea typeface="Times New Roman"/>
                <a:cs typeface="Times New Roman"/>
              </a:rPr>
              <a:t> </a:t>
            </a:r>
            <a:r>
              <a:rPr lang="uk-UA" sz="2700" dirty="0">
                <a:latin typeface="Times New Roman"/>
                <a:ea typeface="Times New Roman"/>
                <a:cs typeface="Times New Roman"/>
              </a:rPr>
              <a:t>закріпити</a:t>
            </a:r>
            <a:r>
              <a:rPr lang="uk-UA" sz="2700" spc="5" dirty="0">
                <a:latin typeface="Times New Roman"/>
                <a:ea typeface="Times New Roman"/>
                <a:cs typeface="Times New Roman"/>
              </a:rPr>
              <a:t> </a:t>
            </a:r>
            <a:r>
              <a:rPr lang="uk-UA" sz="2700" dirty="0">
                <a:latin typeface="Times New Roman"/>
                <a:ea typeface="Times New Roman"/>
                <a:cs typeface="Times New Roman"/>
              </a:rPr>
              <a:t>бирки</a:t>
            </a:r>
            <a:r>
              <a:rPr lang="uk-UA" sz="2700" spc="5" dirty="0">
                <a:latin typeface="Times New Roman"/>
                <a:ea typeface="Times New Roman"/>
                <a:cs typeface="Times New Roman"/>
              </a:rPr>
              <a:t> </a:t>
            </a:r>
            <a:r>
              <a:rPr lang="uk-UA" sz="2700" dirty="0">
                <a:latin typeface="Times New Roman"/>
                <a:ea typeface="Times New Roman"/>
                <a:cs typeface="Times New Roman"/>
              </a:rPr>
              <a:t>з</a:t>
            </a:r>
            <a:r>
              <a:rPr lang="uk-UA" sz="2700" spc="5" dirty="0">
                <a:latin typeface="Times New Roman"/>
                <a:ea typeface="Times New Roman"/>
                <a:cs typeface="Times New Roman"/>
              </a:rPr>
              <a:t> </a:t>
            </a:r>
            <a:r>
              <a:rPr lang="uk-UA" sz="2700" dirty="0">
                <a:latin typeface="Times New Roman"/>
                <a:ea typeface="Times New Roman"/>
                <a:cs typeface="Times New Roman"/>
              </a:rPr>
              <a:t>порядковим</a:t>
            </a:r>
            <a:r>
              <a:rPr lang="uk-UA" sz="2700" spc="-35" dirty="0">
                <a:latin typeface="Times New Roman"/>
                <a:ea typeface="Times New Roman"/>
                <a:cs typeface="Times New Roman"/>
              </a:rPr>
              <a:t> </a:t>
            </a:r>
            <a:r>
              <a:rPr lang="uk-UA" sz="2700" dirty="0">
                <a:latin typeface="Times New Roman"/>
                <a:ea typeface="Times New Roman"/>
                <a:cs typeface="Times New Roman"/>
              </a:rPr>
              <a:t>номером</a:t>
            </a:r>
            <a:r>
              <a:rPr lang="uk-UA" sz="2700" dirty="0" smtClean="0">
                <a:latin typeface="Times New Roman"/>
                <a:ea typeface="Times New Roman"/>
                <a:cs typeface="Times New Roman"/>
              </a:rPr>
              <a:t>.</a:t>
            </a:r>
            <a:br>
              <a:rPr lang="uk-UA" sz="2700" dirty="0" smtClean="0">
                <a:latin typeface="Times New Roman"/>
                <a:ea typeface="Times New Roman"/>
                <a:cs typeface="Times New Roman"/>
              </a:rPr>
            </a:br>
            <a:r>
              <a:rPr lang="uk-UA" sz="2700" dirty="0" smtClean="0">
                <a:latin typeface="Times New Roman"/>
                <a:ea typeface="Times New Roman"/>
                <a:cs typeface="Times New Roman"/>
              </a:rPr>
              <a:t>    Відокремлені </a:t>
            </a:r>
            <a:r>
              <a:rPr lang="uk-UA" sz="2700" dirty="0">
                <a:latin typeface="Times New Roman"/>
                <a:ea typeface="Times New Roman"/>
                <a:cs typeface="Times New Roman"/>
              </a:rPr>
              <a:t>від туші голови, ноги, шкура зважуються і їх маса</a:t>
            </a:r>
            <a:r>
              <a:rPr lang="uk-UA" sz="2700" spc="-385" dirty="0">
                <a:latin typeface="Times New Roman"/>
                <a:ea typeface="Times New Roman"/>
                <a:cs typeface="Times New Roman"/>
              </a:rPr>
              <a:t> </a:t>
            </a:r>
            <a:r>
              <a:rPr lang="uk-UA" sz="2700" dirty="0">
                <a:latin typeface="Times New Roman"/>
                <a:ea typeface="Times New Roman"/>
                <a:cs typeface="Times New Roman"/>
              </a:rPr>
              <a:t>записується у бланк - відомість. З голови, розпилявши її, виймають</a:t>
            </a:r>
            <a:r>
              <a:rPr lang="uk-UA" sz="2700" spc="5" dirty="0">
                <a:latin typeface="Times New Roman"/>
                <a:ea typeface="Times New Roman"/>
                <a:cs typeface="Times New Roman"/>
              </a:rPr>
              <a:t> </a:t>
            </a:r>
            <a:r>
              <a:rPr lang="uk-UA" sz="2700" dirty="0">
                <a:latin typeface="Times New Roman"/>
                <a:ea typeface="Times New Roman"/>
                <a:cs typeface="Times New Roman"/>
              </a:rPr>
              <a:t>гіпофіз</a:t>
            </a:r>
            <a:r>
              <a:rPr lang="uk-UA" sz="2700" spc="-10" dirty="0">
                <a:latin typeface="Times New Roman"/>
                <a:ea typeface="Times New Roman"/>
                <a:cs typeface="Times New Roman"/>
              </a:rPr>
              <a:t> </a:t>
            </a:r>
            <a:r>
              <a:rPr lang="uk-UA" sz="2700" dirty="0">
                <a:latin typeface="Times New Roman"/>
                <a:ea typeface="Times New Roman"/>
                <a:cs typeface="Times New Roman"/>
              </a:rPr>
              <a:t>і</a:t>
            </a:r>
            <a:r>
              <a:rPr lang="uk-UA" sz="2700" spc="15" dirty="0">
                <a:latin typeface="Times New Roman"/>
                <a:ea typeface="Times New Roman"/>
                <a:cs typeface="Times New Roman"/>
              </a:rPr>
              <a:t> </a:t>
            </a:r>
            <a:r>
              <a:rPr lang="uk-UA" sz="2700" dirty="0" err="1">
                <a:latin typeface="Times New Roman"/>
                <a:ea typeface="Times New Roman"/>
                <a:cs typeface="Times New Roman"/>
              </a:rPr>
              <a:t>биркують</a:t>
            </a:r>
            <a:r>
              <a:rPr lang="uk-UA" sz="2700" dirty="0">
                <a:latin typeface="Times New Roman"/>
                <a:ea typeface="Times New Roman"/>
                <a:cs typeface="Times New Roman"/>
              </a:rPr>
              <a:t>.</a:t>
            </a:r>
            <a:r>
              <a:rPr lang="ru-RU" sz="1100" dirty="0">
                <a:ea typeface="Calibri"/>
                <a:cs typeface="Times New Roman"/>
              </a:rPr>
              <a:t/>
            </a:r>
            <a:br>
              <a:rPr lang="ru-RU" sz="1100" dirty="0">
                <a:ea typeface="Calibri"/>
                <a:cs typeface="Times New Roman"/>
              </a:rPr>
            </a:br>
            <a:r>
              <a:rPr lang="ru-RU" sz="1600" dirty="0">
                <a:ea typeface="Calibri"/>
                <a:cs typeface="Times New Roman"/>
              </a:rPr>
              <a:t/>
            </a:r>
            <a:br>
              <a:rPr lang="ru-RU" sz="1600" dirty="0">
                <a:ea typeface="Calibri"/>
                <a:cs typeface="Times New Roman"/>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838472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214</Words>
  <Application>Microsoft Office PowerPoint</Application>
  <PresentationFormat>Экран (4:3)</PresentationFormat>
  <Paragraphs>114</Paragraphs>
  <Slides>15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Arial</vt:lpstr>
      <vt:lpstr>Calibri</vt:lpstr>
      <vt:lpstr>Roboto</vt:lpstr>
      <vt:lpstr>Times New Roman</vt:lpstr>
      <vt:lpstr>Wingdings</vt:lpstr>
      <vt:lpstr>Тема Office</vt:lpstr>
      <vt:lpstr>ПРАКТИЧНА РОБОТА №2  Організація контрольного забою тварин і відбір зразків для досліджень.      </vt:lpstr>
      <vt:lpstr>  Мета заняття: Опанувати методику проведення контрольного забою тварин та відбору зразків органів і тканин для досліджень. </vt:lpstr>
      <vt:lpstr>    ЛІТЕРАТУРА       1. Ібатуллін І.І., Жукорський О.М., Бащенко М.І., та ін. Методологія та організація наукових досліджень у тваринництві : посібник. Київ : Аграрна наука, 2017. 327 с.       2. Сироватко К.М. Методика дослідної справи. Методичні рекомендації  для практичних занять та самостійної роботи здобувачів галузі знань: 20 «Аграрні науки та продовольство» спеціальності: 204 «Технологія виробництва і переробки продукції тваринництва» ступеня вищої освіти: доктор філософії.  Вінниця: ВНАУ, 2021. 60 С   </vt:lpstr>
      <vt:lpstr> Залежно від схеми досліду, в кінці основного або заключного періодів проводиться контрольний забій піддослідних тварин.   Забиватись можуть як усі тварини, так і по 3-4 голови з кожної групи. Перед забоєм проводиться голодна витримка тварин (12-24 год) та індивідуальне зважування.  Велику рогату худобу витримують у господарстві у загонах або стійлах (там, де утримувались тварини) без корму 15 годин, водою не обмежують. Після чого доставляють на м'ясопереробне підприємство автотранспортом, де витримують 5 годин без корму та води і направляють на забій. Проведення передзабійної голодної витримки великої рогатої худоби, безпосередньо у господарстві, сприяє зниженню травматизму у 2 рази, зменшенню зачистки і вибраковки м'язової тканини до 60 %, збільшенню забійних виходів м'яса на 1,1-1,6 %, підвищенню його якості та сортності.</vt:lpstr>
      <vt:lpstr>  Передзабійна голодна витримка свиней не повинна бути довшою 8 годин, більш тривала витримка перед забоєм веде до зниження якості м’яса. В першу чергу зниження вологоутримуючої здатності на 5,8 % та енергетичної цінності на 18,5 %.  Передзабійна голодна витримка для курей, курчат і індичок не повинна перевищувати 18 годин, а для водоплавної птиці — не більш 24 годин. У період голодування птиця одержує воду. Замість питної води птиці рекомендують давати 2%-ний водяний розчин глауберової солі: курці — 80, качці — 120 і гусаку — 350 см3 розчину.   Дослідами, встановлено, що з метою максимального збільшення забійних виходів і якості м'яса птиці, в процесі її первинної переробки, необхідно передзабійну голодну витримку скоротити до 4 годин при переробці методом патрання і до 8 годин при напівпатранні.</vt:lpstr>
      <vt:lpstr> Якщо тварин перед забоєм не витримували в господарстві, то їх витримують на переробному підприємстві у такі терміни:  - велику і дрібну рогату худобу, коней, овець– не менше 24 годин;  - свиней – 12 годин;  - телят і поросят направляють на забій через 6 годин після їхнього надходження;  - тварин, що мають ознаки втоми, ставлять на відпочинок терміном на 24-48 год за поїння та годівлі, відповідно до фізіологічних норм, а надалі з ними поводяться, як зазначено вище.</vt:lpstr>
      <vt:lpstr>Втрати живої маси залежать, перш за все, від відстані та тривалості перевезення.  Ззбільшення відстані перевезення менш негативно впливає на втрати маси порівняно із збільшенням тривалості перевезення. Під час перевезення бугайців протягом 3 год втрати становили 2%, а через 6-7 год – уже 3,5-7,3%.  Із збільшенням відстані транспортування свиней втрати живої маси також зростали, під час перевезення автотранспортом на 60 км на 2%, на 100 км – на 4,4% порівняно з втратами живої маси тварин, доставлених на відстань 40 км.  Втрати живої маси тварин залежать також і від часу, витраченого від початку навантаження до відправлення партії. Так, у разі затримання відправлення свиней на 1 год втрати живої маси збільшуються на 1-1,5%, а на 1,5 год – до 2%. Таким чином, затримка відправлення за впливом на організм тварин може бути прирівняна до часу перебування його в дорозі під час транспортування.</vt:lpstr>
      <vt:lpstr> До контрольного забою необхідно підготувати: - бирки різних розмірів, по комплекту на кожний орган,  - тару для зразків м'яса, внутрішніх органів (поліетиленові пакети, склянки і т. п.),  - ножиці, скальпелі, ножі, голку з ниткою, олівці, лінійку, рулетку,  - форми (таблиці) для запису даних зважування, ваги,  -а також визначитись з особовим складом, транспортом та іншими організаційними питаннями.  </vt:lpstr>
      <vt:lpstr>Відібрані і підготовлені для контрольного забою тварини транспортуються на м'ясопереробне підприємство в узгоджений час.       При подачі худоби на переробний конвеєр, після оглушення йде операція знекровлення. Саме тут відбираються зразки крові для досліджень у пронумеровані пробірки чи інші ємкості.        Але перед цим необхідно записати порядкові та індивідуальні номери тварин, що підвішують на конвеєр і на кожну тушу закріпити бирки з порядковим номером.     Відокремлені від туші голови, ноги, шкура зважуються і їх маса записується у бланк - відомість. З голови, розпилявши її, виймають гіпофіз і биркують.  </vt:lpstr>
      <vt:lpstr>Після туалету туш їх зважують.  Обвалювання туш проводять через (не раніше) 24 годин після забійної витримки в охолоджувальній камері при температурі +1-4 °С. При цьому визначають морфологічний склад туш - кількість м'язової, жирової і кісткової тканини.   Для фізико-хімічних досліджень відбираються зразки з середньої проби туші або з найдовшого м'яза спини. Як один з варіантів проводять обвалювання трьохреберного відрубу туш, відокремленого на рівні 9-11 ребер, від хребта до білої лінії живота. Із складових частин цього відрубу відбирають зразки тканин для досліджень. </vt:lpstr>
      <vt:lpstr>                                                       Таблиця 1 Норми виходу м'яса і субпродуктів для яловичини і свинини</vt:lpstr>
      <vt:lpstr>                                                                             Таблиця 2  Результати контрольного забою свиней при згодовуванны БВМД «Ефіпрот» </vt:lpstr>
      <vt:lpstr>                                                                Таблиця 3  Фізичні властивості м’язової тканини свиней  </vt:lpstr>
      <vt:lpstr>Завдання 1. Засвоїти правила відбору і підготовки тварин для контрольною забою.     Завдання 2. Вивчити особливості відбору, маркування і фіксації зразків внутрішніх органів тварин в забійному цеху. </vt:lpstr>
      <vt:lpstr> Контрольні питання  1. Яка значення голодної витримки тварин перед забоєм? 2. Тривалість голодної витримки для ВРХ, свиней, птиці. 3. В якій ділянці беруть зразок мязової т тканини для морфологічних та біохімічних досліджень? 4. Норми виходу мяса і субпродуктів для яловиччини і свинини. 5. Назвіть вихід туші для різних видів і вікових груп тварин.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2. Організація контрольного забою тварин і відбір зразків для досліджень.  Мета заняття. Опанувати методикою проведення контро- льного забою тварин та відбору зразків органів і тканин для до- сліджень.</dc:title>
  <dc:creator>USER</dc:creator>
  <cp:lastModifiedBy>Пользователь Windows</cp:lastModifiedBy>
  <cp:revision>21</cp:revision>
  <dcterms:created xsi:type="dcterms:W3CDTF">2021-03-30T13:03:35Z</dcterms:created>
  <dcterms:modified xsi:type="dcterms:W3CDTF">2022-07-04T23:28:35Z</dcterms:modified>
</cp:coreProperties>
</file>