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73" r:id="rId3"/>
    <p:sldId id="256" r:id="rId4"/>
    <p:sldId id="266" r:id="rId5"/>
    <p:sldId id="264" r:id="rId6"/>
    <p:sldId id="265" r:id="rId7"/>
    <p:sldId id="263" r:id="rId8"/>
    <p:sldId id="262" r:id="rId9"/>
    <p:sldId id="257" r:id="rId10"/>
    <p:sldId id="261" r:id="rId11"/>
    <p:sldId id="269" r:id="rId12"/>
    <p:sldId id="270" r:id="rId13"/>
    <p:sldId id="258" r:id="rId14"/>
    <p:sldId id="260" r:id="rId15"/>
    <p:sldId id="259" r:id="rId16"/>
    <p:sldId id="271" r:id="rId17"/>
    <p:sldId id="268" r:id="rId18"/>
    <p:sldId id="27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702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1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663AD-49A7-4403-BC41-C0FEA9179E16}" type="datetimeFigureOut">
              <a:rPr lang="ru-RU" smtClean="0"/>
              <a:t>05.07.2022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91D41-8264-48FD-83E3-9ED3DEA06C84}" type="slidenum">
              <a:rPr lang="ru-RU" smtClean="0"/>
              <a:t>‹#›</a:t>
            </a:fld>
            <a:endParaRPr lang="ru-RU"/>
          </a:p>
        </p:txBody>
      </p:sp>
    </p:spTree>
    <p:extLst>
      <p:ext uri="{BB962C8B-B14F-4D97-AF65-F5344CB8AC3E}">
        <p14:creationId xmlns:p14="http://schemas.microsoft.com/office/powerpoint/2010/main" val="146589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A91D41-8264-48FD-83E3-9ED3DEA06C84}" type="slidenum">
              <a:rPr lang="ru-RU" smtClean="0"/>
              <a:t>15</a:t>
            </a:fld>
            <a:endParaRPr lang="ru-RU"/>
          </a:p>
        </p:txBody>
      </p:sp>
    </p:spTree>
    <p:extLst>
      <p:ext uri="{BB962C8B-B14F-4D97-AF65-F5344CB8AC3E}">
        <p14:creationId xmlns:p14="http://schemas.microsoft.com/office/powerpoint/2010/main" val="412164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548680"/>
            <a:ext cx="8712968" cy="5818658"/>
          </a:xfrm>
        </p:spPr>
        <p:style>
          <a:lnRef idx="1">
            <a:schemeClr val="accent2"/>
          </a:lnRef>
          <a:fillRef idx="2">
            <a:schemeClr val="accent2"/>
          </a:fillRef>
          <a:effectRef idx="1">
            <a:schemeClr val="accent2"/>
          </a:effectRef>
          <a:fontRef idx="minor">
            <a:schemeClr val="dk1"/>
          </a:fontRef>
        </p:style>
        <p:txBody>
          <a:bodyPr>
            <a:normAutofit/>
          </a:bodyPr>
          <a:lstStyle/>
          <a:p>
            <a:pPr marL="407670" marR="156845">
              <a:lnSpc>
                <a:spcPct val="115000"/>
              </a:lnSpc>
            </a:pPr>
            <a:r>
              <a:rPr lang="uk-UA" sz="2400" b="1" spc="-15" dirty="0" smtClean="0">
                <a:latin typeface="Times New Roman"/>
                <a:ea typeface="Times New Roman"/>
                <a:cs typeface="Times New Roman"/>
              </a:rPr>
              <a:t>Практичне заняття № </a:t>
            </a:r>
            <a:r>
              <a:rPr lang="uk-UA" sz="2400" b="1" dirty="0" smtClean="0">
                <a:latin typeface="Times New Roman"/>
                <a:ea typeface="Times New Roman"/>
                <a:cs typeface="Times New Roman"/>
              </a:rPr>
              <a:t>4</a:t>
            </a:r>
            <a:br>
              <a:rPr lang="uk-UA" sz="2400" b="1" dirty="0" smtClean="0">
                <a:latin typeface="Times New Roman"/>
                <a:ea typeface="Times New Roman"/>
                <a:cs typeface="Times New Roman"/>
              </a:rPr>
            </a:br>
            <a:r>
              <a:rPr lang="uk-UA" sz="2400" b="1" dirty="0">
                <a:latin typeface="Times New Roman"/>
                <a:ea typeface="Times New Roman"/>
                <a:cs typeface="Times New Roman"/>
              </a:rPr>
              <a:t/>
            </a:r>
            <a:br>
              <a:rPr lang="uk-UA" sz="2400" b="1" dirty="0">
                <a:latin typeface="Times New Roman"/>
                <a:ea typeface="Times New Roman"/>
                <a:cs typeface="Times New Roman"/>
              </a:rPr>
            </a:br>
            <a:r>
              <a:rPr lang="uk-UA" b="1" spc="5" dirty="0" smtClean="0">
                <a:solidFill>
                  <a:srgbClr val="C00000"/>
                </a:solidFill>
                <a:latin typeface="Times New Roman"/>
                <a:ea typeface="Times New Roman"/>
                <a:cs typeface="Times New Roman"/>
              </a:rPr>
              <a:t> </a:t>
            </a:r>
            <a:r>
              <a:rPr lang="uk-UA" b="1" dirty="0">
                <a:solidFill>
                  <a:srgbClr val="C00000"/>
                </a:solidFill>
                <a:latin typeface="Times New Roman"/>
                <a:ea typeface="Times New Roman"/>
                <a:cs typeface="Times New Roman"/>
              </a:rPr>
              <a:t>Методики</a:t>
            </a:r>
            <a:r>
              <a:rPr lang="uk-UA" b="1" spc="-15" dirty="0">
                <a:solidFill>
                  <a:srgbClr val="C00000"/>
                </a:solidFill>
                <a:latin typeface="Times New Roman"/>
                <a:ea typeface="Times New Roman"/>
                <a:cs typeface="Times New Roman"/>
              </a:rPr>
              <a:t> </a:t>
            </a:r>
            <a:r>
              <a:rPr lang="uk-UA" b="1" dirty="0">
                <a:solidFill>
                  <a:srgbClr val="C00000"/>
                </a:solidFill>
                <a:latin typeface="Times New Roman"/>
                <a:ea typeface="Times New Roman"/>
                <a:cs typeface="Times New Roman"/>
              </a:rPr>
              <a:t>визначення</a:t>
            </a:r>
            <a:r>
              <a:rPr lang="uk-UA" b="1" spc="-10" dirty="0">
                <a:solidFill>
                  <a:srgbClr val="C00000"/>
                </a:solidFill>
                <a:latin typeface="Times New Roman"/>
                <a:ea typeface="Times New Roman"/>
                <a:cs typeface="Times New Roman"/>
              </a:rPr>
              <a:t> </a:t>
            </a:r>
            <a:r>
              <a:rPr lang="uk-UA" b="1" dirty="0">
                <a:solidFill>
                  <a:srgbClr val="C00000"/>
                </a:solidFill>
                <a:latin typeface="Times New Roman"/>
                <a:ea typeface="Times New Roman"/>
                <a:cs typeface="Times New Roman"/>
              </a:rPr>
              <a:t>якості</a:t>
            </a:r>
            <a:r>
              <a:rPr lang="uk-UA" b="1" spc="-15" dirty="0">
                <a:solidFill>
                  <a:srgbClr val="C00000"/>
                </a:solidFill>
                <a:latin typeface="Times New Roman"/>
                <a:ea typeface="Times New Roman"/>
                <a:cs typeface="Times New Roman"/>
              </a:rPr>
              <a:t> </a:t>
            </a:r>
            <a:r>
              <a:rPr lang="uk-UA" b="1" dirty="0" smtClean="0">
                <a:solidFill>
                  <a:srgbClr val="C00000"/>
                </a:solidFill>
                <a:latin typeface="Times New Roman"/>
                <a:ea typeface="Times New Roman"/>
                <a:cs typeface="Times New Roman"/>
              </a:rPr>
              <a:t>молока</a:t>
            </a:r>
            <a:r>
              <a:rPr lang="ru-RU" dirty="0">
                <a:solidFill>
                  <a:srgbClr val="C00000"/>
                </a:solidFill>
                <a:ea typeface="Calibri"/>
                <a:cs typeface="Times New Roman"/>
              </a:rPr>
              <a:t/>
            </a:r>
            <a:br>
              <a:rPr lang="ru-RU" dirty="0">
                <a:solidFill>
                  <a:srgbClr val="C00000"/>
                </a:solidFill>
                <a:ea typeface="Calibri"/>
                <a:cs typeface="Times New Roman"/>
              </a:rPr>
            </a:br>
            <a:r>
              <a:rPr lang="uk-UA" b="1" dirty="0">
                <a:solidFill>
                  <a:srgbClr val="C00000"/>
                </a:solidFill>
                <a:latin typeface="Times New Roman"/>
                <a:ea typeface="Times New Roman"/>
                <a:cs typeface="Times New Roman"/>
              </a:rPr>
              <a:t> </a:t>
            </a:r>
            <a:r>
              <a:rPr lang="ru-RU" dirty="0">
                <a:solidFill>
                  <a:srgbClr val="C00000"/>
                </a:solidFill>
                <a:ea typeface="Calibri"/>
                <a:cs typeface="Times New Roman"/>
              </a:rPr>
              <a:t/>
            </a:r>
            <a:br>
              <a:rPr lang="ru-RU" dirty="0">
                <a:solidFill>
                  <a:srgbClr val="C00000"/>
                </a:solidFill>
                <a:ea typeface="Calibri"/>
                <a:cs typeface="Times New Roman"/>
              </a:rPr>
            </a:br>
            <a:r>
              <a:rPr lang="uk-UA" sz="2400" b="1" i="1" dirty="0">
                <a:solidFill>
                  <a:srgbClr val="FF0000"/>
                </a:solidFill>
                <a:latin typeface="Times New Roman"/>
                <a:ea typeface="Times New Roman"/>
                <a:cs typeface="Times New Roman"/>
              </a:rPr>
              <a:t>Мета</a:t>
            </a:r>
            <a:r>
              <a:rPr lang="uk-UA" sz="2400" b="1" i="1" spc="5" dirty="0">
                <a:solidFill>
                  <a:srgbClr val="FF0000"/>
                </a:solidFill>
                <a:latin typeface="Times New Roman"/>
                <a:ea typeface="Times New Roman"/>
                <a:cs typeface="Times New Roman"/>
              </a:rPr>
              <a:t> </a:t>
            </a:r>
            <a:r>
              <a:rPr lang="uk-UA" sz="2400" b="1" i="1" dirty="0">
                <a:solidFill>
                  <a:srgbClr val="FF0000"/>
                </a:solidFill>
                <a:latin typeface="Times New Roman"/>
                <a:ea typeface="Times New Roman"/>
                <a:cs typeface="Times New Roman"/>
              </a:rPr>
              <a:t>заняття</a:t>
            </a:r>
            <a:r>
              <a:rPr lang="uk-UA" sz="2400" b="1" dirty="0">
                <a:latin typeface="Times New Roman"/>
                <a:ea typeface="Times New Roman"/>
                <a:cs typeface="Times New Roman"/>
              </a:rPr>
              <a:t>.</a:t>
            </a:r>
            <a:r>
              <a:rPr lang="uk-UA" sz="2400" b="1" spc="5" dirty="0">
                <a:latin typeface="Times New Roman"/>
                <a:ea typeface="Times New Roman"/>
                <a:cs typeface="Times New Roman"/>
              </a:rPr>
              <a:t> </a:t>
            </a:r>
            <a:r>
              <a:rPr lang="uk-UA" sz="2400" b="1" dirty="0">
                <a:solidFill>
                  <a:srgbClr val="06702E"/>
                </a:solidFill>
                <a:latin typeface="Times New Roman"/>
                <a:ea typeface="Times New Roman"/>
                <a:cs typeface="Times New Roman"/>
              </a:rPr>
              <a:t>Ознайомитися</a:t>
            </a:r>
            <a:r>
              <a:rPr lang="uk-UA" sz="2400" b="1" spc="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з</a:t>
            </a:r>
            <a:r>
              <a:rPr lang="uk-UA" sz="2400" b="1" spc="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сучасними</a:t>
            </a:r>
            <a:r>
              <a:rPr lang="uk-UA" sz="2400" b="1" spc="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методиками</a:t>
            </a:r>
            <a:r>
              <a:rPr lang="uk-UA" sz="2400" b="1" spc="-38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визначення</a:t>
            </a:r>
            <a:r>
              <a:rPr lang="uk-UA" sz="2400" b="1" spc="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фізико-хімічних</a:t>
            </a:r>
            <a:r>
              <a:rPr lang="uk-UA" sz="2400" b="1" spc="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показників</a:t>
            </a:r>
            <a:r>
              <a:rPr lang="uk-UA" sz="2400" b="1" spc="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молока,</a:t>
            </a:r>
            <a:r>
              <a:rPr lang="uk-UA" sz="2400" b="1" spc="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практичним</a:t>
            </a:r>
            <a:r>
              <a:rPr lang="uk-UA" sz="2400" b="1" spc="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значенням</a:t>
            </a:r>
            <a:r>
              <a:rPr lang="uk-UA" sz="2400" b="1" spc="-3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кожного</a:t>
            </a:r>
            <a:r>
              <a:rPr lang="uk-UA" sz="2400" b="1" spc="-10"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показника</a:t>
            </a:r>
            <a:r>
              <a:rPr lang="uk-UA" sz="2400" b="1" spc="-20"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і</a:t>
            </a:r>
            <a:r>
              <a:rPr lang="uk-UA" sz="2400" b="1" spc="5"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його</a:t>
            </a:r>
            <a:r>
              <a:rPr lang="uk-UA" sz="2400" b="1" spc="-10"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застосуванням</a:t>
            </a:r>
            <a:r>
              <a:rPr lang="uk-UA" sz="2400" b="1" spc="-30"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на</a:t>
            </a:r>
            <a:r>
              <a:rPr lang="uk-UA" sz="2400" b="1" spc="-10" dirty="0">
                <a:solidFill>
                  <a:srgbClr val="06702E"/>
                </a:solidFill>
                <a:latin typeface="Times New Roman"/>
                <a:ea typeface="Times New Roman"/>
                <a:cs typeface="Times New Roman"/>
              </a:rPr>
              <a:t> </a:t>
            </a:r>
            <a:r>
              <a:rPr lang="uk-UA" sz="2400" b="1" dirty="0">
                <a:solidFill>
                  <a:srgbClr val="06702E"/>
                </a:solidFill>
                <a:latin typeface="Times New Roman"/>
                <a:ea typeface="Times New Roman"/>
                <a:cs typeface="Times New Roman"/>
              </a:rPr>
              <a:t>практиці.</a:t>
            </a:r>
            <a:r>
              <a:rPr lang="ru-RU" sz="1600" b="1" dirty="0">
                <a:solidFill>
                  <a:srgbClr val="06702E"/>
                </a:solidFill>
                <a:ea typeface="Calibri"/>
                <a:cs typeface="Times New Roman"/>
              </a:rPr>
              <a:t/>
            </a:r>
            <a:br>
              <a:rPr lang="ru-RU" sz="1600" b="1" dirty="0">
                <a:solidFill>
                  <a:srgbClr val="06702E"/>
                </a:solidFill>
                <a:ea typeface="Calibri"/>
                <a:cs typeface="Times New Roman"/>
              </a:rPr>
            </a:br>
            <a:endParaRPr lang="ru-RU" sz="2400" b="1" dirty="0">
              <a:solidFill>
                <a:srgbClr val="06702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68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22714"/>
          </a:xfrm>
        </p:spPr>
        <p:txBody>
          <a:bodyPr>
            <a:normAutofit fontScale="90000"/>
          </a:bodyPr>
          <a:lstStyle/>
          <a:p>
            <a:pPr indent="419735" algn="l">
              <a:lnSpc>
                <a:spcPct val="115000"/>
              </a:lnSpc>
              <a:spcBef>
                <a:spcPts val="5"/>
              </a:spcBef>
              <a:spcAft>
                <a:spcPts val="0"/>
              </a:spcAft>
              <a:tabLst>
                <a:tab pos="1443990" algn="l"/>
                <a:tab pos="1788160" algn="l"/>
                <a:tab pos="2915920" algn="l"/>
                <a:tab pos="4013200" algn="l"/>
                <a:tab pos="4735195" algn="l"/>
                <a:tab pos="5344795" algn="l"/>
              </a:tabLst>
            </a:pPr>
            <a:r>
              <a:rPr lang="ru-RU" sz="2400" b="1" dirty="0" err="1">
                <a:solidFill>
                  <a:srgbClr val="C00000"/>
                </a:solidFill>
                <a:latin typeface="Times New Roman"/>
                <a:ea typeface="Times New Roman"/>
                <a:cs typeface="Times New Roman"/>
              </a:rPr>
              <a:t>Визначення</a:t>
            </a:r>
            <a:r>
              <a:rPr lang="ru-RU" sz="2400" b="1" dirty="0">
                <a:solidFill>
                  <a:srgbClr val="C00000"/>
                </a:solidFill>
                <a:latin typeface="Times New Roman"/>
                <a:ea typeface="Times New Roman"/>
                <a:cs typeface="Times New Roman"/>
              </a:rPr>
              <a:t> </a:t>
            </a:r>
            <a:r>
              <a:rPr lang="ru-RU" sz="2400" b="1" dirty="0" err="1">
                <a:solidFill>
                  <a:srgbClr val="C00000"/>
                </a:solidFill>
                <a:latin typeface="Times New Roman"/>
                <a:ea typeface="Times New Roman"/>
                <a:cs typeface="Times New Roman"/>
              </a:rPr>
              <a:t>жирності</a:t>
            </a:r>
            <a:r>
              <a:rPr lang="ru-RU" sz="2400" b="1" dirty="0">
                <a:solidFill>
                  <a:srgbClr val="C00000"/>
                </a:solidFill>
                <a:latin typeface="Times New Roman"/>
                <a:ea typeface="Times New Roman"/>
                <a:cs typeface="Times New Roman"/>
              </a:rPr>
              <a:t> молока </a:t>
            </a:r>
            <a:r>
              <a:rPr lang="ru-RU" sz="2400" b="1" dirty="0" err="1">
                <a:solidFill>
                  <a:srgbClr val="C00000"/>
                </a:solidFill>
                <a:latin typeface="Times New Roman"/>
                <a:ea typeface="Times New Roman"/>
                <a:cs typeface="Times New Roman"/>
              </a:rPr>
              <a:t>оптичним</a:t>
            </a:r>
            <a:r>
              <a:rPr lang="ru-RU" sz="2400" b="1" dirty="0">
                <a:solidFill>
                  <a:srgbClr val="C00000"/>
                </a:solidFill>
                <a:latin typeface="Times New Roman"/>
                <a:ea typeface="Times New Roman"/>
                <a:cs typeface="Times New Roman"/>
              </a:rPr>
              <a:t> </a:t>
            </a:r>
            <a:r>
              <a:rPr lang="ru-RU" sz="2400" b="1" dirty="0" err="1">
                <a:solidFill>
                  <a:srgbClr val="C00000"/>
                </a:solidFill>
                <a:latin typeface="Times New Roman"/>
                <a:ea typeface="Times New Roman"/>
                <a:cs typeface="Times New Roman"/>
              </a:rPr>
              <a:t>приладом</a:t>
            </a:r>
            <a:r>
              <a:rPr lang="ru-RU" sz="2400" b="1" dirty="0">
                <a:solidFill>
                  <a:srgbClr val="C00000"/>
                </a:solidFill>
                <a:latin typeface="Times New Roman"/>
                <a:ea typeface="Times New Roman"/>
                <a:cs typeface="Times New Roman"/>
              </a:rPr>
              <a:t> </a:t>
            </a: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Мілкотестер</a:t>
            </a:r>
            <a:r>
              <a:rPr lang="ru-RU" sz="2400" dirty="0" smtClean="0">
                <a:latin typeface="Times New Roman"/>
                <a:ea typeface="Times New Roman"/>
                <a:cs typeface="Times New Roman"/>
              </a:rPr>
              <a:t>.</a:t>
            </a:r>
            <a:r>
              <a:rPr lang="ru-RU" sz="1600" dirty="0">
                <a:ea typeface="Calibri"/>
                <a:cs typeface="Times New Roman"/>
              </a:rPr>
              <a:t/>
            </a:r>
            <a:br>
              <a:rPr lang="ru-RU" sz="1600" dirty="0">
                <a:ea typeface="Calibri"/>
                <a:cs typeface="Times New Roman"/>
              </a:rPr>
            </a:br>
            <a:r>
              <a:rPr lang="ru-RU" sz="2400" dirty="0">
                <a:latin typeface="Times New Roman"/>
                <a:ea typeface="Times New Roman"/>
                <a:cs typeface="Times New Roman"/>
              </a:rPr>
              <a:t>Принцип методу </a:t>
            </a:r>
            <a:r>
              <a:rPr lang="ru-RU" sz="2400" dirty="0" err="1">
                <a:latin typeface="Times New Roman"/>
                <a:ea typeface="Times New Roman"/>
                <a:cs typeface="Times New Roman"/>
              </a:rPr>
              <a:t>полягає</a:t>
            </a:r>
            <a:r>
              <a:rPr lang="ru-RU" sz="2400" dirty="0">
                <a:latin typeface="Times New Roman"/>
                <a:ea typeface="Times New Roman"/>
                <a:cs typeface="Times New Roman"/>
              </a:rPr>
              <a:t> у </a:t>
            </a:r>
            <a:r>
              <a:rPr lang="ru-RU" sz="2400" dirty="0" err="1">
                <a:latin typeface="Times New Roman"/>
                <a:ea typeface="Times New Roman"/>
                <a:cs typeface="Times New Roman"/>
              </a:rPr>
              <a:t>порівняльному</a:t>
            </a:r>
            <a:r>
              <a:rPr lang="ru-RU" sz="2400" dirty="0">
                <a:latin typeface="Times New Roman"/>
                <a:ea typeface="Times New Roman"/>
                <a:cs typeface="Times New Roman"/>
              </a:rPr>
              <a:t> </a:t>
            </a:r>
            <a:r>
              <a:rPr lang="ru-RU" sz="2400" dirty="0" err="1">
                <a:latin typeface="Times New Roman"/>
                <a:ea typeface="Times New Roman"/>
                <a:cs typeface="Times New Roman"/>
              </a:rPr>
              <a:t>визначенні</a:t>
            </a:r>
            <a:r>
              <a:rPr lang="ru-RU" sz="2400" dirty="0">
                <a:latin typeface="Times New Roman"/>
                <a:ea typeface="Times New Roman"/>
                <a:cs typeface="Times New Roman"/>
              </a:rPr>
              <a:t> </a:t>
            </a:r>
            <a:r>
              <a:rPr lang="ru-RU" sz="2400" dirty="0" err="1">
                <a:latin typeface="Times New Roman"/>
                <a:ea typeface="Times New Roman"/>
                <a:cs typeface="Times New Roman"/>
              </a:rPr>
              <a:t>оптичної</a:t>
            </a:r>
            <a:r>
              <a:rPr lang="ru-RU" sz="2400" dirty="0">
                <a:latin typeface="Times New Roman"/>
                <a:ea typeface="Times New Roman"/>
                <a:cs typeface="Times New Roman"/>
              </a:rPr>
              <a:t> </a:t>
            </a:r>
            <a:r>
              <a:rPr lang="ru-RU" sz="2400" dirty="0" err="1">
                <a:latin typeface="Times New Roman"/>
                <a:ea typeface="Times New Roman"/>
                <a:cs typeface="Times New Roman"/>
              </a:rPr>
              <a:t>густини</a:t>
            </a:r>
            <a:r>
              <a:rPr lang="ru-RU" sz="2400" dirty="0">
                <a:latin typeface="Times New Roman"/>
                <a:ea typeface="Times New Roman"/>
                <a:cs typeface="Times New Roman"/>
              </a:rPr>
              <a:t> </a:t>
            </a:r>
            <a:r>
              <a:rPr lang="ru-RU" sz="2400" dirty="0" err="1">
                <a:latin typeface="Times New Roman"/>
                <a:ea typeface="Times New Roman"/>
                <a:cs typeface="Times New Roman"/>
              </a:rPr>
              <a:t>дистильованої</a:t>
            </a:r>
            <a:r>
              <a:rPr lang="ru-RU" sz="2400" dirty="0">
                <a:latin typeface="Times New Roman"/>
                <a:ea typeface="Times New Roman"/>
                <a:cs typeface="Times New Roman"/>
              </a:rPr>
              <a:t> води і молока. Для </a:t>
            </a:r>
            <a:r>
              <a:rPr lang="ru-RU" sz="2400" dirty="0" err="1">
                <a:latin typeface="Times New Roman"/>
                <a:ea typeface="Times New Roman"/>
                <a:cs typeface="Times New Roman"/>
              </a:rPr>
              <a:t>цього</a:t>
            </a:r>
            <a:r>
              <a:rPr lang="ru-RU" sz="2400" dirty="0">
                <a:latin typeface="Times New Roman"/>
                <a:ea typeface="Times New Roman"/>
                <a:cs typeface="Times New Roman"/>
              </a:rPr>
              <a:t> </a:t>
            </a:r>
            <a:r>
              <a:rPr lang="ru-RU" sz="2400" dirty="0" err="1">
                <a:latin typeface="Times New Roman"/>
                <a:ea typeface="Times New Roman"/>
                <a:cs typeface="Times New Roman"/>
              </a:rPr>
              <a:t>спочатку</a:t>
            </a:r>
            <a:r>
              <a:rPr lang="ru-RU" sz="2400" dirty="0">
                <a:latin typeface="Times New Roman"/>
                <a:ea typeface="Times New Roman"/>
                <a:cs typeface="Times New Roman"/>
              </a:rPr>
              <a:t> через </a:t>
            </a:r>
            <a:r>
              <a:rPr lang="ru-RU" sz="2400" dirty="0" err="1">
                <a:latin typeface="Times New Roman"/>
                <a:ea typeface="Times New Roman"/>
                <a:cs typeface="Times New Roman"/>
              </a:rPr>
              <a:t>прилад</a:t>
            </a:r>
            <a:r>
              <a:rPr lang="ru-RU" sz="2400" dirty="0">
                <a:latin typeface="Times New Roman"/>
                <a:ea typeface="Times New Roman"/>
                <a:cs typeface="Times New Roman"/>
              </a:rPr>
              <a:t> </a:t>
            </a:r>
            <a:r>
              <a:rPr lang="ru-RU" sz="2400" dirty="0" err="1">
                <a:latin typeface="Times New Roman"/>
                <a:ea typeface="Times New Roman"/>
                <a:cs typeface="Times New Roman"/>
              </a:rPr>
              <a:t>пропускають</a:t>
            </a:r>
            <a:r>
              <a:rPr lang="ru-RU" sz="2400" dirty="0">
                <a:latin typeface="Times New Roman"/>
                <a:ea typeface="Times New Roman"/>
                <a:cs typeface="Times New Roman"/>
              </a:rPr>
              <a:t> 2 мл </a:t>
            </a:r>
            <a:r>
              <a:rPr lang="ru-RU" sz="2400" dirty="0" err="1">
                <a:latin typeface="Times New Roman"/>
                <a:ea typeface="Times New Roman"/>
                <a:cs typeface="Times New Roman"/>
              </a:rPr>
              <a:t>дистильованої</a:t>
            </a:r>
            <a:r>
              <a:rPr lang="ru-RU" sz="2400" dirty="0">
                <a:latin typeface="Times New Roman"/>
                <a:ea typeface="Times New Roman"/>
                <a:cs typeface="Times New Roman"/>
              </a:rPr>
              <a:t> води і на </a:t>
            </a:r>
            <a:r>
              <a:rPr lang="ru-RU" sz="2400" dirty="0" err="1">
                <a:latin typeface="Times New Roman"/>
                <a:ea typeface="Times New Roman"/>
                <a:cs typeface="Times New Roman"/>
              </a:rPr>
              <a:t>світовому</a:t>
            </a:r>
            <a:r>
              <a:rPr lang="ru-RU" sz="2400" dirty="0">
                <a:latin typeface="Times New Roman"/>
                <a:ea typeface="Times New Roman"/>
                <a:cs typeface="Times New Roman"/>
              </a:rPr>
              <a:t> </a:t>
            </a:r>
            <a:r>
              <a:rPr lang="ru-RU" sz="2400" dirty="0" err="1">
                <a:latin typeface="Times New Roman"/>
                <a:ea typeface="Times New Roman"/>
                <a:cs typeface="Times New Roman"/>
              </a:rPr>
              <a:t>екрані</a:t>
            </a:r>
            <a:r>
              <a:rPr lang="ru-RU" sz="2400" dirty="0">
                <a:latin typeface="Times New Roman"/>
                <a:ea typeface="Times New Roman"/>
                <a:cs typeface="Times New Roman"/>
              </a:rPr>
              <a:t> </a:t>
            </a:r>
            <a:r>
              <a:rPr lang="ru-RU" sz="2400" dirty="0" err="1">
                <a:latin typeface="Times New Roman"/>
                <a:ea typeface="Times New Roman"/>
                <a:cs typeface="Times New Roman"/>
              </a:rPr>
              <a:t>висвічуються</a:t>
            </a:r>
            <a:r>
              <a:rPr lang="ru-RU" sz="2400" dirty="0">
                <a:latin typeface="Times New Roman"/>
                <a:ea typeface="Times New Roman"/>
                <a:cs typeface="Times New Roman"/>
              </a:rPr>
              <a:t> </a:t>
            </a:r>
            <a:r>
              <a:rPr lang="ru-RU" sz="2400" dirty="0" err="1">
                <a:latin typeface="Times New Roman"/>
                <a:ea typeface="Times New Roman"/>
                <a:cs typeface="Times New Roman"/>
              </a:rPr>
              <a:t>цифри</a:t>
            </a:r>
            <a:r>
              <a:rPr lang="ru-RU" sz="2400" dirty="0">
                <a:latin typeface="Times New Roman"/>
                <a:ea typeface="Times New Roman"/>
                <a:cs typeface="Times New Roman"/>
              </a:rPr>
              <a:t>, </a:t>
            </a:r>
            <a:r>
              <a:rPr lang="ru-RU" sz="2400" dirty="0" err="1">
                <a:latin typeface="Times New Roman"/>
                <a:ea typeface="Times New Roman"/>
                <a:cs typeface="Times New Roman"/>
              </a:rPr>
              <a:t>які</a:t>
            </a:r>
            <a:r>
              <a:rPr lang="ru-RU" sz="2400" dirty="0">
                <a:latin typeface="Times New Roman"/>
                <a:ea typeface="Times New Roman"/>
                <a:cs typeface="Times New Roman"/>
              </a:rPr>
              <a:t> </a:t>
            </a:r>
            <a:r>
              <a:rPr lang="ru-RU" sz="2400" dirty="0" err="1">
                <a:latin typeface="Times New Roman"/>
                <a:ea typeface="Times New Roman"/>
                <a:cs typeface="Times New Roman"/>
              </a:rPr>
              <a:t>визначають</a:t>
            </a:r>
            <a:r>
              <a:rPr lang="ru-RU" sz="2400" dirty="0">
                <a:latin typeface="Times New Roman"/>
                <a:ea typeface="Times New Roman"/>
                <a:cs typeface="Times New Roman"/>
              </a:rPr>
              <a:t> результат - </a:t>
            </a:r>
            <a:r>
              <a:rPr lang="ru-RU" sz="2400" dirty="0" err="1">
                <a:latin typeface="Times New Roman"/>
                <a:ea typeface="Times New Roman"/>
                <a:cs typeface="Times New Roman"/>
              </a:rPr>
              <a:t>щільність</a:t>
            </a:r>
            <a:r>
              <a:rPr lang="ru-RU" sz="2400" dirty="0">
                <a:latin typeface="Times New Roman"/>
                <a:ea typeface="Times New Roman"/>
                <a:cs typeface="Times New Roman"/>
              </a:rPr>
              <a:t> води. </a:t>
            </a:r>
            <a:r>
              <a:rPr lang="ru-RU" sz="2400" dirty="0" err="1">
                <a:latin typeface="Times New Roman"/>
                <a:ea typeface="Times New Roman"/>
                <a:cs typeface="Times New Roman"/>
              </a:rPr>
              <a:t>Далі</a:t>
            </a:r>
            <a:r>
              <a:rPr lang="ru-RU" sz="2400" dirty="0">
                <a:latin typeface="Times New Roman"/>
                <a:ea typeface="Times New Roman"/>
                <a:cs typeface="Times New Roman"/>
              </a:rPr>
              <a:t> </a:t>
            </a:r>
            <a:r>
              <a:rPr lang="ru-RU" sz="2400" dirty="0" err="1">
                <a:latin typeface="Times New Roman"/>
                <a:ea typeface="Times New Roman"/>
                <a:cs typeface="Times New Roman"/>
              </a:rPr>
              <a:t>пропускають</a:t>
            </a:r>
            <a:r>
              <a:rPr lang="ru-RU" sz="2400" dirty="0">
                <a:latin typeface="Times New Roman"/>
                <a:ea typeface="Times New Roman"/>
                <a:cs typeface="Times New Roman"/>
              </a:rPr>
              <a:t> 2 мл молока і </a:t>
            </a:r>
            <a:r>
              <a:rPr lang="ru-RU" sz="2400" dirty="0" err="1">
                <a:latin typeface="Times New Roman"/>
                <a:ea typeface="Times New Roman"/>
                <a:cs typeface="Times New Roman"/>
              </a:rPr>
              <a:t>читають</a:t>
            </a:r>
            <a:r>
              <a:rPr lang="ru-RU" sz="2400" dirty="0">
                <a:latin typeface="Times New Roman"/>
                <a:ea typeface="Times New Roman"/>
                <a:cs typeface="Times New Roman"/>
              </a:rPr>
              <a:t> результат </a:t>
            </a:r>
            <a:r>
              <a:rPr lang="ru-RU" sz="2400" dirty="0" err="1">
                <a:latin typeface="Times New Roman"/>
                <a:ea typeface="Times New Roman"/>
                <a:cs typeface="Times New Roman"/>
              </a:rPr>
              <a:t>щільності</a:t>
            </a:r>
            <a:r>
              <a:rPr lang="ru-RU" sz="2400" dirty="0">
                <a:latin typeface="Times New Roman"/>
                <a:ea typeface="Times New Roman"/>
                <a:cs typeface="Times New Roman"/>
              </a:rPr>
              <a:t> молока.</a:t>
            </a:r>
            <a:r>
              <a:rPr lang="ru-RU" sz="1600" dirty="0">
                <a:ea typeface="Calibri"/>
                <a:cs typeface="Times New Roman"/>
              </a:rPr>
              <a:t/>
            </a:r>
            <a:br>
              <a:rPr lang="ru-RU" sz="1600" dirty="0">
                <a:ea typeface="Calibri"/>
                <a:cs typeface="Times New Roman"/>
              </a:rPr>
            </a:br>
            <a:r>
              <a:rPr lang="ru-RU" sz="2400" dirty="0" err="1">
                <a:latin typeface="Times New Roman"/>
                <a:ea typeface="Times New Roman"/>
                <a:cs typeface="Times New Roman"/>
              </a:rPr>
              <a:t>Наприклад</a:t>
            </a:r>
            <a:r>
              <a:rPr lang="ru-RU" sz="2400" dirty="0">
                <a:latin typeface="Times New Roman"/>
                <a:ea typeface="Times New Roman"/>
                <a:cs typeface="Times New Roman"/>
              </a:rPr>
              <a:t>: </a:t>
            </a:r>
            <a:r>
              <a:rPr lang="ru-RU" sz="2400" dirty="0" err="1">
                <a:latin typeface="Times New Roman"/>
                <a:ea typeface="Times New Roman"/>
                <a:cs typeface="Times New Roman"/>
              </a:rPr>
              <a:t>щільність</a:t>
            </a:r>
            <a:r>
              <a:rPr lang="ru-RU" sz="2400" dirty="0">
                <a:latin typeface="Times New Roman"/>
                <a:ea typeface="Times New Roman"/>
                <a:cs typeface="Times New Roman"/>
              </a:rPr>
              <a:t> </a:t>
            </a:r>
            <a:r>
              <a:rPr lang="ru-RU" sz="2400" dirty="0" smtClean="0">
                <a:latin typeface="Times New Roman"/>
                <a:ea typeface="Times New Roman"/>
                <a:cs typeface="Times New Roman"/>
              </a:rPr>
              <a:t>води </a:t>
            </a:r>
            <a:r>
              <a:rPr lang="ru-RU" sz="2400" dirty="0">
                <a:latin typeface="Times New Roman"/>
                <a:ea typeface="Times New Roman"/>
                <a:cs typeface="Times New Roman"/>
              </a:rPr>
              <a:t>- 0,03, </a:t>
            </a:r>
            <a:r>
              <a:rPr lang="ru-RU" sz="2400" dirty="0" smtClean="0">
                <a:latin typeface="Times New Roman"/>
                <a:ea typeface="Times New Roman"/>
                <a:cs typeface="Times New Roman"/>
              </a:rPr>
              <a:t/>
            </a:r>
            <a:br>
              <a:rPr lang="ru-RU" sz="2400" dirty="0" smtClean="0">
                <a:latin typeface="Times New Roman"/>
                <a:ea typeface="Times New Roman"/>
                <a:cs typeface="Times New Roman"/>
              </a:rPr>
            </a:br>
            <a:r>
              <a:rPr lang="ru-RU" sz="2400" dirty="0" smtClean="0">
                <a:latin typeface="Times New Roman"/>
                <a:ea typeface="Times New Roman"/>
                <a:cs typeface="Times New Roman"/>
              </a:rPr>
              <a:t>а </a:t>
            </a:r>
            <a:r>
              <a:rPr lang="ru-RU" sz="2400" dirty="0" err="1">
                <a:latin typeface="Times New Roman"/>
                <a:ea typeface="Times New Roman"/>
                <a:cs typeface="Times New Roman"/>
              </a:rPr>
              <a:t>щільність</a:t>
            </a:r>
            <a:r>
              <a:rPr lang="ru-RU" sz="2400" dirty="0">
                <a:latin typeface="Times New Roman"/>
                <a:ea typeface="Times New Roman"/>
                <a:cs typeface="Times New Roman"/>
              </a:rPr>
              <a:t> молока - 3,8.</a:t>
            </a:r>
            <a:r>
              <a:rPr lang="ru-RU" sz="1600" dirty="0">
                <a:ea typeface="Calibri"/>
                <a:cs typeface="Times New Roman"/>
              </a:rPr>
              <a:t/>
            </a:r>
            <a:br>
              <a:rPr lang="ru-RU" sz="1600" dirty="0">
                <a:ea typeface="Calibri"/>
                <a:cs typeface="Times New Roman"/>
              </a:rPr>
            </a:br>
            <a:r>
              <a:rPr lang="ru-RU" sz="2400" dirty="0">
                <a:latin typeface="Times New Roman"/>
                <a:ea typeface="Times New Roman"/>
                <a:cs typeface="Times New Roman"/>
              </a:rPr>
              <a:t>3,8 - 0,03 = </a:t>
            </a:r>
            <a:r>
              <a:rPr lang="ru-RU" sz="2400" dirty="0" smtClean="0">
                <a:latin typeface="Times New Roman"/>
                <a:ea typeface="Times New Roman"/>
                <a:cs typeface="Times New Roman"/>
              </a:rPr>
              <a:t>3,75 </a:t>
            </a:r>
            <a:r>
              <a:rPr lang="ru-RU" sz="2400" dirty="0">
                <a:latin typeface="Times New Roman"/>
                <a:ea typeface="Times New Roman"/>
                <a:cs typeface="Times New Roman"/>
              </a:rPr>
              <a:t>% жиру в </a:t>
            </a:r>
            <a:r>
              <a:rPr lang="ru-RU" sz="2400" dirty="0" err="1">
                <a:latin typeface="Times New Roman"/>
                <a:ea typeface="Times New Roman"/>
                <a:cs typeface="Times New Roman"/>
              </a:rPr>
              <a:t>молоці</a:t>
            </a:r>
            <a:r>
              <a:rPr lang="ru-RU" sz="2400" dirty="0">
                <a:latin typeface="Times New Roman"/>
                <a:ea typeface="Times New Roman"/>
                <a:cs typeface="Times New Roman"/>
              </a:rPr>
              <a:t>. </a:t>
            </a:r>
            <a:r>
              <a:rPr lang="ru-RU" sz="2400" dirty="0" smtClean="0">
                <a:latin typeface="Times New Roman"/>
                <a:ea typeface="Times New Roman"/>
                <a:cs typeface="Times New Roman"/>
              </a:rPr>
              <a:t/>
            </a:r>
            <a:br>
              <a:rPr lang="ru-RU" sz="2400" dirty="0" smtClean="0">
                <a:latin typeface="Times New Roman"/>
                <a:ea typeface="Times New Roman"/>
                <a:cs typeface="Times New Roman"/>
              </a:rPr>
            </a:br>
            <a:r>
              <a:rPr lang="ru-RU" sz="2400" dirty="0" err="1" smtClean="0">
                <a:latin typeface="Times New Roman"/>
                <a:ea typeface="Times New Roman"/>
                <a:cs typeface="Times New Roman"/>
              </a:rPr>
              <a:t>Після</a:t>
            </a:r>
            <a:r>
              <a:rPr lang="ru-RU" sz="2400" dirty="0" smtClean="0">
                <a:latin typeface="Times New Roman"/>
                <a:ea typeface="Times New Roman"/>
                <a:cs typeface="Times New Roman"/>
              </a:rPr>
              <a:t> </a:t>
            </a:r>
            <a:r>
              <a:rPr lang="ru-RU" sz="2400" dirty="0">
                <a:latin typeface="Times New Roman"/>
                <a:ea typeface="Times New Roman"/>
                <a:cs typeface="Times New Roman"/>
              </a:rPr>
              <a:t>кожного </a:t>
            </a:r>
            <a:r>
              <a:rPr lang="ru-RU" sz="2400" dirty="0" err="1">
                <a:latin typeface="Times New Roman"/>
                <a:ea typeface="Times New Roman"/>
                <a:cs typeface="Times New Roman"/>
              </a:rPr>
              <a:t>визначення</a:t>
            </a:r>
            <a:r>
              <a:rPr lang="ru-RU" sz="2400" dirty="0">
                <a:latin typeface="Times New Roman"/>
                <a:ea typeface="Times New Roman"/>
                <a:cs typeface="Times New Roman"/>
              </a:rPr>
              <a:t>, </a:t>
            </a:r>
            <a:r>
              <a:rPr lang="ru-RU" sz="2400" dirty="0" smtClean="0">
                <a:latin typeface="Times New Roman"/>
                <a:ea typeface="Times New Roman"/>
                <a:cs typeface="Times New Roman"/>
              </a:rPr>
              <a:t/>
            </a:r>
            <a:br>
              <a:rPr lang="ru-RU" sz="2400" dirty="0" smtClean="0">
                <a:latin typeface="Times New Roman"/>
                <a:ea typeface="Times New Roman"/>
                <a:cs typeface="Times New Roman"/>
              </a:rPr>
            </a:br>
            <a:r>
              <a:rPr lang="ru-RU" sz="2400" dirty="0" err="1" smtClean="0">
                <a:latin typeface="Times New Roman"/>
                <a:ea typeface="Times New Roman"/>
                <a:cs typeface="Times New Roman"/>
              </a:rPr>
              <a:t>прилад</a:t>
            </a:r>
            <a:r>
              <a:rPr lang="ru-RU" sz="2400" dirty="0" smtClean="0">
                <a:latin typeface="Times New Roman"/>
                <a:ea typeface="Times New Roman"/>
                <a:cs typeface="Times New Roman"/>
              </a:rPr>
              <a:t> </a:t>
            </a:r>
            <a:r>
              <a:rPr lang="ru-RU" sz="2400" dirty="0" err="1">
                <a:latin typeface="Times New Roman"/>
                <a:ea typeface="Times New Roman"/>
                <a:cs typeface="Times New Roman"/>
              </a:rPr>
              <a:t>промивають</a:t>
            </a:r>
            <a:r>
              <a:rPr lang="ru-RU" sz="2400" dirty="0">
                <a:latin typeface="Times New Roman"/>
                <a:ea typeface="Times New Roman"/>
                <a:cs typeface="Times New Roman"/>
              </a:rPr>
              <a:t> </a:t>
            </a:r>
            <a:r>
              <a:rPr lang="ru-RU" sz="2400" dirty="0" smtClean="0">
                <a:latin typeface="Times New Roman"/>
                <a:ea typeface="Times New Roman"/>
                <a:cs typeface="Times New Roman"/>
              </a:rPr>
              <a:t/>
            </a:r>
            <a:br>
              <a:rPr lang="ru-RU" sz="2400" dirty="0" smtClean="0">
                <a:latin typeface="Times New Roman"/>
                <a:ea typeface="Times New Roman"/>
                <a:cs typeface="Times New Roman"/>
              </a:rPr>
            </a:br>
            <a:r>
              <a:rPr lang="ru-RU" sz="2400" dirty="0" err="1" smtClean="0">
                <a:latin typeface="Times New Roman"/>
                <a:ea typeface="Times New Roman"/>
                <a:cs typeface="Times New Roman"/>
              </a:rPr>
              <a:t>дистильованою</a:t>
            </a:r>
            <a:r>
              <a:rPr lang="ru-RU" sz="2400" dirty="0" smtClean="0">
                <a:latin typeface="Times New Roman"/>
                <a:ea typeface="Times New Roman"/>
                <a:cs typeface="Times New Roman"/>
              </a:rPr>
              <a:t> </a:t>
            </a:r>
            <a:r>
              <a:rPr lang="ru-RU" sz="2400" dirty="0">
                <a:latin typeface="Times New Roman"/>
                <a:ea typeface="Times New Roman"/>
                <a:cs typeface="Times New Roman"/>
              </a:rPr>
              <a:t>водою.</a:t>
            </a:r>
            <a:r>
              <a:rPr lang="ru-RU" sz="1600" dirty="0">
                <a:ea typeface="Calibri"/>
                <a:cs typeface="Times New Roman"/>
              </a:rPr>
              <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356991"/>
            <a:ext cx="4211960" cy="348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685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6034682"/>
          </a:xfrm>
        </p:spPr>
        <p:txBody>
          <a:bodyPr>
            <a:normAutofit fontScale="90000"/>
          </a:bodyPr>
          <a:lstStyle/>
          <a:p>
            <a:pPr algn="l"/>
            <a:r>
              <a:rPr lang="ru-RU" sz="2400" b="1" dirty="0" err="1">
                <a:solidFill>
                  <a:srgbClr val="C00000"/>
                </a:solidFill>
                <a:latin typeface="Times New Roman" panose="02020603050405020304" pitchFamily="18" charset="0"/>
                <a:cs typeface="Times New Roman" panose="02020603050405020304" pitchFamily="18" charset="0"/>
              </a:rPr>
              <a:t>Вміст</a:t>
            </a: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загального</a:t>
            </a: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білка</a:t>
            </a:r>
            <a:r>
              <a:rPr lang="ru-RU" sz="2400" b="1" dirty="0">
                <a:solidFill>
                  <a:srgbClr val="C00000"/>
                </a:solidFill>
                <a:latin typeface="Times New Roman" panose="02020603050405020304" pitchFamily="18" charset="0"/>
                <a:cs typeface="Times New Roman" panose="02020603050405020304" pitchFamily="18" charset="0"/>
              </a:rPr>
              <a:t> в </a:t>
            </a:r>
            <a:r>
              <a:rPr lang="ru-RU" sz="2400" b="1" dirty="0" err="1">
                <a:solidFill>
                  <a:srgbClr val="C00000"/>
                </a:solidFill>
                <a:latin typeface="Times New Roman" panose="02020603050405020304" pitchFamily="18" charset="0"/>
                <a:cs typeface="Times New Roman" panose="02020603050405020304" pitchFamily="18" charset="0"/>
              </a:rPr>
              <a:t>молоці</a:t>
            </a: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визначають</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допомогою</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спеціальних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приладів</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(рефрактометр АМ-2), </a:t>
            </a:r>
            <a:r>
              <a:rPr lang="ru-RU" sz="2400" dirty="0" err="1">
                <a:latin typeface="Times New Roman" panose="02020603050405020304" pitchFamily="18" charset="0"/>
                <a:cs typeface="Times New Roman" panose="02020603050405020304" pitchFamily="18" charset="0"/>
              </a:rPr>
              <a:t>формульним</a:t>
            </a:r>
            <a:r>
              <a:rPr lang="ru-RU" sz="2400" dirty="0">
                <a:latin typeface="Times New Roman" panose="02020603050405020304" pitchFamily="18" charset="0"/>
                <a:cs typeface="Times New Roman" panose="02020603050405020304" pitchFamily="18" charset="0"/>
              </a:rPr>
              <a:t> методом і </a:t>
            </a:r>
            <a:r>
              <a:rPr lang="ru-RU" sz="2400" dirty="0" err="1">
                <a:latin typeface="Times New Roman" panose="02020603050405020304" pitchFamily="18" charset="0"/>
                <a:cs typeface="Times New Roman" panose="02020603050405020304" pitchFamily="18" charset="0"/>
              </a:rPr>
              <a:t>іншими</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b="1" dirty="0">
                <a:solidFill>
                  <a:srgbClr val="C00000"/>
                </a:solidFill>
                <a:latin typeface="Times New Roman" panose="02020603050405020304" pitchFamily="18" charset="0"/>
                <a:cs typeface="Times New Roman" panose="02020603050405020304" pitchFamily="18" charset="0"/>
              </a:rPr>
              <a:t>При формульному </a:t>
            </a:r>
            <a:r>
              <a:rPr lang="ru-RU" sz="2400" b="1" dirty="0" err="1">
                <a:solidFill>
                  <a:srgbClr val="C00000"/>
                </a:solidFill>
                <a:latin typeface="Times New Roman" panose="02020603050405020304" pitchFamily="18" charset="0"/>
                <a:cs typeface="Times New Roman" panose="02020603050405020304" pitchFamily="18" charset="0"/>
              </a:rPr>
              <a:t>методі</a:t>
            </a: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колбу </a:t>
            </a:r>
            <a:r>
              <a:rPr lang="ru-RU" sz="2400" dirty="0" err="1">
                <a:latin typeface="Times New Roman" panose="02020603050405020304" pitchFamily="18" charset="0"/>
                <a:cs typeface="Times New Roman" panose="02020603050405020304" pitchFamily="18" charset="0"/>
              </a:rPr>
              <a:t>відбирають</a:t>
            </a:r>
            <a:r>
              <a:rPr lang="ru-RU" sz="2400" dirty="0">
                <a:latin typeface="Times New Roman" panose="02020603050405020304" pitchFamily="18" charset="0"/>
                <a:cs typeface="Times New Roman" panose="02020603050405020304" pitchFamily="18" charset="0"/>
              </a:rPr>
              <a:t> 10 мл молока, </a:t>
            </a:r>
            <a:r>
              <a:rPr lang="ru-RU" sz="2400" dirty="0" err="1">
                <a:latin typeface="Times New Roman" panose="02020603050405020304" pitchFamily="18" charset="0"/>
                <a:cs typeface="Times New Roman" panose="02020603050405020304" pitchFamily="18" charset="0"/>
              </a:rPr>
              <a:t>додають</a:t>
            </a:r>
            <a:r>
              <a:rPr lang="ru-RU" sz="2400" dirty="0">
                <a:latin typeface="Times New Roman" panose="02020603050405020304" pitchFamily="18" charset="0"/>
                <a:cs typeface="Times New Roman" panose="02020603050405020304" pitchFamily="18" charset="0"/>
              </a:rPr>
              <a:t> 10 </a:t>
            </a:r>
            <a:r>
              <a:rPr lang="ru-RU" sz="2400" dirty="0" err="1">
                <a:latin typeface="Times New Roman" panose="02020603050405020304" pitchFamily="18" charset="0"/>
                <a:cs typeface="Times New Roman" panose="02020603050405020304" pitchFamily="18" charset="0"/>
              </a:rPr>
              <a:t>крапель</a:t>
            </a:r>
            <a:r>
              <a:rPr lang="ru-RU" sz="2400" dirty="0">
                <a:latin typeface="Times New Roman" panose="02020603050405020304" pitchFamily="18" charset="0"/>
                <a:cs typeface="Times New Roman" panose="02020603050405020304" pitchFamily="18" charset="0"/>
              </a:rPr>
              <a:t> 1%-</a:t>
            </a:r>
            <a:r>
              <a:rPr lang="ru-RU" sz="2400" dirty="0" err="1">
                <a:latin typeface="Times New Roman" panose="02020603050405020304" pitchFamily="18" charset="0"/>
                <a:cs typeface="Times New Roman" panose="02020603050405020304" pitchFamily="18" charset="0"/>
              </a:rPr>
              <a:t>ного</a:t>
            </a:r>
            <a:r>
              <a:rPr lang="ru-RU" sz="2400" dirty="0">
                <a:latin typeface="Times New Roman" panose="02020603050405020304" pitchFamily="18" charset="0"/>
                <a:cs typeface="Times New Roman" panose="02020603050405020304" pitchFamily="18" charset="0"/>
              </a:rPr>
              <a:t> спиртового </a:t>
            </a:r>
            <a:r>
              <a:rPr lang="ru-RU" sz="2400" dirty="0" err="1">
                <a:latin typeface="Times New Roman" panose="02020603050405020304" pitchFamily="18" charset="0"/>
                <a:cs typeface="Times New Roman" panose="02020603050405020304" pitchFamily="18" charset="0"/>
              </a:rPr>
              <a:t>розчину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фенолфталеїну</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титрують</a:t>
            </a:r>
            <a:r>
              <a:rPr lang="ru-RU" sz="2400" dirty="0">
                <a:latin typeface="Times New Roman" panose="02020603050405020304" pitchFamily="18" charset="0"/>
                <a:cs typeface="Times New Roman" panose="02020603050405020304" pitchFamily="18" charset="0"/>
              </a:rPr>
              <a:t> 0,1 н </a:t>
            </a:r>
            <a:r>
              <a:rPr lang="en-AU" sz="2400" dirty="0">
                <a:latin typeface="Times New Roman" panose="02020603050405020304" pitchFamily="18" charset="0"/>
                <a:cs typeface="Times New Roman" panose="02020603050405020304" pitchFamily="18" charset="0"/>
              </a:rPr>
              <a:t>N</a:t>
            </a:r>
            <a:r>
              <a:rPr lang="ru-RU" sz="2400" dirty="0" err="1">
                <a:latin typeface="Times New Roman" panose="02020603050405020304" pitchFamily="18" charset="0"/>
                <a:cs typeface="Times New Roman" panose="02020603050405020304" pitchFamily="18" charset="0"/>
              </a:rPr>
              <a:t>аОН</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появи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рожевого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кольору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який</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зникає</a:t>
            </a:r>
            <a:r>
              <a:rPr lang="ru-RU" sz="2400" dirty="0">
                <a:latin typeface="Times New Roman" panose="02020603050405020304" pitchFamily="18" charset="0"/>
                <a:cs typeface="Times New Roman" panose="02020603050405020304" pitchFamily="18" charset="0"/>
              </a:rPr>
              <a:t> 3 </a:t>
            </a:r>
            <a:r>
              <a:rPr lang="ru-RU" sz="2400" dirty="0" err="1">
                <a:latin typeface="Times New Roman" panose="02020603050405020304" pitchFamily="18" charset="0"/>
                <a:cs typeface="Times New Roman" panose="02020603050405020304" pitchFamily="18" charset="0"/>
              </a:rPr>
              <a:t>хвилини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проби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визначається</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знаходженні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колби</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білому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папері</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Потім</a:t>
            </a:r>
            <a:r>
              <a:rPr lang="ru-RU" sz="2400" dirty="0">
                <a:latin typeface="Times New Roman" panose="02020603050405020304" pitchFamily="18" charset="0"/>
                <a:cs typeface="Times New Roman" panose="02020603050405020304" pitchFamily="18" charset="0"/>
              </a:rPr>
              <a:t> у колбу </a:t>
            </a:r>
            <a:r>
              <a:rPr lang="ru-RU" sz="2400" dirty="0" err="1">
                <a:latin typeface="Times New Roman" panose="02020603050405020304" pitchFamily="18" charset="0"/>
                <a:cs typeface="Times New Roman" panose="02020603050405020304" pitchFamily="18" charset="0"/>
              </a:rPr>
              <a:t>додають</a:t>
            </a:r>
            <a:r>
              <a:rPr lang="ru-RU" sz="2400" dirty="0">
                <a:latin typeface="Times New Roman" panose="02020603050405020304" pitchFamily="18" charset="0"/>
                <a:cs typeface="Times New Roman" panose="02020603050405020304" pitchFamily="18" charset="0"/>
              </a:rPr>
              <a:t> 2 мл </a:t>
            </a:r>
            <a:r>
              <a:rPr lang="ru-RU" sz="2400" dirty="0" err="1">
                <a:latin typeface="Times New Roman" panose="02020603050405020304" pitchFamily="18" charset="0"/>
                <a:cs typeface="Times New Roman" panose="02020603050405020304" pitchFamily="18" charset="0"/>
              </a:rPr>
              <a:t>нейтралізованого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формаліну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дією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рожевий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зникає</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знову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титрують</a:t>
            </a:r>
            <a:r>
              <a:rPr lang="ru-RU" sz="2400" dirty="0">
                <a:latin typeface="Times New Roman" panose="02020603050405020304" pitchFamily="18" charset="0"/>
                <a:cs typeface="Times New Roman" panose="02020603050405020304" pitchFamily="18" charset="0"/>
              </a:rPr>
              <a:t> (до такого ж </a:t>
            </a:r>
            <a:r>
              <a:rPr lang="ru-RU" sz="2400" dirty="0" err="1">
                <a:latin typeface="Times New Roman" panose="02020603050405020304" pitchFamily="18" charset="0"/>
                <a:cs typeface="Times New Roman" panose="02020603050405020304" pitchFamily="18" charset="0"/>
              </a:rPr>
              <a:t>рожевого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кольору</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Помноживши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лугу,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пішла</a:t>
            </a:r>
            <a:r>
              <a:rPr lang="ru-RU" sz="2400" dirty="0">
                <a:latin typeface="Times New Roman" panose="02020603050405020304" pitchFamily="18" charset="0"/>
                <a:cs typeface="Times New Roman" panose="02020603050405020304" pitchFamily="18" charset="0"/>
              </a:rPr>
              <a:t> за </a:t>
            </a:r>
            <a:r>
              <a:rPr lang="ru-RU" sz="2400" dirty="0" err="1">
                <a:latin typeface="Times New Roman" panose="02020603050405020304" pitchFamily="18" charset="0"/>
                <a:cs typeface="Times New Roman" panose="02020603050405020304" pitchFamily="18" charset="0"/>
              </a:rPr>
              <a:t>останнє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титрування</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коефіцієнт</a:t>
            </a:r>
            <a:r>
              <a:rPr lang="ru-RU" sz="2400" dirty="0">
                <a:latin typeface="Times New Roman" panose="02020603050405020304" pitchFamily="18" charset="0"/>
                <a:cs typeface="Times New Roman" panose="02020603050405020304" pitchFamily="18" charset="0"/>
              </a:rPr>
              <a:t> 1,94, </a:t>
            </a:r>
            <a:r>
              <a:rPr lang="ru-RU" sz="2400" dirty="0" err="1">
                <a:latin typeface="Times New Roman" panose="02020603050405020304" pitchFamily="18" charset="0"/>
                <a:cs typeface="Times New Roman" panose="02020603050405020304" pitchFamily="18" charset="0"/>
              </a:rPr>
              <a:t>дізнаються</a:t>
            </a:r>
            <a:r>
              <a:rPr lang="ru-RU" sz="2400" dirty="0">
                <a:latin typeface="Times New Roman" panose="02020603050405020304" pitchFamily="18" charset="0"/>
                <a:cs typeface="Times New Roman" panose="02020603050405020304" pitchFamily="18" charset="0"/>
              </a:rPr>
              <a:t> про </a:t>
            </a:r>
            <a:r>
              <a:rPr lang="ru-RU" sz="2400" dirty="0" err="1">
                <a:latin typeface="Times New Roman" panose="02020603050405020304" pitchFamily="18" charset="0"/>
                <a:cs typeface="Times New Roman" panose="02020603050405020304" pitchFamily="18" charset="0"/>
              </a:rPr>
              <a:t>вміст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білку</a:t>
            </a:r>
            <a:r>
              <a:rPr lang="ru-RU" sz="2400" dirty="0">
                <a:latin typeface="Times New Roman" panose="02020603050405020304" pitchFamily="18" charset="0"/>
                <a:cs typeface="Times New Roman" panose="02020603050405020304" pitchFamily="18" charset="0"/>
              </a:rPr>
              <a:t> (1,7мл х 1,94 = 3,3%).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ту ж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лугу </a:t>
            </a:r>
            <a:r>
              <a:rPr lang="ru-RU" sz="2400" dirty="0" err="1">
                <a:latin typeface="Times New Roman" panose="02020603050405020304" pitchFamily="18" charset="0"/>
                <a:cs typeface="Times New Roman" panose="02020603050405020304" pitchFamily="18" charset="0"/>
              </a:rPr>
              <a:t>помножити</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коефіцієнт</a:t>
            </a:r>
            <a:r>
              <a:rPr lang="ru-RU" sz="2400" dirty="0">
                <a:latin typeface="Times New Roman" panose="02020603050405020304" pitchFamily="18" charset="0"/>
                <a:cs typeface="Times New Roman" panose="02020603050405020304" pitchFamily="18" charset="0"/>
              </a:rPr>
              <a:t> 1,51 - буде </a:t>
            </a:r>
            <a:r>
              <a:rPr lang="ru-RU" sz="2400" dirty="0" err="1">
                <a:latin typeface="Times New Roman" panose="02020603050405020304" pitchFamily="18" charset="0"/>
                <a:cs typeface="Times New Roman" panose="02020603050405020304" pitchFamily="18" charset="0"/>
              </a:rPr>
              <a:t>відомий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вміст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казеїну</a:t>
            </a:r>
            <a:r>
              <a:rPr lang="ru-RU" sz="2400" dirty="0">
                <a:latin typeface="Times New Roman" panose="02020603050405020304" pitchFamily="18" charset="0"/>
                <a:cs typeface="Times New Roman" panose="02020603050405020304" pitchFamily="18" charset="0"/>
              </a:rPr>
              <a:t> (1,7 мл х 1,51 = 2,57% </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Казеїн</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надає</a:t>
            </a:r>
            <a:r>
              <a:rPr lang="ru-RU" sz="2400" dirty="0">
                <a:latin typeface="Times New Roman" panose="02020603050405020304" pitchFamily="18" charset="0"/>
                <a:cs typeface="Times New Roman" panose="02020603050405020304" pitchFamily="18" charset="0"/>
              </a:rPr>
              <a:t> молоку </a:t>
            </a:r>
            <a:r>
              <a:rPr lang="ru-RU" sz="2400" dirty="0" err="1">
                <a:latin typeface="Times New Roman" panose="02020603050405020304" pitchFamily="18" charset="0"/>
                <a:cs typeface="Times New Roman" panose="02020603050405020304" pitchFamily="18" charset="0"/>
              </a:rPr>
              <a:t>білий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непрозорий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колір</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797152"/>
            <a:ext cx="309634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5561378"/>
            <a:ext cx="2880321" cy="1341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29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fontScale="90000"/>
          </a:bodyPr>
          <a:lstStyle/>
          <a:p>
            <a:pPr algn="l"/>
            <a:r>
              <a:rPr lang="ru-RU" sz="2200" b="1" dirty="0" err="1">
                <a:solidFill>
                  <a:srgbClr val="C00000"/>
                </a:solidFill>
                <a:latin typeface="Times New Roman" panose="02020603050405020304" pitchFamily="18" charset="0"/>
                <a:cs typeface="Times New Roman" panose="02020603050405020304" pitchFamily="18" charset="0"/>
              </a:rPr>
              <a:t>Кислотність</a:t>
            </a:r>
            <a:r>
              <a:rPr lang="ru-RU" sz="2200" b="1" dirty="0">
                <a:solidFill>
                  <a:srgbClr val="C00000"/>
                </a:solidFill>
                <a:latin typeface="Times New Roman" panose="02020603050405020304" pitchFamily="18" charset="0"/>
                <a:cs typeface="Times New Roman" panose="02020603050405020304" pitchFamily="18" charset="0"/>
              </a:rPr>
              <a:t> молока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визначають</a:t>
            </a:r>
            <a:r>
              <a:rPr lang="ru-RU" sz="2200" dirty="0">
                <a:latin typeface="Times New Roman" panose="02020603050405020304" pitchFamily="18" charset="0"/>
                <a:cs typeface="Times New Roman" panose="02020603050405020304" pitchFamily="18" charset="0"/>
              </a:rPr>
              <a:t> у градусах Тернера (Т°) </a:t>
            </a:r>
            <a:r>
              <a:rPr lang="ru-RU" sz="2200" dirty="0" err="1">
                <a:latin typeface="Times New Roman" panose="02020603050405020304" pitchFamily="18" charset="0"/>
                <a:cs typeface="Times New Roman" panose="02020603050405020304" pitchFamily="18" charset="0"/>
              </a:rPr>
              <a:t>титруванням</a:t>
            </a:r>
            <a:r>
              <a:rPr lang="ru-RU" sz="2200" dirty="0">
                <a:latin typeface="Times New Roman" panose="02020603050405020304" pitchFamily="18" charset="0"/>
                <a:cs typeface="Times New Roman" panose="02020603050405020304" pitchFamily="18" charset="0"/>
              </a:rPr>
              <a:t> 0,1н. </a:t>
            </a:r>
            <a:r>
              <a:rPr lang="en-AU" sz="2200" dirty="0">
                <a:latin typeface="Times New Roman" panose="02020603050405020304" pitchFamily="18" charset="0"/>
                <a:cs typeface="Times New Roman" panose="02020603050405020304" pitchFamily="18" charset="0"/>
              </a:rPr>
              <a:t>Na</a:t>
            </a:r>
            <a:r>
              <a:rPr lang="ru-RU" sz="2200" dirty="0">
                <a:latin typeface="Times New Roman" panose="02020603050405020304" pitchFamily="18" charset="0"/>
                <a:cs typeface="Times New Roman" panose="02020603050405020304" pitchFamily="18" charset="0"/>
              </a:rPr>
              <a:t>ОН </a:t>
            </a:r>
            <a:r>
              <a:rPr lang="ru-RU" sz="2200" dirty="0" err="1">
                <a:latin typeface="Times New Roman" panose="02020603050405020304" pitchFamily="18" charset="0"/>
                <a:cs typeface="Times New Roman" panose="02020603050405020304" pitchFamily="18" charset="0"/>
              </a:rPr>
              <a:t>розчином</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лугу </a:t>
            </a:r>
            <a:r>
              <a:rPr lang="ru-RU" sz="2200" dirty="0">
                <a:latin typeface="Times New Roman" panose="02020603050405020304" pitchFamily="18" charset="0"/>
                <a:cs typeface="Times New Roman" panose="02020603050405020304" pitchFamily="18" charset="0"/>
              </a:rPr>
              <a:t>100 мл молока, </a:t>
            </a:r>
            <a:r>
              <a:rPr lang="ru-RU" sz="2200" dirty="0" err="1">
                <a:latin typeface="Times New Roman" panose="02020603050405020304" pitchFamily="18" charset="0"/>
                <a:cs typeface="Times New Roman" panose="02020603050405020304" pitchFamily="18" charset="0"/>
              </a:rPr>
              <a:t>розбавленого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вдвоє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дистильованою</a:t>
            </a:r>
            <a:r>
              <a:rPr lang="ru-RU" sz="2200" dirty="0">
                <a:latin typeface="Times New Roman" panose="02020603050405020304" pitchFamily="18" charset="0"/>
                <a:cs typeface="Times New Roman" panose="02020603050405020304" pitchFamily="18" charset="0"/>
              </a:rPr>
              <a:t> водою, у </a:t>
            </a:r>
            <a:r>
              <a:rPr lang="ru-RU" sz="2200" dirty="0" err="1">
                <a:latin typeface="Times New Roman" panose="02020603050405020304" pitchFamily="18" charset="0"/>
                <a:cs typeface="Times New Roman" panose="02020603050405020304" pitchFamily="18" charset="0"/>
              </a:rPr>
              <a:t>присутності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індикатора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фенолфталеїну</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 мл </a:t>
            </a:r>
            <a:r>
              <a:rPr lang="ru-RU" sz="2200" dirty="0" smtClean="0">
                <a:latin typeface="Times New Roman" panose="02020603050405020304" pitchFamily="18" charset="0"/>
                <a:cs typeface="Times New Roman" panose="02020603050405020304" pitchFamily="18" charset="0"/>
              </a:rPr>
              <a:t>лугу, </a:t>
            </a:r>
            <a:r>
              <a:rPr lang="ru-RU" sz="2200" dirty="0" err="1">
                <a:latin typeface="Times New Roman" panose="02020603050405020304" pitchFamily="18" charset="0"/>
                <a:cs typeface="Times New Roman" panose="02020603050405020304" pitchFamily="18" charset="0"/>
              </a:rPr>
              <a:t>що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йде</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титрування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відповідає</a:t>
            </a:r>
            <a:r>
              <a:rPr lang="ru-RU" sz="2200" dirty="0">
                <a:latin typeface="Times New Roman" panose="02020603050405020304" pitchFamily="18" charset="0"/>
                <a:cs typeface="Times New Roman" panose="02020603050405020304" pitchFamily="18" charset="0"/>
              </a:rPr>
              <a:t> 1° Тернера. </a:t>
            </a:r>
            <a:r>
              <a:rPr lang="ru-RU" sz="2200" dirty="0" err="1">
                <a:latin typeface="Times New Roman" panose="02020603050405020304" pitchFamily="18" charset="0"/>
                <a:cs typeface="Times New Roman" panose="02020603050405020304" pitchFamily="18" charset="0"/>
              </a:rPr>
              <a:t>Свіжовидоєне</a:t>
            </a:r>
            <a:r>
              <a:rPr lang="ru-RU" sz="2200" dirty="0">
                <a:latin typeface="Times New Roman" panose="02020603050405020304" pitchFamily="18" charset="0"/>
                <a:cs typeface="Times New Roman" panose="02020603050405020304" pitchFamily="18" charset="0"/>
              </a:rPr>
              <a:t> молоко </a:t>
            </a:r>
            <a:r>
              <a:rPr lang="ru-RU" sz="2200" dirty="0" err="1">
                <a:latin typeface="Times New Roman" panose="02020603050405020304" pitchFamily="18" charset="0"/>
                <a:cs typeface="Times New Roman" panose="02020603050405020304" pitchFamily="18" charset="0"/>
              </a:rPr>
              <a:t>має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кислотність</a:t>
            </a:r>
            <a:r>
              <a:rPr lang="ru-RU" sz="2200" dirty="0">
                <a:latin typeface="Times New Roman" panose="02020603050405020304" pitchFamily="18" charset="0"/>
                <a:cs typeface="Times New Roman" panose="02020603050405020304" pitchFamily="18" charset="0"/>
              </a:rPr>
              <a:t> 16-18° Т, а молоко, яке </a:t>
            </a:r>
            <a:r>
              <a:rPr lang="ru-RU" sz="2200" dirty="0" err="1">
                <a:latin typeface="Times New Roman" panose="02020603050405020304" pitchFamily="18" charset="0"/>
                <a:cs typeface="Times New Roman" panose="02020603050405020304" pitchFamily="18" charset="0"/>
              </a:rPr>
              <a:t>скипається</a:t>
            </a:r>
            <a:r>
              <a:rPr lang="ru-RU" sz="2200" dirty="0">
                <a:latin typeface="Times New Roman" panose="02020603050405020304" pitchFamily="18" charset="0"/>
                <a:cs typeface="Times New Roman" panose="02020603050405020304" pitchFamily="18" charset="0"/>
              </a:rPr>
              <a:t> при </a:t>
            </a:r>
            <a:r>
              <a:rPr lang="ru-RU" sz="2200" dirty="0" err="1">
                <a:latin typeface="Times New Roman" panose="02020603050405020304" pitchFamily="18" charset="0"/>
                <a:cs typeface="Times New Roman" panose="02020603050405020304" pitchFamily="18" charset="0"/>
              </a:rPr>
              <a:t>кип'ятінні</a:t>
            </a:r>
            <a:r>
              <a:rPr lang="ru-RU" sz="2200" dirty="0">
                <a:latin typeface="Times New Roman" panose="02020603050405020304" pitchFamily="18" charset="0"/>
                <a:cs typeface="Times New Roman" panose="02020603050405020304" pitchFamily="18" charset="0"/>
              </a:rPr>
              <a:t>, -22° Т і </a:t>
            </a:r>
            <a:r>
              <a:rPr lang="ru-RU" sz="2200" dirty="0" err="1">
                <a:latin typeface="Times New Roman" panose="02020603050405020304" pitchFamily="18" charset="0"/>
                <a:cs typeface="Times New Roman" panose="02020603050405020304" pitchFamily="18" charset="0"/>
              </a:rPr>
              <a:t>більше</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err="1" smtClean="0">
                <a:latin typeface="Times New Roman" panose="02020603050405020304" pitchFamily="18" charset="0"/>
                <a:cs typeface="Times New Roman" panose="02020603050405020304" pitchFamily="18" charset="0"/>
              </a:rPr>
              <a:t>Хід</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аналізу</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наливаємо</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10 мл молока у </a:t>
            </a:r>
            <a:r>
              <a:rPr lang="ru-RU" sz="2200" dirty="0" err="1">
                <a:latin typeface="Times New Roman" panose="02020603050405020304" pitchFamily="18" charset="0"/>
                <a:cs typeface="Times New Roman" panose="02020603050405020304" pitchFamily="18" charset="0"/>
              </a:rPr>
              <a:t>прозорий</a:t>
            </a:r>
            <a:r>
              <a:rPr lang="ru-RU" sz="2200" dirty="0">
                <a:latin typeface="Times New Roman" panose="02020603050405020304" pitchFamily="18" charset="0"/>
                <a:cs typeface="Times New Roman" panose="02020603050405020304" pitchFamily="18" charset="0"/>
              </a:rPr>
              <a:t> стаканчик, </a:t>
            </a:r>
            <a:r>
              <a:rPr lang="ru-RU" sz="2200" dirty="0" err="1">
                <a:latin typeface="Times New Roman" panose="02020603050405020304" pitchFamily="18" charset="0"/>
                <a:cs typeface="Times New Roman" panose="02020603050405020304" pitchFamily="18" charset="0"/>
              </a:rPr>
              <a:t>добавляємо</a:t>
            </a:r>
            <a:r>
              <a:rPr lang="ru-RU" sz="2200" dirty="0">
                <a:latin typeface="Times New Roman" panose="02020603050405020304" pitchFamily="18" charset="0"/>
                <a:cs typeface="Times New Roman" panose="02020603050405020304" pitchFamily="18" charset="0"/>
              </a:rPr>
              <a:t> 20 мл </a:t>
            </a:r>
            <a:r>
              <a:rPr lang="ru-RU" sz="2200" dirty="0" err="1">
                <a:latin typeface="Times New Roman" panose="02020603050405020304" pitchFamily="18" charset="0"/>
                <a:cs typeface="Times New Roman" panose="02020603050405020304" pitchFamily="18" charset="0"/>
              </a:rPr>
              <a:t>дистильованої</a:t>
            </a:r>
            <a:r>
              <a:rPr lang="ru-RU" sz="2200" dirty="0">
                <a:latin typeface="Times New Roman" panose="02020603050405020304" pitchFamily="18" charset="0"/>
                <a:cs typeface="Times New Roman" panose="02020603050405020304" pitchFamily="18" charset="0"/>
              </a:rPr>
              <a:t> води і 5 </a:t>
            </a:r>
            <a:r>
              <a:rPr lang="ru-RU" sz="2200" dirty="0" err="1">
                <a:latin typeface="Times New Roman" panose="02020603050405020304" pitchFamily="18" charset="0"/>
                <a:cs typeface="Times New Roman" panose="02020603050405020304" pitchFamily="18" charset="0"/>
              </a:rPr>
              <a:t>крапель</a:t>
            </a:r>
            <a:r>
              <a:rPr lang="ru-RU" sz="2200" dirty="0">
                <a:latin typeface="Times New Roman" panose="02020603050405020304" pitchFamily="18" charset="0"/>
                <a:cs typeface="Times New Roman" panose="02020603050405020304" pitchFamily="18" charset="0"/>
              </a:rPr>
              <a:t> 1% спиртового </a:t>
            </a:r>
            <a:r>
              <a:rPr lang="ru-RU" sz="2200" dirty="0" err="1">
                <a:latin typeface="Times New Roman" panose="02020603050405020304" pitchFamily="18" charset="0"/>
                <a:cs typeface="Times New Roman" panose="02020603050405020304" pitchFamily="18" charset="0"/>
              </a:rPr>
              <a:t>розчину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фенолфталеїну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перемішуємо</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титруємо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додаємо</a:t>
            </a:r>
            <a:r>
              <a:rPr lang="ru-RU" sz="2200" dirty="0">
                <a:latin typeface="Times New Roman" panose="02020603050405020304" pitchFamily="18" charset="0"/>
                <a:cs typeface="Times New Roman" panose="02020603050405020304" pitchFamily="18" charset="0"/>
              </a:rPr>
              <a:t> по </a:t>
            </a:r>
            <a:r>
              <a:rPr lang="ru-RU" sz="2200" dirty="0" err="1">
                <a:latin typeface="Times New Roman" panose="02020603050405020304" pitchFamily="18" charset="0"/>
                <a:cs typeface="Times New Roman" panose="02020603050405020304" pitchFamily="18" charset="0"/>
              </a:rPr>
              <a:t>краплях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постійно</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перемішуючи</a:t>
            </a:r>
            <a:r>
              <a:rPr lang="ru-RU" sz="2200" dirty="0" smtClean="0">
                <a:latin typeface="Times New Roman" panose="02020603050405020304" pitchFamily="18" charset="0"/>
                <a:cs typeface="Times New Roman" panose="02020603050405020304" pitchFamily="18" charset="0"/>
              </a:rPr>
              <a:t>, 0,1н </a:t>
            </a:r>
            <a:r>
              <a:rPr lang="en-AU" sz="2200" dirty="0">
                <a:latin typeface="Times New Roman" panose="02020603050405020304" pitchFamily="18" charset="0"/>
                <a:cs typeface="Times New Roman" panose="02020603050405020304" pitchFamily="18" charset="0"/>
              </a:rPr>
              <a:t>N</a:t>
            </a:r>
            <a:r>
              <a:rPr lang="ru-RU" sz="2200" dirty="0" err="1">
                <a:latin typeface="Times New Roman" panose="02020603050405020304" pitchFamily="18" charset="0"/>
                <a:cs typeface="Times New Roman" panose="02020603050405020304" pitchFamily="18" charset="0"/>
              </a:rPr>
              <a:t>аОН</a:t>
            </a:r>
            <a:r>
              <a:rPr lang="ru-RU" sz="2200" dirty="0">
                <a:latin typeface="Times New Roman" panose="02020603050405020304" pitchFamily="18" charset="0"/>
                <a:cs typeface="Times New Roman" panose="02020603050405020304" pitchFamily="18" charset="0"/>
              </a:rPr>
              <a:t> до </a:t>
            </a:r>
            <a:r>
              <a:rPr lang="ru-RU" sz="2200" dirty="0" err="1">
                <a:latin typeface="Times New Roman" panose="02020603050405020304" pitchFamily="18" charset="0"/>
                <a:cs typeface="Times New Roman" panose="02020603050405020304" pitchFamily="18" charset="0"/>
              </a:rPr>
              <a:t>рожевого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кольору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який</a:t>
            </a:r>
            <a:r>
              <a:rPr lang="ru-RU" sz="2200" dirty="0">
                <a:latin typeface="Times New Roman" panose="02020603050405020304" pitchFamily="18" charset="0"/>
                <a:cs typeface="Times New Roman" panose="02020603050405020304" pitchFamily="18" charset="0"/>
              </a:rPr>
              <a:t> не </a:t>
            </a:r>
            <a:r>
              <a:rPr lang="ru-RU" sz="2200" dirty="0" err="1">
                <a:latin typeface="Times New Roman" panose="02020603050405020304" pitchFamily="18" charset="0"/>
                <a:cs typeface="Times New Roman" panose="02020603050405020304" pitchFamily="18" charset="0"/>
              </a:rPr>
              <a:t>зникає</a:t>
            </a:r>
            <a:r>
              <a:rPr lang="ru-RU" sz="2200" dirty="0">
                <a:latin typeface="Times New Roman" panose="02020603050405020304" pitchFamily="18" charset="0"/>
                <a:cs typeface="Times New Roman" panose="02020603050405020304" pitchFamily="18" charset="0"/>
              </a:rPr>
              <a:t> 3 </a:t>
            </a:r>
            <a:r>
              <a:rPr lang="ru-RU" sz="2200" dirty="0" err="1">
                <a:latin typeface="Times New Roman" panose="02020603050405020304" pitchFamily="18" charset="0"/>
                <a:cs typeface="Times New Roman" panose="02020603050405020304" pitchFamily="18" charset="0"/>
              </a:rPr>
              <a:t>хвилини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Кількість</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лугу, </a:t>
            </a:r>
            <a:r>
              <a:rPr lang="ru-RU" sz="2200" dirty="0">
                <a:latin typeface="Times New Roman" panose="02020603050405020304" pitchFamily="18" charset="0"/>
                <a:cs typeface="Times New Roman" panose="02020603050405020304" pitchFamily="18" charset="0"/>
              </a:rPr>
              <a:t>яка </a:t>
            </a:r>
            <a:r>
              <a:rPr lang="ru-RU" sz="2200" dirty="0" err="1">
                <a:latin typeface="Times New Roman" panose="02020603050405020304" pitchFamily="18" charset="0"/>
                <a:cs typeface="Times New Roman" panose="02020603050405020304" pitchFamily="18" charset="0"/>
              </a:rPr>
              <a:t>пішла</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титрування</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множимо </a:t>
            </a:r>
            <a:r>
              <a:rPr lang="ru-RU" sz="2200" dirty="0">
                <a:latin typeface="Times New Roman" panose="02020603050405020304" pitchFamily="18" charset="0"/>
                <a:cs typeface="Times New Roman" panose="02020603050405020304" pitchFamily="18" charset="0"/>
              </a:rPr>
              <a:t>на 10 для </a:t>
            </a:r>
            <a:r>
              <a:rPr lang="ru-RU" sz="2200" dirty="0" err="1">
                <a:latin typeface="Times New Roman" panose="02020603050405020304" pitchFamily="18" charset="0"/>
                <a:cs typeface="Times New Roman" panose="02020603050405020304" pitchFamily="18" charset="0"/>
              </a:rPr>
              <a:t>перерахунку</a:t>
            </a:r>
            <a:r>
              <a:rPr lang="ru-RU" sz="2200" dirty="0">
                <a:latin typeface="Times New Roman" panose="02020603050405020304" pitchFamily="18" charset="0"/>
                <a:cs typeface="Times New Roman" panose="02020603050405020304" pitchFamily="18" charset="0"/>
              </a:rPr>
              <a:t> на 100 мл молока.</a:t>
            </a:r>
            <a:br>
              <a:rPr lang="ru-RU" sz="2200" dirty="0">
                <a:latin typeface="Times New Roman" panose="02020603050405020304" pitchFamily="18" charset="0"/>
                <a:cs typeface="Times New Roman" panose="02020603050405020304" pitchFamily="18" charset="0"/>
              </a:rPr>
            </a:br>
            <a:r>
              <a:rPr lang="ru-RU" sz="2200" dirty="0" err="1">
                <a:latin typeface="Times New Roman" panose="02020603050405020304" pitchFamily="18" charset="0"/>
                <a:cs typeface="Times New Roman" panose="02020603050405020304" pitchFamily="18" charset="0"/>
              </a:rPr>
              <a:t>Наприклад</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титрування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пішло</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1,8 </a:t>
            </a:r>
            <a:r>
              <a:rPr lang="ru-RU" sz="2200" dirty="0">
                <a:latin typeface="Times New Roman" panose="02020603050405020304" pitchFamily="18" charset="0"/>
                <a:cs typeface="Times New Roman" panose="02020603050405020304" pitchFamily="18" charset="0"/>
              </a:rPr>
              <a:t>мл 0,1 н </a:t>
            </a:r>
            <a:r>
              <a:rPr lang="en-AU" sz="2200" dirty="0">
                <a:latin typeface="Times New Roman" panose="02020603050405020304" pitchFamily="18" charset="0"/>
                <a:cs typeface="Times New Roman" panose="02020603050405020304" pitchFamily="18" charset="0"/>
              </a:rPr>
              <a:t>N</a:t>
            </a:r>
            <a:r>
              <a:rPr lang="ru-RU" sz="2200" dirty="0" err="1">
                <a:latin typeface="Times New Roman" panose="02020603050405020304" pitchFamily="18" charset="0"/>
                <a:cs typeface="Times New Roman" panose="02020603050405020304" pitchFamily="18" charset="0"/>
              </a:rPr>
              <a:t>аОН</a:t>
            </a:r>
            <a:r>
              <a:rPr lang="ru-RU" sz="2200" dirty="0">
                <a:latin typeface="Times New Roman" panose="02020603050405020304" pitchFamily="18" charset="0"/>
                <a:cs typeface="Times New Roman" panose="02020603050405020304" pitchFamily="18" charset="0"/>
              </a:rPr>
              <a:t>.</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1,8 х 10 = 18 </a:t>
            </a:r>
            <a:r>
              <a:rPr lang="ru-RU" sz="2200" dirty="0" err="1">
                <a:latin typeface="Times New Roman" panose="02020603050405020304" pitchFamily="18" charset="0"/>
                <a:cs typeface="Times New Roman" panose="02020603050405020304" pitchFamily="18" charset="0"/>
              </a:rPr>
              <a:t>градусів</a:t>
            </a:r>
            <a:r>
              <a:rPr lang="ru-RU" sz="2200" dirty="0">
                <a:latin typeface="Times New Roman" panose="02020603050405020304" pitchFamily="18" charset="0"/>
                <a:cs typeface="Times New Roman" panose="02020603050405020304" pitchFamily="18" charset="0"/>
              </a:rPr>
              <a:t> Тернера</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Молоко </a:t>
            </a:r>
            <a:r>
              <a:rPr lang="ru-RU" sz="2200" dirty="0">
                <a:latin typeface="Times New Roman" panose="02020603050405020304" pitchFamily="18" charset="0"/>
                <a:cs typeface="Times New Roman" panose="02020603050405020304" pitchFamily="18" charset="0"/>
              </a:rPr>
              <a:t>1 сорту </a:t>
            </a:r>
            <a:r>
              <a:rPr lang="ru-RU" sz="2200" dirty="0" err="1">
                <a:latin typeface="Times New Roman" panose="02020603050405020304" pitchFamily="18" charset="0"/>
                <a:cs typeface="Times New Roman" panose="02020603050405020304" pitchFamily="18" charset="0"/>
              </a:rPr>
              <a:t>має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кислотність</a:t>
            </a:r>
            <a:r>
              <a:rPr lang="ru-RU" sz="2200" dirty="0">
                <a:latin typeface="Times New Roman" panose="02020603050405020304" pitchFamily="18" charset="0"/>
                <a:cs typeface="Times New Roman" panose="02020603050405020304" pitchFamily="18" charset="0"/>
              </a:rPr>
              <a:t> 16-18° Т,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другого </a:t>
            </a:r>
            <a:r>
              <a:rPr lang="ru-RU" sz="2200" dirty="0">
                <a:latin typeface="Times New Roman" panose="02020603050405020304" pitchFamily="18" charset="0"/>
                <a:cs typeface="Times New Roman" panose="02020603050405020304" pitchFamily="18" charset="0"/>
              </a:rPr>
              <a:t>- 18-20° Т. </a:t>
            </a:r>
            <a:r>
              <a:rPr lang="ru-RU" sz="2200" dirty="0" err="1">
                <a:latin typeface="Times New Roman" panose="02020603050405020304" pitchFamily="18" charset="0"/>
                <a:cs typeface="Times New Roman" panose="02020603050405020304" pitchFamily="18" charset="0"/>
              </a:rPr>
              <a:t>Несортове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вище</a:t>
            </a:r>
            <a:r>
              <a:rPr lang="ru-RU" sz="2200" dirty="0">
                <a:latin typeface="Times New Roman" panose="02020603050405020304" pitchFamily="18" charset="0"/>
                <a:cs typeface="Times New Roman" panose="02020603050405020304" pitchFamily="18" charset="0"/>
              </a:rPr>
              <a:t> 20</a:t>
            </a:r>
            <a:r>
              <a:rPr lang="ru-RU" sz="22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4656205"/>
            <a:ext cx="3491541" cy="196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5594682"/>
            <a:ext cx="1884040" cy="123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74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22714"/>
          </a:xfrm>
        </p:spPr>
        <p:txBody>
          <a:bodyPr>
            <a:normAutofit fontScale="90000"/>
          </a:bodyPr>
          <a:lstStyle/>
          <a:p>
            <a:pPr marL="75565" marR="165100" indent="344170" algn="l">
              <a:spcAft>
                <a:spcPts val="0"/>
              </a:spcAft>
            </a:pPr>
            <a:r>
              <a:rPr lang="uk-UA" sz="2400" b="1" dirty="0" smtClean="0">
                <a:solidFill>
                  <a:srgbClr val="C00000"/>
                </a:solidFill>
                <a:latin typeface="Times New Roman"/>
                <a:ea typeface="Times New Roman"/>
              </a:rPr>
              <a:t>Сучасні експресні</a:t>
            </a:r>
            <a:r>
              <a:rPr lang="uk-UA" sz="2400" b="1" spc="5" dirty="0" smtClean="0">
                <a:solidFill>
                  <a:srgbClr val="C00000"/>
                </a:solidFill>
                <a:latin typeface="Times New Roman"/>
                <a:ea typeface="Times New Roman"/>
              </a:rPr>
              <a:t> </a:t>
            </a:r>
            <a:r>
              <a:rPr lang="uk-UA" sz="2400" b="1" dirty="0" smtClean="0">
                <a:solidFill>
                  <a:srgbClr val="C00000"/>
                </a:solidFill>
                <a:latin typeface="Times New Roman"/>
                <a:ea typeface="Times New Roman"/>
              </a:rPr>
              <a:t>методи</a:t>
            </a:r>
            <a:r>
              <a:rPr lang="uk-UA" sz="2400" b="1" spc="5" dirty="0" smtClean="0">
                <a:solidFill>
                  <a:srgbClr val="C00000"/>
                </a:solidFill>
                <a:latin typeface="Times New Roman"/>
                <a:ea typeface="Times New Roman"/>
              </a:rPr>
              <a:t> визначення показників</a:t>
            </a:r>
            <a:r>
              <a:rPr lang="uk-UA" sz="2400" b="1" dirty="0" smtClean="0">
                <a:solidFill>
                  <a:srgbClr val="C00000"/>
                </a:solidFill>
                <a:latin typeface="Times New Roman"/>
                <a:ea typeface="Times New Roman"/>
              </a:rPr>
              <a:t> якості молока</a:t>
            </a:r>
            <a:r>
              <a:rPr lang="uk-UA" sz="2400" dirty="0" smtClean="0">
                <a:latin typeface="Times New Roman"/>
                <a:ea typeface="Times New Roman"/>
              </a:rPr>
              <a:t>.</a:t>
            </a:r>
            <a:br>
              <a:rPr lang="uk-UA" sz="2400" dirty="0" smtClean="0">
                <a:latin typeface="Times New Roman"/>
                <a:ea typeface="Times New Roman"/>
              </a:rPr>
            </a:br>
            <a:r>
              <a:rPr lang="uk-UA" sz="2400" dirty="0" smtClean="0">
                <a:latin typeface="Times New Roman"/>
                <a:ea typeface="Times New Roman"/>
              </a:rPr>
              <a:t>	В</a:t>
            </a:r>
            <a:r>
              <a:rPr lang="uk-UA" sz="2400" spc="5" dirty="0" smtClean="0">
                <a:latin typeface="Times New Roman"/>
                <a:ea typeface="Times New Roman"/>
              </a:rPr>
              <a:t> </a:t>
            </a:r>
            <a:r>
              <a:rPr lang="uk-UA" sz="2400" dirty="0">
                <a:latin typeface="Times New Roman"/>
                <a:ea typeface="Times New Roman"/>
              </a:rPr>
              <a:t>останні</a:t>
            </a:r>
            <a:r>
              <a:rPr lang="uk-UA" sz="2400" spc="5" dirty="0">
                <a:latin typeface="Times New Roman"/>
                <a:ea typeface="Times New Roman"/>
              </a:rPr>
              <a:t> </a:t>
            </a:r>
            <a:r>
              <a:rPr lang="uk-UA" sz="2400" dirty="0">
                <a:latin typeface="Times New Roman"/>
                <a:ea typeface="Times New Roman"/>
              </a:rPr>
              <a:t>роки</a:t>
            </a:r>
            <a:r>
              <a:rPr lang="uk-UA" sz="2400" spc="5" dirty="0">
                <a:latin typeface="Times New Roman"/>
                <a:ea typeface="Times New Roman"/>
              </a:rPr>
              <a:t> </a:t>
            </a:r>
            <a:r>
              <a:rPr lang="uk-UA" sz="2400" dirty="0">
                <a:latin typeface="Times New Roman"/>
                <a:ea typeface="Times New Roman"/>
              </a:rPr>
              <a:t>в</a:t>
            </a:r>
            <a:r>
              <a:rPr lang="uk-UA" sz="2400" spc="5" dirty="0">
                <a:latin typeface="Times New Roman"/>
                <a:ea typeface="Times New Roman"/>
              </a:rPr>
              <a:t> </a:t>
            </a:r>
            <a:r>
              <a:rPr lang="uk-UA" sz="2400" dirty="0">
                <a:latin typeface="Times New Roman"/>
                <a:ea typeface="Times New Roman"/>
              </a:rPr>
              <a:t>молочній</a:t>
            </a:r>
            <a:r>
              <a:rPr lang="uk-UA" sz="2400" spc="5" dirty="0">
                <a:latin typeface="Times New Roman"/>
                <a:ea typeface="Times New Roman"/>
              </a:rPr>
              <a:t> </a:t>
            </a:r>
            <a:r>
              <a:rPr lang="uk-UA" sz="2400" dirty="0">
                <a:latin typeface="Times New Roman"/>
                <a:ea typeface="Times New Roman"/>
              </a:rPr>
              <a:t>промисловості</a:t>
            </a:r>
            <a:r>
              <a:rPr lang="uk-UA" sz="2400" spc="5" dirty="0">
                <a:latin typeface="Times New Roman"/>
                <a:ea typeface="Times New Roman"/>
              </a:rPr>
              <a:t> </a:t>
            </a:r>
            <a:r>
              <a:rPr lang="uk-UA" sz="2400" dirty="0">
                <a:latin typeface="Times New Roman"/>
                <a:ea typeface="Times New Roman"/>
              </a:rPr>
              <a:t>широко</a:t>
            </a:r>
            <a:r>
              <a:rPr lang="uk-UA" sz="2400" spc="5" dirty="0">
                <a:latin typeface="Times New Roman"/>
                <a:ea typeface="Times New Roman"/>
              </a:rPr>
              <a:t> </a:t>
            </a:r>
            <a:r>
              <a:rPr lang="uk-UA" sz="2400" dirty="0">
                <a:latin typeface="Times New Roman"/>
                <a:ea typeface="Times New Roman"/>
              </a:rPr>
              <a:t>застосовується</a:t>
            </a:r>
            <a:r>
              <a:rPr lang="uk-UA" sz="2400" spc="5" dirty="0">
                <a:latin typeface="Times New Roman"/>
                <a:ea typeface="Times New Roman"/>
              </a:rPr>
              <a:t> </a:t>
            </a:r>
            <a:r>
              <a:rPr lang="uk-UA" sz="2400" dirty="0">
                <a:latin typeface="Times New Roman"/>
                <a:ea typeface="Times New Roman"/>
              </a:rPr>
              <a:t>принцип</a:t>
            </a:r>
            <a:r>
              <a:rPr lang="uk-UA" sz="2400" spc="5" dirty="0">
                <a:latin typeface="Times New Roman"/>
                <a:ea typeface="Times New Roman"/>
              </a:rPr>
              <a:t> </a:t>
            </a:r>
            <a:r>
              <a:rPr lang="uk-UA" sz="2400" dirty="0">
                <a:latin typeface="Times New Roman"/>
                <a:ea typeface="Times New Roman"/>
              </a:rPr>
              <a:t>зміни</a:t>
            </a:r>
            <a:r>
              <a:rPr lang="uk-UA" sz="2400" spc="5" dirty="0">
                <a:latin typeface="Times New Roman"/>
                <a:ea typeface="Times New Roman"/>
              </a:rPr>
              <a:t> </a:t>
            </a:r>
            <a:r>
              <a:rPr lang="uk-UA" sz="2400" dirty="0">
                <a:latin typeface="Times New Roman"/>
                <a:ea typeface="Times New Roman"/>
              </a:rPr>
              <a:t>швидкості</a:t>
            </a:r>
            <a:r>
              <a:rPr lang="uk-UA" sz="2400" spc="5" dirty="0">
                <a:latin typeface="Times New Roman"/>
                <a:ea typeface="Times New Roman"/>
              </a:rPr>
              <a:t> </a:t>
            </a:r>
            <a:r>
              <a:rPr lang="uk-UA" sz="2400" dirty="0">
                <a:latin typeface="Times New Roman"/>
                <a:ea typeface="Times New Roman"/>
              </a:rPr>
              <a:t>ультразвукових коливань при проходженні їх через пробу молока.</a:t>
            </a:r>
            <a:r>
              <a:rPr lang="uk-UA" sz="2400" spc="5" dirty="0">
                <a:latin typeface="Times New Roman"/>
                <a:ea typeface="Times New Roman"/>
              </a:rPr>
              <a:t> </a:t>
            </a:r>
            <a:r>
              <a:rPr lang="uk-UA" sz="2400" dirty="0">
                <a:latin typeface="Times New Roman"/>
                <a:ea typeface="Times New Roman"/>
              </a:rPr>
              <a:t>Аналізатор</a:t>
            </a:r>
            <a:r>
              <a:rPr lang="uk-UA" sz="2400" spc="5" dirty="0">
                <a:latin typeface="Times New Roman"/>
                <a:ea typeface="Times New Roman"/>
              </a:rPr>
              <a:t> </a:t>
            </a:r>
            <a:r>
              <a:rPr lang="uk-UA" sz="2400" dirty="0">
                <a:latin typeface="Times New Roman"/>
                <a:ea typeface="Times New Roman"/>
              </a:rPr>
              <a:t>«</a:t>
            </a:r>
            <a:r>
              <a:rPr lang="uk-UA" sz="2400" dirty="0" err="1">
                <a:latin typeface="Times New Roman"/>
                <a:ea typeface="Times New Roman"/>
              </a:rPr>
              <a:t>Екомілк</a:t>
            </a:r>
            <a:r>
              <a:rPr lang="uk-UA" sz="2400" dirty="0">
                <a:latin typeface="Times New Roman"/>
                <a:ea typeface="Times New Roman"/>
              </a:rPr>
              <a:t>»</a:t>
            </a:r>
            <a:r>
              <a:rPr lang="uk-UA" sz="2400" spc="5" dirty="0">
                <a:latin typeface="Times New Roman"/>
                <a:ea typeface="Times New Roman"/>
              </a:rPr>
              <a:t> </a:t>
            </a:r>
            <a:r>
              <a:rPr lang="uk-UA" sz="2400" dirty="0">
                <a:latin typeface="Times New Roman"/>
                <a:ea typeface="Times New Roman"/>
              </a:rPr>
              <a:t>застосовується</a:t>
            </a:r>
            <a:r>
              <a:rPr lang="uk-UA" sz="2400" spc="5" dirty="0">
                <a:latin typeface="Times New Roman"/>
                <a:ea typeface="Times New Roman"/>
              </a:rPr>
              <a:t> </a:t>
            </a:r>
            <a:r>
              <a:rPr lang="uk-UA" sz="2400" dirty="0">
                <a:latin typeface="Times New Roman"/>
                <a:ea typeface="Times New Roman"/>
              </a:rPr>
              <a:t>для</a:t>
            </a:r>
            <a:r>
              <a:rPr lang="uk-UA" sz="2400" spc="5" dirty="0">
                <a:latin typeface="Times New Roman"/>
                <a:ea typeface="Times New Roman"/>
              </a:rPr>
              <a:t> </a:t>
            </a:r>
            <a:r>
              <a:rPr lang="uk-UA" sz="2400" dirty="0">
                <a:latin typeface="Times New Roman"/>
                <a:ea typeface="Times New Roman"/>
              </a:rPr>
              <a:t>визначення</a:t>
            </a:r>
            <a:r>
              <a:rPr lang="uk-UA" sz="2400" spc="5" dirty="0">
                <a:latin typeface="Times New Roman"/>
                <a:ea typeface="Times New Roman"/>
              </a:rPr>
              <a:t> </a:t>
            </a:r>
            <a:r>
              <a:rPr lang="uk-UA" sz="2400" dirty="0">
                <a:latin typeface="Times New Roman"/>
                <a:ea typeface="Times New Roman"/>
              </a:rPr>
              <a:t>масової</a:t>
            </a:r>
            <a:r>
              <a:rPr lang="uk-UA" sz="2400" spc="5" dirty="0">
                <a:latin typeface="Times New Roman"/>
                <a:ea typeface="Times New Roman"/>
              </a:rPr>
              <a:t> </a:t>
            </a:r>
            <a:r>
              <a:rPr lang="uk-UA" sz="2400" dirty="0">
                <a:latin typeface="Times New Roman"/>
                <a:ea typeface="Times New Roman"/>
              </a:rPr>
              <a:t>частки жиру, білка, СЗМЗ, </a:t>
            </a:r>
            <a:r>
              <a:rPr lang="uk-UA" sz="2400" dirty="0" smtClean="0">
                <a:latin typeface="Times New Roman"/>
                <a:ea typeface="Times New Roman"/>
              </a:rPr>
              <a:t>лактози, густини </a:t>
            </a:r>
            <a:r>
              <a:rPr lang="uk-UA" sz="2400" dirty="0">
                <a:latin typeface="Times New Roman"/>
                <a:ea typeface="Times New Roman"/>
              </a:rPr>
              <a:t>(приведеної до</a:t>
            </a:r>
            <a:r>
              <a:rPr lang="uk-UA" sz="2400" spc="5" dirty="0">
                <a:latin typeface="Times New Roman"/>
                <a:ea typeface="Times New Roman"/>
              </a:rPr>
              <a:t> </a:t>
            </a:r>
            <a:r>
              <a:rPr lang="uk-UA" sz="2400" dirty="0">
                <a:latin typeface="Times New Roman"/>
                <a:ea typeface="Times New Roman"/>
              </a:rPr>
              <a:t>20 </a:t>
            </a:r>
            <a:r>
              <a:rPr lang="uk-UA" sz="2400" baseline="30000" dirty="0">
                <a:latin typeface="Times New Roman"/>
                <a:ea typeface="Times New Roman"/>
              </a:rPr>
              <a:t>0</a:t>
            </a:r>
            <a:r>
              <a:rPr lang="uk-UA" sz="2400" dirty="0">
                <a:latin typeface="Times New Roman"/>
                <a:ea typeface="Times New Roman"/>
              </a:rPr>
              <a:t>С</a:t>
            </a:r>
            <a:r>
              <a:rPr lang="uk-UA" sz="2400" dirty="0" smtClean="0">
                <a:latin typeface="Times New Roman"/>
                <a:ea typeface="Times New Roman"/>
              </a:rPr>
              <a:t>),температури  </a:t>
            </a:r>
            <a:r>
              <a:rPr lang="uk-UA" sz="2400" dirty="0">
                <a:latin typeface="Times New Roman"/>
                <a:ea typeface="Times New Roman"/>
              </a:rPr>
              <a:t>точки</a:t>
            </a:r>
            <a:r>
              <a:rPr lang="uk-UA" sz="2400" spc="-385" dirty="0">
                <a:latin typeface="Times New Roman"/>
                <a:ea typeface="Times New Roman"/>
              </a:rPr>
              <a:t> </a:t>
            </a:r>
            <a:r>
              <a:rPr lang="uk-UA" sz="2400" dirty="0">
                <a:latin typeface="Times New Roman"/>
                <a:ea typeface="Times New Roman"/>
              </a:rPr>
              <a:t>замерзання</a:t>
            </a:r>
            <a:r>
              <a:rPr lang="uk-UA" sz="2400" spc="5" dirty="0">
                <a:latin typeface="Times New Roman"/>
                <a:ea typeface="Times New Roman"/>
              </a:rPr>
              <a:t> </a:t>
            </a:r>
            <a:r>
              <a:rPr lang="uk-UA" sz="2400" dirty="0">
                <a:latin typeface="Times New Roman"/>
                <a:ea typeface="Times New Roman"/>
              </a:rPr>
              <a:t>і</a:t>
            </a:r>
            <a:r>
              <a:rPr lang="uk-UA" sz="2400" spc="5" dirty="0">
                <a:latin typeface="Times New Roman"/>
                <a:ea typeface="Times New Roman"/>
              </a:rPr>
              <a:t> </a:t>
            </a:r>
            <a:r>
              <a:rPr lang="uk-UA" sz="2400" dirty="0">
                <a:latin typeface="Times New Roman"/>
                <a:ea typeface="Times New Roman"/>
              </a:rPr>
              <a:t>кількості</a:t>
            </a:r>
            <a:r>
              <a:rPr lang="uk-UA" sz="2400" spc="5" dirty="0">
                <a:latin typeface="Times New Roman"/>
                <a:ea typeface="Times New Roman"/>
              </a:rPr>
              <a:t> </a:t>
            </a:r>
            <a:r>
              <a:rPr lang="uk-UA" sz="2400" dirty="0">
                <a:latin typeface="Times New Roman"/>
                <a:ea typeface="Times New Roman"/>
              </a:rPr>
              <a:t>добавленої</a:t>
            </a:r>
            <a:r>
              <a:rPr lang="uk-UA" sz="2400" spc="5" dirty="0">
                <a:latin typeface="Times New Roman"/>
                <a:ea typeface="Times New Roman"/>
              </a:rPr>
              <a:t> </a:t>
            </a:r>
            <a:r>
              <a:rPr lang="uk-UA" sz="2400" dirty="0" smtClean="0">
                <a:latin typeface="Times New Roman"/>
                <a:ea typeface="Times New Roman"/>
              </a:rPr>
              <a:t>із зовні</a:t>
            </a:r>
            <a:r>
              <a:rPr lang="uk-UA" sz="2400" spc="5" dirty="0" smtClean="0">
                <a:latin typeface="Times New Roman"/>
                <a:ea typeface="Times New Roman"/>
              </a:rPr>
              <a:t> </a:t>
            </a:r>
            <a:r>
              <a:rPr lang="uk-UA" sz="2400" dirty="0" smtClean="0">
                <a:latin typeface="Times New Roman"/>
                <a:ea typeface="Times New Roman"/>
              </a:rPr>
              <a:t>води. </a:t>
            </a:r>
            <a:br>
              <a:rPr lang="uk-UA" sz="2400" dirty="0" smtClean="0">
                <a:latin typeface="Times New Roman"/>
                <a:ea typeface="Times New Roman"/>
              </a:rPr>
            </a:br>
            <a:r>
              <a:rPr lang="uk-UA" sz="2400" dirty="0" smtClean="0">
                <a:latin typeface="Times New Roman"/>
                <a:ea typeface="Times New Roman"/>
              </a:rPr>
              <a:t>	Температура</a:t>
            </a:r>
            <a:r>
              <a:rPr lang="uk-UA" sz="2400" spc="5" dirty="0" smtClean="0">
                <a:latin typeface="Times New Roman"/>
                <a:ea typeface="Times New Roman"/>
              </a:rPr>
              <a:t> </a:t>
            </a:r>
            <a:r>
              <a:rPr lang="uk-UA" sz="2400" dirty="0">
                <a:latin typeface="Times New Roman"/>
                <a:ea typeface="Times New Roman"/>
              </a:rPr>
              <a:t>досліджуваної</a:t>
            </a:r>
            <a:r>
              <a:rPr lang="uk-UA" sz="2400" spc="5" dirty="0">
                <a:latin typeface="Times New Roman"/>
                <a:ea typeface="Times New Roman"/>
              </a:rPr>
              <a:t> </a:t>
            </a:r>
            <a:r>
              <a:rPr lang="uk-UA" sz="2400" dirty="0">
                <a:latin typeface="Times New Roman"/>
                <a:ea typeface="Times New Roman"/>
              </a:rPr>
              <a:t>проби молока</a:t>
            </a:r>
            <a:r>
              <a:rPr lang="uk-UA" sz="2400" spc="5" dirty="0">
                <a:latin typeface="Times New Roman"/>
                <a:ea typeface="Times New Roman"/>
              </a:rPr>
              <a:t> </a:t>
            </a:r>
            <a:r>
              <a:rPr lang="uk-UA" sz="2400" spc="5" dirty="0" smtClean="0">
                <a:latin typeface="Times New Roman"/>
                <a:ea typeface="Times New Roman"/>
              </a:rPr>
              <a:t/>
            </a:r>
            <a:br>
              <a:rPr lang="uk-UA" sz="2400" spc="5" dirty="0" smtClean="0">
                <a:latin typeface="Times New Roman"/>
                <a:ea typeface="Times New Roman"/>
              </a:rPr>
            </a:br>
            <a:r>
              <a:rPr lang="uk-UA" sz="2400" dirty="0" smtClean="0">
                <a:latin typeface="Times New Roman"/>
                <a:ea typeface="Times New Roman"/>
              </a:rPr>
              <a:t>повинна</a:t>
            </a:r>
            <a:r>
              <a:rPr lang="uk-UA" sz="2400" spc="400" dirty="0" smtClean="0">
                <a:latin typeface="Times New Roman"/>
                <a:ea typeface="Times New Roman"/>
              </a:rPr>
              <a:t> </a:t>
            </a:r>
            <a:r>
              <a:rPr lang="uk-UA" sz="2400" dirty="0">
                <a:latin typeface="Times New Roman"/>
                <a:ea typeface="Times New Roman"/>
              </a:rPr>
              <a:t>бути від 7</a:t>
            </a:r>
            <a:r>
              <a:rPr lang="uk-UA" sz="2400" spc="-385" dirty="0">
                <a:latin typeface="Times New Roman"/>
                <a:ea typeface="Times New Roman"/>
              </a:rPr>
              <a:t> </a:t>
            </a:r>
            <a:r>
              <a:rPr lang="uk-UA" sz="2400" dirty="0">
                <a:latin typeface="Times New Roman"/>
                <a:ea typeface="Times New Roman"/>
              </a:rPr>
              <a:t>до</a:t>
            </a:r>
            <a:r>
              <a:rPr lang="uk-UA" sz="2400" spc="5" dirty="0">
                <a:latin typeface="Times New Roman"/>
                <a:ea typeface="Times New Roman"/>
              </a:rPr>
              <a:t> </a:t>
            </a:r>
            <a:r>
              <a:rPr lang="uk-UA" sz="2400" dirty="0">
                <a:latin typeface="Times New Roman"/>
                <a:ea typeface="Times New Roman"/>
              </a:rPr>
              <a:t>30</a:t>
            </a:r>
            <a:r>
              <a:rPr lang="uk-UA" sz="2400" baseline="30000" dirty="0">
                <a:latin typeface="Times New Roman"/>
                <a:ea typeface="Times New Roman"/>
              </a:rPr>
              <a:t>0</a:t>
            </a:r>
            <a:r>
              <a:rPr lang="uk-UA" sz="2400" dirty="0">
                <a:latin typeface="Times New Roman"/>
                <a:ea typeface="Times New Roman"/>
              </a:rPr>
              <a:t>С.</a:t>
            </a:r>
            <a:r>
              <a:rPr lang="uk-UA" sz="2400" spc="5" dirty="0">
                <a:latin typeface="Times New Roman"/>
                <a:ea typeface="Times New Roman"/>
              </a:rPr>
              <a:t> </a:t>
            </a:r>
            <a:r>
              <a:rPr lang="uk-UA" sz="2400" dirty="0">
                <a:latin typeface="Times New Roman"/>
                <a:ea typeface="Times New Roman"/>
              </a:rPr>
              <a:t>При</a:t>
            </a:r>
            <a:r>
              <a:rPr lang="uk-UA" sz="2400" spc="5" dirty="0">
                <a:latin typeface="Times New Roman"/>
                <a:ea typeface="Times New Roman"/>
              </a:rPr>
              <a:t> </a:t>
            </a:r>
            <a:r>
              <a:rPr lang="uk-UA" sz="2400" dirty="0">
                <a:latin typeface="Times New Roman"/>
                <a:ea typeface="Times New Roman"/>
              </a:rPr>
              <a:t>наявності</a:t>
            </a:r>
            <a:r>
              <a:rPr lang="uk-UA" sz="2400" spc="5" dirty="0">
                <a:latin typeface="Times New Roman"/>
                <a:ea typeface="Times New Roman"/>
              </a:rPr>
              <a:t> </a:t>
            </a:r>
            <a:r>
              <a:rPr lang="uk-UA" sz="2400" dirty="0">
                <a:latin typeface="Times New Roman"/>
                <a:ea typeface="Times New Roman"/>
              </a:rPr>
              <a:t>на</a:t>
            </a:r>
            <a:r>
              <a:rPr lang="uk-UA" sz="2400" spc="5" dirty="0">
                <a:latin typeface="Times New Roman"/>
                <a:ea typeface="Times New Roman"/>
              </a:rPr>
              <a:t> </a:t>
            </a:r>
            <a:r>
              <a:rPr lang="uk-UA" sz="2400" spc="5" dirty="0" smtClean="0">
                <a:latin typeface="Times New Roman"/>
                <a:ea typeface="Times New Roman"/>
              </a:rPr>
              <a:t/>
            </a:r>
            <a:br>
              <a:rPr lang="uk-UA" sz="2400" spc="5" dirty="0" smtClean="0">
                <a:latin typeface="Times New Roman"/>
                <a:ea typeface="Times New Roman"/>
              </a:rPr>
            </a:br>
            <a:r>
              <a:rPr lang="uk-UA" sz="2400" dirty="0" smtClean="0">
                <a:latin typeface="Times New Roman"/>
                <a:ea typeface="Times New Roman"/>
              </a:rPr>
              <a:t>поверхні</a:t>
            </a:r>
            <a:r>
              <a:rPr lang="uk-UA" sz="2400" spc="5" dirty="0" smtClean="0">
                <a:latin typeface="Times New Roman"/>
                <a:ea typeface="Times New Roman"/>
              </a:rPr>
              <a:t> </a:t>
            </a:r>
            <a:r>
              <a:rPr lang="uk-UA" sz="2400" dirty="0">
                <a:latin typeface="Times New Roman"/>
                <a:ea typeface="Times New Roman"/>
              </a:rPr>
              <a:t>шару</a:t>
            </a:r>
            <a:r>
              <a:rPr lang="uk-UA" sz="2400" spc="5" dirty="0">
                <a:latin typeface="Times New Roman"/>
                <a:ea typeface="Times New Roman"/>
              </a:rPr>
              <a:t> </a:t>
            </a:r>
            <a:r>
              <a:rPr lang="uk-UA" sz="2400" dirty="0">
                <a:latin typeface="Times New Roman"/>
                <a:ea typeface="Times New Roman"/>
              </a:rPr>
              <a:t>вершків</a:t>
            </a:r>
            <a:r>
              <a:rPr lang="uk-UA" sz="2400" spc="5" dirty="0">
                <a:latin typeface="Times New Roman"/>
                <a:ea typeface="Times New Roman"/>
              </a:rPr>
              <a:t> </a:t>
            </a:r>
            <a:r>
              <a:rPr lang="uk-UA" sz="2400" dirty="0">
                <a:latin typeface="Times New Roman"/>
                <a:ea typeface="Times New Roman"/>
              </a:rPr>
              <a:t>необхідно</a:t>
            </a:r>
            <a:r>
              <a:rPr lang="uk-UA" sz="2400" spc="5" dirty="0">
                <a:latin typeface="Times New Roman"/>
                <a:ea typeface="Times New Roman"/>
              </a:rPr>
              <a:t> </a:t>
            </a:r>
            <a:r>
              <a:rPr lang="uk-UA" sz="2400" dirty="0">
                <a:latin typeface="Times New Roman"/>
                <a:ea typeface="Times New Roman"/>
              </a:rPr>
              <a:t>підігріти молоко </a:t>
            </a:r>
            <a:r>
              <a:rPr lang="uk-UA" sz="2400" dirty="0" smtClean="0">
                <a:latin typeface="Times New Roman"/>
                <a:ea typeface="Times New Roman"/>
              </a:rPr>
              <a:t/>
            </a:r>
            <a:br>
              <a:rPr lang="uk-UA" sz="2400" dirty="0" smtClean="0">
                <a:latin typeface="Times New Roman"/>
                <a:ea typeface="Times New Roman"/>
              </a:rPr>
            </a:br>
            <a:r>
              <a:rPr lang="uk-UA" sz="2400" dirty="0" smtClean="0">
                <a:latin typeface="Times New Roman"/>
                <a:ea typeface="Times New Roman"/>
              </a:rPr>
              <a:t>на </a:t>
            </a:r>
            <a:r>
              <a:rPr lang="uk-UA" sz="2400" dirty="0">
                <a:latin typeface="Times New Roman"/>
                <a:ea typeface="Times New Roman"/>
              </a:rPr>
              <a:t>водяній бані до 40-45</a:t>
            </a:r>
            <a:r>
              <a:rPr lang="uk-UA" sz="2400" baseline="30000" dirty="0">
                <a:latin typeface="Times New Roman"/>
                <a:ea typeface="Times New Roman"/>
              </a:rPr>
              <a:t>0</a:t>
            </a:r>
            <a:r>
              <a:rPr lang="uk-UA" sz="2400" dirty="0">
                <a:latin typeface="Times New Roman"/>
                <a:ea typeface="Times New Roman"/>
              </a:rPr>
              <a:t>С, ретельно перемішати </a:t>
            </a:r>
            <a:r>
              <a:rPr lang="uk-UA" sz="2400" dirty="0" smtClean="0">
                <a:latin typeface="Times New Roman"/>
                <a:ea typeface="Times New Roman"/>
              </a:rPr>
              <a:t/>
            </a:r>
            <a:br>
              <a:rPr lang="uk-UA" sz="2400" dirty="0" smtClean="0">
                <a:latin typeface="Times New Roman"/>
                <a:ea typeface="Times New Roman"/>
              </a:rPr>
            </a:br>
            <a:r>
              <a:rPr lang="uk-UA" sz="2400" dirty="0" smtClean="0">
                <a:latin typeface="Times New Roman"/>
                <a:ea typeface="Times New Roman"/>
              </a:rPr>
              <a:t>і</a:t>
            </a:r>
            <a:r>
              <a:rPr lang="uk-UA" sz="2400" spc="5" dirty="0" smtClean="0">
                <a:latin typeface="Times New Roman"/>
                <a:ea typeface="Times New Roman"/>
              </a:rPr>
              <a:t> </a:t>
            </a:r>
            <a:r>
              <a:rPr lang="uk-UA" sz="2400" dirty="0">
                <a:latin typeface="Times New Roman"/>
                <a:ea typeface="Times New Roman"/>
              </a:rPr>
              <a:t>охолодити до 29-30°С. Кислотність молока </a:t>
            </a:r>
            <a:r>
              <a:rPr lang="uk-UA" sz="2400" dirty="0" smtClean="0">
                <a:latin typeface="Times New Roman"/>
                <a:ea typeface="Times New Roman"/>
              </a:rPr>
              <a:t/>
            </a:r>
            <a:br>
              <a:rPr lang="uk-UA" sz="2400" dirty="0" smtClean="0">
                <a:latin typeface="Times New Roman"/>
                <a:ea typeface="Times New Roman"/>
              </a:rPr>
            </a:br>
            <a:r>
              <a:rPr lang="uk-UA" sz="2400" dirty="0" smtClean="0">
                <a:latin typeface="Times New Roman"/>
                <a:ea typeface="Times New Roman"/>
              </a:rPr>
              <a:t>повинна </a:t>
            </a:r>
            <a:r>
              <a:rPr lang="uk-UA" sz="2400" dirty="0">
                <a:latin typeface="Times New Roman"/>
                <a:ea typeface="Times New Roman"/>
              </a:rPr>
              <a:t>бути не більше</a:t>
            </a:r>
            <a:r>
              <a:rPr lang="uk-UA" sz="2400" spc="5" dirty="0">
                <a:latin typeface="Times New Roman"/>
                <a:ea typeface="Times New Roman"/>
              </a:rPr>
              <a:t> </a:t>
            </a:r>
            <a:r>
              <a:rPr lang="uk-UA" sz="2400" dirty="0">
                <a:latin typeface="Times New Roman"/>
                <a:ea typeface="Times New Roman"/>
              </a:rPr>
              <a:t>25°Т.</a:t>
            </a:r>
            <a:r>
              <a:rPr lang="ru-RU" sz="2400" dirty="0">
                <a:latin typeface="Times New Roman"/>
                <a:ea typeface="Times New Roman"/>
              </a:rPr>
              <a:t/>
            </a:r>
            <a:br>
              <a:rPr lang="ru-RU" sz="2400" dirty="0">
                <a:latin typeface="Times New Roman"/>
                <a:ea typeface="Times New Roman"/>
              </a:rPr>
            </a:br>
            <a:r>
              <a:rPr lang="ru-RU" sz="2400" dirty="0">
                <a:latin typeface="Times New Roman"/>
                <a:ea typeface="Times New Roman"/>
              </a:rPr>
              <a:t/>
            </a:r>
            <a:br>
              <a:rPr lang="ru-RU" sz="2400" dirty="0">
                <a:latin typeface="Times New Roman"/>
                <a:ea typeface="Times New Roman"/>
              </a:rPr>
            </a:br>
            <a:r>
              <a:rPr lang="uk-UA" sz="2400" dirty="0" smtClean="0">
                <a:latin typeface="Times New Roman"/>
                <a:ea typeface="Times New Roman"/>
              </a:rPr>
              <a:t/>
            </a:r>
            <a:br>
              <a:rPr lang="uk-UA" sz="2400" dirty="0" smtClean="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216658"/>
            <a:ext cx="1979712" cy="352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685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74638"/>
            <a:ext cx="8892480" cy="6583362"/>
          </a:xfrm>
        </p:spPr>
        <p:txBody>
          <a:bodyPr>
            <a:normAutofit fontScale="90000"/>
          </a:bodyPr>
          <a:lstStyle/>
          <a:p>
            <a:pPr marL="342900" lvl="0" indent="-342900" algn="l">
              <a:lnSpc>
                <a:spcPts val="2300"/>
              </a:lnSpc>
              <a:spcAft>
                <a:spcPts val="0"/>
              </a:spcAft>
              <a:buSzPts val="1600"/>
              <a:buFont typeface="Times New Roman"/>
              <a:buChar char="-"/>
              <a:tabLst>
                <a:tab pos="621030" algn="l"/>
                <a:tab pos="621665" algn="l"/>
                <a:tab pos="1227455" algn="l"/>
                <a:tab pos="1870075" algn="l"/>
                <a:tab pos="2175510" algn="l"/>
                <a:tab pos="3555365" algn="l"/>
                <a:tab pos="3985260" algn="l"/>
                <a:tab pos="5036185" algn="l"/>
                <a:tab pos="5804535" algn="l"/>
              </a:tabLst>
            </a:pPr>
            <a:r>
              <a:rPr lang="uk-UA" sz="2400" b="1" kern="0" dirty="0" smtClean="0">
                <a:solidFill>
                  <a:srgbClr val="C00000"/>
                </a:solidFill>
                <a:latin typeface="Times New Roman"/>
                <a:ea typeface="Times New Roman"/>
              </a:rPr>
              <a:t/>
            </a:r>
            <a:br>
              <a:rPr lang="uk-UA" sz="2400" b="1" kern="0" dirty="0" smtClean="0">
                <a:solidFill>
                  <a:srgbClr val="C00000"/>
                </a:solidFill>
                <a:latin typeface="Times New Roman"/>
                <a:ea typeface="Times New Roman"/>
              </a:rPr>
            </a:br>
            <a:r>
              <a:rPr lang="uk-UA" sz="2400" b="1" kern="0" dirty="0" smtClean="0">
                <a:solidFill>
                  <a:srgbClr val="C00000"/>
                </a:solidFill>
                <a:latin typeface="Times New Roman"/>
                <a:ea typeface="Times New Roman"/>
              </a:rPr>
              <a:t>Визначення </a:t>
            </a:r>
            <a:r>
              <a:rPr lang="uk-UA" sz="2400" b="1" kern="0" dirty="0">
                <a:solidFill>
                  <a:srgbClr val="C00000"/>
                </a:solidFill>
                <a:latin typeface="Times New Roman"/>
                <a:ea typeface="Times New Roman"/>
              </a:rPr>
              <a:t>масової частки жиру, білка, СЗМЗ, густини,</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точки</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замерзання</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і</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кількості</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добавленої</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із</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зовні</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води</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на</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аналізаторі</a:t>
            </a:r>
            <a:r>
              <a:rPr lang="uk-UA" sz="2400" b="1" kern="0" spc="-15" dirty="0">
                <a:solidFill>
                  <a:srgbClr val="C00000"/>
                </a:solidFill>
                <a:latin typeface="Times New Roman"/>
                <a:ea typeface="Times New Roman"/>
              </a:rPr>
              <a:t> </a:t>
            </a:r>
            <a:r>
              <a:rPr lang="uk-UA" sz="2400" b="1" kern="0" dirty="0">
                <a:solidFill>
                  <a:srgbClr val="C00000"/>
                </a:solidFill>
                <a:latin typeface="Times New Roman"/>
                <a:ea typeface="Times New Roman"/>
              </a:rPr>
              <a:t>молока</a:t>
            </a:r>
            <a:r>
              <a:rPr lang="uk-UA" sz="2400" b="1" kern="0" spc="-5" dirty="0">
                <a:solidFill>
                  <a:srgbClr val="C00000"/>
                </a:solidFill>
                <a:latin typeface="Times New Roman"/>
                <a:ea typeface="Times New Roman"/>
              </a:rPr>
              <a:t> </a:t>
            </a:r>
            <a:r>
              <a:rPr lang="uk-UA" sz="2400" b="1" kern="0" dirty="0">
                <a:solidFill>
                  <a:srgbClr val="C00000"/>
                </a:solidFill>
                <a:latin typeface="Times New Roman"/>
                <a:ea typeface="Times New Roman"/>
              </a:rPr>
              <a:t>АКМ-98.</a:t>
            </a:r>
            <a:r>
              <a:rPr lang="ru-RU" sz="2400" b="1" kern="0" dirty="0">
                <a:latin typeface="Times New Roman"/>
                <a:ea typeface="Times New Roman"/>
              </a:rPr>
              <a:t/>
            </a:r>
            <a:br>
              <a:rPr lang="ru-RU" sz="2400" b="1" kern="0" dirty="0">
                <a:latin typeface="Times New Roman"/>
                <a:ea typeface="Times New Roman"/>
              </a:rPr>
            </a:br>
            <a:r>
              <a:rPr lang="ru-RU" sz="2200" b="1" kern="0" dirty="0" smtClean="0">
                <a:latin typeface="Times New Roman"/>
                <a:ea typeface="Times New Roman"/>
              </a:rPr>
              <a:t>1. </a:t>
            </a:r>
            <a:r>
              <a:rPr lang="uk-UA" sz="2200" b="1" i="1" dirty="0" smtClean="0">
                <a:latin typeface="Times New Roman"/>
                <a:ea typeface="Times New Roman"/>
              </a:rPr>
              <a:t>Аналізатор</a:t>
            </a:r>
            <a:r>
              <a:rPr lang="uk-UA" sz="2200" b="1" i="1" spc="-35" dirty="0" smtClean="0">
                <a:latin typeface="Times New Roman"/>
                <a:ea typeface="Times New Roman"/>
              </a:rPr>
              <a:t> </a:t>
            </a:r>
            <a:r>
              <a:rPr lang="uk-UA" sz="2200" b="1" i="1" dirty="0">
                <a:latin typeface="Times New Roman"/>
                <a:ea typeface="Times New Roman"/>
              </a:rPr>
              <a:t>підключити</a:t>
            </a:r>
            <a:r>
              <a:rPr lang="uk-UA" sz="2200" b="1" i="1" spc="-45" dirty="0">
                <a:latin typeface="Times New Roman"/>
                <a:ea typeface="Times New Roman"/>
              </a:rPr>
              <a:t> </a:t>
            </a:r>
            <a:r>
              <a:rPr lang="uk-UA" sz="2200" b="1" i="1" dirty="0">
                <a:latin typeface="Times New Roman"/>
                <a:ea typeface="Times New Roman"/>
              </a:rPr>
              <a:t>до</a:t>
            </a:r>
            <a:r>
              <a:rPr lang="uk-UA" sz="2200" b="1" i="1" spc="-30" dirty="0">
                <a:latin typeface="Times New Roman"/>
                <a:ea typeface="Times New Roman"/>
              </a:rPr>
              <a:t> </a:t>
            </a:r>
            <a:r>
              <a:rPr lang="uk-UA" sz="2200" b="1" i="1" dirty="0">
                <a:latin typeface="Times New Roman"/>
                <a:ea typeface="Times New Roman"/>
              </a:rPr>
              <a:t>мережі</a:t>
            </a:r>
            <a:r>
              <a:rPr lang="uk-UA" sz="2200" b="1" i="1" spc="-20" dirty="0">
                <a:latin typeface="Times New Roman"/>
                <a:ea typeface="Times New Roman"/>
              </a:rPr>
              <a:t> </a:t>
            </a:r>
            <a:r>
              <a:rPr lang="uk-UA" sz="2200" b="1" i="1" dirty="0">
                <a:latin typeface="Times New Roman"/>
                <a:ea typeface="Times New Roman"/>
              </a:rPr>
              <a:t>змінного</a:t>
            </a:r>
            <a:r>
              <a:rPr lang="uk-UA" sz="2200" b="1" i="1" spc="-30" dirty="0">
                <a:latin typeface="Times New Roman"/>
                <a:ea typeface="Times New Roman"/>
              </a:rPr>
              <a:t> </a:t>
            </a:r>
            <a:r>
              <a:rPr lang="uk-UA" sz="2200" b="1" i="1" dirty="0">
                <a:latin typeface="Times New Roman"/>
                <a:ea typeface="Times New Roman"/>
              </a:rPr>
              <a:t>струму.</a:t>
            </a:r>
            <a:r>
              <a:rPr lang="ru-RU" sz="2200" b="1" i="1" dirty="0">
                <a:latin typeface="Times New Roman"/>
                <a:ea typeface="Times New Roman"/>
              </a:rPr>
              <a:t/>
            </a:r>
            <a:br>
              <a:rPr lang="ru-RU" sz="2200" b="1" i="1" dirty="0">
                <a:latin typeface="Times New Roman"/>
                <a:ea typeface="Times New Roman"/>
              </a:rPr>
            </a:br>
            <a:r>
              <a:rPr lang="ru-RU" sz="2200" dirty="0" smtClean="0">
                <a:latin typeface="Times New Roman"/>
                <a:ea typeface="Times New Roman"/>
              </a:rPr>
              <a:t>2. </a:t>
            </a:r>
            <a:r>
              <a:rPr lang="uk-UA" sz="2200" b="1" i="1" dirty="0" smtClean="0">
                <a:latin typeface="Times New Roman"/>
                <a:ea typeface="Times New Roman"/>
              </a:rPr>
              <a:t>Ввімкнути</a:t>
            </a:r>
            <a:r>
              <a:rPr lang="uk-UA" sz="2200" b="1" i="1" spc="-10" dirty="0" smtClean="0">
                <a:latin typeface="Times New Roman"/>
                <a:ea typeface="Times New Roman"/>
              </a:rPr>
              <a:t> </a:t>
            </a:r>
            <a:r>
              <a:rPr lang="uk-UA" sz="2200" b="1" i="1" dirty="0">
                <a:latin typeface="Times New Roman"/>
                <a:ea typeface="Times New Roman"/>
              </a:rPr>
              <a:t>вимикач</a:t>
            </a:r>
            <a:r>
              <a:rPr lang="uk-UA" sz="2200" b="1" i="1" spc="-20" dirty="0">
                <a:latin typeface="Times New Roman"/>
                <a:ea typeface="Times New Roman"/>
              </a:rPr>
              <a:t> </a:t>
            </a:r>
            <a:r>
              <a:rPr lang="uk-UA" sz="2200" b="1" i="1" dirty="0">
                <a:latin typeface="Times New Roman"/>
                <a:ea typeface="Times New Roman"/>
              </a:rPr>
              <a:t>на</a:t>
            </a:r>
            <a:r>
              <a:rPr lang="uk-UA" sz="2200" b="1" i="1" spc="-25" dirty="0">
                <a:latin typeface="Times New Roman"/>
                <a:ea typeface="Times New Roman"/>
              </a:rPr>
              <a:t> </a:t>
            </a:r>
            <a:r>
              <a:rPr lang="uk-UA" sz="2200" b="1" i="1" dirty="0">
                <a:latin typeface="Times New Roman"/>
                <a:ea typeface="Times New Roman"/>
              </a:rPr>
              <a:t>приладі,</a:t>
            </a:r>
            <a:r>
              <a:rPr lang="uk-UA" sz="2200" b="1" i="1" spc="-30" dirty="0">
                <a:latin typeface="Times New Roman"/>
                <a:ea typeface="Times New Roman"/>
              </a:rPr>
              <a:t> </a:t>
            </a:r>
            <a:r>
              <a:rPr lang="uk-UA" sz="2200" b="1" i="1" dirty="0">
                <a:latin typeface="Times New Roman"/>
                <a:ea typeface="Times New Roman"/>
              </a:rPr>
              <a:t>прогріти</a:t>
            </a:r>
            <a:r>
              <a:rPr lang="uk-UA" sz="2200" b="1" i="1" spc="-25" dirty="0">
                <a:latin typeface="Times New Roman"/>
                <a:ea typeface="Times New Roman"/>
              </a:rPr>
              <a:t> </a:t>
            </a:r>
            <a:r>
              <a:rPr lang="uk-UA" sz="2200" b="1" i="1" dirty="0">
                <a:latin typeface="Times New Roman"/>
                <a:ea typeface="Times New Roman"/>
              </a:rPr>
              <a:t>10</a:t>
            </a:r>
            <a:r>
              <a:rPr lang="uk-UA" sz="2200" b="1" i="1" spc="5" dirty="0">
                <a:latin typeface="Times New Roman"/>
                <a:ea typeface="Times New Roman"/>
              </a:rPr>
              <a:t> </a:t>
            </a:r>
            <a:r>
              <a:rPr lang="uk-UA" sz="2200" b="1" i="1" dirty="0">
                <a:latin typeface="Times New Roman"/>
                <a:ea typeface="Times New Roman"/>
              </a:rPr>
              <a:t>хвилин</a:t>
            </a:r>
            <a:r>
              <a:rPr lang="uk-UA" sz="2200" dirty="0">
                <a:latin typeface="Times New Roman"/>
                <a:ea typeface="Times New Roman"/>
              </a:rPr>
              <a:t>.</a:t>
            </a:r>
            <a:r>
              <a:rPr lang="ru-RU" sz="2200" dirty="0">
                <a:latin typeface="Times New Roman"/>
                <a:ea typeface="Times New Roman"/>
              </a:rPr>
              <a:t/>
            </a:r>
            <a:br>
              <a:rPr lang="ru-RU" sz="2200" dirty="0">
                <a:latin typeface="Times New Roman"/>
                <a:ea typeface="Times New Roman"/>
              </a:rPr>
            </a:br>
            <a:r>
              <a:rPr lang="ru-RU" sz="2200" dirty="0" smtClean="0">
                <a:latin typeface="Times New Roman"/>
                <a:ea typeface="Times New Roman"/>
              </a:rPr>
              <a:t>3. </a:t>
            </a:r>
            <a:r>
              <a:rPr lang="uk-UA" sz="2200" b="1" i="1" dirty="0" smtClean="0">
                <a:latin typeface="Times New Roman"/>
                <a:ea typeface="Times New Roman"/>
              </a:rPr>
              <a:t>Зачекати</a:t>
            </a:r>
            <a:r>
              <a:rPr lang="uk-UA" sz="2200" b="1" i="1" dirty="0">
                <a:latin typeface="Times New Roman"/>
                <a:ea typeface="Times New Roman"/>
              </a:rPr>
              <a:t>	зміни	повідомлення	</a:t>
            </a:r>
            <a:r>
              <a:rPr lang="uk-UA" sz="2200" b="1" i="1" dirty="0" smtClean="0">
                <a:latin typeface="Times New Roman"/>
                <a:ea typeface="Times New Roman"/>
              </a:rPr>
              <a:t> на індикаторі WARMUP/нагрівання /</a:t>
            </a:r>
            <a:r>
              <a:rPr lang="uk-UA" sz="2200" b="1" i="1" spc="-35" dirty="0" smtClean="0">
                <a:latin typeface="Times New Roman"/>
                <a:ea typeface="Times New Roman"/>
              </a:rPr>
              <a:t> </a:t>
            </a:r>
            <a:r>
              <a:rPr lang="uk-UA" sz="2200" b="1" i="1" dirty="0">
                <a:latin typeface="Times New Roman"/>
                <a:ea typeface="Times New Roman"/>
              </a:rPr>
              <a:t>на</a:t>
            </a:r>
            <a:r>
              <a:rPr lang="uk-UA" sz="2200" b="1" i="1" spc="-10" dirty="0">
                <a:latin typeface="Times New Roman"/>
                <a:ea typeface="Times New Roman"/>
              </a:rPr>
              <a:t> </a:t>
            </a:r>
            <a:r>
              <a:rPr lang="uk-UA" sz="2200" b="1" i="1" dirty="0">
                <a:latin typeface="Times New Roman"/>
                <a:ea typeface="Times New Roman"/>
              </a:rPr>
              <a:t>повідомлення</a:t>
            </a:r>
            <a:r>
              <a:rPr lang="uk-UA" sz="2200" b="1" i="1" spc="-10" dirty="0">
                <a:latin typeface="Times New Roman"/>
                <a:ea typeface="Times New Roman"/>
              </a:rPr>
              <a:t> </a:t>
            </a:r>
            <a:r>
              <a:rPr lang="uk-UA" sz="2200" b="1" i="1" dirty="0">
                <a:latin typeface="Times New Roman"/>
                <a:ea typeface="Times New Roman"/>
              </a:rPr>
              <a:t>ЕКОМІLК</a:t>
            </a:r>
            <a:r>
              <a:rPr lang="uk-UA" sz="2200" b="1" i="1" spc="-15" dirty="0">
                <a:latin typeface="Times New Roman"/>
                <a:ea typeface="Times New Roman"/>
              </a:rPr>
              <a:t> </a:t>
            </a:r>
            <a:r>
              <a:rPr lang="uk-UA" sz="2200" b="1" i="1" dirty="0" smtClean="0">
                <a:latin typeface="Times New Roman"/>
                <a:ea typeface="Times New Roman"/>
              </a:rPr>
              <a:t>.</a:t>
            </a:r>
            <a:br>
              <a:rPr lang="uk-UA" sz="2200" b="1" i="1" dirty="0" smtClean="0">
                <a:latin typeface="Times New Roman"/>
                <a:ea typeface="Times New Roman"/>
              </a:rPr>
            </a:br>
            <a:r>
              <a:rPr lang="uk-UA" sz="2700" b="1" dirty="0"/>
              <a:t>Порядок роботи </a:t>
            </a:r>
            <a:r>
              <a:rPr lang="uk-UA" sz="2700" b="1" dirty="0" smtClean="0"/>
              <a:t>1. </a:t>
            </a:r>
            <a:r>
              <a:rPr lang="uk-UA" sz="2200" dirty="0" smtClean="0">
                <a:latin typeface="Times New Roman"/>
                <a:ea typeface="Times New Roman"/>
              </a:rPr>
              <a:t>. Натиснути </a:t>
            </a:r>
            <a:r>
              <a:rPr lang="uk-UA" sz="2200" dirty="0">
                <a:latin typeface="Times New Roman"/>
                <a:ea typeface="Times New Roman"/>
              </a:rPr>
              <a:t>один раз на </a:t>
            </a:r>
            <a:r>
              <a:rPr lang="uk-UA" sz="2200" dirty="0" smtClean="0">
                <a:latin typeface="Times New Roman"/>
                <a:ea typeface="Times New Roman"/>
              </a:rPr>
              <a:t/>
            </a:r>
            <a:br>
              <a:rPr lang="uk-UA" sz="2200" dirty="0" smtClean="0">
                <a:latin typeface="Times New Roman"/>
                <a:ea typeface="Times New Roman"/>
              </a:rPr>
            </a:br>
            <a:r>
              <a:rPr lang="uk-UA" sz="2200" dirty="0" smtClean="0">
                <a:latin typeface="Times New Roman"/>
                <a:ea typeface="Times New Roman"/>
              </a:rPr>
              <a:t>кнопку  </a:t>
            </a:r>
            <a:r>
              <a:rPr lang="uk-UA" sz="2200" dirty="0">
                <a:latin typeface="Times New Roman"/>
                <a:ea typeface="Times New Roman"/>
              </a:rPr>
              <a:t>"Режим</a:t>
            </a:r>
            <a:r>
              <a:rPr lang="uk-UA" sz="2200" dirty="0" smtClean="0">
                <a:latin typeface="Times New Roman"/>
                <a:ea typeface="Times New Roman"/>
              </a:rPr>
              <a:t>", </a:t>
            </a:r>
            <a:r>
              <a:rPr lang="uk-UA" sz="2200" dirty="0">
                <a:latin typeface="Times New Roman"/>
                <a:ea typeface="Times New Roman"/>
              </a:rPr>
              <a:t>на</a:t>
            </a:r>
            <a:r>
              <a:rPr lang="uk-UA" sz="2200" spc="5" dirty="0">
                <a:latin typeface="Times New Roman"/>
                <a:ea typeface="Times New Roman"/>
              </a:rPr>
              <a:t> </a:t>
            </a:r>
            <a:r>
              <a:rPr lang="uk-UA" sz="2200" dirty="0">
                <a:latin typeface="Times New Roman"/>
                <a:ea typeface="Times New Roman"/>
              </a:rPr>
              <a:t>індикаторі</a:t>
            </a:r>
            <a:r>
              <a:rPr lang="uk-UA" sz="2200" spc="5" dirty="0">
                <a:latin typeface="Times New Roman"/>
                <a:ea typeface="Times New Roman"/>
              </a:rPr>
              <a:t> </a:t>
            </a:r>
            <a:r>
              <a:rPr lang="uk-UA" sz="2200" dirty="0">
                <a:latin typeface="Times New Roman"/>
                <a:ea typeface="Times New Roman"/>
              </a:rPr>
              <a:t>з'являється</a:t>
            </a:r>
            <a:r>
              <a:rPr lang="uk-UA" sz="2200" spc="5" dirty="0">
                <a:latin typeface="Times New Roman"/>
                <a:ea typeface="Times New Roman"/>
              </a:rPr>
              <a:t> </a:t>
            </a:r>
            <a:r>
              <a:rPr lang="uk-UA" sz="2200" dirty="0" smtClean="0">
                <a:latin typeface="Times New Roman"/>
                <a:ea typeface="Times New Roman"/>
              </a:rPr>
              <a:t>надпис</a:t>
            </a:r>
            <a:br>
              <a:rPr lang="uk-UA" sz="2200" dirty="0" smtClean="0">
                <a:latin typeface="Times New Roman"/>
                <a:ea typeface="Times New Roman"/>
              </a:rPr>
            </a:br>
            <a:r>
              <a:rPr lang="uk-UA" sz="2200" spc="5" dirty="0" smtClean="0">
                <a:latin typeface="Times New Roman"/>
                <a:ea typeface="Times New Roman"/>
              </a:rPr>
              <a:t> </a:t>
            </a:r>
            <a:r>
              <a:rPr lang="uk-UA" sz="2200" dirty="0">
                <a:latin typeface="Times New Roman"/>
                <a:ea typeface="Times New Roman"/>
              </a:rPr>
              <a:t>"СОW</a:t>
            </a:r>
            <a:r>
              <a:rPr lang="uk-UA" sz="2200" spc="5" dirty="0">
                <a:latin typeface="Times New Roman"/>
                <a:ea typeface="Times New Roman"/>
              </a:rPr>
              <a:t> </a:t>
            </a:r>
            <a:r>
              <a:rPr lang="uk-UA" sz="2200" dirty="0">
                <a:latin typeface="Times New Roman"/>
                <a:ea typeface="Times New Roman"/>
              </a:rPr>
              <a:t>МІLК</a:t>
            </a:r>
            <a:r>
              <a:rPr lang="uk-UA" sz="2200" spc="5" dirty="0">
                <a:latin typeface="Times New Roman"/>
                <a:ea typeface="Times New Roman"/>
              </a:rPr>
              <a:t> </a:t>
            </a:r>
            <a:r>
              <a:rPr lang="uk-UA" sz="2200" dirty="0">
                <a:latin typeface="Times New Roman"/>
                <a:ea typeface="Times New Roman"/>
              </a:rPr>
              <a:t>1</a:t>
            </a:r>
            <a:r>
              <a:rPr lang="uk-UA" sz="2200" spc="5" dirty="0">
                <a:latin typeface="Times New Roman"/>
                <a:ea typeface="Times New Roman"/>
              </a:rPr>
              <a:t> </a:t>
            </a:r>
            <a:r>
              <a:rPr lang="uk-UA" sz="2200" dirty="0">
                <a:latin typeface="Times New Roman"/>
                <a:ea typeface="Times New Roman"/>
              </a:rPr>
              <a:t>"/сире</a:t>
            </a:r>
            <a:r>
              <a:rPr lang="uk-UA" sz="2200" spc="5" dirty="0">
                <a:latin typeface="Times New Roman"/>
                <a:ea typeface="Times New Roman"/>
              </a:rPr>
              <a:t> </a:t>
            </a:r>
            <a:r>
              <a:rPr lang="uk-UA" sz="2200" dirty="0">
                <a:latin typeface="Times New Roman"/>
                <a:ea typeface="Times New Roman"/>
              </a:rPr>
              <a:t>коров'яче</a:t>
            </a:r>
            <a:r>
              <a:rPr lang="uk-UA" sz="2200" spc="5" dirty="0">
                <a:latin typeface="Times New Roman"/>
                <a:ea typeface="Times New Roman"/>
              </a:rPr>
              <a:t> </a:t>
            </a:r>
            <a:r>
              <a:rPr lang="uk-UA" sz="2200" dirty="0">
                <a:latin typeface="Times New Roman"/>
                <a:ea typeface="Times New Roman"/>
              </a:rPr>
              <a:t>молоко/.</a:t>
            </a:r>
            <a:r>
              <a:rPr lang="ru-RU" sz="2200" dirty="0">
                <a:latin typeface="Times New Roman"/>
                <a:ea typeface="Times New Roman"/>
              </a:rPr>
              <a:t/>
            </a:r>
            <a:br>
              <a:rPr lang="ru-RU" sz="2200" dirty="0">
                <a:latin typeface="Times New Roman"/>
                <a:ea typeface="Times New Roman"/>
              </a:rPr>
            </a:br>
            <a:r>
              <a:rPr lang="ru-RU" sz="2200" dirty="0" smtClean="0">
                <a:latin typeface="Times New Roman"/>
                <a:ea typeface="Times New Roman"/>
              </a:rPr>
              <a:t>2. </a:t>
            </a:r>
            <a:r>
              <a:rPr lang="uk-UA" sz="2200" b="1" i="1" dirty="0" smtClean="0">
                <a:latin typeface="Times New Roman"/>
                <a:ea typeface="Times New Roman"/>
              </a:rPr>
              <a:t>Обрати</a:t>
            </a:r>
            <a:r>
              <a:rPr lang="uk-UA" sz="2200" b="1" i="1" spc="100" dirty="0" smtClean="0">
                <a:latin typeface="Times New Roman"/>
                <a:ea typeface="Times New Roman"/>
              </a:rPr>
              <a:t> </a:t>
            </a:r>
            <a:r>
              <a:rPr lang="uk-UA" sz="2200" b="1" i="1" dirty="0">
                <a:latin typeface="Times New Roman"/>
                <a:ea typeface="Times New Roman"/>
              </a:rPr>
              <a:t>потрібний</a:t>
            </a:r>
            <a:r>
              <a:rPr lang="uk-UA" sz="2200" b="1" i="1" spc="100" dirty="0">
                <a:latin typeface="Times New Roman"/>
                <a:ea typeface="Times New Roman"/>
              </a:rPr>
              <a:t> </a:t>
            </a:r>
            <a:r>
              <a:rPr lang="uk-UA" sz="2200" b="1" i="1" dirty="0">
                <a:latin typeface="Times New Roman"/>
                <a:ea typeface="Times New Roman"/>
              </a:rPr>
              <a:t>режим</a:t>
            </a:r>
            <a:r>
              <a:rPr lang="uk-UA" sz="2200" b="1" i="1" spc="85" dirty="0">
                <a:latin typeface="Times New Roman"/>
                <a:ea typeface="Times New Roman"/>
              </a:rPr>
              <a:t> </a:t>
            </a:r>
            <a:r>
              <a:rPr lang="uk-UA" sz="2200" b="1" i="1" dirty="0">
                <a:latin typeface="Times New Roman"/>
                <a:ea typeface="Times New Roman"/>
              </a:rPr>
              <a:t>роботи</a:t>
            </a:r>
            <a:r>
              <a:rPr lang="uk-UA" sz="2200" dirty="0">
                <a:latin typeface="Times New Roman"/>
                <a:ea typeface="Times New Roman"/>
              </a:rPr>
              <a:t>,</a:t>
            </a:r>
            <a:r>
              <a:rPr lang="uk-UA" sz="2200" spc="100" dirty="0">
                <a:latin typeface="Times New Roman"/>
                <a:ea typeface="Times New Roman"/>
              </a:rPr>
              <a:t> </a:t>
            </a:r>
            <a:r>
              <a:rPr lang="uk-UA" sz="2200" spc="100" dirty="0" smtClean="0">
                <a:latin typeface="Times New Roman"/>
                <a:ea typeface="Times New Roman"/>
              </a:rPr>
              <a:t/>
            </a:r>
            <a:br>
              <a:rPr lang="uk-UA" sz="2200" spc="100" dirty="0" smtClean="0">
                <a:latin typeface="Times New Roman"/>
                <a:ea typeface="Times New Roman"/>
              </a:rPr>
            </a:br>
            <a:r>
              <a:rPr lang="uk-UA" sz="2200" dirty="0" smtClean="0">
                <a:latin typeface="Times New Roman"/>
                <a:ea typeface="Times New Roman"/>
              </a:rPr>
              <a:t>натискуючи</a:t>
            </a:r>
            <a:r>
              <a:rPr lang="uk-UA" sz="2200" spc="100" dirty="0" smtClean="0">
                <a:latin typeface="Times New Roman"/>
                <a:ea typeface="Times New Roman"/>
              </a:rPr>
              <a:t> </a:t>
            </a:r>
            <a:r>
              <a:rPr lang="uk-UA" sz="2200" dirty="0">
                <a:latin typeface="Times New Roman"/>
                <a:ea typeface="Times New Roman"/>
              </a:rPr>
              <a:t>кнопки</a:t>
            </a:r>
            <a:r>
              <a:rPr lang="uk-UA" sz="2200" spc="110" dirty="0">
                <a:latin typeface="Times New Roman"/>
                <a:ea typeface="Times New Roman"/>
              </a:rPr>
              <a:t> </a:t>
            </a:r>
            <a:r>
              <a:rPr lang="uk-UA" sz="2200" dirty="0">
                <a:latin typeface="Times New Roman"/>
                <a:ea typeface="Times New Roman"/>
              </a:rPr>
              <a:t>▲</a:t>
            </a:r>
            <a:r>
              <a:rPr lang="uk-UA" sz="2200" spc="90" dirty="0">
                <a:latin typeface="Times New Roman"/>
                <a:ea typeface="Times New Roman"/>
              </a:rPr>
              <a:t> </a:t>
            </a:r>
            <a:r>
              <a:rPr lang="uk-UA" sz="2200" dirty="0" smtClean="0">
                <a:latin typeface="Times New Roman"/>
                <a:ea typeface="Times New Roman"/>
              </a:rPr>
              <a:t>або▼</a:t>
            </a:r>
            <a:r>
              <a:rPr lang="uk-UA" sz="2200" dirty="0">
                <a:latin typeface="Times New Roman"/>
                <a:ea typeface="Times New Roman"/>
              </a:rPr>
              <a:t>,</a:t>
            </a:r>
            <a:r>
              <a:rPr lang="uk-UA" sz="2200" spc="5" dirty="0">
                <a:latin typeface="Times New Roman"/>
                <a:ea typeface="Times New Roman"/>
              </a:rPr>
              <a:t> </a:t>
            </a:r>
            <a:r>
              <a:rPr lang="uk-UA" sz="2200" spc="5" dirty="0" smtClean="0">
                <a:latin typeface="Times New Roman"/>
                <a:ea typeface="Times New Roman"/>
              </a:rPr>
              <a:t/>
            </a:r>
            <a:br>
              <a:rPr lang="uk-UA" sz="2200" spc="5" dirty="0" smtClean="0">
                <a:latin typeface="Times New Roman"/>
                <a:ea typeface="Times New Roman"/>
              </a:rPr>
            </a:br>
            <a:r>
              <a:rPr lang="uk-UA" sz="2200" dirty="0" smtClean="0">
                <a:latin typeface="Times New Roman"/>
                <a:ea typeface="Times New Roman"/>
              </a:rPr>
              <a:t>після</a:t>
            </a:r>
            <a:r>
              <a:rPr lang="uk-UA" sz="2200" spc="5" dirty="0" smtClean="0">
                <a:latin typeface="Times New Roman"/>
                <a:ea typeface="Times New Roman"/>
              </a:rPr>
              <a:t> </a:t>
            </a:r>
            <a:r>
              <a:rPr lang="uk-UA" sz="2200" dirty="0">
                <a:latin typeface="Times New Roman"/>
                <a:ea typeface="Times New Roman"/>
              </a:rPr>
              <a:t>кожного</a:t>
            </a:r>
            <a:r>
              <a:rPr lang="uk-UA" sz="2200" spc="5" dirty="0">
                <a:latin typeface="Times New Roman"/>
                <a:ea typeface="Times New Roman"/>
              </a:rPr>
              <a:t> </a:t>
            </a:r>
            <a:r>
              <a:rPr lang="uk-UA" sz="2200" dirty="0">
                <a:latin typeface="Times New Roman"/>
                <a:ea typeface="Times New Roman"/>
              </a:rPr>
              <a:t>натиску на</a:t>
            </a:r>
            <a:r>
              <a:rPr lang="uk-UA" sz="2200" spc="5" dirty="0">
                <a:latin typeface="Times New Roman"/>
                <a:ea typeface="Times New Roman"/>
              </a:rPr>
              <a:t> </a:t>
            </a:r>
            <a:r>
              <a:rPr lang="uk-UA" sz="2200" dirty="0">
                <a:latin typeface="Times New Roman"/>
                <a:ea typeface="Times New Roman"/>
              </a:rPr>
              <a:t>одну із</a:t>
            </a:r>
            <a:r>
              <a:rPr lang="uk-UA" sz="2200" spc="5" dirty="0">
                <a:latin typeface="Times New Roman"/>
                <a:ea typeface="Times New Roman"/>
              </a:rPr>
              <a:t> </a:t>
            </a:r>
            <a:r>
              <a:rPr lang="uk-UA" sz="2200" dirty="0">
                <a:latin typeface="Times New Roman"/>
                <a:ea typeface="Times New Roman"/>
              </a:rPr>
              <a:t>цих</a:t>
            </a:r>
            <a:r>
              <a:rPr lang="uk-UA" sz="2200" spc="5" dirty="0">
                <a:latin typeface="Times New Roman"/>
                <a:ea typeface="Times New Roman"/>
              </a:rPr>
              <a:t> </a:t>
            </a:r>
            <a:r>
              <a:rPr lang="uk-UA" sz="2200" dirty="0" smtClean="0">
                <a:latin typeface="Times New Roman"/>
                <a:ea typeface="Times New Roman"/>
              </a:rPr>
              <a:t>кнопок</a:t>
            </a:r>
            <a:r>
              <a:rPr lang="uk-UA" sz="2200" spc="5" dirty="0" smtClean="0">
                <a:latin typeface="Times New Roman"/>
                <a:ea typeface="Times New Roman"/>
              </a:rPr>
              <a:t> </a:t>
            </a:r>
            <a:br>
              <a:rPr lang="uk-UA" sz="2200" spc="5" dirty="0" smtClean="0">
                <a:latin typeface="Times New Roman"/>
                <a:ea typeface="Times New Roman"/>
              </a:rPr>
            </a:br>
            <a:r>
              <a:rPr lang="uk-UA" sz="2200" dirty="0" smtClean="0">
                <a:latin typeface="Times New Roman"/>
                <a:ea typeface="Times New Roman"/>
              </a:rPr>
              <a:t>на</a:t>
            </a:r>
            <a:r>
              <a:rPr lang="uk-UA" sz="2200" spc="5" dirty="0" smtClean="0">
                <a:latin typeface="Times New Roman"/>
                <a:ea typeface="Times New Roman"/>
              </a:rPr>
              <a:t> </a:t>
            </a:r>
            <a:r>
              <a:rPr lang="uk-UA" sz="2200" dirty="0">
                <a:latin typeface="Times New Roman"/>
                <a:ea typeface="Times New Roman"/>
              </a:rPr>
              <a:t>індикаторі</a:t>
            </a:r>
            <a:r>
              <a:rPr lang="uk-UA" sz="2200" spc="5" dirty="0">
                <a:latin typeface="Times New Roman"/>
                <a:ea typeface="Times New Roman"/>
              </a:rPr>
              <a:t> </a:t>
            </a:r>
            <a:r>
              <a:rPr lang="uk-UA" sz="2200" dirty="0">
                <a:latin typeface="Times New Roman"/>
                <a:ea typeface="Times New Roman"/>
              </a:rPr>
              <a:t>аналізатора</a:t>
            </a:r>
            <a:r>
              <a:rPr lang="uk-UA" sz="2200" spc="5" dirty="0">
                <a:latin typeface="Times New Roman"/>
                <a:ea typeface="Times New Roman"/>
              </a:rPr>
              <a:t> </a:t>
            </a:r>
            <a:r>
              <a:rPr lang="uk-UA" sz="2200" dirty="0">
                <a:latin typeface="Times New Roman"/>
                <a:ea typeface="Times New Roman"/>
              </a:rPr>
              <a:t>послідовно</a:t>
            </a:r>
            <a:r>
              <a:rPr lang="uk-UA" sz="2200" spc="5" dirty="0">
                <a:latin typeface="Times New Roman"/>
                <a:ea typeface="Times New Roman"/>
              </a:rPr>
              <a:t> </a:t>
            </a:r>
            <a:r>
              <a:rPr lang="uk-UA" sz="2200" dirty="0" smtClean="0">
                <a:latin typeface="Times New Roman"/>
                <a:ea typeface="Times New Roman"/>
              </a:rPr>
              <a:t>з'являться</a:t>
            </a:r>
            <a:br>
              <a:rPr lang="uk-UA" sz="2200" dirty="0" smtClean="0">
                <a:latin typeface="Times New Roman"/>
                <a:ea typeface="Times New Roman"/>
              </a:rPr>
            </a:br>
            <a:r>
              <a:rPr lang="uk-UA" sz="2200" spc="5" dirty="0" smtClean="0">
                <a:latin typeface="Times New Roman"/>
                <a:ea typeface="Times New Roman"/>
              </a:rPr>
              <a:t> </a:t>
            </a:r>
            <a:r>
              <a:rPr lang="uk-UA" sz="2200" dirty="0">
                <a:latin typeface="Times New Roman"/>
                <a:ea typeface="Times New Roman"/>
              </a:rPr>
              <a:t>надписи</a:t>
            </a:r>
            <a:r>
              <a:rPr lang="uk-UA" sz="2200" dirty="0" smtClean="0">
                <a:latin typeface="Times New Roman"/>
                <a:ea typeface="Times New Roman"/>
              </a:rPr>
              <a:t>, </a:t>
            </a:r>
            <a:r>
              <a:rPr lang="uk-UA" sz="2200" spc="5" dirty="0" smtClean="0">
                <a:latin typeface="Times New Roman"/>
                <a:ea typeface="Times New Roman"/>
              </a:rPr>
              <a:t> </a:t>
            </a:r>
            <a:r>
              <a:rPr lang="uk-UA" sz="2200" dirty="0">
                <a:latin typeface="Times New Roman"/>
                <a:ea typeface="Times New Roman"/>
              </a:rPr>
              <a:t>які</a:t>
            </a:r>
            <a:r>
              <a:rPr lang="uk-UA" sz="2200" spc="5" dirty="0">
                <a:latin typeface="Times New Roman"/>
                <a:ea typeface="Times New Roman"/>
              </a:rPr>
              <a:t> </a:t>
            </a:r>
            <a:r>
              <a:rPr lang="uk-UA" sz="2200" dirty="0">
                <a:latin typeface="Times New Roman"/>
                <a:ea typeface="Times New Roman"/>
              </a:rPr>
              <a:t>відповідають</a:t>
            </a:r>
            <a:r>
              <a:rPr lang="uk-UA" sz="2200" spc="5" dirty="0">
                <a:latin typeface="Times New Roman"/>
                <a:ea typeface="Times New Roman"/>
              </a:rPr>
              <a:t> </a:t>
            </a:r>
            <a:r>
              <a:rPr lang="uk-UA" sz="2200" dirty="0">
                <a:latin typeface="Times New Roman"/>
                <a:ea typeface="Times New Roman"/>
              </a:rPr>
              <a:t>наступним</a:t>
            </a:r>
            <a:r>
              <a:rPr lang="uk-UA" sz="2200" spc="-35" dirty="0">
                <a:latin typeface="Times New Roman"/>
                <a:ea typeface="Times New Roman"/>
              </a:rPr>
              <a:t> </a:t>
            </a:r>
            <a:r>
              <a:rPr lang="uk-UA" sz="2200" spc="-35" dirty="0" smtClean="0">
                <a:latin typeface="Times New Roman"/>
                <a:ea typeface="Times New Roman"/>
              </a:rPr>
              <a:t/>
            </a:r>
            <a:br>
              <a:rPr lang="uk-UA" sz="2200" spc="-35" dirty="0" smtClean="0">
                <a:latin typeface="Times New Roman"/>
                <a:ea typeface="Times New Roman"/>
              </a:rPr>
            </a:br>
            <a:r>
              <a:rPr lang="uk-UA" sz="2200" dirty="0" smtClean="0">
                <a:latin typeface="Times New Roman"/>
                <a:ea typeface="Times New Roman"/>
              </a:rPr>
              <a:t>режимам</a:t>
            </a:r>
            <a:r>
              <a:rPr lang="uk-UA" sz="2200" spc="-5" dirty="0" smtClean="0">
                <a:latin typeface="Times New Roman"/>
                <a:ea typeface="Times New Roman"/>
              </a:rPr>
              <a:t> </a:t>
            </a:r>
            <a:r>
              <a:rPr lang="uk-UA" sz="2200" dirty="0">
                <a:latin typeface="Times New Roman"/>
                <a:ea typeface="Times New Roman"/>
              </a:rPr>
              <a:t>роботи</a:t>
            </a:r>
            <a:r>
              <a:rPr lang="uk-UA" sz="2200" spc="-15" dirty="0">
                <a:latin typeface="Times New Roman"/>
                <a:ea typeface="Times New Roman"/>
              </a:rPr>
              <a:t> </a:t>
            </a:r>
            <a:r>
              <a:rPr lang="uk-UA" sz="2200" dirty="0" smtClean="0">
                <a:latin typeface="Times New Roman"/>
                <a:ea typeface="Times New Roman"/>
              </a:rPr>
              <a:t>аналізатора</a:t>
            </a:r>
            <a:r>
              <a:rPr lang="uk-UA" sz="2200" dirty="0">
                <a:latin typeface="Times New Roman"/>
                <a:ea typeface="Times New Roman"/>
              </a:rPr>
              <a:t>:</a:t>
            </a:r>
            <a:r>
              <a:rPr lang="ru-RU" sz="2200" dirty="0">
                <a:latin typeface="Times New Roman"/>
                <a:ea typeface="Times New Roman"/>
              </a:rPr>
              <a:t/>
            </a:r>
            <a:br>
              <a:rPr lang="ru-RU" sz="2200" dirty="0">
                <a:latin typeface="Times New Roman"/>
                <a:ea typeface="Times New Roman"/>
              </a:rPr>
            </a:br>
            <a:r>
              <a:rPr lang="ru-RU" sz="2200" dirty="0" smtClean="0">
                <a:latin typeface="Times New Roman"/>
                <a:ea typeface="Times New Roman"/>
              </a:rPr>
              <a:t>-</a:t>
            </a:r>
            <a:r>
              <a:rPr lang="uk-UA" sz="2200" dirty="0" smtClean="0">
                <a:latin typeface="Times New Roman"/>
                <a:ea typeface="Times New Roman"/>
              </a:rPr>
              <a:t>CALIBRATOR</a:t>
            </a:r>
            <a:r>
              <a:rPr lang="uk-UA" sz="2200" spc="-15" dirty="0" smtClean="0">
                <a:latin typeface="Times New Roman"/>
                <a:ea typeface="Times New Roman"/>
              </a:rPr>
              <a:t> </a:t>
            </a:r>
            <a:r>
              <a:rPr lang="uk-UA" sz="2200" dirty="0">
                <a:latin typeface="Times New Roman"/>
                <a:ea typeface="Times New Roman"/>
              </a:rPr>
              <a:t>–</a:t>
            </a:r>
            <a:r>
              <a:rPr lang="uk-UA" sz="2200" spc="-5" dirty="0">
                <a:latin typeface="Times New Roman"/>
                <a:ea typeface="Times New Roman"/>
              </a:rPr>
              <a:t> </a:t>
            </a:r>
            <a:r>
              <a:rPr lang="uk-UA" sz="2200" dirty="0">
                <a:latin typeface="Times New Roman"/>
                <a:ea typeface="Times New Roman"/>
              </a:rPr>
              <a:t>градуювання;</a:t>
            </a:r>
            <a:r>
              <a:rPr lang="ru-RU" sz="2200" dirty="0">
                <a:latin typeface="Times New Roman"/>
                <a:ea typeface="Times New Roman"/>
              </a:rPr>
              <a:t/>
            </a:r>
            <a:br>
              <a:rPr lang="ru-RU" sz="2200" dirty="0">
                <a:latin typeface="Times New Roman"/>
                <a:ea typeface="Times New Roman"/>
              </a:rPr>
            </a:br>
            <a:r>
              <a:rPr lang="ru-RU" sz="2200" dirty="0" smtClean="0">
                <a:latin typeface="Times New Roman"/>
                <a:ea typeface="Times New Roman"/>
              </a:rPr>
              <a:t>-</a:t>
            </a:r>
            <a:r>
              <a:rPr lang="uk-UA" sz="2200" dirty="0" smtClean="0">
                <a:latin typeface="Times New Roman"/>
                <a:ea typeface="Times New Roman"/>
              </a:rPr>
              <a:t>SYSTEM</a:t>
            </a:r>
            <a:r>
              <a:rPr lang="uk-UA" sz="2200" spc="5" dirty="0" smtClean="0">
                <a:latin typeface="Times New Roman"/>
                <a:ea typeface="Times New Roman"/>
              </a:rPr>
              <a:t> </a:t>
            </a:r>
            <a:r>
              <a:rPr lang="uk-UA" sz="2200" dirty="0">
                <a:latin typeface="Times New Roman"/>
                <a:ea typeface="Times New Roman"/>
              </a:rPr>
              <a:t>-</a:t>
            </a:r>
            <a:r>
              <a:rPr lang="uk-UA" sz="2200" spc="5" dirty="0">
                <a:latin typeface="Times New Roman"/>
                <a:ea typeface="Times New Roman"/>
              </a:rPr>
              <a:t> </a:t>
            </a:r>
            <a:r>
              <a:rPr lang="uk-UA" sz="2200" dirty="0">
                <a:latin typeface="Times New Roman"/>
                <a:ea typeface="Times New Roman"/>
              </a:rPr>
              <a:t>системний</a:t>
            </a:r>
            <a:r>
              <a:rPr lang="uk-UA" sz="2200" spc="5" dirty="0">
                <a:latin typeface="Times New Roman"/>
                <a:ea typeface="Times New Roman"/>
              </a:rPr>
              <a:t> </a:t>
            </a:r>
            <a:r>
              <a:rPr lang="uk-UA" sz="2200" dirty="0">
                <a:latin typeface="Times New Roman"/>
                <a:ea typeface="Times New Roman"/>
              </a:rPr>
              <a:t>режим</a:t>
            </a:r>
            <a:r>
              <a:rPr lang="uk-UA" sz="2200" spc="5" dirty="0">
                <a:latin typeface="Times New Roman"/>
                <a:ea typeface="Times New Roman"/>
              </a:rPr>
              <a:t> </a:t>
            </a:r>
            <a:r>
              <a:rPr lang="uk-UA" sz="2200" dirty="0">
                <a:latin typeface="Times New Roman"/>
                <a:ea typeface="Times New Roman"/>
              </a:rPr>
              <a:t>/</a:t>
            </a:r>
            <a:r>
              <a:rPr lang="uk-UA" sz="1600" dirty="0">
                <a:latin typeface="Times New Roman"/>
                <a:ea typeface="Times New Roman"/>
              </a:rPr>
              <a:t>використовується</a:t>
            </a:r>
            <a:r>
              <a:rPr lang="uk-UA" sz="1600" spc="5" dirty="0">
                <a:latin typeface="Times New Roman"/>
                <a:ea typeface="Times New Roman"/>
              </a:rPr>
              <a:t> </a:t>
            </a:r>
            <a:r>
              <a:rPr lang="uk-UA" sz="1600" spc="5" dirty="0" smtClean="0">
                <a:latin typeface="Times New Roman"/>
                <a:ea typeface="Times New Roman"/>
              </a:rPr>
              <a:t/>
            </a:r>
            <a:br>
              <a:rPr lang="uk-UA" sz="1600" spc="5" dirty="0" smtClean="0">
                <a:latin typeface="Times New Roman"/>
                <a:ea typeface="Times New Roman"/>
              </a:rPr>
            </a:br>
            <a:r>
              <a:rPr lang="uk-UA" sz="1600" dirty="0" smtClean="0">
                <a:latin typeface="Times New Roman"/>
                <a:ea typeface="Times New Roman"/>
              </a:rPr>
              <a:t>тільки</a:t>
            </a:r>
            <a:r>
              <a:rPr lang="uk-UA" sz="1600" spc="5" dirty="0" smtClean="0">
                <a:latin typeface="Times New Roman"/>
                <a:ea typeface="Times New Roman"/>
              </a:rPr>
              <a:t> </a:t>
            </a:r>
            <a:r>
              <a:rPr lang="uk-UA" sz="1600" dirty="0">
                <a:latin typeface="Times New Roman"/>
                <a:ea typeface="Times New Roman"/>
              </a:rPr>
              <a:t>виробником</a:t>
            </a:r>
            <a:r>
              <a:rPr lang="uk-UA" sz="2200" dirty="0" smtClean="0">
                <a:latin typeface="Times New Roman"/>
                <a:ea typeface="Times New Roman"/>
              </a:rPr>
              <a:t>/;</a:t>
            </a:r>
            <a:br>
              <a:rPr lang="uk-UA" sz="2200" dirty="0" smtClean="0">
                <a:latin typeface="Times New Roman"/>
                <a:ea typeface="Times New Roman"/>
              </a:rPr>
            </a:br>
            <a:r>
              <a:rPr lang="uk-UA" sz="2200" dirty="0" smtClean="0">
                <a:latin typeface="Times New Roman"/>
                <a:ea typeface="Times New Roman"/>
              </a:rPr>
              <a:t>-СОW</a:t>
            </a:r>
            <a:r>
              <a:rPr lang="uk-UA" sz="2200" dirty="0">
                <a:latin typeface="Times New Roman"/>
                <a:ea typeface="Times New Roman"/>
              </a:rPr>
              <a:t>	МІLК	2-	пастеризоване	</a:t>
            </a:r>
            <a:r>
              <a:rPr lang="uk-UA" sz="2200" dirty="0" smtClean="0">
                <a:latin typeface="Times New Roman"/>
                <a:ea typeface="Times New Roman"/>
              </a:rPr>
              <a:t>або знежирене</a:t>
            </a:r>
            <a:r>
              <a:rPr lang="uk-UA" sz="2200" dirty="0">
                <a:latin typeface="Times New Roman"/>
                <a:ea typeface="Times New Roman"/>
              </a:rPr>
              <a:t>	молоко	</a:t>
            </a:r>
            <a:r>
              <a:rPr lang="uk-UA" sz="2200" dirty="0" smtClean="0">
                <a:latin typeface="Times New Roman"/>
                <a:ea typeface="Times New Roman"/>
              </a:rPr>
              <a:t>чи вершки</a:t>
            </a:r>
            <a:r>
              <a:rPr lang="uk-UA" sz="2200" dirty="0">
                <a:latin typeface="Times New Roman"/>
                <a:ea typeface="Times New Roman"/>
              </a:rPr>
              <a:t>;</a:t>
            </a:r>
            <a:r>
              <a:rPr lang="ru-RU" sz="2200" dirty="0">
                <a:latin typeface="Times New Roman"/>
                <a:ea typeface="Times New Roman"/>
              </a:rPr>
              <a:t/>
            </a:r>
            <a:br>
              <a:rPr lang="ru-RU" sz="2200" dirty="0">
                <a:latin typeface="Times New Roman"/>
                <a:ea typeface="Times New Roman"/>
              </a:rPr>
            </a:br>
            <a:r>
              <a:rPr lang="ru-RU" sz="2200" dirty="0" smtClean="0">
                <a:latin typeface="Times New Roman"/>
                <a:ea typeface="Times New Roman"/>
              </a:rPr>
              <a:t>-</a:t>
            </a:r>
            <a:r>
              <a:rPr lang="uk-UA" sz="2200" dirty="0" smtClean="0">
                <a:latin typeface="Times New Roman"/>
                <a:ea typeface="Times New Roman"/>
              </a:rPr>
              <a:t>CLEANING-</a:t>
            </a:r>
            <a:r>
              <a:rPr lang="uk-UA" sz="2200" spc="-15" dirty="0" smtClean="0">
                <a:latin typeface="Times New Roman"/>
                <a:ea typeface="Times New Roman"/>
              </a:rPr>
              <a:t> </a:t>
            </a:r>
            <a:r>
              <a:rPr lang="uk-UA" sz="2200" dirty="0">
                <a:latin typeface="Times New Roman"/>
                <a:ea typeface="Times New Roman"/>
              </a:rPr>
              <a:t>промивання</a:t>
            </a:r>
            <a:r>
              <a:rPr lang="uk-UA" sz="2200" spc="-30" dirty="0">
                <a:latin typeface="Times New Roman"/>
                <a:ea typeface="Times New Roman"/>
              </a:rPr>
              <a:t> </a:t>
            </a:r>
            <a:r>
              <a:rPr lang="uk-UA" sz="2200" dirty="0">
                <a:latin typeface="Times New Roman"/>
                <a:ea typeface="Times New Roman"/>
              </a:rPr>
              <a:t>аналізатора</a:t>
            </a:r>
            <a:r>
              <a:rPr lang="uk-UA" sz="2200" spc="-5" dirty="0">
                <a:latin typeface="Times New Roman"/>
                <a:ea typeface="Times New Roman"/>
              </a:rPr>
              <a:t> </a:t>
            </a:r>
            <a:r>
              <a:rPr lang="uk-UA" sz="2200" dirty="0">
                <a:latin typeface="Times New Roman"/>
                <a:ea typeface="Times New Roman"/>
              </a:rPr>
              <a:t>за</a:t>
            </a:r>
            <a:r>
              <a:rPr lang="uk-UA" sz="2200" spc="-30" dirty="0">
                <a:latin typeface="Times New Roman"/>
                <a:ea typeface="Times New Roman"/>
              </a:rPr>
              <a:t> </a:t>
            </a:r>
            <a:r>
              <a:rPr lang="uk-UA" sz="2200" dirty="0">
                <a:latin typeface="Times New Roman"/>
                <a:ea typeface="Times New Roman"/>
              </a:rPr>
              <a:t>допомогою</a:t>
            </a:r>
            <a:r>
              <a:rPr lang="uk-UA" sz="2200" spc="-10" dirty="0">
                <a:latin typeface="Times New Roman"/>
                <a:ea typeface="Times New Roman"/>
              </a:rPr>
              <a:t> </a:t>
            </a:r>
            <a:r>
              <a:rPr lang="uk-UA" sz="2200" dirty="0">
                <a:latin typeface="Times New Roman"/>
                <a:ea typeface="Times New Roman"/>
              </a:rPr>
              <a:t>помпи;</a:t>
            </a:r>
            <a:r>
              <a:rPr lang="ru-RU" sz="2200" dirty="0">
                <a:latin typeface="Times New Roman"/>
                <a:ea typeface="Times New Roman"/>
              </a:rPr>
              <a:t/>
            </a:r>
            <a:br>
              <a:rPr lang="ru-RU" sz="2200" dirty="0">
                <a:latin typeface="Times New Roman"/>
                <a:ea typeface="Times New Roman"/>
              </a:rPr>
            </a:br>
            <a:r>
              <a:rPr lang="ru-RU" sz="2200" dirty="0" smtClean="0">
                <a:latin typeface="Times New Roman"/>
                <a:ea typeface="Times New Roman"/>
              </a:rPr>
              <a:t>-</a:t>
            </a:r>
            <a:r>
              <a:rPr lang="uk-UA" sz="2200" dirty="0" smtClean="0">
                <a:latin typeface="Times New Roman"/>
                <a:ea typeface="Times New Roman"/>
              </a:rPr>
              <a:t>МОТОR </a:t>
            </a:r>
            <a:r>
              <a:rPr lang="uk-UA" sz="2200" dirty="0">
                <a:latin typeface="Times New Roman"/>
                <a:ea typeface="Times New Roman"/>
              </a:rPr>
              <a:t>СНОІSЕ-</a:t>
            </a:r>
            <a:r>
              <a:rPr lang="uk-UA" sz="2200" spc="-10" dirty="0">
                <a:latin typeface="Times New Roman"/>
                <a:ea typeface="Times New Roman"/>
              </a:rPr>
              <a:t> </a:t>
            </a:r>
            <a:r>
              <a:rPr lang="uk-UA" sz="2200" dirty="0">
                <a:latin typeface="Times New Roman"/>
                <a:ea typeface="Times New Roman"/>
              </a:rPr>
              <a:t>вибір</a:t>
            </a:r>
            <a:r>
              <a:rPr lang="uk-UA" sz="2200" spc="-10" dirty="0">
                <a:latin typeface="Times New Roman"/>
                <a:ea typeface="Times New Roman"/>
              </a:rPr>
              <a:t> </a:t>
            </a:r>
            <a:r>
              <a:rPr lang="uk-UA" sz="2200" dirty="0">
                <a:latin typeface="Times New Roman"/>
                <a:ea typeface="Times New Roman"/>
              </a:rPr>
              <a:t>основного</a:t>
            </a:r>
            <a:r>
              <a:rPr lang="uk-UA" sz="2200" spc="-15" dirty="0">
                <a:latin typeface="Times New Roman"/>
                <a:ea typeface="Times New Roman"/>
              </a:rPr>
              <a:t> </a:t>
            </a:r>
            <a:r>
              <a:rPr lang="uk-UA" sz="2200" dirty="0">
                <a:latin typeface="Times New Roman"/>
                <a:ea typeface="Times New Roman"/>
              </a:rPr>
              <a:t>режиму</a:t>
            </a:r>
            <a:r>
              <a:rPr lang="uk-UA" sz="2200" spc="-40" dirty="0">
                <a:latin typeface="Times New Roman"/>
                <a:ea typeface="Times New Roman"/>
              </a:rPr>
              <a:t> </a:t>
            </a:r>
            <a:r>
              <a:rPr lang="uk-UA" sz="2200" dirty="0">
                <a:latin typeface="Times New Roman"/>
                <a:ea typeface="Times New Roman"/>
              </a:rPr>
              <a:t>використання</a:t>
            </a:r>
            <a:r>
              <a:rPr lang="uk-UA" sz="2200" dirty="0" smtClean="0">
                <a:latin typeface="Times New Roman"/>
                <a:ea typeface="Times New Roman"/>
              </a:rPr>
              <a:t>.</a:t>
            </a:r>
            <a:r>
              <a:rPr lang="ru-RU" sz="2200" dirty="0">
                <a:latin typeface="Times New Roman"/>
                <a:ea typeface="Times New Roman"/>
              </a:rPr>
              <a:t/>
            </a:r>
            <a:br>
              <a:rPr lang="ru-RU" sz="2200" dirty="0">
                <a:latin typeface="Times New Roman"/>
                <a:ea typeface="Times New Roman"/>
              </a:rPr>
            </a:br>
            <a:r>
              <a:rPr lang="ru-RU" sz="2400" dirty="0">
                <a:latin typeface="Times New Roman"/>
                <a:ea typeface="Times New Roman"/>
              </a:rPr>
              <a:t/>
            </a:r>
            <a:br>
              <a:rPr lang="ru-RU" sz="2400" dirty="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062" y="2276872"/>
            <a:ext cx="3039313"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68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274638"/>
            <a:ext cx="8363272" cy="6583362"/>
          </a:xfrm>
        </p:spPr>
        <p:txBody>
          <a:bodyPr>
            <a:normAutofit/>
          </a:bodyPr>
          <a:lstStyle/>
          <a:p>
            <a:pPr marR="165100" lvl="0" algn="l">
              <a:spcAft>
                <a:spcPts val="0"/>
              </a:spcAft>
              <a:buSzPts val="1600"/>
              <a:tabLst>
                <a:tab pos="654685" algn="l"/>
              </a:tabLst>
            </a:pPr>
            <a:r>
              <a:rPr lang="uk-UA" sz="2400" dirty="0" smtClean="0">
                <a:latin typeface="Times New Roman"/>
                <a:ea typeface="Times New Roman"/>
              </a:rPr>
              <a:t>	3. Обрати </a:t>
            </a:r>
            <a:r>
              <a:rPr lang="uk-UA" sz="2400" dirty="0">
                <a:latin typeface="Times New Roman"/>
                <a:ea typeface="Times New Roman"/>
              </a:rPr>
              <a:t>режим МОТОR СНОІSЕ, натиснути кнопку "Пуск".</a:t>
            </a:r>
            <a:r>
              <a:rPr lang="uk-UA" sz="2400" spc="5" dirty="0">
                <a:latin typeface="Times New Roman"/>
                <a:ea typeface="Times New Roman"/>
              </a:rPr>
              <a:t> </a:t>
            </a:r>
            <a:r>
              <a:rPr lang="uk-UA" sz="2400" dirty="0">
                <a:latin typeface="Times New Roman"/>
                <a:ea typeface="Times New Roman"/>
              </a:rPr>
              <a:t>За допомогою кнопок</a:t>
            </a:r>
            <a:r>
              <a:rPr lang="uk-UA" sz="2400" spc="5" dirty="0">
                <a:latin typeface="Times New Roman"/>
                <a:ea typeface="Times New Roman"/>
              </a:rPr>
              <a:t> </a:t>
            </a:r>
            <a:r>
              <a:rPr lang="uk-UA" sz="2400" dirty="0">
                <a:latin typeface="Times New Roman"/>
                <a:ea typeface="Times New Roman"/>
              </a:rPr>
              <a:t>▲ або ▼, обрати надпис ОN /включено/,</a:t>
            </a:r>
            <a:r>
              <a:rPr lang="uk-UA" sz="2400" spc="5" dirty="0">
                <a:latin typeface="Times New Roman"/>
                <a:ea typeface="Times New Roman"/>
              </a:rPr>
              <a:t> </a:t>
            </a:r>
            <a:r>
              <a:rPr lang="uk-UA" sz="2400" dirty="0">
                <a:latin typeface="Times New Roman"/>
                <a:ea typeface="Times New Roman"/>
              </a:rPr>
              <a:t>натиснути кнопку</a:t>
            </a:r>
            <a:r>
              <a:rPr lang="uk-UA" sz="2400" spc="-30" dirty="0">
                <a:latin typeface="Times New Roman"/>
                <a:ea typeface="Times New Roman"/>
              </a:rPr>
              <a:t> </a:t>
            </a:r>
            <a:r>
              <a:rPr lang="uk-UA" sz="2400" dirty="0">
                <a:latin typeface="Times New Roman"/>
                <a:ea typeface="Times New Roman"/>
              </a:rPr>
              <a:t>«Пуск».</a:t>
            </a:r>
            <a:r>
              <a:rPr lang="ru-RU" sz="2400" dirty="0">
                <a:latin typeface="Times New Roman"/>
                <a:ea typeface="Times New Roman"/>
              </a:rPr>
              <a:t/>
            </a:r>
            <a:br>
              <a:rPr lang="ru-RU" sz="2400" dirty="0">
                <a:latin typeface="Times New Roman"/>
                <a:ea typeface="Times New Roman"/>
              </a:rPr>
            </a:br>
            <a:r>
              <a:rPr lang="ru-RU" sz="2400" dirty="0" smtClean="0">
                <a:latin typeface="Times New Roman"/>
                <a:ea typeface="Times New Roman"/>
              </a:rPr>
              <a:t>	4. </a:t>
            </a:r>
            <a:r>
              <a:rPr lang="uk-UA" sz="2400" dirty="0" smtClean="0">
                <a:latin typeface="Times New Roman"/>
                <a:ea typeface="Times New Roman"/>
              </a:rPr>
              <a:t>Наповнити</a:t>
            </a:r>
            <a:r>
              <a:rPr lang="uk-UA" sz="2400" spc="5" dirty="0" smtClean="0">
                <a:latin typeface="Times New Roman"/>
                <a:ea typeface="Times New Roman"/>
              </a:rPr>
              <a:t> </a:t>
            </a:r>
            <a:r>
              <a:rPr lang="uk-UA" sz="2400" dirty="0">
                <a:latin typeface="Times New Roman"/>
                <a:ea typeface="Times New Roman"/>
              </a:rPr>
              <a:t>чистий</a:t>
            </a:r>
            <a:r>
              <a:rPr lang="uk-UA" sz="2400" spc="5" dirty="0">
                <a:latin typeface="Times New Roman"/>
                <a:ea typeface="Times New Roman"/>
              </a:rPr>
              <a:t> </a:t>
            </a:r>
            <a:r>
              <a:rPr lang="uk-UA" sz="2400" dirty="0">
                <a:latin typeface="Times New Roman"/>
                <a:ea typeface="Times New Roman"/>
              </a:rPr>
              <a:t>стаканчик</a:t>
            </a:r>
            <a:r>
              <a:rPr lang="uk-UA" sz="2400" spc="5" dirty="0">
                <a:latin typeface="Times New Roman"/>
                <a:ea typeface="Times New Roman"/>
              </a:rPr>
              <a:t> </a:t>
            </a:r>
            <a:r>
              <a:rPr lang="uk-UA" sz="2400" dirty="0">
                <a:latin typeface="Times New Roman"/>
                <a:ea typeface="Times New Roman"/>
              </a:rPr>
              <a:t>для</a:t>
            </a:r>
            <a:r>
              <a:rPr lang="uk-UA" sz="2400" spc="5" dirty="0">
                <a:latin typeface="Times New Roman"/>
                <a:ea typeface="Times New Roman"/>
              </a:rPr>
              <a:t> </a:t>
            </a:r>
            <a:r>
              <a:rPr lang="uk-UA" sz="2400" dirty="0">
                <a:latin typeface="Times New Roman"/>
                <a:ea typeface="Times New Roman"/>
              </a:rPr>
              <a:t>зразків</a:t>
            </a:r>
            <a:r>
              <a:rPr lang="uk-UA" sz="2400" spc="5" dirty="0">
                <a:latin typeface="Times New Roman"/>
                <a:ea typeface="Times New Roman"/>
              </a:rPr>
              <a:t> </a:t>
            </a:r>
            <a:r>
              <a:rPr lang="uk-UA" sz="2400" dirty="0">
                <a:latin typeface="Times New Roman"/>
                <a:ea typeface="Times New Roman"/>
              </a:rPr>
              <a:t>молоком</a:t>
            </a:r>
            <a:r>
              <a:rPr lang="uk-UA" sz="2400" spc="5" dirty="0">
                <a:latin typeface="Times New Roman"/>
                <a:ea typeface="Times New Roman"/>
              </a:rPr>
              <a:t> </a:t>
            </a:r>
            <a:r>
              <a:rPr lang="uk-UA" sz="2400" dirty="0">
                <a:latin typeface="Times New Roman"/>
                <a:ea typeface="Times New Roman"/>
              </a:rPr>
              <a:t>і</a:t>
            </a:r>
            <a:r>
              <a:rPr lang="uk-UA" sz="2400" spc="5" dirty="0">
                <a:latin typeface="Times New Roman"/>
                <a:ea typeface="Times New Roman"/>
              </a:rPr>
              <a:t> </a:t>
            </a:r>
            <a:r>
              <a:rPr lang="uk-UA" sz="2400" dirty="0">
                <a:latin typeface="Times New Roman"/>
                <a:ea typeface="Times New Roman"/>
              </a:rPr>
              <a:t>помістити</a:t>
            </a:r>
            <a:r>
              <a:rPr lang="uk-UA" sz="2400" spc="5" dirty="0">
                <a:latin typeface="Times New Roman"/>
                <a:ea typeface="Times New Roman"/>
              </a:rPr>
              <a:t> </a:t>
            </a:r>
            <a:r>
              <a:rPr lang="uk-UA" sz="2400" dirty="0">
                <a:latin typeface="Times New Roman"/>
                <a:ea typeface="Times New Roman"/>
              </a:rPr>
              <a:t>його</a:t>
            </a:r>
            <a:r>
              <a:rPr lang="uk-UA" sz="2400" spc="5" dirty="0">
                <a:latin typeface="Times New Roman"/>
                <a:ea typeface="Times New Roman"/>
              </a:rPr>
              <a:t> </a:t>
            </a:r>
            <a:r>
              <a:rPr lang="uk-UA" sz="2400" dirty="0">
                <a:latin typeface="Times New Roman"/>
                <a:ea typeface="Times New Roman"/>
              </a:rPr>
              <a:t>на</a:t>
            </a:r>
            <a:r>
              <a:rPr lang="uk-UA" sz="2400" spc="5" dirty="0">
                <a:latin typeface="Times New Roman"/>
                <a:ea typeface="Times New Roman"/>
              </a:rPr>
              <a:t> </a:t>
            </a:r>
            <a:r>
              <a:rPr lang="uk-UA" sz="2400" dirty="0">
                <a:latin typeface="Times New Roman"/>
                <a:ea typeface="Times New Roman"/>
              </a:rPr>
              <a:t>підставці</a:t>
            </a:r>
            <a:r>
              <a:rPr lang="uk-UA" sz="2400" spc="5" dirty="0">
                <a:latin typeface="Times New Roman"/>
                <a:ea typeface="Times New Roman"/>
              </a:rPr>
              <a:t> </a:t>
            </a:r>
            <a:r>
              <a:rPr lang="uk-UA" sz="2400" dirty="0">
                <a:latin typeface="Times New Roman"/>
                <a:ea typeface="Times New Roman"/>
              </a:rPr>
              <a:t>для</a:t>
            </a:r>
            <a:r>
              <a:rPr lang="uk-UA" sz="2400" spc="5" dirty="0">
                <a:latin typeface="Times New Roman"/>
                <a:ea typeface="Times New Roman"/>
              </a:rPr>
              <a:t> </a:t>
            </a:r>
            <a:r>
              <a:rPr lang="uk-UA" sz="2400" dirty="0">
                <a:latin typeface="Times New Roman"/>
                <a:ea typeface="Times New Roman"/>
              </a:rPr>
              <a:t>стаканчика</a:t>
            </a:r>
            <a:r>
              <a:rPr lang="uk-UA" sz="2400" spc="5" dirty="0">
                <a:latin typeface="Times New Roman"/>
                <a:ea typeface="Times New Roman"/>
              </a:rPr>
              <a:t> </a:t>
            </a:r>
            <a:r>
              <a:rPr lang="uk-UA" sz="2400" dirty="0">
                <a:latin typeface="Times New Roman"/>
                <a:ea typeface="Times New Roman"/>
              </a:rPr>
              <a:t>таким</a:t>
            </a:r>
            <a:r>
              <a:rPr lang="uk-UA" sz="2400" spc="5" dirty="0">
                <a:latin typeface="Times New Roman"/>
                <a:ea typeface="Times New Roman"/>
              </a:rPr>
              <a:t> </a:t>
            </a:r>
            <a:r>
              <a:rPr lang="uk-UA" sz="2400" dirty="0">
                <a:latin typeface="Times New Roman"/>
                <a:ea typeface="Times New Roman"/>
              </a:rPr>
              <a:t>чином,</a:t>
            </a:r>
            <a:r>
              <a:rPr lang="uk-UA" sz="2400" spc="5" dirty="0">
                <a:latin typeface="Times New Roman"/>
                <a:ea typeface="Times New Roman"/>
              </a:rPr>
              <a:t> </a:t>
            </a:r>
            <a:r>
              <a:rPr lang="uk-UA" sz="2400" dirty="0">
                <a:latin typeface="Times New Roman"/>
                <a:ea typeface="Times New Roman"/>
              </a:rPr>
              <a:t>щоб</a:t>
            </a:r>
            <a:r>
              <a:rPr lang="uk-UA" sz="2400" spc="5" dirty="0">
                <a:latin typeface="Times New Roman"/>
                <a:ea typeface="Times New Roman"/>
              </a:rPr>
              <a:t> </a:t>
            </a:r>
            <a:r>
              <a:rPr lang="uk-UA" sz="2400" dirty="0">
                <a:latin typeface="Times New Roman"/>
                <a:ea typeface="Times New Roman"/>
              </a:rPr>
              <a:t>вхідний патрубок</a:t>
            </a:r>
            <a:r>
              <a:rPr lang="uk-UA" sz="2400" spc="15" dirty="0">
                <a:latin typeface="Times New Roman"/>
                <a:ea typeface="Times New Roman"/>
              </a:rPr>
              <a:t> </a:t>
            </a:r>
            <a:r>
              <a:rPr lang="uk-UA" sz="2400" dirty="0">
                <a:latin typeface="Times New Roman"/>
                <a:ea typeface="Times New Roman"/>
              </a:rPr>
              <a:t>опустився</a:t>
            </a:r>
            <a:r>
              <a:rPr lang="uk-UA" sz="2400" spc="-15" dirty="0">
                <a:latin typeface="Times New Roman"/>
                <a:ea typeface="Times New Roman"/>
              </a:rPr>
              <a:t> </a:t>
            </a:r>
            <a:r>
              <a:rPr lang="uk-UA" sz="2400" dirty="0">
                <a:latin typeface="Times New Roman"/>
                <a:ea typeface="Times New Roman"/>
              </a:rPr>
              <a:t>в</a:t>
            </a:r>
            <a:r>
              <a:rPr lang="uk-UA" sz="2400" spc="-15" dirty="0">
                <a:latin typeface="Times New Roman"/>
                <a:ea typeface="Times New Roman"/>
              </a:rPr>
              <a:t> </a:t>
            </a:r>
            <a:r>
              <a:rPr lang="uk-UA" sz="2400" dirty="0">
                <a:latin typeface="Times New Roman"/>
                <a:ea typeface="Times New Roman"/>
              </a:rPr>
              <a:t>молоко.</a:t>
            </a:r>
            <a:r>
              <a:rPr lang="ru-RU" sz="2400" dirty="0">
                <a:latin typeface="Times New Roman"/>
                <a:ea typeface="Times New Roman"/>
              </a:rPr>
              <a:t/>
            </a:r>
            <a:br>
              <a:rPr lang="ru-RU" sz="2400" dirty="0">
                <a:latin typeface="Times New Roman"/>
                <a:ea typeface="Times New Roman"/>
              </a:rPr>
            </a:br>
            <a:r>
              <a:rPr lang="ru-RU" sz="2400" dirty="0" smtClean="0">
                <a:latin typeface="Times New Roman"/>
                <a:ea typeface="Times New Roman"/>
              </a:rPr>
              <a:t>	5. </a:t>
            </a:r>
            <a:r>
              <a:rPr lang="uk-UA" sz="2400" dirty="0" smtClean="0">
                <a:latin typeface="Times New Roman"/>
                <a:ea typeface="Times New Roman"/>
              </a:rPr>
              <a:t>Натиснути</a:t>
            </a:r>
            <a:r>
              <a:rPr lang="uk-UA" sz="2400" spc="90" dirty="0" smtClean="0">
                <a:latin typeface="Times New Roman"/>
                <a:ea typeface="Times New Roman"/>
              </a:rPr>
              <a:t> </a:t>
            </a:r>
            <a:r>
              <a:rPr lang="uk-UA" sz="2400" dirty="0">
                <a:latin typeface="Times New Roman"/>
                <a:ea typeface="Times New Roman"/>
              </a:rPr>
              <a:t>один</a:t>
            </a:r>
            <a:r>
              <a:rPr lang="uk-UA" sz="2400" spc="65" dirty="0">
                <a:latin typeface="Times New Roman"/>
                <a:ea typeface="Times New Roman"/>
              </a:rPr>
              <a:t> </a:t>
            </a:r>
            <a:r>
              <a:rPr lang="uk-UA" sz="2400" dirty="0">
                <a:latin typeface="Times New Roman"/>
                <a:ea typeface="Times New Roman"/>
              </a:rPr>
              <a:t>раз</a:t>
            </a:r>
            <a:r>
              <a:rPr lang="uk-UA" sz="2400" spc="80" dirty="0">
                <a:latin typeface="Times New Roman"/>
                <a:ea typeface="Times New Roman"/>
              </a:rPr>
              <a:t> </a:t>
            </a:r>
            <a:r>
              <a:rPr lang="uk-UA" sz="2400" dirty="0">
                <a:latin typeface="Times New Roman"/>
                <a:ea typeface="Times New Roman"/>
              </a:rPr>
              <a:t>кнопку</a:t>
            </a:r>
            <a:r>
              <a:rPr lang="uk-UA" sz="2400" spc="55" dirty="0">
                <a:latin typeface="Times New Roman"/>
                <a:ea typeface="Times New Roman"/>
              </a:rPr>
              <a:t> </a:t>
            </a:r>
            <a:r>
              <a:rPr lang="uk-UA" sz="2400" dirty="0">
                <a:latin typeface="Times New Roman"/>
                <a:ea typeface="Times New Roman"/>
              </a:rPr>
              <a:t>"Режим",</a:t>
            </a:r>
            <a:r>
              <a:rPr lang="uk-UA" sz="2400" spc="90" dirty="0">
                <a:latin typeface="Times New Roman"/>
                <a:ea typeface="Times New Roman"/>
              </a:rPr>
              <a:t> </a:t>
            </a:r>
            <a:r>
              <a:rPr lang="uk-UA" sz="2400" dirty="0">
                <a:latin typeface="Times New Roman"/>
                <a:ea typeface="Times New Roman"/>
              </a:rPr>
              <a:t>на</a:t>
            </a:r>
            <a:r>
              <a:rPr lang="uk-UA" sz="2400" spc="65" dirty="0">
                <a:latin typeface="Times New Roman"/>
                <a:ea typeface="Times New Roman"/>
              </a:rPr>
              <a:t> </a:t>
            </a:r>
            <a:r>
              <a:rPr lang="uk-UA" sz="2400" dirty="0">
                <a:latin typeface="Times New Roman"/>
                <a:ea typeface="Times New Roman"/>
              </a:rPr>
              <a:t>індикаторі</a:t>
            </a:r>
            <a:r>
              <a:rPr lang="uk-UA" sz="2400" spc="100" dirty="0">
                <a:latin typeface="Times New Roman"/>
                <a:ea typeface="Times New Roman"/>
              </a:rPr>
              <a:t> </a:t>
            </a:r>
            <a:r>
              <a:rPr lang="uk-UA" sz="2400" dirty="0">
                <a:latin typeface="Times New Roman"/>
                <a:ea typeface="Times New Roman"/>
              </a:rPr>
              <a:t>з'явиться</a:t>
            </a:r>
            <a:r>
              <a:rPr lang="uk-UA" sz="2400" spc="-385" dirty="0">
                <a:latin typeface="Times New Roman"/>
                <a:ea typeface="Times New Roman"/>
              </a:rPr>
              <a:t> </a:t>
            </a:r>
            <a:r>
              <a:rPr lang="uk-UA" sz="2400" dirty="0">
                <a:latin typeface="Times New Roman"/>
                <a:ea typeface="Times New Roman"/>
              </a:rPr>
              <a:t>надпис "СОW МІLК" /коров'яче молоко/. </a:t>
            </a:r>
            <a:r>
              <a:rPr lang="uk-UA" sz="2400" dirty="0" smtClean="0">
                <a:latin typeface="Times New Roman"/>
                <a:ea typeface="Times New Roman"/>
              </a:rPr>
              <a:t/>
            </a:r>
            <a:br>
              <a:rPr lang="uk-UA" sz="2400" dirty="0" smtClean="0">
                <a:latin typeface="Times New Roman"/>
                <a:ea typeface="Times New Roman"/>
              </a:rPr>
            </a:br>
            <a:r>
              <a:rPr lang="uk-UA" sz="2400" dirty="0" smtClean="0">
                <a:latin typeface="Times New Roman"/>
                <a:ea typeface="Times New Roman"/>
              </a:rPr>
              <a:t>	6. Натиснути </a:t>
            </a:r>
            <a:r>
              <a:rPr lang="uk-UA" sz="2400" dirty="0">
                <a:latin typeface="Times New Roman"/>
                <a:ea typeface="Times New Roman"/>
              </a:rPr>
              <a:t>кнопку "Пуск",</a:t>
            </a:r>
            <a:r>
              <a:rPr lang="uk-UA" sz="2400" spc="-385" dirty="0">
                <a:latin typeface="Times New Roman"/>
                <a:ea typeface="Times New Roman"/>
              </a:rPr>
              <a:t> </a:t>
            </a:r>
            <a:r>
              <a:rPr lang="uk-UA" sz="2400" dirty="0">
                <a:latin typeface="Times New Roman"/>
                <a:ea typeface="Times New Roman"/>
              </a:rPr>
              <a:t>на</a:t>
            </a:r>
            <a:r>
              <a:rPr lang="uk-UA" sz="2400" spc="320" dirty="0">
                <a:latin typeface="Times New Roman"/>
                <a:ea typeface="Times New Roman"/>
              </a:rPr>
              <a:t> </a:t>
            </a:r>
            <a:r>
              <a:rPr lang="uk-UA" sz="2400" dirty="0">
                <a:latin typeface="Times New Roman"/>
                <a:ea typeface="Times New Roman"/>
              </a:rPr>
              <a:t>індикаторі</a:t>
            </a:r>
            <a:r>
              <a:rPr lang="uk-UA" sz="2400" spc="330" dirty="0">
                <a:latin typeface="Times New Roman"/>
                <a:ea typeface="Times New Roman"/>
              </a:rPr>
              <a:t> </a:t>
            </a:r>
            <a:r>
              <a:rPr lang="uk-UA" sz="2400" dirty="0">
                <a:latin typeface="Times New Roman"/>
                <a:ea typeface="Times New Roman"/>
              </a:rPr>
              <a:t>з'явиться</a:t>
            </a:r>
            <a:r>
              <a:rPr lang="uk-UA" sz="2400" spc="325" dirty="0">
                <a:latin typeface="Times New Roman"/>
                <a:ea typeface="Times New Roman"/>
              </a:rPr>
              <a:t> </a:t>
            </a:r>
            <a:r>
              <a:rPr lang="uk-UA" sz="2400" dirty="0">
                <a:latin typeface="Times New Roman"/>
                <a:ea typeface="Times New Roman"/>
              </a:rPr>
              <a:t>надпис</a:t>
            </a:r>
            <a:r>
              <a:rPr lang="uk-UA" sz="2400" spc="335" dirty="0">
                <a:latin typeface="Times New Roman"/>
                <a:ea typeface="Times New Roman"/>
              </a:rPr>
              <a:t> </a:t>
            </a:r>
            <a:r>
              <a:rPr lang="uk-UA" sz="2400" dirty="0">
                <a:latin typeface="Times New Roman"/>
                <a:ea typeface="Times New Roman"/>
              </a:rPr>
              <a:t>"WORKING"</a:t>
            </a:r>
            <a:r>
              <a:rPr lang="uk-UA" sz="2400" spc="335" dirty="0">
                <a:latin typeface="Times New Roman"/>
                <a:ea typeface="Times New Roman"/>
              </a:rPr>
              <a:t> </a:t>
            </a:r>
            <a:r>
              <a:rPr lang="uk-UA" sz="2400" dirty="0">
                <a:latin typeface="Times New Roman"/>
                <a:ea typeface="Times New Roman"/>
              </a:rPr>
              <a:t>/робота/</a:t>
            </a:r>
            <a:r>
              <a:rPr lang="uk-UA" sz="2400" spc="330" dirty="0">
                <a:latin typeface="Times New Roman"/>
                <a:ea typeface="Times New Roman"/>
              </a:rPr>
              <a:t> </a:t>
            </a:r>
            <a:r>
              <a:rPr lang="uk-UA" sz="2400" dirty="0">
                <a:latin typeface="Times New Roman"/>
                <a:ea typeface="Times New Roman"/>
              </a:rPr>
              <a:t>і</a:t>
            </a:r>
            <a:r>
              <a:rPr lang="uk-UA" sz="2400" spc="330" dirty="0">
                <a:latin typeface="Times New Roman"/>
                <a:ea typeface="Times New Roman"/>
              </a:rPr>
              <a:t> </a:t>
            </a:r>
            <a:r>
              <a:rPr lang="uk-UA" sz="2400" dirty="0">
                <a:latin typeface="Times New Roman"/>
                <a:ea typeface="Times New Roman"/>
              </a:rPr>
              <a:t>з'являться</a:t>
            </a:r>
            <a:r>
              <a:rPr lang="uk-UA" sz="2400" spc="-385" dirty="0">
                <a:latin typeface="Times New Roman"/>
                <a:ea typeface="Times New Roman"/>
              </a:rPr>
              <a:t> </a:t>
            </a:r>
            <a:r>
              <a:rPr lang="uk-UA" sz="2400" dirty="0">
                <a:latin typeface="Times New Roman"/>
                <a:ea typeface="Times New Roman"/>
              </a:rPr>
              <a:t>вертикальні </a:t>
            </a:r>
            <a:r>
              <a:rPr lang="uk-UA" sz="2400" dirty="0" err="1">
                <a:latin typeface="Times New Roman"/>
                <a:ea typeface="Times New Roman"/>
              </a:rPr>
              <a:t>полоски</a:t>
            </a:r>
            <a:r>
              <a:rPr lang="uk-UA" sz="2400" dirty="0">
                <a:latin typeface="Times New Roman"/>
                <a:ea typeface="Times New Roman"/>
              </a:rPr>
              <a:t>, які повідомляють про те, що іде вимірювання.</a:t>
            </a:r>
            <a:r>
              <a:rPr lang="uk-UA" sz="2400" spc="-385" dirty="0">
                <a:latin typeface="Times New Roman"/>
                <a:ea typeface="Times New Roman"/>
              </a:rPr>
              <a:t> </a:t>
            </a:r>
            <a:r>
              <a:rPr lang="uk-UA" sz="2400" spc="-385" dirty="0" smtClean="0">
                <a:latin typeface="Times New Roman"/>
                <a:ea typeface="Times New Roman"/>
              </a:rPr>
              <a:t/>
            </a:r>
            <a:br>
              <a:rPr lang="uk-UA" sz="2400" spc="-385" dirty="0" smtClean="0">
                <a:latin typeface="Times New Roman"/>
                <a:ea typeface="Times New Roman"/>
              </a:rPr>
            </a:br>
            <a:r>
              <a:rPr lang="uk-UA" sz="2400" dirty="0" smtClean="0">
                <a:latin typeface="Times New Roman"/>
                <a:ea typeface="Times New Roman"/>
              </a:rPr>
              <a:t>Вимірювання</a:t>
            </a:r>
            <a:r>
              <a:rPr lang="uk-UA" sz="2400" dirty="0">
                <a:latin typeface="Times New Roman"/>
                <a:ea typeface="Times New Roman"/>
              </a:rPr>
              <a:t>	закінчено	тоді,	як	</a:t>
            </a:r>
            <a:r>
              <a:rPr lang="uk-UA" sz="2400" dirty="0" smtClean="0">
                <a:latin typeface="Times New Roman"/>
                <a:ea typeface="Times New Roman"/>
              </a:rPr>
              <a:t/>
            </a:r>
            <a:br>
              <a:rPr lang="uk-UA" sz="2400" dirty="0" smtClean="0">
                <a:latin typeface="Times New Roman"/>
                <a:ea typeface="Times New Roman"/>
              </a:rPr>
            </a:br>
            <a:r>
              <a:rPr lang="uk-UA" sz="2400" dirty="0" smtClean="0">
                <a:latin typeface="Times New Roman"/>
                <a:ea typeface="Times New Roman"/>
              </a:rPr>
              <a:t>на</a:t>
            </a:r>
            <a:r>
              <a:rPr lang="uk-UA" sz="2400" dirty="0">
                <a:latin typeface="Times New Roman"/>
                <a:ea typeface="Times New Roman"/>
              </a:rPr>
              <a:t>	</a:t>
            </a:r>
            <a:r>
              <a:rPr lang="uk-UA" sz="2400" dirty="0" smtClean="0">
                <a:latin typeface="Times New Roman"/>
                <a:ea typeface="Times New Roman"/>
              </a:rPr>
              <a:t>індикаторі з'являються</a:t>
            </a:r>
            <a:r>
              <a:rPr lang="uk-UA" sz="2400" spc="5" dirty="0" smtClean="0">
                <a:latin typeface="Times New Roman"/>
                <a:ea typeface="Times New Roman"/>
              </a:rPr>
              <a:t> </a:t>
            </a:r>
            <a:r>
              <a:rPr lang="uk-UA" sz="2400" dirty="0">
                <a:latin typeface="Times New Roman"/>
                <a:ea typeface="Times New Roman"/>
              </a:rPr>
              <a:t>результати</a:t>
            </a:r>
            <a:r>
              <a:rPr lang="uk-UA" sz="2400" spc="10" dirty="0">
                <a:latin typeface="Times New Roman"/>
                <a:ea typeface="Times New Roman"/>
              </a:rPr>
              <a:t> </a:t>
            </a:r>
            <a:r>
              <a:rPr lang="uk-UA" sz="2400" spc="10" dirty="0" smtClean="0">
                <a:latin typeface="Times New Roman"/>
                <a:ea typeface="Times New Roman"/>
              </a:rPr>
              <a:t/>
            </a:r>
            <a:br>
              <a:rPr lang="uk-UA" sz="2400" spc="10" dirty="0" smtClean="0">
                <a:latin typeface="Times New Roman"/>
                <a:ea typeface="Times New Roman"/>
              </a:rPr>
            </a:br>
            <a:r>
              <a:rPr lang="uk-UA" sz="2400" dirty="0" smtClean="0">
                <a:latin typeface="Times New Roman"/>
                <a:ea typeface="Times New Roman"/>
              </a:rPr>
              <a:t>вимірювання</a:t>
            </a:r>
            <a:r>
              <a:rPr lang="uk-UA" sz="2400" spc="375" dirty="0" smtClean="0">
                <a:latin typeface="Times New Roman"/>
                <a:ea typeface="Times New Roman"/>
              </a:rPr>
              <a:t> </a:t>
            </a:r>
            <a:r>
              <a:rPr lang="uk-UA" sz="2400" dirty="0">
                <a:latin typeface="Times New Roman"/>
                <a:ea typeface="Times New Roman"/>
              </a:rPr>
              <a:t>всіх</a:t>
            </a:r>
            <a:r>
              <a:rPr lang="uk-UA" sz="2400" spc="385" dirty="0">
                <a:latin typeface="Times New Roman"/>
                <a:ea typeface="Times New Roman"/>
              </a:rPr>
              <a:t> </a:t>
            </a:r>
            <a:r>
              <a:rPr lang="uk-UA" sz="2400" dirty="0">
                <a:latin typeface="Times New Roman"/>
                <a:ea typeface="Times New Roman"/>
              </a:rPr>
              <a:t>показників</a:t>
            </a:r>
            <a:r>
              <a:rPr lang="uk-UA" sz="2400" spc="385" dirty="0">
                <a:latin typeface="Times New Roman"/>
                <a:ea typeface="Times New Roman"/>
              </a:rPr>
              <a:t> </a:t>
            </a:r>
            <a:r>
              <a:rPr lang="uk-UA" sz="2400" spc="385" dirty="0" smtClean="0">
                <a:latin typeface="Times New Roman"/>
                <a:ea typeface="Times New Roman"/>
              </a:rPr>
              <a:t/>
            </a:r>
            <a:br>
              <a:rPr lang="uk-UA" sz="2400" spc="385" dirty="0" smtClean="0">
                <a:latin typeface="Times New Roman"/>
                <a:ea typeface="Times New Roman"/>
              </a:rPr>
            </a:br>
            <a:r>
              <a:rPr lang="uk-UA" sz="2400" dirty="0" smtClean="0">
                <a:latin typeface="Times New Roman"/>
                <a:ea typeface="Times New Roman"/>
              </a:rPr>
              <a:t>якості</a:t>
            </a:r>
            <a:r>
              <a:rPr lang="uk-UA" sz="2400" spc="10" dirty="0" smtClean="0">
                <a:latin typeface="Times New Roman"/>
                <a:ea typeface="Times New Roman"/>
              </a:rPr>
              <a:t> </a:t>
            </a:r>
            <a:r>
              <a:rPr lang="uk-UA" sz="2400" dirty="0">
                <a:latin typeface="Times New Roman"/>
                <a:ea typeface="Times New Roman"/>
              </a:rPr>
              <a:t>молока</a:t>
            </a:r>
            <a:r>
              <a:rPr lang="uk-UA" sz="2400" spc="380" dirty="0">
                <a:latin typeface="Times New Roman"/>
                <a:ea typeface="Times New Roman"/>
              </a:rPr>
              <a:t> </a:t>
            </a:r>
            <a:r>
              <a:rPr lang="uk-UA" sz="2400" dirty="0">
                <a:latin typeface="Times New Roman"/>
                <a:ea typeface="Times New Roman"/>
              </a:rPr>
              <a:t>і</a:t>
            </a:r>
            <a:r>
              <a:rPr lang="uk-UA" sz="2400" spc="10" dirty="0">
                <a:latin typeface="Times New Roman"/>
                <a:ea typeface="Times New Roman"/>
              </a:rPr>
              <a:t> </a:t>
            </a:r>
            <a:r>
              <a:rPr lang="uk-UA" sz="2400" dirty="0" smtClean="0">
                <a:latin typeface="Times New Roman"/>
                <a:ea typeface="Times New Roman"/>
              </a:rPr>
              <a:t>молоко </a:t>
            </a:r>
            <a:r>
              <a:rPr lang="uk-UA" sz="2400" dirty="0" err="1" smtClean="0">
                <a:latin typeface="Times New Roman"/>
                <a:ea typeface="Times New Roman"/>
              </a:rPr>
              <a:t>зіллється</a:t>
            </a:r>
            <a:r>
              <a:rPr lang="uk-UA" sz="2400" dirty="0" smtClean="0">
                <a:latin typeface="Times New Roman"/>
                <a:ea typeface="Times New Roman"/>
              </a:rPr>
              <a:t/>
            </a:r>
            <a:br>
              <a:rPr lang="uk-UA" sz="2400" dirty="0" smtClean="0">
                <a:latin typeface="Times New Roman"/>
                <a:ea typeface="Times New Roman"/>
              </a:rPr>
            </a:br>
            <a:r>
              <a:rPr lang="uk-UA" sz="2400" spc="-20" dirty="0" smtClean="0">
                <a:latin typeface="Times New Roman"/>
                <a:ea typeface="Times New Roman"/>
              </a:rPr>
              <a:t> </a:t>
            </a:r>
            <a:r>
              <a:rPr lang="uk-UA" sz="2400" dirty="0">
                <a:latin typeface="Times New Roman"/>
                <a:ea typeface="Times New Roman"/>
              </a:rPr>
              <a:t>в</a:t>
            </a:r>
            <a:r>
              <a:rPr lang="uk-UA" sz="2400" spc="-10" dirty="0">
                <a:latin typeface="Times New Roman"/>
                <a:ea typeface="Times New Roman"/>
              </a:rPr>
              <a:t> </a:t>
            </a:r>
            <a:r>
              <a:rPr lang="uk-UA" sz="2400" dirty="0">
                <a:latin typeface="Times New Roman"/>
                <a:ea typeface="Times New Roman"/>
              </a:rPr>
              <a:t>стаканчик.</a:t>
            </a:r>
            <a:r>
              <a:rPr lang="ru-RU" sz="2400" dirty="0">
                <a:latin typeface="Times New Roman"/>
                <a:ea typeface="Times New Roman"/>
              </a:rPr>
              <a:t/>
            </a:r>
            <a:br>
              <a:rPr lang="ru-RU" sz="2400" dirty="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869" y="4653137"/>
            <a:ext cx="2857500"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685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6322714"/>
          </a:xfrm>
        </p:spPr>
        <p:txBody>
          <a:bodyPr>
            <a:normAutofit/>
          </a:bodyPr>
          <a:lstStyle/>
          <a:p>
            <a:pPr marL="75565" marR="164465" indent="344170" algn="l">
              <a:spcAft>
                <a:spcPts val="0"/>
              </a:spcAft>
            </a:pPr>
            <a:r>
              <a:rPr lang="uk-UA" sz="2400" b="1" dirty="0">
                <a:solidFill>
                  <a:srgbClr val="C00000"/>
                </a:solidFill>
                <a:latin typeface="Times New Roman"/>
                <a:ea typeface="Times New Roman"/>
              </a:rPr>
              <a:t>Оцінка</a:t>
            </a:r>
            <a:r>
              <a:rPr lang="uk-UA" sz="2400" b="1" spc="5" dirty="0">
                <a:solidFill>
                  <a:srgbClr val="C00000"/>
                </a:solidFill>
                <a:latin typeface="Times New Roman"/>
                <a:ea typeface="Times New Roman"/>
              </a:rPr>
              <a:t> </a:t>
            </a:r>
            <a:r>
              <a:rPr lang="uk-UA" sz="2400" b="1" dirty="0" err="1">
                <a:solidFill>
                  <a:srgbClr val="C00000"/>
                </a:solidFill>
                <a:latin typeface="Times New Roman"/>
                <a:ea typeface="Times New Roman"/>
              </a:rPr>
              <a:t>сиропридатності</a:t>
            </a:r>
            <a:r>
              <a:rPr lang="uk-UA" sz="2400" b="1" spc="5" dirty="0">
                <a:solidFill>
                  <a:srgbClr val="C00000"/>
                </a:solidFill>
                <a:latin typeface="Times New Roman"/>
                <a:ea typeface="Times New Roman"/>
              </a:rPr>
              <a:t> </a:t>
            </a:r>
            <a:r>
              <a:rPr lang="uk-UA" sz="2400" b="1" dirty="0">
                <a:solidFill>
                  <a:srgbClr val="C00000"/>
                </a:solidFill>
                <a:latin typeface="Times New Roman"/>
                <a:ea typeface="Times New Roman"/>
              </a:rPr>
              <a:t>молока.</a:t>
            </a:r>
            <a:r>
              <a:rPr lang="uk-UA" sz="2400" b="1" spc="5" dirty="0">
                <a:solidFill>
                  <a:srgbClr val="C00000"/>
                </a:solidFill>
                <a:latin typeface="Times New Roman"/>
                <a:ea typeface="Times New Roman"/>
              </a:rPr>
              <a:t> </a:t>
            </a:r>
            <a:r>
              <a:rPr lang="uk-UA" sz="2400" b="1" spc="5" dirty="0" smtClean="0">
                <a:solidFill>
                  <a:srgbClr val="C00000"/>
                </a:solidFill>
                <a:latin typeface="Times New Roman"/>
                <a:ea typeface="Times New Roman"/>
              </a:rPr>
              <a:t/>
            </a:r>
            <a:br>
              <a:rPr lang="uk-UA" sz="2400" b="1" spc="5" dirty="0" smtClean="0">
                <a:solidFill>
                  <a:srgbClr val="C00000"/>
                </a:solidFill>
                <a:latin typeface="Times New Roman"/>
                <a:ea typeface="Times New Roman"/>
              </a:rPr>
            </a:br>
            <a:r>
              <a:rPr lang="uk-UA" sz="2400" b="1" spc="5" dirty="0" smtClean="0">
                <a:solidFill>
                  <a:srgbClr val="C00000"/>
                </a:solidFill>
                <a:latin typeface="Times New Roman"/>
                <a:ea typeface="Times New Roman"/>
              </a:rPr>
              <a:t>	</a:t>
            </a:r>
            <a:r>
              <a:rPr lang="uk-UA" sz="2400" dirty="0" smtClean="0">
                <a:latin typeface="Times New Roman"/>
                <a:ea typeface="Times New Roman"/>
              </a:rPr>
              <a:t>Для</a:t>
            </a:r>
            <a:r>
              <a:rPr lang="uk-UA" sz="2400" spc="5" dirty="0" smtClean="0">
                <a:latin typeface="Times New Roman"/>
                <a:ea typeface="Times New Roman"/>
              </a:rPr>
              <a:t> </a:t>
            </a:r>
            <a:r>
              <a:rPr lang="uk-UA" sz="2400" dirty="0">
                <a:latin typeface="Times New Roman"/>
                <a:ea typeface="Times New Roman"/>
              </a:rPr>
              <a:t>оцінки</a:t>
            </a:r>
            <a:r>
              <a:rPr lang="uk-UA" sz="2400" spc="5" dirty="0">
                <a:latin typeface="Times New Roman"/>
                <a:ea typeface="Times New Roman"/>
              </a:rPr>
              <a:t> </a:t>
            </a:r>
            <a:r>
              <a:rPr lang="uk-UA" sz="2400" dirty="0" err="1">
                <a:latin typeface="Times New Roman"/>
                <a:ea typeface="Times New Roman"/>
              </a:rPr>
              <a:t>сиропридатності</a:t>
            </a:r>
            <a:r>
              <a:rPr lang="uk-UA" sz="2400" spc="5" dirty="0">
                <a:latin typeface="Times New Roman"/>
                <a:ea typeface="Times New Roman"/>
              </a:rPr>
              <a:t> </a:t>
            </a:r>
            <a:r>
              <a:rPr lang="uk-UA" sz="2400" dirty="0">
                <a:latin typeface="Times New Roman"/>
                <a:ea typeface="Times New Roman"/>
              </a:rPr>
              <a:t>молока</a:t>
            </a:r>
            <a:r>
              <a:rPr lang="uk-UA" sz="2400" spc="5" dirty="0">
                <a:latin typeface="Times New Roman"/>
                <a:ea typeface="Times New Roman"/>
              </a:rPr>
              <a:t> </a:t>
            </a:r>
            <a:r>
              <a:rPr lang="uk-UA" sz="2400" dirty="0" smtClean="0">
                <a:latin typeface="Times New Roman"/>
                <a:ea typeface="Times New Roman"/>
              </a:rPr>
              <a:t>Віскозиметр.</a:t>
            </a:r>
            <a:r>
              <a:rPr lang="uk-UA" sz="2400" spc="5" dirty="0" smtClean="0">
                <a:latin typeface="Times New Roman"/>
                <a:ea typeface="Times New Roman"/>
              </a:rPr>
              <a:t> </a:t>
            </a:r>
            <a:br>
              <a:rPr lang="uk-UA" sz="2400" spc="5" dirty="0" smtClean="0">
                <a:latin typeface="Times New Roman"/>
                <a:ea typeface="Times New Roman"/>
              </a:rPr>
            </a:br>
            <a:r>
              <a:rPr lang="uk-UA" sz="2400" dirty="0" smtClean="0">
                <a:latin typeface="Times New Roman"/>
                <a:ea typeface="Times New Roman"/>
              </a:rPr>
              <a:t>Прилад </a:t>
            </a:r>
            <a:r>
              <a:rPr lang="uk-UA" sz="2400" dirty="0">
                <a:latin typeface="Times New Roman"/>
                <a:ea typeface="Times New Roman"/>
              </a:rPr>
              <a:t>являє собою градуйовані трубки з</a:t>
            </a:r>
            <a:r>
              <a:rPr lang="uk-UA" sz="2400" spc="-385" dirty="0">
                <a:latin typeface="Times New Roman"/>
                <a:ea typeface="Times New Roman"/>
              </a:rPr>
              <a:t> </a:t>
            </a:r>
            <a:r>
              <a:rPr lang="uk-UA" sz="2400" dirty="0">
                <a:latin typeface="Times New Roman"/>
                <a:ea typeface="Times New Roman"/>
              </a:rPr>
              <a:t>дротяною</a:t>
            </a:r>
            <a:r>
              <a:rPr lang="uk-UA" sz="2400" spc="5" dirty="0">
                <a:latin typeface="Times New Roman"/>
                <a:ea typeface="Times New Roman"/>
              </a:rPr>
              <a:t> </a:t>
            </a:r>
            <a:r>
              <a:rPr lang="uk-UA" sz="2400" dirty="0">
                <a:latin typeface="Times New Roman"/>
                <a:ea typeface="Times New Roman"/>
              </a:rPr>
              <a:t>мішалкою,</a:t>
            </a:r>
            <a:r>
              <a:rPr lang="uk-UA" sz="2400" spc="5" dirty="0">
                <a:latin typeface="Times New Roman"/>
                <a:ea typeface="Times New Roman"/>
              </a:rPr>
              <a:t> </a:t>
            </a:r>
            <a:r>
              <a:rPr lang="uk-UA" sz="2400" dirty="0">
                <a:latin typeface="Times New Roman"/>
                <a:ea typeface="Times New Roman"/>
              </a:rPr>
              <a:t>з</a:t>
            </a:r>
            <a:r>
              <a:rPr lang="uk-UA" sz="2400" spc="5" dirty="0">
                <a:latin typeface="Times New Roman"/>
                <a:ea typeface="Times New Roman"/>
              </a:rPr>
              <a:t> </a:t>
            </a:r>
            <a:r>
              <a:rPr lang="uk-UA" sz="2400" dirty="0">
                <a:latin typeface="Times New Roman"/>
                <a:ea typeface="Times New Roman"/>
              </a:rPr>
              <a:t>циліндричним</a:t>
            </a:r>
            <a:r>
              <a:rPr lang="uk-UA" sz="2400" spc="5" dirty="0">
                <a:latin typeface="Times New Roman"/>
                <a:ea typeface="Times New Roman"/>
              </a:rPr>
              <a:t> </a:t>
            </a:r>
            <a:r>
              <a:rPr lang="uk-UA" sz="2400" dirty="0">
                <a:latin typeface="Times New Roman"/>
                <a:ea typeface="Times New Roman"/>
              </a:rPr>
              <a:t>капіляром,</a:t>
            </a:r>
            <a:r>
              <a:rPr lang="uk-UA" sz="2400" spc="5" dirty="0">
                <a:latin typeface="Times New Roman"/>
                <a:ea typeface="Times New Roman"/>
              </a:rPr>
              <a:t> </a:t>
            </a:r>
            <a:r>
              <a:rPr lang="uk-UA" sz="2400" dirty="0">
                <a:latin typeface="Times New Roman"/>
                <a:ea typeface="Times New Roman"/>
              </a:rPr>
              <a:t>вставленим</a:t>
            </a:r>
            <a:r>
              <a:rPr lang="uk-UA" sz="2400" spc="5" dirty="0">
                <a:latin typeface="Times New Roman"/>
                <a:ea typeface="Times New Roman"/>
              </a:rPr>
              <a:t> </a:t>
            </a:r>
            <a:r>
              <a:rPr lang="uk-UA" sz="2400" dirty="0">
                <a:latin typeface="Times New Roman"/>
                <a:ea typeface="Times New Roman"/>
              </a:rPr>
              <a:t>в</a:t>
            </a:r>
            <a:r>
              <a:rPr lang="uk-UA" sz="2400" spc="5" dirty="0">
                <a:latin typeface="Times New Roman"/>
                <a:ea typeface="Times New Roman"/>
              </a:rPr>
              <a:t> </a:t>
            </a:r>
            <a:r>
              <a:rPr lang="uk-UA" sz="2400" dirty="0">
                <a:latin typeface="Times New Roman"/>
                <a:ea typeface="Times New Roman"/>
              </a:rPr>
              <a:t>корок. </a:t>
            </a:r>
            <a:r>
              <a:rPr lang="uk-UA" sz="2400" dirty="0" smtClean="0">
                <a:latin typeface="Times New Roman"/>
                <a:ea typeface="Times New Roman"/>
              </a:rPr>
              <a:t/>
            </a:r>
            <a:br>
              <a:rPr lang="uk-UA" sz="2400" dirty="0" smtClean="0">
                <a:latin typeface="Times New Roman"/>
                <a:ea typeface="Times New Roman"/>
              </a:rPr>
            </a:br>
            <a:r>
              <a:rPr lang="uk-UA" sz="2400" dirty="0" smtClean="0">
                <a:latin typeface="Times New Roman"/>
                <a:ea typeface="Times New Roman"/>
              </a:rPr>
              <a:t>	Молоко </a:t>
            </a:r>
            <a:r>
              <a:rPr lang="uk-UA" sz="2400" dirty="0">
                <a:latin typeface="Times New Roman"/>
                <a:ea typeface="Times New Roman"/>
              </a:rPr>
              <a:t>заливають медичним шприцом в мірний циліндр,</a:t>
            </a:r>
            <a:r>
              <a:rPr lang="uk-UA" sz="2400" spc="5" dirty="0">
                <a:latin typeface="Times New Roman"/>
                <a:ea typeface="Times New Roman"/>
              </a:rPr>
              <a:t> </a:t>
            </a:r>
            <a:r>
              <a:rPr lang="uk-UA" sz="2400" dirty="0">
                <a:latin typeface="Times New Roman"/>
                <a:ea typeface="Times New Roman"/>
              </a:rPr>
              <a:t>знизу</a:t>
            </a:r>
            <a:r>
              <a:rPr lang="uk-UA" sz="2400" spc="5" dirty="0">
                <a:latin typeface="Times New Roman"/>
                <a:ea typeface="Times New Roman"/>
              </a:rPr>
              <a:t> </a:t>
            </a:r>
            <a:r>
              <a:rPr lang="uk-UA" sz="2400" dirty="0">
                <a:latin typeface="Times New Roman"/>
                <a:ea typeface="Times New Roman"/>
              </a:rPr>
              <a:t>капіляр</a:t>
            </a:r>
            <a:r>
              <a:rPr lang="uk-UA" sz="2400" spc="5" dirty="0">
                <a:latin typeface="Times New Roman"/>
                <a:ea typeface="Times New Roman"/>
              </a:rPr>
              <a:t> </a:t>
            </a:r>
            <a:r>
              <a:rPr lang="uk-UA" sz="2400" dirty="0">
                <a:latin typeface="Times New Roman"/>
                <a:ea typeface="Times New Roman"/>
              </a:rPr>
              <a:t>закритий</a:t>
            </a:r>
            <a:r>
              <a:rPr lang="uk-UA" sz="2400" spc="5" dirty="0">
                <a:latin typeface="Times New Roman"/>
                <a:ea typeface="Times New Roman"/>
              </a:rPr>
              <a:t> </a:t>
            </a:r>
            <a:r>
              <a:rPr lang="uk-UA" sz="2400" dirty="0">
                <a:latin typeface="Times New Roman"/>
                <a:ea typeface="Times New Roman"/>
              </a:rPr>
              <a:t>корком.</a:t>
            </a:r>
            <a:r>
              <a:rPr lang="uk-UA" sz="2400" spc="5" dirty="0">
                <a:latin typeface="Times New Roman"/>
                <a:ea typeface="Times New Roman"/>
              </a:rPr>
              <a:t> </a:t>
            </a:r>
            <a:r>
              <a:rPr lang="uk-UA" sz="2400" dirty="0">
                <a:latin typeface="Times New Roman"/>
                <a:ea typeface="Times New Roman"/>
              </a:rPr>
              <a:t>Другим</a:t>
            </a:r>
            <a:r>
              <a:rPr lang="uk-UA" sz="2400" spc="5" dirty="0">
                <a:latin typeface="Times New Roman"/>
                <a:ea typeface="Times New Roman"/>
              </a:rPr>
              <a:t> </a:t>
            </a:r>
            <a:r>
              <a:rPr lang="uk-UA" sz="2400" dirty="0">
                <a:latin typeface="Times New Roman"/>
                <a:ea typeface="Times New Roman"/>
              </a:rPr>
              <a:t>шприцом</a:t>
            </a:r>
            <a:r>
              <a:rPr lang="uk-UA" sz="2400" spc="5" dirty="0">
                <a:latin typeface="Times New Roman"/>
                <a:ea typeface="Times New Roman"/>
              </a:rPr>
              <a:t> </a:t>
            </a:r>
            <a:r>
              <a:rPr lang="uk-UA" sz="2400" dirty="0">
                <a:latin typeface="Times New Roman"/>
                <a:ea typeface="Times New Roman"/>
              </a:rPr>
              <a:t>вносять</a:t>
            </a:r>
            <a:r>
              <a:rPr lang="uk-UA" sz="2400" spc="5" dirty="0">
                <a:latin typeface="Times New Roman"/>
                <a:ea typeface="Times New Roman"/>
              </a:rPr>
              <a:t> </a:t>
            </a:r>
            <a:r>
              <a:rPr lang="uk-UA" sz="2400" dirty="0">
                <a:latin typeface="Times New Roman"/>
                <a:ea typeface="Times New Roman"/>
              </a:rPr>
              <a:t>1</a:t>
            </a:r>
            <a:r>
              <a:rPr lang="uk-UA" sz="2400" spc="5" dirty="0">
                <a:latin typeface="Times New Roman"/>
                <a:ea typeface="Times New Roman"/>
              </a:rPr>
              <a:t> </a:t>
            </a:r>
            <a:r>
              <a:rPr lang="uk-UA" sz="2400" dirty="0">
                <a:latin typeface="Times New Roman"/>
                <a:ea typeface="Times New Roman"/>
              </a:rPr>
              <a:t>мл</a:t>
            </a:r>
            <a:r>
              <a:rPr lang="uk-UA" sz="2400" spc="5" dirty="0">
                <a:latin typeface="Times New Roman"/>
                <a:ea typeface="Times New Roman"/>
              </a:rPr>
              <a:t> </a:t>
            </a:r>
            <a:r>
              <a:rPr lang="uk-UA" sz="2400" dirty="0">
                <a:latin typeface="Times New Roman"/>
                <a:ea typeface="Times New Roman"/>
              </a:rPr>
              <a:t>розчину сичужного ферменту. Перемішують. Виймають з капіляра</a:t>
            </a:r>
            <a:r>
              <a:rPr lang="uk-UA" sz="2400" spc="5" dirty="0">
                <a:latin typeface="Times New Roman"/>
                <a:ea typeface="Times New Roman"/>
              </a:rPr>
              <a:t> </a:t>
            </a:r>
            <a:r>
              <a:rPr lang="uk-UA" sz="2400" dirty="0">
                <a:latin typeface="Times New Roman"/>
                <a:ea typeface="Times New Roman"/>
              </a:rPr>
              <a:t>корок,</a:t>
            </a:r>
            <a:r>
              <a:rPr lang="uk-UA" sz="2400" spc="5" dirty="0">
                <a:latin typeface="Times New Roman"/>
                <a:ea typeface="Times New Roman"/>
              </a:rPr>
              <a:t> </a:t>
            </a:r>
            <a:r>
              <a:rPr lang="uk-UA" sz="2400" dirty="0">
                <a:latin typeface="Times New Roman"/>
                <a:ea typeface="Times New Roman"/>
              </a:rPr>
              <a:t>включають секундомір.</a:t>
            </a:r>
            <a:r>
              <a:rPr lang="uk-UA" sz="2400" spc="5" dirty="0">
                <a:latin typeface="Times New Roman"/>
                <a:ea typeface="Times New Roman"/>
              </a:rPr>
              <a:t> </a:t>
            </a:r>
            <a:r>
              <a:rPr lang="uk-UA" sz="2400" dirty="0">
                <a:latin typeface="Times New Roman"/>
                <a:ea typeface="Times New Roman"/>
              </a:rPr>
              <a:t>Після</a:t>
            </a:r>
            <a:r>
              <a:rPr lang="uk-UA" sz="2400" spc="5" dirty="0">
                <a:latin typeface="Times New Roman"/>
                <a:ea typeface="Times New Roman"/>
              </a:rPr>
              <a:t> </a:t>
            </a:r>
            <a:r>
              <a:rPr lang="uk-UA" sz="2400" dirty="0">
                <a:latin typeface="Times New Roman"/>
                <a:ea typeface="Times New Roman"/>
              </a:rPr>
              <a:t>утворення</a:t>
            </a:r>
            <a:r>
              <a:rPr lang="uk-UA" sz="2400" spc="5" dirty="0">
                <a:latin typeface="Times New Roman"/>
                <a:ea typeface="Times New Roman"/>
              </a:rPr>
              <a:t> </a:t>
            </a:r>
            <a:r>
              <a:rPr lang="uk-UA" sz="2400" dirty="0">
                <a:latin typeface="Times New Roman"/>
                <a:ea typeface="Times New Roman"/>
              </a:rPr>
              <a:t>у вимірювальній</a:t>
            </a:r>
            <a:r>
              <a:rPr lang="uk-UA" sz="2400" spc="5" dirty="0">
                <a:latin typeface="Times New Roman"/>
                <a:ea typeface="Times New Roman"/>
              </a:rPr>
              <a:t> </a:t>
            </a:r>
            <a:r>
              <a:rPr lang="uk-UA" sz="2400" dirty="0">
                <a:latin typeface="Times New Roman"/>
                <a:ea typeface="Times New Roman"/>
              </a:rPr>
              <a:t>трубці</a:t>
            </a:r>
            <a:r>
              <a:rPr lang="uk-UA" sz="2400" spc="5" dirty="0">
                <a:latin typeface="Times New Roman"/>
                <a:ea typeface="Times New Roman"/>
              </a:rPr>
              <a:t> </a:t>
            </a:r>
            <a:r>
              <a:rPr lang="uk-UA" sz="2400" dirty="0">
                <a:latin typeface="Times New Roman"/>
                <a:ea typeface="Times New Roman"/>
              </a:rPr>
              <a:t>згустку,</a:t>
            </a:r>
            <a:r>
              <a:rPr lang="uk-UA" sz="2400" spc="5" dirty="0">
                <a:latin typeface="Times New Roman"/>
                <a:ea typeface="Times New Roman"/>
              </a:rPr>
              <a:t> </a:t>
            </a:r>
            <a:r>
              <a:rPr lang="uk-UA" sz="2400" dirty="0">
                <a:latin typeface="Times New Roman"/>
                <a:ea typeface="Times New Roman"/>
              </a:rPr>
              <a:t>визначають</a:t>
            </a:r>
            <a:r>
              <a:rPr lang="uk-UA" sz="2400" spc="5" dirty="0">
                <a:latin typeface="Times New Roman"/>
                <a:ea typeface="Times New Roman"/>
              </a:rPr>
              <a:t> </a:t>
            </a:r>
            <a:r>
              <a:rPr lang="uk-UA" sz="2400" dirty="0">
                <a:latin typeface="Times New Roman"/>
                <a:ea typeface="Times New Roman"/>
              </a:rPr>
              <a:t>рівень</a:t>
            </a:r>
            <a:r>
              <a:rPr lang="uk-UA" sz="2400" spc="5" dirty="0">
                <a:latin typeface="Times New Roman"/>
                <a:ea typeface="Times New Roman"/>
              </a:rPr>
              <a:t> </a:t>
            </a:r>
            <a:r>
              <a:rPr lang="uk-UA" sz="2400" dirty="0">
                <a:latin typeface="Times New Roman"/>
                <a:ea typeface="Times New Roman"/>
              </a:rPr>
              <a:t>його</a:t>
            </a:r>
            <a:r>
              <a:rPr lang="uk-UA" sz="2400" spc="5" dirty="0">
                <a:latin typeface="Times New Roman"/>
                <a:ea typeface="Times New Roman"/>
              </a:rPr>
              <a:t> </a:t>
            </a:r>
            <a:r>
              <a:rPr lang="uk-UA" sz="2400" dirty="0">
                <a:latin typeface="Times New Roman"/>
                <a:ea typeface="Times New Roman"/>
              </a:rPr>
              <a:t>вільної</a:t>
            </a:r>
            <a:r>
              <a:rPr lang="uk-UA" sz="2400" spc="5" dirty="0">
                <a:latin typeface="Times New Roman"/>
                <a:ea typeface="Times New Roman"/>
              </a:rPr>
              <a:t> </a:t>
            </a:r>
            <a:r>
              <a:rPr lang="uk-UA" sz="2400" dirty="0">
                <a:latin typeface="Times New Roman"/>
                <a:ea typeface="Times New Roman"/>
              </a:rPr>
              <a:t>поверхні.</a:t>
            </a:r>
            <a:r>
              <a:rPr lang="uk-UA" sz="2400" spc="5" dirty="0">
                <a:latin typeface="Times New Roman"/>
                <a:ea typeface="Times New Roman"/>
              </a:rPr>
              <a:t> </a:t>
            </a:r>
            <a:r>
              <a:rPr lang="uk-UA" sz="2400" spc="5" dirty="0" smtClean="0">
                <a:latin typeface="Times New Roman"/>
                <a:ea typeface="Times New Roman"/>
              </a:rPr>
              <a:t/>
            </a:r>
            <a:br>
              <a:rPr lang="uk-UA" sz="2400" spc="5" dirty="0" smtClean="0">
                <a:latin typeface="Times New Roman"/>
                <a:ea typeface="Times New Roman"/>
              </a:rPr>
            </a:br>
            <a:r>
              <a:rPr lang="uk-UA" sz="2400" spc="5" dirty="0" smtClean="0">
                <a:latin typeface="Times New Roman"/>
                <a:ea typeface="Times New Roman"/>
              </a:rPr>
              <a:t>	</a:t>
            </a:r>
            <a:r>
              <a:rPr lang="uk-UA" sz="2400" dirty="0" smtClean="0">
                <a:latin typeface="Times New Roman"/>
                <a:ea typeface="Times New Roman"/>
              </a:rPr>
              <a:t>Для</a:t>
            </a:r>
            <a:r>
              <a:rPr lang="uk-UA" sz="2400" spc="5" dirty="0" smtClean="0">
                <a:latin typeface="Times New Roman"/>
                <a:ea typeface="Times New Roman"/>
              </a:rPr>
              <a:t> </a:t>
            </a:r>
            <a:r>
              <a:rPr lang="uk-UA" sz="2400" dirty="0">
                <a:latin typeface="Times New Roman"/>
                <a:ea typeface="Times New Roman"/>
              </a:rPr>
              <a:t>молока з високими </a:t>
            </a:r>
            <a:r>
              <a:rPr lang="uk-UA" sz="2400" dirty="0" err="1">
                <a:latin typeface="Times New Roman"/>
                <a:ea typeface="Times New Roman"/>
              </a:rPr>
              <a:t>коагуляційними</a:t>
            </a:r>
            <a:r>
              <a:rPr lang="uk-UA" sz="2400" dirty="0">
                <a:latin typeface="Times New Roman"/>
                <a:ea typeface="Times New Roman"/>
              </a:rPr>
              <a:t> властивостями - 10-15 поділок,</a:t>
            </a:r>
            <a:r>
              <a:rPr lang="uk-UA" sz="2400" spc="5" dirty="0">
                <a:latin typeface="Times New Roman"/>
                <a:ea typeface="Times New Roman"/>
              </a:rPr>
              <a:t> </a:t>
            </a:r>
            <a:r>
              <a:rPr lang="uk-UA" sz="2400" dirty="0">
                <a:latin typeface="Times New Roman"/>
                <a:ea typeface="Times New Roman"/>
              </a:rPr>
              <a:t>для</a:t>
            </a:r>
            <a:r>
              <a:rPr lang="uk-UA" sz="2400" spc="5" dirty="0">
                <a:latin typeface="Times New Roman"/>
                <a:ea typeface="Times New Roman"/>
              </a:rPr>
              <a:t> </a:t>
            </a:r>
            <a:r>
              <a:rPr lang="uk-UA" sz="2400" dirty="0">
                <a:latin typeface="Times New Roman"/>
                <a:ea typeface="Times New Roman"/>
              </a:rPr>
              <a:t>нормального</a:t>
            </a:r>
            <a:r>
              <a:rPr lang="uk-UA" sz="2400" spc="5" dirty="0">
                <a:latin typeface="Times New Roman"/>
                <a:ea typeface="Times New Roman"/>
              </a:rPr>
              <a:t> </a:t>
            </a:r>
            <a:r>
              <a:rPr lang="uk-UA" sz="2400" dirty="0">
                <a:latin typeface="Times New Roman"/>
                <a:ea typeface="Times New Roman"/>
              </a:rPr>
              <a:t>молока</a:t>
            </a:r>
            <a:r>
              <a:rPr lang="uk-UA" sz="2400" spc="5" dirty="0">
                <a:latin typeface="Times New Roman"/>
                <a:ea typeface="Times New Roman"/>
              </a:rPr>
              <a:t> </a:t>
            </a:r>
            <a:r>
              <a:rPr lang="uk-UA" sz="2400" dirty="0">
                <a:latin typeface="Times New Roman"/>
                <a:ea typeface="Times New Roman"/>
              </a:rPr>
              <a:t>-</a:t>
            </a:r>
            <a:r>
              <a:rPr lang="uk-UA" sz="2400" spc="5" dirty="0">
                <a:latin typeface="Times New Roman"/>
                <a:ea typeface="Times New Roman"/>
              </a:rPr>
              <a:t> </a:t>
            </a:r>
            <a:r>
              <a:rPr lang="uk-UA" sz="2400" dirty="0">
                <a:latin typeface="Times New Roman"/>
                <a:ea typeface="Times New Roman"/>
              </a:rPr>
              <a:t>16-19</a:t>
            </a:r>
            <a:r>
              <a:rPr lang="uk-UA" sz="2400" spc="5" dirty="0">
                <a:latin typeface="Times New Roman"/>
                <a:ea typeface="Times New Roman"/>
              </a:rPr>
              <a:t> </a:t>
            </a:r>
            <a:r>
              <a:rPr lang="uk-UA" sz="2400" dirty="0">
                <a:latin typeface="Times New Roman"/>
                <a:ea typeface="Times New Roman"/>
              </a:rPr>
              <a:t>поділок,</a:t>
            </a:r>
            <a:r>
              <a:rPr lang="uk-UA" sz="2400" spc="5" dirty="0">
                <a:latin typeface="Times New Roman"/>
                <a:ea typeface="Times New Roman"/>
              </a:rPr>
              <a:t> </a:t>
            </a:r>
            <a:r>
              <a:rPr lang="uk-UA" sz="2400" dirty="0">
                <a:latin typeface="Times New Roman"/>
                <a:ea typeface="Times New Roman"/>
              </a:rPr>
              <a:t>для</a:t>
            </a:r>
            <a:r>
              <a:rPr lang="uk-UA" sz="2400" spc="5" dirty="0">
                <a:latin typeface="Times New Roman"/>
                <a:ea typeface="Times New Roman"/>
              </a:rPr>
              <a:t> </a:t>
            </a:r>
            <a:r>
              <a:rPr lang="uk-UA" sz="2400" dirty="0" err="1">
                <a:latin typeface="Times New Roman"/>
                <a:ea typeface="Times New Roman"/>
              </a:rPr>
              <a:t>сичужно</a:t>
            </a:r>
            <a:r>
              <a:rPr lang="uk-UA" sz="2400" dirty="0">
                <a:latin typeface="Times New Roman"/>
                <a:ea typeface="Times New Roman"/>
              </a:rPr>
              <a:t>-в'ялого</a:t>
            </a:r>
            <a:r>
              <a:rPr lang="uk-UA" sz="2400" spc="5" dirty="0">
                <a:latin typeface="Times New Roman"/>
                <a:ea typeface="Times New Roman"/>
              </a:rPr>
              <a:t> </a:t>
            </a:r>
            <a:r>
              <a:rPr lang="uk-UA" sz="2400" dirty="0">
                <a:latin typeface="Times New Roman"/>
                <a:ea typeface="Times New Roman"/>
              </a:rPr>
              <a:t>молока - 20-25 поділок. </a:t>
            </a:r>
            <a:r>
              <a:rPr lang="uk-UA" sz="2400" dirty="0" smtClean="0">
                <a:latin typeface="Times New Roman"/>
                <a:ea typeface="Times New Roman"/>
              </a:rPr>
              <a:t/>
            </a:r>
            <a:br>
              <a:rPr lang="uk-UA" sz="2400" dirty="0" smtClean="0">
                <a:latin typeface="Times New Roman"/>
                <a:ea typeface="Times New Roman"/>
              </a:rPr>
            </a:br>
            <a:r>
              <a:rPr lang="uk-UA" sz="2400" dirty="0" smtClean="0">
                <a:latin typeface="Times New Roman"/>
                <a:ea typeface="Times New Roman"/>
              </a:rPr>
              <a:t>Таким </a:t>
            </a:r>
            <a:r>
              <a:rPr lang="uk-UA" sz="2400" dirty="0">
                <a:latin typeface="Times New Roman"/>
                <a:ea typeface="Times New Roman"/>
              </a:rPr>
              <a:t>чином, можна швидко, з невеликої</a:t>
            </a:r>
            <a:r>
              <a:rPr lang="uk-UA" sz="2400" spc="5" dirty="0">
                <a:latin typeface="Times New Roman"/>
                <a:ea typeface="Times New Roman"/>
              </a:rPr>
              <a:t> </a:t>
            </a:r>
            <a:r>
              <a:rPr lang="uk-UA" sz="2400" dirty="0">
                <a:latin typeface="Times New Roman"/>
                <a:ea typeface="Times New Roman"/>
              </a:rPr>
              <a:t>кількості</a:t>
            </a:r>
            <a:r>
              <a:rPr lang="uk-UA" sz="2400" spc="5" dirty="0">
                <a:latin typeface="Times New Roman"/>
                <a:ea typeface="Times New Roman"/>
              </a:rPr>
              <a:t> </a:t>
            </a:r>
            <a:r>
              <a:rPr lang="uk-UA" sz="2400" dirty="0">
                <a:latin typeface="Times New Roman"/>
                <a:ea typeface="Times New Roman"/>
              </a:rPr>
              <a:t>молока,</a:t>
            </a:r>
            <a:r>
              <a:rPr lang="uk-UA" sz="2400" spc="5" dirty="0">
                <a:latin typeface="Times New Roman"/>
                <a:ea typeface="Times New Roman"/>
              </a:rPr>
              <a:t> </a:t>
            </a:r>
            <a:r>
              <a:rPr lang="uk-UA" sz="2400" dirty="0">
                <a:latin typeface="Times New Roman"/>
                <a:ea typeface="Times New Roman"/>
              </a:rPr>
              <a:t>оцінити</a:t>
            </a:r>
            <a:r>
              <a:rPr lang="uk-UA" sz="2400" spc="5" dirty="0">
                <a:latin typeface="Times New Roman"/>
                <a:ea typeface="Times New Roman"/>
              </a:rPr>
              <a:t> </a:t>
            </a:r>
            <a:r>
              <a:rPr lang="uk-UA" sz="2400" dirty="0">
                <a:latin typeface="Times New Roman"/>
                <a:ea typeface="Times New Roman"/>
              </a:rPr>
              <a:t>його</a:t>
            </a:r>
            <a:r>
              <a:rPr lang="uk-UA" sz="2400" spc="5" dirty="0">
                <a:latin typeface="Times New Roman"/>
                <a:ea typeface="Times New Roman"/>
              </a:rPr>
              <a:t> </a:t>
            </a:r>
            <a:r>
              <a:rPr lang="uk-UA" sz="2400" dirty="0">
                <a:latin typeface="Times New Roman"/>
                <a:ea typeface="Times New Roman"/>
              </a:rPr>
              <a:t>придатність</a:t>
            </a:r>
            <a:r>
              <a:rPr lang="uk-UA" sz="2400" spc="5" dirty="0">
                <a:latin typeface="Times New Roman"/>
                <a:ea typeface="Times New Roman"/>
              </a:rPr>
              <a:t> </a:t>
            </a:r>
            <a:r>
              <a:rPr lang="uk-UA" sz="2400" dirty="0">
                <a:latin typeface="Times New Roman"/>
                <a:ea typeface="Times New Roman"/>
              </a:rPr>
              <a:t>для</a:t>
            </a:r>
            <a:r>
              <a:rPr lang="uk-UA" sz="2400" spc="5" dirty="0">
                <a:latin typeface="Times New Roman"/>
                <a:ea typeface="Times New Roman"/>
              </a:rPr>
              <a:t> </a:t>
            </a:r>
            <a:r>
              <a:rPr lang="uk-UA" sz="2400" dirty="0">
                <a:latin typeface="Times New Roman"/>
                <a:ea typeface="Times New Roman"/>
              </a:rPr>
              <a:t>виробництва</a:t>
            </a:r>
            <a:r>
              <a:rPr lang="uk-UA" sz="2400" spc="-385" dirty="0">
                <a:latin typeface="Times New Roman"/>
                <a:ea typeface="Times New Roman"/>
              </a:rPr>
              <a:t> </a:t>
            </a:r>
            <a:r>
              <a:rPr lang="uk-UA" sz="2400" dirty="0">
                <a:latin typeface="Times New Roman"/>
                <a:ea typeface="Times New Roman"/>
              </a:rPr>
              <a:t>сичужних</a:t>
            </a:r>
            <a:r>
              <a:rPr lang="uk-UA" sz="2400" spc="-5" dirty="0">
                <a:latin typeface="Times New Roman"/>
                <a:ea typeface="Times New Roman"/>
              </a:rPr>
              <a:t> </a:t>
            </a:r>
            <a:r>
              <a:rPr lang="uk-UA" sz="2400" dirty="0">
                <a:latin typeface="Times New Roman"/>
                <a:ea typeface="Times New Roman"/>
              </a:rPr>
              <a:t>сирів.</a:t>
            </a:r>
            <a:r>
              <a:rPr lang="ru-RU" sz="2000" dirty="0">
                <a:latin typeface="Times New Roman"/>
                <a:ea typeface="Times New Roman"/>
              </a:rPr>
              <a:t/>
            </a:r>
            <a:br>
              <a:rPr lang="ru-RU" sz="2000" dirty="0">
                <a:latin typeface="Times New Roman"/>
                <a:ea typeface="Times New Roman"/>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1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05064"/>
            <a:ext cx="3250704" cy="1008112"/>
          </a:xfrm>
        </p:spPr>
        <p:txBody>
          <a:bodyPr>
            <a:normAutofit/>
          </a:bodyPr>
          <a:lstStyle/>
          <a:p>
            <a:r>
              <a:rPr lang="uk-UA" sz="2000" dirty="0" smtClean="0">
                <a:latin typeface="Times New Roman" panose="02020603050405020304" pitchFamily="18" charset="0"/>
                <a:cs typeface="Times New Roman" panose="02020603050405020304" pitchFamily="18" charset="0"/>
              </a:rPr>
              <a:t>Віскозиметр для визначення соматичних клітин молока</a:t>
            </a:r>
            <a:endParaRPr lang="ru-RU" sz="20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1114425"/>
            <a:ext cx="3744415" cy="303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871" y="3212976"/>
            <a:ext cx="427727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784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pPr algn="l"/>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Контрольні</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питання</a:t>
            </a:r>
            <a:r>
              <a:rPr lang="ru-RU" sz="2800" b="1" dirty="0">
                <a:solidFill>
                  <a:srgbClr val="C00000"/>
                </a:solidFill>
                <a:latin typeface="Times New Roman" panose="02020603050405020304" pitchFamily="18" charset="0"/>
                <a:cs typeface="Times New Roman" panose="02020603050405020304" pitchFamily="18" charset="0"/>
              </a:rPr>
              <a:t/>
            </a:r>
            <a:br>
              <a:rPr lang="ru-RU" sz="2800" b="1" dirty="0">
                <a:solidFill>
                  <a:srgbClr val="C00000"/>
                </a:solidFill>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1.Який </a:t>
            </a:r>
            <a:r>
              <a:rPr lang="ru-RU" sz="2400" dirty="0" err="1">
                <a:latin typeface="Times New Roman" panose="02020603050405020304" pitchFamily="18" charset="0"/>
                <a:cs typeface="Times New Roman" panose="02020603050405020304" pitchFamily="18" charset="0"/>
              </a:rPr>
              <a:t>показник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визначає</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натуральність</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свіжість</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молока?</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2.Яким </a:t>
            </a:r>
            <a:r>
              <a:rPr lang="ru-RU" sz="2400" dirty="0">
                <a:latin typeface="Times New Roman" panose="02020603050405020304" pitchFamily="18" charset="0"/>
                <a:cs typeface="Times New Roman" panose="02020603050405020304" pitchFamily="18" charset="0"/>
              </a:rPr>
              <a:t>методом </a:t>
            </a:r>
            <a:r>
              <a:rPr lang="ru-RU" sz="2400" dirty="0" err="1">
                <a:latin typeface="Times New Roman" panose="02020603050405020304" pitchFamily="18" charset="0"/>
                <a:cs typeface="Times New Roman" panose="02020603050405020304" pitchFamily="18" charset="0"/>
              </a:rPr>
              <a:t>визначається</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густина</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кислотність</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молока?</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3.Яку </a:t>
            </a:r>
            <a:r>
              <a:rPr lang="ru-RU" sz="2400" dirty="0" err="1">
                <a:latin typeface="Times New Roman" panose="02020603050405020304" pitchFamily="18" charset="0"/>
                <a:cs typeface="Times New Roman" panose="02020603050405020304" pitchFamily="18" charset="0"/>
              </a:rPr>
              <a:t>кислотність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свіже</a:t>
            </a:r>
            <a:r>
              <a:rPr lang="ru-RU" sz="2400" dirty="0">
                <a:latin typeface="Times New Roman" panose="02020603050405020304" pitchFamily="18" charset="0"/>
                <a:cs typeface="Times New Roman" panose="02020603050405020304" pitchFamily="18" charset="0"/>
              </a:rPr>
              <a:t> молоко, сметана, сир?</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4.Як </a:t>
            </a:r>
            <a:r>
              <a:rPr lang="ru-RU" sz="2400" dirty="0" err="1">
                <a:latin typeface="Times New Roman" panose="02020603050405020304" pitchFamily="18" charset="0"/>
                <a:cs typeface="Times New Roman" panose="02020603050405020304" pitchFamily="18" charset="0"/>
              </a:rPr>
              <a:t>визначити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вм</a:t>
            </a:r>
            <a:r>
              <a:rPr lang="uk-UA" sz="2400" dirty="0" smtClean="0">
                <a:latin typeface="Times New Roman" panose="02020603050405020304" pitchFamily="18" charset="0"/>
                <a:cs typeface="Times New Roman" panose="02020603050405020304" pitchFamily="18" charset="0"/>
              </a:rPr>
              <a:t>і</a:t>
            </a:r>
            <a:r>
              <a:rPr lang="ru-RU" sz="2400" dirty="0" err="1" smtClean="0">
                <a:latin typeface="Times New Roman" panose="02020603050405020304" pitchFamily="18" charset="0"/>
                <a:cs typeface="Times New Roman" panose="02020603050405020304" pitchFamily="18" charset="0"/>
              </a:rPr>
              <a:t>ст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білка</a:t>
            </a:r>
            <a:r>
              <a:rPr lang="ru-RU" sz="2400" dirty="0" smtClean="0">
                <a:latin typeface="Times New Roman" panose="02020603050405020304" pitchFamily="18" charset="0"/>
                <a:cs typeface="Times New Roman" panose="02020603050405020304" pitchFamily="18" charset="0"/>
              </a:rPr>
              <a:t> в </a:t>
            </a:r>
            <a:r>
              <a:rPr lang="ru-RU" sz="2400" dirty="0" err="1" smtClean="0">
                <a:latin typeface="Times New Roman" panose="02020603050405020304" pitchFamily="18" charset="0"/>
                <a:cs typeface="Times New Roman" panose="02020603050405020304" pitchFamily="18" charset="0"/>
              </a:rPr>
              <a:t>молоці</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5.Які </a:t>
            </a:r>
            <a:r>
              <a:rPr lang="ru-RU" sz="2400" dirty="0" err="1">
                <a:latin typeface="Times New Roman" panose="02020603050405020304" pitchFamily="18" charset="0"/>
                <a:cs typeface="Times New Roman" panose="02020603050405020304" pitchFamily="18" charset="0"/>
              </a:rPr>
              <a:t>складові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білок</a:t>
            </a:r>
            <a:r>
              <a:rPr lang="ru-RU" sz="2400" dirty="0">
                <a:latin typeface="Times New Roman" panose="02020603050405020304" pitchFamily="18" charset="0"/>
                <a:cs typeface="Times New Roman" panose="02020603050405020304" pitchFamily="18" charset="0"/>
              </a:rPr>
              <a:t> молока?</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6.Який </a:t>
            </a:r>
            <a:r>
              <a:rPr lang="ru-RU" sz="2400" dirty="0" err="1">
                <a:latin typeface="Times New Roman" panose="02020603050405020304" pitchFamily="18" charset="0"/>
                <a:cs typeface="Times New Roman" panose="02020603050405020304" pitchFamily="18" charset="0"/>
              </a:rPr>
              <a:t>білок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колір</a:t>
            </a:r>
            <a:r>
              <a:rPr lang="ru-RU" sz="2400" dirty="0">
                <a:latin typeface="Times New Roman" panose="02020603050405020304" pitchFamily="18" charset="0"/>
                <a:cs typeface="Times New Roman" panose="02020603050405020304" pitchFamily="18" charset="0"/>
              </a:rPr>
              <a:t> молока?</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7.Що </a:t>
            </a:r>
            <a:r>
              <a:rPr lang="ru-RU" sz="2400" dirty="0" err="1">
                <a:latin typeface="Times New Roman" panose="02020603050405020304" pitchFamily="18" charset="0"/>
                <a:cs typeface="Times New Roman" panose="02020603050405020304" pitchFamily="18" charset="0"/>
              </a:rPr>
              <a:t>означає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термін</a:t>
            </a:r>
            <a:r>
              <a:rPr lang="ru-RU" sz="2400" dirty="0">
                <a:latin typeface="Times New Roman" panose="02020603050405020304" pitchFamily="18" charset="0"/>
                <a:cs typeface="Times New Roman" panose="02020603050405020304" pitchFamily="18" charset="0"/>
              </a:rPr>
              <a:t> «мастит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якими</a:t>
            </a:r>
            <a:r>
              <a:rPr lang="ru-RU" sz="2400" dirty="0" smtClean="0">
                <a:latin typeface="Times New Roman" panose="02020603050405020304" pitchFamily="18" charset="0"/>
                <a:cs typeface="Times New Roman" panose="02020603050405020304" pitchFamily="18" charset="0"/>
              </a:rPr>
              <a:t> методами  </a:t>
            </a:r>
            <a:r>
              <a:rPr lang="ru-RU" sz="2400" dirty="0" err="1" smtClean="0">
                <a:latin typeface="Times New Roman" panose="02020603050405020304" pitchFamily="18" charset="0"/>
                <a:cs typeface="Times New Roman" panose="02020603050405020304" pitchFamily="18" charset="0"/>
              </a:rPr>
              <a:t>визначається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наявність</a:t>
            </a:r>
            <a:r>
              <a:rPr lang="ru-RU" sz="2400" dirty="0" smtClean="0">
                <a:latin typeface="Times New Roman" panose="02020603050405020304" pitchFamily="18" charset="0"/>
                <a:cs typeface="Times New Roman" panose="02020603050405020304" pitchFamily="18" charset="0"/>
              </a:rPr>
              <a:t> маститу?</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8.3а </a:t>
            </a:r>
            <a:r>
              <a:rPr lang="ru-RU" sz="2400" dirty="0" err="1">
                <a:latin typeface="Times New Roman" panose="02020603050405020304" pitchFamily="18" charset="0"/>
                <a:cs typeface="Times New Roman" panose="02020603050405020304" pitchFamily="18" charset="0"/>
              </a:rPr>
              <a:t>допомогою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приладів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визначають</a:t>
            </a:r>
            <a:r>
              <a:rPr lang="ru-RU" sz="2400" dirty="0">
                <a:latin typeface="Times New Roman" panose="02020603050405020304" pitchFamily="18" charset="0"/>
                <a:cs typeface="Times New Roman" panose="02020603050405020304" pitchFamily="18" charset="0"/>
              </a:rPr>
              <a:t> жир молока</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9. </a:t>
            </a:r>
            <a:r>
              <a:rPr lang="ru-RU" sz="2400" dirty="0" err="1" smtClean="0">
                <a:latin typeface="Times New Roman" panose="02020603050405020304" pitchFamily="18" charset="0"/>
                <a:cs typeface="Times New Roman" panose="02020603050405020304" pitchFamily="18" charset="0"/>
              </a:rPr>
              <a:t>Сучасні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експресні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методи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визначення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показників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якості</a:t>
            </a:r>
            <a:r>
              <a:rPr lang="ru-RU" sz="2400" dirty="0" smtClean="0">
                <a:latin typeface="Times New Roman" panose="02020603050405020304" pitchFamily="18" charset="0"/>
                <a:cs typeface="Times New Roman" panose="02020603050405020304" pitchFamily="18" charset="0"/>
              </a:rPr>
              <a:t> молока.</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10. </a:t>
            </a:r>
            <a:r>
              <a:rPr lang="ru-RU" sz="2400" dirty="0" err="1">
                <a:latin typeface="Times New Roman" panose="02020603050405020304" pitchFamily="18" charset="0"/>
                <a:cs typeface="Times New Roman" panose="02020603050405020304" pitchFamily="18" charset="0"/>
              </a:rPr>
              <a:t>Я</a:t>
            </a:r>
            <a:r>
              <a:rPr lang="ru-RU" sz="2400" dirty="0" err="1" smtClean="0">
                <a:latin typeface="Times New Roman" panose="02020603050405020304" pitchFamily="18" charset="0"/>
                <a:cs typeface="Times New Roman" panose="02020603050405020304" pitchFamily="18" charset="0"/>
              </a:rPr>
              <a:t>кий</a:t>
            </a:r>
            <a:r>
              <a:rPr lang="ru-RU" sz="2400" dirty="0" smtClean="0">
                <a:latin typeface="Times New Roman" panose="02020603050405020304" pitchFamily="18" charset="0"/>
                <a:cs typeface="Times New Roman" panose="02020603050405020304" pitchFamily="18" charset="0"/>
              </a:rPr>
              <a:t> порядок </a:t>
            </a:r>
            <a:r>
              <a:rPr lang="ru-RU" sz="2400" dirty="0" err="1" smtClean="0">
                <a:latin typeface="Times New Roman" panose="02020603050405020304" pitchFamily="18" charset="0"/>
                <a:cs typeface="Times New Roman" panose="02020603050405020304" pitchFamily="18" charset="0"/>
              </a:rPr>
              <a:t>визначення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показників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якості</a:t>
            </a:r>
            <a:r>
              <a:rPr lang="ru-RU" sz="2400" dirty="0" smtClean="0">
                <a:latin typeface="Times New Roman" panose="02020603050405020304" pitchFamily="18" charset="0"/>
                <a:cs typeface="Times New Roman" panose="02020603050405020304" pitchFamily="18" charset="0"/>
              </a:rPr>
              <a:t> молока на </a:t>
            </a:r>
            <a:r>
              <a:rPr lang="ru-RU" sz="2400" dirty="0" err="1" smtClean="0">
                <a:latin typeface="Times New Roman" panose="02020603050405020304" pitchFamily="18" charset="0"/>
                <a:cs typeface="Times New Roman" panose="02020603050405020304" pitchFamily="18" charset="0"/>
              </a:rPr>
              <a:t>аналізаторі</a:t>
            </a:r>
            <a:r>
              <a:rPr lang="ru-RU" sz="2400" dirty="0" smtClean="0">
                <a:latin typeface="Times New Roman" panose="02020603050405020304" pitchFamily="18" charset="0"/>
                <a:cs typeface="Times New Roman" panose="02020603050405020304" pitchFamily="18" charset="0"/>
              </a:rPr>
              <a:t> </a:t>
            </a:r>
            <a:r>
              <a:rPr lang="uk-UA" sz="2400" kern="0" dirty="0">
                <a:solidFill>
                  <a:schemeClr val="tx1">
                    <a:lumMod val="85000"/>
                    <a:lumOff val="15000"/>
                  </a:schemeClr>
                </a:solidFill>
                <a:latin typeface="Times New Roman"/>
                <a:ea typeface="Times New Roman"/>
              </a:rPr>
              <a:t>молока</a:t>
            </a:r>
            <a:r>
              <a:rPr lang="uk-UA" sz="2400" kern="0" spc="-5" dirty="0">
                <a:solidFill>
                  <a:schemeClr val="tx1">
                    <a:lumMod val="85000"/>
                    <a:lumOff val="15000"/>
                  </a:schemeClr>
                </a:solidFill>
                <a:latin typeface="Times New Roman"/>
                <a:ea typeface="Times New Roman"/>
              </a:rPr>
              <a:t> </a:t>
            </a:r>
            <a:r>
              <a:rPr lang="uk-UA" sz="2400" kern="0" dirty="0">
                <a:solidFill>
                  <a:schemeClr val="tx1">
                    <a:lumMod val="85000"/>
                    <a:lumOff val="15000"/>
                  </a:schemeClr>
                </a:solidFill>
                <a:latin typeface="Times New Roman"/>
                <a:ea typeface="Times New Roman"/>
              </a:rPr>
              <a:t>АКМ-98</a:t>
            </a:r>
            <a: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t> .</a:t>
            </a:r>
            <a:br>
              <a:rPr lang="ru-RU" sz="2400"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1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a:solidFill>
            <a:schemeClr val="accent3">
              <a:lumMod val="20000"/>
              <a:lumOff val="80000"/>
            </a:schemeClr>
          </a:solidFill>
        </p:spPr>
        <p:txBody>
          <a:bodyPr>
            <a:normAutofit fontScale="90000"/>
          </a:bodyPr>
          <a:lstStyle/>
          <a:p>
            <a:pPr algn="l"/>
            <a:r>
              <a:rPr lang="uk-UA" b="1" dirty="0" smtClean="0">
                <a:solidFill>
                  <a:srgbClr val="C00000"/>
                </a:solidFill>
              </a:rPr>
              <a:t>		План</a:t>
            </a:r>
            <a:r>
              <a:rPr lang="uk-UA" dirty="0" smtClean="0"/>
              <a:t/>
            </a:r>
            <a:br>
              <a:rPr lang="uk-UA" dirty="0" smtClean="0"/>
            </a:br>
            <a:r>
              <a:rPr lang="uk-UA" dirty="0" smtClean="0">
                <a:solidFill>
                  <a:srgbClr val="002060"/>
                </a:solidFill>
                <a:latin typeface="Times New Roman" panose="02020603050405020304" pitchFamily="18" charset="0"/>
                <a:cs typeface="Times New Roman" panose="02020603050405020304" pitchFamily="18" charset="0"/>
              </a:rPr>
              <a:t>1. Поживна цінність та біохімічний склад молока</a:t>
            </a:r>
            <a:br>
              <a:rPr lang="uk-UA" dirty="0" smtClean="0">
                <a:solidFill>
                  <a:srgbClr val="002060"/>
                </a:solidFill>
                <a:latin typeface="Times New Roman" panose="02020603050405020304" pitchFamily="18" charset="0"/>
                <a:cs typeface="Times New Roman" panose="02020603050405020304" pitchFamily="18" charset="0"/>
              </a:rPr>
            </a:br>
            <a:r>
              <a:rPr lang="uk-UA" dirty="0" smtClean="0">
                <a:solidFill>
                  <a:srgbClr val="002060"/>
                </a:solidFill>
                <a:latin typeface="Times New Roman" panose="02020603050405020304" pitchFamily="18" charset="0"/>
                <a:cs typeface="Times New Roman" panose="02020603050405020304" pitchFamily="18" charset="0"/>
              </a:rPr>
              <a:t>2. Відбір проб молока для органолептичного та біохімічного аналізу.</a:t>
            </a:r>
            <a:br>
              <a:rPr lang="uk-UA" dirty="0" smtClean="0">
                <a:solidFill>
                  <a:srgbClr val="002060"/>
                </a:solidFill>
                <a:latin typeface="Times New Roman" panose="02020603050405020304" pitchFamily="18" charset="0"/>
                <a:cs typeface="Times New Roman" panose="02020603050405020304" pitchFamily="18" charset="0"/>
              </a:rPr>
            </a:br>
            <a:r>
              <a:rPr lang="uk-UA" dirty="0" smtClean="0">
                <a:solidFill>
                  <a:srgbClr val="002060"/>
                </a:solidFill>
                <a:latin typeface="Times New Roman" panose="02020603050405020304" pitchFamily="18" charset="0"/>
                <a:cs typeface="Times New Roman" panose="02020603050405020304" pitchFamily="18" charset="0"/>
              </a:rPr>
              <a:t>3. Класичні методи визначення показників якості молока</a:t>
            </a:r>
            <a:br>
              <a:rPr lang="uk-UA" dirty="0" smtClean="0">
                <a:solidFill>
                  <a:srgbClr val="002060"/>
                </a:solidFill>
                <a:latin typeface="Times New Roman" panose="02020603050405020304" pitchFamily="18" charset="0"/>
                <a:cs typeface="Times New Roman" panose="02020603050405020304" pitchFamily="18" charset="0"/>
              </a:rPr>
            </a:br>
            <a:r>
              <a:rPr lang="uk-UA" dirty="0" smtClean="0">
                <a:solidFill>
                  <a:srgbClr val="002060"/>
                </a:solidFill>
                <a:latin typeface="Times New Roman" panose="02020603050405020304" pitchFamily="18" charset="0"/>
                <a:cs typeface="Times New Roman" panose="02020603050405020304" pitchFamily="18" charset="0"/>
              </a:rPr>
              <a:t>4. Сучасні експрес-методи оцінки якості молока.</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19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746650"/>
          </a:xfrm>
          <a:blipFill>
            <a:blip r:embed="rId2"/>
            <a:tile tx="0" ty="0" sx="100000" sy="100000" flip="none" algn="tl"/>
          </a:blipFill>
        </p:spPr>
        <p:txBody>
          <a:bodyPr>
            <a:normAutofit/>
          </a:bodyPr>
          <a:lstStyle/>
          <a:p>
            <a:pPr>
              <a:lnSpc>
                <a:spcPct val="115000"/>
              </a:lnSpc>
              <a:spcBef>
                <a:spcPts val="5"/>
              </a:spcBef>
              <a:spcAft>
                <a:spcPts val="0"/>
              </a:spcAft>
              <a:tabLst>
                <a:tab pos="1443990" algn="l"/>
                <a:tab pos="1788160" algn="l"/>
                <a:tab pos="2915920" algn="l"/>
                <a:tab pos="4013200" algn="l"/>
                <a:tab pos="4735195" algn="l"/>
                <a:tab pos="5344795" algn="l"/>
              </a:tabLst>
            </a:pPr>
            <a:r>
              <a:rPr lang="ru-RU" sz="2400" b="1" dirty="0" smtClean="0">
                <a:solidFill>
                  <a:srgbClr val="C00000"/>
                </a:solidFill>
                <a:latin typeface="Times New Roman" panose="02020603050405020304" pitchFamily="18" charset="0"/>
                <a:cs typeface="Times New Roman" panose="02020603050405020304" pitchFamily="18" charset="0"/>
              </a:rPr>
              <a:t>1. </a:t>
            </a:r>
            <a:r>
              <a:rPr lang="ru-RU" sz="2400" b="1" dirty="0" err="1" smtClean="0">
                <a:solidFill>
                  <a:srgbClr val="C00000"/>
                </a:solidFill>
                <a:latin typeface="Times New Roman"/>
                <a:cs typeface="Times New Roman"/>
              </a:rPr>
              <a:t>П</a:t>
            </a:r>
            <a:r>
              <a:rPr lang="ru-RU" sz="2400" b="1" dirty="0" err="1" smtClean="0">
                <a:solidFill>
                  <a:srgbClr val="C00000"/>
                </a:solidFill>
                <a:latin typeface="Times New Roman"/>
                <a:ea typeface="Times New Roman"/>
                <a:cs typeface="Times New Roman"/>
              </a:rPr>
              <a:t>оживна</a:t>
            </a:r>
            <a:r>
              <a:rPr lang="ru-RU" sz="2400" b="1" dirty="0" smtClean="0">
                <a:solidFill>
                  <a:srgbClr val="C00000"/>
                </a:solidFill>
                <a:latin typeface="Times New Roman"/>
                <a:ea typeface="Times New Roman"/>
                <a:cs typeface="Times New Roman"/>
              </a:rPr>
              <a:t> </a:t>
            </a:r>
            <a:r>
              <a:rPr lang="ru-RU" sz="2400" b="1" dirty="0" err="1">
                <a:solidFill>
                  <a:srgbClr val="C00000"/>
                </a:solidFill>
                <a:latin typeface="Times New Roman"/>
                <a:ea typeface="Times New Roman"/>
                <a:cs typeface="Times New Roman"/>
              </a:rPr>
              <a:t>цінність</a:t>
            </a:r>
            <a:r>
              <a:rPr lang="ru-RU" sz="2400" b="1" dirty="0">
                <a:solidFill>
                  <a:srgbClr val="C00000"/>
                </a:solidFill>
                <a:latin typeface="Times New Roman"/>
                <a:ea typeface="Times New Roman"/>
                <a:cs typeface="Times New Roman"/>
              </a:rPr>
              <a:t> молока </a:t>
            </a:r>
            <a:r>
              <a:rPr lang="ru-RU" sz="2400" b="1" i="1" dirty="0" err="1">
                <a:solidFill>
                  <a:srgbClr val="002060"/>
                </a:solidFill>
                <a:latin typeface="Times New Roman"/>
                <a:ea typeface="Times New Roman"/>
                <a:cs typeface="Times New Roman"/>
              </a:rPr>
              <a:t>обумовлена</a:t>
            </a:r>
            <a:r>
              <a:rPr lang="ru-RU" sz="2400" b="1" i="1" dirty="0">
                <a:solidFill>
                  <a:srgbClr val="002060"/>
                </a:solidFill>
                <a:latin typeface="Times New Roman"/>
                <a:ea typeface="Times New Roman"/>
                <a:cs typeface="Times New Roman"/>
              </a:rPr>
              <a:t> </a:t>
            </a:r>
            <a:r>
              <a:rPr lang="ru-RU" sz="2400" b="1" i="1" dirty="0" err="1">
                <a:solidFill>
                  <a:srgbClr val="002060"/>
                </a:solidFill>
                <a:latin typeface="Times New Roman"/>
                <a:ea typeface="Times New Roman"/>
                <a:cs typeface="Times New Roman"/>
              </a:rPr>
              <a:t>його</a:t>
            </a:r>
            <a:r>
              <a:rPr lang="ru-RU" sz="2400" b="1" i="1" dirty="0">
                <a:solidFill>
                  <a:srgbClr val="002060"/>
                </a:solidFill>
                <a:latin typeface="Times New Roman"/>
                <a:ea typeface="Times New Roman"/>
                <a:cs typeface="Times New Roman"/>
              </a:rPr>
              <a:t> </a:t>
            </a:r>
            <a:r>
              <a:rPr lang="ru-RU" sz="2400" b="1" i="1" dirty="0" err="1">
                <a:solidFill>
                  <a:srgbClr val="002060"/>
                </a:solidFill>
                <a:latin typeface="Times New Roman"/>
                <a:ea typeface="Times New Roman"/>
                <a:cs typeface="Times New Roman"/>
              </a:rPr>
              <a:t>хімічним</a:t>
            </a:r>
            <a:r>
              <a:rPr lang="ru-RU" sz="2400" b="1" i="1" dirty="0">
                <a:solidFill>
                  <a:srgbClr val="002060"/>
                </a:solidFill>
                <a:latin typeface="Times New Roman"/>
                <a:ea typeface="Times New Roman"/>
                <a:cs typeface="Times New Roman"/>
              </a:rPr>
              <a:t> складом і </a:t>
            </a:r>
            <a:r>
              <a:rPr lang="ru-RU" sz="2400" b="1" i="1" dirty="0" err="1">
                <a:solidFill>
                  <a:srgbClr val="002060"/>
                </a:solidFill>
                <a:latin typeface="Times New Roman"/>
                <a:ea typeface="Times New Roman"/>
                <a:cs typeface="Times New Roman"/>
              </a:rPr>
              <a:t>властивостями</a:t>
            </a:r>
            <a:r>
              <a:rPr lang="ru-RU" sz="2400" b="1" i="1" dirty="0">
                <a:solidFill>
                  <a:srgbClr val="002060"/>
                </a:solidFill>
                <a:latin typeface="Times New Roman"/>
                <a:ea typeface="Times New Roman"/>
                <a:cs typeface="Times New Roman"/>
              </a:rPr>
              <a:t> </a:t>
            </a:r>
            <a:r>
              <a:rPr lang="ru-RU" sz="2400" b="1" i="1" dirty="0" err="1">
                <a:solidFill>
                  <a:srgbClr val="002060"/>
                </a:solidFill>
                <a:latin typeface="Times New Roman"/>
                <a:ea typeface="Times New Roman"/>
                <a:cs typeface="Times New Roman"/>
              </a:rPr>
              <a:t>окремих</a:t>
            </a:r>
            <a:r>
              <a:rPr lang="ru-RU" sz="2400" b="1" i="1" dirty="0">
                <a:solidFill>
                  <a:srgbClr val="002060"/>
                </a:solidFill>
                <a:latin typeface="Times New Roman"/>
                <a:ea typeface="Times New Roman"/>
                <a:cs typeface="Times New Roman"/>
              </a:rPr>
              <a:t> </a:t>
            </a:r>
            <a:r>
              <a:rPr lang="ru-RU" sz="2400" b="1" i="1" dirty="0" err="1">
                <a:solidFill>
                  <a:srgbClr val="002060"/>
                </a:solidFill>
                <a:latin typeface="Times New Roman"/>
                <a:ea typeface="Times New Roman"/>
                <a:cs typeface="Times New Roman"/>
              </a:rPr>
              <a:t>компонентів</a:t>
            </a:r>
            <a:r>
              <a:rPr lang="ru-RU" sz="2400" dirty="0">
                <a:latin typeface="Times New Roman"/>
                <a:ea typeface="Times New Roman"/>
                <a:cs typeface="Times New Roman"/>
              </a:rPr>
              <a:t>. </a:t>
            </a:r>
            <a:r>
              <a:rPr lang="ru-RU" sz="2400" dirty="0" err="1">
                <a:latin typeface="Times New Roman"/>
                <a:ea typeface="Times New Roman"/>
                <a:cs typeface="Times New Roman"/>
              </a:rPr>
              <a:t>Енергетична</a:t>
            </a:r>
            <a:r>
              <a:rPr lang="ru-RU" sz="2400" dirty="0">
                <a:latin typeface="Times New Roman"/>
                <a:ea typeface="Times New Roman"/>
                <a:cs typeface="Times New Roman"/>
              </a:rPr>
              <a:t> </a:t>
            </a:r>
            <a:r>
              <a:rPr lang="ru-RU" sz="2400" dirty="0" err="1">
                <a:latin typeface="Times New Roman"/>
                <a:ea typeface="Times New Roman"/>
                <a:cs typeface="Times New Roman"/>
              </a:rPr>
              <a:t>цінність</a:t>
            </a:r>
            <a:r>
              <a:rPr lang="ru-RU" sz="2400" dirty="0">
                <a:latin typeface="Times New Roman"/>
                <a:ea typeface="Times New Roman"/>
                <a:cs typeface="Times New Roman"/>
              </a:rPr>
              <a:t> 1кг молока становить </a:t>
            </a:r>
            <a:r>
              <a:rPr lang="ru-RU" sz="2400" dirty="0" err="1">
                <a:latin typeface="Times New Roman"/>
                <a:ea typeface="Times New Roman"/>
                <a:cs typeface="Times New Roman"/>
              </a:rPr>
              <a:t>майже</a:t>
            </a:r>
            <a:r>
              <a:rPr lang="ru-RU" sz="2400" dirty="0">
                <a:latin typeface="Times New Roman"/>
                <a:ea typeface="Times New Roman"/>
                <a:cs typeface="Times New Roman"/>
              </a:rPr>
              <a:t> 3000 кДж (715 ккал).</a:t>
            </a:r>
            <a:r>
              <a:rPr lang="ru-RU" sz="1600" dirty="0">
                <a:ea typeface="Calibri"/>
                <a:cs typeface="Times New Roman"/>
              </a:rPr>
              <a:t/>
            </a:r>
            <a:br>
              <a:rPr lang="ru-RU" sz="1600" dirty="0">
                <a:ea typeface="Calibri"/>
                <a:cs typeface="Times New Roman"/>
              </a:rPr>
            </a:br>
            <a:r>
              <a:rPr lang="ru-RU" sz="2400" dirty="0">
                <a:latin typeface="Times New Roman"/>
                <a:ea typeface="Times New Roman"/>
                <a:cs typeface="Times New Roman"/>
              </a:rPr>
              <a:t>До складу молока </a:t>
            </a:r>
            <a:r>
              <a:rPr lang="ru-RU" sz="2400" dirty="0" err="1">
                <a:latin typeface="Times New Roman"/>
                <a:ea typeface="Times New Roman"/>
                <a:cs typeface="Times New Roman"/>
              </a:rPr>
              <a:t>входять</a:t>
            </a:r>
            <a:r>
              <a:rPr lang="ru-RU" sz="2400" dirty="0">
                <a:latin typeface="Times New Roman"/>
                <a:ea typeface="Times New Roman"/>
                <a:cs typeface="Times New Roman"/>
              </a:rPr>
              <a:t> </a:t>
            </a:r>
            <a:r>
              <a:rPr lang="ru-RU" sz="2400" dirty="0" err="1">
                <a:latin typeface="Times New Roman"/>
                <a:ea typeface="Times New Roman"/>
                <a:cs typeface="Times New Roman"/>
              </a:rPr>
              <a:t>білки</a:t>
            </a:r>
            <a:r>
              <a:rPr lang="ru-RU" sz="2400" dirty="0">
                <a:latin typeface="Times New Roman"/>
                <a:ea typeface="Times New Roman"/>
                <a:cs typeface="Times New Roman"/>
              </a:rPr>
              <a:t> (</a:t>
            </a:r>
            <a:r>
              <a:rPr lang="ru-RU" sz="2400" dirty="0" err="1">
                <a:latin typeface="Times New Roman"/>
                <a:ea typeface="Times New Roman"/>
                <a:cs typeface="Times New Roman"/>
              </a:rPr>
              <a:t>казеїн</a:t>
            </a:r>
            <a:r>
              <a:rPr lang="ru-RU" sz="2400" dirty="0">
                <a:latin typeface="Times New Roman"/>
                <a:ea typeface="Times New Roman"/>
                <a:cs typeface="Times New Roman"/>
              </a:rPr>
              <a:t>,  </a:t>
            </a:r>
            <a:r>
              <a:rPr lang="ru-RU" sz="2400" dirty="0" err="1">
                <a:latin typeface="Times New Roman"/>
                <a:ea typeface="Times New Roman"/>
                <a:cs typeface="Times New Roman"/>
              </a:rPr>
              <a:t>альбумін</a:t>
            </a:r>
            <a:r>
              <a:rPr lang="ru-RU" sz="2400" dirty="0">
                <a:latin typeface="Times New Roman"/>
                <a:ea typeface="Times New Roman"/>
                <a:cs typeface="Times New Roman"/>
              </a:rPr>
              <a:t>, </a:t>
            </a:r>
            <a:r>
              <a:rPr lang="ru-RU" sz="2400" dirty="0" err="1">
                <a:latin typeface="Times New Roman"/>
                <a:ea typeface="Times New Roman"/>
                <a:cs typeface="Times New Roman"/>
              </a:rPr>
              <a:t>глобулін</a:t>
            </a:r>
            <a:r>
              <a:rPr lang="ru-RU" sz="2400" dirty="0">
                <a:latin typeface="Times New Roman"/>
                <a:ea typeface="Times New Roman"/>
                <a:cs typeface="Times New Roman"/>
              </a:rPr>
              <a:t>), жир і </a:t>
            </a:r>
            <a:r>
              <a:rPr lang="ru-RU" sz="2400" dirty="0" err="1">
                <a:latin typeface="Times New Roman"/>
                <a:ea typeface="Times New Roman"/>
                <a:cs typeface="Times New Roman"/>
              </a:rPr>
              <a:t>жироподібні</a:t>
            </a:r>
            <a:r>
              <a:rPr lang="ru-RU" sz="2400" dirty="0">
                <a:latin typeface="Times New Roman"/>
                <a:ea typeface="Times New Roman"/>
                <a:cs typeface="Times New Roman"/>
              </a:rPr>
              <a:t> </a:t>
            </a:r>
            <a:r>
              <a:rPr lang="ru-RU" sz="2400" dirty="0" err="1">
                <a:latin typeface="Times New Roman"/>
                <a:ea typeface="Times New Roman"/>
                <a:cs typeface="Times New Roman"/>
              </a:rPr>
              <a:t>речовини</a:t>
            </a:r>
            <a:r>
              <a:rPr lang="ru-RU" sz="2400" dirty="0">
                <a:latin typeface="Times New Roman"/>
                <a:ea typeface="Times New Roman"/>
                <a:cs typeface="Times New Roman"/>
              </a:rPr>
              <a:t> (</a:t>
            </a:r>
            <a:r>
              <a:rPr lang="ru-RU" sz="2400" dirty="0" err="1">
                <a:latin typeface="Times New Roman"/>
                <a:ea typeface="Times New Roman"/>
                <a:cs typeface="Times New Roman"/>
              </a:rPr>
              <a:t>фосфатиди</a:t>
            </a:r>
            <a:r>
              <a:rPr lang="ru-RU" sz="2400" dirty="0">
                <a:latin typeface="Times New Roman"/>
                <a:ea typeface="Times New Roman"/>
                <a:cs typeface="Times New Roman"/>
              </a:rPr>
              <a:t> - лецитин і </a:t>
            </a:r>
            <a:r>
              <a:rPr lang="ru-RU" sz="2400" dirty="0" err="1">
                <a:latin typeface="Times New Roman"/>
                <a:ea typeface="Times New Roman"/>
                <a:cs typeface="Times New Roman"/>
              </a:rPr>
              <a:t>кефалін</a:t>
            </a:r>
            <a:r>
              <a:rPr lang="ru-RU" sz="2400" dirty="0">
                <a:latin typeface="Times New Roman"/>
                <a:ea typeface="Times New Roman"/>
                <a:cs typeface="Times New Roman"/>
              </a:rPr>
              <a:t>, </a:t>
            </a:r>
            <a:r>
              <a:rPr lang="ru-RU" sz="2400" dirty="0" err="1">
                <a:latin typeface="Times New Roman"/>
                <a:ea typeface="Times New Roman"/>
                <a:cs typeface="Times New Roman"/>
              </a:rPr>
              <a:t>стерини</a:t>
            </a:r>
            <a:r>
              <a:rPr lang="ru-RU" sz="2400" dirty="0">
                <a:latin typeface="Times New Roman"/>
                <a:ea typeface="Times New Roman"/>
                <a:cs typeface="Times New Roman"/>
              </a:rPr>
              <a:t>), </a:t>
            </a:r>
            <a:r>
              <a:rPr lang="ru-RU" sz="2400" dirty="0" err="1">
                <a:latin typeface="Times New Roman"/>
                <a:ea typeface="Times New Roman"/>
                <a:cs typeface="Times New Roman"/>
              </a:rPr>
              <a:t>молочний</a:t>
            </a:r>
            <a:r>
              <a:rPr lang="ru-RU" sz="2400" dirty="0">
                <a:latin typeface="Times New Roman"/>
                <a:ea typeface="Times New Roman"/>
                <a:cs typeface="Times New Roman"/>
              </a:rPr>
              <a:t> </a:t>
            </a:r>
            <a:r>
              <a:rPr lang="ru-RU" sz="2400" dirty="0" err="1">
                <a:latin typeface="Times New Roman"/>
                <a:ea typeface="Times New Roman"/>
                <a:cs typeface="Times New Roman"/>
              </a:rPr>
              <a:t>цукор</a:t>
            </a:r>
            <a:r>
              <a:rPr lang="ru-RU" sz="2400" dirty="0">
                <a:latin typeface="Times New Roman"/>
                <a:ea typeface="Times New Roman"/>
                <a:cs typeface="Times New Roman"/>
              </a:rPr>
              <a:t> лактоза, </a:t>
            </a:r>
            <a:r>
              <a:rPr lang="ru-RU" sz="2400" dirty="0" err="1">
                <a:latin typeface="Times New Roman"/>
                <a:ea typeface="Times New Roman"/>
                <a:cs typeface="Times New Roman"/>
              </a:rPr>
              <a:t>мінеральні</a:t>
            </a:r>
            <a:r>
              <a:rPr lang="ru-RU" sz="2400" dirty="0">
                <a:latin typeface="Times New Roman"/>
                <a:ea typeface="Times New Roman"/>
                <a:cs typeface="Times New Roman"/>
              </a:rPr>
              <a:t> </a:t>
            </a:r>
            <a:r>
              <a:rPr lang="ru-RU" sz="2400" dirty="0" err="1">
                <a:latin typeface="Times New Roman"/>
                <a:ea typeface="Times New Roman"/>
                <a:cs typeface="Times New Roman"/>
              </a:rPr>
              <a:t>речовини</a:t>
            </a:r>
            <a:r>
              <a:rPr lang="ru-RU" sz="2400" dirty="0">
                <a:latin typeface="Times New Roman"/>
                <a:ea typeface="Times New Roman"/>
                <a:cs typeface="Times New Roman"/>
              </a:rPr>
              <a:t>, </a:t>
            </a:r>
            <a:r>
              <a:rPr lang="ru-RU" sz="2400" dirty="0" err="1">
                <a:latin typeface="Times New Roman"/>
                <a:ea typeface="Times New Roman"/>
                <a:cs typeface="Times New Roman"/>
              </a:rPr>
              <a:t>вітаміни</a:t>
            </a:r>
            <a:r>
              <a:rPr lang="ru-RU" sz="2400" dirty="0">
                <a:latin typeface="Times New Roman"/>
                <a:ea typeface="Times New Roman"/>
                <a:cs typeface="Times New Roman"/>
              </a:rPr>
              <a:t>, </a:t>
            </a:r>
            <a:r>
              <a:rPr lang="ru-RU" sz="2400" dirty="0" err="1">
                <a:latin typeface="Times New Roman"/>
                <a:ea typeface="Times New Roman"/>
                <a:cs typeface="Times New Roman"/>
              </a:rPr>
              <a:t>ферменти</a:t>
            </a:r>
            <a:r>
              <a:rPr lang="ru-RU" sz="2400" dirty="0">
                <a:latin typeface="Times New Roman"/>
                <a:ea typeface="Times New Roman"/>
                <a:cs typeface="Times New Roman"/>
              </a:rPr>
              <a:t>, </a:t>
            </a:r>
            <a:r>
              <a:rPr lang="ru-RU" sz="2400" dirty="0" err="1">
                <a:latin typeface="Times New Roman"/>
                <a:ea typeface="Times New Roman"/>
                <a:cs typeface="Times New Roman"/>
              </a:rPr>
              <a:t>пігменти</a:t>
            </a:r>
            <a:r>
              <a:rPr lang="ru-RU" sz="2400" dirty="0">
                <a:latin typeface="Times New Roman"/>
                <a:ea typeface="Times New Roman"/>
                <a:cs typeface="Times New Roman"/>
              </a:rPr>
              <a:t>, гази. Жир </a:t>
            </a:r>
            <a:r>
              <a:rPr lang="ru-RU" sz="2400" dirty="0" err="1">
                <a:latin typeface="Times New Roman"/>
                <a:ea typeface="Times New Roman"/>
                <a:cs typeface="Times New Roman"/>
              </a:rPr>
              <a:t>знаходиться</a:t>
            </a:r>
            <a:r>
              <a:rPr lang="ru-RU" sz="2400" dirty="0">
                <a:latin typeface="Times New Roman"/>
                <a:ea typeface="Times New Roman"/>
                <a:cs typeface="Times New Roman"/>
              </a:rPr>
              <a:t> у дисперсному </a:t>
            </a:r>
            <a:r>
              <a:rPr lang="ru-RU" sz="2400" dirty="0" err="1">
                <a:latin typeface="Times New Roman"/>
                <a:ea typeface="Times New Roman"/>
                <a:cs typeface="Times New Roman"/>
              </a:rPr>
              <a:t>стані</a:t>
            </a:r>
            <a:r>
              <a:rPr lang="ru-RU" sz="2400" dirty="0">
                <a:latin typeface="Times New Roman"/>
                <a:ea typeface="Times New Roman"/>
                <a:cs typeface="Times New Roman"/>
              </a:rPr>
              <a:t> у </a:t>
            </a:r>
            <a:r>
              <a:rPr lang="ru-RU" sz="2400" dirty="0" err="1">
                <a:latin typeface="Times New Roman"/>
                <a:ea typeface="Times New Roman"/>
                <a:cs typeface="Times New Roman"/>
              </a:rPr>
              <a:t>вигляді</a:t>
            </a:r>
            <a:r>
              <a:rPr lang="ru-RU" sz="2400" dirty="0">
                <a:latin typeface="Times New Roman"/>
                <a:ea typeface="Times New Roman"/>
                <a:cs typeface="Times New Roman"/>
              </a:rPr>
              <a:t> </a:t>
            </a:r>
            <a:r>
              <a:rPr lang="ru-RU" sz="2400" dirty="0" err="1">
                <a:latin typeface="Times New Roman"/>
                <a:ea typeface="Times New Roman"/>
                <a:cs typeface="Times New Roman"/>
              </a:rPr>
              <a:t>жирових</a:t>
            </a:r>
            <a:r>
              <a:rPr lang="ru-RU" sz="2400" dirty="0">
                <a:latin typeface="Times New Roman"/>
                <a:ea typeface="Times New Roman"/>
                <a:cs typeface="Times New Roman"/>
              </a:rPr>
              <a:t> </a:t>
            </a:r>
            <a:r>
              <a:rPr lang="ru-RU" sz="2400" dirty="0" err="1">
                <a:latin typeface="Times New Roman"/>
                <a:ea typeface="Times New Roman"/>
                <a:cs typeface="Times New Roman"/>
              </a:rPr>
              <a:t>кульок</a:t>
            </a:r>
            <a:r>
              <a:rPr lang="ru-RU" sz="2400" dirty="0">
                <a:latin typeface="Times New Roman"/>
                <a:ea typeface="Times New Roman"/>
                <a:cs typeface="Times New Roman"/>
              </a:rPr>
              <a:t> </a:t>
            </a:r>
            <a:r>
              <a:rPr lang="ru-RU" sz="2400" dirty="0" err="1">
                <a:latin typeface="Times New Roman"/>
                <a:ea typeface="Times New Roman"/>
                <a:cs typeface="Times New Roman"/>
              </a:rPr>
              <a:t>розміром</a:t>
            </a:r>
            <a:r>
              <a:rPr lang="ru-RU" sz="2400" dirty="0">
                <a:latin typeface="Times New Roman"/>
                <a:ea typeface="Times New Roman"/>
                <a:cs typeface="Times New Roman"/>
              </a:rPr>
              <a:t> (</a:t>
            </a:r>
            <a:r>
              <a:rPr lang="ru-RU" sz="2400" dirty="0" err="1">
                <a:latin typeface="Times New Roman"/>
                <a:ea typeface="Times New Roman"/>
                <a:cs typeface="Times New Roman"/>
              </a:rPr>
              <a:t>від</a:t>
            </a:r>
            <a:r>
              <a:rPr lang="ru-RU" sz="2400" dirty="0">
                <a:latin typeface="Times New Roman"/>
                <a:ea typeface="Times New Roman"/>
                <a:cs typeface="Times New Roman"/>
              </a:rPr>
              <a:t> 0,5 до 10 </a:t>
            </a:r>
            <a:r>
              <a:rPr lang="ru-RU" sz="2400" dirty="0" err="1">
                <a:latin typeface="Times New Roman"/>
                <a:ea typeface="Times New Roman"/>
                <a:cs typeface="Times New Roman"/>
              </a:rPr>
              <a:t>мікрометрів</a:t>
            </a:r>
            <a:r>
              <a:rPr lang="ru-RU" sz="2400" dirty="0">
                <a:latin typeface="Times New Roman"/>
                <a:ea typeface="Times New Roman"/>
                <a:cs typeface="Times New Roman"/>
              </a:rPr>
              <a:t>), </a:t>
            </a:r>
            <a:r>
              <a:rPr lang="ru-RU" sz="2400" dirty="0" err="1">
                <a:latin typeface="Times New Roman"/>
                <a:ea typeface="Times New Roman"/>
                <a:cs typeface="Times New Roman"/>
              </a:rPr>
              <a:t>білки</a:t>
            </a:r>
            <a:r>
              <a:rPr lang="ru-RU" sz="2400" dirty="0">
                <a:latin typeface="Times New Roman"/>
                <a:ea typeface="Times New Roman"/>
                <a:cs typeface="Times New Roman"/>
              </a:rPr>
              <a:t> - у </a:t>
            </a:r>
            <a:r>
              <a:rPr lang="ru-RU" sz="2400" dirty="0" err="1">
                <a:latin typeface="Times New Roman"/>
                <a:ea typeface="Times New Roman"/>
                <a:cs typeface="Times New Roman"/>
              </a:rPr>
              <a:t>колоїдному</a:t>
            </a:r>
            <a:r>
              <a:rPr lang="ru-RU" sz="2400" dirty="0">
                <a:latin typeface="Times New Roman"/>
                <a:ea typeface="Times New Roman"/>
                <a:cs typeface="Times New Roman"/>
              </a:rPr>
              <a:t> </a:t>
            </a:r>
            <a:r>
              <a:rPr lang="ru-RU" sz="2400" dirty="0" err="1">
                <a:latin typeface="Times New Roman"/>
                <a:ea typeface="Times New Roman"/>
                <a:cs typeface="Times New Roman"/>
              </a:rPr>
              <a:t>стані</a:t>
            </a:r>
            <a:r>
              <a:rPr lang="ru-RU" sz="2400" dirty="0">
                <a:latin typeface="Times New Roman"/>
                <a:ea typeface="Times New Roman"/>
                <a:cs typeface="Times New Roman"/>
              </a:rPr>
              <a:t> (</a:t>
            </a:r>
            <a:r>
              <a:rPr lang="ru-RU" sz="2400" dirty="0" err="1">
                <a:latin typeface="Times New Roman"/>
                <a:ea typeface="Times New Roman"/>
                <a:cs typeface="Times New Roman"/>
              </a:rPr>
              <a:t>від</a:t>
            </a:r>
            <a:r>
              <a:rPr lang="ru-RU" sz="2400" dirty="0">
                <a:latin typeface="Times New Roman"/>
                <a:ea typeface="Times New Roman"/>
                <a:cs typeface="Times New Roman"/>
              </a:rPr>
              <a:t> 15 до 200 </a:t>
            </a:r>
            <a:r>
              <a:rPr lang="ru-RU" sz="2400" dirty="0" err="1">
                <a:latin typeface="Times New Roman"/>
                <a:ea typeface="Times New Roman"/>
                <a:cs typeface="Times New Roman"/>
              </a:rPr>
              <a:t>мілімікрометрів</a:t>
            </a:r>
            <a:r>
              <a:rPr lang="ru-RU" sz="2400" dirty="0">
                <a:latin typeface="Times New Roman"/>
                <a:ea typeface="Times New Roman"/>
                <a:cs typeface="Times New Roman"/>
              </a:rPr>
              <a:t>), </a:t>
            </a:r>
            <a:r>
              <a:rPr lang="ru-RU" sz="2400" dirty="0" err="1">
                <a:latin typeface="Times New Roman"/>
                <a:ea typeface="Times New Roman"/>
                <a:cs typeface="Times New Roman"/>
              </a:rPr>
              <a:t>молочний</a:t>
            </a:r>
            <a:r>
              <a:rPr lang="ru-RU" sz="2400" dirty="0">
                <a:latin typeface="Times New Roman"/>
                <a:ea typeface="Times New Roman"/>
                <a:cs typeface="Times New Roman"/>
              </a:rPr>
              <a:t> </a:t>
            </a:r>
            <a:r>
              <a:rPr lang="ru-RU" sz="2400" dirty="0" err="1">
                <a:latin typeface="Times New Roman"/>
                <a:ea typeface="Times New Roman"/>
                <a:cs typeface="Times New Roman"/>
              </a:rPr>
              <a:t>цукор</a:t>
            </a:r>
            <a:r>
              <a:rPr lang="ru-RU" sz="2400" dirty="0">
                <a:latin typeface="Times New Roman"/>
                <a:ea typeface="Times New Roman"/>
                <a:cs typeface="Times New Roman"/>
              </a:rPr>
              <a:t> і </a:t>
            </a:r>
            <a:r>
              <a:rPr lang="ru-RU" sz="2400" dirty="0" err="1">
                <a:latin typeface="Times New Roman"/>
                <a:ea typeface="Times New Roman"/>
                <a:cs typeface="Times New Roman"/>
              </a:rPr>
              <a:t>мінеральні</a:t>
            </a:r>
            <a:r>
              <a:rPr lang="ru-RU" sz="2400" dirty="0">
                <a:latin typeface="Times New Roman"/>
                <a:ea typeface="Times New Roman"/>
                <a:cs typeface="Times New Roman"/>
              </a:rPr>
              <a:t> </a:t>
            </a:r>
            <a:r>
              <a:rPr lang="ru-RU" sz="2400" dirty="0" err="1">
                <a:latin typeface="Times New Roman"/>
                <a:ea typeface="Times New Roman"/>
                <a:cs typeface="Times New Roman"/>
              </a:rPr>
              <a:t>сполуки</a:t>
            </a:r>
            <a:r>
              <a:rPr lang="ru-RU" sz="2400" dirty="0">
                <a:latin typeface="Times New Roman"/>
                <a:ea typeface="Times New Roman"/>
                <a:cs typeface="Times New Roman"/>
              </a:rPr>
              <a:t> - у молекулярно- </a:t>
            </a:r>
            <a:r>
              <a:rPr lang="ru-RU" sz="2400" dirty="0" err="1">
                <a:latin typeface="Times New Roman"/>
                <a:ea typeface="Times New Roman"/>
                <a:cs typeface="Times New Roman"/>
              </a:rPr>
              <a:t>іонному</a:t>
            </a:r>
            <a:r>
              <a:rPr lang="ru-RU" sz="2400" dirty="0">
                <a:latin typeface="Times New Roman"/>
                <a:ea typeface="Times New Roman"/>
                <a:cs typeface="Times New Roman"/>
              </a:rPr>
              <a:t> </a:t>
            </a:r>
            <a:r>
              <a:rPr lang="ru-RU" sz="2400" dirty="0" err="1">
                <a:latin typeface="Times New Roman"/>
                <a:ea typeface="Times New Roman"/>
                <a:cs typeface="Times New Roman"/>
              </a:rPr>
              <a:t>стані</a:t>
            </a:r>
            <a:r>
              <a:rPr lang="ru-RU" sz="2400" dirty="0">
                <a:latin typeface="Times New Roman"/>
                <a:ea typeface="Times New Roman"/>
                <a:cs typeface="Times New Roman"/>
              </a:rPr>
              <a:t> (1,5 </a:t>
            </a:r>
            <a:r>
              <a:rPr lang="ru-RU" sz="2400" dirty="0" err="1">
                <a:latin typeface="Times New Roman"/>
                <a:ea typeface="Times New Roman"/>
                <a:cs typeface="Times New Roman"/>
              </a:rPr>
              <a:t>мілімікрометра</a:t>
            </a:r>
            <a:r>
              <a:rPr lang="ru-RU" sz="2400" dirty="0">
                <a:latin typeface="Times New Roman"/>
                <a:ea typeface="Times New Roman"/>
                <a:cs typeface="Times New Roman"/>
              </a:rPr>
              <a:t> і </a:t>
            </a:r>
            <a:r>
              <a:rPr lang="ru-RU" sz="2400" dirty="0" err="1">
                <a:latin typeface="Times New Roman"/>
                <a:ea typeface="Times New Roman"/>
                <a:cs typeface="Times New Roman"/>
              </a:rPr>
              <a:t>менше</a:t>
            </a:r>
            <a:r>
              <a:rPr lang="ru-RU" sz="2400" dirty="0">
                <a:latin typeface="Times New Roman"/>
                <a:ea typeface="Times New Roman"/>
                <a:cs typeface="Times New Roman"/>
              </a:rPr>
              <a:t>).</a:t>
            </a:r>
            <a:r>
              <a:rPr lang="ru-RU" sz="1600" dirty="0">
                <a:ea typeface="Calibri"/>
                <a:cs typeface="Times New Roman"/>
              </a:rPr>
              <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48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106690"/>
          </a:xfrm>
          <a:solidFill>
            <a:srgbClr val="FFFF99"/>
          </a:solidFill>
        </p:spPr>
        <p:txBody>
          <a:bodyPr>
            <a:normAutofit/>
          </a:bodyPr>
          <a:lstStyle/>
          <a:p>
            <a:pPr indent="419735">
              <a:lnSpc>
                <a:spcPct val="115000"/>
              </a:lnSpc>
              <a:spcBef>
                <a:spcPts val="5"/>
              </a:spcBef>
              <a:spcAft>
                <a:spcPts val="0"/>
              </a:spcAft>
              <a:tabLst>
                <a:tab pos="1443990" algn="l"/>
                <a:tab pos="1788160" algn="l"/>
                <a:tab pos="2915920" algn="l"/>
                <a:tab pos="4013200" algn="l"/>
                <a:tab pos="4735195" algn="l"/>
                <a:tab pos="5344795" algn="l"/>
              </a:tabLst>
            </a:pPr>
            <a:r>
              <a:rPr lang="ru-RU" sz="2400" dirty="0">
                <a:latin typeface="Times New Roman"/>
                <a:ea typeface="Times New Roman"/>
                <a:cs typeface="Times New Roman"/>
              </a:rPr>
              <a:t>Молоко </a:t>
            </a:r>
            <a:r>
              <a:rPr lang="ru-RU" sz="2400" dirty="0" err="1">
                <a:latin typeface="Times New Roman"/>
                <a:ea typeface="Times New Roman"/>
                <a:cs typeface="Times New Roman"/>
              </a:rPr>
              <a:t>містить</a:t>
            </a:r>
            <a:r>
              <a:rPr lang="ru-RU" sz="2400" dirty="0">
                <a:latin typeface="Times New Roman"/>
                <a:ea typeface="Times New Roman"/>
                <a:cs typeface="Times New Roman"/>
              </a:rPr>
              <a:t> </a:t>
            </a:r>
            <a:r>
              <a:rPr lang="ru-RU" sz="2400" dirty="0" err="1">
                <a:latin typeface="Times New Roman"/>
                <a:ea typeface="Times New Roman"/>
                <a:cs typeface="Times New Roman"/>
              </a:rPr>
              <a:t>вітаміни</a:t>
            </a:r>
            <a:r>
              <a:rPr lang="ru-RU" sz="2400" dirty="0">
                <a:latin typeface="Times New Roman"/>
                <a:ea typeface="Times New Roman"/>
                <a:cs typeface="Times New Roman"/>
              </a:rPr>
              <a:t>, </a:t>
            </a:r>
            <a:r>
              <a:rPr lang="ru-RU" sz="2400" dirty="0" err="1">
                <a:latin typeface="Times New Roman"/>
                <a:ea typeface="Times New Roman"/>
                <a:cs typeface="Times New Roman"/>
              </a:rPr>
              <a:t>розчинні</a:t>
            </a:r>
            <a:r>
              <a:rPr lang="ru-RU" sz="2400" dirty="0">
                <a:latin typeface="Times New Roman"/>
                <a:ea typeface="Times New Roman"/>
                <a:cs typeface="Times New Roman"/>
              </a:rPr>
              <a:t> у </a:t>
            </a:r>
            <a:r>
              <a:rPr lang="ru-RU" sz="2400" dirty="0" err="1">
                <a:latin typeface="Times New Roman"/>
                <a:ea typeface="Times New Roman"/>
                <a:cs typeface="Times New Roman"/>
              </a:rPr>
              <a:t>жирі</a:t>
            </a:r>
            <a:r>
              <a:rPr lang="ru-RU" sz="2400" dirty="0">
                <a:latin typeface="Times New Roman"/>
                <a:ea typeface="Times New Roman"/>
                <a:cs typeface="Times New Roman"/>
              </a:rPr>
              <a:t> - А, Д, Е, К, F, а </a:t>
            </a:r>
            <a:r>
              <a:rPr lang="ru-RU" sz="2400" dirty="0" err="1">
                <a:latin typeface="Times New Roman"/>
                <a:ea typeface="Times New Roman"/>
                <a:cs typeface="Times New Roman"/>
              </a:rPr>
              <a:t>також</a:t>
            </a:r>
            <a:r>
              <a:rPr lang="ru-RU" sz="2400" dirty="0">
                <a:latin typeface="Times New Roman"/>
                <a:ea typeface="Times New Roman"/>
                <a:cs typeface="Times New Roman"/>
              </a:rPr>
              <a:t> </a:t>
            </a:r>
            <a:r>
              <a:rPr lang="ru-RU" sz="2400" dirty="0" err="1">
                <a:latin typeface="Times New Roman"/>
                <a:ea typeface="Times New Roman"/>
                <a:cs typeface="Times New Roman"/>
              </a:rPr>
              <a:t>розчинні</a:t>
            </a:r>
            <a:r>
              <a:rPr lang="ru-RU" sz="2400" dirty="0">
                <a:latin typeface="Times New Roman"/>
                <a:ea typeface="Times New Roman"/>
                <a:cs typeface="Times New Roman"/>
              </a:rPr>
              <a:t> у </a:t>
            </a:r>
            <a:r>
              <a:rPr lang="ru-RU" sz="2400" dirty="0" err="1">
                <a:latin typeface="Times New Roman"/>
                <a:ea typeface="Times New Roman"/>
                <a:cs typeface="Times New Roman"/>
              </a:rPr>
              <a:t>воді</a:t>
            </a:r>
            <a:r>
              <a:rPr lang="ru-RU" sz="2400" dirty="0">
                <a:latin typeface="Times New Roman"/>
                <a:ea typeface="Times New Roman"/>
                <a:cs typeface="Times New Roman"/>
              </a:rPr>
              <a:t> - С, </a:t>
            </a:r>
            <a:r>
              <a:rPr lang="ru-RU" sz="2400" dirty="0" err="1">
                <a:latin typeface="Times New Roman"/>
                <a:ea typeface="Times New Roman"/>
                <a:cs typeface="Times New Roman"/>
              </a:rPr>
              <a:t>групи</a:t>
            </a:r>
            <a:r>
              <a:rPr lang="ru-RU" sz="2400" dirty="0">
                <a:latin typeface="Times New Roman"/>
                <a:ea typeface="Times New Roman"/>
                <a:cs typeface="Times New Roman"/>
              </a:rPr>
              <a:t> В; </a:t>
            </a:r>
            <a:r>
              <a:rPr lang="ru-RU" sz="2400" dirty="0" err="1" smtClean="0">
                <a:latin typeface="Times New Roman"/>
                <a:ea typeface="Times New Roman"/>
                <a:cs typeface="Times New Roman"/>
              </a:rPr>
              <a:t>гідролізуюч</a:t>
            </a:r>
            <a:r>
              <a:rPr lang="uk-UA" sz="2400" dirty="0" smtClean="0">
                <a:latin typeface="Times New Roman"/>
                <a:ea typeface="Times New Roman"/>
                <a:cs typeface="Times New Roman"/>
              </a:rPr>
              <a:t>і</a:t>
            </a:r>
            <a:r>
              <a:rPr lang="ru-RU" sz="2400" dirty="0" smtClean="0">
                <a:latin typeface="Times New Roman"/>
                <a:ea typeface="Times New Roman"/>
                <a:cs typeface="Times New Roman"/>
              </a:rPr>
              <a:t> </a:t>
            </a:r>
            <a:r>
              <a:rPr lang="ru-RU" sz="2400" dirty="0" err="1">
                <a:latin typeface="Times New Roman"/>
                <a:ea typeface="Times New Roman"/>
                <a:cs typeface="Times New Roman"/>
              </a:rPr>
              <a:t>ферменти</a:t>
            </a:r>
            <a:r>
              <a:rPr lang="ru-RU" sz="2400" dirty="0">
                <a:latin typeface="Times New Roman"/>
                <a:ea typeface="Times New Roman"/>
                <a:cs typeface="Times New Roman"/>
              </a:rPr>
              <a:t> - </a:t>
            </a:r>
            <a:r>
              <a:rPr lang="ru-RU" sz="2400" dirty="0" err="1">
                <a:latin typeface="Times New Roman"/>
                <a:ea typeface="Times New Roman"/>
                <a:cs typeface="Times New Roman"/>
              </a:rPr>
              <a:t>ліпазу</a:t>
            </a:r>
            <a:r>
              <a:rPr lang="ru-RU" sz="2400" dirty="0">
                <a:latin typeface="Times New Roman"/>
                <a:ea typeface="Times New Roman"/>
                <a:cs typeface="Times New Roman"/>
              </a:rPr>
              <a:t>, фосфатазу, </a:t>
            </a:r>
            <a:r>
              <a:rPr lang="ru-RU" sz="2400" dirty="0" err="1">
                <a:latin typeface="Times New Roman"/>
                <a:ea typeface="Times New Roman"/>
                <a:cs typeface="Times New Roman"/>
              </a:rPr>
              <a:t>лактазу</a:t>
            </a:r>
            <a:r>
              <a:rPr lang="ru-RU" sz="2400" dirty="0">
                <a:latin typeface="Times New Roman"/>
                <a:ea typeface="Times New Roman"/>
                <a:cs typeface="Times New Roman"/>
              </a:rPr>
              <a:t>; </a:t>
            </a:r>
            <a:r>
              <a:rPr lang="ru-RU" sz="2400" dirty="0" err="1">
                <a:latin typeface="Times New Roman"/>
                <a:ea typeface="Times New Roman"/>
                <a:cs typeface="Times New Roman"/>
              </a:rPr>
              <a:t>окислювально-відновлюючі</a:t>
            </a:r>
            <a:r>
              <a:rPr lang="ru-RU" sz="2400" dirty="0">
                <a:latin typeface="Times New Roman"/>
                <a:ea typeface="Times New Roman"/>
                <a:cs typeface="Times New Roman"/>
              </a:rPr>
              <a:t> - </a:t>
            </a:r>
            <a:r>
              <a:rPr lang="ru-RU" sz="2400" dirty="0" err="1">
                <a:latin typeface="Times New Roman"/>
                <a:ea typeface="Times New Roman"/>
                <a:cs typeface="Times New Roman"/>
              </a:rPr>
              <a:t>редуктазу</a:t>
            </a:r>
            <a:r>
              <a:rPr lang="ru-RU" sz="2400" dirty="0">
                <a:latin typeface="Times New Roman"/>
                <a:ea typeface="Times New Roman"/>
                <a:cs typeface="Times New Roman"/>
              </a:rPr>
              <a:t>, </a:t>
            </a:r>
            <a:r>
              <a:rPr lang="ru-RU" sz="2400" dirty="0" err="1">
                <a:latin typeface="Times New Roman"/>
                <a:ea typeface="Times New Roman"/>
                <a:cs typeface="Times New Roman"/>
              </a:rPr>
              <a:t>пероксидазу</a:t>
            </a:r>
            <a:r>
              <a:rPr lang="ru-RU" sz="2400" dirty="0">
                <a:latin typeface="Times New Roman"/>
                <a:ea typeface="Times New Roman"/>
                <a:cs typeface="Times New Roman"/>
              </a:rPr>
              <a:t> і каталазу; </a:t>
            </a:r>
            <a:r>
              <a:rPr lang="ru-RU" sz="2400" dirty="0" err="1">
                <a:latin typeface="Times New Roman"/>
                <a:ea typeface="Times New Roman"/>
                <a:cs typeface="Times New Roman"/>
              </a:rPr>
              <a:t>сполуки</a:t>
            </a:r>
            <a:r>
              <a:rPr lang="ru-RU" sz="2400" dirty="0">
                <a:latin typeface="Times New Roman"/>
                <a:ea typeface="Times New Roman"/>
                <a:cs typeface="Times New Roman"/>
              </a:rPr>
              <a:t>, </a:t>
            </a:r>
            <a:r>
              <a:rPr lang="ru-RU" sz="2400" dirty="0" err="1">
                <a:latin typeface="Times New Roman"/>
                <a:ea typeface="Times New Roman"/>
                <a:cs typeface="Times New Roman"/>
              </a:rPr>
              <a:t>які</a:t>
            </a:r>
            <a:r>
              <a:rPr lang="ru-RU" sz="2400" dirty="0">
                <a:latin typeface="Times New Roman"/>
                <a:ea typeface="Times New Roman"/>
                <a:cs typeface="Times New Roman"/>
              </a:rPr>
              <a:t> </a:t>
            </a:r>
            <a:r>
              <a:rPr lang="ru-RU" sz="2400" dirty="0" err="1">
                <a:latin typeface="Times New Roman"/>
                <a:ea typeface="Times New Roman"/>
                <a:cs typeface="Times New Roman"/>
              </a:rPr>
              <a:t>надають</a:t>
            </a:r>
            <a:r>
              <a:rPr lang="ru-RU" sz="2400" dirty="0">
                <a:latin typeface="Times New Roman"/>
                <a:ea typeface="Times New Roman"/>
                <a:cs typeface="Times New Roman"/>
              </a:rPr>
              <a:t> молоку </a:t>
            </a:r>
            <a:r>
              <a:rPr lang="ru-RU" sz="2400" dirty="0" err="1">
                <a:latin typeface="Times New Roman"/>
                <a:ea typeface="Times New Roman"/>
                <a:cs typeface="Times New Roman"/>
              </a:rPr>
              <a:t>відтінки</a:t>
            </a:r>
            <a:r>
              <a:rPr lang="ru-RU" sz="2400" dirty="0">
                <a:latin typeface="Times New Roman"/>
                <a:ea typeface="Times New Roman"/>
                <a:cs typeface="Times New Roman"/>
              </a:rPr>
              <a:t> - каротин і </a:t>
            </a:r>
            <a:r>
              <a:rPr lang="ru-RU" sz="2400" dirty="0" err="1">
                <a:latin typeface="Times New Roman"/>
                <a:ea typeface="Times New Roman"/>
                <a:cs typeface="Times New Roman"/>
              </a:rPr>
              <a:t>ксантофіл</a:t>
            </a:r>
            <a:r>
              <a:rPr lang="ru-RU" sz="2400" dirty="0">
                <a:latin typeface="Times New Roman"/>
                <a:ea typeface="Times New Roman"/>
                <a:cs typeface="Times New Roman"/>
              </a:rPr>
              <a:t>. Молоко </a:t>
            </a:r>
            <a:r>
              <a:rPr lang="ru-RU" sz="2400" dirty="0" err="1">
                <a:latin typeface="Times New Roman"/>
                <a:ea typeface="Times New Roman"/>
                <a:cs typeface="Times New Roman"/>
              </a:rPr>
              <a:t>також</a:t>
            </a:r>
            <a:r>
              <a:rPr lang="ru-RU" sz="2400" dirty="0">
                <a:latin typeface="Times New Roman"/>
                <a:ea typeface="Times New Roman"/>
                <a:cs typeface="Times New Roman"/>
              </a:rPr>
              <a:t> </a:t>
            </a:r>
            <a:r>
              <a:rPr lang="ru-RU" sz="2400" dirty="0" err="1">
                <a:latin typeface="Times New Roman"/>
                <a:ea typeface="Times New Roman"/>
                <a:cs typeface="Times New Roman"/>
              </a:rPr>
              <a:t>містить</a:t>
            </a:r>
            <a:r>
              <a:rPr lang="ru-RU" sz="2400" dirty="0">
                <a:latin typeface="Times New Roman"/>
                <a:ea typeface="Times New Roman"/>
                <a:cs typeface="Times New Roman"/>
              </a:rPr>
              <a:t> гази - </a:t>
            </a:r>
            <a:r>
              <a:rPr lang="ru-RU" sz="2400" dirty="0" err="1">
                <a:latin typeface="Times New Roman"/>
                <a:ea typeface="Times New Roman"/>
                <a:cs typeface="Times New Roman"/>
              </a:rPr>
              <a:t>близько</a:t>
            </a:r>
            <a:r>
              <a:rPr lang="ru-RU" sz="2400" dirty="0">
                <a:latin typeface="Times New Roman"/>
                <a:ea typeface="Times New Roman"/>
                <a:cs typeface="Times New Roman"/>
              </a:rPr>
              <a:t> 70 см</a:t>
            </a:r>
            <a:r>
              <a:rPr lang="ru-RU" sz="2400" baseline="30000" dirty="0">
                <a:latin typeface="Times New Roman"/>
                <a:ea typeface="Times New Roman"/>
                <a:cs typeface="Times New Roman"/>
              </a:rPr>
              <a:t>3 </a:t>
            </a:r>
            <a:r>
              <a:rPr lang="ru-RU" sz="2400" dirty="0">
                <a:latin typeface="Times New Roman"/>
                <a:ea typeface="Times New Roman"/>
                <a:cs typeface="Times New Roman"/>
              </a:rPr>
              <a:t>у 1 л : </a:t>
            </a:r>
            <a:r>
              <a:rPr lang="ru-RU" sz="2400" dirty="0" err="1">
                <a:latin typeface="Times New Roman"/>
                <a:ea typeface="Times New Roman"/>
                <a:cs typeface="Times New Roman"/>
              </a:rPr>
              <a:t>кисень</a:t>
            </a:r>
            <a:r>
              <a:rPr lang="ru-RU" sz="2400" dirty="0">
                <a:latin typeface="Times New Roman"/>
                <a:ea typeface="Times New Roman"/>
                <a:cs typeface="Times New Roman"/>
              </a:rPr>
              <a:t> - до 5,5 см</a:t>
            </a:r>
            <a:r>
              <a:rPr lang="ru-RU" sz="2400" baseline="30000" dirty="0">
                <a:latin typeface="Times New Roman"/>
                <a:ea typeface="Times New Roman"/>
                <a:cs typeface="Times New Roman"/>
              </a:rPr>
              <a:t>3 </a:t>
            </a:r>
            <a:r>
              <a:rPr lang="ru-RU" sz="2400" dirty="0">
                <a:latin typeface="Times New Roman"/>
                <a:ea typeface="Times New Roman"/>
                <a:cs typeface="Times New Roman"/>
              </a:rPr>
              <a:t>, </a:t>
            </a:r>
            <a:r>
              <a:rPr lang="ru-RU" sz="2400" dirty="0" err="1">
                <a:latin typeface="Times New Roman"/>
                <a:ea typeface="Times New Roman"/>
                <a:cs typeface="Times New Roman"/>
              </a:rPr>
              <a:t>вуглекислий</a:t>
            </a:r>
            <a:r>
              <a:rPr lang="ru-RU" sz="2400" dirty="0">
                <a:latin typeface="Times New Roman"/>
                <a:ea typeface="Times New Roman"/>
                <a:cs typeface="Times New Roman"/>
              </a:rPr>
              <a:t> газ - 45,9 см</a:t>
            </a:r>
            <a:r>
              <a:rPr lang="ru-RU" sz="2400" baseline="30000" dirty="0">
                <a:latin typeface="Times New Roman"/>
                <a:ea typeface="Times New Roman"/>
                <a:cs typeface="Times New Roman"/>
              </a:rPr>
              <a:t>3 </a:t>
            </a:r>
            <a:r>
              <a:rPr lang="ru-RU" sz="2400" dirty="0">
                <a:latin typeface="Times New Roman"/>
                <a:ea typeface="Times New Roman"/>
                <a:cs typeface="Times New Roman"/>
              </a:rPr>
              <a:t>, азот -19,6 см</a:t>
            </a:r>
            <a:r>
              <a:rPr lang="ru-RU" sz="2400" baseline="30000" dirty="0">
                <a:latin typeface="Times New Roman"/>
                <a:ea typeface="Times New Roman"/>
                <a:cs typeface="Times New Roman"/>
              </a:rPr>
              <a:t>3 </a:t>
            </a:r>
            <a:r>
              <a:rPr lang="ru-RU" sz="2400" dirty="0">
                <a:latin typeface="Times New Roman"/>
                <a:ea typeface="Times New Roman"/>
                <a:cs typeface="Times New Roman"/>
              </a:rPr>
              <a:t>.</a:t>
            </a:r>
            <a:r>
              <a:rPr lang="ru-RU" sz="1600" dirty="0">
                <a:ea typeface="Calibri"/>
                <a:cs typeface="Times New Roman"/>
              </a:rPr>
              <a:t/>
            </a:r>
            <a:br>
              <a:rPr lang="ru-RU" sz="1600" dirty="0">
                <a:ea typeface="Calibri"/>
                <a:cs typeface="Times New Roman"/>
              </a:rPr>
            </a:br>
            <a:r>
              <a:rPr lang="ru-RU" sz="2400" dirty="0">
                <a:latin typeface="Times New Roman"/>
                <a:ea typeface="Times New Roman"/>
              </a:rPr>
              <a:t>Склад молока </a:t>
            </a:r>
            <a:r>
              <a:rPr lang="ru-RU" sz="2400" dirty="0" err="1">
                <a:latin typeface="Times New Roman"/>
                <a:ea typeface="Times New Roman"/>
              </a:rPr>
              <a:t>змінюється</a:t>
            </a:r>
            <a:r>
              <a:rPr lang="ru-RU" sz="2400" dirty="0">
                <a:latin typeface="Times New Roman"/>
                <a:ea typeface="Times New Roman"/>
              </a:rPr>
              <a:t> і </a:t>
            </a:r>
            <a:r>
              <a:rPr lang="ru-RU" sz="2400" dirty="0" err="1">
                <a:latin typeface="Times New Roman"/>
                <a:ea typeface="Times New Roman"/>
              </a:rPr>
              <a:t>залежить</a:t>
            </a:r>
            <a:r>
              <a:rPr lang="ru-RU" sz="2400" dirty="0">
                <a:latin typeface="Times New Roman"/>
                <a:ea typeface="Times New Roman"/>
              </a:rPr>
              <a:t> </a:t>
            </a:r>
            <a:r>
              <a:rPr lang="ru-RU" sz="2400" dirty="0" err="1">
                <a:latin typeface="Times New Roman"/>
                <a:ea typeface="Times New Roman"/>
              </a:rPr>
              <a:t>від</a:t>
            </a:r>
            <a:r>
              <a:rPr lang="ru-RU" sz="2400" dirty="0">
                <a:latin typeface="Times New Roman"/>
                <a:ea typeface="Times New Roman"/>
              </a:rPr>
              <a:t> </a:t>
            </a:r>
            <a:r>
              <a:rPr lang="ru-RU" sz="2400" dirty="0" err="1">
                <a:latin typeface="Times New Roman"/>
                <a:ea typeface="Times New Roman"/>
              </a:rPr>
              <a:t>певних</a:t>
            </a:r>
            <a:r>
              <a:rPr lang="ru-RU" sz="2400" dirty="0">
                <a:latin typeface="Times New Roman"/>
                <a:ea typeface="Times New Roman"/>
              </a:rPr>
              <a:t> </a:t>
            </a:r>
            <a:r>
              <a:rPr lang="ru-RU" sz="2400" dirty="0" err="1">
                <a:latin typeface="Times New Roman"/>
                <a:ea typeface="Times New Roman"/>
              </a:rPr>
              <a:t>чинників</a:t>
            </a:r>
            <a:r>
              <a:rPr lang="ru-RU" sz="2400" dirty="0">
                <a:latin typeface="Times New Roman"/>
                <a:ea typeface="Times New Roman"/>
              </a:rPr>
              <a:t> - породи, </a:t>
            </a:r>
            <a:r>
              <a:rPr lang="ru-RU" sz="2400" dirty="0" err="1">
                <a:latin typeface="Times New Roman"/>
                <a:ea typeface="Times New Roman"/>
              </a:rPr>
              <a:t>віку</a:t>
            </a:r>
            <a:r>
              <a:rPr lang="ru-RU" sz="2400" dirty="0">
                <a:latin typeface="Times New Roman"/>
                <a:ea typeface="Times New Roman"/>
              </a:rPr>
              <a:t> </a:t>
            </a:r>
            <a:r>
              <a:rPr lang="ru-RU" sz="2400" dirty="0" err="1">
                <a:latin typeface="Times New Roman"/>
                <a:ea typeface="Times New Roman"/>
              </a:rPr>
              <a:t>тварини</a:t>
            </a:r>
            <a:r>
              <a:rPr lang="ru-RU" sz="2400" dirty="0">
                <a:latin typeface="Times New Roman"/>
                <a:ea typeface="Times New Roman"/>
              </a:rPr>
              <a:t>, </a:t>
            </a:r>
            <a:r>
              <a:rPr lang="ru-RU" sz="2400" dirty="0" err="1">
                <a:latin typeface="Times New Roman"/>
                <a:ea typeface="Times New Roman"/>
              </a:rPr>
              <a:t>стадії</a:t>
            </a:r>
            <a:r>
              <a:rPr lang="ru-RU" sz="2400" dirty="0">
                <a:latin typeface="Times New Roman"/>
                <a:ea typeface="Times New Roman"/>
              </a:rPr>
              <a:t> </a:t>
            </a:r>
            <a:r>
              <a:rPr lang="ru-RU" sz="2400" dirty="0" err="1">
                <a:latin typeface="Times New Roman"/>
                <a:ea typeface="Times New Roman"/>
              </a:rPr>
              <a:t>лактації</a:t>
            </a:r>
            <a:r>
              <a:rPr lang="ru-RU" sz="2400" dirty="0">
                <a:latin typeface="Times New Roman"/>
                <a:ea typeface="Times New Roman"/>
              </a:rPr>
              <a:t>, </a:t>
            </a:r>
            <a:r>
              <a:rPr lang="ru-RU" sz="2400" dirty="0" err="1">
                <a:latin typeface="Times New Roman"/>
                <a:ea typeface="Times New Roman"/>
              </a:rPr>
              <a:t>годівлі</a:t>
            </a:r>
            <a:r>
              <a:rPr lang="ru-RU" sz="2400" dirty="0">
                <a:latin typeface="Times New Roman"/>
                <a:ea typeface="Times New Roman"/>
              </a:rPr>
              <a:t> і </a:t>
            </a:r>
            <a:r>
              <a:rPr lang="ru-RU" sz="2400" dirty="0" err="1">
                <a:latin typeface="Times New Roman"/>
                <a:ea typeface="Times New Roman"/>
              </a:rPr>
              <a:t>утримання</a:t>
            </a:r>
            <a:r>
              <a:rPr lang="ru-RU" sz="2400" dirty="0">
                <a:latin typeface="Times New Roman"/>
                <a:ea typeface="Times New Roman"/>
              </a:rPr>
              <a:t>, </a:t>
            </a:r>
            <a:r>
              <a:rPr lang="ru-RU" sz="2400" dirty="0" err="1">
                <a:latin typeface="Times New Roman"/>
                <a:ea typeface="Times New Roman"/>
              </a:rPr>
              <a:t>техніки</a:t>
            </a:r>
            <a:r>
              <a:rPr lang="ru-RU" sz="2400" dirty="0">
                <a:latin typeface="Times New Roman"/>
                <a:ea typeface="Times New Roman"/>
              </a:rPr>
              <a:t> </a:t>
            </a:r>
            <a:r>
              <a:rPr lang="ru-RU" sz="2400" dirty="0" err="1">
                <a:latin typeface="Times New Roman"/>
                <a:ea typeface="Times New Roman"/>
              </a:rPr>
              <a:t>доїння</a:t>
            </a:r>
            <a:r>
              <a:rPr lang="ru-RU" sz="2400" dirty="0">
                <a:latin typeface="Times New Roman"/>
                <a:ea typeface="Times New Roman"/>
              </a:rPr>
              <a:t>, стану </a:t>
            </a:r>
            <a:r>
              <a:rPr lang="ru-RU" sz="2400" dirty="0" err="1">
                <a:latin typeface="Times New Roman"/>
                <a:ea typeface="Times New Roman"/>
              </a:rPr>
              <a:t>тварини</a:t>
            </a:r>
            <a:r>
              <a:rPr lang="ru-RU" sz="2400" dirty="0">
                <a:latin typeface="Times New Roman"/>
                <a:ea typeface="Times New Roman"/>
              </a:rPr>
              <a:t>, </a:t>
            </a:r>
            <a:r>
              <a:rPr lang="ru-RU" sz="2400" dirty="0" err="1">
                <a:latin typeface="Times New Roman"/>
                <a:ea typeface="Times New Roman"/>
              </a:rPr>
              <a:t>індивідуальних</a:t>
            </a:r>
            <a:r>
              <a:rPr lang="ru-RU" sz="2400" dirty="0">
                <a:latin typeface="Times New Roman"/>
                <a:ea typeface="Times New Roman"/>
              </a:rPr>
              <a:t> </a:t>
            </a:r>
            <a:r>
              <a:rPr lang="ru-RU" sz="2400" dirty="0" err="1">
                <a:latin typeface="Times New Roman"/>
                <a:ea typeface="Times New Roman"/>
              </a:rPr>
              <a:t>особливостей</a:t>
            </a:r>
            <a:r>
              <a:rPr lang="ru-RU" sz="2400" dirty="0">
                <a:latin typeface="Times New Roman"/>
                <a:ea typeface="Times New Roman"/>
              </a:rPr>
              <a:t> і </a:t>
            </a:r>
            <a:r>
              <a:rPr lang="ru-RU" sz="2400" dirty="0" err="1">
                <a:latin typeface="Times New Roman"/>
                <a:ea typeface="Times New Roman"/>
              </a:rPr>
              <a:t>інших</a:t>
            </a:r>
            <a:r>
              <a:rPr lang="ru-RU" sz="2400" dirty="0">
                <a:latin typeface="Times New Roman"/>
                <a:ea typeface="Times New Roman"/>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68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507288" cy="6322714"/>
          </a:xfrm>
          <a:blipFill>
            <a:blip r:embed="rId2"/>
            <a:tile tx="0" ty="0" sx="100000" sy="100000" flip="none" algn="tl"/>
          </a:blipFill>
        </p:spPr>
        <p:txBody>
          <a:bodyPr>
            <a:normAutofit fontScale="90000"/>
          </a:bodyPr>
          <a:lstStyle/>
          <a:p>
            <a:pPr indent="419735" algn="l">
              <a:lnSpc>
                <a:spcPct val="115000"/>
              </a:lnSpc>
              <a:spcBef>
                <a:spcPts val="5"/>
              </a:spcBef>
              <a:spcAft>
                <a:spcPts val="0"/>
              </a:spcAft>
              <a:tabLst>
                <a:tab pos="1443990" algn="l"/>
                <a:tab pos="1788160" algn="l"/>
                <a:tab pos="2915920" algn="l"/>
                <a:tab pos="4013200" algn="l"/>
                <a:tab pos="4735195" algn="l"/>
                <a:tab pos="5344795" algn="l"/>
              </a:tabLst>
            </a:pPr>
            <a:r>
              <a:rPr lang="ru-RU" sz="2400" b="1" dirty="0" smtClean="0">
                <a:solidFill>
                  <a:srgbClr val="00B050"/>
                </a:solidFill>
                <a:latin typeface="Times New Roman" panose="02020603050405020304" pitchFamily="18" charset="0"/>
                <a:cs typeface="Times New Roman" panose="02020603050405020304" pitchFamily="18" charset="0"/>
              </a:rPr>
              <a:t>В</a:t>
            </a:r>
            <a:r>
              <a:rPr lang="uk-UA" sz="2400" b="1" dirty="0" smtClean="0">
                <a:solidFill>
                  <a:srgbClr val="00B050"/>
                </a:solidFill>
                <a:latin typeface="Times New Roman" panose="02020603050405020304" pitchFamily="18" charset="0"/>
                <a:cs typeface="Times New Roman" panose="02020603050405020304" pitchFamily="18" charset="0"/>
              </a:rPr>
              <a:t>ІДБ</a:t>
            </a:r>
            <a:r>
              <a:rPr lang="uk-UA" sz="2400" b="1" dirty="0">
                <a:solidFill>
                  <a:srgbClr val="00B050"/>
                </a:solidFill>
                <a:latin typeface="Times New Roman" panose="02020603050405020304" pitchFamily="18" charset="0"/>
                <a:cs typeface="Times New Roman" panose="02020603050405020304" pitchFamily="18" charset="0"/>
              </a:rPr>
              <a:t>І</a:t>
            </a:r>
            <a:r>
              <a:rPr lang="uk-UA" sz="2400" b="1" dirty="0" smtClean="0">
                <a:solidFill>
                  <a:srgbClr val="00B050"/>
                </a:solidFill>
                <a:latin typeface="Times New Roman" panose="02020603050405020304" pitchFamily="18" charset="0"/>
                <a:cs typeface="Times New Roman" panose="02020603050405020304" pitchFamily="18" charset="0"/>
              </a:rPr>
              <a:t>Р ПРОБ МОЛОКА </a:t>
            </a:r>
            <a:r>
              <a:rPr lang="uk-UA" sz="2400" dirty="0" smtClean="0">
                <a:latin typeface="Times New Roman" panose="02020603050405020304" pitchFamily="18" charset="0"/>
                <a:cs typeface="Times New Roman" panose="02020603050405020304" pitchFamily="18" charset="0"/>
              </a:rPr>
              <a:t>для аналізу проводять під час контрольного доїння (1-2 рази на місяць).</a:t>
            </a:r>
            <a:br>
              <a:rPr lang="uk-UA" sz="2400" dirty="0" smtClean="0">
                <a:latin typeface="Times New Roman" panose="02020603050405020304" pitchFamily="18" charset="0"/>
                <a:cs typeface="Times New Roman" panose="02020603050405020304" pitchFamily="18" charset="0"/>
              </a:rPr>
            </a:br>
            <a:r>
              <a:rPr lang="ru-RU" sz="2400" dirty="0" err="1" smtClean="0">
                <a:latin typeface="Times New Roman"/>
                <a:ea typeface="Times New Roman"/>
              </a:rPr>
              <a:t>Проби</a:t>
            </a:r>
            <a:r>
              <a:rPr lang="ru-RU" sz="2400" dirty="0" smtClean="0">
                <a:latin typeface="Times New Roman"/>
                <a:ea typeface="Times New Roman"/>
              </a:rPr>
              <a:t> </a:t>
            </a:r>
            <a:r>
              <a:rPr lang="ru-RU" sz="2400" dirty="0">
                <a:latin typeface="Times New Roman"/>
                <a:ea typeface="Times New Roman"/>
              </a:rPr>
              <a:t>молока </a:t>
            </a:r>
            <a:r>
              <a:rPr lang="ru-RU" sz="2400" dirty="0" err="1">
                <a:latin typeface="Times New Roman"/>
                <a:ea typeface="Times New Roman"/>
              </a:rPr>
              <a:t>відбирають</a:t>
            </a:r>
            <a:r>
              <a:rPr lang="ru-RU" sz="2400" dirty="0">
                <a:latin typeface="Times New Roman"/>
                <a:ea typeface="Times New Roman"/>
              </a:rPr>
              <a:t> у </a:t>
            </a:r>
            <a:r>
              <a:rPr lang="ru-RU" sz="2400" dirty="0" err="1">
                <a:latin typeface="Times New Roman"/>
                <a:ea typeface="Times New Roman"/>
              </a:rPr>
              <a:t>чисті</a:t>
            </a:r>
            <a:r>
              <a:rPr lang="ru-RU" sz="2400" dirty="0">
                <a:latin typeface="Times New Roman"/>
                <a:ea typeface="Times New Roman"/>
              </a:rPr>
              <a:t>, </a:t>
            </a:r>
            <a:r>
              <a:rPr lang="ru-RU" sz="2400" dirty="0" err="1">
                <a:latin typeface="Times New Roman"/>
                <a:ea typeface="Times New Roman"/>
              </a:rPr>
              <a:t>сухі</a:t>
            </a:r>
            <a:r>
              <a:rPr lang="ru-RU" sz="2400" dirty="0">
                <a:latin typeface="Times New Roman"/>
                <a:ea typeface="Times New Roman"/>
              </a:rPr>
              <a:t> флакончики на 200- 250 мл </a:t>
            </a:r>
            <a:r>
              <a:rPr lang="ru-RU" sz="2400" dirty="0" err="1">
                <a:latin typeface="Times New Roman"/>
                <a:ea typeface="Times New Roman"/>
              </a:rPr>
              <a:t>із</a:t>
            </a:r>
            <a:r>
              <a:rPr lang="ru-RU" sz="2400" dirty="0">
                <a:latin typeface="Times New Roman"/>
                <a:ea typeface="Times New Roman"/>
              </a:rPr>
              <a:t> пробками і </a:t>
            </a:r>
            <a:r>
              <a:rPr lang="ru-RU" sz="2400" dirty="0" err="1">
                <a:latin typeface="Times New Roman"/>
                <a:ea typeface="Times New Roman"/>
              </a:rPr>
              <a:t>етикетками</a:t>
            </a:r>
            <a:r>
              <a:rPr lang="ru-RU" sz="2400" dirty="0">
                <a:latin typeface="Times New Roman"/>
                <a:ea typeface="Times New Roman"/>
              </a:rPr>
              <a:t> </a:t>
            </a:r>
            <a:r>
              <a:rPr lang="ru-RU" sz="2400" dirty="0" err="1">
                <a:latin typeface="Times New Roman"/>
                <a:ea typeface="Times New Roman"/>
              </a:rPr>
              <a:t>безпосередньо</a:t>
            </a:r>
            <a:r>
              <a:rPr lang="ru-RU" sz="2400" dirty="0">
                <a:latin typeface="Times New Roman"/>
                <a:ea typeface="Times New Roman"/>
              </a:rPr>
              <a:t> на </a:t>
            </a:r>
            <a:r>
              <a:rPr lang="ru-RU" sz="2400" dirty="0" err="1" smtClean="0">
                <a:latin typeface="Times New Roman"/>
                <a:ea typeface="Times New Roman"/>
              </a:rPr>
              <a:t>фермі</a:t>
            </a:r>
            <a:r>
              <a:rPr lang="ru-RU" sz="2400" dirty="0" smtClean="0">
                <a:latin typeface="Times New Roman"/>
                <a:ea typeface="Times New Roman"/>
              </a:rPr>
              <a:t>.</a:t>
            </a:r>
            <a:br>
              <a:rPr lang="ru-RU" sz="2400" dirty="0" smtClean="0">
                <a:latin typeface="Times New Roman"/>
                <a:ea typeface="Times New Roman"/>
              </a:rPr>
            </a:br>
            <a:r>
              <a:rPr lang="ru-RU" sz="2400" dirty="0" smtClean="0">
                <a:latin typeface="Times New Roman"/>
                <a:ea typeface="Times New Roman"/>
              </a:rPr>
              <a:t>      Перед </a:t>
            </a:r>
            <a:r>
              <a:rPr lang="ru-RU" sz="2400" dirty="0" err="1">
                <a:latin typeface="Times New Roman"/>
                <a:ea typeface="Times New Roman"/>
              </a:rPr>
              <a:t>відбором</a:t>
            </a:r>
            <a:r>
              <a:rPr lang="ru-RU" sz="2400" dirty="0">
                <a:latin typeface="Times New Roman"/>
                <a:ea typeface="Times New Roman"/>
              </a:rPr>
              <a:t> </a:t>
            </a:r>
            <a:r>
              <a:rPr lang="ru-RU" sz="2400" dirty="0" err="1">
                <a:latin typeface="Times New Roman"/>
                <a:ea typeface="Times New Roman"/>
              </a:rPr>
              <a:t>проби</a:t>
            </a:r>
            <a:r>
              <a:rPr lang="ru-RU" sz="2400" dirty="0">
                <a:latin typeface="Times New Roman"/>
                <a:ea typeface="Times New Roman"/>
              </a:rPr>
              <a:t>, молоко </a:t>
            </a:r>
            <a:r>
              <a:rPr lang="ru-RU" sz="2400" dirty="0" err="1">
                <a:latin typeface="Times New Roman"/>
                <a:ea typeface="Times New Roman"/>
              </a:rPr>
              <a:t>ретельно</a:t>
            </a:r>
            <a:r>
              <a:rPr lang="ru-RU" sz="2400" dirty="0">
                <a:latin typeface="Times New Roman"/>
                <a:ea typeface="Times New Roman"/>
              </a:rPr>
              <a:t> </a:t>
            </a:r>
            <a:r>
              <a:rPr lang="ru-RU" sz="2400" dirty="0" err="1">
                <a:latin typeface="Times New Roman"/>
                <a:ea typeface="Times New Roman"/>
              </a:rPr>
              <a:t>перемішують</a:t>
            </a:r>
            <a:r>
              <a:rPr lang="ru-RU" sz="2400" dirty="0">
                <a:latin typeface="Times New Roman"/>
                <a:ea typeface="Times New Roman"/>
              </a:rPr>
              <a:t> </a:t>
            </a:r>
            <a:r>
              <a:rPr lang="ru-RU" sz="2400" dirty="0" err="1">
                <a:latin typeface="Times New Roman"/>
                <a:ea typeface="Times New Roman"/>
              </a:rPr>
              <a:t>мутовкою</a:t>
            </a:r>
            <a:r>
              <a:rPr lang="ru-RU" sz="2400" dirty="0">
                <a:latin typeface="Times New Roman"/>
                <a:ea typeface="Times New Roman"/>
              </a:rPr>
              <a:t>. </a:t>
            </a:r>
            <a:r>
              <a:rPr lang="ru-RU" sz="2400" dirty="0" err="1">
                <a:latin typeface="Times New Roman"/>
                <a:ea typeface="Times New Roman"/>
              </a:rPr>
              <a:t>Відбір</a:t>
            </a:r>
            <a:r>
              <a:rPr lang="ru-RU" sz="2400" dirty="0">
                <a:latin typeface="Times New Roman"/>
                <a:ea typeface="Times New Roman"/>
              </a:rPr>
              <a:t> молока </a:t>
            </a:r>
            <a:r>
              <a:rPr lang="ru-RU" sz="2400" dirty="0" err="1">
                <a:latin typeface="Times New Roman"/>
                <a:ea typeface="Times New Roman"/>
                <a:cs typeface="Times New Roman"/>
              </a:rPr>
              <a:t>здійснюють</a:t>
            </a:r>
            <a:r>
              <a:rPr lang="ru-RU" sz="2400" dirty="0">
                <a:latin typeface="Times New Roman"/>
                <a:ea typeface="Times New Roman"/>
                <a:cs typeface="Times New Roman"/>
              </a:rPr>
              <a:t> за </a:t>
            </a:r>
            <a:r>
              <a:rPr lang="ru-RU" sz="2400" dirty="0" err="1">
                <a:latin typeface="Times New Roman"/>
                <a:ea typeface="Times New Roman"/>
                <a:cs typeface="Times New Roman"/>
              </a:rPr>
              <a:t>допомогою</a:t>
            </a:r>
            <a:r>
              <a:rPr lang="ru-RU" sz="2400" dirty="0">
                <a:latin typeface="Times New Roman"/>
                <a:ea typeface="Times New Roman"/>
                <a:cs typeface="Times New Roman"/>
              </a:rPr>
              <a:t> </a:t>
            </a:r>
            <a:r>
              <a:rPr lang="ru-RU" sz="2400" dirty="0" err="1">
                <a:latin typeface="Times New Roman"/>
                <a:ea typeface="Times New Roman"/>
                <a:cs typeface="Times New Roman"/>
              </a:rPr>
              <a:t>металевої</a:t>
            </a:r>
            <a:r>
              <a:rPr lang="ru-RU" sz="2400" dirty="0">
                <a:latin typeface="Times New Roman"/>
                <a:ea typeface="Times New Roman"/>
                <a:cs typeface="Times New Roman"/>
              </a:rPr>
              <a:t> трубки </a:t>
            </a:r>
            <a:r>
              <a:rPr lang="ru-RU" sz="2400" dirty="0" err="1">
                <a:latin typeface="Times New Roman"/>
                <a:ea typeface="Times New Roman"/>
                <a:cs typeface="Times New Roman"/>
              </a:rPr>
              <a:t>діаметром</a:t>
            </a:r>
            <a:r>
              <a:rPr lang="ru-RU" sz="2400" dirty="0">
                <a:latin typeface="Times New Roman"/>
                <a:ea typeface="Times New Roman"/>
                <a:cs typeface="Times New Roman"/>
              </a:rPr>
              <a:t> 9 мм </a:t>
            </a:r>
            <a:r>
              <a:rPr lang="ru-RU" sz="2400" dirty="0" err="1">
                <a:latin typeface="Times New Roman"/>
                <a:ea typeface="Times New Roman"/>
                <a:cs typeface="Times New Roman"/>
              </a:rPr>
              <a:t>або</a:t>
            </a:r>
            <a:r>
              <a:rPr lang="ru-RU" sz="2400" dirty="0">
                <a:latin typeface="Times New Roman"/>
                <a:ea typeface="Times New Roman"/>
                <a:cs typeface="Times New Roman"/>
              </a:rPr>
              <a:t> черпачками, </a:t>
            </a:r>
            <a:r>
              <a:rPr lang="ru-RU" sz="2400" dirty="0" err="1">
                <a:latin typeface="Times New Roman"/>
                <a:ea typeface="Times New Roman"/>
                <a:cs typeface="Times New Roman"/>
              </a:rPr>
              <a:t>які</a:t>
            </a:r>
            <a:r>
              <a:rPr lang="ru-RU" sz="2400" dirty="0">
                <a:latin typeface="Times New Roman"/>
                <a:ea typeface="Times New Roman"/>
                <a:cs typeface="Times New Roman"/>
              </a:rPr>
              <a:t> </a:t>
            </a:r>
            <a:r>
              <a:rPr lang="ru-RU" sz="2400" dirty="0" err="1">
                <a:latin typeface="Times New Roman"/>
                <a:ea typeface="Times New Roman"/>
                <a:cs typeface="Times New Roman"/>
              </a:rPr>
              <a:t>повинні</a:t>
            </a:r>
            <a:r>
              <a:rPr lang="ru-RU" sz="2400" dirty="0">
                <a:latin typeface="Times New Roman"/>
                <a:ea typeface="Times New Roman"/>
                <a:cs typeface="Times New Roman"/>
              </a:rPr>
              <a:t> бути у </a:t>
            </a:r>
            <a:r>
              <a:rPr lang="ru-RU" sz="2400" dirty="0" err="1">
                <a:latin typeface="Times New Roman"/>
                <a:ea typeface="Times New Roman"/>
                <a:cs typeface="Times New Roman"/>
              </a:rPr>
              <a:t>ідеально</a:t>
            </a:r>
            <a:r>
              <a:rPr lang="ru-RU" sz="2400" dirty="0">
                <a:latin typeface="Times New Roman"/>
                <a:ea typeface="Times New Roman"/>
                <a:cs typeface="Times New Roman"/>
              </a:rPr>
              <a:t> чистому </a:t>
            </a:r>
            <a:r>
              <a:rPr lang="ru-RU" sz="2400" dirty="0" err="1">
                <a:latin typeface="Times New Roman"/>
                <a:ea typeface="Times New Roman"/>
                <a:cs typeface="Times New Roman"/>
              </a:rPr>
              <a:t>стані</a:t>
            </a:r>
            <a:r>
              <a:rPr lang="ru-RU" sz="2400" dirty="0">
                <a:latin typeface="Times New Roman"/>
                <a:ea typeface="Times New Roman"/>
                <a:cs typeface="Times New Roman"/>
              </a:rPr>
              <a:t>. </a:t>
            </a:r>
            <a:r>
              <a:rPr lang="ru-RU" sz="2400" dirty="0" smtClean="0">
                <a:latin typeface="Times New Roman"/>
                <a:ea typeface="Times New Roman"/>
                <a:cs typeface="Times New Roman"/>
              </a:rPr>
              <a:t/>
            </a:r>
            <a:br>
              <a:rPr lang="ru-RU" sz="2400" dirty="0" smtClean="0">
                <a:latin typeface="Times New Roman"/>
                <a:ea typeface="Times New Roman"/>
                <a:cs typeface="Times New Roman"/>
              </a:rPr>
            </a:b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Проби</a:t>
            </a:r>
            <a:r>
              <a:rPr lang="ru-RU" sz="2400" dirty="0" smtClean="0">
                <a:latin typeface="Times New Roman"/>
                <a:ea typeface="Times New Roman"/>
                <a:cs typeface="Times New Roman"/>
              </a:rPr>
              <a:t> </a:t>
            </a:r>
            <a:r>
              <a:rPr lang="ru-RU" sz="2400" dirty="0">
                <a:latin typeface="Times New Roman"/>
                <a:ea typeface="Times New Roman"/>
                <a:cs typeface="Times New Roman"/>
              </a:rPr>
              <a:t>молока </a:t>
            </a:r>
            <a:r>
              <a:rPr lang="ru-RU" sz="2400" dirty="0" err="1">
                <a:latin typeface="Times New Roman"/>
                <a:ea typeface="Times New Roman"/>
                <a:cs typeface="Times New Roman"/>
              </a:rPr>
              <a:t>транспортуються</a:t>
            </a:r>
            <a:r>
              <a:rPr lang="ru-RU" sz="2400" dirty="0">
                <a:latin typeface="Times New Roman"/>
                <a:ea typeface="Times New Roman"/>
                <a:cs typeface="Times New Roman"/>
              </a:rPr>
              <a:t> </a:t>
            </a:r>
            <a:r>
              <a:rPr lang="ru-RU" sz="2400" dirty="0" smtClean="0">
                <a:latin typeface="Times New Roman"/>
                <a:ea typeface="Times New Roman"/>
                <a:cs typeface="Times New Roman"/>
              </a:rPr>
              <a:t> в </a:t>
            </a:r>
            <a:r>
              <a:rPr lang="ru-RU" sz="2400" dirty="0" err="1" smtClean="0">
                <a:latin typeface="Times New Roman"/>
                <a:ea typeface="Times New Roman"/>
                <a:cs typeface="Times New Roman"/>
              </a:rPr>
              <a:t>лабораторію</a:t>
            </a:r>
            <a:r>
              <a:rPr lang="ru-RU" sz="2400" dirty="0" smtClean="0">
                <a:latin typeface="Times New Roman"/>
                <a:ea typeface="Times New Roman"/>
                <a:cs typeface="Times New Roman"/>
              </a:rPr>
              <a:t> у </a:t>
            </a:r>
            <a:r>
              <a:rPr lang="ru-RU" sz="2400" dirty="0" err="1">
                <a:latin typeface="Times New Roman"/>
                <a:ea typeface="Times New Roman"/>
                <a:cs typeface="Times New Roman"/>
              </a:rPr>
              <a:t>спеціальних</a:t>
            </a:r>
            <a:r>
              <a:rPr lang="ru-RU" sz="2400" dirty="0">
                <a:latin typeface="Times New Roman"/>
                <a:ea typeface="Times New Roman"/>
                <a:cs typeface="Times New Roman"/>
              </a:rPr>
              <a:t> ящиках </a:t>
            </a:r>
            <a:r>
              <a:rPr lang="ru-RU" sz="2400" dirty="0" err="1">
                <a:latin typeface="Times New Roman"/>
                <a:ea typeface="Times New Roman"/>
                <a:cs typeface="Times New Roman"/>
              </a:rPr>
              <a:t>із</a:t>
            </a:r>
            <a:r>
              <a:rPr lang="ru-RU" sz="2400" dirty="0">
                <a:latin typeface="Times New Roman"/>
                <a:ea typeface="Times New Roman"/>
                <a:cs typeface="Times New Roman"/>
              </a:rPr>
              <a:t> </a:t>
            </a:r>
            <a:r>
              <a:rPr lang="ru-RU" sz="2400" dirty="0" err="1">
                <a:latin typeface="Times New Roman"/>
                <a:ea typeface="Times New Roman"/>
                <a:cs typeface="Times New Roman"/>
              </a:rPr>
              <a:t>гніздами</a:t>
            </a:r>
            <a:r>
              <a:rPr lang="ru-RU" sz="2400" dirty="0">
                <a:latin typeface="Times New Roman"/>
                <a:ea typeface="Times New Roman"/>
                <a:cs typeface="Times New Roman"/>
              </a:rPr>
              <a:t>. </a:t>
            </a:r>
            <a:r>
              <a:rPr lang="ru-RU" sz="2400" dirty="0" smtClean="0">
                <a:latin typeface="Times New Roman"/>
                <a:ea typeface="Times New Roman"/>
                <a:cs typeface="Times New Roman"/>
              </a:rPr>
              <a:t/>
            </a:r>
            <a:br>
              <a:rPr lang="ru-RU" sz="2400" dirty="0" smtClean="0">
                <a:latin typeface="Times New Roman"/>
                <a:ea typeface="Times New Roman"/>
                <a:cs typeface="Times New Roman"/>
              </a:rPr>
            </a:br>
            <a:r>
              <a:rPr lang="ru-RU" sz="2400" dirty="0">
                <a:latin typeface="Times New Roman"/>
                <a:ea typeface="Times New Roman"/>
                <a:cs typeface="Times New Roman"/>
              </a:rPr>
              <a:t> </a:t>
            </a: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Якщо</a:t>
            </a:r>
            <a:r>
              <a:rPr lang="ru-RU" sz="2400" dirty="0" smtClean="0">
                <a:latin typeface="Times New Roman"/>
                <a:ea typeface="Times New Roman"/>
                <a:cs typeface="Times New Roman"/>
              </a:rPr>
              <a:t> </a:t>
            </a:r>
            <a:r>
              <a:rPr lang="ru-RU" sz="2400" dirty="0">
                <a:latin typeface="Times New Roman"/>
                <a:ea typeface="Times New Roman"/>
                <a:cs typeface="Times New Roman"/>
              </a:rPr>
              <a:t>молоко </a:t>
            </a:r>
            <a:r>
              <a:rPr lang="ru-RU" sz="2400" dirty="0" err="1">
                <a:latin typeface="Times New Roman"/>
                <a:ea typeface="Times New Roman"/>
                <a:cs typeface="Times New Roman"/>
              </a:rPr>
              <a:t>досліджується</a:t>
            </a:r>
            <a:r>
              <a:rPr lang="ru-RU" sz="2400" dirty="0">
                <a:latin typeface="Times New Roman"/>
                <a:ea typeface="Times New Roman"/>
                <a:cs typeface="Times New Roman"/>
              </a:rPr>
              <a:t> на другу </a:t>
            </a:r>
            <a:r>
              <a:rPr lang="ru-RU" sz="2400" dirty="0" err="1">
                <a:latin typeface="Times New Roman"/>
                <a:ea typeface="Times New Roman"/>
                <a:cs typeface="Times New Roman"/>
              </a:rPr>
              <a:t>добу</a:t>
            </a:r>
            <a:r>
              <a:rPr lang="ru-RU" sz="2400" dirty="0">
                <a:latin typeface="Times New Roman"/>
                <a:ea typeface="Times New Roman"/>
                <a:cs typeface="Times New Roman"/>
              </a:rPr>
              <a:t>, </a:t>
            </a:r>
            <a:r>
              <a:rPr lang="ru-RU" sz="2400" dirty="0" err="1">
                <a:latin typeface="Times New Roman"/>
                <a:ea typeface="Times New Roman"/>
                <a:cs typeface="Times New Roman"/>
              </a:rPr>
              <a:t>його</a:t>
            </a:r>
            <a:r>
              <a:rPr lang="ru-RU" sz="2400" dirty="0">
                <a:latin typeface="Times New Roman"/>
                <a:ea typeface="Times New Roman"/>
                <a:cs typeface="Times New Roman"/>
              </a:rPr>
              <a:t> треба </a:t>
            </a:r>
            <a:r>
              <a:rPr lang="ru-RU" sz="2400" dirty="0" err="1">
                <a:latin typeface="Times New Roman"/>
                <a:ea typeface="Times New Roman"/>
                <a:cs typeface="Times New Roman"/>
              </a:rPr>
              <a:t>охолодити</a:t>
            </a:r>
            <a:r>
              <a:rPr lang="ru-RU" sz="2400" dirty="0">
                <a:latin typeface="Times New Roman"/>
                <a:ea typeface="Times New Roman"/>
                <a:cs typeface="Times New Roman"/>
              </a:rPr>
              <a:t> до </a:t>
            </a:r>
            <a:r>
              <a:rPr lang="ru-RU" sz="2400" dirty="0" smtClean="0">
                <a:latin typeface="Times New Roman"/>
                <a:ea typeface="Times New Roman"/>
                <a:cs typeface="Times New Roman"/>
              </a:rPr>
              <a:t>3-5 </a:t>
            </a:r>
            <a:r>
              <a:rPr lang="ru-RU" sz="2400" dirty="0">
                <a:latin typeface="Times New Roman"/>
                <a:ea typeface="Times New Roman"/>
                <a:cs typeface="Times New Roman"/>
              </a:rPr>
              <a:t>С</a:t>
            </a:r>
            <a:r>
              <a:rPr lang="ru-RU" sz="2400" dirty="0" smtClean="0">
                <a:latin typeface="Times New Roman"/>
                <a:ea typeface="Times New Roman"/>
                <a:cs typeface="Times New Roman"/>
              </a:rPr>
              <a:t>.  </a:t>
            </a:r>
            <a:br>
              <a:rPr lang="ru-RU" sz="2400" dirty="0" smtClean="0">
                <a:latin typeface="Times New Roman"/>
                <a:ea typeface="Times New Roman"/>
                <a:cs typeface="Times New Roman"/>
              </a:rPr>
            </a:br>
            <a:r>
              <a:rPr lang="ru-RU" sz="2400" dirty="0" smtClean="0">
                <a:latin typeface="Times New Roman"/>
                <a:ea typeface="Times New Roman"/>
                <a:cs typeface="Times New Roman"/>
              </a:rPr>
              <a:t>   У </a:t>
            </a:r>
            <a:r>
              <a:rPr lang="ru-RU" sz="2400" dirty="0" err="1">
                <a:latin typeface="Times New Roman"/>
                <a:ea typeface="Times New Roman"/>
                <a:cs typeface="Times New Roman"/>
              </a:rPr>
              <a:t>випадках</a:t>
            </a:r>
            <a:r>
              <a:rPr lang="ru-RU" sz="2400" dirty="0">
                <a:latin typeface="Times New Roman"/>
                <a:ea typeface="Times New Roman"/>
                <a:cs typeface="Times New Roman"/>
              </a:rPr>
              <a:t> коли молоко треба </a:t>
            </a:r>
            <a:r>
              <a:rPr lang="ru-RU" sz="2400" dirty="0" err="1">
                <a:latin typeface="Times New Roman"/>
                <a:ea typeface="Times New Roman"/>
                <a:cs typeface="Times New Roman"/>
              </a:rPr>
              <a:t>зберігати</a:t>
            </a:r>
            <a:r>
              <a:rPr lang="ru-RU" sz="2400" dirty="0">
                <a:latin typeface="Times New Roman"/>
                <a:ea typeface="Times New Roman"/>
                <a:cs typeface="Times New Roman"/>
              </a:rPr>
              <a:t> до 12 </a:t>
            </a:r>
            <a:r>
              <a:rPr lang="ru-RU" sz="2400" dirty="0" err="1">
                <a:latin typeface="Times New Roman"/>
                <a:ea typeface="Times New Roman"/>
                <a:cs typeface="Times New Roman"/>
              </a:rPr>
              <a:t>діб</a:t>
            </a:r>
            <a:r>
              <a:rPr lang="ru-RU" sz="2400" dirty="0">
                <a:latin typeface="Times New Roman"/>
                <a:ea typeface="Times New Roman"/>
                <a:cs typeface="Times New Roman"/>
              </a:rPr>
              <a:t>, </a:t>
            </a:r>
            <a:r>
              <a:rPr lang="ru-RU" sz="2400" dirty="0" err="1">
                <a:latin typeface="Times New Roman"/>
                <a:ea typeface="Times New Roman"/>
                <a:cs typeface="Times New Roman"/>
              </a:rPr>
              <a:t>його</a:t>
            </a:r>
            <a:r>
              <a:rPr lang="ru-RU" sz="2400" dirty="0">
                <a:latin typeface="Times New Roman"/>
                <a:ea typeface="Times New Roman"/>
                <a:cs typeface="Times New Roman"/>
              </a:rPr>
              <a:t> </a:t>
            </a:r>
            <a:r>
              <a:rPr lang="ru-RU" sz="2400" dirty="0" err="1">
                <a:latin typeface="Times New Roman"/>
                <a:ea typeface="Times New Roman"/>
                <a:cs typeface="Times New Roman"/>
              </a:rPr>
              <a:t>консервують</a:t>
            </a:r>
            <a:r>
              <a:rPr lang="ru-RU" sz="2400" dirty="0">
                <a:latin typeface="Times New Roman"/>
                <a:ea typeface="Times New Roman"/>
                <a:cs typeface="Times New Roman"/>
              </a:rPr>
              <a:t> </a:t>
            </a:r>
            <a:r>
              <a:rPr lang="ru-RU" sz="2400" dirty="0" err="1">
                <a:latin typeface="Times New Roman"/>
                <a:ea typeface="Times New Roman"/>
                <a:cs typeface="Times New Roman"/>
              </a:rPr>
              <a:t>хромпіком</a:t>
            </a:r>
            <a:r>
              <a:rPr lang="ru-RU" sz="2400" dirty="0">
                <a:latin typeface="Times New Roman"/>
                <a:ea typeface="Times New Roman"/>
                <a:cs typeface="Times New Roman"/>
              </a:rPr>
              <a:t> </a:t>
            </a:r>
            <a:r>
              <a:rPr lang="ru-RU" sz="2400" dirty="0" err="1">
                <a:latin typeface="Times New Roman"/>
                <a:ea typeface="Times New Roman"/>
                <a:cs typeface="Times New Roman"/>
              </a:rPr>
              <a:t>або</a:t>
            </a:r>
            <a:r>
              <a:rPr lang="ru-RU" sz="2400" dirty="0">
                <a:latin typeface="Times New Roman"/>
                <a:ea typeface="Times New Roman"/>
                <a:cs typeface="Times New Roman"/>
              </a:rPr>
              <a:t> </a:t>
            </a:r>
            <a:r>
              <a:rPr lang="ru-RU" sz="2400" dirty="0" err="1">
                <a:latin typeface="Times New Roman"/>
                <a:ea typeface="Times New Roman"/>
                <a:cs typeface="Times New Roman"/>
              </a:rPr>
              <a:t>формаліном</a:t>
            </a:r>
            <a:r>
              <a:rPr lang="ru-RU" sz="2400" dirty="0">
                <a:latin typeface="Times New Roman"/>
                <a:ea typeface="Times New Roman"/>
                <a:cs typeface="Times New Roman"/>
              </a:rPr>
              <a:t>. На 100 мл молока </a:t>
            </a:r>
            <a:r>
              <a:rPr lang="ru-RU" sz="2400" dirty="0" err="1">
                <a:latin typeface="Times New Roman"/>
                <a:ea typeface="Times New Roman"/>
                <a:cs typeface="Times New Roman"/>
              </a:rPr>
              <a:t>додають</a:t>
            </a:r>
            <a:r>
              <a:rPr lang="ru-RU" sz="2400" dirty="0">
                <a:latin typeface="Times New Roman"/>
                <a:ea typeface="Times New Roman"/>
                <a:cs typeface="Times New Roman"/>
              </a:rPr>
              <a:t> 1 мл 10 % </a:t>
            </a:r>
            <a:r>
              <a:rPr lang="ru-RU" sz="2400" dirty="0" err="1">
                <a:latin typeface="Times New Roman"/>
                <a:ea typeface="Times New Roman"/>
                <a:cs typeface="Times New Roman"/>
              </a:rPr>
              <a:t>розчину</a:t>
            </a:r>
            <a:r>
              <a:rPr lang="ru-RU" sz="2400" dirty="0">
                <a:latin typeface="Times New Roman"/>
                <a:ea typeface="Times New Roman"/>
                <a:cs typeface="Times New Roman"/>
              </a:rPr>
              <a:t> </a:t>
            </a:r>
            <a:r>
              <a:rPr lang="ru-RU" sz="2400" dirty="0" err="1">
                <a:latin typeface="Times New Roman"/>
                <a:ea typeface="Times New Roman"/>
                <a:cs typeface="Times New Roman"/>
              </a:rPr>
              <a:t>хромпіку</a:t>
            </a:r>
            <a:r>
              <a:rPr lang="ru-RU" sz="2400" dirty="0">
                <a:latin typeface="Times New Roman"/>
                <a:ea typeface="Times New Roman"/>
                <a:cs typeface="Times New Roman"/>
              </a:rPr>
              <a:t> - С</a:t>
            </a:r>
            <a:r>
              <a:rPr lang="ru-RU" sz="1800" dirty="0">
                <a:latin typeface="Times New Roman"/>
                <a:ea typeface="Times New Roman"/>
                <a:cs typeface="Times New Roman"/>
              </a:rPr>
              <a:t>2</a:t>
            </a:r>
            <a:r>
              <a:rPr lang="ru-RU" sz="2400" dirty="0">
                <a:latin typeface="Times New Roman"/>
                <a:ea typeface="Times New Roman"/>
                <a:cs typeface="Times New Roman"/>
              </a:rPr>
              <a:t> Сг</a:t>
            </a:r>
            <a:r>
              <a:rPr lang="ru-RU" sz="1800" dirty="0">
                <a:latin typeface="Times New Roman"/>
                <a:ea typeface="Times New Roman"/>
                <a:cs typeface="Times New Roman"/>
              </a:rPr>
              <a:t>2</a:t>
            </a:r>
            <a:r>
              <a:rPr lang="ru-RU" sz="2400" dirty="0">
                <a:latin typeface="Times New Roman"/>
                <a:ea typeface="Times New Roman"/>
                <a:cs typeface="Times New Roman"/>
              </a:rPr>
              <a:t> 0</a:t>
            </a:r>
            <a:r>
              <a:rPr lang="ru-RU" sz="1800" dirty="0">
                <a:latin typeface="Times New Roman"/>
                <a:ea typeface="Times New Roman"/>
                <a:cs typeface="Times New Roman"/>
              </a:rPr>
              <a:t>7</a:t>
            </a:r>
            <a:r>
              <a:rPr lang="ru-RU" sz="2400" dirty="0">
                <a:latin typeface="Times New Roman"/>
                <a:ea typeface="Times New Roman"/>
                <a:cs typeface="Times New Roman"/>
              </a:rPr>
              <a:t> </a:t>
            </a:r>
            <a:r>
              <a:rPr lang="ru-RU" sz="2400" dirty="0" err="1">
                <a:latin typeface="Times New Roman"/>
                <a:ea typeface="Times New Roman"/>
                <a:cs typeface="Times New Roman"/>
              </a:rPr>
              <a:t>або</a:t>
            </a:r>
            <a:r>
              <a:rPr lang="ru-RU" sz="2400" dirty="0">
                <a:latin typeface="Times New Roman"/>
                <a:ea typeface="Times New Roman"/>
                <a:cs typeface="Times New Roman"/>
              </a:rPr>
              <a:t> 1 - 2 </a:t>
            </a:r>
            <a:r>
              <a:rPr lang="ru-RU" sz="2400" dirty="0" err="1">
                <a:latin typeface="Times New Roman"/>
                <a:ea typeface="Times New Roman"/>
                <a:cs typeface="Times New Roman"/>
              </a:rPr>
              <a:t>краплі</a:t>
            </a:r>
            <a:r>
              <a:rPr lang="ru-RU" sz="2400" dirty="0">
                <a:latin typeface="Times New Roman"/>
                <a:ea typeface="Times New Roman"/>
                <a:cs typeface="Times New Roman"/>
              </a:rPr>
              <a:t> 40 % </a:t>
            </a:r>
            <a:r>
              <a:rPr lang="ru-RU" sz="2400" dirty="0" err="1">
                <a:latin typeface="Times New Roman"/>
                <a:ea typeface="Times New Roman"/>
                <a:cs typeface="Times New Roman"/>
              </a:rPr>
              <a:t>формаліну</a:t>
            </a:r>
            <a:r>
              <a:rPr lang="ru-RU" sz="2400" dirty="0">
                <a:latin typeface="Times New Roman"/>
                <a:ea typeface="Times New Roman"/>
                <a:cs typeface="Times New Roman"/>
              </a:rPr>
              <a:t>.</a:t>
            </a:r>
            <a:r>
              <a:rPr lang="ru-RU" sz="1600" dirty="0">
                <a:ea typeface="Calibri"/>
                <a:cs typeface="Times New Roman"/>
              </a:rPr>
              <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68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274638"/>
            <a:ext cx="8496944" cy="6322714"/>
          </a:xfrm>
        </p:spPr>
        <p:txBody>
          <a:bodyPr>
            <a:normAutofit fontScale="90000"/>
          </a:bodyPr>
          <a:lstStyle/>
          <a:p>
            <a:pPr indent="419735">
              <a:lnSpc>
                <a:spcPct val="115000"/>
              </a:lnSpc>
              <a:spcBef>
                <a:spcPts val="5"/>
              </a:spcBef>
              <a:spcAft>
                <a:spcPts val="0"/>
              </a:spcAft>
              <a:tabLst>
                <a:tab pos="1443990" algn="l"/>
                <a:tab pos="1788160" algn="l"/>
                <a:tab pos="2915920" algn="l"/>
                <a:tab pos="4013200" algn="l"/>
                <a:tab pos="4735195" algn="l"/>
                <a:tab pos="5344795" algn="l"/>
              </a:tabLst>
            </a:pPr>
            <a:r>
              <a:rPr lang="ru-RU" sz="2400" b="1" dirty="0" err="1" smtClean="0">
                <a:solidFill>
                  <a:srgbClr val="C00000"/>
                </a:solidFill>
                <a:latin typeface="Times New Roman" panose="02020603050405020304" pitchFamily="18" charset="0"/>
                <a:cs typeface="Times New Roman" panose="02020603050405020304" pitchFamily="18" charset="0"/>
              </a:rPr>
              <a:t>Органолептичною</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оцінкою</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визначають</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i="1" u="sng" dirty="0" err="1" smtClean="0">
                <a:solidFill>
                  <a:schemeClr val="tx2">
                    <a:lumMod val="50000"/>
                  </a:schemeClr>
                </a:solidFill>
                <a:latin typeface="Times New Roman" panose="02020603050405020304" pitchFamily="18" charset="0"/>
                <a:cs typeface="Times New Roman" panose="02020603050405020304" pitchFamily="18" charset="0"/>
              </a:rPr>
              <a:t>колір</a:t>
            </a:r>
            <a:r>
              <a:rPr lang="ru-RU" sz="2400" i="1" u="sng" dirty="0" smtClean="0">
                <a:solidFill>
                  <a:schemeClr val="tx2">
                    <a:lumMod val="50000"/>
                  </a:schemeClr>
                </a:solidFill>
                <a:latin typeface="Times New Roman" panose="02020603050405020304" pitchFamily="18" charset="0"/>
                <a:cs typeface="Times New Roman" panose="02020603050405020304" pitchFamily="18" charset="0"/>
              </a:rPr>
              <a:t>, запах, смак, </a:t>
            </a:r>
            <a:r>
              <a:rPr lang="ru-RU" sz="2400" i="1" u="sng" dirty="0" err="1" smtClean="0">
                <a:solidFill>
                  <a:schemeClr val="tx2">
                    <a:lumMod val="50000"/>
                  </a:schemeClr>
                </a:solidFill>
                <a:latin typeface="Times New Roman" panose="02020603050405020304" pitchFamily="18" charset="0"/>
                <a:cs typeface="Times New Roman" panose="02020603050405020304" pitchFamily="18" charset="0"/>
              </a:rPr>
              <a:t>консистенцію</a:t>
            </a:r>
            <a:r>
              <a:rPr lang="ru-RU" sz="2400" i="1" u="sng" dirty="0" smtClean="0">
                <a:solidFill>
                  <a:schemeClr val="tx2">
                    <a:lumMod val="50000"/>
                  </a:schemeClr>
                </a:solidFill>
                <a:latin typeface="Times New Roman" panose="02020603050405020304" pitchFamily="18" charset="0"/>
                <a:cs typeface="Times New Roman" panose="02020603050405020304" pitchFamily="18" charset="0"/>
              </a:rPr>
              <a:t> молока і </a:t>
            </a:r>
            <a:r>
              <a:rPr lang="ru-RU" sz="2400" i="1" u="sng" dirty="0" err="1" smtClean="0">
                <a:solidFill>
                  <a:schemeClr val="tx2">
                    <a:lumMod val="50000"/>
                  </a:schemeClr>
                </a:solidFill>
                <a:latin typeface="Times New Roman" panose="02020603050405020304" pitchFamily="18" charset="0"/>
                <a:cs typeface="Times New Roman" panose="02020603050405020304" pitchFamily="18" charset="0"/>
              </a:rPr>
              <a:t>встановлюють</a:t>
            </a:r>
            <a:r>
              <a:rPr lang="ru-RU" sz="2400" i="1" u="sng" dirty="0" smtClean="0">
                <a:solidFill>
                  <a:schemeClr val="tx2">
                    <a:lumMod val="50000"/>
                  </a:schemeClr>
                </a:solidFill>
                <a:latin typeface="Times New Roman" panose="02020603050405020304" pitchFamily="18" charset="0"/>
                <a:cs typeface="Times New Roman" panose="02020603050405020304" pitchFamily="18" charset="0"/>
              </a:rPr>
              <a:t> </a:t>
            </a:r>
            <a:r>
              <a:rPr lang="ru-RU" sz="2400" i="1" u="sng" dirty="0" err="1" smtClean="0">
                <a:solidFill>
                  <a:schemeClr val="tx2">
                    <a:lumMod val="50000"/>
                  </a:schemeClr>
                </a:solidFill>
                <a:latin typeface="Times New Roman" panose="02020603050405020304" pitchFamily="18" charset="0"/>
                <a:cs typeface="Times New Roman" panose="02020603050405020304" pitchFamily="18" charset="0"/>
              </a:rPr>
              <a:t>наявність</a:t>
            </a:r>
            <a:r>
              <a:rPr lang="ru-RU" sz="2400" i="1" u="sng" dirty="0" smtClean="0">
                <a:solidFill>
                  <a:schemeClr val="tx2">
                    <a:lumMod val="50000"/>
                  </a:schemeClr>
                </a:solidFill>
                <a:latin typeface="Times New Roman" panose="02020603050405020304" pitchFamily="18" charset="0"/>
                <a:cs typeface="Times New Roman" panose="02020603050405020304" pitchFamily="18" charset="0"/>
              </a:rPr>
              <a:t> тих </a:t>
            </a:r>
            <a:r>
              <a:rPr lang="ru-RU" sz="2400" i="1" u="sng" dirty="0" err="1" smtClean="0">
                <a:solidFill>
                  <a:schemeClr val="tx2">
                    <a:lumMod val="50000"/>
                  </a:schemeClr>
                </a:solidFill>
                <a:latin typeface="Times New Roman" panose="02020603050405020304" pitchFamily="18" charset="0"/>
                <a:cs typeface="Times New Roman" panose="02020603050405020304" pitchFamily="18" charset="0"/>
              </a:rPr>
              <a:t>або</a:t>
            </a:r>
            <a:r>
              <a:rPr lang="ru-RU" sz="2400" i="1" u="sng" dirty="0" smtClean="0">
                <a:solidFill>
                  <a:schemeClr val="tx2">
                    <a:lumMod val="50000"/>
                  </a:schemeClr>
                </a:solidFill>
                <a:latin typeface="Times New Roman" panose="02020603050405020304" pitchFamily="18" charset="0"/>
                <a:cs typeface="Times New Roman" panose="02020603050405020304" pitchFamily="18" charset="0"/>
              </a:rPr>
              <a:t> </a:t>
            </a:r>
            <a:r>
              <a:rPr lang="ru-RU" sz="2400" i="1" u="sng" dirty="0" err="1" smtClean="0">
                <a:solidFill>
                  <a:schemeClr val="tx2">
                    <a:lumMod val="50000"/>
                  </a:schemeClr>
                </a:solidFill>
                <a:latin typeface="Times New Roman" panose="02020603050405020304" pitchFamily="18" charset="0"/>
                <a:cs typeface="Times New Roman" panose="02020603050405020304" pitchFamily="18" charset="0"/>
              </a:rPr>
              <a:t>інших</a:t>
            </a:r>
            <a:r>
              <a:rPr lang="ru-RU" sz="2400" i="1" u="sng" dirty="0" smtClean="0">
                <a:solidFill>
                  <a:schemeClr val="tx2">
                    <a:lumMod val="50000"/>
                  </a:schemeClr>
                </a:solidFill>
                <a:latin typeface="Times New Roman" panose="02020603050405020304" pitchFamily="18" charset="0"/>
                <a:cs typeface="Times New Roman" panose="02020603050405020304" pitchFamily="18" charset="0"/>
              </a:rPr>
              <a:t> </a:t>
            </a:r>
            <a:r>
              <a:rPr lang="ru-RU" sz="2400" i="1" u="sng" dirty="0" err="1" smtClean="0">
                <a:solidFill>
                  <a:schemeClr val="tx2">
                    <a:lumMod val="50000"/>
                  </a:schemeClr>
                </a:solidFill>
                <a:latin typeface="Times New Roman" panose="02020603050405020304" pitchFamily="18" charset="0"/>
                <a:cs typeface="Times New Roman" panose="02020603050405020304" pitchFamily="18" charset="0"/>
              </a:rPr>
              <a:t>вад</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Колір</a:t>
            </a:r>
            <a:r>
              <a:rPr lang="ru-RU" sz="2400" dirty="0" smtClean="0">
                <a:latin typeface="Times New Roman" panose="02020603050405020304" pitchFamily="18" charset="0"/>
                <a:cs typeface="Times New Roman" panose="02020603050405020304" pitchFamily="18" charset="0"/>
              </a:rPr>
              <a:t> молока </a:t>
            </a:r>
            <a:r>
              <a:rPr lang="ru-RU" sz="2400" dirty="0" err="1" smtClean="0">
                <a:latin typeface="Times New Roman" panose="02020603050405020304" pitchFamily="18" charset="0"/>
                <a:cs typeface="Times New Roman" panose="02020603050405020304" pitchFamily="18" charset="0"/>
              </a:rPr>
              <a:t>визначаютьу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скляному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циліндрі</a:t>
            </a:r>
            <a:r>
              <a:rPr lang="ru-RU" sz="2400" dirty="0" smtClean="0">
                <a:latin typeface="Times New Roman" panose="02020603050405020304" pitchFamily="18" charset="0"/>
                <a:cs typeface="Times New Roman" panose="02020603050405020304" pitchFamily="18" charset="0"/>
              </a:rPr>
              <a:t> при денному </a:t>
            </a:r>
            <a:r>
              <a:rPr lang="ru-RU" sz="2400" dirty="0" err="1" smtClean="0">
                <a:latin typeface="Times New Roman" panose="02020603050405020304" pitchFamily="18" charset="0"/>
                <a:cs typeface="Times New Roman" panose="02020603050405020304" pitchFamily="18" charset="0"/>
              </a:rPr>
              <a:t>освітленні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a:ea typeface="Times New Roman"/>
                <a:cs typeface="Times New Roman"/>
              </a:rPr>
              <a:t>Колір</a:t>
            </a:r>
            <a:r>
              <a:rPr lang="ru-RU" sz="2400" dirty="0" smtClean="0">
                <a:latin typeface="Times New Roman"/>
                <a:ea typeface="Times New Roman"/>
                <a:cs typeface="Times New Roman"/>
              </a:rPr>
              <a:t> </a:t>
            </a:r>
            <a:r>
              <a:rPr lang="ru-RU" sz="2400" dirty="0">
                <a:latin typeface="Times New Roman"/>
                <a:ea typeface="Times New Roman"/>
                <a:cs typeface="Times New Roman"/>
              </a:rPr>
              <a:t>нормального молока </a:t>
            </a:r>
            <a:r>
              <a:rPr lang="ru-RU" sz="2400" dirty="0" err="1">
                <a:latin typeface="Times New Roman"/>
                <a:ea typeface="Times New Roman"/>
                <a:cs typeface="Times New Roman"/>
              </a:rPr>
              <a:t>від</a:t>
            </a:r>
            <a:r>
              <a:rPr lang="ru-RU" sz="2400" dirty="0">
                <a:latin typeface="Times New Roman"/>
                <a:ea typeface="Times New Roman"/>
                <a:cs typeface="Times New Roman"/>
              </a:rPr>
              <a:t> </a:t>
            </a:r>
            <a:r>
              <a:rPr lang="ru-RU" sz="2400" dirty="0" err="1">
                <a:latin typeface="Times New Roman"/>
                <a:ea typeface="Times New Roman"/>
                <a:cs typeface="Times New Roman"/>
              </a:rPr>
              <a:t>здорових</a:t>
            </a:r>
            <a:r>
              <a:rPr lang="ru-RU" sz="2400" dirty="0">
                <a:latin typeface="Times New Roman"/>
                <a:ea typeface="Times New Roman"/>
                <a:cs typeface="Times New Roman"/>
              </a:rPr>
              <a:t> </a:t>
            </a:r>
            <a:r>
              <a:rPr lang="ru-RU" sz="2400" dirty="0" err="1">
                <a:latin typeface="Times New Roman"/>
                <a:ea typeface="Times New Roman"/>
                <a:cs typeface="Times New Roman"/>
              </a:rPr>
              <a:t>корів</a:t>
            </a:r>
            <a:r>
              <a:rPr lang="ru-RU" sz="2400" dirty="0">
                <a:latin typeface="Times New Roman"/>
                <a:ea typeface="Times New Roman"/>
                <a:cs typeface="Times New Roman"/>
              </a:rPr>
              <a:t> - </a:t>
            </a:r>
            <a:r>
              <a:rPr lang="ru-RU" sz="2400" dirty="0" err="1">
                <a:latin typeface="Times New Roman"/>
                <a:ea typeface="Times New Roman"/>
                <a:cs typeface="Times New Roman"/>
              </a:rPr>
              <a:t>білий</a:t>
            </a:r>
            <a:r>
              <a:rPr lang="ru-RU" sz="2400" dirty="0">
                <a:latin typeface="Times New Roman"/>
                <a:ea typeface="Times New Roman"/>
                <a:cs typeface="Times New Roman"/>
              </a:rPr>
              <a:t> </a:t>
            </a:r>
            <a:r>
              <a:rPr lang="ru-RU" sz="2400" dirty="0" err="1">
                <a:latin typeface="Times New Roman"/>
                <a:ea typeface="Times New Roman"/>
                <a:cs typeface="Times New Roman"/>
              </a:rPr>
              <a:t>або</a:t>
            </a:r>
            <a:r>
              <a:rPr lang="ru-RU" sz="2400" dirty="0">
                <a:latin typeface="Times New Roman"/>
                <a:ea typeface="Times New Roman"/>
                <a:cs typeface="Times New Roman"/>
              </a:rPr>
              <a:t> </a:t>
            </a:r>
            <a:r>
              <a:rPr lang="ru-RU" sz="2400" dirty="0" err="1">
                <a:latin typeface="Times New Roman"/>
                <a:ea typeface="Times New Roman"/>
                <a:cs typeface="Times New Roman"/>
              </a:rPr>
              <a:t>злегка</a:t>
            </a:r>
            <a:r>
              <a:rPr lang="ru-RU" sz="2400" dirty="0">
                <a:latin typeface="Times New Roman"/>
                <a:ea typeface="Times New Roman"/>
                <a:cs typeface="Times New Roman"/>
              </a:rPr>
              <a:t> </a:t>
            </a:r>
            <a:r>
              <a:rPr lang="ru-RU" sz="2400" dirty="0" err="1" smtClean="0">
                <a:latin typeface="Times New Roman"/>
                <a:ea typeface="Times New Roman"/>
                <a:cs typeface="Times New Roman"/>
              </a:rPr>
              <a:t>жовтуватий</a:t>
            </a: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залежно</a:t>
            </a: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від</a:t>
            </a: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вмісту</a:t>
            </a: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каротиноїдів</a:t>
            </a:r>
            <a:r>
              <a:rPr lang="ru-RU" sz="2400" dirty="0" smtClean="0">
                <a:latin typeface="Times New Roman"/>
                <a:ea typeface="Times New Roman"/>
                <a:cs typeface="Times New Roman"/>
              </a:rPr>
              <a:t>. При </a:t>
            </a:r>
            <a:r>
              <a:rPr lang="ru-RU" sz="2400" dirty="0" err="1">
                <a:latin typeface="Times New Roman"/>
                <a:ea typeface="Times New Roman"/>
                <a:cs typeface="Times New Roman"/>
              </a:rPr>
              <a:t>запаленні</a:t>
            </a:r>
            <a:r>
              <a:rPr lang="ru-RU" sz="2400" dirty="0">
                <a:latin typeface="Times New Roman"/>
                <a:ea typeface="Times New Roman"/>
                <a:cs typeface="Times New Roman"/>
              </a:rPr>
              <a:t>, </a:t>
            </a:r>
            <a:r>
              <a:rPr lang="ru-RU" sz="2400" dirty="0" err="1">
                <a:latin typeface="Times New Roman"/>
                <a:ea typeface="Times New Roman"/>
                <a:cs typeface="Times New Roman"/>
              </a:rPr>
              <a:t>туберкульозі</a:t>
            </a:r>
            <a:r>
              <a:rPr lang="ru-RU" sz="2400" dirty="0">
                <a:latin typeface="Times New Roman"/>
                <a:ea typeface="Times New Roman"/>
                <a:cs typeface="Times New Roman"/>
              </a:rPr>
              <a:t> </a:t>
            </a:r>
            <a:r>
              <a:rPr lang="ru-RU" sz="2400" dirty="0" err="1">
                <a:latin typeface="Times New Roman"/>
                <a:ea typeface="Times New Roman"/>
                <a:cs typeface="Times New Roman"/>
              </a:rPr>
              <a:t>вимені</a:t>
            </a:r>
            <a:r>
              <a:rPr lang="ru-RU" sz="2400" dirty="0">
                <a:latin typeface="Times New Roman"/>
                <a:ea typeface="Times New Roman"/>
                <a:cs typeface="Times New Roman"/>
              </a:rPr>
              <a:t>, молоко </a:t>
            </a:r>
            <a:r>
              <a:rPr lang="ru-RU" sz="2400" dirty="0" err="1">
                <a:latin typeface="Times New Roman"/>
                <a:ea typeface="Times New Roman"/>
                <a:cs typeface="Times New Roman"/>
              </a:rPr>
              <a:t>набуває</a:t>
            </a:r>
            <a:r>
              <a:rPr lang="ru-RU" sz="2400" dirty="0">
                <a:latin typeface="Times New Roman"/>
                <a:ea typeface="Times New Roman"/>
                <a:cs typeface="Times New Roman"/>
              </a:rPr>
              <a:t> </a:t>
            </a:r>
            <a:r>
              <a:rPr lang="ru-RU" sz="2400" dirty="0" err="1">
                <a:latin typeface="Times New Roman"/>
                <a:ea typeface="Times New Roman"/>
                <a:cs typeface="Times New Roman"/>
              </a:rPr>
              <a:t>блакитного</a:t>
            </a:r>
            <a:r>
              <a:rPr lang="ru-RU" sz="2400" dirty="0">
                <a:latin typeface="Times New Roman"/>
                <a:ea typeface="Times New Roman"/>
                <a:cs typeface="Times New Roman"/>
              </a:rPr>
              <a:t> </a:t>
            </a:r>
            <a:r>
              <a:rPr lang="ru-RU" sz="2400" dirty="0" err="1">
                <a:latin typeface="Times New Roman"/>
                <a:ea typeface="Times New Roman"/>
                <a:cs typeface="Times New Roman"/>
              </a:rPr>
              <a:t>відтінку</a:t>
            </a:r>
            <a:r>
              <a:rPr lang="ru-RU" sz="2400" dirty="0">
                <a:latin typeface="Times New Roman"/>
                <a:ea typeface="Times New Roman"/>
                <a:cs typeface="Times New Roman"/>
              </a:rPr>
              <a:t>.</a:t>
            </a:r>
            <a:r>
              <a:rPr lang="ru-RU" sz="1600" dirty="0">
                <a:ea typeface="Calibri"/>
                <a:cs typeface="Times New Roman"/>
              </a:rPr>
              <a:t/>
            </a:r>
            <a:br>
              <a:rPr lang="ru-RU" sz="1600" dirty="0">
                <a:ea typeface="Calibri"/>
                <a:cs typeface="Times New Roman"/>
              </a:rPr>
            </a:br>
            <a:r>
              <a:rPr lang="ru-RU" sz="2400" dirty="0">
                <a:latin typeface="Times New Roman"/>
                <a:ea typeface="Times New Roman"/>
                <a:cs typeface="Times New Roman"/>
              </a:rPr>
              <a:t>Запах молока - </a:t>
            </a:r>
            <a:r>
              <a:rPr lang="ru-RU" sz="2400" dirty="0" err="1">
                <a:latin typeface="Times New Roman"/>
                <a:ea typeface="Times New Roman"/>
                <a:cs typeface="Times New Roman"/>
              </a:rPr>
              <a:t>приємний</a:t>
            </a:r>
            <a:r>
              <a:rPr lang="ru-RU" sz="2400" dirty="0">
                <a:latin typeface="Times New Roman"/>
                <a:ea typeface="Times New Roman"/>
                <a:cs typeface="Times New Roman"/>
              </a:rPr>
              <a:t>, </a:t>
            </a:r>
            <a:r>
              <a:rPr lang="ru-RU" sz="2400" dirty="0" err="1">
                <a:latin typeface="Times New Roman"/>
                <a:ea typeface="Times New Roman"/>
                <a:cs typeface="Times New Roman"/>
              </a:rPr>
              <a:t>специфічний</a:t>
            </a:r>
            <a:r>
              <a:rPr lang="ru-RU" sz="2400" dirty="0">
                <a:latin typeface="Times New Roman"/>
                <a:ea typeface="Times New Roman"/>
                <a:cs typeface="Times New Roman"/>
              </a:rPr>
              <a:t>. </a:t>
            </a:r>
            <a:r>
              <a:rPr lang="ru-RU" sz="2400" dirty="0" err="1">
                <a:latin typeface="Times New Roman"/>
                <a:ea typeface="Times New Roman"/>
                <a:cs typeface="Times New Roman"/>
              </a:rPr>
              <a:t>Воно</a:t>
            </a:r>
            <a:r>
              <a:rPr lang="ru-RU" sz="2400" dirty="0">
                <a:latin typeface="Times New Roman"/>
                <a:ea typeface="Times New Roman"/>
                <a:cs typeface="Times New Roman"/>
              </a:rPr>
              <a:t> </a:t>
            </a:r>
            <a:r>
              <a:rPr lang="ru-RU" sz="2400" dirty="0" err="1">
                <a:latin typeface="Times New Roman"/>
                <a:ea typeface="Times New Roman"/>
                <a:cs typeface="Times New Roman"/>
              </a:rPr>
              <a:t>може</a:t>
            </a:r>
            <a:r>
              <a:rPr lang="ru-RU" sz="2400" dirty="0">
                <a:latin typeface="Times New Roman"/>
                <a:ea typeface="Times New Roman"/>
                <a:cs typeface="Times New Roman"/>
              </a:rPr>
              <a:t> </a:t>
            </a:r>
            <a:r>
              <a:rPr lang="ru-RU" sz="2400" dirty="0" err="1">
                <a:latin typeface="Times New Roman"/>
                <a:ea typeface="Times New Roman"/>
                <a:cs typeface="Times New Roman"/>
              </a:rPr>
              <a:t>набувати</a:t>
            </a:r>
            <a:r>
              <a:rPr lang="ru-RU" sz="2400" dirty="0">
                <a:latin typeface="Times New Roman"/>
                <a:ea typeface="Times New Roman"/>
                <a:cs typeface="Times New Roman"/>
              </a:rPr>
              <a:t> </a:t>
            </a:r>
            <a:r>
              <a:rPr lang="ru-RU" sz="2400" dirty="0" err="1">
                <a:latin typeface="Times New Roman"/>
                <a:ea typeface="Times New Roman"/>
                <a:cs typeface="Times New Roman"/>
              </a:rPr>
              <a:t>сторонні</a:t>
            </a:r>
            <a:r>
              <a:rPr lang="ru-RU" sz="2400" dirty="0">
                <a:latin typeface="Times New Roman"/>
                <a:ea typeface="Times New Roman"/>
                <a:cs typeface="Times New Roman"/>
              </a:rPr>
              <a:t> запахи - </a:t>
            </a:r>
            <a:r>
              <a:rPr lang="ru-RU" sz="2400" dirty="0" err="1">
                <a:latin typeface="Times New Roman"/>
                <a:ea typeface="Times New Roman"/>
                <a:cs typeface="Times New Roman"/>
              </a:rPr>
              <a:t>хлівний</a:t>
            </a:r>
            <a:r>
              <a:rPr lang="ru-RU" sz="2400" dirty="0">
                <a:latin typeface="Times New Roman"/>
                <a:ea typeface="Times New Roman"/>
                <a:cs typeface="Times New Roman"/>
              </a:rPr>
              <a:t>, </a:t>
            </a:r>
            <a:r>
              <a:rPr lang="ru-RU" sz="2400" dirty="0" err="1">
                <a:latin typeface="Times New Roman"/>
                <a:ea typeface="Times New Roman"/>
                <a:cs typeface="Times New Roman"/>
              </a:rPr>
              <a:t>затхлий</a:t>
            </a:r>
            <a:r>
              <a:rPr lang="ru-RU" sz="2400" dirty="0">
                <a:latin typeface="Times New Roman"/>
                <a:ea typeface="Times New Roman"/>
                <a:cs typeface="Times New Roman"/>
              </a:rPr>
              <a:t>, </a:t>
            </a:r>
            <a:r>
              <a:rPr lang="ru-RU" sz="2400" dirty="0" err="1">
                <a:latin typeface="Times New Roman"/>
                <a:ea typeface="Times New Roman"/>
                <a:cs typeface="Times New Roman"/>
              </a:rPr>
              <a:t>аміачний</a:t>
            </a:r>
            <a:r>
              <a:rPr lang="ru-RU" sz="2400" dirty="0">
                <a:latin typeface="Times New Roman"/>
                <a:ea typeface="Times New Roman"/>
                <a:cs typeface="Times New Roman"/>
              </a:rPr>
              <a:t>, </a:t>
            </a:r>
            <a:r>
              <a:rPr lang="ru-RU" sz="2400" dirty="0" err="1">
                <a:latin typeface="Times New Roman"/>
                <a:ea typeface="Times New Roman"/>
                <a:cs typeface="Times New Roman"/>
              </a:rPr>
              <a:t>рибний</a:t>
            </a:r>
            <a:r>
              <a:rPr lang="ru-RU" sz="2400" dirty="0">
                <a:latin typeface="Times New Roman"/>
                <a:ea typeface="Times New Roman"/>
                <a:cs typeface="Times New Roman"/>
              </a:rPr>
              <a:t>, </a:t>
            </a:r>
            <a:r>
              <a:rPr lang="ru-RU" sz="2400" dirty="0" err="1">
                <a:latin typeface="Times New Roman"/>
                <a:ea typeface="Times New Roman"/>
                <a:cs typeface="Times New Roman"/>
              </a:rPr>
              <a:t>силосний</a:t>
            </a:r>
            <a:r>
              <a:rPr lang="ru-RU" sz="2400" dirty="0">
                <a:latin typeface="Times New Roman"/>
                <a:ea typeface="Times New Roman"/>
                <a:cs typeface="Times New Roman"/>
              </a:rPr>
              <a:t>, </a:t>
            </a:r>
            <a:r>
              <a:rPr lang="ru-RU" sz="2400" dirty="0" err="1" smtClean="0">
                <a:latin typeface="Times New Roman"/>
                <a:ea typeface="Times New Roman"/>
                <a:cs typeface="Times New Roman"/>
              </a:rPr>
              <a:t>нафтопродуктів</a:t>
            </a:r>
            <a:r>
              <a:rPr lang="ru-RU" sz="2400" dirty="0" smtClean="0">
                <a:latin typeface="Times New Roman"/>
                <a:ea typeface="Times New Roman"/>
                <a:cs typeface="Times New Roman"/>
              </a:rPr>
              <a:t>. Смак </a:t>
            </a:r>
            <a:r>
              <a:rPr lang="ru-RU" sz="2400" dirty="0">
                <a:latin typeface="Times New Roman"/>
                <a:ea typeface="Times New Roman"/>
                <a:cs typeface="Times New Roman"/>
              </a:rPr>
              <a:t>молока </a:t>
            </a:r>
            <a:r>
              <a:rPr lang="ru-RU" sz="2400" dirty="0" err="1">
                <a:latin typeface="Times New Roman"/>
                <a:ea typeface="Times New Roman"/>
                <a:cs typeface="Times New Roman"/>
              </a:rPr>
              <a:t>від</a:t>
            </a:r>
            <a:r>
              <a:rPr lang="ru-RU" sz="2400" dirty="0">
                <a:latin typeface="Times New Roman"/>
                <a:ea typeface="Times New Roman"/>
                <a:cs typeface="Times New Roman"/>
              </a:rPr>
              <a:t> </a:t>
            </a:r>
            <a:r>
              <a:rPr lang="ru-RU" sz="2400" dirty="0" err="1">
                <a:latin typeface="Times New Roman"/>
                <a:ea typeface="Times New Roman"/>
                <a:cs typeface="Times New Roman"/>
              </a:rPr>
              <a:t>здорових</a:t>
            </a:r>
            <a:r>
              <a:rPr lang="ru-RU" sz="2400" dirty="0">
                <a:latin typeface="Times New Roman"/>
                <a:ea typeface="Times New Roman"/>
                <a:cs typeface="Times New Roman"/>
              </a:rPr>
              <a:t> </a:t>
            </a:r>
            <a:r>
              <a:rPr lang="ru-RU" sz="2400" dirty="0" err="1">
                <a:latin typeface="Times New Roman"/>
                <a:ea typeface="Times New Roman"/>
                <a:cs typeface="Times New Roman"/>
              </a:rPr>
              <a:t>корів</a:t>
            </a:r>
            <a:r>
              <a:rPr lang="ru-RU" sz="2400" dirty="0">
                <a:latin typeface="Times New Roman"/>
                <a:ea typeface="Times New Roman"/>
                <a:cs typeface="Times New Roman"/>
              </a:rPr>
              <a:t> </a:t>
            </a:r>
            <a:r>
              <a:rPr lang="ru-RU" sz="2400" dirty="0" err="1">
                <a:latin typeface="Times New Roman"/>
                <a:ea typeface="Times New Roman"/>
                <a:cs typeface="Times New Roman"/>
              </a:rPr>
              <a:t>трохи</a:t>
            </a:r>
            <a:r>
              <a:rPr lang="ru-RU" sz="2400" dirty="0">
                <a:latin typeface="Times New Roman"/>
                <a:ea typeface="Times New Roman"/>
                <a:cs typeface="Times New Roman"/>
              </a:rPr>
              <a:t> </a:t>
            </a:r>
            <a:r>
              <a:rPr lang="ru-RU" sz="2400" dirty="0" err="1">
                <a:latin typeface="Times New Roman"/>
                <a:ea typeface="Times New Roman"/>
                <a:cs typeface="Times New Roman"/>
              </a:rPr>
              <a:t>солодкуватий</a:t>
            </a:r>
            <a:r>
              <a:rPr lang="ru-RU" sz="2400" dirty="0">
                <a:latin typeface="Times New Roman"/>
                <a:ea typeface="Times New Roman"/>
                <a:cs typeface="Times New Roman"/>
              </a:rPr>
              <a:t>. </a:t>
            </a: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Солоноватий</a:t>
            </a: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присмак</a:t>
            </a: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має</a:t>
            </a:r>
            <a:r>
              <a:rPr lang="ru-RU" sz="2400" dirty="0" smtClean="0">
                <a:latin typeface="Times New Roman"/>
                <a:ea typeface="Times New Roman"/>
                <a:cs typeface="Times New Roman"/>
              </a:rPr>
              <a:t> </a:t>
            </a:r>
            <a:r>
              <a:rPr lang="ru-RU" sz="2400" dirty="0" err="1" smtClean="0">
                <a:latin typeface="Times New Roman"/>
                <a:ea typeface="Times New Roman"/>
                <a:cs typeface="Times New Roman"/>
              </a:rPr>
              <a:t>стародійне</a:t>
            </a:r>
            <a:r>
              <a:rPr lang="ru-RU" sz="2400" dirty="0" smtClean="0">
                <a:latin typeface="Times New Roman"/>
                <a:ea typeface="Times New Roman"/>
                <a:cs typeface="Times New Roman"/>
              </a:rPr>
              <a:t> молоко та при </a:t>
            </a:r>
            <a:r>
              <a:rPr lang="ru-RU" sz="2400" dirty="0" err="1">
                <a:latin typeface="Times New Roman"/>
                <a:ea typeface="Times New Roman"/>
                <a:cs typeface="Times New Roman"/>
              </a:rPr>
              <a:t>захворюванні</a:t>
            </a:r>
            <a:r>
              <a:rPr lang="ru-RU" sz="2400" dirty="0">
                <a:latin typeface="Times New Roman"/>
                <a:ea typeface="Times New Roman"/>
                <a:cs typeface="Times New Roman"/>
              </a:rPr>
              <a:t> </a:t>
            </a:r>
            <a:r>
              <a:rPr lang="ru-RU" sz="2400" dirty="0" err="1">
                <a:latin typeface="Times New Roman"/>
                <a:ea typeface="Times New Roman"/>
                <a:cs typeface="Times New Roman"/>
              </a:rPr>
              <a:t>корови</a:t>
            </a:r>
            <a:r>
              <a:rPr lang="ru-RU" sz="2400" dirty="0">
                <a:latin typeface="Times New Roman"/>
                <a:ea typeface="Times New Roman"/>
                <a:cs typeface="Times New Roman"/>
              </a:rPr>
              <a:t> на </a:t>
            </a:r>
            <a:r>
              <a:rPr lang="ru-RU" sz="2400" dirty="0" smtClean="0">
                <a:latin typeface="Times New Roman"/>
                <a:ea typeface="Times New Roman"/>
                <a:cs typeface="Times New Roman"/>
              </a:rPr>
              <a:t>мастит і </a:t>
            </a:r>
            <a:r>
              <a:rPr lang="ru-RU" sz="2400" dirty="0" err="1" smtClean="0">
                <a:latin typeface="Times New Roman"/>
                <a:ea typeface="Times New Roman"/>
                <a:cs typeface="Times New Roman"/>
              </a:rPr>
              <a:t>туберкульоз</a:t>
            </a:r>
            <a:r>
              <a:rPr lang="ru-RU" sz="2400" dirty="0" smtClean="0">
                <a:latin typeface="Times New Roman"/>
                <a:ea typeface="Times New Roman"/>
                <a:cs typeface="Times New Roman"/>
              </a:rPr>
              <a:t>. </a:t>
            </a:r>
            <a:br>
              <a:rPr lang="ru-RU" sz="2400" dirty="0" smtClean="0">
                <a:latin typeface="Times New Roman"/>
                <a:ea typeface="Times New Roman"/>
                <a:cs typeface="Times New Roman"/>
              </a:rPr>
            </a:br>
            <a:r>
              <a:rPr lang="ru-RU" sz="2400" dirty="0" smtClean="0">
                <a:latin typeface="Times New Roman" panose="02020603050405020304" pitchFamily="18" charset="0"/>
                <a:cs typeface="Times New Roman" panose="02020603050405020304" pitchFamily="18" charset="0"/>
              </a:rPr>
              <a:t>Запах молока - </a:t>
            </a:r>
            <a:r>
              <a:rPr lang="ru-RU" sz="2400" dirty="0" err="1" smtClean="0">
                <a:latin typeface="Times New Roman" panose="02020603050405020304" pitchFamily="18" charset="0"/>
                <a:cs typeface="Times New Roman" panose="02020603050405020304" pitchFamily="18" charset="0"/>
              </a:rPr>
              <a:t>приємний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специфічний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Сторонніх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запахів</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хлівного</a:t>
            </a:r>
            <a:r>
              <a:rPr lang="ru-RU" sz="2400" dirty="0" smtClean="0">
                <a:latin typeface="Times New Roman" panose="02020603050405020304" pitchFamily="18" charset="0"/>
                <a:cs typeface="Times New Roman" panose="02020603050405020304" pitchFamily="18" charset="0"/>
              </a:rPr>
              <a:t>, затхлого, </a:t>
            </a:r>
            <a:r>
              <a:rPr lang="ru-RU" sz="2400" dirty="0" err="1" smtClean="0">
                <a:latin typeface="Times New Roman" panose="02020603050405020304" pitchFamily="18" charset="0"/>
                <a:cs typeface="Times New Roman" panose="02020603050405020304" pitchFamily="18" charset="0"/>
              </a:rPr>
              <a:t>аміачного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рибного</a:t>
            </a:r>
            <a:r>
              <a:rPr lang="ru-RU" sz="2400" dirty="0" smtClean="0">
                <a:latin typeface="Times New Roman" panose="02020603050405020304" pitchFamily="18" charset="0"/>
                <a:cs typeface="Times New Roman" panose="02020603050405020304" pitchFamily="18" charset="0"/>
              </a:rPr>
              <a:t>, силосного  </a:t>
            </a:r>
            <a:r>
              <a:rPr lang="ru-RU" sz="2400" dirty="0" err="1" smtClean="0">
                <a:latin typeface="Times New Roman" panose="02020603050405020304" pitchFamily="18" charset="0"/>
                <a:cs typeface="Times New Roman" panose="02020603050405020304" pitchFamily="18" charset="0"/>
              </a:rPr>
              <a:t>може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набувати</a:t>
            </a:r>
            <a:r>
              <a:rPr lang="ru-RU" sz="2400" dirty="0" smtClean="0">
                <a:latin typeface="Times New Roman" panose="02020603050405020304" pitchFamily="18" charset="0"/>
                <a:cs typeface="Times New Roman" panose="02020603050405020304" pitchFamily="18" charset="0"/>
              </a:rPr>
              <a:t> при </a:t>
            </a:r>
            <a:r>
              <a:rPr lang="ru-RU" sz="2400" dirty="0" err="1" smtClean="0">
                <a:latin typeface="Times New Roman" panose="02020603050405020304" pitchFamily="18" charset="0"/>
                <a:cs typeface="Times New Roman" panose="02020603050405020304" pitchFamily="18" charset="0"/>
              </a:rPr>
              <a:t>порушенні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технології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доїння</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годівлі</a:t>
            </a:r>
            <a:r>
              <a:rPr lang="ru-RU" sz="2400" dirty="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68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034682"/>
          </a:xfrm>
        </p:spPr>
        <p:txBody>
          <a:bodyPr>
            <a:normAutofit/>
          </a:bodyPr>
          <a:lstStyle/>
          <a:p>
            <a:pPr indent="419735" algn="l">
              <a:lnSpc>
                <a:spcPct val="115000"/>
              </a:lnSpc>
              <a:spcBef>
                <a:spcPts val="5"/>
              </a:spcBef>
              <a:spcAft>
                <a:spcPts val="0"/>
              </a:spcAft>
              <a:tabLst>
                <a:tab pos="1443990" algn="l"/>
                <a:tab pos="1788160" algn="l"/>
                <a:tab pos="2915920" algn="l"/>
                <a:tab pos="4013200" algn="l"/>
                <a:tab pos="4735195" algn="l"/>
                <a:tab pos="5344795" algn="l"/>
              </a:tabLst>
            </a:pPr>
            <a:r>
              <a:rPr lang="ru-RU" sz="2400" b="1" dirty="0" err="1">
                <a:latin typeface="Times New Roman"/>
                <a:ea typeface="Times New Roman"/>
                <a:cs typeface="Times New Roman"/>
              </a:rPr>
              <a:t>Консистенція</a:t>
            </a:r>
            <a:r>
              <a:rPr lang="ru-RU" sz="2400" b="1" dirty="0">
                <a:latin typeface="Times New Roman"/>
                <a:ea typeface="Times New Roman"/>
                <a:cs typeface="Times New Roman"/>
              </a:rPr>
              <a:t> нормального молока </a:t>
            </a:r>
            <a:r>
              <a:rPr lang="ru-RU" sz="2400" dirty="0" err="1">
                <a:latin typeface="Times New Roman"/>
                <a:ea typeface="Times New Roman"/>
                <a:cs typeface="Times New Roman"/>
              </a:rPr>
              <a:t>однорідна</a:t>
            </a:r>
            <a:r>
              <a:rPr lang="ru-RU" sz="2400" dirty="0">
                <a:latin typeface="Times New Roman"/>
                <a:ea typeface="Times New Roman"/>
                <a:cs typeface="Times New Roman"/>
              </a:rPr>
              <a:t>, без </a:t>
            </a:r>
            <a:r>
              <a:rPr lang="ru-RU" sz="2400" dirty="0" err="1">
                <a:latin typeface="Times New Roman"/>
                <a:ea typeface="Times New Roman"/>
                <a:cs typeface="Times New Roman"/>
              </a:rPr>
              <a:t>наявності</a:t>
            </a:r>
            <a:r>
              <a:rPr lang="ru-RU" sz="2400" dirty="0">
                <a:latin typeface="Times New Roman"/>
                <a:ea typeface="Times New Roman"/>
                <a:cs typeface="Times New Roman"/>
              </a:rPr>
              <a:t> </a:t>
            </a:r>
            <a:r>
              <a:rPr lang="ru-RU" sz="2400" dirty="0" err="1">
                <a:latin typeface="Times New Roman"/>
                <a:ea typeface="Times New Roman"/>
                <a:cs typeface="Times New Roman"/>
              </a:rPr>
              <a:t>слизу</a:t>
            </a:r>
            <a:r>
              <a:rPr lang="ru-RU" sz="2400" dirty="0">
                <a:latin typeface="Times New Roman"/>
                <a:ea typeface="Times New Roman"/>
                <a:cs typeface="Times New Roman"/>
              </a:rPr>
              <a:t>, </a:t>
            </a:r>
            <a:r>
              <a:rPr lang="ru-RU" sz="2400" dirty="0" err="1">
                <a:latin typeface="Times New Roman"/>
                <a:ea typeface="Times New Roman"/>
                <a:cs typeface="Times New Roman"/>
              </a:rPr>
              <a:t>пластівців</a:t>
            </a:r>
            <a:r>
              <a:rPr lang="ru-RU" sz="2400" dirty="0">
                <a:latin typeface="Times New Roman"/>
                <a:ea typeface="Times New Roman"/>
                <a:cs typeface="Times New Roman"/>
              </a:rPr>
              <a:t> </a:t>
            </a:r>
            <a:r>
              <a:rPr lang="ru-RU" sz="2400" dirty="0" err="1">
                <a:latin typeface="Times New Roman"/>
                <a:ea typeface="Times New Roman"/>
                <a:cs typeface="Times New Roman"/>
              </a:rPr>
              <a:t>білку</a:t>
            </a:r>
            <a:r>
              <a:rPr lang="ru-RU" sz="2400" dirty="0">
                <a:latin typeface="Times New Roman"/>
                <a:ea typeface="Times New Roman"/>
                <a:cs typeface="Times New Roman"/>
              </a:rPr>
              <a:t>, не тягуча. </a:t>
            </a:r>
            <a:r>
              <a:rPr lang="ru-RU" sz="2400" dirty="0" err="1">
                <a:latin typeface="Times New Roman"/>
                <a:ea typeface="Times New Roman"/>
                <a:cs typeface="Times New Roman"/>
              </a:rPr>
              <a:t>Визначається</a:t>
            </a:r>
            <a:r>
              <a:rPr lang="ru-RU" sz="2400" dirty="0">
                <a:latin typeface="Times New Roman"/>
                <a:ea typeface="Times New Roman"/>
                <a:cs typeface="Times New Roman"/>
              </a:rPr>
              <a:t> при </a:t>
            </a:r>
            <a:r>
              <a:rPr lang="ru-RU" sz="2400" dirty="0" err="1">
                <a:latin typeface="Times New Roman"/>
                <a:ea typeface="Times New Roman"/>
                <a:cs typeface="Times New Roman"/>
              </a:rPr>
              <a:t>повільному</a:t>
            </a:r>
            <a:r>
              <a:rPr lang="ru-RU" sz="2400" dirty="0">
                <a:latin typeface="Times New Roman"/>
                <a:ea typeface="Times New Roman"/>
                <a:cs typeface="Times New Roman"/>
              </a:rPr>
              <a:t> </a:t>
            </a:r>
            <a:r>
              <a:rPr lang="ru-RU" sz="2400" dirty="0" err="1">
                <a:latin typeface="Times New Roman"/>
                <a:ea typeface="Times New Roman"/>
                <a:cs typeface="Times New Roman"/>
              </a:rPr>
              <a:t>переливанні</a:t>
            </a:r>
            <a:r>
              <a:rPr lang="ru-RU" sz="2400" dirty="0">
                <a:latin typeface="Times New Roman"/>
                <a:ea typeface="Times New Roman"/>
                <a:cs typeface="Times New Roman"/>
              </a:rPr>
              <a:t> молока </a:t>
            </a:r>
            <a:r>
              <a:rPr lang="ru-RU" sz="2400" dirty="0" err="1">
                <a:latin typeface="Times New Roman"/>
                <a:ea typeface="Times New Roman"/>
                <a:cs typeface="Times New Roman"/>
              </a:rPr>
              <a:t>із</a:t>
            </a:r>
            <a:r>
              <a:rPr lang="ru-RU" sz="2400" dirty="0">
                <a:latin typeface="Times New Roman"/>
                <a:ea typeface="Times New Roman"/>
                <a:cs typeface="Times New Roman"/>
              </a:rPr>
              <a:t> одного стакана у </a:t>
            </a:r>
            <a:r>
              <a:rPr lang="ru-RU" sz="2400" dirty="0" err="1">
                <a:latin typeface="Times New Roman"/>
                <a:ea typeface="Times New Roman"/>
                <a:cs typeface="Times New Roman"/>
              </a:rPr>
              <a:t>другий</a:t>
            </a:r>
            <a:r>
              <a:rPr lang="ru-RU" sz="2400" dirty="0">
                <a:latin typeface="Times New Roman"/>
                <a:ea typeface="Times New Roman"/>
                <a:cs typeface="Times New Roman"/>
              </a:rPr>
              <a:t>. Молоко </a:t>
            </a:r>
            <a:r>
              <a:rPr lang="ru-RU" sz="2400" dirty="0" err="1">
                <a:latin typeface="Times New Roman"/>
                <a:ea typeface="Times New Roman"/>
                <a:cs typeface="Times New Roman"/>
              </a:rPr>
              <a:t>розбавлене</a:t>
            </a:r>
            <a:r>
              <a:rPr lang="ru-RU" sz="2400" dirty="0">
                <a:latin typeface="Times New Roman"/>
                <a:ea typeface="Times New Roman"/>
                <a:cs typeface="Times New Roman"/>
              </a:rPr>
              <a:t> водою </a:t>
            </a:r>
            <a:r>
              <a:rPr lang="ru-RU" sz="2400" dirty="0" err="1">
                <a:latin typeface="Times New Roman"/>
                <a:ea typeface="Times New Roman"/>
                <a:cs typeface="Times New Roman"/>
              </a:rPr>
              <a:t>має</a:t>
            </a:r>
            <a:r>
              <a:rPr lang="ru-RU" sz="2400" dirty="0">
                <a:latin typeface="Times New Roman"/>
                <a:ea typeface="Times New Roman"/>
                <a:cs typeface="Times New Roman"/>
              </a:rPr>
              <a:t> </a:t>
            </a:r>
            <a:r>
              <a:rPr lang="ru-RU" sz="2400" dirty="0" err="1">
                <a:latin typeface="Times New Roman"/>
                <a:ea typeface="Times New Roman"/>
                <a:cs typeface="Times New Roman"/>
              </a:rPr>
              <a:t>водянисту</a:t>
            </a:r>
            <a:r>
              <a:rPr lang="ru-RU" sz="2400" dirty="0">
                <a:latin typeface="Times New Roman"/>
                <a:ea typeface="Times New Roman"/>
                <a:cs typeface="Times New Roman"/>
              </a:rPr>
              <a:t>, </a:t>
            </a:r>
            <a:r>
              <a:rPr lang="ru-RU" sz="2400" dirty="0" err="1">
                <a:latin typeface="Times New Roman"/>
                <a:ea typeface="Times New Roman"/>
                <a:cs typeface="Times New Roman"/>
              </a:rPr>
              <a:t>забруднене</a:t>
            </a:r>
            <a:r>
              <a:rPr lang="ru-RU" sz="2400" dirty="0">
                <a:latin typeface="Times New Roman"/>
                <a:ea typeface="Times New Roman"/>
                <a:cs typeface="Times New Roman"/>
              </a:rPr>
              <a:t> </a:t>
            </a:r>
            <a:r>
              <a:rPr lang="ru-RU" sz="2400" dirty="0" err="1">
                <a:latin typeface="Times New Roman"/>
                <a:ea typeface="Times New Roman"/>
                <a:cs typeface="Times New Roman"/>
              </a:rPr>
              <a:t>мікроорганізмами</a:t>
            </a:r>
            <a:r>
              <a:rPr lang="ru-RU" sz="2400" dirty="0">
                <a:latin typeface="Times New Roman"/>
                <a:ea typeface="Times New Roman"/>
                <a:cs typeface="Times New Roman"/>
              </a:rPr>
              <a:t>, </a:t>
            </a:r>
            <a:r>
              <a:rPr lang="ru-RU" sz="2400" dirty="0" err="1">
                <a:latin typeface="Times New Roman"/>
                <a:ea typeface="Times New Roman"/>
                <a:cs typeface="Times New Roman"/>
              </a:rPr>
              <a:t>які</a:t>
            </a:r>
            <a:r>
              <a:rPr lang="ru-RU" sz="2400" dirty="0">
                <a:latin typeface="Times New Roman"/>
                <a:ea typeface="Times New Roman"/>
                <a:cs typeface="Times New Roman"/>
              </a:rPr>
              <a:t> </a:t>
            </a:r>
            <a:r>
              <a:rPr lang="ru-RU" sz="2400" dirty="0" err="1">
                <a:latin typeface="Times New Roman"/>
                <a:ea typeface="Times New Roman"/>
                <a:cs typeface="Times New Roman"/>
              </a:rPr>
              <a:t>виділяють</a:t>
            </a:r>
            <a:r>
              <a:rPr lang="ru-RU" sz="2400" dirty="0">
                <a:latin typeface="Times New Roman"/>
                <a:ea typeface="Times New Roman"/>
                <a:cs typeface="Times New Roman"/>
              </a:rPr>
              <a:t> фермент - </a:t>
            </a:r>
            <a:r>
              <a:rPr lang="ru-RU" sz="2400" dirty="0" err="1">
                <a:latin typeface="Times New Roman"/>
                <a:ea typeface="Times New Roman"/>
                <a:cs typeface="Times New Roman"/>
              </a:rPr>
              <a:t>творожисту</a:t>
            </a:r>
            <a:r>
              <a:rPr lang="ru-RU" sz="2400" dirty="0">
                <a:latin typeface="Times New Roman"/>
                <a:ea typeface="Times New Roman"/>
                <a:cs typeface="Times New Roman"/>
              </a:rPr>
              <a:t> </a:t>
            </a:r>
            <a:r>
              <a:rPr lang="ru-RU" sz="2400" dirty="0" err="1">
                <a:latin typeface="Times New Roman"/>
                <a:ea typeface="Times New Roman"/>
                <a:cs typeface="Times New Roman"/>
              </a:rPr>
              <a:t>консистенцію</a:t>
            </a:r>
            <a:r>
              <a:rPr lang="ru-RU" sz="2400" dirty="0">
                <a:latin typeface="Times New Roman"/>
                <a:ea typeface="Times New Roman"/>
                <a:cs typeface="Times New Roman"/>
              </a:rPr>
              <a:t>.</a:t>
            </a:r>
            <a:r>
              <a:rPr lang="ru-RU" sz="1600" dirty="0">
                <a:ea typeface="Calibri"/>
                <a:cs typeface="Times New Roman"/>
              </a:rPr>
              <a:t/>
            </a:r>
            <a:br>
              <a:rPr lang="ru-RU" sz="1600" dirty="0">
                <a:ea typeface="Calibri"/>
                <a:cs typeface="Times New Roman"/>
              </a:rPr>
            </a:br>
            <a:r>
              <a:rPr lang="ru-RU" sz="2400" dirty="0">
                <a:latin typeface="Times New Roman"/>
                <a:ea typeface="Times New Roman"/>
                <a:cs typeface="Times New Roman"/>
              </a:rPr>
              <a:t>Молоко не повинно </a:t>
            </a:r>
            <a:r>
              <a:rPr lang="ru-RU" sz="2400" dirty="0" err="1">
                <a:latin typeface="Times New Roman"/>
                <a:ea typeface="Times New Roman"/>
                <a:cs typeface="Times New Roman"/>
              </a:rPr>
              <a:t>містити</a:t>
            </a:r>
            <a:r>
              <a:rPr lang="ru-RU" sz="2400" dirty="0">
                <a:latin typeface="Times New Roman"/>
                <a:ea typeface="Times New Roman"/>
                <a:cs typeface="Times New Roman"/>
              </a:rPr>
              <a:t> </a:t>
            </a:r>
            <a:r>
              <a:rPr lang="ru-RU" sz="2400" dirty="0" err="1" smtClean="0">
                <a:latin typeface="Times New Roman"/>
                <a:ea typeface="Times New Roman"/>
                <a:cs typeface="Times New Roman"/>
              </a:rPr>
              <a:t>антибіотиків</a:t>
            </a:r>
            <a:r>
              <a:rPr lang="ru-RU" sz="2400" dirty="0" smtClean="0">
                <a:latin typeface="Times New Roman"/>
                <a:ea typeface="Times New Roman"/>
                <a:cs typeface="Times New Roman"/>
              </a:rPr>
              <a:t> </a:t>
            </a:r>
            <a:r>
              <a:rPr lang="ru-RU" sz="2400" dirty="0" err="1">
                <a:latin typeface="Times New Roman"/>
                <a:ea typeface="Times New Roman"/>
                <a:cs typeface="Times New Roman"/>
              </a:rPr>
              <a:t>після</a:t>
            </a:r>
            <a:r>
              <a:rPr lang="ru-RU" sz="2400" dirty="0">
                <a:latin typeface="Times New Roman"/>
                <a:ea typeface="Times New Roman"/>
                <a:cs typeface="Times New Roman"/>
              </a:rPr>
              <a:t> </a:t>
            </a:r>
            <a:r>
              <a:rPr lang="ru-RU" sz="2400" dirty="0" err="1">
                <a:latin typeface="Times New Roman"/>
                <a:ea typeface="Times New Roman"/>
                <a:cs typeface="Times New Roman"/>
              </a:rPr>
              <a:t>лікування</a:t>
            </a:r>
            <a:r>
              <a:rPr lang="ru-RU" sz="2400" dirty="0">
                <a:latin typeface="Times New Roman"/>
                <a:ea typeface="Times New Roman"/>
                <a:cs typeface="Times New Roman"/>
              </a:rPr>
              <a:t> </a:t>
            </a:r>
            <a:r>
              <a:rPr lang="ru-RU" sz="2400" dirty="0" err="1">
                <a:latin typeface="Times New Roman"/>
                <a:ea typeface="Times New Roman"/>
                <a:cs typeface="Times New Roman"/>
              </a:rPr>
              <a:t>тварин</a:t>
            </a:r>
            <a:r>
              <a:rPr lang="ru-RU" sz="2400" dirty="0">
                <a:latin typeface="Times New Roman"/>
                <a:ea typeface="Times New Roman"/>
                <a:cs typeface="Times New Roman"/>
              </a:rPr>
              <a:t>. </a:t>
            </a:r>
            <a:r>
              <a:rPr lang="ru-RU" sz="2400" dirty="0" err="1">
                <a:latin typeface="Times New Roman"/>
                <a:ea typeface="Times New Roman"/>
                <a:cs typeface="Times New Roman"/>
              </a:rPr>
              <a:t>їх</a:t>
            </a:r>
            <a:r>
              <a:rPr lang="ru-RU" sz="2400" dirty="0">
                <a:latin typeface="Times New Roman"/>
                <a:ea typeface="Times New Roman"/>
                <a:cs typeface="Times New Roman"/>
              </a:rPr>
              <a:t> </a:t>
            </a:r>
            <a:r>
              <a:rPr lang="ru-RU" sz="2400" dirty="0" err="1">
                <a:latin typeface="Times New Roman"/>
                <a:ea typeface="Times New Roman"/>
                <a:cs typeface="Times New Roman"/>
              </a:rPr>
              <a:t>наявність</a:t>
            </a:r>
            <a:r>
              <a:rPr lang="ru-RU" sz="2400" dirty="0">
                <a:latin typeface="Times New Roman"/>
                <a:ea typeface="Times New Roman"/>
                <a:cs typeface="Times New Roman"/>
              </a:rPr>
              <a:t> </a:t>
            </a:r>
            <a:r>
              <a:rPr lang="ru-RU" sz="2400" dirty="0" err="1">
                <a:latin typeface="Times New Roman"/>
                <a:ea typeface="Times New Roman"/>
                <a:cs typeface="Times New Roman"/>
              </a:rPr>
              <a:t>порушує</a:t>
            </a:r>
            <a:r>
              <a:rPr lang="ru-RU" sz="2400" dirty="0">
                <a:latin typeface="Times New Roman"/>
                <a:ea typeface="Times New Roman"/>
                <a:cs typeface="Times New Roman"/>
              </a:rPr>
              <a:t> </a:t>
            </a:r>
            <a:r>
              <a:rPr lang="ru-RU" sz="2400" dirty="0" err="1">
                <a:latin typeface="Times New Roman"/>
                <a:ea typeface="Times New Roman"/>
                <a:cs typeface="Times New Roman"/>
              </a:rPr>
              <a:t>нормальний</a:t>
            </a:r>
            <a:r>
              <a:rPr lang="ru-RU" sz="2400" dirty="0">
                <a:latin typeface="Times New Roman"/>
                <a:ea typeface="Times New Roman"/>
                <a:cs typeface="Times New Roman"/>
              </a:rPr>
              <a:t> </a:t>
            </a:r>
            <a:r>
              <a:rPr lang="ru-RU" sz="2400" dirty="0" err="1">
                <a:latin typeface="Times New Roman"/>
                <a:ea typeface="Times New Roman"/>
                <a:cs typeface="Times New Roman"/>
              </a:rPr>
              <a:t>процес</a:t>
            </a:r>
            <a:r>
              <a:rPr lang="ru-RU" sz="2400" dirty="0">
                <a:latin typeface="Times New Roman"/>
                <a:ea typeface="Times New Roman"/>
                <a:cs typeface="Times New Roman"/>
              </a:rPr>
              <a:t> </a:t>
            </a:r>
            <a:r>
              <a:rPr lang="ru-RU" sz="2400" dirty="0" err="1">
                <a:latin typeface="Times New Roman"/>
                <a:ea typeface="Times New Roman"/>
                <a:cs typeface="Times New Roman"/>
              </a:rPr>
              <a:t>сквашування</a:t>
            </a:r>
            <a:r>
              <a:rPr lang="ru-RU" sz="2400" dirty="0">
                <a:latin typeface="Times New Roman"/>
                <a:ea typeface="Times New Roman"/>
                <a:cs typeface="Times New Roman"/>
              </a:rPr>
              <a:t> молока при </a:t>
            </a:r>
            <a:r>
              <a:rPr lang="ru-RU" sz="2400" dirty="0" smtClean="0">
                <a:latin typeface="Times New Roman"/>
                <a:ea typeface="Times New Roman"/>
                <a:cs typeface="Times New Roman"/>
              </a:rPr>
              <a:t/>
            </a:r>
            <a:br>
              <a:rPr lang="ru-RU" sz="2400" dirty="0" smtClean="0">
                <a:latin typeface="Times New Roman"/>
                <a:ea typeface="Times New Roman"/>
                <a:cs typeface="Times New Roman"/>
              </a:rPr>
            </a:br>
            <a:r>
              <a:rPr lang="ru-RU" sz="2400" dirty="0" err="1" smtClean="0">
                <a:latin typeface="Times New Roman"/>
                <a:ea typeface="Times New Roman"/>
                <a:cs typeface="Times New Roman"/>
              </a:rPr>
              <a:t>виробництві</a:t>
            </a:r>
            <a:r>
              <a:rPr lang="ru-RU" sz="2400" dirty="0" smtClean="0">
                <a:latin typeface="Times New Roman"/>
                <a:ea typeface="Times New Roman"/>
                <a:cs typeface="Times New Roman"/>
              </a:rPr>
              <a:t> </a:t>
            </a:r>
            <a:r>
              <a:rPr lang="ru-RU" sz="2400" dirty="0" err="1">
                <a:latin typeface="Times New Roman"/>
                <a:ea typeface="Times New Roman"/>
                <a:cs typeface="Times New Roman"/>
              </a:rPr>
              <a:t>сиру</a:t>
            </a:r>
            <a:r>
              <a:rPr lang="ru-RU" sz="2400" dirty="0">
                <a:latin typeface="Times New Roman"/>
                <a:ea typeface="Times New Roman"/>
                <a:cs typeface="Times New Roman"/>
              </a:rPr>
              <a:t> і </a:t>
            </a:r>
            <a:r>
              <a:rPr lang="ru-RU" sz="2400" dirty="0" smtClean="0">
                <a:latin typeface="Times New Roman"/>
                <a:ea typeface="Times New Roman"/>
                <a:cs typeface="Times New Roman"/>
              </a:rPr>
              <a:t/>
            </a:r>
            <a:br>
              <a:rPr lang="ru-RU" sz="2400" dirty="0" smtClean="0">
                <a:latin typeface="Times New Roman"/>
                <a:ea typeface="Times New Roman"/>
                <a:cs typeface="Times New Roman"/>
              </a:rPr>
            </a:br>
            <a:r>
              <a:rPr lang="ru-RU" sz="2400" dirty="0" err="1" smtClean="0">
                <a:latin typeface="Times New Roman"/>
                <a:ea typeface="Times New Roman"/>
                <a:cs typeface="Times New Roman"/>
              </a:rPr>
              <a:t>кисломолочних</a:t>
            </a:r>
            <a:r>
              <a:rPr lang="ru-RU" sz="2400" dirty="0" smtClean="0">
                <a:latin typeface="Times New Roman"/>
                <a:ea typeface="Times New Roman"/>
                <a:cs typeface="Times New Roman"/>
              </a:rPr>
              <a:t> </a:t>
            </a:r>
            <a:r>
              <a:rPr lang="ru-RU" sz="2400" dirty="0" err="1">
                <a:latin typeface="Times New Roman"/>
                <a:ea typeface="Times New Roman"/>
                <a:cs typeface="Times New Roman"/>
              </a:rPr>
              <a:t>продуктів</a:t>
            </a:r>
            <a:r>
              <a:rPr lang="ru-RU" sz="2400" dirty="0">
                <a:latin typeface="Times New Roman"/>
                <a:ea typeface="Times New Roman"/>
                <a:cs typeface="Times New Roman"/>
              </a:rPr>
              <a:t>.</a:t>
            </a:r>
            <a:r>
              <a:rPr lang="ru-RU" sz="1600" dirty="0">
                <a:ea typeface="Calibri"/>
                <a:cs typeface="Times New Roman"/>
              </a:rPr>
              <a:t/>
            </a:r>
            <a:br>
              <a:rPr lang="ru-RU" sz="1600" dirty="0">
                <a:ea typeface="Calibri"/>
                <a:cs typeface="Times New Roman"/>
              </a:rPr>
            </a:br>
            <a:endParaRPr lang="ru-RU"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980" y="4365104"/>
            <a:ext cx="4428492" cy="21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68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274638"/>
            <a:ext cx="8784976" cy="6466730"/>
          </a:xfrm>
        </p:spPr>
        <p:txBody>
          <a:bodyPr>
            <a:normAutofit fontScale="90000"/>
          </a:bodyPr>
          <a:lstStyle/>
          <a:p>
            <a:pPr algn="l"/>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Щільність</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a:t>
            </a:r>
            <a:r>
              <a:rPr lang="ru-RU" sz="2400" b="1" dirty="0" err="1">
                <a:solidFill>
                  <a:srgbClr val="C00000"/>
                </a:solidFill>
                <a:latin typeface="Times New Roman" panose="02020603050405020304" pitchFamily="18" charset="0"/>
                <a:cs typeface="Times New Roman" panose="02020603050405020304" pitchFamily="18" charset="0"/>
              </a:rPr>
              <a:t>густина</a:t>
            </a:r>
            <a:r>
              <a:rPr lang="ru-RU" sz="2400" b="1" dirty="0">
                <a:solidFill>
                  <a:srgbClr val="C00000"/>
                </a:solidFill>
                <a:latin typeface="Times New Roman" panose="02020603050405020304" pitchFamily="18" charset="0"/>
                <a:cs typeface="Times New Roman" panose="02020603050405020304" pitchFamily="18" charset="0"/>
              </a:rPr>
              <a:t>) молока </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його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натуральності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визначається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ареометром </a:t>
            </a:r>
            <a:r>
              <a:rPr lang="ru-RU" sz="2400" dirty="0">
                <a:latin typeface="Times New Roman" panose="02020603050405020304" pitchFamily="18" charset="0"/>
                <a:cs typeface="Times New Roman" panose="02020603050405020304" pitchFamily="18" charset="0"/>
              </a:rPr>
              <a:t>при </a:t>
            </a:r>
            <a:r>
              <a:rPr lang="ru-RU" sz="2400" dirty="0" err="1">
                <a:latin typeface="Times New Roman" panose="02020603050405020304" pitchFamily="18" charset="0"/>
                <a:cs typeface="Times New Roman" panose="02020603050405020304" pitchFamily="18" charset="0"/>
              </a:rPr>
              <a:t>температурі</a:t>
            </a:r>
            <a:r>
              <a:rPr lang="ru-RU" sz="2400" dirty="0">
                <a:latin typeface="Times New Roman" panose="02020603050405020304" pitchFamily="18" charset="0"/>
                <a:cs typeface="Times New Roman" panose="02020603050405020304" pitchFamily="18" charset="0"/>
              </a:rPr>
              <a:t> молока 20 С</a:t>
            </a:r>
            <a:r>
              <a:rPr lang="ru-RU" sz="2400" dirty="0" smtClean="0">
                <a:latin typeface="Times New Roman" panose="02020603050405020304" pitchFamily="18" charset="0"/>
                <a:cs typeface="Times New Roman" panose="02020603050405020304" pitchFamily="18" charset="0"/>
              </a:rPr>
              <a:t>.</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Щільність</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молока треба </a:t>
            </a:r>
            <a:r>
              <a:rPr lang="ru-RU" sz="2400" dirty="0" err="1">
                <a:latin typeface="Times New Roman" panose="02020603050405020304" pitchFamily="18" charset="0"/>
                <a:cs typeface="Times New Roman" panose="02020603050405020304" pitchFamily="18" charset="0"/>
              </a:rPr>
              <a:t>визначати</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раніше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двох</a:t>
            </a:r>
            <a:r>
              <a:rPr lang="ru-RU" sz="2400" dirty="0">
                <a:latin typeface="Times New Roman" panose="02020603050405020304" pitchFamily="18" charset="0"/>
                <a:cs typeface="Times New Roman" panose="02020603050405020304" pitchFamily="18" charset="0"/>
              </a:rPr>
              <a:t> годин </a:t>
            </a:r>
            <a:r>
              <a:rPr lang="ru-RU" sz="2400" dirty="0" err="1">
                <a:latin typeface="Times New Roman" panose="02020603050405020304" pitchFamily="18" charset="0"/>
                <a:cs typeface="Times New Roman" panose="02020603050405020304" pitchFamily="18" charset="0"/>
              </a:rPr>
              <a:t>після</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доїння</a:t>
            </a:r>
            <a:r>
              <a:rPr lang="ru-RU" sz="2400" dirty="0" smtClean="0">
                <a:latin typeface="Times New Roman" panose="02020603050405020304" pitchFamily="18" charset="0"/>
                <a:cs typeface="Times New Roman" panose="02020603050405020304" pitchFamily="18" charset="0"/>
              </a:rPr>
              <a:t>. Молоко </a:t>
            </a:r>
            <a:r>
              <a:rPr lang="ru-RU" sz="2400" dirty="0">
                <a:latin typeface="Times New Roman" panose="02020603050405020304" pitchFamily="18" charset="0"/>
                <a:cs typeface="Times New Roman" panose="02020603050405020304" pitchFamily="18" charset="0"/>
              </a:rPr>
              <a:t>треба </a:t>
            </a:r>
            <a:r>
              <a:rPr lang="ru-RU" sz="2400" dirty="0" err="1">
                <a:latin typeface="Times New Roman" panose="02020603050405020304" pitchFamily="18" charset="0"/>
                <a:cs typeface="Times New Roman" panose="02020603050405020304" pitchFamily="18" charset="0"/>
              </a:rPr>
              <a:t>перемішати</a:t>
            </a:r>
            <a:r>
              <a:rPr lang="ru-RU" sz="2400" dirty="0">
                <a:latin typeface="Times New Roman" panose="02020603050405020304" pitchFamily="18" charset="0"/>
                <a:cs typeface="Times New Roman" panose="02020603050405020304" pitchFamily="18" charset="0"/>
              </a:rPr>
              <a:t> і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обережно</a:t>
            </a:r>
            <a:r>
              <a:rPr lang="ru-RU" sz="2400" dirty="0">
                <a:latin typeface="Times New Roman" panose="02020603050405020304" pitchFamily="18" charset="0"/>
                <a:cs typeface="Times New Roman" panose="02020603050405020304" pitchFamily="18" charset="0"/>
              </a:rPr>
              <a:t>, без </a:t>
            </a:r>
            <a:r>
              <a:rPr lang="ru-RU" sz="2400" dirty="0" err="1">
                <a:latin typeface="Times New Roman" panose="02020603050405020304" pitchFamily="18" charset="0"/>
                <a:cs typeface="Times New Roman" panose="02020603050405020304" pitchFamily="18" charset="0"/>
              </a:rPr>
              <a:t>піни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налити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циліндр</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погрузити</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ареометр </a:t>
            </a:r>
            <a:r>
              <a:rPr lang="ru-RU" sz="2400" dirty="0" err="1">
                <a:latin typeface="Times New Roman" panose="02020603050405020304" pitchFamily="18" charset="0"/>
                <a:cs typeface="Times New Roman" panose="02020603050405020304" pitchFamily="18" charset="0"/>
              </a:rPr>
              <a:t>щоб</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торкався</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стінок</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циліндру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Записати</a:t>
            </a:r>
            <a:r>
              <a:rPr lang="ru-RU" sz="2400" dirty="0">
                <a:latin typeface="Times New Roman" panose="02020603050405020304" pitchFamily="18" charset="0"/>
                <a:cs typeface="Times New Roman" panose="02020603050405020304" pitchFamily="18" charset="0"/>
              </a:rPr>
              <a:t> температуру молока.</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Визначити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щільність</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молока по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шкалі</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ареометру. </a:t>
            </a:r>
            <a:r>
              <a:rPr lang="ru-RU" sz="2400" dirty="0" err="1">
                <a:latin typeface="Times New Roman" panose="02020603050405020304" pitchFamily="18" charset="0"/>
                <a:cs typeface="Times New Roman" panose="02020603050405020304" pitchFamily="18" charset="0"/>
              </a:rPr>
              <a:t>Якщо</a:t>
            </a:r>
            <a:r>
              <a:rPr lang="ru-RU" sz="2400" dirty="0">
                <a:latin typeface="Times New Roman" panose="02020603050405020304" pitchFamily="18" charset="0"/>
                <a:cs typeface="Times New Roman" panose="02020603050405020304" pitchFamily="18" charset="0"/>
              </a:rPr>
              <a:t> температура </a:t>
            </a:r>
            <a:r>
              <a:rPr lang="ru-RU" sz="2400" dirty="0" smtClean="0">
                <a:latin typeface="Times New Roman" panose="02020603050405020304" pitchFamily="18" charset="0"/>
                <a:cs typeface="Times New Roman" panose="02020603050405020304" pitchFamily="18" charset="0"/>
              </a:rPr>
              <a:t>молока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менша</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більша</a:t>
            </a:r>
            <a:r>
              <a:rPr lang="ru-RU" sz="2400" dirty="0">
                <a:latin typeface="Times New Roman" panose="02020603050405020304" pitchFamily="18" charset="0"/>
                <a:cs typeface="Times New Roman" panose="02020603050405020304" pitchFamily="18" charset="0"/>
              </a:rPr>
              <a:t> 20°С, треба </a:t>
            </a:r>
            <a:r>
              <a:rPr lang="ru-RU" sz="2400" dirty="0" err="1">
                <a:latin typeface="Times New Roman" panose="02020603050405020304" pitchFamily="18" charset="0"/>
                <a:cs typeface="Times New Roman" panose="02020603050405020304" pitchFamily="18" charset="0"/>
              </a:rPr>
              <a:t>зробити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поправку- </a:t>
            </a:r>
            <a:r>
              <a:rPr lang="ru-RU" sz="2400" dirty="0">
                <a:latin typeface="Times New Roman" panose="02020603050405020304" pitchFamily="18" charset="0"/>
                <a:cs typeface="Times New Roman" panose="02020603050405020304" pitchFamily="18" charset="0"/>
              </a:rPr>
              <a:t>0,2 градуса </a:t>
            </a:r>
            <a:r>
              <a:rPr lang="ru-RU" sz="2400" dirty="0" smtClean="0">
                <a:latin typeface="Times New Roman" panose="02020603050405020304" pitchFamily="18" charset="0"/>
                <a:cs typeface="Times New Roman" panose="02020603050405020304" pitchFamily="18" charset="0"/>
              </a:rPr>
              <a:t>ареометра.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При </a:t>
            </a:r>
            <a:r>
              <a:rPr lang="ru-RU" sz="2400" dirty="0" err="1">
                <a:latin typeface="Times New Roman" panose="02020603050405020304" pitchFamily="18" charset="0"/>
                <a:cs typeface="Times New Roman" panose="02020603050405020304" pitchFamily="18" charset="0"/>
              </a:rPr>
              <a:t>температурі</a:t>
            </a:r>
            <a:r>
              <a:rPr lang="ru-RU" sz="2400" dirty="0">
                <a:latin typeface="Times New Roman" panose="02020603050405020304" pitchFamily="18" charset="0"/>
                <a:cs typeface="Times New Roman" panose="02020603050405020304" pitchFamily="18" charset="0"/>
              </a:rPr>
              <a:t> молока </a:t>
            </a:r>
            <a:r>
              <a:rPr lang="ru-RU" sz="2400" dirty="0" err="1">
                <a:latin typeface="Times New Roman" panose="02020603050405020304" pitchFamily="18" charset="0"/>
                <a:cs typeface="Times New Roman" panose="02020603050405020304" pitchFamily="18" charset="0"/>
              </a:rPr>
              <a:t>нижче</a:t>
            </a:r>
            <a:r>
              <a:rPr lang="ru-RU" sz="2400" dirty="0">
                <a:latin typeface="Times New Roman" panose="02020603050405020304" pitchFamily="18" charset="0"/>
                <a:cs typeface="Times New Roman" panose="02020603050405020304" pitchFamily="18" charset="0"/>
              </a:rPr>
              <a:t> 20°С </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поправку </a:t>
            </a:r>
            <a:r>
              <a:rPr lang="ru-RU" sz="2400" dirty="0" err="1">
                <a:latin typeface="Times New Roman" panose="02020603050405020304" pitchFamily="18" charset="0"/>
                <a:cs typeface="Times New Roman" panose="02020603050405020304" pitchFamily="18" charset="0"/>
              </a:rPr>
              <a:t>віднімають</a:t>
            </a:r>
            <a:r>
              <a:rPr lang="ru-RU" sz="2400" dirty="0">
                <a:latin typeface="Times New Roman" panose="02020603050405020304" pitchFamily="18" charset="0"/>
                <a:cs typeface="Times New Roman" panose="02020603050405020304" pitchFamily="18" charset="0"/>
              </a:rPr>
              <a:t>, і при </a:t>
            </a:r>
            <a:r>
              <a:rPr lang="ru-RU" sz="2400" dirty="0" err="1">
                <a:latin typeface="Times New Roman" panose="02020603050405020304" pitchFamily="18" charset="0"/>
                <a:cs typeface="Times New Roman" panose="02020603050405020304" pitchFamily="18" charset="0"/>
              </a:rPr>
              <a:t>понад</a:t>
            </a:r>
            <a:r>
              <a:rPr lang="ru-RU" sz="2400" dirty="0">
                <a:latin typeface="Times New Roman" panose="02020603050405020304" pitchFamily="18" charset="0"/>
                <a:cs typeface="Times New Roman" panose="02020603050405020304" pitchFamily="18" charset="0"/>
              </a:rPr>
              <a:t> 20°С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додають</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показника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щільності</a:t>
            </a:r>
            <a:r>
              <a:rPr lang="ru-RU" sz="2400" dirty="0">
                <a:latin typeface="Times New Roman" panose="02020603050405020304" pitchFamily="18" charset="0"/>
                <a:cs typeface="Times New Roman" panose="02020603050405020304" pitchFamily="18" charset="0"/>
              </a:rPr>
              <a:t> молока.</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Приклад. Температура молока - 16° С,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на </a:t>
            </a:r>
            <a:r>
              <a:rPr lang="ru-RU" sz="2400" dirty="0" err="1">
                <a:latin typeface="Times New Roman" panose="02020603050405020304" pitchFamily="18" charset="0"/>
                <a:cs typeface="Times New Roman" panose="02020603050405020304" pitchFamily="18" charset="0"/>
              </a:rPr>
              <a:t>шкалі</a:t>
            </a:r>
            <a:r>
              <a:rPr lang="ru-RU" sz="2400" dirty="0">
                <a:latin typeface="Times New Roman" panose="02020603050405020304" pitchFamily="18" charset="0"/>
                <a:cs typeface="Times New Roman" panose="02020603050405020304" pitchFamily="18" charset="0"/>
              </a:rPr>
              <a:t> ареометру - 1,0295. Поправка на температуру 20 - 16 = 4°С; 4 х 0,0002 = 0,0008 </a:t>
            </a:r>
            <a:r>
              <a:rPr lang="ru-RU" sz="2400" dirty="0" err="1">
                <a:latin typeface="Times New Roman" panose="02020603050405020304" pitchFamily="18" charset="0"/>
                <a:cs typeface="Times New Roman" panose="02020603050405020304" pitchFamily="18" charset="0"/>
              </a:rPr>
              <a:t>Щільність</a:t>
            </a:r>
            <a:r>
              <a:rPr lang="ru-RU" sz="2400" dirty="0">
                <a:latin typeface="Times New Roman" panose="02020603050405020304" pitchFamily="18" charset="0"/>
                <a:cs typeface="Times New Roman" panose="02020603050405020304" pitchFamily="18" charset="0"/>
              </a:rPr>
              <a:t> молока </a:t>
            </a:r>
            <a:r>
              <a:rPr lang="ru-RU" sz="2400" dirty="0" err="1">
                <a:latin typeface="Times New Roman" panose="02020603050405020304" pitchFamily="18" charset="0"/>
                <a:cs typeface="Times New Roman" panose="02020603050405020304" pitchFamily="18" charset="0"/>
              </a:rPr>
              <a:t>дорівнює</a:t>
            </a:r>
            <a:r>
              <a:rPr lang="ru-RU" sz="2400" dirty="0">
                <a:latin typeface="Times New Roman" panose="02020603050405020304" pitchFamily="18" charset="0"/>
                <a:cs typeface="Times New Roman" panose="02020603050405020304" pitchFamily="18" charset="0"/>
              </a:rPr>
              <a:t> 1,0295- 0,0008 = 1,0287 г/ </a:t>
            </a:r>
            <a:r>
              <a:rPr lang="ru-RU" sz="2400" dirty="0" smtClean="0">
                <a:latin typeface="Times New Roman" panose="02020603050405020304" pitchFamily="18" charset="0"/>
                <a:cs typeface="Times New Roman" panose="02020603050405020304" pitchFamily="18" charset="0"/>
              </a:rPr>
              <a:t>см3. Нормальна </a:t>
            </a:r>
            <a:r>
              <a:rPr lang="ru-RU" sz="2400" dirty="0" err="1" smtClean="0">
                <a:latin typeface="Times New Roman" panose="02020603050405020304" pitchFamily="18" charset="0"/>
                <a:cs typeface="Times New Roman" panose="02020603050405020304" pitchFamily="18" charset="0"/>
              </a:rPr>
              <a:t>щільність</a:t>
            </a:r>
            <a:r>
              <a:rPr lang="ru-RU" sz="2400" dirty="0">
                <a:latin typeface="Times New Roman" panose="02020603050405020304" pitchFamily="18" charset="0"/>
                <a:cs typeface="Times New Roman" panose="02020603050405020304" pitchFamily="18" charset="0"/>
              </a:rPr>
              <a:t> молока -</a:t>
            </a:r>
            <a:r>
              <a:rPr lang="ru-RU" sz="2400" dirty="0" smtClean="0">
                <a:latin typeface="Times New Roman" panose="02020603050405020304" pitchFamily="18" charset="0"/>
                <a:cs typeface="Times New Roman" panose="02020603050405020304" pitchFamily="18" charset="0"/>
              </a:rPr>
              <a:t>1,027-1,028,щільність </a:t>
            </a:r>
            <a:r>
              <a:rPr lang="ru-RU" sz="2400" dirty="0" err="1">
                <a:latin typeface="Times New Roman" panose="02020603050405020304" pitchFamily="18" charset="0"/>
                <a:cs typeface="Times New Roman" panose="02020603050405020304" pitchFamily="18" charset="0"/>
              </a:rPr>
              <a:t>знежиреного</a:t>
            </a:r>
            <a:r>
              <a:rPr lang="ru-RU" sz="2400" dirty="0">
                <a:latin typeface="Times New Roman" panose="02020603050405020304" pitchFamily="18" charset="0"/>
                <a:cs typeface="Times New Roman" panose="02020603050405020304" pitchFamily="18" charset="0"/>
              </a:rPr>
              <a:t> молока - 1,036 ; </a:t>
            </a:r>
            <a:r>
              <a:rPr lang="ru-RU" sz="2400" dirty="0" err="1">
                <a:latin typeface="Times New Roman" panose="02020603050405020304" pitchFamily="18" charset="0"/>
                <a:cs typeface="Times New Roman" panose="02020603050405020304" pitchFamily="18" charset="0"/>
              </a:rPr>
              <a:t>вершків</a:t>
            </a:r>
            <a:r>
              <a:rPr lang="ru-RU" sz="2400" dirty="0">
                <a:latin typeface="Times New Roman" panose="02020603050405020304" pitchFamily="18" charset="0"/>
                <a:cs typeface="Times New Roman" panose="02020603050405020304" pitchFamily="18" charset="0"/>
              </a:rPr>
              <a:t> - 1,005 -1,025 г/см 3</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613" y="1556792"/>
            <a:ext cx="3269952" cy="3595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68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178698"/>
          </a:xfrm>
        </p:spPr>
        <p:txBody>
          <a:bodyPr>
            <a:normAutofit fontScale="90000"/>
          </a:bodyPr>
          <a:lstStyle/>
          <a:p>
            <a:r>
              <a:rPr lang="ru-RU" sz="2400" dirty="0" err="1">
                <a:latin typeface="Times New Roman"/>
                <a:ea typeface="Times New Roman"/>
              </a:rPr>
              <a:t>Вміст</a:t>
            </a:r>
            <a:r>
              <a:rPr lang="ru-RU" sz="2400" dirty="0">
                <a:latin typeface="Times New Roman"/>
                <a:ea typeface="Times New Roman"/>
              </a:rPr>
              <a:t> жиру в </a:t>
            </a:r>
            <a:r>
              <a:rPr lang="ru-RU" sz="2400" dirty="0" err="1">
                <a:latin typeface="Times New Roman"/>
                <a:ea typeface="Times New Roman"/>
              </a:rPr>
              <a:t>молоці</a:t>
            </a:r>
            <a:r>
              <a:rPr lang="ru-RU" sz="2400" dirty="0">
                <a:latin typeface="Times New Roman"/>
                <a:ea typeface="Times New Roman"/>
              </a:rPr>
              <a:t> </a:t>
            </a:r>
            <a:r>
              <a:rPr lang="ru-RU" sz="2400" dirty="0" err="1">
                <a:latin typeface="Times New Roman"/>
                <a:ea typeface="Times New Roman"/>
              </a:rPr>
              <a:t>визначають</a:t>
            </a:r>
            <a:r>
              <a:rPr lang="ru-RU" sz="2400" dirty="0">
                <a:latin typeface="Times New Roman"/>
                <a:ea typeface="Times New Roman"/>
              </a:rPr>
              <a:t> </a:t>
            </a:r>
            <a:r>
              <a:rPr lang="ru-RU" sz="2400" dirty="0" err="1">
                <a:latin typeface="Times New Roman"/>
                <a:ea typeface="Times New Roman"/>
              </a:rPr>
              <a:t>оптичним</a:t>
            </a:r>
            <a:r>
              <a:rPr lang="ru-RU" sz="2400" dirty="0">
                <a:latin typeface="Times New Roman"/>
                <a:ea typeface="Times New Roman"/>
              </a:rPr>
              <a:t> методом на </a:t>
            </a:r>
            <a:r>
              <a:rPr lang="ru-RU" sz="2400" dirty="0" err="1">
                <a:latin typeface="Times New Roman"/>
                <a:ea typeface="Times New Roman"/>
              </a:rPr>
              <a:t>приладах</a:t>
            </a:r>
            <a:r>
              <a:rPr lang="ru-RU" sz="2400" dirty="0">
                <a:latin typeface="Times New Roman"/>
                <a:ea typeface="Times New Roman"/>
              </a:rPr>
              <a:t> типу </a:t>
            </a:r>
            <a:r>
              <a:rPr lang="ru-RU" sz="2400" dirty="0" err="1">
                <a:latin typeface="Times New Roman"/>
                <a:ea typeface="Times New Roman"/>
              </a:rPr>
              <a:t>мілкотестер</a:t>
            </a:r>
            <a:r>
              <a:rPr lang="ru-RU" sz="2400" dirty="0">
                <a:latin typeface="Times New Roman"/>
                <a:ea typeface="Times New Roman"/>
              </a:rPr>
              <a:t> </a:t>
            </a:r>
            <a:r>
              <a:rPr lang="ru-RU" sz="2400" dirty="0" err="1">
                <a:latin typeface="Times New Roman"/>
                <a:ea typeface="Times New Roman"/>
              </a:rPr>
              <a:t>або</a:t>
            </a:r>
            <a:r>
              <a:rPr lang="ru-RU" sz="2400" dirty="0">
                <a:latin typeface="Times New Roman"/>
                <a:ea typeface="Times New Roman"/>
              </a:rPr>
              <a:t> </a:t>
            </a:r>
            <a:r>
              <a:rPr lang="ru-RU" sz="2400" dirty="0" err="1">
                <a:latin typeface="Times New Roman"/>
                <a:ea typeface="Times New Roman"/>
              </a:rPr>
              <a:t>кислотним</a:t>
            </a:r>
            <a:r>
              <a:rPr lang="ru-RU" sz="2400" dirty="0">
                <a:latin typeface="Times New Roman"/>
                <a:ea typeface="Times New Roman"/>
              </a:rPr>
              <a:t> методом за </a:t>
            </a:r>
            <a:r>
              <a:rPr lang="ru-RU" sz="2400" dirty="0" err="1">
                <a:latin typeface="Times New Roman"/>
                <a:ea typeface="Times New Roman"/>
              </a:rPr>
              <a:t>допомогою</a:t>
            </a:r>
            <a:r>
              <a:rPr lang="ru-RU" sz="2400" dirty="0">
                <a:latin typeface="Times New Roman"/>
                <a:ea typeface="Times New Roman"/>
              </a:rPr>
              <a:t> </a:t>
            </a:r>
            <a:r>
              <a:rPr lang="ru-RU" sz="2400" dirty="0" err="1">
                <a:latin typeface="Times New Roman"/>
                <a:ea typeface="Times New Roman"/>
              </a:rPr>
              <a:t>скляних</a:t>
            </a:r>
            <a:r>
              <a:rPr lang="ru-RU" sz="2400" dirty="0">
                <a:latin typeface="Times New Roman"/>
                <a:ea typeface="Times New Roman"/>
              </a:rPr>
              <a:t> </a:t>
            </a:r>
            <a:r>
              <a:rPr lang="ru-RU" sz="2400" dirty="0" err="1">
                <a:latin typeface="Times New Roman"/>
                <a:ea typeface="Times New Roman"/>
              </a:rPr>
              <a:t>приладів</a:t>
            </a:r>
            <a:r>
              <a:rPr lang="ru-RU" sz="2400" dirty="0">
                <a:latin typeface="Times New Roman"/>
                <a:ea typeface="Times New Roman"/>
              </a:rPr>
              <a:t> </a:t>
            </a:r>
            <a:r>
              <a:rPr lang="ru-RU" sz="2400" dirty="0" smtClean="0">
                <a:latin typeface="Times New Roman"/>
                <a:ea typeface="Times New Roman"/>
              </a:rPr>
              <a:t>– </a:t>
            </a:r>
            <a:r>
              <a:rPr lang="ru-RU" sz="2400" dirty="0" err="1" smtClean="0">
                <a:latin typeface="Times New Roman"/>
                <a:ea typeface="Times New Roman"/>
              </a:rPr>
              <a:t>жиромірів</a:t>
            </a:r>
            <a:r>
              <a:rPr lang="ru-RU" sz="2400" dirty="0" smtClean="0">
                <a:latin typeface="Times New Roman"/>
                <a:ea typeface="Times New Roman"/>
              </a:rPr>
              <a:t>.</a:t>
            </a:r>
            <a:br>
              <a:rPr lang="ru-RU" sz="2400" dirty="0" smtClean="0">
                <a:latin typeface="Times New Roman"/>
                <a:ea typeface="Times New Roman"/>
              </a:rPr>
            </a:br>
            <a:r>
              <a:rPr lang="ru-RU" sz="2400" b="1" dirty="0" err="1">
                <a:solidFill>
                  <a:srgbClr val="C00000"/>
                </a:solidFill>
                <a:latin typeface="Times New Roman" panose="02020603050405020304" pitchFamily="18" charset="0"/>
                <a:cs typeface="Times New Roman" panose="02020603050405020304" pitchFamily="18" charset="0"/>
              </a:rPr>
              <a:t>Визначення</a:t>
            </a:r>
            <a:r>
              <a:rPr lang="ru-RU" sz="2400" b="1" dirty="0">
                <a:solidFill>
                  <a:srgbClr val="C00000"/>
                </a:solidFill>
                <a:latin typeface="Times New Roman" panose="02020603050405020304" pitchFamily="18" charset="0"/>
                <a:cs typeface="Times New Roman" panose="02020603050405020304" pitchFamily="18" charset="0"/>
              </a:rPr>
              <a:t> жиру </a:t>
            </a:r>
            <a:r>
              <a:rPr lang="ru-RU" sz="2400" b="1" dirty="0" err="1">
                <a:solidFill>
                  <a:srgbClr val="C00000"/>
                </a:solidFill>
                <a:latin typeface="Times New Roman" panose="02020603050405020304" pitchFamily="18" charset="0"/>
                <a:cs typeface="Times New Roman" panose="02020603050405020304" pitchFamily="18" charset="0"/>
              </a:rPr>
              <a:t>кислотним</a:t>
            </a:r>
            <a:r>
              <a:rPr lang="ru-RU" sz="2400" b="1" dirty="0">
                <a:solidFill>
                  <a:srgbClr val="C00000"/>
                </a:solidFill>
                <a:latin typeface="Times New Roman" panose="02020603050405020304" pitchFamily="18" charset="0"/>
                <a:cs typeface="Times New Roman" panose="02020603050405020304" pitchFamily="18" charset="0"/>
              </a:rPr>
              <a:t> методом</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Жироміри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ставлять</a:t>
            </a:r>
            <a:r>
              <a:rPr lang="ru-RU" sz="2400" dirty="0" smtClean="0">
                <a:latin typeface="Times New Roman" panose="02020603050405020304" pitchFamily="18" charset="0"/>
                <a:cs typeface="Times New Roman" panose="02020603050405020304" pitchFamily="18" charset="0"/>
              </a:rPr>
              <a:t> у </a:t>
            </a:r>
            <a:r>
              <a:rPr lang="ru-RU" sz="2400" dirty="0">
                <a:latin typeface="Times New Roman" panose="02020603050405020304" pitchFamily="18" charset="0"/>
                <a:cs typeface="Times New Roman" panose="02020603050405020304" pitchFamily="18" charset="0"/>
              </a:rPr>
              <a:t>штатив, </a:t>
            </a:r>
            <a:r>
              <a:rPr lang="ru-RU" sz="2400" dirty="0" err="1">
                <a:latin typeface="Times New Roman" panose="02020603050405020304" pitchFamily="18" charset="0"/>
                <a:cs typeface="Times New Roman" panose="02020603050405020304" pitchFamily="18" charset="0"/>
              </a:rPr>
              <a:t>відміряти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кожний</a:t>
            </a:r>
            <a:r>
              <a:rPr lang="ru-RU" sz="2400" dirty="0">
                <a:latin typeface="Times New Roman" panose="02020603050405020304" pitchFamily="18" charset="0"/>
                <a:cs typeface="Times New Roman" panose="02020603050405020304" pitchFamily="18" charset="0"/>
              </a:rPr>
              <a:t> по 10 мл </a:t>
            </a:r>
            <a:r>
              <a:rPr lang="ru-RU" sz="2400" dirty="0" err="1">
                <a:latin typeface="Times New Roman" panose="02020603050405020304" pitchFamily="18" charset="0"/>
                <a:cs typeface="Times New Roman" panose="02020603050405020304" pitchFamily="18" charset="0"/>
              </a:rPr>
              <a:t>сірчаної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кислоти</a:t>
            </a:r>
            <a:r>
              <a:rPr lang="ru-RU" sz="2400" dirty="0">
                <a:latin typeface="Times New Roman" panose="02020603050405020304" pitchFamily="18" charset="0"/>
                <a:cs typeface="Times New Roman" panose="02020603050405020304" pitchFamily="18" charset="0"/>
              </a:rPr>
              <a:t> (d = 1,81- 1,82г/см3)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флакону з автоматом . </a:t>
            </a:r>
            <a:r>
              <a:rPr lang="ru-RU" sz="2400" dirty="0" err="1">
                <a:latin typeface="Times New Roman" panose="02020603050405020304" pitchFamily="18" charset="0"/>
                <a:cs typeface="Times New Roman" panose="02020603050405020304" pitchFamily="18" charset="0"/>
              </a:rPr>
              <a:t>Потім</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додают </a:t>
            </a:r>
            <a:r>
              <a:rPr lang="ru-RU" sz="2400" dirty="0">
                <a:latin typeface="Times New Roman" panose="02020603050405020304" pitchFamily="18" charset="0"/>
                <a:cs typeface="Times New Roman" panose="02020603050405020304" pitchFamily="18" charset="0"/>
              </a:rPr>
              <a:t>по 10,77 мл молока (</a:t>
            </a:r>
            <a:r>
              <a:rPr lang="ru-RU" sz="2400" dirty="0" smtClean="0">
                <a:latin typeface="Times New Roman" panose="02020603050405020304" pitchFamily="18" charset="0"/>
                <a:cs typeface="Times New Roman" panose="02020603050405020304" pitchFamily="18" charset="0"/>
              </a:rPr>
              <a:t>20</a:t>
            </a:r>
            <a:r>
              <a:rPr lang="en-AU" sz="2400" dirty="0" smtClean="0">
                <a:latin typeface="Times New Roman" panose="02020603050405020304" pitchFamily="18" charset="0"/>
                <a:cs typeface="Times New Roman" panose="02020603050405020304" pitchFamily="18" charset="0"/>
              </a:rPr>
              <a:t>º</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 </a:t>
            </a:r>
            <a:r>
              <a:rPr lang="ru-RU" sz="2400" dirty="0" err="1">
                <a:latin typeface="Times New Roman" panose="02020603050405020304" pitchFamily="18" charset="0"/>
                <a:cs typeface="Times New Roman" panose="02020603050405020304" pitchFamily="18" charset="0"/>
              </a:rPr>
              <a:t>спеціальною</a:t>
            </a:r>
            <a:r>
              <a:rPr lang="ru-RU" sz="2400" dirty="0">
                <a:latin typeface="Times New Roman" panose="02020603050405020304" pitchFamily="18" charset="0"/>
                <a:cs typeface="Times New Roman" panose="02020603050405020304" pitchFamily="18" charset="0"/>
              </a:rPr>
              <a:t> молочною </a:t>
            </a:r>
            <a:r>
              <a:rPr lang="ru-RU" sz="2400" dirty="0" err="1" smtClean="0">
                <a:latin typeface="Times New Roman" panose="02020603050405020304" pitchFamily="18" charset="0"/>
                <a:cs typeface="Times New Roman" panose="02020603050405020304" pitchFamily="18" charset="0"/>
              </a:rPr>
              <a:t>піпеткою</a:t>
            </a:r>
            <a:r>
              <a:rPr lang="ru-RU" sz="2400" dirty="0" smtClean="0">
                <a:latin typeface="Times New Roman" panose="02020603050405020304" pitchFamily="18" charset="0"/>
                <a:cs typeface="Times New Roman" panose="02020603050405020304" pitchFamily="18" charset="0"/>
              </a:rPr>
              <a:t>, та </a:t>
            </a:r>
            <a:r>
              <a:rPr lang="ru-RU" sz="2400" dirty="0">
                <a:latin typeface="Times New Roman" panose="02020603050405020304" pitchFamily="18" charset="0"/>
                <a:cs typeface="Times New Roman" panose="02020603050405020304" pitchFamily="18" charset="0"/>
              </a:rPr>
              <a:t>по 1 мл </a:t>
            </a:r>
            <a:r>
              <a:rPr lang="ru-RU" sz="2400" dirty="0" err="1">
                <a:latin typeface="Times New Roman" panose="02020603050405020304" pitchFamily="18" charset="0"/>
                <a:cs typeface="Times New Roman" panose="02020603050405020304" pitchFamily="18" charset="0"/>
              </a:rPr>
              <a:t>ізоамілового</a:t>
            </a:r>
            <a:r>
              <a:rPr lang="ru-RU" sz="2400" dirty="0">
                <a:latin typeface="Times New Roman" panose="02020603050405020304" pitchFamily="18" charset="0"/>
                <a:cs typeface="Times New Roman" panose="02020603050405020304" pitchFamily="18" charset="0"/>
              </a:rPr>
              <a:t> спирту, </a:t>
            </a:r>
            <a:r>
              <a:rPr lang="ru-RU" sz="2400" dirty="0" err="1" smtClean="0">
                <a:latin typeface="Times New Roman" panose="02020603050405020304" pitchFamily="18" charset="0"/>
                <a:cs typeface="Times New Roman" panose="02020603050405020304" pitchFamily="18" charset="0"/>
              </a:rPr>
              <a:t>закривають</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резиновими</a:t>
            </a:r>
            <a:r>
              <a:rPr lang="ru-RU" sz="2400" dirty="0">
                <a:latin typeface="Times New Roman" panose="02020603050405020304" pitchFamily="18" charset="0"/>
                <a:cs typeface="Times New Roman" panose="02020603050405020304" pitchFamily="18" charset="0"/>
              </a:rPr>
              <a:t> пробками і </a:t>
            </a:r>
            <a:r>
              <a:rPr lang="ru-RU" sz="2400" dirty="0" err="1" smtClean="0">
                <a:latin typeface="Times New Roman" panose="02020603050405020304" pitchFamily="18" charset="0"/>
                <a:cs typeface="Times New Roman" panose="02020603050405020304" pitchFamily="18" charset="0"/>
              </a:rPr>
              <a:t>перемішують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Після</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перемішування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коагулюється</a:t>
            </a:r>
            <a:r>
              <a:rPr lang="ru-RU" sz="2400" dirty="0">
                <a:latin typeface="Times New Roman" panose="02020603050405020304" pitchFamily="18" charset="0"/>
                <a:cs typeface="Times New Roman" panose="02020603050405020304" pitchFamily="18" charset="0"/>
              </a:rPr>
              <a:t> і жир молока </a:t>
            </a:r>
            <a:r>
              <a:rPr lang="ru-RU" sz="2400" dirty="0" err="1">
                <a:latin typeface="Times New Roman" panose="02020603050405020304" pitchFamily="18" charset="0"/>
                <a:cs typeface="Times New Roman" panose="02020603050405020304" pitchFamily="18" charset="0"/>
              </a:rPr>
              <a:t>відокремлюється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Далі</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жироміри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ставлять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пробкою</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вниз у </a:t>
            </a:r>
            <a:r>
              <a:rPr lang="ru-RU" sz="2400" dirty="0" err="1">
                <a:latin typeface="Times New Roman" panose="02020603050405020304" pitchFamily="18" charset="0"/>
                <a:cs typeface="Times New Roman" panose="02020603050405020304" pitchFamily="18" charset="0"/>
              </a:rPr>
              <a:t>водяну</a:t>
            </a:r>
            <a:r>
              <a:rPr lang="ru-RU" sz="2400" dirty="0">
                <a:latin typeface="Times New Roman" panose="02020603050405020304" pitchFamily="18" charset="0"/>
                <a:cs typeface="Times New Roman" panose="02020603050405020304" pitchFamily="18" charset="0"/>
              </a:rPr>
              <a:t> баню при + 65° С на 5 </a:t>
            </a:r>
            <a:r>
              <a:rPr lang="ru-RU" sz="2400" dirty="0" err="1">
                <a:latin typeface="Times New Roman" panose="02020603050405020304" pitchFamily="18" charset="0"/>
                <a:cs typeface="Times New Roman" panose="02020603050405020304" pitchFamily="18" charset="0"/>
              </a:rPr>
              <a:t>хвилин</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Після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цього</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насухо </a:t>
            </a:r>
            <a:r>
              <a:rPr lang="ru-RU" sz="2400" dirty="0" err="1" smtClean="0">
                <a:latin typeface="Times New Roman" panose="02020603050405020304" pitchFamily="18" charset="0"/>
                <a:cs typeface="Times New Roman" panose="02020603050405020304" pitchFamily="18" charset="0"/>
              </a:rPr>
              <a:t>витерті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жироміри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симетрично</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помістити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молочну</a:t>
            </a:r>
            <a:r>
              <a:rPr lang="ru-RU" sz="2400" dirty="0">
                <a:latin typeface="Times New Roman" panose="02020603050405020304" pitchFamily="18" charset="0"/>
                <a:cs typeface="Times New Roman" panose="02020603050405020304" pitchFamily="18" charset="0"/>
              </a:rPr>
              <a:t> центрифугу на 5 </a:t>
            </a:r>
            <a:r>
              <a:rPr lang="ru-RU" sz="2400" dirty="0" err="1">
                <a:latin typeface="Times New Roman" panose="02020603050405020304" pitchFamily="18" charset="0"/>
                <a:cs typeface="Times New Roman" panose="02020603050405020304" pitchFamily="18" charset="0"/>
              </a:rPr>
              <a:t>хвилин</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швидкості</a:t>
            </a:r>
            <a:r>
              <a:rPr lang="ru-RU" sz="2400" dirty="0">
                <a:latin typeface="Times New Roman" panose="02020603050405020304" pitchFamily="18" charset="0"/>
                <a:cs typeface="Times New Roman" panose="02020603050405020304" pitchFamily="18" charset="0"/>
              </a:rPr>
              <a:t> 1000 </a:t>
            </a:r>
            <a:r>
              <a:rPr lang="ru-RU" sz="2400" dirty="0" err="1">
                <a:latin typeface="Times New Roman" panose="02020603050405020304" pitchFamily="18" charset="0"/>
                <a:cs typeface="Times New Roman" panose="02020603050405020304" pitchFamily="18" charset="0"/>
              </a:rPr>
              <a:t>обертів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хвилину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другий</a:t>
            </a:r>
            <a:r>
              <a:rPr lang="ru-RU" sz="2400" dirty="0">
                <a:latin typeface="Times New Roman" panose="02020603050405020304" pitchFamily="18" charset="0"/>
                <a:cs typeface="Times New Roman" panose="02020603050405020304" pitchFamily="18" charset="0"/>
              </a:rPr>
              <a:t> раз </a:t>
            </a:r>
            <a:r>
              <a:rPr lang="ru-RU" sz="2400" dirty="0" err="1">
                <a:latin typeface="Times New Roman" panose="02020603050405020304" pitchFamily="18" charset="0"/>
                <a:cs typeface="Times New Roman" panose="02020603050405020304" pitchFamily="18" charset="0"/>
              </a:rPr>
              <a:t>поставити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жироміри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водяну</a:t>
            </a:r>
            <a:r>
              <a:rPr lang="ru-RU" sz="2400" dirty="0">
                <a:latin typeface="Times New Roman" panose="02020603050405020304" pitchFamily="18" charset="0"/>
                <a:cs typeface="Times New Roman" panose="02020603050405020304" pitchFamily="18" charset="0"/>
              </a:rPr>
              <a:t> баню на 5 </a:t>
            </a:r>
            <a:r>
              <a:rPr lang="ru-RU" sz="2400" dirty="0" err="1">
                <a:latin typeface="Times New Roman" panose="02020603050405020304" pitchFamily="18" charset="0"/>
                <a:cs typeface="Times New Roman" panose="02020603050405020304" pitchFamily="18" charset="0"/>
              </a:rPr>
              <a:t>хвилин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Витерти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підняти</a:t>
            </a:r>
            <a:r>
              <a:rPr lang="ru-RU" sz="2400" dirty="0">
                <a:latin typeface="Times New Roman" panose="02020603050405020304" pitchFamily="18" charset="0"/>
                <a:cs typeface="Times New Roman" panose="02020603050405020304" pitchFamily="18" charset="0"/>
              </a:rPr>
              <a:t> шкалою </a:t>
            </a:r>
            <a:r>
              <a:rPr lang="ru-RU" sz="2400" dirty="0" err="1">
                <a:latin typeface="Times New Roman" panose="02020603050405020304" pitchFamily="18" charset="0"/>
                <a:cs typeface="Times New Roman" panose="02020603050405020304" pitchFamily="18" charset="0"/>
              </a:rPr>
              <a:t>уверх</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ввинчуючи</a:t>
            </a:r>
            <a:r>
              <a:rPr lang="ru-RU" sz="2400" dirty="0">
                <a:latin typeface="Times New Roman" panose="02020603050405020304" pitchFamily="18" charset="0"/>
                <a:cs typeface="Times New Roman" panose="02020603050405020304" pitchFamily="18" charset="0"/>
              </a:rPr>
              <a:t> пробку </a:t>
            </a:r>
            <a:r>
              <a:rPr lang="ru-RU" sz="2400" dirty="0" err="1">
                <a:latin typeface="Times New Roman" panose="02020603050405020304" pitchFamily="18" charset="0"/>
                <a:cs typeface="Times New Roman" panose="02020603050405020304" pitchFamily="18" charset="0"/>
              </a:rPr>
              <a:t>жироміру</a:t>
            </a:r>
            <a:r>
              <a:rPr lang="ru-RU" sz="2400" dirty="0">
                <a:latin typeface="Times New Roman" panose="02020603050405020304" pitchFamily="18" charset="0"/>
                <a:cs typeface="Times New Roman" panose="02020603050405020304" pitchFamily="18" charset="0"/>
              </a:rPr>
              <a:t> у середину, довести </a:t>
            </a:r>
            <a:r>
              <a:rPr lang="ru-RU" sz="2400" dirty="0" err="1">
                <a:latin typeface="Times New Roman" panose="02020603050405020304" pitchFamily="18" charset="0"/>
                <a:cs typeface="Times New Roman" panose="02020603050405020304" pitchFamily="18" charset="0"/>
              </a:rPr>
              <a:t>стовбчик</a:t>
            </a:r>
            <a:r>
              <a:rPr lang="ru-RU" sz="2400" dirty="0">
                <a:latin typeface="Times New Roman" panose="02020603050405020304" pitchFamily="18" charset="0"/>
                <a:cs typeface="Times New Roman" panose="02020603050405020304" pitchFamily="18" charset="0"/>
              </a:rPr>
              <a:t> жиру до нуля. </a:t>
            </a:r>
            <a:r>
              <a:rPr lang="ru-RU" sz="2400" dirty="0" err="1">
                <a:latin typeface="Times New Roman" panose="02020603050405020304" pitchFamily="18" charset="0"/>
                <a:cs typeface="Times New Roman" panose="02020603050405020304" pitchFamily="18" charset="0"/>
              </a:rPr>
              <a:t>Прорезультат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аналізу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дізнаються</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шкалі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жироміру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Показник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визначається</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відсотках</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36859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293</Words>
  <Application>Microsoft Office PowerPoint</Application>
  <PresentationFormat>Экран (4:3)</PresentationFormat>
  <Paragraphs>19</Paragraphs>
  <Slides>18</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Практичне заняття № 4   Методики визначення якості молока   Мета заняття. Ознайомитися з сучасними методиками визначення фізико-хімічних показників молока, практичним значенням кожного показника і його застосуванням на практиці. </vt:lpstr>
      <vt:lpstr>  План 1. Поживна цінність та біохімічний склад молока 2. Відбір проб молока для органолептичного та біохімічного аналізу. 3. Класичні методи визначення показників якості молока 4. Сучасні експрес-методи оцінки якості молока.</vt:lpstr>
      <vt:lpstr>1. Поживна цінність молока обумовлена його хімічним складом і властивостями окремих компонентів. Енергетична цінність 1кг молока становить майже 3000 кДж (715 ккал). До складу молока входять білки (казеїн,  альбумін, глобулін), жир і жироподібні речовини (фосфатиди - лецитин і кефалін, стерини), молочний цукор лактоза, мінеральні речовини, вітаміни, ферменти, пігменти, гази. Жир знаходиться у дисперсному стані у вигляді жирових кульок розміром (від 0,5 до 10 мікрометрів), білки - у колоїдному стані (від 15 до 200 мілімікрометрів), молочний цукор і мінеральні сполуки - у молекулярно- іонному стані (1,5 мілімікрометра і менше). </vt:lpstr>
      <vt:lpstr>Молоко містить вітаміни, розчинні у жирі - А, Д, Е, К, F, а також розчинні у воді - С, групи В; гідролізуючі ферменти - ліпазу, фосфатазу, лактазу; окислювально-відновлюючі - редуктазу, пероксидазу і каталазу; сполуки, які надають молоку відтінки - каротин і ксантофіл. Молоко також містить гази - близько 70 см3 у 1 л : кисень - до 5,5 см3 , вуглекислий газ - 45,9 см3 , азот -19,6 см3 . Склад молока змінюється і залежить від певних чинників - породи, віку тварини, стадії лактації, годівлі і утримання, техніки доїння, стану тварини, індивідуальних особливостей і інших. </vt:lpstr>
      <vt:lpstr>ВІДБІР ПРОБ МОЛОКА для аналізу проводять під час контрольного доїння (1-2 рази на місяць). Проби молока відбирають у чисті, сухі флакончики на 200- 250 мл із пробками і етикетками безпосередньо на фермі.       Перед відбором проби, молоко ретельно перемішують мутовкою. Відбір молока здійснюють за допомогою металевої трубки діаметром 9 мм або черпачками, які повинні бути у ідеально чистому стані.       Проби молока транспортуються  в лабораторію у спеціальних ящиках із гніздами.       Якщо молоко досліджується на другу добу, його треба охолодити до 3-5 С.      У випадках коли молоко треба зберігати до 12 діб, його консервують хромпіком або формаліном. На 100 мл молока додають 1 мл 10 % розчину хромпіку - С2 Сг2 07 або 1 - 2 краплі 40 % формаліну. </vt:lpstr>
      <vt:lpstr>Органолептичною оцінкою визначають колір, запах, смак, консистенцію молока і встановлюють наявність тих або інших вад. Колір молока визначаютьу скляному циліндрі при денному освітленні. Колір нормального молока від здорових корів - білий або злегка жовтуватий, залежно від вмісту каротиноїдів. При запаленні, туберкульозі вимені, молоко набуває блакитного відтінку. Запах молока - приємний, специфічний. Воно може набувати сторонні запахи - хлівний, затхлий, аміачний, рибний, силосний, нафтопродуктів. Смак молока від здорових корів трохи солодкуватий.  Солоноватий присмак має стародійне молоко та при захворюванні корови на мастит і туберкульоз.  Запах молока - приємний, специфічний. Сторонніх запахів - хлівного, затхлого, аміачного, рибного, силосного  може набувати при порушенні технології доїння та годівлі.  </vt:lpstr>
      <vt:lpstr>Консистенція нормального молока однорідна, без наявності слизу, пластівців білку, не тягуча. Визначається при повільному переливанні молока із одного стакана у другий. Молоко розбавлене водою має водянисту, забруднене мікроорганізмами, які виділяють фермент - творожисту консистенцію. Молоко не повинно містити антибіотиків після лікування тварин. їх наявність порушує нормальний процес сквашування молока при  виробництві сиру і  кисломолочних продуктів. </vt:lpstr>
      <vt:lpstr> Щільність (густина) молока - показник його натуральності, визначається ареометром при температурі молока 20 С.   Щільність молока треба визначати не раніше двох годин після доїння. Молоко треба перемішати і  обережно, без піни, налити у циліндр,  погрузити ареометр щоб не торкався стінок  циліндру. Записати температуру молока.  Визначити щільність молока по  шкалі ареометру. Якщо температура молока  менша або більша 20°С, треба зробити  поправку- 0,2 градуса ареометра.  При температурі молока нижче 20°С –  поправку віднімають, і при понад 20°С  -додають до показника щільності молока. Приклад. Температура молока - 16° С,  на шкалі ареометру - 1,0295. Поправка на температуру 20 - 16 = 4°С; 4 х 0,0002 = 0,0008 Щільність молока дорівнює 1,0295- 0,0008 = 1,0287 г/ см3. Нормальна щільність молока -1,027-1,028,щільність знежиреного молока - 1,036 ; вершків - 1,005 -1,025 г/см 3 </vt:lpstr>
      <vt:lpstr>Вміст жиру в молоці визначають оптичним методом на приладах типу мілкотестер або кислотним методом за допомогою скляних приладів – жиромірів. Визначення жиру кислотним методом. Жироміри ставлять у штатив, відміряти у кожний по 10 мл сірчаної кислоти (d = 1,81- 1,82г/см3) із флакону з автоматом . Потім додают по 10,77 мл молока (20º С) спеціальною молочною піпеткою, та по 1 мл ізоамілового спирту, закривають резиновими пробками і перемішують. Після перемішування білок коагулюється і жир молока відокремлюється. Далі жироміри ставлять пробкою вниз у водяну баню при + 65° С на 5 хвилин. Після цього насухо витерті жироміри симетрично помістити у молочну центрифугу на 5 хвилин при швидкості 1000 обертів/ хвилину. Далі другий раз поставити жироміри у водяну баню на 5 хвилин. Витерти, підняти шкалою уверх і ввинчуючи пробку жироміру у середину, довести стовбчик жиру до нуля. Прорезультат аналізу дізнаються на шкалі жироміру. Показник визначається у відсотках.</vt:lpstr>
      <vt:lpstr>Визначення жирності молока оптичним приладом – Мілкотестер. Принцип методу полягає у порівняльному визначенні оптичної густини дистильованої води і молока. Для цього спочатку через прилад пропускають 2 мл дистильованої води і на світовому екрані висвічуються цифри, які визначають результат - щільність води. Далі пропускають 2 мл молока і читають результат щільності молока. Наприклад: щільність води - 0,03,  а щільність молока - 3,8. 3,8 - 0,03 = 3,75 % жиру в молоці.  Після кожного визначення,  прилад промивають  дистильованою водою. </vt:lpstr>
      <vt:lpstr>Вміст загального білка в молоці визначають за допомогою спеціальних приладів - (рефрактометр АМ-2), формульним методом і іншими. При формульному методі в колбу відбирають 10 мл молока, додають 10 крапель 1%-ного спиртового розчину фенолфталеїну і титрують 0,1 н NаОН до появи рожевого кольору, який не зникає 3 хвилини. Колір проби визначається при знаходженні колби на білому папері. Потім у колбу додають 2 мл нейтралізованого формаліну, під дією якого рожевий колір зникає, і знову титрують (до такого ж рожевого кольору). Помноживши кількість лугу, що пішла за останнє титрування, на коефіцієнт 1,94, дізнаються про вміст білку (1,7мл х 1,94 = 3,3%). Якщо ту ж кількість лугу помножити на коефіцієнт 1,51 - буде відомий вміст казеїну (1,7 мл х 1,51 = 2,57% ) Казеїн надає молоку білий, непрозорий колір.   </vt:lpstr>
      <vt:lpstr>Кислотність молока визначають у градусах Тернера (Т°) титруванням 0,1н. NaОН розчином лугу 100 мл молока, розбавленого вдвоє дистильованою водою, у присутності індикатора фенолфталеїну. 1 мл лугу, що йде на титрування, відповідає 1° Тернера. Свіжовидоєне молоко має кислотність 16-18° Т, а молоко, яке скипається при кип'ятінні, -22° Т і більше. Хід аналізу: наливаємо 10 мл молока у прозорий стаканчик, добавляємо 20 мл дистильованої води і 5 крапель 1% спиртового розчину фенолфталеїну, перемішуємо і титруємо (додаємо по краплях) постійно перемішуючи, 0,1н NаОН до рожевого кольору, який не зникає 3 хвилини. Кількість лугу, яка пішла на титрування множимо на 10 для перерахунку на 100 мл молока. Наприклад: на титрування пішло 1,8 мл 0,1 н NаОН. 1,8 х 10 = 18 градусів Тернера Молоко 1 сорту має кислотність 16-18° Т,  другого - 18-20° Т. Несортове -вище 20°   </vt:lpstr>
      <vt:lpstr>Сучасні експресні методи визначення показників якості молока.  В останні роки в молочній промисловості широко застосовується принцип зміни швидкості ультразвукових коливань при проходженні їх через пробу молока. Аналізатор «Екомілк» застосовується для визначення масової частки жиру, білка, СЗМЗ, лактози, густини (приведеної до 20 0С),температури  точки замерзання і кількості добавленої із зовні води.   Температура досліджуваної проби молока  повинна бути від 7 до 300С. При наявності на  поверхні шару вершків необхідно підігріти молоко  на водяній бані до 40-450С, ретельно перемішати  і охолодити до 29-30°С. Кислотність молока  повинна бути не більше 25°Т.   </vt:lpstr>
      <vt:lpstr> Визначення масової частки жиру, білка, СЗМЗ, густини, точки замерзання і кількості добавленої із зовні води на аналізаторі молока АКМ-98. 1. Аналізатор підключити до мережі змінного струму. 2. Ввімкнути вимикач на приладі, прогріти 10 хвилин. 3. Зачекати зміни повідомлення  на індикаторі WARMUP/нагрівання / на повідомлення ЕКОМІLК . Порядок роботи 1. . Натиснути один раз на  кнопку  "Режим", на індикаторі з'являється надпис  "СОW МІLК 1 "/сире коров'яче молоко/. 2. Обрати потрібний режим роботи,  натискуючи кнопки ▲ або▼,  після кожного натиску на одну із цих кнопок  на індикаторі аналізатора послідовно з'являться  надписи,  які відповідають наступним  режимам роботи аналізатора: -CALIBRATOR – градуювання; -SYSTEM - системний режим /використовується  тільки виробником/; -СОW МІLК 2- пастеризоване або знежирене молоко чи вершки; -CLEANING- промивання аналізатора за допомогою помпи; -МОТОR СНОІSЕ- вибір основного режиму використання.  </vt:lpstr>
      <vt:lpstr> 3. Обрати режим МОТОR СНОІSЕ, натиснути кнопку "Пуск". За допомогою кнопок ▲ або ▼, обрати надпис ОN /включено/, натиснути кнопку «Пуск».  4. Наповнити чистий стаканчик для зразків молоком і помістити його на підставці для стаканчика таким чином, щоб вхідний патрубок опустився в молоко.  5. Натиснути один раз кнопку "Режим", на індикаторі з'явиться надпис "СОW МІLК" /коров'яче молоко/.   6. Натиснути кнопку "Пуск", на індикаторі з'явиться надпис "WORKING" /робота/ і з'являться вертикальні полоски, які повідомляють про те, що іде вимірювання.  Вимірювання закінчено тоді, як  на індикаторі з'являються результати  вимірювання всіх показників  якості молока і молоко зіллється  в стаканчик. </vt:lpstr>
      <vt:lpstr>Оцінка сиропридатності молока.   Для оцінки сиропридатності молока Віскозиметр.  Прилад являє собою градуйовані трубки з дротяною мішалкою, з циліндричним капіляром, вставленим в корок.   Молоко заливають медичним шприцом в мірний циліндр, знизу капіляр закритий корком. Другим шприцом вносять 1 мл розчину сичужного ферменту. Перемішують. Виймають з капіляра корок, включають секундомір. Після утворення у вимірювальній трубці згустку, визначають рівень його вільної поверхні.   Для молока з високими коагуляційними властивостями - 10-15 поділок, для нормального молока - 16-19 поділок, для сичужно-в'ялого молока - 20-25 поділок.  Таким чином, можна швидко, з невеликої кількості молока, оцінити його придатність для виробництва сичужних сирів. </vt:lpstr>
      <vt:lpstr>Віскозиметр для визначення соматичних клітин молока</vt:lpstr>
      <vt:lpstr>  Контрольні питання 1.Який показник визначає натуральність та свіжість молока? 2.Яким методом визначається густина та кислотність молока? 3.Яку кислотність має свіже молоко, сметана, сир? 4.Як визначити вміст білка в молоці? 5.Які складові має білок молока? 6.Який білок визначає білий колір молока? 7.Що означає термін «мастит», якими методами  визначається наявність маститу? 8.3а допомогою яких приладів визначають жир молока? 9. Сучасні експресні методи визначення показників якості молока. 10. Який порядок визначення показників якості молока на аналізаторі молока АКМ-98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Практичне заняття № 4   Методики визначення якості молока   Мета заняття. Ознайомитися з сучасними методиками визначення фізико-хімічних показників молока, практичним значенням кожного показника і його застосуванням на практиці.</dc:title>
  <dc:creator>USER</dc:creator>
  <cp:lastModifiedBy>Пользователь Windows</cp:lastModifiedBy>
  <cp:revision>27</cp:revision>
  <dcterms:created xsi:type="dcterms:W3CDTF">2021-04-14T14:02:08Z</dcterms:created>
  <dcterms:modified xsi:type="dcterms:W3CDTF">2022-07-04T23:30:49Z</dcterms:modified>
</cp:coreProperties>
</file>