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Lst>
  <p:sldIdLst>
    <p:sldId id="256" r:id="rId9"/>
    <p:sldId id="268" r:id="rId10"/>
    <p:sldId id="273" r:id="rId11"/>
    <p:sldId id="257" r:id="rId12"/>
    <p:sldId id="267" r:id="rId13"/>
    <p:sldId id="266" r:id="rId14"/>
    <p:sldId id="272" r:id="rId15"/>
    <p:sldId id="258" r:id="rId16"/>
    <p:sldId id="271" r:id="rId17"/>
    <p:sldId id="270" r:id="rId18"/>
    <p:sldId id="269" r:id="rId19"/>
    <p:sldId id="265" r:id="rId20"/>
    <p:sldId id="259" r:id="rId21"/>
    <p:sldId id="274" r:id="rId22"/>
    <p:sldId id="275" r:id="rId23"/>
    <p:sldId id="276" r:id="rId24"/>
    <p:sldId id="277" r:id="rId25"/>
    <p:sldId id="278" r:id="rId26"/>
    <p:sldId id="279" r:id="rId27"/>
    <p:sldId id="280" r:id="rId28"/>
    <p:sldId id="281" r:id="rId29"/>
    <p:sldId id="282" r:id="rId30"/>
    <p:sldId id="260" r:id="rId31"/>
    <p:sldId id="264"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25" autoAdjust="0"/>
    <p:restoredTop sz="94660"/>
  </p:normalViewPr>
  <p:slideViewPr>
    <p:cSldViewPr>
      <p:cViewPr varScale="1">
        <p:scale>
          <a:sx n="94" d="100"/>
          <a:sy n="94" d="100"/>
        </p:scale>
        <p:origin x="1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535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763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141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856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4117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425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95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6311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8377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3951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255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2785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3757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6062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5301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8110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283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3632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6714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337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9652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777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0315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8264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1576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6269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0160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7744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7305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6838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1603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0759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441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5743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5867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4711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9617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1912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963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8332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6190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5355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3208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81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6675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3428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79518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62109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4554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20268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5050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7208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3998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397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785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1860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2288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767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0230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82353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9028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07731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11095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83838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460868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8089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76767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481808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878142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26197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15274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84214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99201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09478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097109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58046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643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44674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0246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26034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4057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29462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65659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7769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42409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96898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316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505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86">
              <a:srgbClr val="BDB8A6"/>
            </a:gs>
            <a:gs pos="73000">
              <a:srgbClr val="ABA797"/>
            </a:gs>
            <a:gs pos="85377">
              <a:srgbClr val="9F9B8C"/>
            </a:gs>
            <a:gs pos="92100">
              <a:srgbClr val="989486"/>
            </a:gs>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4065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86">
              <a:srgbClr val="BDB8A6"/>
            </a:gs>
            <a:gs pos="73000">
              <a:srgbClr val="ABA797"/>
            </a:gs>
            <a:gs pos="85377">
              <a:srgbClr val="9F9B8C"/>
            </a:gs>
            <a:gs pos="92100">
              <a:srgbClr val="989486"/>
            </a:gs>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39971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86">
              <a:srgbClr val="BDB8A6"/>
            </a:gs>
            <a:gs pos="73000">
              <a:srgbClr val="ABA797"/>
            </a:gs>
            <a:gs pos="85377">
              <a:srgbClr val="9F9B8C"/>
            </a:gs>
            <a:gs pos="92100">
              <a:srgbClr val="989486"/>
            </a:gs>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60929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86">
              <a:srgbClr val="BDB8A6"/>
            </a:gs>
            <a:gs pos="73000">
              <a:srgbClr val="ABA797"/>
            </a:gs>
            <a:gs pos="85377">
              <a:srgbClr val="9F9B8C"/>
            </a:gs>
            <a:gs pos="92100">
              <a:srgbClr val="989486"/>
            </a:gs>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1517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86">
              <a:srgbClr val="BDB8A6"/>
            </a:gs>
            <a:gs pos="73000">
              <a:srgbClr val="ABA797"/>
            </a:gs>
            <a:gs pos="85377">
              <a:srgbClr val="9F9B8C"/>
            </a:gs>
            <a:gs pos="92100">
              <a:srgbClr val="989486"/>
            </a:gs>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40425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86">
              <a:srgbClr val="BDB8A6"/>
            </a:gs>
            <a:gs pos="73000">
              <a:srgbClr val="ABA797"/>
            </a:gs>
            <a:gs pos="85377">
              <a:srgbClr val="9F9B8C"/>
            </a:gs>
            <a:gs pos="92100">
              <a:srgbClr val="989486"/>
            </a:gs>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44205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55847781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342AFC-8A5A-48D7-8FA2-2942BDEE6E7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568E1F-AA64-45CD-BCFC-7596615A33CC}"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227544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a:bodyPr>
          <a:lstStyle/>
          <a:p>
            <a:pPr>
              <a:tabLst>
                <a:tab pos="630555" algn="l"/>
              </a:tabLst>
            </a:pPr>
            <a:r>
              <a:rPr lang="uk-UA" sz="2800" b="1" dirty="0">
                <a:solidFill>
                  <a:srgbClr val="000000"/>
                </a:solidFill>
                <a:latin typeface="Times New Roman"/>
                <a:ea typeface="Calibri"/>
              </a:rPr>
              <a:t>Практичне заняття №</a:t>
            </a:r>
            <a:r>
              <a:rPr lang="uk-UA" sz="2800" b="1" dirty="0" smtClean="0">
                <a:solidFill>
                  <a:srgbClr val="000000"/>
                </a:solidFill>
                <a:latin typeface="Times New Roman"/>
                <a:ea typeface="Calibri"/>
              </a:rPr>
              <a:t>5</a:t>
            </a:r>
            <a:br>
              <a:rPr lang="uk-UA" sz="2800" b="1" dirty="0" smtClean="0">
                <a:solidFill>
                  <a:srgbClr val="000000"/>
                </a:solidFill>
                <a:latin typeface="Times New Roman"/>
                <a:ea typeface="Calibri"/>
              </a:rPr>
            </a:b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uk-UA" sz="2800" b="1" dirty="0">
                <a:solidFill>
                  <a:srgbClr val="FF0000"/>
                </a:solidFill>
                <a:latin typeface="Times New Roman"/>
                <a:ea typeface="Calibri"/>
              </a:rPr>
              <a:t>Організація і проведення дослідів на різних сільськогосподарських тваринах, птиці та інших об’єктах </a:t>
            </a:r>
            <a:r>
              <a:rPr lang="uk-UA" sz="2800" b="1" dirty="0" smtClean="0">
                <a:solidFill>
                  <a:srgbClr val="FF0000"/>
                </a:solidFill>
                <a:latin typeface="Times New Roman"/>
                <a:ea typeface="Calibri"/>
              </a:rPr>
              <a:t>вирощування</a:t>
            </a:r>
            <a:r>
              <a:rPr lang="uk-UA" sz="2800" b="1" dirty="0" smtClean="0">
                <a:solidFill>
                  <a:srgbClr val="000000"/>
                </a:solidFill>
                <a:latin typeface="Times New Roman"/>
                <a:ea typeface="Calibri"/>
              </a:rPr>
              <a:t/>
            </a:r>
            <a:br>
              <a:rPr lang="uk-UA" sz="2800" b="1" dirty="0" smtClean="0">
                <a:solidFill>
                  <a:srgbClr val="000000"/>
                </a:solidFill>
                <a:latin typeface="Times New Roman"/>
                <a:ea typeface="Calibri"/>
              </a:rPr>
            </a:br>
            <a:r>
              <a:rPr lang="uk-UA" sz="2800" b="1" dirty="0">
                <a:solidFill>
                  <a:srgbClr val="000000"/>
                </a:solidFill>
                <a:latin typeface="Times New Roman"/>
                <a:ea typeface="Calibri"/>
              </a:rPr>
              <a:t/>
            </a:r>
            <a:br>
              <a:rPr lang="uk-UA" sz="2800" b="1" dirty="0">
                <a:solidFill>
                  <a:srgbClr val="000000"/>
                </a:solidFill>
                <a:latin typeface="Times New Roman"/>
                <a:ea typeface="Calibri"/>
              </a:rPr>
            </a:br>
            <a:r>
              <a:rPr lang="uk-UA" sz="2800" b="1" dirty="0" smtClean="0">
                <a:solidFill>
                  <a:srgbClr val="000000"/>
                </a:solidFill>
                <a:latin typeface="Times New Roman"/>
                <a:ea typeface="Calibri"/>
              </a:rPr>
              <a:t/>
            </a:r>
            <a:br>
              <a:rPr lang="uk-UA" sz="2800" b="1" dirty="0" smtClean="0">
                <a:solidFill>
                  <a:srgbClr val="000000"/>
                </a:solidFill>
                <a:latin typeface="Times New Roman"/>
                <a:ea typeface="Calibri"/>
              </a:rPr>
            </a:br>
            <a:r>
              <a:rPr lang="uk-UA" sz="2800" b="1" dirty="0">
                <a:solidFill>
                  <a:srgbClr val="000000"/>
                </a:solidFill>
                <a:latin typeface="Times New Roman"/>
                <a:ea typeface="Calibri"/>
              </a:rPr>
              <a:t/>
            </a:r>
            <a:br>
              <a:rPr lang="uk-UA" sz="2800" b="1" dirty="0">
                <a:solidFill>
                  <a:srgbClr val="000000"/>
                </a:solidFill>
                <a:latin typeface="Times New Roman"/>
                <a:ea typeface="Calibri"/>
              </a:rPr>
            </a:br>
            <a:r>
              <a:rPr lang="uk-UA" sz="2800" b="1" dirty="0" smtClean="0">
                <a:solidFill>
                  <a:srgbClr val="000000"/>
                </a:solidFill>
                <a:latin typeface="Times New Roman"/>
                <a:ea typeface="Calibri"/>
              </a:rPr>
              <a:t/>
            </a:r>
            <a:br>
              <a:rPr lang="uk-UA" sz="2800" b="1" dirty="0" smtClean="0">
                <a:solidFill>
                  <a:srgbClr val="000000"/>
                </a:solidFill>
                <a:latin typeface="Times New Roman"/>
                <a:ea typeface="Calibri"/>
              </a:rPr>
            </a:br>
            <a:r>
              <a:rPr lang="uk-UA" sz="2800" b="1" dirty="0">
                <a:solidFill>
                  <a:srgbClr val="000000"/>
                </a:solidFill>
                <a:latin typeface="Times New Roman"/>
                <a:ea typeface="Calibri"/>
              </a:rPr>
              <a:t/>
            </a:r>
            <a:br>
              <a:rPr lang="uk-UA" sz="2800" b="1" dirty="0">
                <a:solidFill>
                  <a:srgbClr val="000000"/>
                </a:solidFill>
                <a:latin typeface="Times New Roman"/>
                <a:ea typeface="Calibri"/>
              </a:rPr>
            </a:br>
            <a:r>
              <a:rPr lang="ru-RU" sz="2800" dirty="0">
                <a:solidFill>
                  <a:srgbClr val="000000"/>
                </a:solidFill>
                <a:latin typeface="Times New Roman"/>
                <a:ea typeface="Calibri"/>
              </a:rPr>
              <a:t/>
            </a:r>
            <a:br>
              <a:rPr lang="ru-RU" sz="2800" dirty="0">
                <a:solidFill>
                  <a:srgbClr val="000000"/>
                </a:solidFill>
                <a:latin typeface="Times New Roman"/>
                <a:ea typeface="Calibri"/>
              </a:rPr>
            </a:br>
            <a:endParaRPr lang="ru-RU" sz="28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332" y="3140967"/>
            <a:ext cx="5690988" cy="356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72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a:bodyPr>
          <a:lstStyle/>
          <a:p>
            <a:pPr algn="l"/>
            <a:r>
              <a:rPr lang="uk-UA" sz="2400" spc="-5" dirty="0" smtClean="0">
                <a:latin typeface="Times New Roman"/>
                <a:ea typeface="Calibri"/>
              </a:rPr>
              <a:t>	</a:t>
            </a:r>
            <a:r>
              <a:rPr lang="uk-UA" sz="2800" b="1" spc="-5" dirty="0" smtClean="0">
                <a:solidFill>
                  <a:srgbClr val="C00000"/>
                </a:solidFill>
                <a:latin typeface="Times New Roman"/>
                <a:ea typeface="Calibri"/>
              </a:rPr>
              <a:t>Живу </a:t>
            </a:r>
            <a:r>
              <a:rPr lang="uk-UA" sz="2800" b="1" spc="-5" dirty="0">
                <a:solidFill>
                  <a:srgbClr val="C00000"/>
                </a:solidFill>
                <a:latin typeface="Times New Roman"/>
                <a:ea typeface="Calibri"/>
              </a:rPr>
              <a:t>масу </a:t>
            </a:r>
            <a:r>
              <a:rPr lang="uk-UA" sz="2800" b="1" spc="-5" dirty="0" smtClean="0">
                <a:solidFill>
                  <a:srgbClr val="C00000"/>
                </a:solidFill>
                <a:latin typeface="Times New Roman"/>
                <a:ea typeface="Calibri"/>
              </a:rPr>
              <a:t>птиці </a:t>
            </a:r>
            <a:r>
              <a:rPr lang="uk-UA" sz="2800" spc="-5" dirty="0" smtClean="0">
                <a:latin typeface="Times New Roman"/>
                <a:ea typeface="Calibri"/>
              </a:rPr>
              <a:t>обліковують  </a:t>
            </a:r>
            <a:r>
              <a:rPr lang="uk-UA" sz="2800" spc="-5" dirty="0">
                <a:latin typeface="Times New Roman"/>
                <a:ea typeface="Calibri"/>
              </a:rPr>
              <a:t>шляхом індивідуального зважування (на початку і в кінці досліду</a:t>
            </a:r>
            <a:r>
              <a:rPr lang="uk-UA" sz="2800" spc="-5" dirty="0" smtClean="0">
                <a:latin typeface="Times New Roman"/>
                <a:ea typeface="Calibri"/>
              </a:rPr>
              <a:t>) та щомісяця</a:t>
            </a:r>
            <a:r>
              <a:rPr lang="uk-UA" sz="2800" spc="-5" dirty="0">
                <a:latin typeface="Times New Roman"/>
                <a:ea typeface="Calibri"/>
              </a:rPr>
              <a:t>. </a:t>
            </a:r>
            <a:r>
              <a:rPr lang="uk-UA" sz="2800" spc="-5" dirty="0" smtClean="0">
                <a:latin typeface="Times New Roman"/>
                <a:ea typeface="Calibri"/>
              </a:rPr>
              <a:t/>
            </a:r>
            <a:br>
              <a:rPr lang="uk-UA" sz="2800" spc="-5" dirty="0" smtClean="0">
                <a:latin typeface="Times New Roman"/>
                <a:ea typeface="Calibri"/>
              </a:rPr>
            </a:br>
            <a:r>
              <a:rPr lang="uk-UA" sz="2800" spc="-5" dirty="0" smtClean="0">
                <a:latin typeface="Times New Roman"/>
                <a:ea typeface="Calibri"/>
              </a:rPr>
              <a:t>	Молодняк </a:t>
            </a:r>
            <a:r>
              <a:rPr lang="uk-UA" sz="2800" spc="-5" dirty="0">
                <a:latin typeface="Times New Roman"/>
                <a:ea typeface="Calibri"/>
              </a:rPr>
              <a:t>зважують у добовому віці, а також у строки</a:t>
            </a:r>
            <a:r>
              <a:rPr lang="uk-UA" sz="2800" b="1" spc="-5" dirty="0">
                <a:latin typeface="Times New Roman"/>
                <a:ea typeface="Calibri"/>
              </a:rPr>
              <a:t>, </a:t>
            </a:r>
            <a:r>
              <a:rPr lang="uk-UA" sz="2800" spc="-5" dirty="0">
                <a:latin typeface="Times New Roman"/>
                <a:ea typeface="Calibri"/>
              </a:rPr>
              <a:t>що відповідають віку зміни раціонів (у днях): </a:t>
            </a:r>
            <a:r>
              <a:rPr lang="uk-UA" sz="2800" spc="-5" dirty="0" smtClean="0">
                <a:latin typeface="Times New Roman"/>
                <a:ea typeface="Calibri"/>
              </a:rPr>
              <a:t/>
            </a:r>
            <a:br>
              <a:rPr lang="uk-UA" sz="2800" spc="-5" dirty="0" smtClean="0">
                <a:latin typeface="Times New Roman"/>
                <a:ea typeface="Calibri"/>
              </a:rPr>
            </a:br>
            <a:r>
              <a:rPr lang="uk-UA" sz="2800" spc="-5" dirty="0" smtClean="0">
                <a:latin typeface="Times New Roman"/>
                <a:ea typeface="Calibri"/>
              </a:rPr>
              <a:t>племінних </a:t>
            </a:r>
            <a:r>
              <a:rPr lang="uk-UA" sz="2800" spc="-5" dirty="0">
                <a:latin typeface="Times New Roman"/>
                <a:ea typeface="Calibri"/>
              </a:rPr>
              <a:t>курчат -30, 90 і 150; курчат-бройлерів - 28 і 56; каченят: племінних - 180, вирощуваних на м'ясо - 20 і 50; гусенят: племінних - 210, вирощуваних на м'ясо 20 і 60; індиченят: племінних - 180, вирощуваних на м'ясо-30,60,90 і </a:t>
            </a:r>
            <a:r>
              <a:rPr lang="uk-UA" sz="2800" spc="-5" dirty="0" smtClean="0">
                <a:latin typeface="Times New Roman"/>
                <a:ea typeface="Calibri"/>
              </a:rPr>
              <a:t>130.</a:t>
            </a:r>
            <a:br>
              <a:rPr lang="uk-UA" sz="2800" spc="-5" dirty="0" smtClean="0">
                <a:latin typeface="Times New Roman"/>
                <a:ea typeface="Calibri"/>
              </a:rPr>
            </a:br>
            <a:r>
              <a:rPr lang="uk-UA" sz="2800" spc="-5" dirty="0" smtClean="0">
                <a:latin typeface="Times New Roman"/>
                <a:ea typeface="Calibri"/>
              </a:rPr>
              <a:t>	Визначають </a:t>
            </a:r>
            <a:r>
              <a:rPr lang="uk-UA" sz="2800" i="1" spc="-5" dirty="0" smtClean="0">
                <a:solidFill>
                  <a:srgbClr val="0070C0"/>
                </a:solidFill>
                <a:latin typeface="Times New Roman"/>
                <a:ea typeface="Calibri"/>
              </a:rPr>
              <a:t>абсолютний та відносний прирости, збереженість молодняку.</a:t>
            </a:r>
            <a:endParaRPr lang="ru-RU" sz="28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20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fontScale="90000"/>
          </a:bodyPr>
          <a:lstStyle/>
          <a:p>
            <a:pPr indent="449580" algn="l">
              <a:lnSpc>
                <a:spcPct val="115000"/>
              </a:lnSpc>
              <a:spcAft>
                <a:spcPts val="0"/>
              </a:spcAft>
            </a:pPr>
            <a:r>
              <a:rPr lang="uk-UA" sz="2400" b="1" spc="-5" dirty="0">
                <a:solidFill>
                  <a:srgbClr val="C00000"/>
                </a:solidFill>
                <a:latin typeface="Times New Roman"/>
                <a:ea typeface="Calibri"/>
                <a:cs typeface="Times New Roman"/>
              </a:rPr>
              <a:t>Несучість </a:t>
            </a:r>
            <a:r>
              <a:rPr lang="uk-UA" sz="2400" spc="-5" dirty="0">
                <a:latin typeface="Times New Roman"/>
                <a:ea typeface="Calibri"/>
                <a:cs typeface="Times New Roman"/>
              </a:rPr>
              <a:t>встановлюють з розрахунку на початкову і середню </a:t>
            </a:r>
            <a:r>
              <a:rPr lang="uk-UA" sz="2400" spc="-5" dirty="0" smtClean="0">
                <a:latin typeface="Times New Roman"/>
                <a:ea typeface="Calibri"/>
                <a:cs typeface="Times New Roman"/>
              </a:rPr>
              <a:t>несучку </a:t>
            </a:r>
            <a:r>
              <a:rPr lang="uk-UA" sz="2400" spc="-5" dirty="0">
                <a:latin typeface="Times New Roman"/>
                <a:ea typeface="Calibri"/>
                <a:cs typeface="Times New Roman"/>
              </a:rPr>
              <a:t>за весь період досліду. За отриманими даними розраховують інтенсивність несучості як окремої несучки, так і всього піддослідного поголів'я птиці.</a:t>
            </a:r>
            <a:r>
              <a:rPr lang="ru-RU" sz="2400" dirty="0">
                <a:ea typeface="Calibri"/>
                <a:cs typeface="Times New Roman"/>
              </a:rPr>
              <a:t/>
            </a:r>
            <a:br>
              <a:rPr lang="ru-RU" sz="2400" dirty="0">
                <a:ea typeface="Calibri"/>
                <a:cs typeface="Times New Roman"/>
              </a:rPr>
            </a:br>
            <a:r>
              <a:rPr lang="ru-RU" sz="2400" dirty="0" smtClean="0">
                <a:ea typeface="Calibri"/>
                <a:cs typeface="Times New Roman"/>
              </a:rPr>
              <a:t>	</a:t>
            </a:r>
            <a:r>
              <a:rPr lang="uk-UA" sz="2400" b="1" spc="-5" dirty="0" smtClean="0">
                <a:solidFill>
                  <a:srgbClr val="C00000"/>
                </a:solidFill>
                <a:latin typeface="Times New Roman"/>
                <a:ea typeface="Calibri"/>
                <a:cs typeface="Times New Roman"/>
              </a:rPr>
              <a:t>Масу </a:t>
            </a:r>
            <a:r>
              <a:rPr lang="uk-UA" sz="2400" b="1" spc="-5" dirty="0">
                <a:solidFill>
                  <a:srgbClr val="C00000"/>
                </a:solidFill>
                <a:latin typeface="Times New Roman"/>
                <a:ea typeface="Calibri"/>
                <a:cs typeface="Times New Roman"/>
              </a:rPr>
              <a:t>яєць </a:t>
            </a:r>
            <a:r>
              <a:rPr lang="uk-UA" sz="2400" spc="-5" dirty="0">
                <a:latin typeface="Times New Roman"/>
                <a:ea typeface="Calibri"/>
                <a:cs typeface="Times New Roman"/>
              </a:rPr>
              <a:t>у піддослідних групах птиці визначають щомісячним індивідуальним зважуванням їх протягом 5 суміжних днів у кінці кожного місяця яйцекладки. Обчислюють також вихід яєчної маси, визначають морфологічний і хімічний склад яєць, товщину шкаралупи та ін.</a:t>
            </a:r>
            <a:r>
              <a:rPr lang="ru-RU" sz="2400" dirty="0">
                <a:ea typeface="Calibri"/>
                <a:cs typeface="Times New Roman"/>
              </a:rPr>
              <a:t/>
            </a:r>
            <a:br>
              <a:rPr lang="ru-RU" sz="2400" dirty="0">
                <a:ea typeface="Calibri"/>
                <a:cs typeface="Times New Roman"/>
              </a:rPr>
            </a:br>
            <a:r>
              <a:rPr lang="ru-RU" sz="2400" dirty="0" smtClean="0">
                <a:ea typeface="Calibri"/>
                <a:cs typeface="Times New Roman"/>
              </a:rPr>
              <a:t>	</a:t>
            </a:r>
            <a:r>
              <a:rPr lang="uk-UA" sz="2400" b="1" spc="-5" dirty="0" smtClean="0">
                <a:solidFill>
                  <a:srgbClr val="C00000"/>
                </a:solidFill>
                <a:latin typeface="Times New Roman"/>
                <a:ea typeface="Calibri"/>
                <a:cs typeface="Times New Roman"/>
              </a:rPr>
              <a:t>Відтворювальну </a:t>
            </a:r>
            <a:r>
              <a:rPr lang="uk-UA" sz="2400" b="1" spc="-5" dirty="0">
                <a:solidFill>
                  <a:srgbClr val="C00000"/>
                </a:solidFill>
                <a:latin typeface="Times New Roman"/>
                <a:ea typeface="Calibri"/>
                <a:cs typeface="Times New Roman"/>
              </a:rPr>
              <a:t>здатність птиці </a:t>
            </a:r>
            <a:r>
              <a:rPr lang="uk-UA" sz="2400" spc="-5" dirty="0">
                <a:latin typeface="Times New Roman"/>
                <a:ea typeface="Calibri"/>
                <a:cs typeface="Times New Roman"/>
              </a:rPr>
              <a:t>батьківського стада визначають за виходом інкубаційних яєць, їх запліднюваністю, виводом і виходом молодняку. Крім того, підраховують кількість незапліднених яєць, тих, що мають кров'яне кільце, а також із замерлими ембріонами.</a:t>
            </a:r>
            <a:r>
              <a:rPr lang="ru-RU" sz="2400" dirty="0">
                <a:ea typeface="Calibri"/>
                <a:cs typeface="Times New Roman"/>
              </a:rPr>
              <a:t/>
            </a:r>
            <a:br>
              <a:rPr lang="ru-RU" sz="24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20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476672"/>
            <a:ext cx="8229600" cy="5962674"/>
          </a:xfrm>
        </p:spPr>
        <p:txBody>
          <a:bodyPr>
            <a:normAutofit/>
          </a:bodyPr>
          <a:lstStyle/>
          <a:p>
            <a:pPr indent="449580" algn="l">
              <a:lnSpc>
                <a:spcPct val="115000"/>
              </a:lnSpc>
              <a:spcAft>
                <a:spcPts val="0"/>
              </a:spcAft>
            </a:pPr>
            <a:r>
              <a:rPr lang="uk-UA" sz="2400" b="1" spc="-5" dirty="0" smtClean="0">
                <a:solidFill>
                  <a:srgbClr val="C00000"/>
                </a:solidFill>
                <a:latin typeface="Times New Roman"/>
                <a:ea typeface="Calibri"/>
                <a:cs typeface="Times New Roman"/>
              </a:rPr>
              <a:t>  </a:t>
            </a:r>
            <a:r>
              <a:rPr lang="uk-UA" sz="2800" b="1" spc="-5" dirty="0" smtClean="0">
                <a:solidFill>
                  <a:srgbClr val="C00000"/>
                </a:solidFill>
                <a:latin typeface="Times New Roman"/>
                <a:ea typeface="Calibri"/>
                <a:cs typeface="Times New Roman"/>
              </a:rPr>
              <a:t>Споживання </a:t>
            </a:r>
            <a:r>
              <a:rPr lang="uk-UA" sz="2800" b="1" spc="-5" dirty="0">
                <a:solidFill>
                  <a:srgbClr val="C00000"/>
                </a:solidFill>
                <a:latin typeface="Times New Roman"/>
                <a:ea typeface="Calibri"/>
                <a:cs typeface="Times New Roman"/>
              </a:rPr>
              <a:t>кормів птицею </a:t>
            </a:r>
            <a:r>
              <a:rPr lang="uk-UA" sz="2800" spc="-5" dirty="0">
                <a:latin typeface="Times New Roman"/>
                <a:ea typeface="Calibri"/>
                <a:cs typeface="Times New Roman"/>
              </a:rPr>
              <a:t>визначають груповим </a:t>
            </a:r>
            <a:r>
              <a:rPr lang="uk-UA" sz="2800" spc="-5" dirty="0" smtClean="0">
                <a:latin typeface="Times New Roman"/>
                <a:ea typeface="Calibri"/>
                <a:cs typeface="Times New Roman"/>
              </a:rPr>
              <a:t>методом протягом 5 контрольних днів на початку та в кінці місяця, </a:t>
            </a:r>
            <a:r>
              <a:rPr lang="uk-UA" sz="2800" spc="-5" dirty="0">
                <a:latin typeface="Times New Roman"/>
                <a:ea typeface="Calibri"/>
                <a:cs typeface="Times New Roman"/>
              </a:rPr>
              <a:t>зважуючи заданий корм і знімаючи його рештки щодня або раз на тиждень. </a:t>
            </a:r>
            <a:r>
              <a:rPr lang="uk-UA" sz="2800" b="1" spc="-5" dirty="0" smtClean="0">
                <a:solidFill>
                  <a:schemeClr val="accent1">
                    <a:lumMod val="50000"/>
                  </a:schemeClr>
                </a:solidFill>
                <a:latin typeface="Times New Roman"/>
                <a:ea typeface="Calibri"/>
                <a:cs typeface="Times New Roman"/>
              </a:rPr>
              <a:t>Витрати </a:t>
            </a:r>
            <a:r>
              <a:rPr lang="uk-UA" sz="2800" b="1" spc="-5" dirty="0">
                <a:solidFill>
                  <a:schemeClr val="accent1">
                    <a:lumMod val="50000"/>
                  </a:schemeClr>
                </a:solidFill>
                <a:latin typeface="Times New Roman"/>
                <a:ea typeface="Calibri"/>
                <a:cs typeface="Times New Roman"/>
              </a:rPr>
              <a:t>корму на одиницю приросту </a:t>
            </a:r>
            <a:r>
              <a:rPr lang="uk-UA" sz="2800" spc="-5" dirty="0">
                <a:latin typeface="Times New Roman"/>
                <a:ea typeface="Calibri"/>
                <a:cs typeface="Times New Roman"/>
              </a:rPr>
              <a:t>підраховують по строках зважування птиці і в кінці основного періоду досліду, а на 10 штук яєць і на 1 кг яєчної маси - в кінці кожного місяця </a:t>
            </a:r>
            <a:r>
              <a:rPr lang="uk-UA" sz="2800" spc="-5" dirty="0" smtClean="0">
                <a:latin typeface="Times New Roman"/>
                <a:ea typeface="Calibri"/>
                <a:cs typeface="Times New Roman"/>
              </a:rPr>
              <a:t/>
            </a:r>
            <a:br>
              <a:rPr lang="uk-UA" sz="2800" spc="-5" dirty="0" smtClean="0">
                <a:latin typeface="Times New Roman"/>
                <a:ea typeface="Calibri"/>
                <a:cs typeface="Times New Roman"/>
              </a:rPr>
            </a:br>
            <a:r>
              <a:rPr lang="uk-UA" sz="2800" spc="-5" dirty="0" smtClean="0">
                <a:latin typeface="Times New Roman"/>
                <a:ea typeface="Calibri"/>
                <a:cs typeface="Times New Roman"/>
              </a:rPr>
              <a:t>і </a:t>
            </a:r>
            <a:r>
              <a:rPr lang="uk-UA" sz="2800" spc="-5" dirty="0">
                <a:latin typeface="Times New Roman"/>
                <a:ea typeface="Calibri"/>
                <a:cs typeface="Times New Roman"/>
              </a:rPr>
              <a:t>всього періоду яйцекладки.</a:t>
            </a:r>
            <a:r>
              <a:rPr lang="ru-RU" sz="2800" dirty="0">
                <a:ea typeface="Calibri"/>
                <a:cs typeface="Times New Roman"/>
              </a:rPr>
              <a:t/>
            </a:r>
            <a:br>
              <a:rPr lang="ru-RU" sz="2800" dirty="0">
                <a:ea typeface="Calibri"/>
                <a:cs typeface="Times New Roman"/>
              </a:rPr>
            </a:br>
            <a:r>
              <a:rPr lang="ru-RU" sz="2800" dirty="0" smtClean="0">
                <a:ea typeface="Calibri"/>
                <a:cs typeface="Times New Roman"/>
              </a:rPr>
              <a:t>	</a:t>
            </a:r>
            <a:r>
              <a:rPr lang="ru-RU" sz="2800" dirty="0">
                <a:ea typeface="Calibri"/>
                <a:cs typeface="Times New Roman"/>
              </a:rPr>
              <a:t/>
            </a:r>
            <a:br>
              <a:rPr lang="ru-RU" sz="2800" dirty="0">
                <a:ea typeface="Calibri"/>
                <a:cs typeface="Times New Roman"/>
              </a:rPr>
            </a:br>
            <a:endParaRPr lang="ru-RU" sz="28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69627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205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a:bodyPr>
          <a:lstStyle/>
          <a:p>
            <a:r>
              <a:rPr lang="uk-UA" sz="2800" b="1" spc="-5" dirty="0">
                <a:solidFill>
                  <a:srgbClr val="C00000"/>
                </a:solidFill>
                <a:latin typeface="Times New Roman"/>
                <a:ea typeface="Calibri"/>
                <a:cs typeface="Times New Roman"/>
              </a:rPr>
              <a:t>М'ясні </a:t>
            </a:r>
            <a:r>
              <a:rPr lang="uk-UA" sz="2800" b="1" spc="-5" dirty="0" smtClean="0">
                <a:solidFill>
                  <a:srgbClr val="C00000"/>
                </a:solidFill>
                <a:latin typeface="Times New Roman"/>
                <a:ea typeface="Calibri"/>
                <a:cs typeface="Times New Roman"/>
              </a:rPr>
              <a:t>якості птиці  </a:t>
            </a:r>
            <a:r>
              <a:rPr lang="uk-UA" sz="2800" spc="-5" dirty="0">
                <a:solidFill>
                  <a:prstClr val="black"/>
                </a:solidFill>
                <a:latin typeface="Times New Roman"/>
                <a:ea typeface="Calibri"/>
                <a:cs typeface="Times New Roman"/>
              </a:rPr>
              <a:t>визначають методом контрольного забою птиці не менше 6 голів з груп (3 півники і 3 курочки). </a:t>
            </a:r>
            <a:r>
              <a:rPr lang="uk-UA" sz="2800" spc="-5" dirty="0" smtClean="0">
                <a:solidFill>
                  <a:prstClr val="black"/>
                </a:solidFill>
                <a:latin typeface="Times New Roman"/>
                <a:ea typeface="Calibri"/>
                <a:cs typeface="Times New Roman"/>
              </a:rPr>
              <a:t/>
            </a:r>
            <a:br>
              <a:rPr lang="uk-UA" sz="2800" spc="-5" dirty="0" smtClean="0">
                <a:solidFill>
                  <a:prstClr val="black"/>
                </a:solidFill>
                <a:latin typeface="Times New Roman"/>
                <a:ea typeface="Calibri"/>
                <a:cs typeface="Times New Roman"/>
              </a:rPr>
            </a:br>
            <a:r>
              <a:rPr lang="uk-UA" sz="2800" spc="-5" dirty="0" smtClean="0">
                <a:solidFill>
                  <a:prstClr val="black"/>
                </a:solidFill>
                <a:latin typeface="Times New Roman"/>
                <a:ea typeface="Calibri"/>
                <a:cs typeface="Times New Roman"/>
              </a:rPr>
              <a:t>Жива </a:t>
            </a:r>
            <a:r>
              <a:rPr lang="uk-UA" sz="2800" spc="-5" dirty="0">
                <a:solidFill>
                  <a:prstClr val="black"/>
                </a:solidFill>
                <a:latin typeface="Times New Roman"/>
                <a:ea typeface="Calibri"/>
                <a:cs typeface="Times New Roman"/>
              </a:rPr>
              <a:t>маса і вгодованість їх мають відповідати середнім показникам усієї групи. </a:t>
            </a:r>
            <a:r>
              <a:rPr lang="uk-UA" sz="2800" spc="-5" dirty="0" smtClean="0">
                <a:solidFill>
                  <a:prstClr val="black"/>
                </a:solidFill>
                <a:latin typeface="Times New Roman"/>
                <a:ea typeface="Calibri"/>
                <a:cs typeface="Times New Roman"/>
              </a:rPr>
              <a:t/>
            </a:r>
            <a:br>
              <a:rPr lang="uk-UA" sz="2800" spc="-5" dirty="0" smtClean="0">
                <a:solidFill>
                  <a:prstClr val="black"/>
                </a:solidFill>
                <a:latin typeface="Times New Roman"/>
                <a:ea typeface="Calibri"/>
                <a:cs typeface="Times New Roman"/>
              </a:rPr>
            </a:br>
            <a:r>
              <a:rPr lang="uk-UA" sz="2800" b="1" spc="-5" dirty="0" smtClean="0">
                <a:solidFill>
                  <a:schemeClr val="accent1">
                    <a:lumMod val="50000"/>
                  </a:schemeClr>
                </a:solidFill>
                <a:latin typeface="Times New Roman"/>
                <a:ea typeface="Calibri"/>
                <a:cs typeface="Times New Roman"/>
              </a:rPr>
              <a:t>Відхилення </a:t>
            </a:r>
            <a:r>
              <a:rPr lang="uk-UA" sz="2800" b="1" spc="-5" dirty="0">
                <a:solidFill>
                  <a:schemeClr val="accent1">
                    <a:lumMod val="50000"/>
                  </a:schemeClr>
                </a:solidFill>
                <a:latin typeface="Times New Roman"/>
                <a:ea typeface="Calibri"/>
                <a:cs typeface="Times New Roman"/>
              </a:rPr>
              <a:t>від середньої живої маси </a:t>
            </a:r>
            <a:r>
              <a:rPr lang="uk-UA" sz="2800" spc="-5" dirty="0">
                <a:solidFill>
                  <a:prstClr val="black"/>
                </a:solidFill>
                <a:latin typeface="Times New Roman"/>
                <a:ea typeface="Calibri"/>
                <a:cs typeface="Times New Roman"/>
              </a:rPr>
              <a:t>по групі допускається тільки у межах 3%. </a:t>
            </a:r>
            <a:r>
              <a:rPr lang="uk-UA" sz="2800" spc="-5" dirty="0" smtClean="0">
                <a:solidFill>
                  <a:prstClr val="black"/>
                </a:solidFill>
                <a:latin typeface="Times New Roman"/>
                <a:ea typeface="Calibri"/>
                <a:cs typeface="Times New Roman"/>
              </a:rPr>
              <a:t/>
            </a:r>
            <a:br>
              <a:rPr lang="uk-UA" sz="2800" spc="-5" dirty="0" smtClean="0">
                <a:solidFill>
                  <a:prstClr val="black"/>
                </a:solidFill>
                <a:latin typeface="Times New Roman"/>
                <a:ea typeface="Calibri"/>
                <a:cs typeface="Times New Roman"/>
              </a:rPr>
            </a:br>
            <a:r>
              <a:rPr lang="uk-UA" sz="2800" b="1" spc="-5" dirty="0" smtClean="0">
                <a:solidFill>
                  <a:schemeClr val="accent1">
                    <a:lumMod val="50000"/>
                  </a:schemeClr>
                </a:solidFill>
                <a:latin typeface="Times New Roman"/>
                <a:ea typeface="Calibri"/>
              </a:rPr>
              <a:t>Прижиттєву </a:t>
            </a:r>
            <a:r>
              <a:rPr lang="uk-UA" sz="2800" b="1" spc="-5" dirty="0">
                <a:solidFill>
                  <a:schemeClr val="accent1">
                    <a:lumMod val="50000"/>
                  </a:schemeClr>
                </a:solidFill>
                <a:latin typeface="Times New Roman"/>
                <a:ea typeface="Calibri"/>
              </a:rPr>
              <a:t>оцінку вгодованості </a:t>
            </a:r>
            <a:r>
              <a:rPr lang="uk-UA" sz="2800" spc="-5" dirty="0">
                <a:solidFill>
                  <a:prstClr val="black"/>
                </a:solidFill>
                <a:latin typeface="Times New Roman"/>
                <a:ea typeface="Calibri"/>
              </a:rPr>
              <a:t>проводять шляхом промацуванням у ділянці м'язів кіля, грудної кістки, стегна, тулуба, підшкірних жирових </a:t>
            </a:r>
            <a:r>
              <a:rPr lang="uk-UA" sz="2800" spc="-5" dirty="0" err="1">
                <a:solidFill>
                  <a:prstClr val="black"/>
                </a:solidFill>
                <a:latin typeface="Times New Roman"/>
                <a:ea typeface="Calibri"/>
              </a:rPr>
              <a:t>відкладень</a:t>
            </a:r>
            <a:r>
              <a:rPr lang="uk-UA" sz="2800" spc="-5" dirty="0">
                <a:solidFill>
                  <a:prstClr val="black"/>
                </a:solidFill>
                <a:latin typeface="Times New Roman"/>
                <a:ea typeface="Calibri"/>
              </a:rPr>
              <a:t> над донними кістками та в нижній частині </a:t>
            </a:r>
            <a:r>
              <a:rPr lang="uk-UA" sz="2800" spc="-5" dirty="0" smtClean="0">
                <a:solidFill>
                  <a:prstClr val="black"/>
                </a:solidFill>
                <a:latin typeface="Times New Roman"/>
                <a:ea typeface="Calibri"/>
              </a:rPr>
              <a:t>живота.</a:t>
            </a:r>
            <a:br>
              <a:rPr lang="uk-UA" sz="2800" spc="-5" dirty="0" smtClean="0">
                <a:solidFill>
                  <a:prstClr val="black"/>
                </a:solidFill>
                <a:latin typeface="Times New Roman"/>
                <a:ea typeface="Calibri"/>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20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6583362"/>
          </a:xfr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a:bodyPr>
          <a:lstStyle/>
          <a:p>
            <a:pPr algn="l">
              <a:lnSpc>
                <a:spcPts val="2600"/>
              </a:lnSpc>
            </a:pPr>
            <a:r>
              <a:rPr lang="ru-RU" sz="3100" b="1" dirty="0" err="1" smtClean="0">
                <a:solidFill>
                  <a:srgbClr val="C00000"/>
                </a:solidFill>
                <a:latin typeface="Times New Roman" panose="02020603050405020304" pitchFamily="18" charset="0"/>
                <a:cs typeface="Times New Roman" panose="02020603050405020304" pitchFamily="18" charset="0"/>
              </a:rPr>
              <a:t>Досліди</a:t>
            </a:r>
            <a:r>
              <a:rPr lang="ru-RU" sz="3100" b="1" dirty="0" smtClean="0">
                <a:solidFill>
                  <a:srgbClr val="C00000"/>
                </a:solidFill>
                <a:latin typeface="Times New Roman" panose="02020603050405020304" pitchFamily="18" charset="0"/>
                <a:cs typeface="Times New Roman" panose="02020603050405020304" pitchFamily="18" charset="0"/>
              </a:rPr>
              <a:t> з </a:t>
            </a:r>
            <a:r>
              <a:rPr lang="ru-RU" sz="3100" b="1" dirty="0" err="1" smtClean="0">
                <a:solidFill>
                  <a:srgbClr val="C00000"/>
                </a:solidFill>
                <a:latin typeface="Times New Roman" panose="02020603050405020304" pitchFamily="18" charset="0"/>
                <a:cs typeface="Times New Roman" panose="02020603050405020304" pitchFamily="18" charset="0"/>
              </a:rPr>
              <a:t>бджолами</a:t>
            </a:r>
            <a:r>
              <a:rPr lang="ru-RU" sz="2400" b="1" dirty="0" smtClean="0">
                <a:solidFill>
                  <a:srgbClr val="C00000"/>
                </a:solidFill>
                <a:latin typeface="Times New Roman" panose="02020603050405020304" pitchFamily="18" charset="0"/>
                <a:cs typeface="Times New Roman" panose="02020603050405020304" pitchFamily="18" charset="0"/>
              </a:rPr>
              <a:t/>
            </a:r>
            <a:br>
              <a:rPr lang="ru-RU" sz="2400" b="1" dirty="0" smtClean="0">
                <a:solidFill>
                  <a:srgbClr val="C00000"/>
                </a:solidFill>
                <a:latin typeface="Times New Roman" panose="02020603050405020304" pitchFamily="18" charset="0"/>
                <a:cs typeface="Times New Roman" panose="02020603050405020304" pitchFamily="18" charset="0"/>
              </a:rPr>
            </a:br>
            <a:r>
              <a:rPr lang="ru-RU" sz="2200" b="1" dirty="0" err="1" smtClean="0">
                <a:solidFill>
                  <a:srgbClr val="C00000"/>
                </a:solidFill>
                <a:latin typeface="Times New Roman" panose="02020603050405020304" pitchFamily="18" charset="0"/>
                <a:cs typeface="Times New Roman" panose="02020603050405020304" pitchFamily="18" charset="0"/>
              </a:rPr>
              <a:t>Кількість</a:t>
            </a:r>
            <a:r>
              <a:rPr lang="ru-RU" sz="2200" b="1" dirty="0" smtClean="0">
                <a:solidFill>
                  <a:srgbClr val="C00000"/>
                </a:solidFill>
                <a:latin typeface="Times New Roman" panose="02020603050405020304" pitchFamily="18" charset="0"/>
                <a:cs typeface="Times New Roman" panose="02020603050405020304" pitchFamily="18" charset="0"/>
              </a:rPr>
              <a:t> </a:t>
            </a:r>
            <a:r>
              <a:rPr lang="ru-RU" sz="2200" b="1" dirty="0" err="1" smtClean="0">
                <a:solidFill>
                  <a:srgbClr val="C00000"/>
                </a:solidFill>
                <a:latin typeface="Times New Roman" panose="02020603050405020304" pitchFamily="18" charset="0"/>
                <a:cs typeface="Times New Roman" panose="02020603050405020304" pitchFamily="18" charset="0"/>
              </a:rPr>
              <a:t>бджолосімей</a:t>
            </a:r>
            <a:r>
              <a:rPr lang="ru-RU" sz="2200" b="1" dirty="0" smtClean="0">
                <a:solidFill>
                  <a:srgbClr val="C00000"/>
                </a:solidFill>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у </a:t>
            </a:r>
            <a:r>
              <a:rPr lang="ru-RU" sz="2200" dirty="0" err="1" smtClean="0">
                <a:latin typeface="Times New Roman" panose="02020603050405020304" pitchFamily="18" charset="0"/>
                <a:cs typeface="Times New Roman" panose="02020603050405020304" pitchFamily="18" charset="0"/>
              </a:rPr>
              <a:t>групі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залежить</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від</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завдань</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дослідження</a:t>
            </a:r>
            <a:r>
              <a:rPr lang="ru-RU" sz="2200" dirty="0" smtClean="0">
                <a:latin typeface="Times New Roman" panose="02020603050405020304" pitchFamily="18" charset="0"/>
                <a:cs typeface="Times New Roman" panose="02020603050405020304" pitchFamily="18" charset="0"/>
              </a:rPr>
              <a:t> і становить при </a:t>
            </a:r>
            <a:r>
              <a:rPr lang="ru-RU" sz="2200" dirty="0" err="1" smtClean="0">
                <a:latin typeface="Times New Roman" panose="02020603050405020304" pitchFamily="18" charset="0"/>
                <a:cs typeface="Times New Roman" panose="02020603050405020304" pitchFamily="18" charset="0"/>
              </a:rPr>
              <a:t>вивченні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питань</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поведінки</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утримання</a:t>
            </a:r>
            <a:r>
              <a:rPr lang="ru-RU" sz="2200" dirty="0" smtClean="0">
                <a:latin typeface="Times New Roman" panose="02020603050405020304" pitchFamily="18" charset="0"/>
                <a:cs typeface="Times New Roman" panose="02020603050405020304" pitchFamily="18" charset="0"/>
              </a:rPr>
              <a:t> та </a:t>
            </a:r>
            <a:r>
              <a:rPr lang="ru-RU" sz="2200" dirty="0" err="1" smtClean="0">
                <a:latin typeface="Times New Roman" panose="02020603050405020304" pitchFamily="18" charset="0"/>
                <a:cs typeface="Times New Roman" panose="02020603050405020304" pitchFamily="18" charset="0"/>
              </a:rPr>
              <a:t>годівлі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бджіл</a:t>
            </a:r>
            <a:r>
              <a:rPr lang="ru-RU" sz="2200" dirty="0" smtClean="0">
                <a:latin typeface="Times New Roman" panose="02020603050405020304" pitchFamily="18" charset="0"/>
                <a:cs typeface="Times New Roman" panose="02020603050405020304" pitchFamily="18" charset="0"/>
              </a:rPr>
              <a:t> 5-20, </a:t>
            </a:r>
            <a:r>
              <a:rPr lang="ru-RU" sz="2200" dirty="0" err="1" smtClean="0">
                <a:latin typeface="Times New Roman" panose="02020603050405020304" pitchFamily="18" charset="0"/>
                <a:cs typeface="Times New Roman" panose="02020603050405020304" pitchFamily="18" charset="0"/>
              </a:rPr>
              <a:t>розведення</a:t>
            </a:r>
            <a:r>
              <a:rPr lang="ru-RU" sz="2200" dirty="0" smtClean="0">
                <a:latin typeface="Times New Roman" panose="02020603050405020304" pitchFamily="18" charset="0"/>
                <a:cs typeface="Times New Roman" panose="02020603050405020304" pitchFamily="18" charset="0"/>
              </a:rPr>
              <a:t> і </a:t>
            </a:r>
            <a:r>
              <a:rPr lang="ru-RU" sz="2200" dirty="0" err="1" smtClean="0">
                <a:latin typeface="Times New Roman" panose="02020603050405020304" pitchFamily="18" charset="0"/>
                <a:cs typeface="Times New Roman" panose="02020603050405020304" pitchFamily="18" charset="0"/>
              </a:rPr>
              <a:t>селекції</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бджіл</a:t>
            </a:r>
            <a:r>
              <a:rPr lang="ru-RU" sz="2200" dirty="0" smtClean="0">
                <a:latin typeface="Times New Roman" panose="02020603050405020304" pitchFamily="18" charset="0"/>
                <a:cs typeface="Times New Roman" panose="02020603050405020304" pitchFamily="18" charset="0"/>
              </a:rPr>
              <a:t> 10-80 </a:t>
            </a:r>
            <a:r>
              <a:rPr lang="ru-RU" sz="2200" dirty="0" err="1" smtClean="0">
                <a:latin typeface="Times New Roman" panose="02020603050405020304" pitchFamily="18" charset="0"/>
                <a:cs typeface="Times New Roman" panose="02020603050405020304" pitchFamily="18" charset="0"/>
              </a:rPr>
              <a:t>сімей</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err="1" smtClean="0">
                <a:latin typeface="Times New Roman" panose="02020603050405020304" pitchFamily="18" charset="0"/>
                <a:cs typeface="Times New Roman" panose="02020603050405020304" pitchFamily="18" charset="0"/>
              </a:rPr>
              <a:t>Сім'ї</a:t>
            </a:r>
            <a:r>
              <a:rPr lang="ru-RU" sz="2200" dirty="0" smtClean="0">
                <a:latin typeface="Times New Roman" panose="02020603050405020304" pitchFamily="18" charset="0"/>
                <a:cs typeface="Times New Roman" panose="02020603050405020304" pitchFamily="18" charset="0"/>
              </a:rPr>
              <a:t>-аналоги </a:t>
            </a:r>
            <a:r>
              <a:rPr lang="ru-RU" sz="2200" dirty="0" err="1" smtClean="0">
                <a:latin typeface="Times New Roman" panose="02020603050405020304" pitchFamily="18" charset="0"/>
                <a:cs typeface="Times New Roman" panose="02020603050405020304" pitchFamily="18" charset="0"/>
              </a:rPr>
              <a:t>підбирають</a:t>
            </a:r>
            <a:r>
              <a:rPr lang="ru-RU" sz="2200" dirty="0" smtClean="0">
                <a:latin typeface="Times New Roman" panose="02020603050405020304" pitchFamily="18" charset="0"/>
                <a:cs typeface="Times New Roman" panose="02020603050405020304" pitchFamily="18" charset="0"/>
              </a:rPr>
              <a:t> так, </a:t>
            </a:r>
            <a:r>
              <a:rPr lang="ru-RU" sz="2200" dirty="0" err="1" smtClean="0">
                <a:latin typeface="Times New Roman" panose="02020603050405020304" pitchFamily="18" charset="0"/>
                <a:cs typeface="Times New Roman" panose="02020603050405020304" pitchFamily="18" charset="0"/>
              </a:rPr>
              <a:t>щоб</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була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забезпечена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їх</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рівність</a:t>
            </a:r>
            <a:r>
              <a:rPr lang="ru-RU" sz="2200" dirty="0" smtClean="0">
                <a:latin typeface="Times New Roman" panose="02020603050405020304" pitchFamily="18" charset="0"/>
                <a:cs typeface="Times New Roman" panose="02020603050405020304" pitchFamily="18" charset="0"/>
              </a:rPr>
              <a:t> за силою, </a:t>
            </a:r>
            <a:r>
              <a:rPr lang="ru-RU" sz="2200" dirty="0" err="1" smtClean="0">
                <a:latin typeface="Times New Roman" panose="02020603050405020304" pitchFamily="18" charset="0"/>
                <a:cs typeface="Times New Roman" panose="02020603050405020304" pitchFamily="18" charset="0"/>
              </a:rPr>
              <a:t>кількістю</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розплоду</a:t>
            </a:r>
            <a:r>
              <a:rPr lang="ru-RU" sz="2200" dirty="0" smtClean="0">
                <a:latin typeface="Times New Roman" panose="02020603050405020304" pitchFamily="18" charset="0"/>
                <a:cs typeface="Times New Roman" panose="02020603050405020304" pitchFamily="18" charset="0"/>
              </a:rPr>
              <a:t>, корму, </a:t>
            </a:r>
            <a:r>
              <a:rPr lang="ru-RU" sz="2200" dirty="0" err="1" smtClean="0">
                <a:latin typeface="Times New Roman" panose="02020603050405020304" pitchFamily="18" charset="0"/>
                <a:cs typeface="Times New Roman" panose="02020603050405020304" pitchFamily="18" charset="0"/>
              </a:rPr>
              <a:t>сотів</a:t>
            </a:r>
            <a:r>
              <a:rPr lang="ru-RU" sz="2200" dirty="0" smtClean="0">
                <a:latin typeface="Times New Roman" panose="02020603050405020304" pitchFamily="18" charset="0"/>
                <a:cs typeface="Times New Roman" panose="02020603050405020304" pitchFamily="18" charset="0"/>
              </a:rPr>
              <a:t>, за </a:t>
            </a:r>
            <a:r>
              <a:rPr lang="ru-RU" sz="2200" dirty="0" err="1" smtClean="0">
                <a:latin typeface="Times New Roman" panose="02020603050405020304" pitchFamily="18" charset="0"/>
                <a:cs typeface="Times New Roman" panose="02020603050405020304" pitchFamily="18" charset="0"/>
              </a:rPr>
              <a:t>віком</a:t>
            </a:r>
            <a:r>
              <a:rPr lang="ru-RU" sz="2200" dirty="0" smtClean="0">
                <a:latin typeface="Times New Roman" panose="02020603050405020304" pitchFamily="18" charset="0"/>
                <a:cs typeface="Times New Roman" panose="02020603050405020304" pitchFamily="18" charset="0"/>
              </a:rPr>
              <a:t> і </a:t>
            </a:r>
            <a:r>
              <a:rPr lang="ru-RU" sz="2200" dirty="0" err="1" smtClean="0">
                <a:latin typeface="Times New Roman" panose="02020603050405020304" pitchFamily="18" charset="0"/>
                <a:cs typeface="Times New Roman" panose="02020603050405020304" pitchFamily="18" charset="0"/>
              </a:rPr>
              <a:t>походженням</a:t>
            </a:r>
            <a:r>
              <a:rPr lang="ru-RU" sz="2200" dirty="0" smtClean="0">
                <a:latin typeface="Times New Roman" panose="02020603050405020304" pitchFamily="18" charset="0"/>
                <a:cs typeface="Times New Roman" panose="02020603050405020304" pitchFamily="18" charset="0"/>
              </a:rPr>
              <a:t> маток.</a:t>
            </a:r>
            <a:br>
              <a:rPr lang="ru-RU" sz="2200" dirty="0" smtClean="0">
                <a:latin typeface="Times New Roman" panose="02020603050405020304" pitchFamily="18" charset="0"/>
                <a:cs typeface="Times New Roman" panose="02020603050405020304" pitchFamily="18" charset="0"/>
              </a:rPr>
            </a:br>
            <a:r>
              <a:rPr lang="ru-RU" sz="2200" b="1" dirty="0" smtClean="0">
                <a:solidFill>
                  <a:srgbClr val="C00000"/>
                </a:solidFill>
                <a:latin typeface="Times New Roman" panose="02020603050405020304" pitchFamily="18" charset="0"/>
                <a:cs typeface="Times New Roman" panose="02020603050405020304" pitchFamily="18" charset="0"/>
              </a:rPr>
              <a:t>Силу </a:t>
            </a:r>
            <a:r>
              <a:rPr lang="ru-RU" sz="2200" b="1" dirty="0" err="1" smtClean="0">
                <a:solidFill>
                  <a:srgbClr val="C00000"/>
                </a:solidFill>
                <a:latin typeface="Times New Roman" panose="02020603050405020304" pitchFamily="18" charset="0"/>
                <a:cs typeface="Times New Roman" panose="02020603050405020304" pitchFamily="18" charset="0"/>
              </a:rPr>
              <a:t>бджолиних</a:t>
            </a:r>
            <a:r>
              <a:rPr lang="ru-RU" sz="2200" b="1" dirty="0" smtClean="0">
                <a:solidFill>
                  <a:srgbClr val="C00000"/>
                </a:solidFill>
                <a:latin typeface="Times New Roman" panose="02020603050405020304" pitchFamily="18" charset="0"/>
                <a:cs typeface="Times New Roman" panose="02020603050405020304" pitchFamily="18" charset="0"/>
              </a:rPr>
              <a:t> </a:t>
            </a:r>
            <a:r>
              <a:rPr lang="ru-RU" sz="2200" b="1" dirty="0" err="1" smtClean="0">
                <a:solidFill>
                  <a:srgbClr val="C00000"/>
                </a:solidFill>
                <a:latin typeface="Times New Roman" panose="02020603050405020304" pitchFamily="18" charset="0"/>
                <a:cs typeface="Times New Roman" panose="02020603050405020304" pitchFamily="18" charset="0"/>
              </a:rPr>
              <a:t>сімей</a:t>
            </a:r>
            <a:r>
              <a:rPr lang="ru-RU" sz="2200" b="1" dirty="0" smtClean="0">
                <a:solidFill>
                  <a:srgbClr val="C00000"/>
                </a:solidFill>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можна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визначити</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окомірно</a:t>
            </a:r>
            <a:r>
              <a:rPr lang="ru-RU" sz="2200" dirty="0" smtClean="0">
                <a:latin typeface="Times New Roman" panose="02020603050405020304" pitchFamily="18" charset="0"/>
                <a:cs typeface="Times New Roman" panose="02020603050405020304" pitchFamily="18" charset="0"/>
              </a:rPr>
              <a:t>  і за </a:t>
            </a:r>
            <a:r>
              <a:rPr lang="ru-RU" sz="2200" dirty="0" err="1" smtClean="0">
                <a:latin typeface="Times New Roman" panose="02020603050405020304" pitchFamily="18" charset="0"/>
                <a:cs typeface="Times New Roman" panose="02020603050405020304" pitchFamily="18" charset="0"/>
              </a:rPr>
              <a:t>кількістю</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зайнятих</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бджолами</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вуличок</a:t>
            </a:r>
            <a:r>
              <a:rPr lang="ru-RU" sz="2200" dirty="0" smtClean="0">
                <a:latin typeface="Times New Roman" panose="02020603050405020304" pitchFamily="18" charset="0"/>
                <a:cs typeface="Times New Roman" panose="02020603050405020304" pitchFamily="18" charset="0"/>
              </a:rPr>
              <a:t>. При </a:t>
            </a:r>
            <a:r>
              <a:rPr lang="ru-RU" sz="2200" dirty="0" err="1" smtClean="0">
                <a:latin typeface="Times New Roman" panose="02020603050405020304" pitchFamily="18" charset="0"/>
                <a:cs typeface="Times New Roman" panose="02020603050405020304" pitchFamily="18" charset="0"/>
              </a:rPr>
              <a:t>цьому</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виходять</a:t>
            </a:r>
            <a:r>
              <a:rPr lang="ru-RU" sz="2200" dirty="0" smtClean="0">
                <a:latin typeface="Times New Roman" panose="02020603050405020304" pitchFamily="18" charset="0"/>
                <a:cs typeface="Times New Roman" panose="02020603050405020304" pitchFamily="18" charset="0"/>
              </a:rPr>
              <a:t> з того, </a:t>
            </a:r>
            <a:r>
              <a:rPr lang="ru-RU" sz="2200" dirty="0" err="1" smtClean="0">
                <a:latin typeface="Times New Roman" panose="02020603050405020304" pitchFamily="18" charset="0"/>
                <a:cs typeface="Times New Roman" panose="02020603050405020304" pitchFamily="18" charset="0"/>
              </a:rPr>
              <a:t>що</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стандартний</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стільник</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розміром</a:t>
            </a:r>
            <a:r>
              <a:rPr lang="ru-RU" sz="2200" dirty="0" smtClean="0">
                <a:latin typeface="Times New Roman" panose="02020603050405020304" pitchFamily="18" charset="0"/>
                <a:cs typeface="Times New Roman" panose="02020603050405020304" pitchFamily="18" charset="0"/>
              </a:rPr>
              <a:t> 435-300 мм у </a:t>
            </a:r>
            <a:r>
              <a:rPr lang="ru-RU" sz="2200" dirty="0" err="1" smtClean="0">
                <a:latin typeface="Times New Roman" panose="02020603050405020304" pitchFamily="18" charset="0"/>
                <a:cs typeface="Times New Roman" panose="02020603050405020304" pitchFamily="18" charset="0"/>
              </a:rPr>
              <a:t>літній</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період</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вміщує</a:t>
            </a:r>
            <a:r>
              <a:rPr lang="ru-RU" sz="2200" dirty="0" smtClean="0">
                <a:latin typeface="Times New Roman" panose="02020603050405020304" pitchFamily="18" charset="0"/>
                <a:cs typeface="Times New Roman" panose="02020603050405020304" pitchFamily="18" charset="0"/>
              </a:rPr>
              <a:t> 250 г, </a:t>
            </a:r>
            <a:r>
              <a:rPr lang="ru-RU" sz="2200" dirty="0" err="1" smtClean="0">
                <a:latin typeface="Times New Roman" panose="02020603050405020304" pitchFamily="18" charset="0"/>
                <a:cs typeface="Times New Roman" panose="02020603050405020304" pitchFamily="18" charset="0"/>
              </a:rPr>
              <a:t>або</a:t>
            </a:r>
            <a:r>
              <a:rPr lang="ru-RU" sz="2200" dirty="0" smtClean="0">
                <a:latin typeface="Times New Roman" panose="02020603050405020304" pitchFamily="18" charset="0"/>
                <a:cs typeface="Times New Roman" panose="02020603050405020304" pitchFamily="18" charset="0"/>
              </a:rPr>
              <a:t> 2500 </a:t>
            </a:r>
            <a:r>
              <a:rPr lang="ru-RU" sz="2200" dirty="0" err="1" smtClean="0">
                <a:latin typeface="Times New Roman" panose="02020603050405020304" pitchFamily="18" charset="0"/>
                <a:cs typeface="Times New Roman" panose="02020603050405020304" pitchFamily="18" charset="0"/>
              </a:rPr>
              <a:t>бджіл</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що</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відповідає</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одній</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вуличці</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err="1" smtClean="0">
                <a:latin typeface="Times New Roman" panose="02020603050405020304" pitchFamily="18" charset="0"/>
                <a:cs typeface="Times New Roman" panose="02020603050405020304" pitchFamily="18" charset="0"/>
              </a:rPr>
              <a:t>Зовнішні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частини</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крайніх</a:t>
            </a:r>
            <a:r>
              <a:rPr lang="ru-RU" sz="2200" dirty="0" smtClean="0">
                <a:latin typeface="Times New Roman" panose="02020603050405020304" pitchFamily="18" charset="0"/>
                <a:cs typeface="Times New Roman" panose="02020603050405020304" pitchFamily="18" charset="0"/>
              </a:rPr>
              <a:t> рамок </a:t>
            </a:r>
            <a:r>
              <a:rPr lang="ru-RU" sz="2200" dirty="0" err="1" smtClean="0">
                <a:latin typeface="Times New Roman" panose="02020603050405020304" pitchFamily="18" charset="0"/>
                <a:cs typeface="Times New Roman" panose="02020603050405020304" pitchFamily="18" charset="0"/>
              </a:rPr>
              <a:t>приймають</a:t>
            </a:r>
            <a:r>
              <a:rPr lang="ru-RU" sz="2200" dirty="0" smtClean="0">
                <a:latin typeface="Times New Roman" panose="02020603050405020304" pitchFamily="18" charset="0"/>
                <a:cs typeface="Times New Roman" panose="02020603050405020304" pitchFamily="18" charset="0"/>
              </a:rPr>
              <a:t> за 0,5 </a:t>
            </a:r>
            <a:r>
              <a:rPr lang="ru-RU" sz="2200" dirty="0" err="1" smtClean="0">
                <a:latin typeface="Times New Roman" panose="02020603050405020304" pitchFamily="18" charset="0"/>
                <a:cs typeface="Times New Roman" panose="02020603050405020304" pitchFamily="18" charset="0"/>
              </a:rPr>
              <a:t>вулички</a:t>
            </a:r>
            <a:r>
              <a:rPr lang="ru-RU" sz="2200" dirty="0" smtClean="0">
                <a:latin typeface="Times New Roman" panose="02020603050405020304" pitchFamily="18" charset="0"/>
                <a:cs typeface="Times New Roman" panose="02020603050405020304" pitchFamily="18" charset="0"/>
              </a:rPr>
              <a:t>. Помноживши </a:t>
            </a:r>
            <a:r>
              <a:rPr lang="ru-RU" sz="2200" dirty="0" err="1" smtClean="0">
                <a:latin typeface="Times New Roman" panose="02020603050405020304" pitchFamily="18" charset="0"/>
                <a:cs typeface="Times New Roman" panose="02020603050405020304" pitchFamily="18" charset="0"/>
              </a:rPr>
              <a:t>кількість</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зайнятих</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бджолами</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вуличок</a:t>
            </a:r>
            <a:r>
              <a:rPr lang="ru-RU" sz="2200" dirty="0" smtClean="0">
                <a:latin typeface="Times New Roman" panose="02020603050405020304" pitchFamily="18" charset="0"/>
                <a:cs typeface="Times New Roman" panose="02020603050405020304" pitchFamily="18" charset="0"/>
              </a:rPr>
              <a:t> на </a:t>
            </a:r>
            <a:r>
              <a:rPr lang="ru-RU" sz="2200" dirty="0" err="1" smtClean="0">
                <a:latin typeface="Times New Roman" panose="02020603050405020304" pitchFamily="18" charset="0"/>
                <a:cs typeface="Times New Roman" panose="02020603050405020304" pitchFamily="18" charset="0"/>
              </a:rPr>
              <a:t>кількість</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бджіл</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що</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відповідає</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одній</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вуличці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підраховують</a:t>
            </a:r>
            <a:r>
              <a:rPr lang="ru-RU" sz="2200" dirty="0" smtClean="0">
                <a:latin typeface="Times New Roman" panose="02020603050405020304" pitchFamily="18" charset="0"/>
                <a:cs typeface="Times New Roman" panose="02020603050405020304" pitchFamily="18" charset="0"/>
              </a:rPr>
              <a:t> силу </a:t>
            </a:r>
            <a:r>
              <a:rPr lang="ru-RU" sz="2200" dirty="0" err="1" smtClean="0">
                <a:latin typeface="Times New Roman" panose="02020603050405020304" pitchFamily="18" charset="0"/>
                <a:cs typeface="Times New Roman" panose="02020603050405020304" pitchFamily="18" charset="0"/>
              </a:rPr>
              <a:t>сімей</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err="1" smtClean="0">
                <a:latin typeface="Times New Roman" panose="02020603050405020304" pitchFamily="18" charset="0"/>
                <a:cs typeface="Times New Roman" panose="02020603050405020304" pitchFamily="18" charset="0"/>
              </a:rPr>
              <a:t>Наприклад</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сім'я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займає</a:t>
            </a:r>
            <a:r>
              <a:rPr lang="ru-RU" sz="2200" dirty="0">
                <a:latin typeface="Times New Roman" panose="02020603050405020304" pitchFamily="18" charset="0"/>
                <a:cs typeface="Times New Roman" panose="02020603050405020304" pitchFamily="18" charset="0"/>
              </a:rPr>
              <a:t> 12,5 </a:t>
            </a:r>
            <a:r>
              <a:rPr lang="ru-RU" sz="2200" dirty="0" err="1">
                <a:latin typeface="Times New Roman" panose="02020603050405020304" pitchFamily="18" charset="0"/>
                <a:cs typeface="Times New Roman" panose="02020603050405020304" pitchFamily="18" charset="0"/>
              </a:rPr>
              <a:t>вулички</a:t>
            </a:r>
            <a:r>
              <a:rPr lang="ru-RU" sz="2200" dirty="0">
                <a:latin typeface="Times New Roman" panose="02020603050405020304" pitchFamily="18" charset="0"/>
                <a:cs typeface="Times New Roman" panose="02020603050405020304" pitchFamily="18" charset="0"/>
              </a:rPr>
              <a:t>, то в </a:t>
            </a:r>
            <a:r>
              <a:rPr lang="ru-RU" sz="2200" dirty="0" err="1">
                <a:latin typeface="Times New Roman" panose="02020603050405020304" pitchFamily="18" charset="0"/>
                <a:cs typeface="Times New Roman" panose="02020603050405020304" pitchFamily="18" charset="0"/>
              </a:rPr>
              <a:t>гнізді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перебуває</a:t>
            </a:r>
            <a:r>
              <a:rPr lang="ru-RU" sz="2200" dirty="0">
                <a:latin typeface="Times New Roman" panose="02020603050405020304" pitchFamily="18" charset="0"/>
                <a:cs typeface="Times New Roman" panose="02020603050405020304" pitchFamily="18" charset="0"/>
              </a:rPr>
              <a:t> 12,5 х 250 = 3125 г, </a:t>
            </a:r>
            <a:r>
              <a:rPr lang="ru-RU" sz="2200" dirty="0" err="1">
                <a:latin typeface="Times New Roman" panose="02020603050405020304" pitchFamily="18" charset="0"/>
                <a:cs typeface="Times New Roman" panose="02020603050405020304" pitchFamily="18" charset="0"/>
              </a:rPr>
              <a:t>або</a:t>
            </a:r>
            <a:r>
              <a:rPr lang="ru-RU" sz="2200" dirty="0">
                <a:latin typeface="Times New Roman" panose="02020603050405020304" pitchFamily="18" charset="0"/>
                <a:cs typeface="Times New Roman" panose="02020603050405020304" pitchFamily="18" charset="0"/>
              </a:rPr>
              <a:t> 31250 шт. </a:t>
            </a:r>
            <a:r>
              <a:rPr lang="ru-RU" sz="2200" dirty="0" err="1">
                <a:latin typeface="Times New Roman" panose="02020603050405020304" pitchFamily="18" charset="0"/>
                <a:cs typeface="Times New Roman" panose="02020603050405020304" pitchFamily="18" charset="0"/>
              </a:rPr>
              <a:t>бджіл</a:t>
            </a:r>
            <a:r>
              <a:rPr lang="ru-RU" sz="2200" dirty="0">
                <a:latin typeface="Times New Roman" panose="02020603050405020304" pitchFamily="18" charset="0"/>
                <a:cs typeface="Times New Roman" panose="02020603050405020304" pitchFamily="18" charset="0"/>
              </a:rPr>
              <a:t>. При </a:t>
            </a:r>
            <a:r>
              <a:rPr lang="ru-RU" sz="2200" dirty="0" err="1">
                <a:latin typeface="Times New Roman" panose="02020603050405020304" pitchFamily="18" charset="0"/>
                <a:cs typeface="Times New Roman" panose="02020603050405020304" pitchFamily="18" charset="0"/>
              </a:rPr>
              <a:t>використанні</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пасіці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іншої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системи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вуликів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роблять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перерахунок</a:t>
            </a:r>
            <a:r>
              <a:rPr lang="ru-RU" sz="2200" dirty="0">
                <a:latin typeface="Times New Roman" panose="02020603050405020304" pitchFamily="18" charset="0"/>
                <a:cs typeface="Times New Roman" panose="02020603050405020304" pitchFamily="18" charset="0"/>
              </a:rPr>
              <a:t> на ту рамку, яку </a:t>
            </a:r>
            <a:r>
              <a:rPr lang="ru-RU" sz="2200" dirty="0" err="1">
                <a:latin typeface="Times New Roman" panose="02020603050405020304" pitchFamily="18" charset="0"/>
                <a:cs typeface="Times New Roman" panose="02020603050405020304" pitchFamily="18" charset="0"/>
              </a:rPr>
              <a:t>застосовують</a:t>
            </a:r>
            <a:r>
              <a:rPr lang="ru-RU" sz="2200" dirty="0">
                <a:latin typeface="Times New Roman" panose="02020603050405020304" pitchFamily="18" charset="0"/>
                <a:cs typeface="Times New Roman" panose="02020603050405020304" pitchFamily="18" charset="0"/>
              </a:rPr>
              <a:t>.</a:t>
            </a: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endParaRPr lang="ru-R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195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Більш</a:t>
            </a:r>
            <a:r>
              <a:rPr lang="ru-RU" sz="2400" dirty="0" smtClean="0">
                <a:latin typeface="Times New Roman" panose="02020603050405020304" pitchFamily="18" charset="0"/>
                <a:cs typeface="Times New Roman" panose="02020603050405020304" pitchFamily="18" charset="0"/>
              </a:rPr>
              <a:t> точно силу </a:t>
            </a:r>
            <a:r>
              <a:rPr lang="ru-RU" sz="2400" dirty="0" err="1" smtClean="0">
                <a:latin typeface="Times New Roman" panose="02020603050405020304" pitchFamily="18" charset="0"/>
                <a:cs typeface="Times New Roman" panose="02020603050405020304" pitchFamily="18" charset="0"/>
              </a:rPr>
              <a:t>сімей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визначити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зважуванням</a:t>
            </a:r>
            <a:r>
              <a:rPr lang="ru-RU" sz="2400" dirty="0" smtClean="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п</a:t>
            </a:r>
            <a:r>
              <a:rPr lang="ru-RU" sz="2400" dirty="0" err="1" smtClean="0">
                <a:latin typeface="Times New Roman" panose="02020603050405020304" pitchFamily="18" charset="0"/>
                <a:cs typeface="Times New Roman" panose="02020603050405020304" pitchFamily="18" charset="0"/>
              </a:rPr>
              <a:t>ісля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закінчення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льоту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бджіл</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струшують</a:t>
            </a:r>
            <a:r>
              <a:rPr lang="ru-RU" sz="2400" dirty="0" smtClean="0">
                <a:latin typeface="Times New Roman" panose="02020603050405020304" pitchFamily="18" charset="0"/>
                <a:cs typeface="Times New Roman" panose="02020603050405020304" pitchFamily="18" charset="0"/>
              </a:rPr>
              <a:t> у </a:t>
            </a:r>
            <a:r>
              <a:rPr lang="ru-RU" sz="2400" dirty="0" err="1" smtClean="0">
                <a:latin typeface="Times New Roman" panose="02020603050405020304" pitchFamily="18" charset="0"/>
                <a:cs typeface="Times New Roman" panose="02020603050405020304" pitchFamily="18" charset="0"/>
              </a:rPr>
              <a:t>касет</a:t>
            </a:r>
            <a:r>
              <a:rPr lang="ru-RU" sz="2400" dirty="0" smtClean="0">
                <a:latin typeface="Times New Roman" panose="02020603050405020304" pitchFamily="18" charset="0"/>
                <a:cs typeface="Times New Roman" panose="02020603050405020304" pitchFamily="18" charset="0"/>
              </a:rPr>
              <a:t> з </a:t>
            </a:r>
            <a:r>
              <a:rPr lang="ru-RU" sz="2400" dirty="0" err="1" smtClean="0">
                <a:latin typeface="Times New Roman" panose="02020603050405020304" pitchFamily="18" charset="0"/>
                <a:cs typeface="Times New Roman" panose="02020603050405020304" pitchFamily="18" charset="0"/>
              </a:rPr>
              <a:t>відомою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масою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зважують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її</a:t>
            </a:r>
            <a:r>
              <a:rPr lang="ru-RU" sz="2400" dirty="0" smtClean="0">
                <a:latin typeface="Times New Roman" panose="02020603050405020304" pitchFamily="18" charset="0"/>
                <a:cs typeface="Times New Roman" panose="02020603050405020304" pitchFamily="18" charset="0"/>
              </a:rPr>
              <a:t> разом </a:t>
            </a:r>
            <a:r>
              <a:rPr lang="ru-RU" sz="2400" dirty="0" err="1" smtClean="0">
                <a:latin typeface="Times New Roman" panose="02020603050405020304" pitchFamily="18" charset="0"/>
                <a:cs typeface="Times New Roman" panose="02020603050405020304" pitchFamily="18" charset="0"/>
              </a:rPr>
              <a:t>із</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бджолами</a:t>
            </a:r>
            <a:r>
              <a:rPr lang="ru-RU" sz="2400" dirty="0" smtClean="0">
                <a:latin typeface="Times New Roman" panose="02020603050405020304" pitchFamily="18" charset="0"/>
                <a:cs typeface="Times New Roman" panose="02020603050405020304" pitchFamily="18" charset="0"/>
              </a:rPr>
              <a:t> і за </a:t>
            </a:r>
            <a:r>
              <a:rPr lang="ru-RU" sz="2400" dirty="0" err="1" smtClean="0">
                <a:latin typeface="Times New Roman" panose="02020603050405020304" pitchFamily="18" charset="0"/>
                <a:cs typeface="Times New Roman" panose="02020603050405020304" pitchFamily="18" charset="0"/>
              </a:rPr>
              <a:t>різницею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маси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касети</a:t>
            </a:r>
            <a:r>
              <a:rPr lang="ru-RU" sz="2400" dirty="0" smtClean="0">
                <a:latin typeface="Times New Roman" panose="02020603050405020304" pitchFamily="18" charset="0"/>
                <a:cs typeface="Times New Roman" panose="02020603050405020304" pitchFamily="18" charset="0"/>
              </a:rPr>
              <a:t> з </a:t>
            </a:r>
            <a:r>
              <a:rPr lang="ru-RU" sz="2400" dirty="0" err="1" smtClean="0">
                <a:latin typeface="Times New Roman" panose="02020603050405020304" pitchFamily="18" charset="0"/>
                <a:cs typeface="Times New Roman" panose="02020603050405020304" pitchFamily="18" charset="0"/>
              </a:rPr>
              <a:t>бджолами</a:t>
            </a:r>
            <a:r>
              <a:rPr lang="ru-RU" sz="2400" dirty="0" smtClean="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порожньої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касети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встановлюють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масу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сім'ї</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b="1" dirty="0" smtClean="0">
                <a:solidFill>
                  <a:srgbClr val="C00000"/>
                </a:solidFill>
                <a:latin typeface="Times New Roman" panose="02020603050405020304" pitchFamily="18" charset="0"/>
                <a:cs typeface="Times New Roman" panose="02020603050405020304" pitchFamily="18" charset="0"/>
              </a:rPr>
              <a:t>Силу </a:t>
            </a:r>
            <a:r>
              <a:rPr lang="ru-RU" sz="2400" b="1" dirty="0" err="1" smtClean="0">
                <a:solidFill>
                  <a:srgbClr val="C00000"/>
                </a:solidFill>
                <a:latin typeface="Times New Roman" panose="02020603050405020304" pitchFamily="18" charset="0"/>
                <a:cs typeface="Times New Roman" panose="02020603050405020304" pitchFamily="18" charset="0"/>
              </a:rPr>
              <a:t>сім'ї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обчислюють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виходячи</a:t>
            </a:r>
            <a:r>
              <a:rPr lang="ru-RU" sz="2400" dirty="0" smtClean="0">
                <a:latin typeface="Times New Roman" panose="02020603050405020304" pitchFamily="18" charset="0"/>
                <a:cs typeface="Times New Roman" panose="02020603050405020304" pitchFamily="18" charset="0"/>
              </a:rPr>
              <a:t> з того, </a:t>
            </a:r>
            <a:r>
              <a:rPr lang="ru-RU" sz="2400" dirty="0" err="1" smtClean="0">
                <a:latin typeface="Times New Roman" panose="02020603050405020304" pitchFamily="18" charset="0"/>
                <a:cs typeface="Times New Roman" panose="02020603050405020304" pitchFamily="18" charset="0"/>
              </a:rPr>
              <a:t>що</a:t>
            </a:r>
            <a:r>
              <a:rPr lang="ru-RU" sz="2400" dirty="0" smtClean="0">
                <a:latin typeface="Times New Roman" panose="02020603050405020304" pitchFamily="18" charset="0"/>
                <a:cs typeface="Times New Roman" panose="02020603050405020304" pitchFamily="18" charset="0"/>
              </a:rPr>
              <a:t> одна </a:t>
            </a:r>
            <a:r>
              <a:rPr lang="ru-RU" sz="2400" dirty="0" err="1" smtClean="0">
                <a:latin typeface="Times New Roman" panose="02020603050405020304" pitchFamily="18" charset="0"/>
                <a:cs typeface="Times New Roman" panose="02020603050405020304" pitchFamily="18" charset="0"/>
              </a:rPr>
              <a:t>бджола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має</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масу</a:t>
            </a:r>
            <a:r>
              <a:rPr lang="ru-RU" sz="2400" dirty="0" smtClean="0">
                <a:latin typeface="Times New Roman" panose="02020603050405020304" pitchFamily="18" charset="0"/>
                <a:cs typeface="Times New Roman" panose="02020603050405020304" pitchFamily="18" charset="0"/>
              </a:rPr>
              <a:t> 100 мг.</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Кількість</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розплоду</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a:t>
            </a:r>
            <a:r>
              <a:rPr lang="ru-RU" sz="2400" dirty="0" err="1" smtClean="0">
                <a:latin typeface="Times New Roman" panose="02020603050405020304" pitchFamily="18" charset="0"/>
                <a:cs typeface="Times New Roman" panose="02020603050405020304" pitchFamily="18" charset="0"/>
              </a:rPr>
              <a:t>гнізді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визначити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окомірно</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При </a:t>
            </a:r>
            <a:r>
              <a:rPr lang="ru-RU" sz="2400" dirty="0" err="1" smtClean="0">
                <a:latin typeface="Times New Roman" panose="02020603050405020304" pitchFamily="18" charset="0"/>
                <a:cs typeface="Times New Roman" panose="02020603050405020304" pitchFamily="18" charset="0"/>
              </a:rPr>
              <a:t>цьому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беруть</a:t>
            </a:r>
            <a:r>
              <a:rPr lang="ru-RU" sz="2400" dirty="0" smtClean="0">
                <a:latin typeface="Times New Roman" panose="02020603050405020304" pitchFamily="18" charset="0"/>
                <a:cs typeface="Times New Roman" panose="02020603050405020304" pitchFamily="18" charset="0"/>
              </a:rPr>
              <a:t> до </a:t>
            </a:r>
            <a:r>
              <a:rPr lang="ru-RU" sz="2400" dirty="0" err="1" smtClean="0">
                <a:latin typeface="Times New Roman" panose="02020603050405020304" pitchFamily="18" charset="0"/>
                <a:cs typeface="Times New Roman" panose="02020603050405020304" pitchFamily="18" charset="0"/>
              </a:rPr>
              <a:t>уваги</a:t>
            </a:r>
            <a:r>
              <a:rPr lang="ru-RU" sz="2400" dirty="0" smtClean="0">
                <a:latin typeface="Times New Roman" panose="02020603050405020304" pitchFamily="18" charset="0"/>
                <a:cs typeface="Times New Roman" panose="02020603050405020304" pitchFamily="18" charset="0"/>
              </a:rPr>
              <a:t> те. </a:t>
            </a:r>
            <a:r>
              <a:rPr lang="ru-RU" sz="2400" dirty="0" err="1" smtClean="0">
                <a:latin typeface="Times New Roman" panose="02020603050405020304" pitchFamily="18" charset="0"/>
                <a:cs typeface="Times New Roman" panose="02020603050405020304" pitchFamily="18" charset="0"/>
              </a:rPr>
              <a:t>що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стандартний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стільник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розміром</a:t>
            </a:r>
            <a:r>
              <a:rPr lang="ru-RU" sz="2400" dirty="0" smtClean="0">
                <a:latin typeface="Times New Roman" panose="02020603050405020304" pitchFamily="18" charset="0"/>
                <a:cs typeface="Times New Roman" panose="02020603050405020304" pitchFamily="18" charset="0"/>
              </a:rPr>
              <a:t> 435 х 300 мм </a:t>
            </a:r>
            <a:r>
              <a:rPr lang="ru-RU" sz="2400" dirty="0" err="1" smtClean="0">
                <a:latin typeface="Times New Roman" panose="02020603050405020304" pitchFamily="18" charset="0"/>
                <a:cs typeface="Times New Roman" panose="02020603050405020304" pitchFamily="18" charset="0"/>
              </a:rPr>
              <a:t>має</a:t>
            </a:r>
            <a:r>
              <a:rPr lang="ru-RU" sz="2400" dirty="0" smtClean="0">
                <a:latin typeface="Times New Roman" panose="02020603050405020304" pitchFamily="18" charset="0"/>
                <a:cs typeface="Times New Roman" panose="02020603050405020304" pitchFamily="18" charset="0"/>
              </a:rPr>
              <a:t> 8,5 тис. </a:t>
            </a:r>
            <a:r>
              <a:rPr lang="ru-RU" sz="2400" dirty="0" err="1" smtClean="0">
                <a:latin typeface="Times New Roman" panose="02020603050405020304" pitchFamily="18" charset="0"/>
                <a:cs typeface="Times New Roman" panose="02020603050405020304" pitchFamily="18" charset="0"/>
              </a:rPr>
              <a:t>комірок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Знаючи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приблизно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частку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зайнятого</a:t>
            </a:r>
            <a:r>
              <a:rPr lang="ru-RU" sz="2400" dirty="0" smtClean="0">
                <a:latin typeface="Times New Roman" panose="02020603050405020304" pitchFamily="18" charset="0"/>
                <a:cs typeface="Times New Roman" panose="02020603050405020304" pitchFamily="18" charset="0"/>
              </a:rPr>
              <a:t> приплодом </a:t>
            </a:r>
            <a:r>
              <a:rPr lang="ru-RU" sz="2400" dirty="0" err="1" smtClean="0">
                <a:latin typeface="Times New Roman" panose="02020603050405020304" pitchFamily="18" charset="0"/>
                <a:cs typeface="Times New Roman" panose="02020603050405020304" pitchFamily="18" charset="0"/>
              </a:rPr>
              <a:t>стільника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розрахувати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кількість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розплоду</a:t>
            </a:r>
            <a:r>
              <a:rPr lang="ru-RU" sz="2400" dirty="0" smtClean="0">
                <a:latin typeface="Times New Roman" panose="02020603050405020304" pitchFamily="18" charset="0"/>
                <a:cs typeface="Times New Roman" panose="02020603050405020304" pitchFamily="18" charset="0"/>
              </a:rPr>
              <a:t> на одному </a:t>
            </a:r>
            <a:r>
              <a:rPr lang="ru-RU" sz="2400" dirty="0" err="1" smtClean="0">
                <a:latin typeface="Times New Roman" panose="02020603050405020304" pitchFamily="18" charset="0"/>
                <a:cs typeface="Times New Roman" panose="02020603050405020304" pitchFamily="18" charset="0"/>
              </a:rPr>
              <a:t>стільнику</a:t>
            </a:r>
            <a:r>
              <a:rPr lang="ru-RU" sz="2400" dirty="0" smtClean="0">
                <a:latin typeface="Times New Roman" panose="02020603050405020304" pitchFamily="18" charset="0"/>
                <a:cs typeface="Times New Roman" panose="02020603050405020304" pitchFamily="18" charset="0"/>
              </a:rPr>
              <a:t> і в </a:t>
            </a:r>
            <a:r>
              <a:rPr lang="ru-RU" sz="2400" dirty="0" err="1" smtClean="0">
                <a:latin typeface="Times New Roman" panose="02020603050405020304" pitchFamily="18" charset="0"/>
                <a:cs typeface="Times New Roman" panose="02020603050405020304" pitchFamily="18" charset="0"/>
              </a:rPr>
              <a:t>усьому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гнізді</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Точніше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кількість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розплоду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визначити</a:t>
            </a:r>
            <a:r>
              <a:rPr lang="ru-RU" sz="2400" dirty="0" smtClean="0">
                <a:latin typeface="Times New Roman" panose="02020603050405020304" pitchFamily="18" charset="0"/>
                <a:cs typeface="Times New Roman" panose="02020603050405020304" pitchFamily="18" charset="0"/>
              </a:rPr>
              <a:t> за </a:t>
            </a:r>
            <a:r>
              <a:rPr lang="ru-RU" sz="2400" dirty="0" err="1" smtClean="0">
                <a:latin typeface="Times New Roman" panose="02020603050405020304" pitchFamily="18" charset="0"/>
                <a:cs typeface="Times New Roman" panose="02020603050405020304" pitchFamily="18" charset="0"/>
              </a:rPr>
              <a:t>допомогою</a:t>
            </a:r>
            <a:r>
              <a:rPr lang="ru-RU" sz="2400" dirty="0" smtClean="0">
                <a:latin typeface="Times New Roman" panose="02020603050405020304" pitchFamily="18" charset="0"/>
                <a:cs typeface="Times New Roman" panose="02020603050405020304" pitchFamily="18" charset="0"/>
              </a:rPr>
              <a:t> рамки-</a:t>
            </a:r>
            <a:r>
              <a:rPr lang="ru-RU" sz="2400" dirty="0" err="1" smtClean="0">
                <a:latin typeface="Times New Roman" panose="02020603050405020304" pitchFamily="18" charset="0"/>
                <a:cs typeface="Times New Roman" panose="02020603050405020304" pitchFamily="18" charset="0"/>
              </a:rPr>
              <a:t>сітки</a:t>
            </a:r>
            <a:r>
              <a:rPr lang="ru-RU" sz="2400" dirty="0" smtClean="0">
                <a:latin typeface="Times New Roman" panose="02020603050405020304" pitchFamily="18" charset="0"/>
                <a:cs typeface="Times New Roman" panose="02020603050405020304" pitchFamily="18" charset="0"/>
              </a:rPr>
              <a:t>, яка </a:t>
            </a:r>
            <a:r>
              <a:rPr lang="ru-RU" sz="2400" dirty="0" err="1" smtClean="0">
                <a:latin typeface="Times New Roman" panose="02020603050405020304" pitchFamily="18" charset="0"/>
                <a:cs typeface="Times New Roman" panose="02020603050405020304" pitchFamily="18" charset="0"/>
              </a:rPr>
              <a:t>розділена</a:t>
            </a:r>
            <a:r>
              <a:rPr lang="ru-RU" sz="2400" dirty="0" smtClean="0">
                <a:latin typeface="Times New Roman" panose="02020603050405020304" pitchFamily="18" charset="0"/>
                <a:cs typeface="Times New Roman" panose="02020603050405020304" pitchFamily="18" charset="0"/>
              </a:rPr>
              <a:t> дротиками на </a:t>
            </a:r>
            <a:r>
              <a:rPr lang="ru-RU" sz="2400" dirty="0" err="1" smtClean="0">
                <a:latin typeface="Times New Roman" panose="02020603050405020304" pitchFamily="18" charset="0"/>
                <a:cs typeface="Times New Roman" panose="02020603050405020304" pitchFamily="18" charset="0"/>
              </a:rPr>
              <a:t>квадрати</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розміром</a:t>
            </a:r>
            <a:r>
              <a:rPr lang="ru-RU" sz="2400" dirty="0" smtClean="0">
                <a:latin typeface="Times New Roman" panose="02020603050405020304" pitchFamily="18" charset="0"/>
                <a:cs typeface="Times New Roman" panose="02020603050405020304" pitchFamily="18" charset="0"/>
              </a:rPr>
              <a:t> 5</a:t>
            </a:r>
            <a:r>
              <a:rPr lang="en-AU" sz="2400" dirty="0" smtClean="0">
                <a:latin typeface="Times New Roman" panose="02020603050405020304" pitchFamily="18" charset="0"/>
                <a:cs typeface="Times New Roman" panose="02020603050405020304" pitchFamily="18" charset="0"/>
              </a:rPr>
              <a:t>x5 </a:t>
            </a:r>
            <a:r>
              <a:rPr lang="ru-RU" sz="2400" dirty="0" smtClean="0">
                <a:latin typeface="Times New Roman" panose="02020603050405020304" pitchFamily="18" charset="0"/>
                <a:cs typeface="Times New Roman" panose="02020603050405020304" pitchFamily="18" charset="0"/>
              </a:rPr>
              <a:t>см. Один квадрат </a:t>
            </a:r>
            <a:r>
              <a:rPr lang="ru-RU" sz="2400" dirty="0" err="1" smtClean="0">
                <a:latin typeface="Times New Roman" panose="02020603050405020304" pitchFamily="18" charset="0"/>
                <a:cs typeface="Times New Roman" panose="02020603050405020304" pitchFamily="18" charset="0"/>
              </a:rPr>
              <a:t>такої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сітки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вміщує</a:t>
            </a:r>
            <a:r>
              <a:rPr lang="ru-RU" sz="2400" dirty="0" smtClean="0">
                <a:latin typeface="Times New Roman" panose="02020603050405020304" pitchFamily="18" charset="0"/>
                <a:cs typeface="Times New Roman" panose="02020603050405020304" pitchFamily="18" charset="0"/>
              </a:rPr>
              <a:t> 100 </a:t>
            </a:r>
            <a:r>
              <a:rPr lang="ru-RU" sz="2400" dirty="0" err="1" smtClean="0">
                <a:latin typeface="Times New Roman" panose="02020603050405020304" pitchFamily="18" charset="0"/>
                <a:cs typeface="Times New Roman" panose="02020603050405020304" pitchFamily="18" charset="0"/>
              </a:rPr>
              <a:t>бджолиних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або</a:t>
            </a:r>
            <a:r>
              <a:rPr lang="ru-RU" sz="2400" dirty="0" smtClean="0">
                <a:latin typeface="Times New Roman" panose="02020603050405020304" pitchFamily="18" charset="0"/>
                <a:cs typeface="Times New Roman" panose="02020603050405020304" pitchFamily="18" charset="0"/>
              </a:rPr>
              <a:t> 75 </a:t>
            </a:r>
            <a:r>
              <a:rPr lang="ru-RU" sz="2400" dirty="0" err="1" smtClean="0">
                <a:latin typeface="Times New Roman" panose="02020603050405020304" pitchFamily="18" charset="0"/>
                <a:cs typeface="Times New Roman" panose="02020603050405020304" pitchFamily="18" charset="0"/>
              </a:rPr>
              <a:t>трутневих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комірок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Визначивши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кількість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квадратів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зайнятих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розплодом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її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множать</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відповідну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кількість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комірок</a:t>
            </a:r>
            <a:r>
              <a:rPr lang="ru-RU" sz="2400" dirty="0" smtClean="0">
                <a:latin typeface="Times New Roman" panose="02020603050405020304" pitchFamily="18" charset="0"/>
                <a:cs typeface="Times New Roman" panose="02020603050405020304" pitchFamily="18" charset="0"/>
              </a:rPr>
              <a:t> (100 </a:t>
            </a:r>
            <a:r>
              <a:rPr lang="ru-RU" sz="2400" dirty="0" err="1" smtClean="0">
                <a:latin typeface="Times New Roman" panose="02020603050405020304" pitchFamily="18" charset="0"/>
                <a:cs typeface="Times New Roman" panose="02020603050405020304" pitchFamily="18" charset="0"/>
              </a:rPr>
              <a:t>або</a:t>
            </a:r>
            <a:r>
              <a:rPr lang="ru-RU" sz="2400" dirty="0" smtClean="0">
                <a:latin typeface="Times New Roman" panose="02020603050405020304" pitchFamily="18" charset="0"/>
                <a:cs typeface="Times New Roman" panose="02020603050405020304" pitchFamily="18" charset="0"/>
              </a:rPr>
              <a:t> 75).</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72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style>
          <a:lnRef idx="1">
            <a:schemeClr val="accent3"/>
          </a:lnRef>
          <a:fillRef idx="2">
            <a:schemeClr val="accent3"/>
          </a:fillRef>
          <a:effectRef idx="1">
            <a:schemeClr val="accent3"/>
          </a:effectRef>
          <a:fontRef idx="minor">
            <a:schemeClr val="dk1"/>
          </a:fontRef>
        </p:style>
        <p:txBody>
          <a:bodyPr>
            <a:normAutofit/>
          </a:bodyPr>
          <a:lstStyle/>
          <a:p>
            <a:r>
              <a:rPr lang="ru-RU" sz="2400" dirty="0" smtClean="0">
                <a:latin typeface="Times New Roman" panose="02020603050405020304" pitchFamily="18" charset="0"/>
                <a:cs typeface="Times New Roman" panose="02020603050405020304" pitchFamily="18" charset="0"/>
              </a:rPr>
              <a:t>Для </a:t>
            </a:r>
            <a:r>
              <a:rPr lang="ru-RU" sz="2400" b="1" dirty="0" err="1" smtClean="0">
                <a:solidFill>
                  <a:srgbClr val="002060"/>
                </a:solidFill>
                <a:latin typeface="Times New Roman" panose="02020603050405020304" pitchFamily="18" charset="0"/>
                <a:cs typeface="Times New Roman" panose="02020603050405020304" pitchFamily="18" charset="0"/>
              </a:rPr>
              <a:t>нормальної</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життєдіяльності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сім'ї</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 </a:t>
            </a:r>
            <a:r>
              <a:rPr lang="ru-RU" sz="2400" dirty="0" err="1" smtClean="0">
                <a:latin typeface="Times New Roman" panose="02020603050405020304" pitchFamily="18" charset="0"/>
                <a:cs typeface="Times New Roman" panose="02020603050405020304" pitchFamily="18" charset="0"/>
              </a:rPr>
              <a:t>гнізді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потрібна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достатня</a:t>
            </a:r>
            <a:r>
              <a:rPr lang="ru-RU" sz="2400" dirty="0" smtClean="0">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кількість</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кормів</a:t>
            </a:r>
            <a:r>
              <a:rPr lang="ru-RU" sz="2400" dirty="0" smtClean="0">
                <a:latin typeface="Times New Roman" panose="02020603050405020304" pitchFamily="18" charset="0"/>
                <a:cs typeface="Times New Roman" panose="02020603050405020304" pitchFamily="18" charset="0"/>
              </a:rPr>
              <a:t>: </a:t>
            </a:r>
            <a:r>
              <a:rPr lang="ru-RU" sz="2400" i="1" dirty="0" smtClean="0">
                <a:solidFill>
                  <a:srgbClr val="00B050"/>
                </a:solidFill>
                <a:latin typeface="Times New Roman" panose="02020603050405020304" pitchFamily="18" charset="0"/>
                <a:cs typeface="Times New Roman" panose="02020603050405020304" pitchFamily="18" charset="0"/>
              </a:rPr>
              <a:t>8-9 кг меду і 2-3 </a:t>
            </a:r>
            <a:r>
              <a:rPr lang="ru-RU" sz="2400" i="1" dirty="0" err="1" smtClean="0">
                <a:solidFill>
                  <a:srgbClr val="00B050"/>
                </a:solidFill>
                <a:latin typeface="Times New Roman" panose="02020603050405020304" pitchFamily="18" charset="0"/>
                <a:cs typeface="Times New Roman" panose="02020603050405020304" pitchFamily="18" charset="0"/>
              </a:rPr>
              <a:t>стільники</a:t>
            </a:r>
            <a:r>
              <a:rPr lang="ru-RU" sz="2400" i="1" dirty="0" smtClean="0">
                <a:solidFill>
                  <a:srgbClr val="00B050"/>
                </a:solidFill>
                <a:latin typeface="Times New Roman" panose="02020603050405020304" pitchFamily="18" charset="0"/>
                <a:cs typeface="Times New Roman" panose="02020603050405020304" pitchFamily="18" charset="0"/>
              </a:rPr>
              <a:t> з </a:t>
            </a:r>
            <a:r>
              <a:rPr lang="ru-RU" sz="2400" i="1" dirty="0" err="1" smtClean="0">
                <a:solidFill>
                  <a:srgbClr val="00B050"/>
                </a:solidFill>
                <a:latin typeface="Times New Roman" panose="02020603050405020304" pitchFamily="18" charset="0"/>
                <a:cs typeface="Times New Roman" panose="02020603050405020304" pitchFamily="18" charset="0"/>
              </a:rPr>
              <a:t>пергою</a:t>
            </a:r>
            <a:r>
              <a:rPr lang="ru-RU" sz="2400" dirty="0" smtClean="0">
                <a:latin typeface="Times New Roman" panose="02020603050405020304" pitchFamily="18" charset="0"/>
                <a:cs typeface="Times New Roman" panose="02020603050405020304" pitchFamily="18" charset="0"/>
              </a:rPr>
              <a:t>. Тому </a:t>
            </a:r>
            <a:r>
              <a:rPr lang="ru-RU" sz="2400" dirty="0" err="1" smtClean="0">
                <a:latin typeface="Times New Roman" panose="02020603050405020304" pitchFamily="18" charset="0"/>
                <a:cs typeface="Times New Roman" panose="02020603050405020304" pitchFamily="18" charset="0"/>
              </a:rPr>
              <a:t>всі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дослідження</a:t>
            </a:r>
            <a:r>
              <a:rPr lang="ru-RU" sz="2400" dirty="0" smtClean="0">
                <a:latin typeface="Times New Roman" panose="02020603050405020304" pitchFamily="18" charset="0"/>
                <a:cs typeface="Times New Roman" panose="02020603050405020304" pitchFamily="18" charset="0"/>
              </a:rPr>
              <a:t> з </a:t>
            </a:r>
            <a:r>
              <a:rPr lang="ru-RU" sz="2400" dirty="0" err="1" smtClean="0">
                <a:latin typeface="Times New Roman" panose="02020603050405020304" pitchFamily="18" charset="0"/>
                <a:cs typeface="Times New Roman" panose="02020603050405020304" pitchFamily="18" charset="0"/>
              </a:rPr>
              <a:t>бджолами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необхідно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проводити</a:t>
            </a:r>
            <a:r>
              <a:rPr lang="ru-RU" sz="2400" dirty="0" smtClean="0">
                <a:latin typeface="Times New Roman" panose="02020603050405020304" pitchFamily="18" charset="0"/>
                <a:cs typeface="Times New Roman" panose="02020603050405020304" pitchFamily="18" charset="0"/>
              </a:rPr>
              <a:t> за </a:t>
            </a:r>
            <a:r>
              <a:rPr lang="ru-RU" sz="2400" dirty="0" err="1" smtClean="0">
                <a:latin typeface="Times New Roman" panose="02020603050405020304" pitchFamily="18" charset="0"/>
                <a:cs typeface="Times New Roman" panose="02020603050405020304" pitchFamily="18" charset="0"/>
              </a:rPr>
              <a:t>умови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забезпечення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їх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потрібною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кількістю</a:t>
            </a:r>
            <a:r>
              <a:rPr lang="ru-RU" sz="2400" dirty="0" smtClean="0">
                <a:latin typeface="Times New Roman" panose="02020603050405020304" pitchFamily="18" charset="0"/>
                <a:cs typeface="Times New Roman" panose="02020603050405020304" pitchFamily="18" charset="0"/>
              </a:rPr>
              <a:t> меду і перги.</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Способи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визначення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кількості</a:t>
            </a:r>
            <a:r>
              <a:rPr lang="ru-RU" sz="2400" dirty="0" smtClean="0">
                <a:latin typeface="Times New Roman" panose="02020603050405020304" pitchFamily="18" charset="0"/>
                <a:cs typeface="Times New Roman" panose="02020603050405020304" pitchFamily="18" charset="0"/>
              </a:rPr>
              <a:t> меду:  </a:t>
            </a:r>
            <a:r>
              <a:rPr lang="ru-RU" sz="2400" b="1" dirty="0" err="1" smtClean="0">
                <a:solidFill>
                  <a:srgbClr val="C00000"/>
                </a:solidFill>
                <a:latin typeface="Times New Roman" panose="02020603050405020304" pitchFamily="18" charset="0"/>
                <a:cs typeface="Times New Roman" panose="02020603050405020304" pitchFamily="18" charset="0"/>
              </a:rPr>
              <a:t>окомірний</a:t>
            </a:r>
            <a:r>
              <a:rPr lang="ru-RU" sz="2400" b="1" dirty="0" smtClean="0">
                <a:solidFill>
                  <a:srgbClr val="C00000"/>
                </a:solidFill>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полягає</a:t>
            </a:r>
            <a:r>
              <a:rPr lang="ru-RU" sz="2400" dirty="0" smtClean="0">
                <a:latin typeface="Times New Roman" panose="02020603050405020304" pitchFamily="18" charset="0"/>
                <a:cs typeface="Times New Roman" panose="02020603050405020304" pitchFamily="18" charset="0"/>
              </a:rPr>
              <a:t> в </a:t>
            </a:r>
            <a:r>
              <a:rPr lang="ru-RU" sz="2400" dirty="0" err="1" smtClean="0">
                <a:latin typeface="Times New Roman" panose="02020603050405020304" pitchFamily="18" charset="0"/>
                <a:cs typeface="Times New Roman" panose="02020603050405020304" pitchFamily="18" charset="0"/>
              </a:rPr>
              <a:t>порівнянні</a:t>
            </a:r>
            <a:r>
              <a:rPr lang="ru-RU" sz="2400" dirty="0" smtClean="0">
                <a:latin typeface="Times New Roman" panose="02020603050405020304" pitchFamily="18" charset="0"/>
                <a:cs typeface="Times New Roman" panose="02020603050405020304" pitchFamily="18" charset="0"/>
              </a:rPr>
              <a:t> рамок </a:t>
            </a:r>
            <a:r>
              <a:rPr lang="ru-RU" sz="2400" dirty="0" err="1" smtClean="0">
                <a:latin typeface="Times New Roman" panose="02020603050405020304" pitchFamily="18" charset="0"/>
                <a:cs typeface="Times New Roman" panose="02020603050405020304" pitchFamily="18" charset="0"/>
              </a:rPr>
              <a:t>зі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стандартним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стільником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який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вміщує</a:t>
            </a:r>
            <a:r>
              <a:rPr lang="ru-RU" sz="2400" dirty="0" smtClean="0">
                <a:latin typeface="Times New Roman" panose="02020603050405020304" pitchFamily="18" charset="0"/>
                <a:cs typeface="Times New Roman" panose="02020603050405020304" pitchFamily="18" charset="0"/>
              </a:rPr>
              <a:t> 3,5 кг меду. </a:t>
            </a:r>
            <a:r>
              <a:rPr lang="ru-RU" sz="2400" dirty="0" err="1" smtClean="0">
                <a:latin typeface="Times New Roman" panose="02020603050405020304" pitchFamily="18" charset="0"/>
                <a:cs typeface="Times New Roman" panose="02020603050405020304" pitchFamily="18" charset="0"/>
              </a:rPr>
              <a:t>Якщо</a:t>
            </a:r>
            <a:r>
              <a:rPr lang="ru-RU" sz="2400" dirty="0" smtClean="0">
                <a:latin typeface="Times New Roman" panose="02020603050405020304" pitchFamily="18" charset="0"/>
                <a:cs typeface="Times New Roman" panose="02020603050405020304" pitchFamily="18" charset="0"/>
              </a:rPr>
              <a:t> медом </a:t>
            </a:r>
            <a:r>
              <a:rPr lang="ru-RU" sz="2400" dirty="0" err="1" smtClean="0">
                <a:latin typeface="Times New Roman" panose="02020603050405020304" pitchFamily="18" charset="0"/>
                <a:cs typeface="Times New Roman" panose="02020603050405020304" pitchFamily="18" charset="0"/>
              </a:rPr>
              <a:t>зайнята</a:t>
            </a:r>
            <a:r>
              <a:rPr lang="ru-RU" sz="2400" dirty="0" smtClean="0">
                <a:latin typeface="Times New Roman" panose="02020603050405020304" pitchFamily="18" charset="0"/>
                <a:cs typeface="Times New Roman" panose="02020603050405020304" pitchFamily="18" charset="0"/>
              </a:rPr>
              <a:t> 1/3 </a:t>
            </a:r>
            <a:r>
              <a:rPr lang="ru-RU" sz="2400" dirty="0" err="1" smtClean="0">
                <a:latin typeface="Times New Roman" panose="02020603050405020304" pitchFamily="18" charset="0"/>
                <a:cs typeface="Times New Roman" panose="02020603050405020304" pitchFamily="18" charset="0"/>
              </a:rPr>
              <a:t>площі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стільника</a:t>
            </a:r>
            <a:r>
              <a:rPr lang="ru-RU" sz="2400" dirty="0" smtClean="0">
                <a:latin typeface="Times New Roman" panose="02020603050405020304" pitchFamily="18" charset="0"/>
                <a:cs typeface="Times New Roman" panose="02020603050405020304" pitchFamily="18" charset="0"/>
              </a:rPr>
              <a:t>, то запас меду у </a:t>
            </a:r>
            <a:r>
              <a:rPr lang="ru-RU" sz="2400" dirty="0" err="1" smtClean="0">
                <a:latin typeface="Times New Roman" panose="02020603050405020304" pitchFamily="18" charset="0"/>
                <a:cs typeface="Times New Roman" panose="02020603050405020304" pitchFamily="18" charset="0"/>
              </a:rPr>
              <a:t>ньому</a:t>
            </a:r>
            <a:r>
              <a:rPr lang="ru-RU" sz="2400" dirty="0" smtClean="0">
                <a:latin typeface="Times New Roman" panose="02020603050405020304" pitchFamily="18" charset="0"/>
                <a:cs typeface="Times New Roman" panose="02020603050405020304" pitchFamily="18" charset="0"/>
              </a:rPr>
              <a:t> становить 3,5 : 3 = 1,17 кг. </a:t>
            </a:r>
            <a:br>
              <a:rPr lang="ru-RU" sz="2400" dirty="0" smtClean="0">
                <a:latin typeface="Times New Roman" panose="02020603050405020304" pitchFamily="18" charset="0"/>
                <a:cs typeface="Times New Roman" panose="02020603050405020304" pitchFamily="18" charset="0"/>
              </a:rPr>
            </a:br>
            <a:r>
              <a:rPr lang="ru-RU" sz="2400" b="1" dirty="0" err="1" smtClean="0">
                <a:solidFill>
                  <a:srgbClr val="C00000"/>
                </a:solidFill>
                <a:latin typeface="Times New Roman" panose="02020603050405020304" pitchFamily="18" charset="0"/>
                <a:cs typeface="Times New Roman" panose="02020603050405020304" pitchFamily="18" charset="0"/>
              </a:rPr>
              <a:t>Зважування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дає</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більш</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точні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результати</a:t>
            </a:r>
            <a:r>
              <a:rPr lang="ru-RU" sz="2400" dirty="0" smtClean="0">
                <a:latin typeface="Times New Roman" panose="02020603050405020304" pitchFamily="18" charset="0"/>
                <a:cs typeface="Times New Roman" panose="02020603050405020304" pitchFamily="18" charset="0"/>
              </a:rPr>
              <a:t>. При </a:t>
            </a:r>
            <a:r>
              <a:rPr lang="ru-RU" sz="2400" dirty="0" err="1" smtClean="0">
                <a:latin typeface="Times New Roman" panose="02020603050405020304" pitchFamily="18" charset="0"/>
                <a:cs typeface="Times New Roman" panose="02020603050405020304" pitchFamily="18" charset="0"/>
              </a:rPr>
              <a:t>цьому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від</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маси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заповненого</a:t>
            </a:r>
            <a:r>
              <a:rPr lang="ru-RU" sz="2400" dirty="0" smtClean="0">
                <a:latin typeface="Times New Roman" panose="02020603050405020304" pitchFamily="18" charset="0"/>
                <a:cs typeface="Times New Roman" panose="02020603050405020304" pitchFamily="18" charset="0"/>
              </a:rPr>
              <a:t> медом </a:t>
            </a:r>
            <a:r>
              <a:rPr lang="ru-RU" sz="2400" dirty="0" err="1" smtClean="0">
                <a:latin typeface="Times New Roman" panose="02020603050405020304" pitchFamily="18" charset="0"/>
                <a:cs typeface="Times New Roman" panose="02020603050405020304" pitchFamily="18" charset="0"/>
              </a:rPr>
              <a:t>стільника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віднімають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масу</a:t>
            </a:r>
            <a:r>
              <a:rPr lang="ru-RU" sz="2400" dirty="0" smtClean="0">
                <a:latin typeface="Times New Roman" panose="02020603050405020304" pitchFamily="18" charset="0"/>
                <a:cs typeface="Times New Roman" panose="02020603050405020304" pitchFamily="18" charset="0"/>
              </a:rPr>
              <a:t> пустого. Але для </a:t>
            </a:r>
            <a:r>
              <a:rPr lang="ru-RU" sz="2400" dirty="0" err="1" smtClean="0">
                <a:latin typeface="Times New Roman" panose="02020603050405020304" pitchFamily="18" charset="0"/>
                <a:cs typeface="Times New Roman" panose="02020603050405020304" pitchFamily="18" charset="0"/>
              </a:rPr>
              <a:t>цього</a:t>
            </a:r>
            <a:r>
              <a:rPr lang="ru-RU" sz="2400" dirty="0" smtClean="0">
                <a:latin typeface="Times New Roman" panose="02020603050405020304" pitchFamily="18" charset="0"/>
                <a:cs typeface="Times New Roman" panose="02020603050405020304" pitchFamily="18" charset="0"/>
              </a:rPr>
              <a:t> треба </a:t>
            </a:r>
            <a:r>
              <a:rPr lang="ru-RU" sz="2400" dirty="0" err="1" smtClean="0">
                <a:latin typeface="Times New Roman" panose="02020603050405020304" pitchFamily="18" charset="0"/>
                <a:cs typeface="Times New Roman" panose="02020603050405020304" pitchFamily="18" charset="0"/>
              </a:rPr>
              <a:t>завчасно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зважити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біля</a:t>
            </a:r>
            <a:r>
              <a:rPr lang="ru-RU" sz="2400" dirty="0" smtClean="0">
                <a:latin typeface="Times New Roman" panose="02020603050405020304" pitchFamily="18" charset="0"/>
                <a:cs typeface="Times New Roman" panose="02020603050405020304" pitchFamily="18" charset="0"/>
              </a:rPr>
              <a:t> 10 </a:t>
            </a:r>
            <a:r>
              <a:rPr lang="ru-RU" sz="2400" dirty="0" err="1" smtClean="0">
                <a:latin typeface="Times New Roman" panose="02020603050405020304" pitchFamily="18" charset="0"/>
                <a:cs typeface="Times New Roman" panose="02020603050405020304" pitchFamily="18" charset="0"/>
              </a:rPr>
              <a:t>пустих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стільникових</a:t>
            </a:r>
            <a:r>
              <a:rPr lang="ru-RU" sz="2400" dirty="0" smtClean="0">
                <a:latin typeface="Times New Roman" panose="02020603050405020304" pitchFamily="18" charset="0"/>
                <a:cs typeface="Times New Roman" panose="02020603050405020304" pitchFamily="18" charset="0"/>
              </a:rPr>
              <a:t> рамок і </a:t>
            </a:r>
            <a:r>
              <a:rPr lang="ru-RU" sz="2400" dirty="0" err="1" smtClean="0">
                <a:latin typeface="Times New Roman" panose="02020603050405020304" pitchFamily="18" charset="0"/>
                <a:cs typeface="Times New Roman" panose="02020603050405020304" pitchFamily="18" charset="0"/>
              </a:rPr>
              <a:t>визначити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їх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середню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масу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Відомо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маса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однієї</a:t>
            </a:r>
            <a:r>
              <a:rPr lang="ru-RU" sz="2400" dirty="0" smtClean="0">
                <a:latin typeface="Times New Roman" panose="02020603050405020304" pitchFamily="18" charset="0"/>
                <a:cs typeface="Times New Roman" panose="02020603050405020304" pitchFamily="18" charset="0"/>
              </a:rPr>
              <a:t> рамки </a:t>
            </a:r>
            <a:r>
              <a:rPr lang="ru-RU" sz="2400" dirty="0" err="1" smtClean="0">
                <a:latin typeface="Times New Roman" panose="02020603050405020304" pitchFamily="18" charset="0"/>
                <a:cs typeface="Times New Roman" panose="02020603050405020304" pitchFamily="18" charset="0"/>
              </a:rPr>
              <a:t>дорівнює</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близько</a:t>
            </a:r>
            <a:r>
              <a:rPr lang="ru-RU" sz="2400" dirty="0" smtClean="0">
                <a:latin typeface="Times New Roman" panose="02020603050405020304" pitchFamily="18" charset="0"/>
                <a:cs typeface="Times New Roman" panose="02020603050405020304" pitchFamily="18" charset="0"/>
              </a:rPr>
              <a:t> 700 г, </a:t>
            </a:r>
            <a:r>
              <a:rPr lang="ru-RU" sz="2400" dirty="0" err="1" smtClean="0">
                <a:latin typeface="Times New Roman" panose="02020603050405020304" pitchFamily="18" charset="0"/>
                <a:cs typeface="Times New Roman" panose="02020603050405020304" pitchFamily="18" charset="0"/>
              </a:rPr>
              <a:t>однак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залежно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від</a:t>
            </a:r>
            <a:r>
              <a:rPr lang="ru-RU" sz="2400" dirty="0" smtClean="0">
                <a:latin typeface="Times New Roman" panose="02020603050405020304" pitchFamily="18" charset="0"/>
                <a:cs typeface="Times New Roman" panose="02020603050405020304" pitchFamily="18" charset="0"/>
              </a:rPr>
              <a:t> виду </a:t>
            </a:r>
            <a:r>
              <a:rPr lang="ru-RU" sz="2400" dirty="0" err="1" smtClean="0">
                <a:latin typeface="Times New Roman" panose="02020603050405020304" pitchFamily="18" charset="0"/>
                <a:cs typeface="Times New Roman" panose="02020603050405020304" pitchFamily="18" charset="0"/>
              </a:rPr>
              <a:t>деревини</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якості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стільника</a:t>
            </a:r>
            <a:r>
              <a:rPr lang="ru-RU" sz="2400" dirty="0" smtClean="0">
                <a:latin typeface="Times New Roman" panose="02020603050405020304" pitchFamily="18" charset="0"/>
                <a:cs typeface="Times New Roman" panose="02020603050405020304" pitchFamily="18" charset="0"/>
              </a:rPr>
              <a:t> вона </a:t>
            </a:r>
            <a:r>
              <a:rPr lang="ru-RU" sz="2400" dirty="0" err="1" smtClean="0">
                <a:latin typeface="Times New Roman" panose="02020603050405020304" pitchFamily="18" charset="0"/>
                <a:cs typeface="Times New Roman" panose="02020603050405020304" pitchFamily="18" charset="0"/>
              </a:rPr>
              <a:t>може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змінюватись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706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178698"/>
          </a:xfrm>
        </p:spPr>
        <p:style>
          <a:lnRef idx="1">
            <a:schemeClr val="accent3"/>
          </a:lnRef>
          <a:fillRef idx="2">
            <a:schemeClr val="accent3"/>
          </a:fillRef>
          <a:effectRef idx="1">
            <a:schemeClr val="accent3"/>
          </a:effectRef>
          <a:fontRef idx="minor">
            <a:schemeClr val="dk1"/>
          </a:fontRef>
        </p:style>
        <p:txBody>
          <a:bodyPr>
            <a:noAutofit/>
          </a:bodyPr>
          <a:lstStyle/>
          <a:p>
            <a:pPr marL="71755" marR="63500" indent="457200" algn="l" eaLnBrk="0" hangingPunct="0">
              <a:lnSpc>
                <a:spcPct val="115000"/>
              </a:lnSpc>
              <a:spcBef>
                <a:spcPts val="145"/>
              </a:spcBef>
              <a:spcAft>
                <a:spcPts val="0"/>
              </a:spcAft>
            </a:pPr>
            <a:r>
              <a:rPr lang="ru-RU" sz="2800" b="1" dirty="0">
                <a:solidFill>
                  <a:srgbClr val="C00000"/>
                </a:solidFill>
                <a:ea typeface="Calibri"/>
                <a:cs typeface="Times New Roman"/>
              </a:rPr>
              <a:t/>
            </a:r>
            <a:br>
              <a:rPr lang="ru-RU" sz="2800" b="1" dirty="0">
                <a:solidFill>
                  <a:srgbClr val="C00000"/>
                </a:solidFill>
                <a:ea typeface="Calibri"/>
                <a:cs typeface="Times New Roman"/>
              </a:rPr>
            </a:br>
            <a:r>
              <a:rPr lang="ru-RU" sz="2800" b="1" dirty="0" smtClean="0">
                <a:solidFill>
                  <a:srgbClr val="C00000"/>
                </a:solidFill>
                <a:ea typeface="Calibri"/>
                <a:cs typeface="Times New Roman"/>
              </a:rPr>
              <a:t>	</a:t>
            </a:r>
            <a:r>
              <a:rPr lang="ru-RU" sz="2800" b="1" dirty="0" err="1" smtClean="0">
                <a:solidFill>
                  <a:srgbClr val="C00000"/>
                </a:solidFill>
                <a:effectLst/>
                <a:latin typeface="Times New Roman"/>
                <a:ea typeface="Calibri"/>
                <a:cs typeface="Times New Roman"/>
              </a:rPr>
              <a:t>Кількість</a:t>
            </a:r>
            <a:r>
              <a:rPr lang="ru-RU" sz="2800" b="1" spc="100" dirty="0" smtClean="0">
                <a:solidFill>
                  <a:srgbClr val="C00000"/>
                </a:solidFill>
                <a:effectLst/>
                <a:latin typeface="Times New Roman"/>
                <a:ea typeface="Calibri"/>
                <a:cs typeface="Times New Roman"/>
              </a:rPr>
              <a:t> </a:t>
            </a:r>
            <a:r>
              <a:rPr lang="ru-RU" sz="2800" b="1" dirty="0" smtClean="0">
                <a:solidFill>
                  <a:srgbClr val="C00000"/>
                </a:solidFill>
                <a:effectLst/>
                <a:latin typeface="Times New Roman"/>
                <a:ea typeface="Calibri"/>
                <a:cs typeface="Times New Roman"/>
              </a:rPr>
              <a:t>перги</a:t>
            </a:r>
            <a:r>
              <a:rPr lang="ru-RU" sz="2800" b="1" spc="105" dirty="0" smtClean="0">
                <a:solidFill>
                  <a:srgbClr val="C00000"/>
                </a:solidFill>
                <a:effectLst/>
                <a:latin typeface="Times New Roman"/>
                <a:ea typeface="Calibri"/>
                <a:cs typeface="Times New Roman"/>
              </a:rPr>
              <a:t> </a:t>
            </a:r>
            <a:r>
              <a:rPr lang="ru-RU" sz="2800" spc="-5" dirty="0" err="1" smtClean="0">
                <a:effectLst/>
                <a:latin typeface="Times New Roman"/>
                <a:ea typeface="Calibri"/>
                <a:cs typeface="Times New Roman"/>
              </a:rPr>
              <a:t>обчислюють</a:t>
            </a:r>
            <a:r>
              <a:rPr lang="ru-RU" sz="2800" spc="110" dirty="0" smtClean="0">
                <a:effectLst/>
                <a:latin typeface="Times New Roman"/>
                <a:ea typeface="Calibri"/>
                <a:cs typeface="Times New Roman"/>
              </a:rPr>
              <a:t> </a:t>
            </a:r>
            <a:r>
              <a:rPr lang="ru-RU" sz="2800" dirty="0" smtClean="0">
                <a:effectLst/>
                <a:latin typeface="Times New Roman"/>
                <a:ea typeface="Calibri"/>
                <a:cs typeface="Times New Roman"/>
              </a:rPr>
              <a:t>за</a:t>
            </a:r>
            <a:r>
              <a:rPr lang="ru-RU" sz="2800" spc="105" dirty="0" smtClean="0">
                <a:effectLst/>
                <a:latin typeface="Times New Roman"/>
                <a:ea typeface="Calibri"/>
                <a:cs typeface="Times New Roman"/>
              </a:rPr>
              <a:t> </a:t>
            </a:r>
            <a:r>
              <a:rPr lang="ru-RU" sz="2800" spc="-5" dirty="0" err="1" smtClean="0">
                <a:effectLst/>
                <a:latin typeface="Times New Roman"/>
                <a:ea typeface="Calibri"/>
                <a:cs typeface="Times New Roman"/>
              </a:rPr>
              <a:t>кількістю</a:t>
            </a:r>
            <a:r>
              <a:rPr lang="ru-RU" sz="2800" spc="105" dirty="0" smtClean="0">
                <a:effectLst/>
                <a:latin typeface="Times New Roman"/>
                <a:ea typeface="Calibri"/>
                <a:cs typeface="Times New Roman"/>
              </a:rPr>
              <a:t> </a:t>
            </a:r>
            <a:r>
              <a:rPr lang="ru-RU" sz="2800" dirty="0" err="1" smtClean="0">
                <a:effectLst/>
                <a:latin typeface="Times New Roman"/>
                <a:ea typeface="Calibri"/>
                <a:cs typeface="Times New Roman"/>
              </a:rPr>
              <a:t>комірок</a:t>
            </a:r>
            <a:r>
              <a:rPr lang="ru-RU" sz="2800" dirty="0" smtClean="0">
                <a:effectLst/>
                <a:latin typeface="Times New Roman"/>
                <a:ea typeface="Calibri"/>
                <a:cs typeface="Times New Roman"/>
              </a:rPr>
              <a:t>,</a:t>
            </a:r>
            <a:r>
              <a:rPr lang="ru-RU" sz="2800" spc="95" dirty="0" smtClean="0">
                <a:effectLst/>
                <a:latin typeface="Times New Roman"/>
                <a:ea typeface="Calibri"/>
                <a:cs typeface="Times New Roman"/>
              </a:rPr>
              <a:t> </a:t>
            </a:r>
            <a:r>
              <a:rPr lang="ru-RU" sz="2800" spc="-5" dirty="0" err="1" smtClean="0">
                <a:effectLst/>
                <a:latin typeface="Times New Roman"/>
                <a:ea typeface="Calibri"/>
                <a:cs typeface="Times New Roman"/>
              </a:rPr>
              <a:t>заповнених</a:t>
            </a:r>
            <a:r>
              <a:rPr lang="ru-RU" sz="2800" spc="105" dirty="0" smtClean="0">
                <a:effectLst/>
                <a:latin typeface="Times New Roman"/>
                <a:ea typeface="Calibri"/>
                <a:cs typeface="Times New Roman"/>
              </a:rPr>
              <a:t> </a:t>
            </a:r>
            <a:r>
              <a:rPr lang="ru-RU" sz="2800" spc="-5" dirty="0" err="1" smtClean="0">
                <a:effectLst/>
                <a:latin typeface="Times New Roman"/>
                <a:ea typeface="Calibri"/>
                <a:cs typeface="Times New Roman"/>
              </a:rPr>
              <a:t>нею,а</a:t>
            </a:r>
            <a:r>
              <a:rPr lang="ru-RU" sz="2800" spc="105" dirty="0" smtClean="0">
                <a:effectLst/>
                <a:latin typeface="Times New Roman"/>
                <a:ea typeface="Calibri"/>
                <a:cs typeface="Times New Roman"/>
              </a:rPr>
              <a:t> </a:t>
            </a:r>
            <a:r>
              <a:rPr lang="ru-RU" sz="2800" spc="-5" dirty="0" err="1" smtClean="0">
                <a:effectLst/>
                <a:latin typeface="Times New Roman"/>
                <a:ea typeface="Calibri"/>
                <a:cs typeface="Times New Roman"/>
              </a:rPr>
              <a:t>також</a:t>
            </a:r>
            <a:r>
              <a:rPr lang="ru-RU" sz="2800" spc="130" dirty="0" smtClean="0">
                <a:effectLst/>
                <a:latin typeface="Times New Roman"/>
                <a:ea typeface="Calibri"/>
                <a:cs typeface="Times New Roman"/>
              </a:rPr>
              <a:t> </a:t>
            </a:r>
            <a:r>
              <a:rPr lang="ru-RU" sz="2800" spc="-5" dirty="0" err="1" smtClean="0">
                <a:effectLst/>
                <a:latin typeface="Times New Roman"/>
                <a:ea typeface="Calibri"/>
                <a:cs typeface="Times New Roman"/>
              </a:rPr>
              <a:t>користуючись</a:t>
            </a:r>
            <a:r>
              <a:rPr lang="ru-RU" sz="2800" spc="-60" dirty="0" smtClean="0">
                <a:effectLst/>
                <a:latin typeface="Times New Roman"/>
                <a:ea typeface="Calibri"/>
                <a:cs typeface="Times New Roman"/>
              </a:rPr>
              <a:t> </a:t>
            </a:r>
            <a:r>
              <a:rPr lang="ru-RU" sz="2800" dirty="0" err="1" smtClean="0">
                <a:effectLst/>
                <a:latin typeface="Times New Roman"/>
                <a:ea typeface="Calibri"/>
                <a:cs typeface="Times New Roman"/>
              </a:rPr>
              <a:t>рамкою-сіткою</a:t>
            </a:r>
            <a:r>
              <a:rPr lang="ru-RU" sz="2800" dirty="0" smtClean="0">
                <a:effectLst/>
                <a:latin typeface="Times New Roman"/>
                <a:ea typeface="Calibri"/>
                <a:cs typeface="Times New Roman"/>
              </a:rPr>
              <a:t>,</a:t>
            </a:r>
            <a:r>
              <a:rPr lang="ru-RU" sz="2800" spc="-60" dirty="0" smtClean="0">
                <a:effectLst/>
                <a:latin typeface="Times New Roman"/>
                <a:ea typeface="Calibri"/>
                <a:cs typeface="Times New Roman"/>
              </a:rPr>
              <a:t> </a:t>
            </a:r>
            <a:r>
              <a:rPr lang="ru-RU" sz="2800" dirty="0" err="1" smtClean="0">
                <a:effectLst/>
                <a:latin typeface="Times New Roman"/>
                <a:ea typeface="Calibri"/>
                <a:cs typeface="Times New Roman"/>
              </a:rPr>
              <a:t>аналогічно</a:t>
            </a:r>
            <a:r>
              <a:rPr lang="ru-RU" sz="2800" spc="-55" dirty="0" smtClean="0">
                <a:effectLst/>
                <a:latin typeface="Times New Roman"/>
                <a:ea typeface="Calibri"/>
                <a:cs typeface="Times New Roman"/>
              </a:rPr>
              <a:t> </a:t>
            </a:r>
            <a:r>
              <a:rPr lang="ru-RU" sz="2800" spc="-5" dirty="0" err="1" smtClean="0">
                <a:effectLst/>
                <a:latin typeface="Times New Roman"/>
                <a:ea typeface="Calibri"/>
                <a:cs typeface="Times New Roman"/>
              </a:rPr>
              <a:t>обліку</a:t>
            </a:r>
            <a:r>
              <a:rPr lang="ru-RU" sz="2800" spc="-45" dirty="0" smtClean="0">
                <a:effectLst/>
                <a:latin typeface="Times New Roman"/>
                <a:ea typeface="Calibri"/>
                <a:cs typeface="Times New Roman"/>
              </a:rPr>
              <a:t> </a:t>
            </a:r>
            <a:r>
              <a:rPr lang="ru-RU" sz="2800" spc="-5" dirty="0" err="1" smtClean="0">
                <a:effectLst/>
                <a:latin typeface="Times New Roman"/>
                <a:ea typeface="Calibri"/>
                <a:cs typeface="Times New Roman"/>
              </a:rPr>
              <a:t>розплоду</a:t>
            </a:r>
            <a:r>
              <a:rPr lang="ru-RU" sz="2800" spc="-5" dirty="0" smtClean="0">
                <a:effectLst/>
                <a:latin typeface="Times New Roman"/>
                <a:ea typeface="Calibri"/>
                <a:cs typeface="Times New Roman"/>
              </a:rPr>
              <a:t>.</a:t>
            </a:r>
            <a:r>
              <a:rPr lang="ru-RU" sz="2800" dirty="0">
                <a:ea typeface="Calibri"/>
                <a:cs typeface="Times New Roman"/>
              </a:rPr>
              <a:t/>
            </a:r>
            <a:br>
              <a:rPr lang="ru-RU" sz="2800" dirty="0">
                <a:ea typeface="Calibri"/>
                <a:cs typeface="Times New Roman"/>
              </a:rPr>
            </a:br>
            <a:r>
              <a:rPr lang="ru-RU" sz="2800" dirty="0" smtClean="0">
                <a:ea typeface="Calibri"/>
                <a:cs typeface="Times New Roman"/>
              </a:rPr>
              <a:t>	</a:t>
            </a:r>
            <a:r>
              <a:rPr lang="ru-RU" sz="2800" dirty="0" err="1" smtClean="0">
                <a:effectLst/>
                <a:latin typeface="Times New Roman"/>
                <a:ea typeface="Calibri"/>
                <a:cs typeface="Times New Roman"/>
              </a:rPr>
              <a:t>Під</a:t>
            </a:r>
            <a:r>
              <a:rPr lang="ru-RU" sz="2800" spc="10" dirty="0" smtClean="0">
                <a:effectLst/>
                <a:latin typeface="Times New Roman"/>
                <a:ea typeface="Calibri"/>
                <a:cs typeface="Times New Roman"/>
              </a:rPr>
              <a:t> </a:t>
            </a:r>
            <a:r>
              <a:rPr lang="ru-RU" sz="2800" dirty="0" smtClean="0">
                <a:effectLst/>
                <a:latin typeface="Times New Roman"/>
                <a:ea typeface="Calibri"/>
                <a:cs typeface="Times New Roman"/>
              </a:rPr>
              <a:t>час</a:t>
            </a:r>
            <a:r>
              <a:rPr lang="ru-RU" sz="2800" spc="10" dirty="0" smtClean="0">
                <a:effectLst/>
                <a:latin typeface="Times New Roman"/>
                <a:ea typeface="Calibri"/>
                <a:cs typeface="Times New Roman"/>
              </a:rPr>
              <a:t> </a:t>
            </a:r>
            <a:r>
              <a:rPr lang="ru-RU" sz="2800" spc="-5" dirty="0" err="1" smtClean="0">
                <a:effectLst/>
                <a:latin typeface="Times New Roman"/>
                <a:ea typeface="Calibri"/>
                <a:cs typeface="Times New Roman"/>
              </a:rPr>
              <a:t>проведення</a:t>
            </a:r>
            <a:r>
              <a:rPr lang="ru-RU" sz="2800" spc="10" dirty="0" smtClean="0">
                <a:effectLst/>
                <a:latin typeface="Times New Roman"/>
                <a:ea typeface="Calibri"/>
                <a:cs typeface="Times New Roman"/>
              </a:rPr>
              <a:t> </a:t>
            </a:r>
            <a:r>
              <a:rPr lang="ru-RU" sz="2800" dirty="0" err="1" smtClean="0">
                <a:effectLst/>
                <a:latin typeface="Times New Roman"/>
                <a:ea typeface="Calibri"/>
                <a:cs typeface="Times New Roman"/>
              </a:rPr>
              <a:t>експериментів</a:t>
            </a:r>
            <a:r>
              <a:rPr lang="ru-RU" sz="2800" spc="10" dirty="0" smtClean="0">
                <a:effectLst/>
                <a:latin typeface="Times New Roman"/>
                <a:ea typeface="Calibri"/>
                <a:cs typeface="Times New Roman"/>
              </a:rPr>
              <a:t> </a:t>
            </a:r>
            <a:r>
              <a:rPr lang="ru-RU" sz="2800" dirty="0" err="1" smtClean="0">
                <a:effectLst/>
                <a:latin typeface="Times New Roman"/>
                <a:ea typeface="Calibri"/>
                <a:cs typeface="Times New Roman"/>
              </a:rPr>
              <a:t>усі</a:t>
            </a:r>
            <a:r>
              <a:rPr lang="ru-RU" sz="2800" spc="10" dirty="0" smtClean="0">
                <a:effectLst/>
                <a:latin typeface="Times New Roman"/>
                <a:ea typeface="Calibri"/>
                <a:cs typeface="Times New Roman"/>
              </a:rPr>
              <a:t> </a:t>
            </a:r>
            <a:r>
              <a:rPr lang="ru-RU" sz="2800" spc="-5" dirty="0" err="1" smtClean="0">
                <a:effectLst/>
                <a:latin typeface="Times New Roman"/>
                <a:ea typeface="Calibri"/>
                <a:cs typeface="Times New Roman"/>
              </a:rPr>
              <a:t>групи</a:t>
            </a:r>
            <a:r>
              <a:rPr lang="ru-RU" sz="2800" dirty="0" smtClean="0">
                <a:effectLst/>
                <a:latin typeface="Times New Roman"/>
                <a:ea typeface="Calibri"/>
                <a:cs typeface="Times New Roman"/>
              </a:rPr>
              <a:t> </a:t>
            </a:r>
            <a:r>
              <a:rPr lang="ru-RU" sz="2800" spc="-5" dirty="0" err="1" smtClean="0">
                <a:effectLst/>
                <a:latin typeface="Times New Roman"/>
                <a:ea typeface="Calibri"/>
                <a:cs typeface="Times New Roman"/>
              </a:rPr>
              <a:t>бджолиних</a:t>
            </a:r>
            <a:r>
              <a:rPr lang="ru-RU" sz="2800" spc="15" dirty="0" smtClean="0">
                <a:effectLst/>
                <a:latin typeface="Times New Roman"/>
                <a:ea typeface="Calibri"/>
                <a:cs typeface="Times New Roman"/>
              </a:rPr>
              <a:t> </a:t>
            </a:r>
            <a:r>
              <a:rPr lang="ru-RU" sz="2800" dirty="0" err="1" smtClean="0">
                <a:effectLst/>
                <a:latin typeface="Times New Roman"/>
                <a:ea typeface="Calibri"/>
                <a:cs typeface="Times New Roman"/>
              </a:rPr>
              <a:t>сімей</a:t>
            </a:r>
            <a:r>
              <a:rPr lang="ru-RU" sz="2800" spc="10" dirty="0" smtClean="0">
                <a:effectLst/>
                <a:latin typeface="Times New Roman"/>
                <a:ea typeface="Calibri"/>
                <a:cs typeface="Times New Roman"/>
              </a:rPr>
              <a:t> </a:t>
            </a:r>
            <a:r>
              <a:rPr lang="ru-RU" sz="2800" spc="-5" dirty="0" err="1" smtClean="0">
                <a:effectLst/>
                <a:latin typeface="Times New Roman"/>
                <a:ea typeface="Calibri"/>
                <a:cs typeface="Times New Roman"/>
              </a:rPr>
              <a:t>повинні</a:t>
            </a:r>
            <a:r>
              <a:rPr lang="ru-RU" sz="2800" spc="10" dirty="0" smtClean="0">
                <a:effectLst/>
                <a:latin typeface="Times New Roman"/>
                <a:ea typeface="Calibri"/>
                <a:cs typeface="Times New Roman"/>
              </a:rPr>
              <a:t> </a:t>
            </a:r>
            <a:r>
              <a:rPr lang="ru-RU" sz="2800" spc="-5" dirty="0" err="1" smtClean="0">
                <a:effectLst/>
                <a:latin typeface="Times New Roman"/>
                <a:ea typeface="Calibri"/>
                <a:cs typeface="Times New Roman"/>
              </a:rPr>
              <a:t>перебувати</a:t>
            </a:r>
            <a:r>
              <a:rPr lang="ru-RU" sz="2800" spc="10" dirty="0" smtClean="0">
                <a:effectLst/>
                <a:latin typeface="Times New Roman"/>
                <a:ea typeface="Calibri"/>
                <a:cs typeface="Times New Roman"/>
              </a:rPr>
              <a:t> </a:t>
            </a:r>
            <a:r>
              <a:rPr lang="ru-RU" sz="2800" dirty="0" smtClean="0">
                <a:effectLst/>
                <a:latin typeface="Times New Roman"/>
                <a:ea typeface="Calibri"/>
                <a:cs typeface="Times New Roman"/>
              </a:rPr>
              <a:t>у</a:t>
            </a:r>
            <a:r>
              <a:rPr lang="ru-RU" sz="2800" spc="15" dirty="0" smtClean="0">
                <a:effectLst/>
                <a:latin typeface="Times New Roman"/>
                <a:ea typeface="Calibri"/>
                <a:cs typeface="Times New Roman"/>
              </a:rPr>
              <a:t> </a:t>
            </a:r>
            <a:r>
              <a:rPr lang="ru-RU" sz="2800" spc="-5" dirty="0" err="1" smtClean="0">
                <a:effectLst/>
                <a:latin typeface="Times New Roman"/>
                <a:ea typeface="Calibri"/>
                <a:cs typeface="Times New Roman"/>
              </a:rPr>
              <a:t>вуликах</a:t>
            </a:r>
            <a:r>
              <a:rPr lang="ru-RU" sz="2800" spc="135" dirty="0" smtClean="0">
                <a:effectLst/>
                <a:latin typeface="Times New Roman"/>
                <a:ea typeface="Calibri"/>
                <a:cs typeface="Times New Roman"/>
              </a:rPr>
              <a:t> </a:t>
            </a:r>
            <a:r>
              <a:rPr lang="ru-RU" sz="2800" dirty="0" err="1" smtClean="0">
                <a:effectLst/>
                <a:latin typeface="Times New Roman"/>
                <a:ea typeface="Calibri"/>
                <a:cs typeface="Times New Roman"/>
              </a:rPr>
              <a:t>однієї</a:t>
            </a:r>
            <a:r>
              <a:rPr lang="ru-RU" sz="2800" spc="-30" dirty="0" smtClean="0">
                <a:effectLst/>
                <a:latin typeface="Times New Roman"/>
                <a:ea typeface="Calibri"/>
                <a:cs typeface="Times New Roman"/>
              </a:rPr>
              <a:t> </a:t>
            </a:r>
            <a:r>
              <a:rPr lang="ru-RU" sz="2800" spc="-5" dirty="0" err="1" smtClean="0">
                <a:effectLst/>
                <a:latin typeface="Times New Roman"/>
                <a:ea typeface="Calibri"/>
                <a:cs typeface="Times New Roman"/>
              </a:rPr>
              <a:t>конструкції</a:t>
            </a:r>
            <a:r>
              <a:rPr lang="ru-RU" sz="2800" spc="-5" dirty="0" smtClean="0">
                <a:effectLst/>
                <a:latin typeface="Times New Roman"/>
                <a:ea typeface="Calibri"/>
                <a:cs typeface="Times New Roman"/>
              </a:rPr>
              <a:t>,</a:t>
            </a:r>
            <a:r>
              <a:rPr lang="ru-RU" sz="2800" spc="-35" dirty="0" smtClean="0">
                <a:effectLst/>
                <a:latin typeface="Times New Roman"/>
                <a:ea typeface="Calibri"/>
                <a:cs typeface="Times New Roman"/>
              </a:rPr>
              <a:t> </a:t>
            </a:r>
            <a:r>
              <a:rPr lang="ru-RU" sz="2800" spc="-5" dirty="0" err="1" smtClean="0">
                <a:effectLst/>
                <a:latin typeface="Times New Roman"/>
                <a:ea typeface="Calibri"/>
                <a:cs typeface="Times New Roman"/>
              </a:rPr>
              <a:t>крім</a:t>
            </a:r>
            <a:r>
              <a:rPr lang="ru-RU" sz="2800" spc="-30" dirty="0" smtClean="0">
                <a:effectLst/>
                <a:latin typeface="Times New Roman"/>
                <a:ea typeface="Calibri"/>
                <a:cs typeface="Times New Roman"/>
              </a:rPr>
              <a:t> </a:t>
            </a:r>
            <a:r>
              <a:rPr lang="ru-RU" sz="2800" spc="-5" dirty="0" err="1" smtClean="0">
                <a:effectLst/>
                <a:latin typeface="Times New Roman"/>
                <a:ea typeface="Calibri"/>
                <a:cs typeface="Times New Roman"/>
              </a:rPr>
              <a:t>дослідів</a:t>
            </a:r>
            <a:r>
              <a:rPr lang="ru-RU" sz="2800" spc="-35" dirty="0" smtClean="0">
                <a:effectLst/>
                <a:latin typeface="Times New Roman"/>
                <a:ea typeface="Calibri"/>
                <a:cs typeface="Times New Roman"/>
              </a:rPr>
              <a:t> </a:t>
            </a:r>
            <a:r>
              <a:rPr lang="ru-RU" sz="2800" dirty="0" smtClean="0">
                <a:effectLst/>
                <a:latin typeface="Times New Roman"/>
                <a:ea typeface="Calibri"/>
                <a:cs typeface="Times New Roman"/>
              </a:rPr>
              <a:t>з</a:t>
            </a:r>
            <a:r>
              <a:rPr lang="ru-RU" sz="2800" spc="-40" dirty="0" smtClean="0">
                <a:effectLst/>
                <a:latin typeface="Times New Roman"/>
                <a:ea typeface="Calibri"/>
                <a:cs typeface="Times New Roman"/>
              </a:rPr>
              <a:t> </a:t>
            </a:r>
            <a:r>
              <a:rPr lang="ru-RU" sz="2800" spc="-5" dirty="0" err="1" smtClean="0">
                <a:effectLst/>
                <a:latin typeface="Times New Roman"/>
                <a:ea typeface="Calibri"/>
                <a:cs typeface="Times New Roman"/>
              </a:rPr>
              <a:t>вивчення</a:t>
            </a:r>
            <a:r>
              <a:rPr lang="ru-RU" sz="2800" spc="-35" dirty="0" smtClean="0">
                <a:effectLst/>
                <a:latin typeface="Times New Roman"/>
                <a:ea typeface="Calibri"/>
                <a:cs typeface="Times New Roman"/>
              </a:rPr>
              <a:t> </a:t>
            </a:r>
            <a:r>
              <a:rPr lang="ru-RU" sz="2800" dirty="0" err="1" smtClean="0">
                <a:effectLst/>
                <a:latin typeface="Times New Roman"/>
                <a:ea typeface="Calibri"/>
                <a:cs typeface="Times New Roman"/>
              </a:rPr>
              <a:t>типів</a:t>
            </a:r>
            <a:r>
              <a:rPr lang="ru-RU" sz="2800" spc="-40" dirty="0" smtClean="0">
                <a:effectLst/>
                <a:latin typeface="Times New Roman"/>
                <a:ea typeface="Calibri"/>
                <a:cs typeface="Times New Roman"/>
              </a:rPr>
              <a:t> </a:t>
            </a:r>
            <a:r>
              <a:rPr lang="ru-RU" sz="2800" dirty="0" smtClean="0">
                <a:effectLst/>
                <a:latin typeface="Times New Roman"/>
                <a:ea typeface="Calibri"/>
                <a:cs typeface="Times New Roman"/>
              </a:rPr>
              <a:t>самих</a:t>
            </a:r>
            <a:r>
              <a:rPr lang="ru-RU" sz="2800" spc="-35" dirty="0" smtClean="0">
                <a:effectLst/>
                <a:latin typeface="Times New Roman"/>
                <a:ea typeface="Calibri"/>
                <a:cs typeface="Times New Roman"/>
              </a:rPr>
              <a:t> </a:t>
            </a:r>
            <a:r>
              <a:rPr lang="ru-RU" sz="2800" spc="-5" dirty="0" err="1" smtClean="0">
                <a:effectLst/>
                <a:latin typeface="Times New Roman"/>
                <a:ea typeface="Calibri"/>
                <a:cs typeface="Times New Roman"/>
              </a:rPr>
              <a:t>вуликів</a:t>
            </a:r>
            <a:r>
              <a:rPr lang="ru-RU" sz="2800" spc="-5" dirty="0" smtClean="0">
                <a:effectLst/>
                <a:latin typeface="Times New Roman"/>
                <a:ea typeface="Calibri"/>
                <a:cs typeface="Times New Roman"/>
              </a:rPr>
              <a:t>.</a:t>
            </a:r>
            <a:r>
              <a:rPr lang="ru-RU" sz="2800" dirty="0">
                <a:ea typeface="Calibri"/>
                <a:cs typeface="Times New Roman"/>
              </a:rPr>
              <a:t/>
            </a:r>
            <a:br>
              <a:rPr lang="ru-RU" sz="2800" dirty="0">
                <a:ea typeface="Calibri"/>
                <a:cs typeface="Times New Roman"/>
              </a:rPr>
            </a:br>
            <a:r>
              <a:rPr lang="ru-RU" sz="2800" dirty="0" smtClean="0">
                <a:ea typeface="Calibri"/>
                <a:cs typeface="Times New Roman"/>
              </a:rPr>
              <a:t>	</a:t>
            </a:r>
            <a:r>
              <a:rPr lang="ru-RU" sz="2800" spc="-5" dirty="0" err="1" smtClean="0">
                <a:effectLst/>
                <a:latin typeface="Times New Roman"/>
                <a:ea typeface="Calibri"/>
                <a:cs typeface="Times New Roman"/>
              </a:rPr>
              <a:t>Дані</a:t>
            </a:r>
            <a:r>
              <a:rPr lang="ru-RU" sz="2800" spc="260" dirty="0" smtClean="0">
                <a:effectLst/>
                <a:latin typeface="Times New Roman"/>
                <a:ea typeface="Calibri"/>
                <a:cs typeface="Times New Roman"/>
              </a:rPr>
              <a:t> </a:t>
            </a:r>
            <a:r>
              <a:rPr lang="ru-RU" sz="2800" spc="-5" dirty="0" smtClean="0">
                <a:effectLst/>
                <a:latin typeface="Times New Roman"/>
                <a:ea typeface="Calibri"/>
                <a:cs typeface="Times New Roman"/>
              </a:rPr>
              <a:t>про</a:t>
            </a:r>
            <a:r>
              <a:rPr lang="ru-RU" sz="2800" spc="255" dirty="0" smtClean="0">
                <a:effectLst/>
                <a:latin typeface="Times New Roman"/>
                <a:ea typeface="Calibri"/>
                <a:cs typeface="Times New Roman"/>
              </a:rPr>
              <a:t> </a:t>
            </a:r>
            <a:r>
              <a:rPr lang="ru-RU" sz="2800" dirty="0" err="1" smtClean="0">
                <a:effectLst/>
                <a:latin typeface="Times New Roman"/>
                <a:ea typeface="Calibri"/>
                <a:cs typeface="Times New Roman"/>
              </a:rPr>
              <a:t>походження</a:t>
            </a:r>
            <a:r>
              <a:rPr lang="ru-RU" sz="2800" spc="265" dirty="0" smtClean="0">
                <a:effectLst/>
                <a:latin typeface="Times New Roman"/>
                <a:ea typeface="Calibri"/>
                <a:cs typeface="Times New Roman"/>
              </a:rPr>
              <a:t> </a:t>
            </a:r>
            <a:r>
              <a:rPr lang="ru-RU" sz="2800" dirty="0" smtClean="0">
                <a:effectLst/>
                <a:latin typeface="Times New Roman"/>
                <a:ea typeface="Calibri"/>
                <a:cs typeface="Times New Roman"/>
              </a:rPr>
              <a:t>і</a:t>
            </a:r>
            <a:r>
              <a:rPr lang="ru-RU" sz="2800" spc="260" dirty="0" smtClean="0">
                <a:effectLst/>
                <a:latin typeface="Times New Roman"/>
                <a:ea typeface="Calibri"/>
                <a:cs typeface="Times New Roman"/>
              </a:rPr>
              <a:t> </a:t>
            </a:r>
            <a:r>
              <a:rPr lang="ru-RU" sz="2800" dirty="0" err="1" smtClean="0">
                <a:effectLst/>
                <a:latin typeface="Times New Roman"/>
                <a:ea typeface="Calibri"/>
                <a:cs typeface="Times New Roman"/>
              </a:rPr>
              <a:t>вік</a:t>
            </a:r>
            <a:r>
              <a:rPr lang="ru-RU" sz="2800" spc="260" dirty="0" smtClean="0">
                <a:effectLst/>
                <a:latin typeface="Times New Roman"/>
                <a:ea typeface="Calibri"/>
                <a:cs typeface="Times New Roman"/>
              </a:rPr>
              <a:t> </a:t>
            </a:r>
            <a:r>
              <a:rPr lang="ru-RU" sz="2800" dirty="0" smtClean="0">
                <a:effectLst/>
                <a:latin typeface="Times New Roman"/>
                <a:ea typeface="Calibri"/>
                <a:cs typeface="Times New Roman"/>
              </a:rPr>
              <a:t>матки</a:t>
            </a:r>
            <a:r>
              <a:rPr lang="ru-RU" sz="2800" spc="260" dirty="0" smtClean="0">
                <a:effectLst/>
                <a:latin typeface="Times New Roman"/>
                <a:ea typeface="Calibri"/>
                <a:cs typeface="Times New Roman"/>
              </a:rPr>
              <a:t> </a:t>
            </a:r>
            <a:r>
              <a:rPr lang="ru-RU" sz="2800" spc="-5" dirty="0" err="1" smtClean="0">
                <a:effectLst/>
                <a:latin typeface="Times New Roman"/>
                <a:ea typeface="Calibri"/>
                <a:cs typeface="Times New Roman"/>
              </a:rPr>
              <a:t>беруть</a:t>
            </a:r>
            <a:r>
              <a:rPr lang="ru-RU" sz="2800" spc="260" dirty="0" smtClean="0">
                <a:effectLst/>
                <a:latin typeface="Times New Roman"/>
                <a:ea typeface="Calibri"/>
                <a:cs typeface="Times New Roman"/>
              </a:rPr>
              <a:t> </a:t>
            </a:r>
            <a:r>
              <a:rPr lang="ru-RU" sz="2800" dirty="0" err="1" smtClean="0">
                <a:effectLst/>
                <a:latin typeface="Times New Roman"/>
                <a:ea typeface="Calibri"/>
                <a:cs typeface="Times New Roman"/>
              </a:rPr>
              <a:t>із</a:t>
            </a:r>
            <a:r>
              <a:rPr lang="ru-RU" sz="2800" spc="250" dirty="0" smtClean="0">
                <a:effectLst/>
                <a:latin typeface="Times New Roman"/>
                <a:ea typeface="Calibri"/>
                <a:cs typeface="Times New Roman"/>
              </a:rPr>
              <a:t> </a:t>
            </a:r>
            <a:r>
              <a:rPr lang="ru-RU" sz="2800" spc="-5" dirty="0" smtClean="0">
                <a:effectLst/>
                <a:latin typeface="Times New Roman"/>
                <a:ea typeface="Calibri"/>
                <a:cs typeface="Times New Roman"/>
              </a:rPr>
              <a:t>журналу</a:t>
            </a:r>
            <a:r>
              <a:rPr lang="ru-RU" sz="2800" spc="260" dirty="0" smtClean="0">
                <a:effectLst/>
                <a:latin typeface="Times New Roman"/>
                <a:ea typeface="Calibri"/>
                <a:cs typeface="Times New Roman"/>
              </a:rPr>
              <a:t> </a:t>
            </a:r>
            <a:r>
              <a:rPr lang="ru-RU" sz="2800" dirty="0" err="1" smtClean="0">
                <a:effectLst/>
                <a:latin typeface="Times New Roman"/>
                <a:ea typeface="Calibri"/>
                <a:cs typeface="Times New Roman"/>
              </a:rPr>
              <a:t>пасічного</a:t>
            </a:r>
            <a:r>
              <a:rPr lang="ru-RU" sz="2800" spc="260" dirty="0" smtClean="0">
                <a:effectLst/>
                <a:latin typeface="Times New Roman"/>
                <a:ea typeface="Calibri"/>
                <a:cs typeface="Times New Roman"/>
              </a:rPr>
              <a:t> </a:t>
            </a:r>
            <a:r>
              <a:rPr lang="ru-RU" sz="2800" spc="-5" dirty="0" err="1" smtClean="0">
                <a:effectLst/>
                <a:latin typeface="Times New Roman"/>
                <a:ea typeface="Calibri"/>
                <a:cs typeface="Times New Roman"/>
              </a:rPr>
              <a:t>обліку</a:t>
            </a:r>
            <a:r>
              <a:rPr lang="ru-RU" sz="2800" spc="-5" dirty="0" smtClean="0">
                <a:effectLst/>
                <a:latin typeface="Times New Roman"/>
                <a:ea typeface="Calibri"/>
                <a:cs typeface="Times New Roman"/>
              </a:rPr>
              <a:t>.</a:t>
            </a:r>
            <a:r>
              <a:rPr lang="ru-RU" sz="2800" spc="255" dirty="0" smtClean="0">
                <a:effectLst/>
                <a:latin typeface="Times New Roman"/>
                <a:ea typeface="Calibri"/>
                <a:cs typeface="Times New Roman"/>
              </a:rPr>
              <a:t> </a:t>
            </a:r>
            <a:r>
              <a:rPr lang="ru-RU" sz="2800" spc="-5" dirty="0" err="1" smtClean="0">
                <a:effectLst/>
                <a:latin typeface="Times New Roman"/>
                <a:ea typeface="Calibri"/>
                <a:cs typeface="Times New Roman"/>
              </a:rPr>
              <a:t>Тривалість</a:t>
            </a:r>
            <a:r>
              <a:rPr lang="ru-RU" sz="2800" spc="160" dirty="0" smtClean="0">
                <a:effectLst/>
                <a:latin typeface="Times New Roman"/>
                <a:ea typeface="Calibri"/>
                <a:cs typeface="Times New Roman"/>
              </a:rPr>
              <a:t> </a:t>
            </a:r>
            <a:r>
              <a:rPr lang="ru-RU" sz="2800" spc="-5" dirty="0" err="1" smtClean="0">
                <a:effectLst/>
                <a:latin typeface="Times New Roman"/>
                <a:ea typeface="Calibri"/>
                <a:cs typeface="Times New Roman"/>
              </a:rPr>
              <a:t>життя</a:t>
            </a:r>
            <a:r>
              <a:rPr lang="ru-RU" sz="2800" spc="105" dirty="0" smtClean="0">
                <a:effectLst/>
                <a:latin typeface="Times New Roman"/>
                <a:ea typeface="Calibri"/>
                <a:cs typeface="Times New Roman"/>
              </a:rPr>
              <a:t> </a:t>
            </a:r>
            <a:r>
              <a:rPr lang="ru-RU" sz="2800" dirty="0" err="1" smtClean="0">
                <a:effectLst/>
                <a:latin typeface="Times New Roman"/>
                <a:ea typeface="Calibri"/>
                <a:cs typeface="Times New Roman"/>
              </a:rPr>
              <a:t>бджіл</a:t>
            </a:r>
            <a:r>
              <a:rPr lang="ru-RU" sz="2800" spc="105" dirty="0" smtClean="0">
                <a:effectLst/>
                <a:latin typeface="Times New Roman"/>
                <a:ea typeface="Calibri"/>
                <a:cs typeface="Times New Roman"/>
              </a:rPr>
              <a:t> </a:t>
            </a:r>
            <a:r>
              <a:rPr lang="ru-RU" sz="2800" spc="-5" dirty="0" err="1" smtClean="0">
                <a:effectLst/>
                <a:latin typeface="Times New Roman"/>
                <a:ea typeface="Calibri"/>
                <a:cs typeface="Times New Roman"/>
              </a:rPr>
              <a:t>вивчають</a:t>
            </a:r>
            <a:r>
              <a:rPr lang="ru-RU" sz="2800" spc="105" dirty="0" smtClean="0">
                <a:effectLst/>
                <a:latin typeface="Times New Roman"/>
                <a:ea typeface="Calibri"/>
                <a:cs typeface="Times New Roman"/>
              </a:rPr>
              <a:t> </a:t>
            </a:r>
            <a:r>
              <a:rPr lang="ru-RU" sz="2800" dirty="0" smtClean="0">
                <a:effectLst/>
                <a:latin typeface="Times New Roman"/>
                <a:ea typeface="Calibri"/>
                <a:cs typeface="Times New Roman"/>
              </a:rPr>
              <a:t>у</a:t>
            </a:r>
            <a:r>
              <a:rPr lang="ru-RU" sz="2800" spc="115" dirty="0" smtClean="0">
                <a:effectLst/>
                <a:latin typeface="Times New Roman"/>
                <a:ea typeface="Calibri"/>
                <a:cs typeface="Times New Roman"/>
              </a:rPr>
              <a:t> </a:t>
            </a:r>
            <a:r>
              <a:rPr lang="ru-RU" sz="2800" spc="-5" dirty="0" err="1" smtClean="0">
                <a:effectLst/>
                <a:latin typeface="Times New Roman"/>
                <a:ea typeface="Calibri"/>
                <a:cs typeface="Times New Roman"/>
              </a:rPr>
              <a:t>лабораторних</a:t>
            </a:r>
            <a:r>
              <a:rPr lang="ru-RU" sz="2800" spc="105" dirty="0" smtClean="0">
                <a:effectLst/>
                <a:latin typeface="Times New Roman"/>
                <a:ea typeface="Calibri"/>
                <a:cs typeface="Times New Roman"/>
              </a:rPr>
              <a:t> </a:t>
            </a:r>
            <a:r>
              <a:rPr lang="ru-RU" sz="2800" dirty="0" err="1" smtClean="0">
                <a:effectLst/>
                <a:latin typeface="Times New Roman"/>
                <a:ea typeface="Calibri"/>
                <a:cs typeface="Times New Roman"/>
              </a:rPr>
              <a:t>дослідах</a:t>
            </a:r>
            <a:r>
              <a:rPr lang="ru-RU" sz="2800" spc="100" dirty="0" smtClean="0">
                <a:effectLst/>
                <a:latin typeface="Times New Roman"/>
                <a:ea typeface="Calibri"/>
                <a:cs typeface="Times New Roman"/>
              </a:rPr>
              <a:t> </a:t>
            </a:r>
            <a:r>
              <a:rPr lang="ru-RU" sz="2800" dirty="0" smtClean="0">
                <a:effectLst/>
                <a:latin typeface="Times New Roman"/>
                <a:ea typeface="Calibri"/>
                <a:cs typeface="Times New Roman"/>
              </a:rPr>
              <a:t>в</a:t>
            </a:r>
            <a:r>
              <a:rPr lang="ru-RU" sz="2800" spc="100" dirty="0" smtClean="0">
                <a:effectLst/>
                <a:latin typeface="Times New Roman"/>
                <a:ea typeface="Calibri"/>
                <a:cs typeface="Times New Roman"/>
              </a:rPr>
              <a:t> </a:t>
            </a:r>
            <a:r>
              <a:rPr lang="ru-RU" sz="2800" dirty="0" err="1" smtClean="0">
                <a:effectLst/>
                <a:latin typeface="Times New Roman"/>
                <a:ea typeface="Calibri"/>
                <a:cs typeface="Times New Roman"/>
              </a:rPr>
              <a:t>ентомологічних</a:t>
            </a:r>
            <a:r>
              <a:rPr lang="ru-RU" sz="2800" spc="100" dirty="0" smtClean="0">
                <a:effectLst/>
                <a:latin typeface="Times New Roman"/>
                <a:ea typeface="Calibri"/>
                <a:cs typeface="Times New Roman"/>
              </a:rPr>
              <a:t> </a:t>
            </a:r>
            <a:r>
              <a:rPr lang="ru-RU" sz="2800" dirty="0" smtClean="0">
                <a:effectLst/>
                <a:latin typeface="Times New Roman"/>
                <a:ea typeface="Calibri"/>
                <a:cs typeface="Times New Roman"/>
              </a:rPr>
              <a:t>садках,</a:t>
            </a:r>
            <a:r>
              <a:rPr lang="ru-RU" sz="2800" spc="100" dirty="0" smtClean="0">
                <a:effectLst/>
                <a:latin typeface="Times New Roman"/>
                <a:ea typeface="Calibri"/>
                <a:cs typeface="Times New Roman"/>
              </a:rPr>
              <a:t> </a:t>
            </a:r>
            <a:r>
              <a:rPr lang="ru-RU" sz="2800" dirty="0" err="1" smtClean="0">
                <a:effectLst/>
                <a:latin typeface="Times New Roman"/>
                <a:ea typeface="Calibri"/>
                <a:cs typeface="Times New Roman"/>
              </a:rPr>
              <a:t>щодня</a:t>
            </a:r>
            <a:r>
              <a:rPr lang="ru-RU" sz="2800" spc="120" dirty="0" smtClean="0">
                <a:effectLst/>
                <a:latin typeface="Times New Roman"/>
                <a:ea typeface="Calibri"/>
                <a:cs typeface="Times New Roman"/>
              </a:rPr>
              <a:t> </a:t>
            </a:r>
            <a:r>
              <a:rPr lang="ru-RU" sz="2800" spc="-5" dirty="0" err="1" smtClean="0">
                <a:effectLst/>
                <a:latin typeface="Times New Roman"/>
                <a:ea typeface="Calibri"/>
                <a:cs typeface="Times New Roman"/>
              </a:rPr>
              <a:t>підраховуючи</a:t>
            </a:r>
            <a:r>
              <a:rPr lang="ru-RU" sz="2800" spc="-50" dirty="0" smtClean="0">
                <a:effectLst/>
                <a:latin typeface="Times New Roman"/>
                <a:ea typeface="Calibri"/>
                <a:cs typeface="Times New Roman"/>
              </a:rPr>
              <a:t> </a:t>
            </a:r>
            <a:r>
              <a:rPr lang="ru-RU" sz="2800" dirty="0" err="1" smtClean="0">
                <a:effectLst/>
                <a:latin typeface="Times New Roman"/>
                <a:ea typeface="Calibri"/>
                <a:cs typeface="Times New Roman"/>
              </a:rPr>
              <a:t>їх</a:t>
            </a:r>
            <a:r>
              <a:rPr lang="ru-RU" sz="2800" spc="-50" dirty="0" smtClean="0">
                <a:effectLst/>
                <a:latin typeface="Times New Roman"/>
                <a:ea typeface="Calibri"/>
                <a:cs typeface="Times New Roman"/>
              </a:rPr>
              <a:t> </a:t>
            </a:r>
            <a:r>
              <a:rPr lang="ru-RU" sz="2800" dirty="0" err="1" smtClean="0">
                <a:effectLst/>
                <a:latin typeface="Times New Roman"/>
                <a:ea typeface="Calibri"/>
                <a:cs typeface="Times New Roman"/>
              </a:rPr>
              <a:t>відхід</a:t>
            </a:r>
            <a:r>
              <a:rPr lang="ru-RU" sz="2800" dirty="0" smtClean="0">
                <a:effectLst/>
                <a:latin typeface="Times New Roman"/>
                <a:ea typeface="Calibri"/>
                <a:cs typeface="Times New Roman"/>
              </a:rPr>
              <a:t>.</a:t>
            </a:r>
            <a:r>
              <a:rPr lang="ru-RU" sz="2800" dirty="0">
                <a:ea typeface="Calibri"/>
                <a:cs typeface="Times New Roman"/>
              </a:rPr>
              <a:t/>
            </a:r>
            <a:br>
              <a:rPr lang="ru-RU" sz="2800" dirty="0">
                <a:ea typeface="Calibri"/>
                <a:cs typeface="Times New Roman"/>
              </a:rPr>
            </a:br>
            <a:endParaRPr lang="ru-RU" sz="2800" dirty="0"/>
          </a:p>
        </p:txBody>
      </p:sp>
    </p:spTree>
    <p:extLst>
      <p:ext uri="{BB962C8B-B14F-4D97-AF65-F5344CB8AC3E}">
        <p14:creationId xmlns:p14="http://schemas.microsoft.com/office/powerpoint/2010/main" val="233357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98578"/>
          </a:xfrm>
        </p:spPr>
        <p:txBody>
          <a:bodyPr>
            <a:normAutofit/>
          </a:bodyPr>
          <a:lstStyle/>
          <a:p>
            <a:pPr algn="l"/>
            <a:r>
              <a:rPr lang="ru-RU" sz="2200" b="1" spc="-5" dirty="0" err="1" smtClean="0">
                <a:solidFill>
                  <a:srgbClr val="C00000"/>
                </a:solidFill>
                <a:latin typeface="Times New Roman"/>
                <a:ea typeface="Calibri"/>
                <a:cs typeface="Times New Roman"/>
              </a:rPr>
              <a:t>Нектаропродуктивність</a:t>
            </a:r>
            <a:r>
              <a:rPr lang="ru-RU" sz="2200" spc="235" dirty="0" smtClean="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визначають</a:t>
            </a:r>
            <a:r>
              <a:rPr lang="ru-RU" sz="2200" spc="240"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методом</a:t>
            </a:r>
            <a:r>
              <a:rPr lang="ru-RU" sz="2200" spc="17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мікропіпеток</a:t>
            </a:r>
            <a:r>
              <a:rPr lang="ru-RU" sz="2200" spc="-60"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або</a:t>
            </a:r>
            <a:r>
              <a:rPr lang="ru-RU" sz="2200" spc="-60" dirty="0">
                <a:solidFill>
                  <a:prstClr val="black"/>
                </a:solidFill>
                <a:latin typeface="Times New Roman"/>
                <a:ea typeface="Calibri"/>
                <a:cs typeface="Times New Roman"/>
              </a:rPr>
              <a:t> </a:t>
            </a:r>
            <a:r>
              <a:rPr lang="ru-RU" sz="2200" spc="-5" dirty="0">
                <a:solidFill>
                  <a:prstClr val="black"/>
                </a:solidFill>
                <a:latin typeface="Times New Roman"/>
                <a:ea typeface="Calibri"/>
                <a:cs typeface="Times New Roman"/>
              </a:rPr>
              <a:t>методом</a:t>
            </a:r>
            <a:r>
              <a:rPr lang="ru-RU" sz="2200" spc="-5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змивання</a:t>
            </a:r>
            <a:r>
              <a:rPr lang="ru-RU" sz="2200" spc="-5" dirty="0">
                <a:solidFill>
                  <a:prstClr val="black"/>
                </a:solidFill>
                <a:latin typeface="Times New Roman"/>
                <a:ea typeface="Calibri"/>
                <a:cs typeface="Times New Roman"/>
              </a:rPr>
              <a:t>.</a:t>
            </a:r>
            <a:r>
              <a:rPr lang="ru-RU" sz="1600" dirty="0">
                <a:solidFill>
                  <a:prstClr val="black"/>
                </a:solidFill>
                <a:ea typeface="Calibri"/>
                <a:cs typeface="Times New Roman"/>
              </a:rPr>
              <a:t/>
            </a:r>
            <a:br>
              <a:rPr lang="ru-RU" sz="1600" dirty="0">
                <a:solidFill>
                  <a:prstClr val="black"/>
                </a:solidFill>
                <a:ea typeface="Calibri"/>
                <a:cs typeface="Times New Roman"/>
              </a:rPr>
            </a:br>
            <a:r>
              <a:rPr lang="ru-RU" sz="2200" b="1" dirty="0">
                <a:solidFill>
                  <a:srgbClr val="C00000"/>
                </a:solidFill>
                <a:latin typeface="Times New Roman"/>
                <a:ea typeface="Calibri"/>
                <a:cs typeface="Times New Roman"/>
              </a:rPr>
              <a:t>Методом</a:t>
            </a:r>
            <a:r>
              <a:rPr lang="ru-RU" sz="2200" b="1" spc="15" dirty="0">
                <a:solidFill>
                  <a:srgbClr val="C00000"/>
                </a:solidFill>
                <a:latin typeface="Times New Roman"/>
                <a:ea typeface="Calibri"/>
                <a:cs typeface="Times New Roman"/>
              </a:rPr>
              <a:t> </a:t>
            </a:r>
            <a:r>
              <a:rPr lang="ru-RU" sz="2200" b="1" dirty="0" err="1">
                <a:solidFill>
                  <a:srgbClr val="C00000"/>
                </a:solidFill>
                <a:latin typeface="Times New Roman"/>
                <a:ea typeface="Calibri"/>
                <a:cs typeface="Times New Roman"/>
              </a:rPr>
              <a:t>мікропіпеток</a:t>
            </a:r>
            <a:r>
              <a:rPr lang="ru-RU" sz="2200" b="1" spc="20" dirty="0">
                <a:solidFill>
                  <a:srgbClr val="C00000"/>
                </a:solidFill>
                <a:latin typeface="Times New Roman"/>
                <a:ea typeface="Calibri"/>
                <a:cs typeface="Times New Roman"/>
              </a:rPr>
              <a:t> </a:t>
            </a:r>
            <a:r>
              <a:rPr lang="ru-RU" sz="2200" spc="-5" dirty="0" err="1">
                <a:solidFill>
                  <a:prstClr val="black"/>
                </a:solidFill>
                <a:latin typeface="Times New Roman"/>
                <a:ea typeface="Calibri"/>
                <a:cs typeface="Times New Roman"/>
              </a:rPr>
              <a:t>розраховують</a:t>
            </a:r>
            <a:r>
              <a:rPr lang="ru-RU" sz="2200" spc="20"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кількість</a:t>
            </a:r>
            <a:r>
              <a:rPr lang="ru-RU" sz="2200" spc="20" dirty="0">
                <a:solidFill>
                  <a:prstClr val="black"/>
                </a:solidFill>
                <a:latin typeface="Times New Roman"/>
                <a:ea typeface="Calibri"/>
                <a:cs typeface="Times New Roman"/>
              </a:rPr>
              <a:t> </a:t>
            </a:r>
            <a:r>
              <a:rPr lang="ru-RU" sz="2200" spc="-5" dirty="0">
                <a:solidFill>
                  <a:prstClr val="black"/>
                </a:solidFill>
                <a:latin typeface="Times New Roman"/>
                <a:ea typeface="Calibri"/>
                <a:cs typeface="Times New Roman"/>
              </a:rPr>
              <a:t>нектару</a:t>
            </a:r>
            <a:r>
              <a:rPr lang="ru-RU" sz="2200" spc="20"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в</a:t>
            </a:r>
            <a:r>
              <a:rPr lang="ru-RU" sz="2200" spc="15"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квітках</a:t>
            </a:r>
            <a:r>
              <a:rPr lang="ru-RU" sz="2200" spc="20"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і</a:t>
            </a:r>
            <a:r>
              <a:rPr lang="ru-RU" sz="2200" spc="20"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вміст</a:t>
            </a:r>
            <a:r>
              <a:rPr lang="ru-RU" sz="2200" spc="1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цукру</a:t>
            </a:r>
            <a:r>
              <a:rPr lang="ru-RU" sz="2200" dirty="0">
                <a:solidFill>
                  <a:prstClr val="black"/>
                </a:solidFill>
                <a:latin typeface="Times New Roman"/>
                <a:ea typeface="Calibri"/>
                <a:cs typeface="Times New Roman"/>
              </a:rPr>
              <a:t> </a:t>
            </a:r>
            <a:r>
              <a:rPr lang="ru-RU" sz="2200" spc="20"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в</a:t>
            </a:r>
            <a:r>
              <a:rPr lang="ru-RU" sz="2200" spc="14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ньому</a:t>
            </a:r>
            <a:r>
              <a:rPr lang="ru-RU" sz="2200" spc="-5" dirty="0">
                <a:solidFill>
                  <a:prstClr val="black"/>
                </a:solidFill>
                <a:latin typeface="Times New Roman"/>
                <a:ea typeface="Calibri"/>
                <a:cs typeface="Times New Roman"/>
              </a:rPr>
              <a:t>.</a:t>
            </a:r>
            <a:r>
              <a:rPr lang="ru-RU" sz="2200" spc="75" dirty="0">
                <a:solidFill>
                  <a:prstClr val="black"/>
                </a:solidFill>
                <a:latin typeface="Times New Roman"/>
                <a:ea typeface="Calibri"/>
                <a:cs typeface="Times New Roman"/>
              </a:rPr>
              <a:t> </a:t>
            </a:r>
            <a:r>
              <a:rPr lang="ru-RU" sz="2200" spc="-5" dirty="0">
                <a:solidFill>
                  <a:prstClr val="black"/>
                </a:solidFill>
                <a:latin typeface="Times New Roman"/>
                <a:ea typeface="Calibri"/>
                <a:cs typeface="Times New Roman"/>
              </a:rPr>
              <a:t>Нектар</a:t>
            </a:r>
            <a:r>
              <a:rPr lang="ru-RU" sz="2200" spc="80"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з</a:t>
            </a:r>
            <a:r>
              <a:rPr lang="ru-RU" sz="2200" spc="80"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квітки</a:t>
            </a:r>
            <a:r>
              <a:rPr lang="ru-RU" sz="2200" spc="80"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відбирають</a:t>
            </a:r>
            <a:r>
              <a:rPr lang="ru-RU" sz="2200" spc="80"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мікропіпеткою</a:t>
            </a:r>
            <a:r>
              <a:rPr lang="ru-RU" sz="2200" spc="8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з</a:t>
            </a:r>
            <a:r>
              <a:rPr lang="ru-RU" sz="2200" spc="80"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капілярним</a:t>
            </a:r>
            <a:r>
              <a:rPr lang="ru-RU" sz="2200" spc="8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кінцем</a:t>
            </a:r>
            <a:r>
              <a:rPr lang="ru-RU" sz="2200" spc="90"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1-1,5</a:t>
            </a:r>
            <a:r>
              <a:rPr lang="ru-RU" sz="2200" spc="7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см</a:t>
            </a:r>
            <a:r>
              <a:rPr lang="ru-RU" sz="2200" spc="80"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завдовжки</a:t>
            </a:r>
            <a:r>
              <a:rPr lang="ru-RU" sz="2200" spc="-5" dirty="0">
                <a:solidFill>
                  <a:prstClr val="black"/>
                </a:solidFill>
                <a:latin typeface="Times New Roman"/>
                <a:ea typeface="Calibri"/>
                <a:cs typeface="Times New Roman"/>
              </a:rPr>
              <a:t>,</a:t>
            </a:r>
            <a:r>
              <a:rPr lang="ru-RU" sz="2200" spc="21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до</a:t>
            </a:r>
            <a:r>
              <a:rPr lang="ru-RU" sz="2200" spc="12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протилежного</a:t>
            </a:r>
            <a:r>
              <a:rPr lang="ru-RU" sz="2200" spc="125"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кінця</a:t>
            </a:r>
            <a:r>
              <a:rPr lang="ru-RU" sz="2200" spc="130"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якої</a:t>
            </a:r>
            <a:r>
              <a:rPr lang="ru-RU" sz="2200" spc="130"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приєднують</a:t>
            </a:r>
            <a:r>
              <a:rPr lang="ru-RU" sz="2200" spc="12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довгу</a:t>
            </a:r>
            <a:r>
              <a:rPr lang="ru-RU" sz="2200" spc="14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гумову</a:t>
            </a:r>
            <a:r>
              <a:rPr lang="ru-RU" sz="2200" spc="130" dirty="0">
                <a:solidFill>
                  <a:prstClr val="black"/>
                </a:solidFill>
                <a:latin typeface="Times New Roman"/>
                <a:ea typeface="Calibri"/>
                <a:cs typeface="Times New Roman"/>
              </a:rPr>
              <a:t> </a:t>
            </a:r>
            <a:r>
              <a:rPr lang="ru-RU" sz="2200" spc="-5" dirty="0">
                <a:solidFill>
                  <a:prstClr val="black"/>
                </a:solidFill>
                <a:latin typeface="Times New Roman"/>
                <a:ea typeface="Calibri"/>
                <a:cs typeface="Times New Roman"/>
              </a:rPr>
              <a:t>трубку</a:t>
            </a:r>
            <a:r>
              <a:rPr lang="ru-RU" sz="2200" spc="135"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із</a:t>
            </a:r>
            <a:r>
              <a:rPr lang="ru-RU" sz="2200" spc="12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скляним</a:t>
            </a:r>
            <a:r>
              <a:rPr lang="ru-RU" sz="2200" spc="130" dirty="0">
                <a:solidFill>
                  <a:prstClr val="black"/>
                </a:solidFill>
                <a:latin typeface="Times New Roman"/>
                <a:ea typeface="Calibri"/>
                <a:cs typeface="Times New Roman"/>
              </a:rPr>
              <a:t> </a:t>
            </a:r>
            <a:r>
              <a:rPr lang="ru-RU" sz="2200" spc="-5" dirty="0">
                <a:solidFill>
                  <a:prstClr val="black"/>
                </a:solidFill>
                <a:latin typeface="Times New Roman"/>
                <a:ea typeface="Calibri"/>
                <a:cs typeface="Times New Roman"/>
              </a:rPr>
              <a:t>наконечником.</a:t>
            </a:r>
            <a:r>
              <a:rPr lang="ru-RU" sz="2200" spc="12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У</a:t>
            </a:r>
            <a:r>
              <a:rPr lang="ru-RU" sz="2200" spc="22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міру</a:t>
            </a:r>
            <a:r>
              <a:rPr lang="ru-RU" sz="2200" spc="7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відбирання</a:t>
            </a:r>
            <a:r>
              <a:rPr lang="ru-RU" sz="2200" spc="75" dirty="0">
                <a:solidFill>
                  <a:prstClr val="black"/>
                </a:solidFill>
                <a:latin typeface="Times New Roman"/>
                <a:ea typeface="Calibri"/>
                <a:cs typeface="Times New Roman"/>
              </a:rPr>
              <a:t> </a:t>
            </a:r>
            <a:r>
              <a:rPr lang="ru-RU" sz="2200" spc="-5" dirty="0">
                <a:solidFill>
                  <a:prstClr val="black"/>
                </a:solidFill>
                <a:latin typeface="Times New Roman"/>
                <a:ea typeface="Calibri"/>
                <a:cs typeface="Times New Roman"/>
              </a:rPr>
              <a:t>нектару</a:t>
            </a:r>
            <a:r>
              <a:rPr lang="ru-RU" sz="2200" spc="8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його</a:t>
            </a:r>
            <a:r>
              <a:rPr lang="ru-RU" sz="2200" spc="70"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видувають</a:t>
            </a:r>
            <a:r>
              <a:rPr lang="ru-RU" sz="2200" spc="7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з</a:t>
            </a:r>
            <a:r>
              <a:rPr lang="ru-RU" sz="2200" spc="70"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піпетки</a:t>
            </a:r>
            <a:r>
              <a:rPr lang="ru-RU" sz="2200" spc="6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у</a:t>
            </a:r>
            <a:r>
              <a:rPr lang="ru-RU" sz="2200" spc="75"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скляний</a:t>
            </a:r>
            <a:r>
              <a:rPr lang="ru-RU" sz="2200" spc="70"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приймач</a:t>
            </a:r>
            <a:r>
              <a:rPr lang="ru-RU" sz="2200" spc="7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з</a:t>
            </a:r>
            <a:r>
              <a:rPr lang="ru-RU" sz="2200" spc="65"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капілярними</a:t>
            </a:r>
            <a:r>
              <a:rPr lang="ru-RU" sz="2200" spc="165"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кінцями</a:t>
            </a:r>
            <a:r>
              <a:rPr lang="ru-RU" sz="2200" spc="-2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3</a:t>
            </a:r>
            <a:r>
              <a:rPr lang="ru-RU" sz="2200" spc="-25" dirty="0">
                <a:solidFill>
                  <a:prstClr val="black"/>
                </a:solidFill>
                <a:latin typeface="Times New Roman"/>
                <a:ea typeface="Calibri"/>
                <a:cs typeface="Times New Roman"/>
              </a:rPr>
              <a:t> </a:t>
            </a:r>
            <a:r>
              <a:rPr lang="ru-RU" sz="2200" spc="-5" dirty="0">
                <a:solidFill>
                  <a:prstClr val="black"/>
                </a:solidFill>
                <a:latin typeface="Times New Roman"/>
                <a:ea typeface="Calibri"/>
                <a:cs typeface="Times New Roman"/>
              </a:rPr>
              <a:t>см</a:t>
            </a:r>
            <a:r>
              <a:rPr lang="ru-RU" sz="2200" spc="-2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завдовжки</a:t>
            </a:r>
            <a:r>
              <a:rPr lang="ru-RU" sz="2200" spc="-2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і</a:t>
            </a:r>
            <a:r>
              <a:rPr lang="ru-RU" sz="2200" spc="-25" dirty="0">
                <a:solidFill>
                  <a:prstClr val="black"/>
                </a:solidFill>
                <a:latin typeface="Times New Roman"/>
                <a:ea typeface="Calibri"/>
                <a:cs typeface="Times New Roman"/>
              </a:rPr>
              <a:t> </a:t>
            </a:r>
            <a:r>
              <a:rPr lang="ru-RU" sz="2200" spc="-5" dirty="0" err="1">
                <a:solidFill>
                  <a:prstClr val="black"/>
                </a:solidFill>
                <a:latin typeface="Times New Roman"/>
                <a:ea typeface="Calibri"/>
                <a:cs typeface="Times New Roman"/>
              </a:rPr>
              <a:t>місткістю</a:t>
            </a:r>
            <a:r>
              <a:rPr lang="ru-RU" sz="2200" spc="-25" dirty="0">
                <a:solidFill>
                  <a:prstClr val="black"/>
                </a:solidFill>
                <a:latin typeface="Times New Roman"/>
                <a:ea typeface="Calibri"/>
                <a:cs typeface="Times New Roman"/>
              </a:rPr>
              <a:t> </a:t>
            </a:r>
            <a:r>
              <a:rPr lang="ru-RU" sz="2200" spc="-5" dirty="0">
                <a:solidFill>
                  <a:prstClr val="black"/>
                </a:solidFill>
                <a:latin typeface="Times New Roman"/>
                <a:ea typeface="Calibri"/>
                <a:cs typeface="Times New Roman"/>
              </a:rPr>
              <a:t>не</a:t>
            </a:r>
            <a:r>
              <a:rPr lang="ru-RU" sz="2200" spc="-25" dirty="0">
                <a:solidFill>
                  <a:prstClr val="black"/>
                </a:solidFill>
                <a:latin typeface="Times New Roman"/>
                <a:ea typeface="Calibri"/>
                <a:cs typeface="Times New Roman"/>
              </a:rPr>
              <a:t> </a:t>
            </a:r>
            <a:r>
              <a:rPr lang="ru-RU" sz="2200" dirty="0" err="1">
                <a:solidFill>
                  <a:prstClr val="black"/>
                </a:solidFill>
                <a:latin typeface="Times New Roman"/>
                <a:ea typeface="Calibri"/>
                <a:cs typeface="Times New Roman"/>
              </a:rPr>
              <a:t>більше</a:t>
            </a:r>
            <a:r>
              <a:rPr lang="ru-RU" sz="2200" spc="-2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250</a:t>
            </a:r>
            <a:r>
              <a:rPr lang="ru-RU" sz="2200" spc="-25" dirty="0">
                <a:solidFill>
                  <a:prstClr val="black"/>
                </a:solidFill>
                <a:latin typeface="Times New Roman"/>
                <a:ea typeface="Calibri"/>
                <a:cs typeface="Times New Roman"/>
              </a:rPr>
              <a:t> </a:t>
            </a:r>
            <a:r>
              <a:rPr lang="ru-RU" sz="2200" dirty="0">
                <a:solidFill>
                  <a:prstClr val="black"/>
                </a:solidFill>
                <a:latin typeface="Times New Roman"/>
                <a:ea typeface="Calibri"/>
                <a:cs typeface="Times New Roman"/>
              </a:rPr>
              <a:t>мг.</a:t>
            </a:r>
            <a:r>
              <a:rPr lang="ru-RU" sz="1600" dirty="0">
                <a:solidFill>
                  <a:prstClr val="black"/>
                </a:solidFill>
                <a:ea typeface="Calibri"/>
                <a:cs typeface="Times New Roman"/>
              </a:rPr>
              <a:t/>
            </a:r>
            <a:br>
              <a:rPr lang="ru-RU" sz="1600" dirty="0">
                <a:solidFill>
                  <a:prstClr val="black"/>
                </a:solidFill>
                <a:ea typeface="Calibri"/>
                <a:cs typeface="Times New Roman"/>
              </a:rPr>
            </a:br>
            <a:r>
              <a:rPr lang="ru-RU" sz="2200" spc="-30" dirty="0" err="1">
                <a:solidFill>
                  <a:prstClr val="black"/>
                </a:solidFill>
                <a:latin typeface="Times New Roman"/>
                <a:ea typeface="Calibri"/>
                <a:cs typeface="+mn-cs"/>
              </a:rPr>
              <a:t>Спочатку</a:t>
            </a:r>
            <a:r>
              <a:rPr lang="ru-RU" sz="2200" spc="125" dirty="0">
                <a:solidFill>
                  <a:prstClr val="black"/>
                </a:solidFill>
                <a:latin typeface="Times New Roman"/>
                <a:ea typeface="Calibri"/>
                <a:cs typeface="+mn-cs"/>
              </a:rPr>
              <a:t> </a:t>
            </a:r>
            <a:r>
              <a:rPr lang="ru-RU" sz="2200" spc="-25" dirty="0" err="1">
                <a:solidFill>
                  <a:prstClr val="black"/>
                </a:solidFill>
                <a:latin typeface="Times New Roman"/>
                <a:ea typeface="Calibri"/>
                <a:cs typeface="+mn-cs"/>
              </a:rPr>
              <a:t>зваж</a:t>
            </a:r>
            <a:r>
              <a:rPr lang="ru-RU" sz="2200" spc="-20" dirty="0" err="1">
                <a:solidFill>
                  <a:prstClr val="black"/>
                </a:solidFill>
                <a:latin typeface="Times New Roman"/>
                <a:ea typeface="Calibri"/>
                <a:cs typeface="+mn-cs"/>
              </a:rPr>
              <a:t>ують</a:t>
            </a:r>
            <a:r>
              <a:rPr lang="ru-RU" sz="2200" spc="115" dirty="0">
                <a:solidFill>
                  <a:prstClr val="black"/>
                </a:solidFill>
                <a:latin typeface="Times New Roman"/>
                <a:ea typeface="Calibri"/>
                <a:cs typeface="+mn-cs"/>
              </a:rPr>
              <a:t> </a:t>
            </a:r>
            <a:r>
              <a:rPr lang="ru-RU" sz="2200" spc="-20" dirty="0" err="1">
                <a:solidFill>
                  <a:prstClr val="black"/>
                </a:solidFill>
                <a:latin typeface="Times New Roman"/>
                <a:ea typeface="Calibri"/>
                <a:cs typeface="+mn-cs"/>
              </a:rPr>
              <a:t>пу</a:t>
            </a:r>
            <a:r>
              <a:rPr lang="ru-RU" sz="2200" spc="-25" dirty="0" err="1">
                <a:solidFill>
                  <a:prstClr val="black"/>
                </a:solidFill>
                <a:latin typeface="Times New Roman"/>
                <a:ea typeface="Calibri"/>
                <a:cs typeface="+mn-cs"/>
              </a:rPr>
              <a:t>с</a:t>
            </a:r>
            <a:r>
              <a:rPr lang="ru-RU" sz="2200" spc="-20" dirty="0" err="1">
                <a:solidFill>
                  <a:prstClr val="black"/>
                </a:solidFill>
                <a:latin typeface="Times New Roman"/>
                <a:ea typeface="Calibri"/>
                <a:cs typeface="+mn-cs"/>
              </a:rPr>
              <a:t>тий</a:t>
            </a:r>
            <a:r>
              <a:rPr lang="ru-RU" sz="2200" spc="115" dirty="0">
                <a:solidFill>
                  <a:prstClr val="black"/>
                </a:solidFill>
                <a:latin typeface="Times New Roman"/>
                <a:ea typeface="Calibri"/>
                <a:cs typeface="+mn-cs"/>
              </a:rPr>
              <a:t> </a:t>
            </a:r>
            <a:r>
              <a:rPr lang="ru-RU" sz="2200" spc="-25" dirty="0" err="1">
                <a:solidFill>
                  <a:prstClr val="black"/>
                </a:solidFill>
                <a:latin typeface="Times New Roman"/>
                <a:ea typeface="Calibri"/>
                <a:cs typeface="+mn-cs"/>
              </a:rPr>
              <a:t>приймач</a:t>
            </a:r>
            <a:r>
              <a:rPr lang="ru-RU" sz="2200" spc="120" dirty="0">
                <a:solidFill>
                  <a:prstClr val="black"/>
                </a:solidFill>
                <a:latin typeface="Times New Roman"/>
                <a:ea typeface="Calibri"/>
                <a:cs typeface="+mn-cs"/>
              </a:rPr>
              <a:t> </a:t>
            </a:r>
            <a:br>
              <a:rPr lang="ru-RU" sz="2200" spc="120" dirty="0">
                <a:solidFill>
                  <a:prstClr val="black"/>
                </a:solidFill>
                <a:latin typeface="Times New Roman"/>
                <a:ea typeface="Calibri"/>
                <a:cs typeface="+mn-cs"/>
              </a:rPr>
            </a:br>
            <a:r>
              <a:rPr lang="ru-RU" sz="2200" spc="-10" dirty="0">
                <a:solidFill>
                  <a:prstClr val="black"/>
                </a:solidFill>
                <a:latin typeface="Times New Roman"/>
                <a:ea typeface="Calibri"/>
                <a:cs typeface="+mn-cs"/>
              </a:rPr>
              <a:t>на</a:t>
            </a:r>
            <a:r>
              <a:rPr lang="ru-RU" sz="2200" spc="115" dirty="0">
                <a:solidFill>
                  <a:prstClr val="black"/>
                </a:solidFill>
                <a:latin typeface="Times New Roman"/>
                <a:ea typeface="Calibri"/>
                <a:cs typeface="+mn-cs"/>
              </a:rPr>
              <a:t> </a:t>
            </a:r>
            <a:r>
              <a:rPr lang="ru-RU" sz="2200" spc="-25" dirty="0" err="1">
                <a:solidFill>
                  <a:prstClr val="black"/>
                </a:solidFill>
                <a:latin typeface="Times New Roman"/>
                <a:ea typeface="Calibri"/>
                <a:cs typeface="+mn-cs"/>
              </a:rPr>
              <a:t>торсійних</a:t>
            </a:r>
            <a:r>
              <a:rPr lang="ru-RU" sz="2200" spc="115" dirty="0">
                <a:solidFill>
                  <a:prstClr val="black"/>
                </a:solidFill>
                <a:latin typeface="Times New Roman"/>
                <a:ea typeface="Calibri"/>
                <a:cs typeface="+mn-cs"/>
              </a:rPr>
              <a:t> </a:t>
            </a:r>
            <a:r>
              <a:rPr lang="ru-RU" sz="2200" spc="-25" dirty="0" err="1">
                <a:solidFill>
                  <a:prstClr val="black"/>
                </a:solidFill>
                <a:latin typeface="Times New Roman"/>
                <a:ea typeface="Calibri"/>
                <a:cs typeface="+mn-cs"/>
              </a:rPr>
              <a:t>терезах</a:t>
            </a:r>
            <a:r>
              <a:rPr lang="ru-RU" sz="2200" spc="-20" dirty="0">
                <a:solidFill>
                  <a:prstClr val="black"/>
                </a:solidFill>
                <a:latin typeface="Times New Roman"/>
                <a:ea typeface="Calibri"/>
                <a:cs typeface="+mn-cs"/>
              </a:rPr>
              <a:t>,</a:t>
            </a:r>
            <a:r>
              <a:rPr lang="ru-RU" sz="2200" spc="115" dirty="0">
                <a:solidFill>
                  <a:prstClr val="black"/>
                </a:solidFill>
                <a:latin typeface="Times New Roman"/>
                <a:ea typeface="Calibri"/>
                <a:cs typeface="+mn-cs"/>
              </a:rPr>
              <a:t> </a:t>
            </a:r>
            <a:r>
              <a:rPr lang="ru-RU" sz="2200" dirty="0">
                <a:solidFill>
                  <a:prstClr val="black"/>
                </a:solidFill>
                <a:latin typeface="Times New Roman"/>
                <a:ea typeface="Calibri"/>
                <a:cs typeface="+mn-cs"/>
              </a:rPr>
              <a:t>а</a:t>
            </a:r>
            <a:r>
              <a:rPr lang="ru-RU" sz="2200" spc="120" dirty="0">
                <a:solidFill>
                  <a:prstClr val="black"/>
                </a:solidFill>
                <a:latin typeface="Times New Roman"/>
                <a:ea typeface="Calibri"/>
                <a:cs typeface="+mn-cs"/>
              </a:rPr>
              <a:t> </a:t>
            </a:r>
            <a:r>
              <a:rPr lang="ru-RU" sz="2200" spc="-20" dirty="0" err="1">
                <a:solidFill>
                  <a:prstClr val="black"/>
                </a:solidFill>
                <a:latin typeface="Times New Roman"/>
                <a:ea typeface="Calibri"/>
                <a:cs typeface="+mn-cs"/>
              </a:rPr>
              <a:t>пот</a:t>
            </a:r>
            <a:r>
              <a:rPr lang="ru-RU" sz="2200" spc="-25" dirty="0" err="1">
                <a:solidFill>
                  <a:prstClr val="black"/>
                </a:solidFill>
                <a:latin typeface="Times New Roman"/>
                <a:ea typeface="Calibri"/>
                <a:cs typeface="+mn-cs"/>
              </a:rPr>
              <a:t>ім</a:t>
            </a:r>
            <a:r>
              <a:rPr lang="ru-RU" sz="2200" spc="115" dirty="0">
                <a:solidFill>
                  <a:prstClr val="black"/>
                </a:solidFill>
                <a:latin typeface="Times New Roman"/>
                <a:ea typeface="Calibri"/>
                <a:cs typeface="+mn-cs"/>
              </a:rPr>
              <a:t> </a:t>
            </a:r>
            <a:r>
              <a:rPr lang="ru-RU" sz="2200" dirty="0">
                <a:solidFill>
                  <a:prstClr val="black"/>
                </a:solidFill>
                <a:latin typeface="Times New Roman"/>
                <a:ea typeface="Calibri"/>
                <a:cs typeface="+mn-cs"/>
              </a:rPr>
              <a:t>–</a:t>
            </a:r>
            <a:r>
              <a:rPr lang="ru-RU" sz="2200" spc="115" dirty="0">
                <a:solidFill>
                  <a:prstClr val="black"/>
                </a:solidFill>
                <a:latin typeface="Times New Roman"/>
                <a:ea typeface="Calibri"/>
                <a:cs typeface="+mn-cs"/>
              </a:rPr>
              <a:t> </a:t>
            </a:r>
            <a:br>
              <a:rPr lang="ru-RU" sz="2200" spc="115" dirty="0">
                <a:solidFill>
                  <a:prstClr val="black"/>
                </a:solidFill>
                <a:latin typeface="Times New Roman"/>
                <a:ea typeface="Calibri"/>
                <a:cs typeface="+mn-cs"/>
              </a:rPr>
            </a:br>
            <a:r>
              <a:rPr lang="ru-RU" sz="2200" dirty="0">
                <a:solidFill>
                  <a:prstClr val="black"/>
                </a:solidFill>
                <a:latin typeface="Times New Roman"/>
                <a:ea typeface="Calibri"/>
                <a:cs typeface="+mn-cs"/>
              </a:rPr>
              <a:t>з</a:t>
            </a:r>
            <a:r>
              <a:rPr lang="ru-RU" sz="2200" spc="120" dirty="0">
                <a:solidFill>
                  <a:prstClr val="black"/>
                </a:solidFill>
                <a:latin typeface="Times New Roman"/>
                <a:ea typeface="Calibri"/>
                <a:cs typeface="+mn-cs"/>
              </a:rPr>
              <a:t> </a:t>
            </a:r>
            <a:r>
              <a:rPr lang="ru-RU" sz="2200" spc="-25" dirty="0">
                <a:solidFill>
                  <a:prstClr val="black"/>
                </a:solidFill>
                <a:latin typeface="Times New Roman"/>
                <a:ea typeface="Calibri"/>
                <a:cs typeface="+mn-cs"/>
              </a:rPr>
              <a:t>нектаром</a:t>
            </a:r>
            <a:r>
              <a:rPr lang="ru-RU" sz="2200" spc="-20" dirty="0">
                <a:solidFill>
                  <a:prstClr val="black"/>
                </a:solidFill>
                <a:latin typeface="Times New Roman"/>
                <a:ea typeface="Calibri"/>
                <a:cs typeface="+mn-cs"/>
              </a:rPr>
              <a:t>.</a:t>
            </a:r>
            <a:r>
              <a:rPr lang="ru-RU" sz="2200" spc="120" dirty="0">
                <a:solidFill>
                  <a:prstClr val="black"/>
                </a:solidFill>
                <a:latin typeface="Times New Roman"/>
                <a:ea typeface="Calibri"/>
                <a:cs typeface="+mn-cs"/>
              </a:rPr>
              <a:t> </a:t>
            </a:r>
            <a:r>
              <a:rPr lang="ru-RU" sz="2200" spc="-25" dirty="0" err="1">
                <a:solidFill>
                  <a:prstClr val="black"/>
                </a:solidFill>
                <a:latin typeface="Times New Roman"/>
                <a:ea typeface="Calibri"/>
                <a:cs typeface="+mn-cs"/>
              </a:rPr>
              <a:t>Вміст</a:t>
            </a:r>
            <a:r>
              <a:rPr lang="ru-RU" sz="2200" spc="135" dirty="0">
                <a:solidFill>
                  <a:prstClr val="black"/>
                </a:solidFill>
                <a:latin typeface="Times New Roman"/>
                <a:ea typeface="Calibri"/>
                <a:cs typeface="+mn-cs"/>
              </a:rPr>
              <a:t> </a:t>
            </a:r>
            <a:r>
              <a:rPr lang="ru-RU" sz="2200" spc="-20" dirty="0" err="1">
                <a:solidFill>
                  <a:prstClr val="black"/>
                </a:solidFill>
                <a:latin typeface="Times New Roman"/>
                <a:ea typeface="Calibri"/>
                <a:cs typeface="+mn-cs"/>
              </a:rPr>
              <a:t>цу</a:t>
            </a:r>
            <a:r>
              <a:rPr lang="ru-RU" sz="2200" spc="-25" dirty="0" err="1">
                <a:solidFill>
                  <a:prstClr val="black"/>
                </a:solidFill>
                <a:latin typeface="Times New Roman"/>
                <a:ea typeface="Calibri"/>
                <a:cs typeface="+mn-cs"/>
              </a:rPr>
              <a:t>кру</a:t>
            </a:r>
            <a:r>
              <a:rPr lang="ru-RU" sz="2200" spc="-45" dirty="0">
                <a:solidFill>
                  <a:prstClr val="black"/>
                </a:solidFill>
                <a:latin typeface="Times New Roman"/>
                <a:ea typeface="Calibri"/>
                <a:cs typeface="+mn-cs"/>
              </a:rPr>
              <a:t> </a:t>
            </a:r>
            <a:r>
              <a:rPr lang="ru-RU" sz="2200" dirty="0">
                <a:solidFill>
                  <a:prstClr val="black"/>
                </a:solidFill>
                <a:latin typeface="Times New Roman"/>
                <a:ea typeface="Calibri"/>
                <a:cs typeface="+mn-cs"/>
              </a:rPr>
              <a:t>в</a:t>
            </a:r>
            <a:r>
              <a:rPr lang="ru-RU" sz="2200" spc="-45" dirty="0">
                <a:solidFill>
                  <a:prstClr val="black"/>
                </a:solidFill>
                <a:latin typeface="Times New Roman"/>
                <a:ea typeface="Calibri"/>
                <a:cs typeface="+mn-cs"/>
              </a:rPr>
              <a:t> </a:t>
            </a:r>
            <a:r>
              <a:rPr lang="ru-RU" sz="2200" spc="-25" dirty="0" err="1">
                <a:solidFill>
                  <a:prstClr val="black"/>
                </a:solidFill>
                <a:latin typeface="Times New Roman"/>
                <a:ea typeface="Calibri"/>
                <a:cs typeface="+mn-cs"/>
              </a:rPr>
              <a:t>некта</a:t>
            </a:r>
            <a:r>
              <a:rPr lang="ru-RU" sz="2200" spc="-20" dirty="0" err="1">
                <a:solidFill>
                  <a:prstClr val="black"/>
                </a:solidFill>
                <a:latin typeface="Times New Roman"/>
                <a:ea typeface="Calibri"/>
                <a:cs typeface="+mn-cs"/>
              </a:rPr>
              <a:t>р</a:t>
            </a:r>
            <a:r>
              <a:rPr lang="ru-RU" sz="2200" spc="-25" dirty="0" err="1">
                <a:solidFill>
                  <a:prstClr val="black"/>
                </a:solidFill>
                <a:latin typeface="Times New Roman"/>
                <a:ea typeface="Calibri"/>
                <a:cs typeface="+mn-cs"/>
              </a:rPr>
              <a:t>і</a:t>
            </a:r>
            <a:r>
              <a:rPr lang="ru-RU" sz="2200" spc="-25" dirty="0">
                <a:solidFill>
                  <a:prstClr val="black"/>
                </a:solidFill>
                <a:latin typeface="Times New Roman"/>
                <a:ea typeface="Calibri"/>
                <a:cs typeface="+mn-cs"/>
              </a:rPr>
              <a:t/>
            </a:r>
            <a:br>
              <a:rPr lang="ru-RU" sz="2200" spc="-25" dirty="0">
                <a:solidFill>
                  <a:prstClr val="black"/>
                </a:solidFill>
                <a:latin typeface="Times New Roman"/>
                <a:ea typeface="Calibri"/>
                <a:cs typeface="+mn-cs"/>
              </a:rPr>
            </a:br>
            <a:r>
              <a:rPr lang="ru-RU" sz="2200" spc="-40" dirty="0">
                <a:solidFill>
                  <a:prstClr val="black"/>
                </a:solidFill>
                <a:latin typeface="Times New Roman"/>
                <a:ea typeface="Calibri"/>
                <a:cs typeface="+mn-cs"/>
              </a:rPr>
              <a:t> </a:t>
            </a:r>
            <a:r>
              <a:rPr lang="ru-RU" sz="2200" spc="-30" dirty="0" err="1">
                <a:solidFill>
                  <a:prstClr val="black"/>
                </a:solidFill>
                <a:latin typeface="Times New Roman"/>
                <a:ea typeface="Calibri"/>
                <a:cs typeface="+mn-cs"/>
              </a:rPr>
              <a:t>визначають</a:t>
            </a:r>
            <a:r>
              <a:rPr lang="ru-RU" sz="2200" spc="-40" dirty="0">
                <a:solidFill>
                  <a:prstClr val="black"/>
                </a:solidFill>
                <a:latin typeface="Times New Roman"/>
                <a:ea typeface="Calibri"/>
                <a:cs typeface="+mn-cs"/>
              </a:rPr>
              <a:t> </a:t>
            </a:r>
            <a:r>
              <a:rPr lang="ru-RU" sz="2200" spc="-30" dirty="0">
                <a:solidFill>
                  <a:prstClr val="black"/>
                </a:solidFill>
                <a:latin typeface="Times New Roman"/>
                <a:ea typeface="Calibri"/>
                <a:cs typeface="+mn-cs"/>
              </a:rPr>
              <a:t>рефрактометром</a:t>
            </a:r>
            <a:r>
              <a:rPr lang="ru-RU" sz="2200" spc="-25" dirty="0">
                <a:solidFill>
                  <a:prstClr val="black"/>
                </a:solidFill>
                <a:latin typeface="Times New Roman"/>
                <a:ea typeface="Calibri"/>
                <a:cs typeface="+mn-cs"/>
              </a:rPr>
              <a:t>,</a:t>
            </a:r>
            <a:r>
              <a:rPr lang="ru-RU" sz="2200" spc="-55" dirty="0">
                <a:solidFill>
                  <a:prstClr val="black"/>
                </a:solidFill>
                <a:latin typeface="Times New Roman"/>
                <a:ea typeface="Calibri"/>
                <a:cs typeface="+mn-cs"/>
              </a:rPr>
              <a:t> </a:t>
            </a:r>
            <a:r>
              <a:rPr lang="ru-RU" sz="2200" spc="-25" dirty="0" err="1">
                <a:solidFill>
                  <a:prstClr val="black"/>
                </a:solidFill>
                <a:latin typeface="Times New Roman"/>
                <a:ea typeface="Calibri"/>
                <a:cs typeface="+mn-cs"/>
              </a:rPr>
              <a:t>ви</a:t>
            </a:r>
            <a:r>
              <a:rPr lang="ru-RU" sz="2200" spc="-30" dirty="0" err="1">
                <a:solidFill>
                  <a:prstClr val="black"/>
                </a:solidFill>
                <a:latin typeface="Times New Roman"/>
                <a:ea typeface="Calibri"/>
                <a:cs typeface="+mn-cs"/>
              </a:rPr>
              <a:t>дува</a:t>
            </a:r>
            <a:r>
              <a:rPr lang="ru-RU" sz="2200" spc="-25" dirty="0" err="1">
                <a:solidFill>
                  <a:prstClr val="black"/>
                </a:solidFill>
                <a:latin typeface="Times New Roman"/>
                <a:ea typeface="Calibri"/>
                <a:cs typeface="+mn-cs"/>
              </a:rPr>
              <a:t>ю</a:t>
            </a:r>
            <a:r>
              <a:rPr lang="ru-RU" sz="2200" spc="-30" dirty="0" err="1">
                <a:solidFill>
                  <a:prstClr val="black"/>
                </a:solidFill>
                <a:latin typeface="Times New Roman"/>
                <a:ea typeface="Calibri"/>
                <a:cs typeface="+mn-cs"/>
              </a:rPr>
              <a:t>ч</a:t>
            </a:r>
            <a:r>
              <a:rPr lang="ru-RU" sz="2200" spc="-25" dirty="0" err="1">
                <a:solidFill>
                  <a:prstClr val="black"/>
                </a:solidFill>
                <a:latin typeface="Times New Roman"/>
                <a:ea typeface="Calibri"/>
                <a:cs typeface="+mn-cs"/>
              </a:rPr>
              <a:t>и</a:t>
            </a:r>
            <a:r>
              <a:rPr lang="ru-RU" sz="2200" spc="-40" dirty="0">
                <a:solidFill>
                  <a:prstClr val="black"/>
                </a:solidFill>
                <a:latin typeface="Times New Roman"/>
                <a:ea typeface="Calibri"/>
                <a:cs typeface="+mn-cs"/>
              </a:rPr>
              <a:t> </a:t>
            </a:r>
            <a:br>
              <a:rPr lang="ru-RU" sz="2200" spc="-40" dirty="0">
                <a:solidFill>
                  <a:prstClr val="black"/>
                </a:solidFill>
                <a:latin typeface="Times New Roman"/>
                <a:ea typeface="Calibri"/>
                <a:cs typeface="+mn-cs"/>
              </a:rPr>
            </a:br>
            <a:r>
              <a:rPr lang="ru-RU" sz="2200" spc="-25" dirty="0">
                <a:solidFill>
                  <a:prstClr val="black"/>
                </a:solidFill>
                <a:latin typeface="Times New Roman"/>
                <a:ea typeface="Calibri"/>
                <a:cs typeface="+mn-cs"/>
              </a:rPr>
              <a:t>нектар</a:t>
            </a:r>
            <a:r>
              <a:rPr lang="ru-RU" sz="2200" spc="-45" dirty="0">
                <a:solidFill>
                  <a:prstClr val="black"/>
                </a:solidFill>
                <a:latin typeface="Times New Roman"/>
                <a:ea typeface="Calibri"/>
                <a:cs typeface="+mn-cs"/>
              </a:rPr>
              <a:t> </a:t>
            </a:r>
            <a:r>
              <a:rPr lang="ru-RU" sz="2200" spc="-10" dirty="0" err="1">
                <a:solidFill>
                  <a:prstClr val="black"/>
                </a:solidFill>
                <a:latin typeface="Times New Roman"/>
                <a:ea typeface="Calibri"/>
                <a:cs typeface="+mn-cs"/>
              </a:rPr>
              <a:t>із</a:t>
            </a:r>
            <a:r>
              <a:rPr lang="ru-RU" sz="2200" spc="-55" dirty="0">
                <a:solidFill>
                  <a:prstClr val="black"/>
                </a:solidFill>
                <a:latin typeface="Times New Roman"/>
                <a:ea typeface="Calibri"/>
                <a:cs typeface="+mn-cs"/>
              </a:rPr>
              <a:t> </a:t>
            </a:r>
            <a:r>
              <a:rPr lang="ru-RU" sz="2200" spc="-25" dirty="0" err="1">
                <a:solidFill>
                  <a:prstClr val="black"/>
                </a:solidFill>
                <a:latin typeface="Times New Roman"/>
                <a:ea typeface="Calibri"/>
                <a:cs typeface="+mn-cs"/>
              </a:rPr>
              <a:t>прийомника</a:t>
            </a:r>
            <a:r>
              <a:rPr lang="ru-RU" sz="2200" spc="-40" dirty="0">
                <a:solidFill>
                  <a:prstClr val="black"/>
                </a:solidFill>
                <a:latin typeface="Times New Roman"/>
                <a:ea typeface="Calibri"/>
                <a:cs typeface="+mn-cs"/>
              </a:rPr>
              <a:t> </a:t>
            </a:r>
            <a:r>
              <a:rPr lang="ru-RU" sz="2200" spc="-15" dirty="0">
                <a:solidFill>
                  <a:prstClr val="black"/>
                </a:solidFill>
                <a:latin typeface="Times New Roman"/>
                <a:ea typeface="Calibri"/>
                <a:cs typeface="+mn-cs"/>
              </a:rPr>
              <a:t>на</a:t>
            </a:r>
            <a:r>
              <a:rPr lang="ru-RU" sz="2200" spc="-50" dirty="0">
                <a:solidFill>
                  <a:prstClr val="black"/>
                </a:solidFill>
                <a:latin typeface="Times New Roman"/>
                <a:ea typeface="Calibri"/>
                <a:cs typeface="+mn-cs"/>
              </a:rPr>
              <a:t> </a:t>
            </a:r>
            <a:r>
              <a:rPr lang="ru-RU" sz="2200" spc="-15" dirty="0" err="1">
                <a:solidFill>
                  <a:prstClr val="black"/>
                </a:solidFill>
                <a:latin typeface="Times New Roman"/>
                <a:ea typeface="Calibri"/>
                <a:cs typeface="+mn-cs"/>
              </a:rPr>
              <a:t>його</a:t>
            </a:r>
            <a:r>
              <a:rPr lang="ru-RU" sz="2200" spc="-50" dirty="0">
                <a:solidFill>
                  <a:prstClr val="black"/>
                </a:solidFill>
                <a:latin typeface="Times New Roman"/>
                <a:ea typeface="Calibri"/>
                <a:cs typeface="+mn-cs"/>
              </a:rPr>
              <a:t> </a:t>
            </a:r>
            <a:r>
              <a:rPr lang="ru-RU" sz="2200" spc="-30" dirty="0">
                <a:solidFill>
                  <a:prstClr val="black"/>
                </a:solidFill>
                <a:latin typeface="Times New Roman"/>
                <a:ea typeface="Calibri"/>
                <a:cs typeface="+mn-cs"/>
              </a:rPr>
              <a:t>призму</a:t>
            </a:r>
            <a:r>
              <a:rPr lang="ru-RU" sz="2200" spc="-25" dirty="0">
                <a:solidFill>
                  <a:prstClr val="black"/>
                </a:solidFill>
                <a:latin typeface="Times New Roman"/>
                <a:ea typeface="Calibri"/>
                <a:cs typeface="+mn-cs"/>
              </a:rPr>
              <a:t>.</a:t>
            </a:r>
            <a:endParaRPr lang="ru-RU" sz="2400" dirty="0"/>
          </a:p>
        </p:txBody>
      </p:sp>
      <p:pic>
        <p:nvPicPr>
          <p:cNvPr id="4" name="Рисунок 3"/>
          <p:cNvPicPr>
            <a:picLocks noChangeAspect="1"/>
          </p:cNvPicPr>
          <p:nvPr/>
        </p:nvPicPr>
        <p:blipFill>
          <a:blip r:embed="rId2"/>
          <a:stretch>
            <a:fillRect/>
          </a:stretch>
        </p:blipFill>
        <p:spPr>
          <a:xfrm>
            <a:off x="5724128" y="3429000"/>
            <a:ext cx="2895600" cy="1872208"/>
          </a:xfrm>
          <a:prstGeom prst="rect">
            <a:avLst/>
          </a:prstGeom>
        </p:spPr>
      </p:pic>
    </p:spTree>
    <p:extLst>
      <p:ext uri="{BB962C8B-B14F-4D97-AF65-F5344CB8AC3E}">
        <p14:creationId xmlns:p14="http://schemas.microsoft.com/office/powerpoint/2010/main" val="322363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style>
          <a:lnRef idx="1">
            <a:schemeClr val="accent3"/>
          </a:lnRef>
          <a:fillRef idx="2">
            <a:schemeClr val="accent3"/>
          </a:fillRef>
          <a:effectRef idx="1">
            <a:schemeClr val="accent3"/>
          </a:effectRef>
          <a:fontRef idx="minor">
            <a:schemeClr val="dk1"/>
          </a:fontRef>
        </p:style>
        <p:txBody>
          <a:bodyPr>
            <a:normAutofit/>
          </a:bodyPr>
          <a:lstStyle/>
          <a:p>
            <a:pPr marL="72390" marR="66675" indent="377190" algn="l" eaLnBrk="0" hangingPunct="0">
              <a:lnSpc>
                <a:spcPct val="115000"/>
              </a:lnSpc>
              <a:spcAft>
                <a:spcPts val="0"/>
              </a:spcAft>
            </a:pPr>
            <a:r>
              <a:rPr lang="ru-RU" sz="2000" b="1" dirty="0" err="1" smtClean="0">
                <a:solidFill>
                  <a:srgbClr val="C00000"/>
                </a:solidFill>
                <a:effectLst/>
                <a:latin typeface="Times New Roman"/>
                <a:ea typeface="Calibri"/>
                <a:cs typeface="Times New Roman"/>
              </a:rPr>
              <a:t>Кількість</a:t>
            </a:r>
            <a:r>
              <a:rPr lang="ru-RU" sz="2000" b="1" spc="80" dirty="0" smtClean="0">
                <a:solidFill>
                  <a:srgbClr val="C00000"/>
                </a:solidFill>
                <a:effectLst/>
                <a:latin typeface="Times New Roman"/>
                <a:ea typeface="Calibri"/>
                <a:cs typeface="Times New Roman"/>
              </a:rPr>
              <a:t> </a:t>
            </a:r>
            <a:r>
              <a:rPr lang="ru-RU" sz="2000" b="1" dirty="0" err="1" smtClean="0">
                <a:solidFill>
                  <a:srgbClr val="C00000"/>
                </a:solidFill>
                <a:effectLst/>
                <a:latin typeface="Times New Roman"/>
                <a:ea typeface="Calibri"/>
                <a:cs typeface="Times New Roman"/>
              </a:rPr>
              <a:t>принесеного</a:t>
            </a:r>
            <a:r>
              <a:rPr lang="ru-RU" sz="2000" b="1" spc="85" dirty="0" smtClean="0">
                <a:solidFill>
                  <a:srgbClr val="C00000"/>
                </a:solidFill>
                <a:effectLst/>
                <a:latin typeface="Times New Roman"/>
                <a:ea typeface="Calibri"/>
                <a:cs typeface="Times New Roman"/>
              </a:rPr>
              <a:t> </a:t>
            </a:r>
            <a:r>
              <a:rPr lang="ru-RU" sz="2000" b="1" spc="-5" dirty="0" smtClean="0">
                <a:solidFill>
                  <a:srgbClr val="C00000"/>
                </a:solidFill>
                <a:effectLst/>
                <a:latin typeface="Times New Roman"/>
                <a:ea typeface="Calibri"/>
                <a:cs typeface="Times New Roman"/>
              </a:rPr>
              <a:t>нектару</a:t>
            </a:r>
            <a:r>
              <a:rPr lang="ru-RU" sz="2000" b="1" spc="90" dirty="0" smtClean="0">
                <a:solidFill>
                  <a:srgbClr val="C00000"/>
                </a:solidFill>
                <a:effectLst/>
                <a:latin typeface="Times New Roman"/>
                <a:ea typeface="Calibri"/>
                <a:cs typeface="Times New Roman"/>
              </a:rPr>
              <a:t> </a:t>
            </a:r>
            <a:r>
              <a:rPr lang="ru-RU" sz="2000" b="1" dirty="0" smtClean="0">
                <a:solidFill>
                  <a:srgbClr val="C00000"/>
                </a:solidFill>
                <a:effectLst/>
                <a:latin typeface="Times New Roman"/>
                <a:ea typeface="Calibri"/>
                <a:cs typeface="Times New Roman"/>
              </a:rPr>
              <a:t>і</a:t>
            </a:r>
            <a:r>
              <a:rPr lang="ru-RU" sz="2000" b="1" spc="85" dirty="0" smtClean="0">
                <a:solidFill>
                  <a:srgbClr val="C00000"/>
                </a:solidFill>
                <a:effectLst/>
                <a:latin typeface="Times New Roman"/>
                <a:ea typeface="Calibri"/>
                <a:cs typeface="Times New Roman"/>
              </a:rPr>
              <a:t> </a:t>
            </a:r>
            <a:r>
              <a:rPr lang="ru-RU" sz="2000" b="1" spc="-5" dirty="0" smtClean="0">
                <a:solidFill>
                  <a:srgbClr val="C00000"/>
                </a:solidFill>
                <a:effectLst/>
                <a:latin typeface="Times New Roman"/>
                <a:ea typeface="Calibri"/>
                <a:cs typeface="Times New Roman"/>
              </a:rPr>
              <a:t>пилку,</a:t>
            </a:r>
            <a:r>
              <a:rPr lang="ru-RU" sz="2000" b="1" spc="70" dirty="0" smtClean="0">
                <a:solidFill>
                  <a:srgbClr val="C00000"/>
                </a:solidFill>
                <a:effectLst/>
                <a:latin typeface="Times New Roman"/>
                <a:ea typeface="Calibri"/>
                <a:cs typeface="Times New Roman"/>
              </a:rPr>
              <a:t> </a:t>
            </a:r>
            <a:r>
              <a:rPr lang="ru-RU" sz="2000" spc="-5" dirty="0" err="1" smtClean="0">
                <a:effectLst/>
                <a:latin typeface="Times New Roman"/>
                <a:ea typeface="Calibri"/>
                <a:cs typeface="Times New Roman"/>
              </a:rPr>
              <a:t>обліковують</a:t>
            </a:r>
            <a:r>
              <a:rPr lang="ru-RU" sz="2000" spc="165" dirty="0" smtClean="0">
                <a:effectLst/>
                <a:latin typeface="Times New Roman"/>
                <a:ea typeface="Calibri"/>
                <a:cs typeface="Times New Roman"/>
              </a:rPr>
              <a:t> </a:t>
            </a:r>
            <a:r>
              <a:rPr lang="ru-RU" sz="2000" dirty="0" err="1" smtClean="0">
                <a:effectLst/>
                <a:latin typeface="Times New Roman"/>
                <a:ea typeface="Calibri"/>
                <a:cs typeface="Times New Roman"/>
              </a:rPr>
              <a:t>щоденним</a:t>
            </a:r>
            <a:r>
              <a:rPr lang="ru-RU" sz="2000" spc="255" dirty="0" smtClean="0">
                <a:effectLst/>
                <a:latin typeface="Times New Roman"/>
                <a:ea typeface="Calibri"/>
                <a:cs typeface="Times New Roman"/>
              </a:rPr>
              <a:t> </a:t>
            </a:r>
            <a:r>
              <a:rPr lang="ru-RU" sz="2000" spc="-5" dirty="0" err="1" smtClean="0">
                <a:effectLst/>
                <a:latin typeface="Times New Roman"/>
                <a:ea typeface="Calibri"/>
                <a:cs typeface="Times New Roman"/>
              </a:rPr>
              <a:t>зважуванням</a:t>
            </a:r>
            <a:r>
              <a:rPr lang="ru-RU" sz="2000" spc="265" dirty="0" smtClean="0">
                <a:effectLst/>
                <a:latin typeface="Times New Roman"/>
                <a:ea typeface="Calibri"/>
                <a:cs typeface="Times New Roman"/>
              </a:rPr>
              <a:t> </a:t>
            </a:r>
            <a:r>
              <a:rPr lang="ru-RU" sz="2000" spc="-5" dirty="0" err="1" smtClean="0">
                <a:effectLst/>
                <a:latin typeface="Times New Roman"/>
                <a:ea typeface="Calibri"/>
                <a:cs typeface="Times New Roman"/>
              </a:rPr>
              <a:t>піддослідних</a:t>
            </a:r>
            <a:r>
              <a:rPr lang="ru-RU" sz="2000" spc="265" dirty="0" smtClean="0">
                <a:effectLst/>
                <a:latin typeface="Times New Roman"/>
                <a:ea typeface="Calibri"/>
                <a:cs typeface="Times New Roman"/>
              </a:rPr>
              <a:t> </a:t>
            </a:r>
            <a:r>
              <a:rPr lang="ru-RU" sz="2000" spc="-5" dirty="0" err="1" smtClean="0">
                <a:effectLst/>
                <a:latin typeface="Times New Roman"/>
                <a:ea typeface="Calibri"/>
                <a:cs typeface="Times New Roman"/>
              </a:rPr>
              <a:t>вуликів</a:t>
            </a:r>
            <a:r>
              <a:rPr lang="ru-RU" sz="2000" spc="255" dirty="0" smtClean="0">
                <a:effectLst/>
                <a:latin typeface="Times New Roman"/>
                <a:ea typeface="Calibri"/>
                <a:cs typeface="Times New Roman"/>
              </a:rPr>
              <a:t> </a:t>
            </a:r>
            <a:r>
              <a:rPr lang="ru-RU" sz="2000" dirty="0" err="1" smtClean="0">
                <a:effectLst/>
                <a:latin typeface="Times New Roman"/>
                <a:ea typeface="Calibri"/>
                <a:cs typeface="Times New Roman"/>
              </a:rPr>
              <a:t>увечері</a:t>
            </a:r>
            <a:r>
              <a:rPr lang="ru-RU" sz="2000" dirty="0" smtClean="0">
                <a:effectLst/>
                <a:latin typeface="Times New Roman"/>
                <a:ea typeface="Calibri"/>
                <a:cs typeface="Times New Roman"/>
              </a:rPr>
              <a:t>,</a:t>
            </a:r>
            <a:r>
              <a:rPr lang="ru-RU" sz="2000" spc="250" dirty="0" smtClean="0">
                <a:effectLst/>
                <a:latin typeface="Times New Roman"/>
                <a:ea typeface="Calibri"/>
                <a:cs typeface="Times New Roman"/>
              </a:rPr>
              <a:t> </a:t>
            </a:r>
            <a:r>
              <a:rPr lang="ru-RU" sz="2000" dirty="0" err="1" smtClean="0">
                <a:effectLst/>
                <a:latin typeface="Times New Roman"/>
                <a:ea typeface="Calibri"/>
                <a:cs typeface="Times New Roman"/>
              </a:rPr>
              <a:t>після</a:t>
            </a:r>
            <a:r>
              <a:rPr lang="ru-RU" sz="2000" spc="265" dirty="0" smtClean="0">
                <a:effectLst/>
                <a:latin typeface="Times New Roman"/>
                <a:ea typeface="Calibri"/>
                <a:cs typeface="Times New Roman"/>
              </a:rPr>
              <a:t> </a:t>
            </a:r>
            <a:r>
              <a:rPr lang="ru-RU" sz="2000" spc="-5" dirty="0" err="1" smtClean="0">
                <a:effectLst/>
                <a:latin typeface="Times New Roman"/>
                <a:ea typeface="Calibri"/>
                <a:cs typeface="Times New Roman"/>
              </a:rPr>
              <a:t>закінчення</a:t>
            </a:r>
            <a:r>
              <a:rPr lang="ru-RU" sz="2000" spc="265" dirty="0" smtClean="0">
                <a:effectLst/>
                <a:latin typeface="Times New Roman"/>
                <a:ea typeface="Calibri"/>
                <a:cs typeface="Times New Roman"/>
              </a:rPr>
              <a:t> </a:t>
            </a:r>
            <a:r>
              <a:rPr lang="ru-RU" sz="2000" spc="-10" dirty="0" err="1" smtClean="0">
                <a:effectLst/>
                <a:latin typeface="Times New Roman"/>
                <a:ea typeface="Calibri"/>
                <a:cs typeface="Times New Roman"/>
              </a:rPr>
              <a:t>льоту</a:t>
            </a:r>
            <a:r>
              <a:rPr lang="ru-RU" sz="2000" spc="270" dirty="0" smtClean="0">
                <a:effectLst/>
                <a:latin typeface="Times New Roman"/>
                <a:ea typeface="Calibri"/>
                <a:cs typeface="Times New Roman"/>
              </a:rPr>
              <a:t> </a:t>
            </a:r>
            <a:r>
              <a:rPr lang="ru-RU" sz="2000" spc="-5" dirty="0" err="1" smtClean="0">
                <a:effectLst/>
                <a:latin typeface="Times New Roman"/>
                <a:ea typeface="Calibri"/>
                <a:cs typeface="Times New Roman"/>
              </a:rPr>
              <a:t>бджіл</a:t>
            </a:r>
            <a:r>
              <a:rPr lang="ru-RU" sz="2000" spc="-5" dirty="0" smtClean="0">
                <a:effectLst/>
                <a:latin typeface="Times New Roman"/>
                <a:ea typeface="Calibri"/>
                <a:cs typeface="Times New Roman"/>
              </a:rPr>
              <a:t>,</a:t>
            </a:r>
            <a:r>
              <a:rPr lang="ru-RU" sz="2000" spc="255" dirty="0" smtClean="0">
                <a:effectLst/>
                <a:latin typeface="Times New Roman"/>
                <a:ea typeface="Calibri"/>
                <a:cs typeface="Times New Roman"/>
              </a:rPr>
              <a:t> </a:t>
            </a:r>
            <a:r>
              <a:rPr lang="ru-RU" sz="2000" spc="-5" dirty="0" err="1" smtClean="0">
                <a:effectLst/>
                <a:latin typeface="Times New Roman"/>
                <a:ea typeface="Calibri"/>
                <a:cs typeface="Times New Roman"/>
              </a:rPr>
              <a:t>або</a:t>
            </a:r>
            <a:r>
              <a:rPr lang="ru-RU" sz="2000" spc="260" dirty="0" smtClean="0">
                <a:effectLst/>
                <a:latin typeface="Times New Roman"/>
                <a:ea typeface="Calibri"/>
                <a:cs typeface="Times New Roman"/>
              </a:rPr>
              <a:t> </a:t>
            </a:r>
            <a:r>
              <a:rPr lang="ru-RU" sz="2000" spc="-5" dirty="0" err="1" smtClean="0">
                <a:effectLst/>
                <a:latin typeface="Times New Roman"/>
                <a:ea typeface="Calibri"/>
                <a:cs typeface="Times New Roman"/>
              </a:rPr>
              <a:t>підраховують</a:t>
            </a:r>
            <a:r>
              <a:rPr lang="ru-RU" sz="2000" spc="-20" dirty="0" smtClean="0">
                <a:effectLst/>
                <a:latin typeface="Times New Roman"/>
                <a:ea typeface="Calibri"/>
                <a:cs typeface="Times New Roman"/>
              </a:rPr>
              <a:t> </a:t>
            </a:r>
            <a:r>
              <a:rPr lang="ru-RU" sz="2000" dirty="0" err="1" smtClean="0">
                <a:effectLst/>
                <a:latin typeface="Times New Roman"/>
                <a:ea typeface="Calibri"/>
                <a:cs typeface="Times New Roman"/>
              </a:rPr>
              <a:t>кількість</a:t>
            </a:r>
            <a:r>
              <a:rPr lang="ru-RU" sz="2000" spc="-25" dirty="0" smtClean="0">
                <a:effectLst/>
                <a:latin typeface="Times New Roman"/>
                <a:ea typeface="Calibri"/>
                <a:cs typeface="Times New Roman"/>
              </a:rPr>
              <a:t> </a:t>
            </a:r>
            <a:r>
              <a:rPr lang="ru-RU" sz="2000" spc="-5" dirty="0" smtClean="0">
                <a:effectLst/>
                <a:latin typeface="Times New Roman"/>
                <a:ea typeface="Calibri"/>
                <a:cs typeface="Times New Roman"/>
              </a:rPr>
              <a:t>меду</a:t>
            </a:r>
            <a:r>
              <a:rPr lang="ru-RU" sz="2000" spc="-20" dirty="0" smtClean="0">
                <a:effectLst/>
                <a:latin typeface="Times New Roman"/>
                <a:ea typeface="Calibri"/>
                <a:cs typeface="Times New Roman"/>
              </a:rPr>
              <a:t> </a:t>
            </a:r>
            <a:r>
              <a:rPr lang="ru-RU" sz="2000" dirty="0" smtClean="0">
                <a:effectLst/>
                <a:latin typeface="Times New Roman"/>
                <a:ea typeface="Calibri"/>
                <a:cs typeface="Times New Roman"/>
              </a:rPr>
              <a:t>і</a:t>
            </a:r>
            <a:r>
              <a:rPr lang="ru-RU" sz="2000" spc="-25" dirty="0" smtClean="0">
                <a:effectLst/>
                <a:latin typeface="Times New Roman"/>
                <a:ea typeface="Calibri"/>
                <a:cs typeface="Times New Roman"/>
              </a:rPr>
              <a:t> </a:t>
            </a:r>
            <a:r>
              <a:rPr lang="ru-RU" sz="2000" spc="-5" dirty="0" smtClean="0">
                <a:effectLst/>
                <a:latin typeface="Times New Roman"/>
                <a:ea typeface="Calibri"/>
                <a:cs typeface="Times New Roman"/>
              </a:rPr>
              <a:t>перги,</a:t>
            </a:r>
            <a:r>
              <a:rPr lang="ru-RU" sz="2000" spc="-25" dirty="0" smtClean="0">
                <a:effectLst/>
                <a:latin typeface="Times New Roman"/>
                <a:ea typeface="Calibri"/>
                <a:cs typeface="Times New Roman"/>
              </a:rPr>
              <a:t> </a:t>
            </a:r>
            <a:r>
              <a:rPr lang="ru-RU" sz="2000" spc="-5" dirty="0" err="1" smtClean="0">
                <a:effectLst/>
                <a:latin typeface="Times New Roman"/>
                <a:ea typeface="Calibri"/>
                <a:cs typeface="Times New Roman"/>
              </a:rPr>
              <a:t>закладених</a:t>
            </a:r>
            <a:r>
              <a:rPr lang="ru-RU" sz="2000" spc="-30" dirty="0" smtClean="0">
                <a:effectLst/>
                <a:latin typeface="Times New Roman"/>
                <a:ea typeface="Calibri"/>
                <a:cs typeface="Times New Roman"/>
              </a:rPr>
              <a:t> </a:t>
            </a:r>
            <a:r>
              <a:rPr lang="ru-RU" sz="2000" dirty="0" smtClean="0">
                <a:effectLst/>
                <a:latin typeface="Times New Roman"/>
                <a:ea typeface="Calibri"/>
                <a:cs typeface="Times New Roman"/>
              </a:rPr>
              <a:t>у</a:t>
            </a:r>
            <a:r>
              <a:rPr lang="ru-RU" sz="2000" spc="-15" dirty="0" smtClean="0">
                <a:effectLst/>
                <a:latin typeface="Times New Roman"/>
                <a:ea typeface="Calibri"/>
                <a:cs typeface="Times New Roman"/>
              </a:rPr>
              <a:t> </a:t>
            </a:r>
            <a:r>
              <a:rPr lang="ru-RU" sz="2000" spc="-5" dirty="0" err="1" smtClean="0">
                <a:effectLst/>
                <a:latin typeface="Times New Roman"/>
                <a:ea typeface="Calibri"/>
                <a:cs typeface="Times New Roman"/>
              </a:rPr>
              <a:t>гніздо</a:t>
            </a:r>
            <a:r>
              <a:rPr lang="ru-RU" sz="2000" spc="-30" dirty="0" smtClean="0">
                <a:effectLst/>
                <a:latin typeface="Times New Roman"/>
                <a:ea typeface="Calibri"/>
                <a:cs typeface="Times New Roman"/>
              </a:rPr>
              <a:t> </a:t>
            </a:r>
            <a:r>
              <a:rPr lang="ru-RU" sz="2000" dirty="0" smtClean="0">
                <a:effectLst/>
                <a:latin typeface="Times New Roman"/>
                <a:ea typeface="Calibri"/>
                <a:cs typeface="Times New Roman"/>
              </a:rPr>
              <a:t>до</a:t>
            </a:r>
            <a:r>
              <a:rPr lang="ru-RU" sz="2000" spc="-25" dirty="0" smtClean="0">
                <a:effectLst/>
                <a:latin typeface="Times New Roman"/>
                <a:ea typeface="Calibri"/>
                <a:cs typeface="Times New Roman"/>
              </a:rPr>
              <a:t> </a:t>
            </a:r>
            <a:r>
              <a:rPr lang="ru-RU" sz="2000" dirty="0" smtClean="0">
                <a:effectLst/>
                <a:latin typeface="Times New Roman"/>
                <a:ea typeface="Calibri"/>
                <a:cs typeface="Times New Roman"/>
              </a:rPr>
              <a:t>і</a:t>
            </a:r>
            <a:r>
              <a:rPr lang="ru-RU" sz="2000" spc="-25" dirty="0" smtClean="0">
                <a:effectLst/>
                <a:latin typeface="Times New Roman"/>
                <a:ea typeface="Calibri"/>
                <a:cs typeface="Times New Roman"/>
              </a:rPr>
              <a:t> </a:t>
            </a:r>
            <a:r>
              <a:rPr lang="ru-RU" sz="2000" spc="-5" dirty="0" err="1" smtClean="0">
                <a:effectLst/>
                <a:latin typeface="Times New Roman"/>
                <a:ea typeface="Calibri"/>
                <a:cs typeface="Times New Roman"/>
              </a:rPr>
              <a:t>після</a:t>
            </a:r>
            <a:r>
              <a:rPr lang="ru-RU" sz="2000" spc="-20" dirty="0" smtClean="0">
                <a:effectLst/>
                <a:latin typeface="Times New Roman"/>
                <a:ea typeface="Calibri"/>
                <a:cs typeface="Times New Roman"/>
              </a:rPr>
              <a:t> </a:t>
            </a:r>
            <a:r>
              <a:rPr lang="ru-RU" sz="2000" spc="-5" dirty="0" err="1" smtClean="0">
                <a:effectLst/>
                <a:latin typeface="Times New Roman"/>
                <a:ea typeface="Calibri"/>
                <a:cs typeface="Times New Roman"/>
              </a:rPr>
              <a:t>досліду</a:t>
            </a:r>
            <a:r>
              <a:rPr lang="ru-RU" sz="2000" spc="-5" dirty="0" smtClean="0">
                <a:effectLst/>
                <a:latin typeface="Times New Roman"/>
                <a:ea typeface="Calibri"/>
                <a:cs typeface="Times New Roman"/>
              </a:rPr>
              <a:t>.</a:t>
            </a:r>
            <a:r>
              <a:rPr lang="ru-RU" sz="2000" dirty="0">
                <a:ea typeface="Calibri"/>
                <a:cs typeface="Times New Roman"/>
              </a:rPr>
              <a:t/>
            </a:r>
            <a:br>
              <a:rPr lang="ru-RU" sz="2000" dirty="0">
                <a:ea typeface="Calibri"/>
                <a:cs typeface="Times New Roman"/>
              </a:rPr>
            </a:br>
            <a:r>
              <a:rPr lang="ru-RU" sz="2000" spc="90" dirty="0">
                <a:latin typeface="Times New Roman"/>
                <a:ea typeface="Calibri"/>
                <a:cs typeface="Times New Roman"/>
              </a:rPr>
              <a:t>	</a:t>
            </a:r>
            <a:r>
              <a:rPr lang="ru-RU" sz="2000" dirty="0" smtClean="0">
                <a:effectLst/>
                <a:latin typeface="Times New Roman"/>
                <a:ea typeface="Calibri"/>
                <a:cs typeface="Times New Roman"/>
              </a:rPr>
              <a:t>З</a:t>
            </a:r>
            <a:r>
              <a:rPr lang="ru-RU" sz="2000" spc="295" dirty="0" smtClean="0">
                <a:effectLst/>
                <a:latin typeface="Times New Roman"/>
                <a:ea typeface="Calibri"/>
                <a:cs typeface="Times New Roman"/>
              </a:rPr>
              <a:t> </a:t>
            </a:r>
            <a:r>
              <a:rPr lang="ru-RU" sz="2000" dirty="0" smtClean="0">
                <a:effectLst/>
                <a:latin typeface="Times New Roman"/>
                <a:ea typeface="Calibri"/>
                <a:cs typeface="Times New Roman"/>
              </a:rPr>
              <a:t>метою</a:t>
            </a:r>
            <a:r>
              <a:rPr lang="ru-RU" sz="2000" spc="-10" dirty="0" smtClean="0">
                <a:effectLst/>
                <a:latin typeface="Times New Roman"/>
                <a:ea typeface="Calibri"/>
                <a:cs typeface="Times New Roman"/>
              </a:rPr>
              <a:t> </a:t>
            </a:r>
            <a:r>
              <a:rPr lang="ru-RU" sz="2000" b="1" spc="-5" dirty="0" err="1" smtClean="0">
                <a:solidFill>
                  <a:srgbClr val="C00000"/>
                </a:solidFill>
                <a:effectLst/>
                <a:latin typeface="Times New Roman"/>
                <a:ea typeface="Calibri"/>
                <a:cs typeface="Times New Roman"/>
              </a:rPr>
              <a:t>вивчення</a:t>
            </a:r>
            <a:r>
              <a:rPr lang="ru-RU" sz="2000" b="1" spc="5" dirty="0" smtClean="0">
                <a:solidFill>
                  <a:srgbClr val="C00000"/>
                </a:solidFill>
                <a:effectLst/>
                <a:latin typeface="Times New Roman"/>
                <a:ea typeface="Calibri"/>
                <a:cs typeface="Times New Roman"/>
              </a:rPr>
              <a:t> </a:t>
            </a:r>
            <a:r>
              <a:rPr lang="ru-RU" sz="2000" b="1" dirty="0" err="1" smtClean="0">
                <a:solidFill>
                  <a:srgbClr val="C00000"/>
                </a:solidFill>
                <a:effectLst/>
                <a:latin typeface="Times New Roman"/>
                <a:ea typeface="Calibri"/>
                <a:cs typeface="Times New Roman"/>
              </a:rPr>
              <a:t>поведінки</a:t>
            </a:r>
            <a:r>
              <a:rPr lang="ru-RU" sz="2000" b="1" spc="-5" dirty="0" smtClean="0">
                <a:solidFill>
                  <a:srgbClr val="C00000"/>
                </a:solidFill>
                <a:effectLst/>
                <a:latin typeface="Times New Roman"/>
                <a:ea typeface="Calibri"/>
                <a:cs typeface="Times New Roman"/>
              </a:rPr>
              <a:t> </a:t>
            </a:r>
            <a:r>
              <a:rPr lang="ru-RU" sz="2000" b="1" dirty="0" err="1" smtClean="0">
                <a:solidFill>
                  <a:srgbClr val="C00000"/>
                </a:solidFill>
                <a:effectLst/>
                <a:latin typeface="Times New Roman"/>
                <a:ea typeface="Calibri"/>
                <a:cs typeface="Times New Roman"/>
              </a:rPr>
              <a:t>бджіл</a:t>
            </a:r>
            <a:r>
              <a:rPr lang="ru-RU" sz="2000" b="1" dirty="0" smtClean="0">
                <a:solidFill>
                  <a:srgbClr val="C00000"/>
                </a:solidFill>
                <a:effectLst/>
                <a:latin typeface="Times New Roman"/>
                <a:ea typeface="Calibri"/>
                <a:cs typeface="Times New Roman"/>
              </a:rPr>
              <a:t> </a:t>
            </a:r>
            <a:r>
              <a:rPr lang="ru-RU" sz="2000" dirty="0" smtClean="0">
                <a:effectLst/>
                <a:latin typeface="Times New Roman"/>
                <a:ea typeface="Calibri"/>
                <a:cs typeface="Times New Roman"/>
              </a:rPr>
              <a:t>з</a:t>
            </a:r>
            <a:r>
              <a:rPr lang="ru-RU" sz="2000" spc="-5" dirty="0" smtClean="0">
                <a:effectLst/>
                <a:latin typeface="Times New Roman"/>
                <a:ea typeface="Calibri"/>
                <a:cs typeface="Times New Roman"/>
              </a:rPr>
              <a:t> </a:t>
            </a:r>
            <a:r>
              <a:rPr lang="ru-RU" sz="2000" spc="-5" dirty="0" err="1" smtClean="0">
                <a:effectLst/>
                <a:latin typeface="Times New Roman"/>
                <a:ea typeface="Calibri"/>
                <a:cs typeface="Times New Roman"/>
              </a:rPr>
              <a:t>цих</a:t>
            </a:r>
            <a:r>
              <a:rPr lang="ru-RU" sz="2000" dirty="0" smtClean="0">
                <a:effectLst/>
                <a:latin typeface="Times New Roman"/>
                <a:ea typeface="Calibri"/>
                <a:cs typeface="Times New Roman"/>
              </a:rPr>
              <a:t> </a:t>
            </a:r>
            <a:r>
              <a:rPr lang="ru-RU" sz="2000" spc="-5" dirty="0" err="1" smtClean="0">
                <a:effectLst/>
                <a:latin typeface="Times New Roman"/>
                <a:ea typeface="Calibri"/>
                <a:cs typeface="Times New Roman"/>
              </a:rPr>
              <a:t>вуликів</a:t>
            </a:r>
            <a:r>
              <a:rPr lang="ru-RU" sz="2000" spc="-5" dirty="0" smtClean="0">
                <a:effectLst/>
                <a:latin typeface="Times New Roman"/>
                <a:ea typeface="Calibri"/>
                <a:cs typeface="Times New Roman"/>
              </a:rPr>
              <a:t> </a:t>
            </a:r>
            <a:r>
              <a:rPr lang="ru-RU" sz="2000" dirty="0" err="1" smtClean="0">
                <a:effectLst/>
                <a:latin typeface="Times New Roman"/>
                <a:ea typeface="Calibri"/>
                <a:cs typeface="Times New Roman"/>
              </a:rPr>
              <a:t>найчастіше</a:t>
            </a:r>
            <a:r>
              <a:rPr lang="ru-RU" sz="2000" spc="5" dirty="0" smtClean="0">
                <a:effectLst/>
                <a:latin typeface="Times New Roman"/>
                <a:ea typeface="Calibri"/>
                <a:cs typeface="Times New Roman"/>
              </a:rPr>
              <a:t> </a:t>
            </a:r>
            <a:r>
              <a:rPr lang="ru-RU" sz="2000" dirty="0" err="1" smtClean="0">
                <a:effectLst/>
                <a:latin typeface="Times New Roman"/>
                <a:ea typeface="Calibri"/>
                <a:cs typeface="Times New Roman"/>
              </a:rPr>
              <a:t>ставлять</a:t>
            </a:r>
            <a:r>
              <a:rPr lang="ru-RU" sz="2000" spc="-10" dirty="0" smtClean="0">
                <a:effectLst/>
                <a:latin typeface="Times New Roman"/>
                <a:ea typeface="Calibri"/>
                <a:cs typeface="Times New Roman"/>
              </a:rPr>
              <a:t> </a:t>
            </a:r>
            <a:r>
              <a:rPr lang="ru-RU" sz="2000" dirty="0" err="1" smtClean="0">
                <a:effectLst/>
                <a:latin typeface="Times New Roman"/>
                <a:ea typeface="Calibri"/>
                <a:cs typeface="Times New Roman"/>
              </a:rPr>
              <a:t>експеримент</a:t>
            </a:r>
            <a:r>
              <a:rPr lang="ru-RU" sz="2000" dirty="0" smtClean="0">
                <a:effectLst/>
                <a:latin typeface="Times New Roman"/>
                <a:ea typeface="Calibri"/>
                <a:cs typeface="Times New Roman"/>
              </a:rPr>
              <a:t> за</a:t>
            </a:r>
            <a:r>
              <a:rPr lang="ru-RU" sz="2000" spc="-5" dirty="0" smtClean="0">
                <a:effectLst/>
                <a:latin typeface="Times New Roman"/>
                <a:ea typeface="Calibri"/>
                <a:cs typeface="Times New Roman"/>
              </a:rPr>
              <a:t> методом</a:t>
            </a:r>
            <a:r>
              <a:rPr lang="ru-RU" sz="2000" spc="135" dirty="0" smtClean="0">
                <a:effectLst/>
                <a:latin typeface="Times New Roman"/>
                <a:ea typeface="Calibri"/>
                <a:cs typeface="Times New Roman"/>
              </a:rPr>
              <a:t> </a:t>
            </a:r>
            <a:r>
              <a:rPr lang="ru-RU" sz="2000" dirty="0" err="1" smtClean="0">
                <a:effectLst/>
                <a:latin typeface="Times New Roman"/>
                <a:ea typeface="Calibri"/>
                <a:cs typeface="Times New Roman"/>
              </a:rPr>
              <a:t>періодів</a:t>
            </a:r>
            <a:r>
              <a:rPr lang="ru-RU" sz="2000" dirty="0" smtClean="0">
                <a:effectLst/>
                <a:latin typeface="Times New Roman"/>
                <a:ea typeface="Calibri"/>
                <a:cs typeface="Times New Roman"/>
              </a:rPr>
              <a:t>.</a:t>
            </a:r>
            <a:r>
              <a:rPr lang="ru-RU" sz="2000" spc="205" dirty="0" smtClean="0">
                <a:effectLst/>
                <a:latin typeface="Times New Roman"/>
                <a:ea typeface="Calibri"/>
                <a:cs typeface="Times New Roman"/>
              </a:rPr>
              <a:t> </a:t>
            </a:r>
            <a:r>
              <a:rPr lang="ru-RU" sz="2000" dirty="0" smtClean="0">
                <a:effectLst/>
                <a:latin typeface="Times New Roman"/>
                <a:ea typeface="Calibri"/>
                <a:cs typeface="Times New Roman"/>
              </a:rPr>
              <a:t>У</a:t>
            </a:r>
            <a:r>
              <a:rPr lang="ru-RU" sz="2000" spc="215" dirty="0" smtClean="0">
                <a:effectLst/>
                <a:latin typeface="Times New Roman"/>
                <a:ea typeface="Calibri"/>
                <a:cs typeface="Times New Roman"/>
              </a:rPr>
              <a:t> </a:t>
            </a:r>
            <a:r>
              <a:rPr lang="ru-RU" sz="2000" spc="-5" dirty="0" smtClean="0">
                <a:effectLst/>
                <a:latin typeface="Times New Roman"/>
                <a:ea typeface="Calibri"/>
                <a:cs typeface="Times New Roman"/>
              </a:rPr>
              <a:t>5-денний</a:t>
            </a:r>
            <a:r>
              <a:rPr lang="ru-RU" sz="2000" spc="215" dirty="0" smtClean="0">
                <a:effectLst/>
                <a:latin typeface="Times New Roman"/>
                <a:ea typeface="Calibri"/>
                <a:cs typeface="Times New Roman"/>
              </a:rPr>
              <a:t> </a:t>
            </a:r>
            <a:r>
              <a:rPr lang="ru-RU" sz="2000" dirty="0" err="1" smtClean="0">
                <a:effectLst/>
                <a:latin typeface="Times New Roman"/>
                <a:ea typeface="Calibri"/>
                <a:cs typeface="Times New Roman"/>
              </a:rPr>
              <a:t>підготовчий</a:t>
            </a:r>
            <a:r>
              <a:rPr lang="ru-RU" sz="2000" spc="220" dirty="0" smtClean="0">
                <a:effectLst/>
                <a:latin typeface="Times New Roman"/>
                <a:ea typeface="Calibri"/>
                <a:cs typeface="Times New Roman"/>
              </a:rPr>
              <a:t> </a:t>
            </a:r>
            <a:r>
              <a:rPr lang="ru-RU" sz="2000" dirty="0" err="1" smtClean="0">
                <a:effectLst/>
                <a:latin typeface="Times New Roman"/>
                <a:ea typeface="Calibri"/>
                <a:cs typeface="Times New Roman"/>
              </a:rPr>
              <a:t>період</a:t>
            </a:r>
            <a:r>
              <a:rPr lang="ru-RU" sz="2000" spc="210" dirty="0" smtClean="0">
                <a:effectLst/>
                <a:latin typeface="Times New Roman"/>
                <a:ea typeface="Calibri"/>
                <a:cs typeface="Times New Roman"/>
              </a:rPr>
              <a:t> </a:t>
            </a:r>
            <a:r>
              <a:rPr lang="ru-RU" sz="2000" spc="-5" dirty="0" smtClean="0">
                <a:effectLst/>
                <a:latin typeface="Times New Roman"/>
                <a:ea typeface="Calibri"/>
                <a:cs typeface="Times New Roman"/>
              </a:rPr>
              <a:t>такого</a:t>
            </a:r>
            <a:r>
              <a:rPr lang="ru-RU" sz="2000" spc="215" dirty="0" smtClean="0">
                <a:effectLst/>
                <a:latin typeface="Times New Roman"/>
                <a:ea typeface="Calibri"/>
                <a:cs typeface="Times New Roman"/>
              </a:rPr>
              <a:t> </a:t>
            </a:r>
            <a:r>
              <a:rPr lang="ru-RU" sz="2000" dirty="0" err="1" smtClean="0">
                <a:effectLst/>
                <a:latin typeface="Times New Roman"/>
                <a:ea typeface="Calibri"/>
                <a:cs typeface="Times New Roman"/>
              </a:rPr>
              <a:t>досліду</a:t>
            </a:r>
            <a:r>
              <a:rPr lang="ru-RU" sz="2000" spc="225" dirty="0" smtClean="0">
                <a:effectLst/>
                <a:latin typeface="Times New Roman"/>
                <a:ea typeface="Calibri"/>
                <a:cs typeface="Times New Roman"/>
              </a:rPr>
              <a:t> </a:t>
            </a:r>
            <a:r>
              <a:rPr lang="ru-RU" sz="2000" spc="-5" dirty="0" err="1" smtClean="0">
                <a:effectLst/>
                <a:latin typeface="Times New Roman"/>
                <a:ea typeface="Calibri"/>
                <a:cs typeface="Times New Roman"/>
              </a:rPr>
              <a:t>пилковловлювачі</a:t>
            </a:r>
            <a:r>
              <a:rPr lang="ru-RU" sz="2000" spc="215" dirty="0" smtClean="0">
                <a:effectLst/>
                <a:latin typeface="Times New Roman"/>
                <a:ea typeface="Calibri"/>
                <a:cs typeface="Times New Roman"/>
              </a:rPr>
              <a:t> </a:t>
            </a:r>
            <a:r>
              <a:rPr lang="ru-RU" sz="2000" dirty="0" smtClean="0">
                <a:effectLst/>
                <a:latin typeface="Times New Roman"/>
                <a:ea typeface="Calibri"/>
                <a:cs typeface="Times New Roman"/>
              </a:rPr>
              <a:t>у</a:t>
            </a:r>
            <a:r>
              <a:rPr lang="ru-RU" sz="2000" spc="215" dirty="0" smtClean="0">
                <a:effectLst/>
                <a:latin typeface="Times New Roman"/>
                <a:ea typeface="Calibri"/>
                <a:cs typeface="Times New Roman"/>
              </a:rPr>
              <a:t> </a:t>
            </a:r>
            <a:r>
              <a:rPr lang="ru-RU" sz="2000" spc="-5" dirty="0" err="1" smtClean="0">
                <a:effectLst/>
                <a:latin typeface="Times New Roman"/>
                <a:ea typeface="Calibri"/>
                <a:cs typeface="Times New Roman"/>
              </a:rPr>
              <a:t>вуликах</a:t>
            </a:r>
            <a:r>
              <a:rPr lang="ru-RU" sz="2000" spc="105" dirty="0" smtClean="0">
                <a:effectLst/>
                <a:latin typeface="Times New Roman"/>
                <a:ea typeface="Calibri"/>
                <a:cs typeface="Times New Roman"/>
              </a:rPr>
              <a:t> </a:t>
            </a:r>
            <a:r>
              <a:rPr lang="ru-RU" sz="2000" spc="-5" dirty="0" err="1" smtClean="0">
                <a:effectLst/>
                <a:latin typeface="Times New Roman"/>
                <a:ea typeface="Calibri"/>
                <a:cs typeface="Times New Roman"/>
              </a:rPr>
              <a:t>розміщують</a:t>
            </a:r>
            <a:r>
              <a:rPr lang="ru-RU" sz="2000" spc="10" dirty="0" smtClean="0">
                <a:effectLst/>
                <a:latin typeface="Times New Roman"/>
                <a:ea typeface="Calibri"/>
                <a:cs typeface="Times New Roman"/>
              </a:rPr>
              <a:t> </a:t>
            </a:r>
            <a:r>
              <a:rPr lang="ru-RU" sz="2000" dirty="0" smtClean="0">
                <a:effectLst/>
                <a:latin typeface="Times New Roman"/>
                <a:ea typeface="Calibri"/>
                <a:cs typeface="Times New Roman"/>
              </a:rPr>
              <a:t>без</a:t>
            </a:r>
            <a:r>
              <a:rPr lang="ru-RU" sz="2000" spc="10" dirty="0" smtClean="0">
                <a:effectLst/>
                <a:latin typeface="Times New Roman"/>
                <a:ea typeface="Calibri"/>
                <a:cs typeface="Times New Roman"/>
              </a:rPr>
              <a:t> </a:t>
            </a:r>
            <a:r>
              <a:rPr lang="ru-RU" sz="2000" dirty="0" err="1" smtClean="0">
                <a:effectLst/>
                <a:latin typeface="Times New Roman"/>
                <a:ea typeface="Calibri"/>
                <a:cs typeface="Times New Roman"/>
              </a:rPr>
              <a:t>пилковідбірних</a:t>
            </a:r>
            <a:r>
              <a:rPr lang="ru-RU" sz="2000" spc="10" dirty="0" smtClean="0">
                <a:effectLst/>
                <a:latin typeface="Times New Roman"/>
                <a:ea typeface="Calibri"/>
                <a:cs typeface="Times New Roman"/>
              </a:rPr>
              <a:t> </a:t>
            </a:r>
            <a:r>
              <a:rPr lang="ru-RU" sz="2000" dirty="0" err="1" smtClean="0">
                <a:effectLst/>
                <a:latin typeface="Times New Roman"/>
                <a:ea typeface="Calibri"/>
                <a:cs typeface="Times New Roman"/>
              </a:rPr>
              <a:t>решіток</a:t>
            </a:r>
            <a:r>
              <a:rPr lang="ru-RU" sz="2000" spc="10" dirty="0" smtClean="0">
                <a:effectLst/>
                <a:latin typeface="Times New Roman"/>
                <a:ea typeface="Calibri"/>
                <a:cs typeface="Times New Roman"/>
              </a:rPr>
              <a:t> </a:t>
            </a:r>
            <a:r>
              <a:rPr lang="ru-RU" sz="2000" spc="-5" dirty="0" smtClean="0">
                <a:effectLst/>
                <a:latin typeface="Times New Roman"/>
                <a:ea typeface="Calibri"/>
                <a:cs typeface="Times New Roman"/>
              </a:rPr>
              <a:t>(</a:t>
            </a:r>
            <a:r>
              <a:rPr lang="ru-RU" sz="2000" spc="-5" dirty="0" err="1" smtClean="0">
                <a:effectLst/>
                <a:latin typeface="Times New Roman"/>
                <a:ea typeface="Calibri"/>
                <a:cs typeface="Times New Roman"/>
              </a:rPr>
              <a:t>це</a:t>
            </a:r>
            <a:r>
              <a:rPr lang="ru-RU" sz="2000" spc="10" dirty="0" smtClean="0">
                <a:effectLst/>
                <a:latin typeface="Times New Roman"/>
                <a:ea typeface="Calibri"/>
                <a:cs typeface="Times New Roman"/>
              </a:rPr>
              <a:t> </a:t>
            </a:r>
            <a:r>
              <a:rPr lang="ru-RU" sz="2000" dirty="0" err="1" smtClean="0">
                <a:effectLst/>
                <a:latin typeface="Times New Roman"/>
                <a:ea typeface="Calibri"/>
                <a:cs typeface="Times New Roman"/>
              </a:rPr>
              <a:t>потрібно</a:t>
            </a:r>
            <a:r>
              <a:rPr lang="ru-RU" sz="2000" spc="15" dirty="0" smtClean="0">
                <a:effectLst/>
                <a:latin typeface="Times New Roman"/>
                <a:ea typeface="Calibri"/>
                <a:cs typeface="Times New Roman"/>
              </a:rPr>
              <a:t> </a:t>
            </a:r>
            <a:r>
              <a:rPr lang="ru-RU" sz="2000" dirty="0" smtClean="0">
                <a:effectLst/>
                <a:latin typeface="Times New Roman"/>
                <a:ea typeface="Calibri"/>
                <a:cs typeface="Times New Roman"/>
              </a:rPr>
              <a:t>для</a:t>
            </a:r>
            <a:r>
              <a:rPr lang="ru-RU" sz="2000" spc="10" dirty="0" smtClean="0">
                <a:effectLst/>
                <a:latin typeface="Times New Roman"/>
                <a:ea typeface="Calibri"/>
                <a:cs typeface="Times New Roman"/>
              </a:rPr>
              <a:t> </a:t>
            </a:r>
            <a:r>
              <a:rPr lang="ru-RU" sz="2000" spc="-5" dirty="0" smtClean="0">
                <a:effectLst/>
                <a:latin typeface="Times New Roman"/>
                <a:ea typeface="Calibri"/>
                <a:cs typeface="Times New Roman"/>
              </a:rPr>
              <a:t>того,</a:t>
            </a:r>
            <a:r>
              <a:rPr lang="ru-RU" sz="2000" spc="10" dirty="0" smtClean="0">
                <a:effectLst/>
                <a:latin typeface="Times New Roman"/>
                <a:ea typeface="Calibri"/>
                <a:cs typeface="Times New Roman"/>
              </a:rPr>
              <a:t> </a:t>
            </a:r>
            <a:r>
              <a:rPr lang="ru-RU" sz="2000" dirty="0" err="1" smtClean="0">
                <a:effectLst/>
                <a:latin typeface="Times New Roman"/>
                <a:ea typeface="Calibri"/>
                <a:cs typeface="Times New Roman"/>
              </a:rPr>
              <a:t>щоб</a:t>
            </a:r>
            <a:r>
              <a:rPr lang="ru-RU" sz="2000" spc="10" dirty="0" smtClean="0">
                <a:effectLst/>
                <a:latin typeface="Times New Roman"/>
                <a:ea typeface="Calibri"/>
                <a:cs typeface="Times New Roman"/>
              </a:rPr>
              <a:t> </a:t>
            </a:r>
            <a:r>
              <a:rPr lang="ru-RU" sz="2000" spc="-5" dirty="0" err="1" smtClean="0">
                <a:effectLst/>
                <a:latin typeface="Times New Roman"/>
                <a:ea typeface="Calibri"/>
                <a:cs typeface="Times New Roman"/>
              </a:rPr>
              <a:t>бджоли</a:t>
            </a:r>
            <a:r>
              <a:rPr lang="ru-RU" sz="2000" spc="10" dirty="0" smtClean="0">
                <a:effectLst/>
                <a:latin typeface="Times New Roman"/>
                <a:ea typeface="Calibri"/>
                <a:cs typeface="Times New Roman"/>
              </a:rPr>
              <a:t> </a:t>
            </a:r>
            <a:r>
              <a:rPr lang="ru-RU" sz="2000" spc="-5" dirty="0" err="1" smtClean="0">
                <a:effectLst/>
                <a:latin typeface="Times New Roman"/>
                <a:ea typeface="Calibri"/>
                <a:cs typeface="Times New Roman"/>
              </a:rPr>
              <a:t>звикли</a:t>
            </a:r>
            <a:r>
              <a:rPr lang="ru-RU" sz="2000" dirty="0" smtClean="0">
                <a:effectLst/>
                <a:latin typeface="Times New Roman"/>
                <a:ea typeface="Calibri"/>
                <a:cs typeface="Times New Roman"/>
              </a:rPr>
              <a:t> </a:t>
            </a:r>
            <a:r>
              <a:rPr lang="ru-RU" sz="2000" spc="10" dirty="0" smtClean="0">
                <a:effectLst/>
                <a:latin typeface="Times New Roman"/>
                <a:ea typeface="Calibri"/>
                <a:cs typeface="Times New Roman"/>
              </a:rPr>
              <a:t> </a:t>
            </a:r>
            <a:r>
              <a:rPr lang="ru-RU" sz="2000" dirty="0" smtClean="0">
                <a:effectLst/>
                <a:latin typeface="Times New Roman"/>
                <a:ea typeface="Calibri"/>
                <a:cs typeface="Times New Roman"/>
              </a:rPr>
              <a:t>до</a:t>
            </a:r>
            <a:r>
              <a:rPr lang="ru-RU" sz="2000" spc="115" dirty="0" smtClean="0">
                <a:effectLst/>
                <a:latin typeface="Times New Roman"/>
                <a:ea typeface="Calibri"/>
                <a:cs typeface="Times New Roman"/>
              </a:rPr>
              <a:t> </a:t>
            </a:r>
            <a:r>
              <a:rPr lang="ru-RU" sz="2000" spc="-5" dirty="0" err="1" smtClean="0">
                <a:effectLst/>
                <a:latin typeface="Times New Roman"/>
                <a:ea typeface="Calibri"/>
                <a:cs typeface="Times New Roman"/>
              </a:rPr>
              <a:t>льотка</a:t>
            </a:r>
            <a:r>
              <a:rPr lang="ru-RU" sz="2000" spc="-5" dirty="0" smtClean="0">
                <a:effectLst/>
                <a:latin typeface="Times New Roman"/>
                <a:ea typeface="Calibri"/>
                <a:cs typeface="Times New Roman"/>
              </a:rPr>
              <a:t>,</a:t>
            </a:r>
            <a:r>
              <a:rPr lang="ru-RU" sz="2000" spc="-60" dirty="0" smtClean="0">
                <a:effectLst/>
                <a:latin typeface="Times New Roman"/>
                <a:ea typeface="Calibri"/>
                <a:cs typeface="Times New Roman"/>
              </a:rPr>
              <a:t> </a:t>
            </a:r>
            <a:r>
              <a:rPr lang="ru-RU" sz="2000" dirty="0" smtClean="0">
                <a:effectLst/>
                <a:latin typeface="Times New Roman"/>
                <a:ea typeface="Calibri"/>
                <a:cs typeface="Times New Roman"/>
              </a:rPr>
              <a:t>форма</a:t>
            </a:r>
            <a:r>
              <a:rPr lang="ru-RU" sz="2000" spc="-55" dirty="0" smtClean="0">
                <a:effectLst/>
                <a:latin typeface="Times New Roman"/>
                <a:ea typeface="Calibri"/>
                <a:cs typeface="Times New Roman"/>
              </a:rPr>
              <a:t> </a:t>
            </a:r>
            <a:r>
              <a:rPr lang="ru-RU" sz="2000" spc="-5" dirty="0" err="1" smtClean="0">
                <a:effectLst/>
                <a:latin typeface="Times New Roman"/>
                <a:ea typeface="Calibri"/>
                <a:cs typeface="Times New Roman"/>
              </a:rPr>
              <a:t>якого</a:t>
            </a:r>
            <a:r>
              <a:rPr lang="ru-RU" sz="2000" spc="-55" dirty="0" smtClean="0">
                <a:effectLst/>
                <a:latin typeface="Times New Roman"/>
                <a:ea typeface="Calibri"/>
                <a:cs typeface="Times New Roman"/>
              </a:rPr>
              <a:t> </a:t>
            </a:r>
            <a:r>
              <a:rPr lang="ru-RU" sz="2000" spc="-5" dirty="0" err="1" smtClean="0">
                <a:effectLst/>
                <a:latin typeface="Times New Roman"/>
                <a:ea typeface="Calibri"/>
                <a:cs typeface="Times New Roman"/>
              </a:rPr>
              <a:t>змінюється</a:t>
            </a:r>
            <a:r>
              <a:rPr lang="ru-RU" sz="2000" spc="-60" dirty="0" smtClean="0">
                <a:effectLst/>
                <a:latin typeface="Times New Roman"/>
                <a:ea typeface="Calibri"/>
                <a:cs typeface="Times New Roman"/>
              </a:rPr>
              <a:t> </a:t>
            </a:r>
            <a:r>
              <a:rPr lang="ru-RU" sz="2000" dirty="0" err="1" smtClean="0">
                <a:effectLst/>
                <a:latin typeface="Times New Roman"/>
                <a:ea typeface="Calibri"/>
                <a:cs typeface="Times New Roman"/>
              </a:rPr>
              <a:t>після</a:t>
            </a:r>
            <a:r>
              <a:rPr lang="ru-RU" sz="2000" spc="-55" dirty="0" smtClean="0">
                <a:effectLst/>
                <a:latin typeface="Times New Roman"/>
                <a:ea typeface="Calibri"/>
                <a:cs typeface="Times New Roman"/>
              </a:rPr>
              <a:t> </a:t>
            </a:r>
            <a:r>
              <a:rPr lang="ru-RU" sz="2000" spc="-5" dirty="0" err="1" smtClean="0">
                <a:effectLst/>
                <a:latin typeface="Times New Roman"/>
                <a:ea typeface="Calibri"/>
                <a:cs typeface="Times New Roman"/>
              </a:rPr>
              <a:t>встановлення</a:t>
            </a:r>
            <a:r>
              <a:rPr lang="ru-RU" sz="2000" spc="-50" dirty="0" smtClean="0">
                <a:effectLst/>
                <a:latin typeface="Times New Roman"/>
                <a:ea typeface="Calibri"/>
                <a:cs typeface="Times New Roman"/>
              </a:rPr>
              <a:t> </a:t>
            </a:r>
            <a:r>
              <a:rPr lang="ru-RU" sz="2000" spc="-5" dirty="0" err="1" smtClean="0">
                <a:effectLst/>
                <a:latin typeface="Times New Roman"/>
                <a:ea typeface="Calibri"/>
                <a:cs typeface="Times New Roman"/>
              </a:rPr>
              <a:t>пилковловлювача</a:t>
            </a:r>
            <a:r>
              <a:rPr lang="ru-RU" sz="2000" spc="-5" dirty="0" smtClean="0">
                <a:effectLst/>
                <a:latin typeface="Times New Roman"/>
                <a:ea typeface="Calibri"/>
                <a:cs typeface="Times New Roman"/>
              </a:rPr>
              <a:t>).</a:t>
            </a:r>
            <a:r>
              <a:rPr lang="ru-RU" sz="2000" dirty="0">
                <a:ea typeface="Calibri"/>
                <a:cs typeface="Times New Roman"/>
              </a:rPr>
              <a:t/>
            </a:r>
            <a:br>
              <a:rPr lang="ru-RU" sz="2000" dirty="0">
                <a:ea typeface="Calibri"/>
                <a:cs typeface="Times New Roman"/>
              </a:rPr>
            </a:br>
            <a:r>
              <a:rPr lang="ru-RU" sz="2000" dirty="0" err="1" smtClean="0">
                <a:effectLst/>
                <a:latin typeface="Times New Roman"/>
                <a:ea typeface="Calibri"/>
                <a:cs typeface="Times New Roman"/>
              </a:rPr>
              <a:t>Після</a:t>
            </a:r>
            <a:r>
              <a:rPr lang="ru-RU" sz="2000" spc="255" dirty="0" smtClean="0">
                <a:effectLst/>
                <a:latin typeface="Times New Roman"/>
                <a:ea typeface="Calibri"/>
                <a:cs typeface="Times New Roman"/>
              </a:rPr>
              <a:t> </a:t>
            </a:r>
            <a:r>
              <a:rPr lang="ru-RU" sz="2000" spc="-5" dirty="0" err="1" smtClean="0">
                <a:effectLst/>
                <a:latin typeface="Times New Roman"/>
                <a:ea typeface="Calibri"/>
                <a:cs typeface="Times New Roman"/>
              </a:rPr>
              <a:t>цього</a:t>
            </a:r>
            <a:r>
              <a:rPr lang="ru-RU" sz="2000" spc="255" dirty="0" smtClean="0">
                <a:effectLst/>
                <a:latin typeface="Times New Roman"/>
                <a:ea typeface="Calibri"/>
                <a:cs typeface="Times New Roman"/>
              </a:rPr>
              <a:t> </a:t>
            </a:r>
            <a:r>
              <a:rPr lang="ru-RU" sz="2000" spc="-5" dirty="0" err="1" smtClean="0">
                <a:effectLst/>
                <a:latin typeface="Times New Roman"/>
                <a:ea typeface="Calibri"/>
                <a:cs typeface="Times New Roman"/>
              </a:rPr>
              <a:t>протягом</a:t>
            </a:r>
            <a:r>
              <a:rPr lang="ru-RU" sz="2000" spc="260" dirty="0" smtClean="0">
                <a:effectLst/>
                <a:latin typeface="Times New Roman"/>
                <a:ea typeface="Calibri"/>
                <a:cs typeface="Times New Roman"/>
              </a:rPr>
              <a:t> </a:t>
            </a:r>
            <a:r>
              <a:rPr lang="ru-RU" sz="2000" dirty="0" smtClean="0">
                <a:effectLst/>
                <a:latin typeface="Times New Roman"/>
                <a:ea typeface="Calibri"/>
                <a:cs typeface="Times New Roman"/>
              </a:rPr>
              <a:t>3-5</a:t>
            </a:r>
            <a:r>
              <a:rPr lang="ru-RU" sz="2000" spc="255" dirty="0" smtClean="0">
                <a:effectLst/>
                <a:latin typeface="Times New Roman"/>
                <a:ea typeface="Calibri"/>
                <a:cs typeface="Times New Roman"/>
              </a:rPr>
              <a:t> </a:t>
            </a:r>
            <a:r>
              <a:rPr lang="ru-RU" sz="2000" spc="-5" dirty="0" err="1" smtClean="0">
                <a:effectLst/>
                <a:latin typeface="Times New Roman"/>
                <a:ea typeface="Calibri"/>
                <a:cs typeface="Times New Roman"/>
              </a:rPr>
              <a:t>днів</a:t>
            </a:r>
            <a:r>
              <a:rPr lang="ru-RU" sz="2000" spc="250" dirty="0" smtClean="0">
                <a:effectLst/>
                <a:latin typeface="Times New Roman"/>
                <a:ea typeface="Calibri"/>
                <a:cs typeface="Times New Roman"/>
              </a:rPr>
              <a:t> </a:t>
            </a:r>
            <a:r>
              <a:rPr lang="ru-RU" sz="2000" spc="-5" dirty="0" smtClean="0">
                <a:effectLst/>
                <a:latin typeface="Times New Roman"/>
                <a:ea typeface="Calibri"/>
                <a:cs typeface="Times New Roman"/>
              </a:rPr>
              <a:t>основного</a:t>
            </a:r>
            <a:r>
              <a:rPr lang="ru-RU" sz="2000" spc="255" dirty="0" smtClean="0">
                <a:effectLst/>
                <a:latin typeface="Times New Roman"/>
                <a:ea typeface="Calibri"/>
                <a:cs typeface="Times New Roman"/>
              </a:rPr>
              <a:t> </a:t>
            </a:r>
            <a:r>
              <a:rPr lang="ru-RU" sz="2000" spc="-5" dirty="0" err="1" smtClean="0">
                <a:effectLst/>
                <a:latin typeface="Times New Roman"/>
                <a:ea typeface="Calibri"/>
                <a:cs typeface="Times New Roman"/>
              </a:rPr>
              <a:t>періоду</a:t>
            </a:r>
            <a:r>
              <a:rPr lang="ru-RU" sz="2000" spc="260" dirty="0" smtClean="0">
                <a:effectLst/>
                <a:latin typeface="Times New Roman"/>
                <a:ea typeface="Calibri"/>
                <a:cs typeface="Times New Roman"/>
              </a:rPr>
              <a:t> </a:t>
            </a:r>
            <a:r>
              <a:rPr lang="ru-RU" sz="2000" dirty="0" err="1" smtClean="0">
                <a:effectLst/>
                <a:latin typeface="Times New Roman"/>
                <a:ea typeface="Calibri"/>
                <a:cs typeface="Times New Roman"/>
              </a:rPr>
              <a:t>спостерігають</a:t>
            </a:r>
            <a:r>
              <a:rPr lang="ru-RU" sz="2000" spc="260" dirty="0" smtClean="0">
                <a:effectLst/>
                <a:latin typeface="Times New Roman"/>
                <a:ea typeface="Calibri"/>
                <a:cs typeface="Times New Roman"/>
              </a:rPr>
              <a:t> </a:t>
            </a:r>
            <a:r>
              <a:rPr lang="ru-RU" sz="2000" dirty="0" smtClean="0">
                <a:effectLst/>
                <a:latin typeface="Times New Roman"/>
                <a:ea typeface="Calibri"/>
                <a:cs typeface="Times New Roman"/>
              </a:rPr>
              <a:t>за</a:t>
            </a:r>
            <a:r>
              <a:rPr lang="ru-RU" sz="2000" spc="260" dirty="0" smtClean="0">
                <a:effectLst/>
                <a:latin typeface="Times New Roman"/>
                <a:ea typeface="Calibri"/>
                <a:cs typeface="Times New Roman"/>
              </a:rPr>
              <a:t> </a:t>
            </a:r>
            <a:r>
              <a:rPr lang="ru-RU" sz="2000" spc="-5" dirty="0" err="1" smtClean="0">
                <a:effectLst/>
                <a:latin typeface="Times New Roman"/>
                <a:ea typeface="Calibri"/>
                <a:cs typeface="Times New Roman"/>
              </a:rPr>
              <a:t>бджолами</a:t>
            </a:r>
            <a:r>
              <a:rPr lang="ru-RU" sz="2000" spc="-5" dirty="0" smtClean="0">
                <a:effectLst/>
                <a:latin typeface="Times New Roman"/>
                <a:ea typeface="Calibri"/>
                <a:cs typeface="Times New Roman"/>
              </a:rPr>
              <a:t>,</a:t>
            </a:r>
            <a:r>
              <a:rPr lang="ru-RU" sz="2000" spc="250" dirty="0" smtClean="0">
                <a:effectLst/>
                <a:latin typeface="Times New Roman"/>
                <a:ea typeface="Calibri"/>
                <a:cs typeface="Times New Roman"/>
              </a:rPr>
              <a:t> </a:t>
            </a:r>
            <a:r>
              <a:rPr lang="ru-RU" sz="2000" spc="-5" dirty="0" err="1" smtClean="0">
                <a:effectLst/>
                <a:latin typeface="Times New Roman"/>
                <a:ea typeface="Calibri"/>
                <a:cs typeface="Times New Roman"/>
              </a:rPr>
              <a:t>які</a:t>
            </a:r>
            <a:r>
              <a:rPr lang="ru-RU" sz="2000" spc="140" dirty="0" smtClean="0">
                <a:effectLst/>
                <a:latin typeface="Times New Roman"/>
                <a:ea typeface="Calibri"/>
                <a:cs typeface="Times New Roman"/>
              </a:rPr>
              <a:t> </a:t>
            </a:r>
            <a:r>
              <a:rPr lang="ru-RU" sz="2000" spc="-5" dirty="0" err="1" smtClean="0">
                <a:effectLst/>
                <a:latin typeface="Times New Roman"/>
                <a:ea typeface="Calibri"/>
                <a:cs typeface="Times New Roman"/>
              </a:rPr>
              <a:t>проходять</a:t>
            </a:r>
            <a:r>
              <a:rPr lang="ru-RU" sz="2000" spc="-45" dirty="0" smtClean="0">
                <a:effectLst/>
                <a:latin typeface="Times New Roman"/>
                <a:ea typeface="Calibri"/>
                <a:cs typeface="Times New Roman"/>
              </a:rPr>
              <a:t> </a:t>
            </a:r>
            <a:r>
              <a:rPr lang="ru-RU" sz="2000" dirty="0" smtClean="0">
                <a:effectLst/>
                <a:latin typeface="Times New Roman"/>
                <a:ea typeface="Calibri"/>
                <a:cs typeface="Times New Roman"/>
              </a:rPr>
              <a:t>через</a:t>
            </a:r>
            <a:r>
              <a:rPr lang="ru-RU" sz="2000" spc="-45" dirty="0" smtClean="0">
                <a:effectLst/>
                <a:latin typeface="Times New Roman"/>
                <a:ea typeface="Calibri"/>
                <a:cs typeface="Times New Roman"/>
              </a:rPr>
              <a:t> </a:t>
            </a:r>
            <a:r>
              <a:rPr lang="ru-RU" sz="2000" spc="-5" dirty="0" err="1" smtClean="0">
                <a:effectLst/>
                <a:latin typeface="Times New Roman"/>
                <a:ea typeface="Calibri"/>
                <a:cs typeface="Times New Roman"/>
              </a:rPr>
              <a:t>решітки</a:t>
            </a:r>
            <a:r>
              <a:rPr lang="ru-RU" sz="2000" spc="-5" dirty="0" smtClean="0">
                <a:effectLst/>
                <a:latin typeface="Times New Roman"/>
                <a:ea typeface="Calibri"/>
                <a:cs typeface="Times New Roman"/>
              </a:rPr>
              <a:t>,</a:t>
            </a:r>
            <a:r>
              <a:rPr lang="ru-RU" sz="2000" spc="-45" dirty="0" smtClean="0">
                <a:effectLst/>
                <a:latin typeface="Times New Roman"/>
                <a:ea typeface="Calibri"/>
                <a:cs typeface="Times New Roman"/>
              </a:rPr>
              <a:t> </a:t>
            </a:r>
            <a:r>
              <a:rPr lang="ru-RU" sz="2000" dirty="0" err="1" smtClean="0">
                <a:effectLst/>
                <a:latin typeface="Times New Roman"/>
                <a:ea typeface="Calibri"/>
                <a:cs typeface="Times New Roman"/>
              </a:rPr>
              <a:t>поставлені</a:t>
            </a:r>
            <a:r>
              <a:rPr lang="ru-RU" sz="2000" spc="-40" dirty="0" smtClean="0">
                <a:effectLst/>
                <a:latin typeface="Times New Roman"/>
                <a:ea typeface="Calibri"/>
                <a:cs typeface="Times New Roman"/>
              </a:rPr>
              <a:t> </a:t>
            </a:r>
            <a:r>
              <a:rPr lang="ru-RU" sz="2000" dirty="0" smtClean="0">
                <a:effectLst/>
                <a:latin typeface="Times New Roman"/>
                <a:ea typeface="Calibri"/>
                <a:cs typeface="Times New Roman"/>
              </a:rPr>
              <a:t>в</a:t>
            </a:r>
            <a:r>
              <a:rPr lang="ru-RU" sz="2000" spc="-50" dirty="0" smtClean="0">
                <a:effectLst/>
                <a:latin typeface="Times New Roman"/>
                <a:ea typeface="Calibri"/>
                <a:cs typeface="Times New Roman"/>
              </a:rPr>
              <a:t> </a:t>
            </a:r>
            <a:r>
              <a:rPr lang="ru-RU" sz="2000" spc="-5" dirty="0" err="1" smtClean="0">
                <a:effectLst/>
                <a:latin typeface="Times New Roman"/>
                <a:ea typeface="Calibri"/>
                <a:cs typeface="Times New Roman"/>
              </a:rPr>
              <a:t>робоче</a:t>
            </a:r>
            <a:r>
              <a:rPr lang="ru-RU" sz="2000" spc="-45" dirty="0" smtClean="0">
                <a:effectLst/>
                <a:latin typeface="Times New Roman"/>
                <a:ea typeface="Calibri"/>
                <a:cs typeface="Times New Roman"/>
              </a:rPr>
              <a:t> </a:t>
            </a:r>
            <a:r>
              <a:rPr lang="ru-RU" sz="2000" dirty="0" err="1" smtClean="0">
                <a:effectLst/>
                <a:latin typeface="Times New Roman"/>
                <a:ea typeface="Calibri"/>
                <a:cs typeface="Times New Roman"/>
              </a:rPr>
              <a:t>положення</a:t>
            </a:r>
            <a:r>
              <a:rPr lang="ru-RU" sz="2000" dirty="0" smtClean="0">
                <a:effectLst/>
                <a:latin typeface="Times New Roman"/>
                <a:ea typeface="Calibri"/>
                <a:cs typeface="Times New Roman"/>
              </a:rPr>
              <a:t>.</a:t>
            </a:r>
            <a:r>
              <a:rPr lang="ru-RU" sz="2000" dirty="0">
                <a:ea typeface="Calibri"/>
                <a:cs typeface="Times New Roman"/>
              </a:rPr>
              <a:t/>
            </a:r>
            <a:br>
              <a:rPr lang="ru-RU" sz="2000" dirty="0">
                <a:ea typeface="Calibri"/>
                <a:cs typeface="Times New Roman"/>
              </a:rPr>
            </a:br>
            <a:r>
              <a:rPr lang="ru-RU" sz="2000" spc="-5" dirty="0" err="1" smtClean="0">
                <a:effectLst/>
                <a:latin typeface="Times New Roman"/>
                <a:ea typeface="Calibri"/>
                <a:cs typeface="Times New Roman"/>
              </a:rPr>
              <a:t>Якість</a:t>
            </a:r>
            <a:r>
              <a:rPr lang="ru-RU" sz="2000" spc="195" dirty="0" smtClean="0">
                <a:effectLst/>
                <a:latin typeface="Times New Roman"/>
                <a:ea typeface="Calibri"/>
                <a:cs typeface="Times New Roman"/>
              </a:rPr>
              <a:t> </a:t>
            </a:r>
            <a:r>
              <a:rPr lang="ru-RU" sz="2000" dirty="0" err="1" smtClean="0">
                <a:effectLst/>
                <a:latin typeface="Times New Roman"/>
                <a:ea typeface="Calibri"/>
                <a:cs typeface="Times New Roman"/>
              </a:rPr>
              <a:t>продуктів</a:t>
            </a:r>
            <a:r>
              <a:rPr lang="ru-RU" sz="2000" spc="200" dirty="0" smtClean="0">
                <a:effectLst/>
                <a:latin typeface="Times New Roman"/>
                <a:ea typeface="Calibri"/>
                <a:cs typeface="Times New Roman"/>
              </a:rPr>
              <a:t> </a:t>
            </a:r>
            <a:r>
              <a:rPr lang="ru-RU" sz="2000" spc="-5" dirty="0" err="1" smtClean="0">
                <a:effectLst/>
                <a:latin typeface="Times New Roman"/>
                <a:ea typeface="Calibri"/>
                <a:cs typeface="Times New Roman"/>
              </a:rPr>
              <a:t>бджільництва</a:t>
            </a:r>
            <a:r>
              <a:rPr lang="ru-RU" sz="2000" spc="200" dirty="0" smtClean="0">
                <a:effectLst/>
                <a:latin typeface="Times New Roman"/>
                <a:ea typeface="Calibri"/>
                <a:cs typeface="Times New Roman"/>
              </a:rPr>
              <a:t> </a:t>
            </a:r>
            <a:r>
              <a:rPr lang="ru-RU" sz="2000" dirty="0" smtClean="0">
                <a:effectLst/>
                <a:latin typeface="Times New Roman"/>
                <a:ea typeface="Calibri"/>
                <a:cs typeface="Times New Roman"/>
              </a:rPr>
              <a:t>(меду,</a:t>
            </a:r>
            <a:r>
              <a:rPr lang="ru-RU" sz="2000" spc="200" dirty="0" smtClean="0">
                <a:effectLst/>
                <a:latin typeface="Times New Roman"/>
                <a:ea typeface="Calibri"/>
                <a:cs typeface="Times New Roman"/>
              </a:rPr>
              <a:t> </a:t>
            </a:r>
            <a:r>
              <a:rPr lang="ru-RU" sz="2000" spc="-5" dirty="0" smtClean="0">
                <a:effectLst/>
                <a:latin typeface="Times New Roman"/>
                <a:ea typeface="Calibri"/>
                <a:cs typeface="Times New Roman"/>
              </a:rPr>
              <a:t>воску,</a:t>
            </a:r>
            <a:r>
              <a:rPr lang="ru-RU" sz="2000" spc="200" dirty="0" smtClean="0">
                <a:effectLst/>
                <a:latin typeface="Times New Roman"/>
                <a:ea typeface="Calibri"/>
                <a:cs typeface="Times New Roman"/>
              </a:rPr>
              <a:t> </a:t>
            </a:r>
            <a:r>
              <a:rPr lang="ru-RU" sz="2000" spc="-5" dirty="0" err="1" smtClean="0">
                <a:effectLst/>
                <a:latin typeface="Times New Roman"/>
                <a:ea typeface="Calibri"/>
                <a:cs typeface="Times New Roman"/>
              </a:rPr>
              <a:t>квіткового</a:t>
            </a:r>
            <a:r>
              <a:rPr lang="ru-RU" sz="2000" spc="195" dirty="0" smtClean="0">
                <a:effectLst/>
                <a:latin typeface="Times New Roman"/>
                <a:ea typeface="Calibri"/>
                <a:cs typeface="Times New Roman"/>
              </a:rPr>
              <a:t> </a:t>
            </a:r>
            <a:r>
              <a:rPr lang="ru-RU" sz="2000" dirty="0" smtClean="0">
                <a:effectLst/>
                <a:latin typeface="Times New Roman"/>
                <a:ea typeface="Calibri"/>
                <a:cs typeface="Times New Roman"/>
              </a:rPr>
              <a:t>пилку,</a:t>
            </a:r>
            <a:r>
              <a:rPr lang="ru-RU" sz="2000" spc="190" dirty="0" smtClean="0">
                <a:effectLst/>
                <a:latin typeface="Times New Roman"/>
                <a:ea typeface="Calibri"/>
                <a:cs typeface="Times New Roman"/>
              </a:rPr>
              <a:t> </a:t>
            </a:r>
            <a:r>
              <a:rPr lang="ru-RU" sz="2000" spc="-5" dirty="0" err="1" smtClean="0">
                <a:effectLst/>
                <a:latin typeface="Times New Roman"/>
                <a:ea typeface="Calibri"/>
                <a:cs typeface="Times New Roman"/>
              </a:rPr>
              <a:t>прополісу</a:t>
            </a:r>
            <a:r>
              <a:rPr lang="ru-RU" sz="2000" spc="-5" dirty="0" smtClean="0">
                <a:effectLst/>
                <a:latin typeface="Times New Roman"/>
                <a:ea typeface="Calibri"/>
                <a:cs typeface="Times New Roman"/>
              </a:rPr>
              <a:t>,</a:t>
            </a:r>
            <a:r>
              <a:rPr lang="ru-RU" sz="2000" spc="200" dirty="0" smtClean="0">
                <a:effectLst/>
                <a:latin typeface="Times New Roman"/>
                <a:ea typeface="Calibri"/>
                <a:cs typeface="Times New Roman"/>
              </a:rPr>
              <a:t> </a:t>
            </a:r>
            <a:r>
              <a:rPr lang="ru-RU" sz="2000" dirty="0" smtClean="0">
                <a:effectLst/>
                <a:latin typeface="Times New Roman"/>
                <a:ea typeface="Calibri"/>
                <a:cs typeface="Times New Roman"/>
              </a:rPr>
              <a:t>маточного</a:t>
            </a:r>
            <a:r>
              <a:rPr lang="ru-RU" sz="2000" spc="150" dirty="0" smtClean="0">
                <a:effectLst/>
                <a:latin typeface="Times New Roman"/>
                <a:ea typeface="Calibri"/>
                <a:cs typeface="Times New Roman"/>
              </a:rPr>
              <a:t> </a:t>
            </a:r>
            <a:r>
              <a:rPr lang="ru-RU" sz="2000" spc="-5" dirty="0" smtClean="0">
                <a:effectLst/>
                <a:latin typeface="Times New Roman"/>
                <a:ea typeface="Calibri"/>
                <a:cs typeface="Times New Roman"/>
              </a:rPr>
              <a:t>молочка)</a:t>
            </a:r>
            <a:r>
              <a:rPr lang="ru-RU" sz="2000" spc="-60" dirty="0" smtClean="0">
                <a:effectLst/>
                <a:latin typeface="Times New Roman"/>
                <a:ea typeface="Calibri"/>
                <a:cs typeface="Times New Roman"/>
              </a:rPr>
              <a:t> </a:t>
            </a:r>
            <a:r>
              <a:rPr lang="ru-RU" sz="2000" spc="-5" dirty="0" err="1" smtClean="0">
                <a:effectLst/>
                <a:latin typeface="Times New Roman"/>
                <a:ea typeface="Calibri"/>
                <a:cs typeface="Times New Roman"/>
              </a:rPr>
              <a:t>визначають</a:t>
            </a:r>
            <a:r>
              <a:rPr lang="ru-RU" sz="2000" spc="-60" dirty="0" smtClean="0">
                <a:effectLst/>
                <a:latin typeface="Times New Roman"/>
                <a:ea typeface="Calibri"/>
                <a:cs typeface="Times New Roman"/>
              </a:rPr>
              <a:t> </a:t>
            </a:r>
            <a:r>
              <a:rPr lang="ru-RU" sz="2000" dirty="0" smtClean="0">
                <a:effectLst/>
                <a:latin typeface="Times New Roman"/>
                <a:ea typeface="Calibri"/>
                <a:cs typeface="Times New Roman"/>
              </a:rPr>
              <a:t>за</a:t>
            </a:r>
            <a:r>
              <a:rPr lang="ru-RU" sz="2000" spc="-60" dirty="0" smtClean="0">
                <a:effectLst/>
                <a:latin typeface="Times New Roman"/>
                <a:ea typeface="Calibri"/>
                <a:cs typeface="Times New Roman"/>
              </a:rPr>
              <a:t> </a:t>
            </a:r>
            <a:r>
              <a:rPr lang="ru-RU" sz="2000" dirty="0" err="1" smtClean="0">
                <a:effectLst/>
                <a:latin typeface="Times New Roman"/>
                <a:ea typeface="Calibri"/>
                <a:cs typeface="Times New Roman"/>
              </a:rPr>
              <a:t>спеціальними</a:t>
            </a:r>
            <a:r>
              <a:rPr lang="ru-RU" sz="2000" spc="-55" dirty="0" smtClean="0">
                <a:effectLst/>
                <a:latin typeface="Times New Roman"/>
                <a:ea typeface="Calibri"/>
                <a:cs typeface="Times New Roman"/>
              </a:rPr>
              <a:t> </a:t>
            </a:r>
            <a:r>
              <a:rPr lang="ru-RU" sz="2000" spc="-5" dirty="0" smtClean="0">
                <a:effectLst/>
                <a:latin typeface="Times New Roman"/>
                <a:ea typeface="Calibri"/>
                <a:cs typeface="Times New Roman"/>
              </a:rPr>
              <a:t>методиками.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556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a:bodyPr>
          <a:lstStyle/>
          <a:p>
            <a:r>
              <a:rPr lang="uk-UA" sz="3600" b="1" dirty="0">
                <a:solidFill>
                  <a:srgbClr val="FF0000"/>
                </a:solidFill>
                <a:latin typeface="Times New Roman"/>
                <a:ea typeface="Calibri"/>
              </a:rPr>
              <a:t> Мета заняття: </a:t>
            </a:r>
            <a:r>
              <a:rPr lang="uk-UA" sz="3600" b="1" dirty="0" smtClean="0">
                <a:solidFill>
                  <a:srgbClr val="FF0000"/>
                </a:solidFill>
                <a:latin typeface="Times New Roman"/>
                <a:ea typeface="Calibri"/>
              </a:rPr>
              <a:t/>
            </a:r>
            <a:br>
              <a:rPr lang="uk-UA" sz="3600" b="1" dirty="0" smtClean="0">
                <a:solidFill>
                  <a:srgbClr val="FF0000"/>
                </a:solidFill>
                <a:latin typeface="Times New Roman"/>
                <a:ea typeface="Calibri"/>
              </a:rPr>
            </a:br>
            <a:r>
              <a:rPr lang="uk-UA" sz="3600" b="1" dirty="0" smtClean="0">
                <a:solidFill>
                  <a:srgbClr val="FF0000"/>
                </a:solidFill>
                <a:latin typeface="Times New Roman"/>
                <a:ea typeface="Calibri"/>
              </a:rPr>
              <a:t/>
            </a:r>
            <a:br>
              <a:rPr lang="uk-UA" sz="3600" b="1" dirty="0" smtClean="0">
                <a:solidFill>
                  <a:srgbClr val="FF0000"/>
                </a:solidFill>
                <a:latin typeface="Times New Roman"/>
                <a:ea typeface="Calibri"/>
              </a:rPr>
            </a:br>
            <a:r>
              <a:rPr lang="uk-UA" sz="3600" dirty="0" smtClean="0">
                <a:solidFill>
                  <a:srgbClr val="000000"/>
                </a:solidFill>
                <a:latin typeface="Times New Roman"/>
                <a:ea typeface="Calibri"/>
              </a:rPr>
              <a:t>Вивчити </a:t>
            </a:r>
            <a:r>
              <a:rPr lang="uk-UA" sz="3600" dirty="0">
                <a:solidFill>
                  <a:srgbClr val="000000"/>
                </a:solidFill>
                <a:latin typeface="Times New Roman"/>
                <a:ea typeface="Calibri"/>
              </a:rPr>
              <a:t>методичні положення проведення науково-господарських дослідів на великій рогатій худобі, свинях, вівцях, </a:t>
            </a:r>
            <a:r>
              <a:rPr lang="uk-UA" sz="3600" dirty="0" smtClean="0">
                <a:solidFill>
                  <a:srgbClr val="000000"/>
                </a:solidFill>
                <a:latin typeface="Times New Roman"/>
                <a:ea typeface="Calibri"/>
              </a:rPr>
              <a:t>птиці, бджолах.</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205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style>
          <a:lnRef idx="1">
            <a:schemeClr val="accent3"/>
          </a:lnRef>
          <a:fillRef idx="2">
            <a:schemeClr val="accent3"/>
          </a:fillRef>
          <a:effectRef idx="1">
            <a:schemeClr val="accent3"/>
          </a:effectRef>
          <a:fontRef idx="minor">
            <a:schemeClr val="dk1"/>
          </a:fontRef>
        </p:style>
        <p:txBody>
          <a:bodyPr>
            <a:normAutofit/>
          </a:bodyPr>
          <a:lstStyle/>
          <a:p>
            <a:pPr marL="72390" marR="65405" indent="457200" algn="just" eaLnBrk="0" hangingPunct="0">
              <a:lnSpc>
                <a:spcPct val="115000"/>
              </a:lnSpc>
              <a:spcAft>
                <a:spcPts val="0"/>
              </a:spcAft>
            </a:pPr>
            <a:r>
              <a:rPr lang="ru-RU" sz="2400" spc="-15" dirty="0" smtClean="0">
                <a:effectLst/>
                <a:latin typeface="Times New Roman"/>
                <a:ea typeface="Calibri"/>
                <a:cs typeface="Times New Roman"/>
              </a:rPr>
              <a:t>При</a:t>
            </a:r>
            <a:r>
              <a:rPr lang="ru-RU" sz="2400" spc="-35" dirty="0" smtClean="0">
                <a:effectLst/>
                <a:latin typeface="Times New Roman"/>
                <a:ea typeface="Calibri"/>
                <a:cs typeface="Times New Roman"/>
              </a:rPr>
              <a:t> </a:t>
            </a:r>
            <a:r>
              <a:rPr lang="ru-RU" sz="2400" spc="-30" dirty="0" err="1" smtClean="0">
                <a:effectLst/>
                <a:latin typeface="Times New Roman"/>
                <a:ea typeface="Calibri"/>
                <a:cs typeface="Times New Roman"/>
              </a:rPr>
              <a:t>форму</a:t>
            </a:r>
            <a:r>
              <a:rPr lang="ru-RU" sz="2400" spc="-25" dirty="0" err="1" smtClean="0">
                <a:effectLst/>
                <a:latin typeface="Times New Roman"/>
                <a:ea typeface="Calibri"/>
                <a:cs typeface="Times New Roman"/>
              </a:rPr>
              <a:t>в</a:t>
            </a:r>
            <a:r>
              <a:rPr lang="ru-RU" sz="2400" spc="-30" dirty="0" err="1" smtClean="0">
                <a:effectLst/>
                <a:latin typeface="Times New Roman"/>
                <a:ea typeface="Calibri"/>
                <a:cs typeface="Times New Roman"/>
              </a:rPr>
              <a:t>анні</a:t>
            </a:r>
            <a:r>
              <a:rPr lang="ru-RU" sz="2400" spc="-25" dirty="0" smtClean="0">
                <a:effectLst/>
                <a:latin typeface="Times New Roman"/>
                <a:ea typeface="Calibri"/>
                <a:cs typeface="Times New Roman"/>
              </a:rPr>
              <a:t> </a:t>
            </a:r>
            <a:r>
              <a:rPr lang="ru-RU" sz="2400" spc="-20" dirty="0" err="1" smtClean="0">
                <a:effectLst/>
                <a:latin typeface="Times New Roman"/>
                <a:ea typeface="Calibri"/>
                <a:cs typeface="Times New Roman"/>
              </a:rPr>
              <a:t>груп</a:t>
            </a:r>
            <a:r>
              <a:rPr lang="ru-RU" sz="2400" spc="-40" dirty="0" smtClean="0">
                <a:effectLst/>
                <a:latin typeface="Times New Roman"/>
                <a:ea typeface="Calibri"/>
                <a:cs typeface="Times New Roman"/>
              </a:rPr>
              <a:t> </a:t>
            </a:r>
            <a:r>
              <a:rPr lang="ru-RU" sz="2400" spc="-25" dirty="0" smtClean="0">
                <a:effectLst/>
                <a:latin typeface="Times New Roman"/>
                <a:ea typeface="Calibri"/>
                <a:cs typeface="Times New Roman"/>
              </a:rPr>
              <a:t>для</a:t>
            </a:r>
            <a:r>
              <a:rPr lang="ru-RU" sz="2400" spc="-35" dirty="0" smtClean="0">
                <a:effectLst/>
                <a:latin typeface="Times New Roman"/>
                <a:ea typeface="Calibri"/>
                <a:cs typeface="Times New Roman"/>
              </a:rPr>
              <a:t> </a:t>
            </a:r>
            <a:r>
              <a:rPr lang="ru-RU" sz="2400" spc="-25" dirty="0" err="1" smtClean="0">
                <a:effectLst/>
                <a:latin typeface="Times New Roman"/>
                <a:ea typeface="Calibri"/>
                <a:cs typeface="Times New Roman"/>
              </a:rPr>
              <a:t>досліду</a:t>
            </a:r>
            <a:r>
              <a:rPr lang="ru-RU" sz="2400" spc="-25" dirty="0" smtClean="0">
                <a:effectLst/>
                <a:latin typeface="Times New Roman"/>
                <a:ea typeface="Calibri"/>
                <a:cs typeface="Times New Roman"/>
              </a:rPr>
              <a:t> </a:t>
            </a:r>
            <a:r>
              <a:rPr lang="ru-RU" sz="2400" spc="-25" dirty="0" err="1" smtClean="0">
                <a:effectLst/>
                <a:latin typeface="Times New Roman"/>
                <a:ea typeface="Calibri"/>
                <a:cs typeface="Times New Roman"/>
              </a:rPr>
              <a:t>вр</a:t>
            </a:r>
            <a:r>
              <a:rPr lang="ru-RU" sz="2400" spc="-30" dirty="0" err="1" smtClean="0">
                <a:effectLst/>
                <a:latin typeface="Times New Roman"/>
                <a:ea typeface="Calibri"/>
                <a:cs typeface="Times New Roman"/>
              </a:rPr>
              <a:t>ахов</a:t>
            </a:r>
            <a:r>
              <a:rPr lang="ru-RU" sz="2400" spc="-25" dirty="0" err="1" smtClean="0">
                <a:effectLst/>
                <a:latin typeface="Times New Roman"/>
                <a:ea typeface="Calibri"/>
                <a:cs typeface="Times New Roman"/>
              </a:rPr>
              <a:t>ують</a:t>
            </a:r>
            <a:r>
              <a:rPr lang="ru-RU" sz="2400" spc="-40" dirty="0" smtClean="0">
                <a:effectLst/>
                <a:latin typeface="Times New Roman"/>
                <a:ea typeface="Calibri"/>
                <a:cs typeface="Times New Roman"/>
              </a:rPr>
              <a:t> </a:t>
            </a:r>
            <a:r>
              <a:rPr lang="ru-RU" sz="2400" b="1" spc="-25" dirty="0" err="1" smtClean="0">
                <a:solidFill>
                  <a:srgbClr val="C00000"/>
                </a:solidFill>
                <a:effectLst/>
                <a:latin typeface="Times New Roman"/>
                <a:ea typeface="Calibri"/>
                <a:cs typeface="Times New Roman"/>
              </a:rPr>
              <a:t>закліщеність</a:t>
            </a:r>
            <a:r>
              <a:rPr lang="ru-RU" sz="2400" b="1" spc="-35" dirty="0" smtClean="0">
                <a:solidFill>
                  <a:srgbClr val="C00000"/>
                </a:solidFill>
                <a:effectLst/>
                <a:latin typeface="Times New Roman"/>
                <a:ea typeface="Calibri"/>
                <a:cs typeface="Times New Roman"/>
              </a:rPr>
              <a:t> </a:t>
            </a:r>
            <a:r>
              <a:rPr lang="ru-RU" sz="2400" b="1" spc="-25" dirty="0" err="1" smtClean="0">
                <a:solidFill>
                  <a:srgbClr val="C00000"/>
                </a:solidFill>
                <a:effectLst/>
                <a:latin typeface="Times New Roman"/>
                <a:ea typeface="Calibri"/>
                <a:cs typeface="Times New Roman"/>
              </a:rPr>
              <a:t>сімей</a:t>
            </a:r>
            <a:r>
              <a:rPr lang="ru-RU" sz="2400" spc="-20" dirty="0" smtClean="0">
                <a:effectLst/>
                <a:latin typeface="Times New Roman"/>
                <a:ea typeface="Calibri"/>
                <a:cs typeface="Times New Roman"/>
              </a:rPr>
              <a:t>.</a:t>
            </a:r>
            <a:r>
              <a:rPr lang="ru-RU" sz="2400" spc="-35" dirty="0" smtClean="0">
                <a:effectLst/>
                <a:latin typeface="Times New Roman"/>
                <a:ea typeface="Calibri"/>
                <a:cs typeface="Times New Roman"/>
              </a:rPr>
              <a:t> </a:t>
            </a:r>
            <a:r>
              <a:rPr lang="ru-RU" sz="2400" spc="-20" dirty="0" smtClean="0">
                <a:effectLst/>
                <a:latin typeface="Times New Roman"/>
                <a:ea typeface="Calibri"/>
                <a:cs typeface="Times New Roman"/>
              </a:rPr>
              <a:t>Дл</a:t>
            </a:r>
            <a:r>
              <a:rPr lang="ru-RU" sz="2400" spc="-25" dirty="0" smtClean="0">
                <a:effectLst/>
                <a:latin typeface="Times New Roman"/>
                <a:ea typeface="Calibri"/>
                <a:cs typeface="Times New Roman"/>
              </a:rPr>
              <a:t>я</a:t>
            </a:r>
            <a:r>
              <a:rPr lang="ru-RU" sz="2400" spc="-35" dirty="0" smtClean="0">
                <a:effectLst/>
                <a:latin typeface="Times New Roman"/>
                <a:ea typeface="Calibri"/>
                <a:cs typeface="Times New Roman"/>
              </a:rPr>
              <a:t> </a:t>
            </a:r>
            <a:r>
              <a:rPr lang="ru-RU" sz="2400" spc="-20" dirty="0" err="1" smtClean="0">
                <a:effectLst/>
                <a:latin typeface="Times New Roman"/>
                <a:ea typeface="Calibri"/>
                <a:cs typeface="Times New Roman"/>
              </a:rPr>
              <a:t>цього</a:t>
            </a:r>
            <a:r>
              <a:rPr lang="ru-RU" sz="2400" spc="-45" dirty="0" smtClean="0">
                <a:effectLst/>
                <a:latin typeface="Times New Roman"/>
                <a:ea typeface="Calibri"/>
                <a:cs typeface="Times New Roman"/>
              </a:rPr>
              <a:t> </a:t>
            </a:r>
            <a:r>
              <a:rPr lang="ru-RU" sz="2400" spc="-10" dirty="0" err="1" smtClean="0">
                <a:effectLst/>
                <a:latin typeface="Times New Roman"/>
                <a:ea typeface="Calibri"/>
                <a:cs typeface="Times New Roman"/>
              </a:rPr>
              <a:t>із</a:t>
            </a:r>
            <a:r>
              <a:rPr lang="ru-RU" sz="2400" spc="-35" dirty="0" smtClean="0">
                <a:effectLst/>
                <a:latin typeface="Times New Roman"/>
                <a:ea typeface="Calibri"/>
                <a:cs typeface="Times New Roman"/>
              </a:rPr>
              <a:t> </a:t>
            </a:r>
            <a:r>
              <a:rPr lang="ru-RU" sz="2400" spc="-20" dirty="0" err="1" smtClean="0">
                <a:effectLst/>
                <a:latin typeface="Times New Roman"/>
                <a:ea typeface="Calibri"/>
                <a:cs typeface="Times New Roman"/>
              </a:rPr>
              <a:t>розпл</a:t>
            </a:r>
            <a:r>
              <a:rPr lang="ru-RU" sz="2400" spc="-25" dirty="0" err="1" smtClean="0">
                <a:effectLst/>
                <a:latin typeface="Times New Roman"/>
                <a:ea typeface="Calibri"/>
                <a:cs typeface="Times New Roman"/>
              </a:rPr>
              <a:t>ід</a:t>
            </a:r>
            <a:r>
              <a:rPr lang="ru-RU" sz="2400" spc="-20" dirty="0" err="1" smtClean="0">
                <a:effectLst/>
                <a:latin typeface="Times New Roman"/>
                <a:ea typeface="Calibri"/>
                <a:cs typeface="Times New Roman"/>
              </a:rPr>
              <a:t>но</a:t>
            </a:r>
            <a:r>
              <a:rPr lang="ru-RU" sz="2400" spc="-25" dirty="0" err="1" smtClean="0">
                <a:effectLst/>
                <a:latin typeface="Times New Roman"/>
                <a:ea typeface="Calibri"/>
                <a:cs typeface="Times New Roman"/>
              </a:rPr>
              <a:t>ї</a:t>
            </a:r>
            <a:r>
              <a:rPr lang="ru-RU" sz="2400" spc="370" dirty="0" smtClean="0">
                <a:effectLst/>
                <a:latin typeface="Times New Roman"/>
                <a:ea typeface="Calibri"/>
                <a:cs typeface="Times New Roman"/>
              </a:rPr>
              <a:t> </a:t>
            </a:r>
            <a:r>
              <a:rPr lang="ru-RU" sz="2400" spc="-25" dirty="0" err="1" smtClean="0">
                <a:effectLst/>
                <a:latin typeface="Times New Roman"/>
                <a:ea typeface="Calibri"/>
                <a:cs typeface="Times New Roman"/>
              </a:rPr>
              <a:t>частин</a:t>
            </a:r>
            <a:r>
              <a:rPr lang="ru-RU" sz="2400" spc="-20" dirty="0" err="1" smtClean="0">
                <a:effectLst/>
                <a:latin typeface="Times New Roman"/>
                <a:ea typeface="Calibri"/>
                <a:cs typeface="Times New Roman"/>
              </a:rPr>
              <a:t>и</a:t>
            </a:r>
            <a:r>
              <a:rPr lang="ru-RU" sz="2400" dirty="0" smtClean="0">
                <a:effectLst/>
                <a:latin typeface="Times New Roman"/>
                <a:ea typeface="Calibri"/>
                <a:cs typeface="Times New Roman"/>
              </a:rPr>
              <a:t> </a:t>
            </a:r>
            <a:r>
              <a:rPr lang="ru-RU" sz="2400" spc="-25" dirty="0" err="1" smtClean="0">
                <a:effectLst/>
                <a:latin typeface="Times New Roman"/>
                <a:ea typeface="Calibri"/>
                <a:cs typeface="Times New Roman"/>
              </a:rPr>
              <a:t>гнізда</a:t>
            </a:r>
            <a:r>
              <a:rPr lang="ru-RU" sz="2400" spc="-10" dirty="0" smtClean="0">
                <a:effectLst/>
                <a:latin typeface="Times New Roman"/>
                <a:ea typeface="Calibri"/>
                <a:cs typeface="Times New Roman"/>
              </a:rPr>
              <a:t> </a:t>
            </a:r>
            <a:r>
              <a:rPr lang="ru-RU" sz="2400" dirty="0" smtClean="0">
                <a:effectLst/>
                <a:latin typeface="Times New Roman"/>
                <a:ea typeface="Calibri"/>
                <a:cs typeface="Times New Roman"/>
              </a:rPr>
              <a:t>у </a:t>
            </a:r>
            <a:r>
              <a:rPr lang="ru-RU" sz="2400" spc="-25" dirty="0" err="1" smtClean="0">
                <a:effectLst/>
                <a:latin typeface="Times New Roman"/>
                <a:ea typeface="Calibri"/>
                <a:cs typeface="Times New Roman"/>
              </a:rPr>
              <a:t>скля</a:t>
            </a:r>
            <a:r>
              <a:rPr lang="ru-RU" sz="2400" spc="-20" dirty="0" err="1" smtClean="0">
                <a:effectLst/>
                <a:latin typeface="Times New Roman"/>
                <a:ea typeface="Calibri"/>
                <a:cs typeface="Times New Roman"/>
              </a:rPr>
              <a:t>ну</a:t>
            </a:r>
            <a:r>
              <a:rPr lang="ru-RU" sz="2400" dirty="0" smtClean="0">
                <a:effectLst/>
                <a:latin typeface="Times New Roman"/>
                <a:ea typeface="Calibri"/>
                <a:cs typeface="Times New Roman"/>
              </a:rPr>
              <a:t> </a:t>
            </a:r>
            <a:r>
              <a:rPr lang="ru-RU" sz="2400" spc="-25" dirty="0" smtClean="0">
                <a:effectLst/>
                <a:latin typeface="Times New Roman"/>
                <a:ea typeface="Calibri"/>
                <a:cs typeface="Times New Roman"/>
              </a:rPr>
              <a:t>банк</a:t>
            </a:r>
            <a:r>
              <a:rPr lang="ru-RU" sz="2400" spc="-20" dirty="0" smtClean="0">
                <a:effectLst/>
                <a:latin typeface="Times New Roman"/>
                <a:ea typeface="Calibri"/>
                <a:cs typeface="Times New Roman"/>
              </a:rPr>
              <a:t>у</a:t>
            </a:r>
            <a:r>
              <a:rPr lang="ru-RU" sz="2400" spc="5" dirty="0" smtClean="0">
                <a:effectLst/>
                <a:latin typeface="Times New Roman"/>
                <a:ea typeface="Calibri"/>
                <a:cs typeface="Times New Roman"/>
              </a:rPr>
              <a:t> </a:t>
            </a:r>
            <a:r>
              <a:rPr lang="ru-RU" sz="2400" spc="-30" dirty="0" err="1" smtClean="0">
                <a:effectLst/>
                <a:latin typeface="Times New Roman"/>
                <a:ea typeface="Calibri"/>
                <a:cs typeface="Times New Roman"/>
              </a:rPr>
              <a:t>відбирають</a:t>
            </a:r>
            <a:r>
              <a:rPr lang="ru-RU" sz="2400" spc="5" dirty="0" smtClean="0">
                <a:effectLst/>
                <a:latin typeface="Times New Roman"/>
                <a:ea typeface="Calibri"/>
                <a:cs typeface="Times New Roman"/>
              </a:rPr>
              <a:t> </a:t>
            </a:r>
            <a:r>
              <a:rPr lang="ru-RU" sz="2400" spc="-20" dirty="0" smtClean="0">
                <a:effectLst/>
                <a:latin typeface="Times New Roman"/>
                <a:ea typeface="Calibri"/>
                <a:cs typeface="Times New Roman"/>
              </a:rPr>
              <a:t>100-200</a:t>
            </a:r>
            <a:r>
              <a:rPr lang="ru-RU" sz="2400" spc="-10" dirty="0" smtClean="0">
                <a:effectLst/>
                <a:latin typeface="Times New Roman"/>
                <a:ea typeface="Calibri"/>
                <a:cs typeface="Times New Roman"/>
              </a:rPr>
              <a:t> </a:t>
            </a:r>
            <a:r>
              <a:rPr lang="ru-RU" sz="2400" spc="-25" dirty="0" err="1" smtClean="0">
                <a:effectLst/>
                <a:latin typeface="Times New Roman"/>
                <a:ea typeface="Calibri"/>
                <a:cs typeface="Times New Roman"/>
              </a:rPr>
              <a:t>бджі</a:t>
            </a:r>
            <a:r>
              <a:rPr lang="ru-RU" sz="2400" spc="-20" dirty="0" err="1" smtClean="0">
                <a:effectLst/>
                <a:latin typeface="Times New Roman"/>
                <a:ea typeface="Calibri"/>
                <a:cs typeface="Times New Roman"/>
              </a:rPr>
              <a:t>л</a:t>
            </a:r>
            <a:r>
              <a:rPr lang="ru-RU" sz="2400" dirty="0" smtClean="0">
                <a:effectLst/>
                <a:latin typeface="Times New Roman"/>
                <a:ea typeface="Calibri"/>
                <a:cs typeface="Times New Roman"/>
              </a:rPr>
              <a:t> і</a:t>
            </a:r>
            <a:r>
              <a:rPr lang="ru-RU" sz="2400" spc="-10" dirty="0" smtClean="0">
                <a:effectLst/>
                <a:latin typeface="Times New Roman"/>
                <a:ea typeface="Calibri"/>
                <a:cs typeface="Times New Roman"/>
              </a:rPr>
              <a:t> </a:t>
            </a:r>
            <a:r>
              <a:rPr lang="ru-RU" sz="2400" spc="-30" dirty="0" err="1" smtClean="0">
                <a:effectLst/>
                <a:latin typeface="Times New Roman"/>
                <a:ea typeface="Calibri"/>
                <a:cs typeface="Times New Roman"/>
              </a:rPr>
              <a:t>вміщу</a:t>
            </a:r>
            <a:r>
              <a:rPr lang="ru-RU" sz="2400" spc="-25" dirty="0" err="1" smtClean="0">
                <a:effectLst/>
                <a:latin typeface="Times New Roman"/>
                <a:ea typeface="Calibri"/>
                <a:cs typeface="Times New Roman"/>
              </a:rPr>
              <a:t>ють</a:t>
            </a:r>
            <a:r>
              <a:rPr lang="ru-RU" sz="2400" spc="-5" dirty="0" smtClean="0">
                <a:effectLst/>
                <a:latin typeface="Times New Roman"/>
                <a:ea typeface="Calibri"/>
                <a:cs typeface="Times New Roman"/>
              </a:rPr>
              <a:t> </a:t>
            </a:r>
            <a:r>
              <a:rPr lang="ru-RU" sz="2400" spc="-20" dirty="0" err="1" smtClean="0">
                <a:effectLst/>
                <a:latin typeface="Times New Roman"/>
                <a:ea typeface="Calibri"/>
                <a:cs typeface="Times New Roman"/>
              </a:rPr>
              <a:t>ту</a:t>
            </a:r>
            <a:r>
              <a:rPr lang="ru-RU" sz="2400" spc="-25" dirty="0" err="1" smtClean="0">
                <a:effectLst/>
                <a:latin typeface="Times New Roman"/>
                <a:ea typeface="Calibri"/>
                <a:cs typeface="Times New Roman"/>
              </a:rPr>
              <a:t>ди</a:t>
            </a:r>
            <a:r>
              <a:rPr lang="ru-RU" sz="2400" dirty="0" smtClean="0">
                <a:effectLst/>
                <a:latin typeface="Times New Roman"/>
                <a:ea typeface="Calibri"/>
                <a:cs typeface="Times New Roman"/>
              </a:rPr>
              <a:t> ж</a:t>
            </a:r>
            <a:r>
              <a:rPr lang="ru-RU" sz="2400" spc="-5" dirty="0" smtClean="0">
                <a:effectLst/>
                <a:latin typeface="Times New Roman"/>
                <a:ea typeface="Calibri"/>
                <a:cs typeface="Times New Roman"/>
              </a:rPr>
              <a:t> </a:t>
            </a:r>
            <a:r>
              <a:rPr lang="ru-RU" sz="2400" spc="-25" dirty="0" err="1" smtClean="0">
                <a:effectLst/>
                <a:latin typeface="Times New Roman"/>
                <a:ea typeface="Calibri"/>
                <a:cs typeface="Times New Roman"/>
              </a:rPr>
              <a:t>зволожени</a:t>
            </a:r>
            <a:r>
              <a:rPr lang="ru-RU" sz="2400" spc="-20" dirty="0" err="1" smtClean="0">
                <a:effectLst/>
                <a:latin typeface="Times New Roman"/>
                <a:ea typeface="Calibri"/>
                <a:cs typeface="Times New Roman"/>
              </a:rPr>
              <a:t>й</a:t>
            </a:r>
            <a:r>
              <a:rPr lang="ru-RU" sz="2400" spc="-5" dirty="0" smtClean="0">
                <a:effectLst/>
                <a:latin typeface="Times New Roman"/>
                <a:ea typeface="Calibri"/>
                <a:cs typeface="Times New Roman"/>
              </a:rPr>
              <a:t> </a:t>
            </a:r>
            <a:r>
              <a:rPr lang="ru-RU" sz="2400" spc="-30" dirty="0" err="1" smtClean="0">
                <a:effectLst/>
                <a:latin typeface="Times New Roman"/>
                <a:ea typeface="Calibri"/>
                <a:cs typeface="Times New Roman"/>
              </a:rPr>
              <a:t>ефіром</a:t>
            </a:r>
            <a:r>
              <a:rPr lang="ru-RU" sz="2400" spc="330" dirty="0" smtClean="0">
                <a:effectLst/>
                <a:latin typeface="Times New Roman"/>
                <a:ea typeface="Calibri"/>
                <a:cs typeface="Times New Roman"/>
              </a:rPr>
              <a:t> </a:t>
            </a:r>
            <a:r>
              <a:rPr lang="ru-RU" sz="2400" spc="-25" dirty="0" smtClean="0">
                <a:effectLst/>
                <a:latin typeface="Times New Roman"/>
                <a:ea typeface="Calibri"/>
                <a:cs typeface="Times New Roman"/>
              </a:rPr>
              <a:t>кус</a:t>
            </a:r>
            <a:r>
              <a:rPr lang="ru-RU" sz="2400" spc="-20" dirty="0" smtClean="0">
                <a:effectLst/>
                <a:latin typeface="Times New Roman"/>
                <a:ea typeface="Calibri"/>
                <a:cs typeface="Times New Roman"/>
              </a:rPr>
              <a:t>о</a:t>
            </a:r>
            <a:r>
              <a:rPr lang="ru-RU" sz="2400" spc="-25" dirty="0" smtClean="0">
                <a:effectLst/>
                <a:latin typeface="Times New Roman"/>
                <a:ea typeface="Calibri"/>
                <a:cs typeface="Times New Roman"/>
              </a:rPr>
              <a:t>к</a:t>
            </a:r>
            <a:r>
              <a:rPr lang="ru-RU" sz="2400" spc="-40" dirty="0" smtClean="0">
                <a:effectLst/>
                <a:latin typeface="Times New Roman"/>
                <a:ea typeface="Calibri"/>
                <a:cs typeface="Times New Roman"/>
              </a:rPr>
              <a:t> </a:t>
            </a:r>
            <a:r>
              <a:rPr lang="ru-RU" sz="2400" spc="-25" dirty="0" smtClean="0">
                <a:effectLst/>
                <a:latin typeface="Times New Roman"/>
                <a:ea typeface="Calibri"/>
                <a:cs typeface="Times New Roman"/>
              </a:rPr>
              <a:t>поролону.</a:t>
            </a:r>
            <a:r>
              <a:rPr lang="ru-RU" sz="2400" spc="-50" dirty="0" smtClean="0">
                <a:effectLst/>
                <a:latin typeface="Times New Roman"/>
                <a:ea typeface="Calibri"/>
                <a:cs typeface="Times New Roman"/>
              </a:rPr>
              <a:t> </a:t>
            </a:r>
            <a:r>
              <a:rPr lang="ru-RU" sz="2400" spc="-25" dirty="0" err="1" smtClean="0">
                <a:effectLst/>
                <a:latin typeface="Times New Roman"/>
                <a:ea typeface="Calibri"/>
                <a:cs typeface="Times New Roman"/>
              </a:rPr>
              <a:t>Після</a:t>
            </a:r>
            <a:r>
              <a:rPr lang="ru-RU" sz="2400" spc="-40" dirty="0" smtClean="0">
                <a:effectLst/>
                <a:latin typeface="Times New Roman"/>
                <a:ea typeface="Calibri"/>
                <a:cs typeface="Times New Roman"/>
              </a:rPr>
              <a:t> </a:t>
            </a:r>
            <a:r>
              <a:rPr lang="ru-RU" sz="2400" spc="-30" dirty="0" err="1" smtClean="0">
                <a:effectLst/>
                <a:latin typeface="Times New Roman"/>
                <a:ea typeface="Calibri"/>
                <a:cs typeface="Times New Roman"/>
              </a:rPr>
              <a:t>відпадання</a:t>
            </a:r>
            <a:r>
              <a:rPr lang="ru-RU" sz="2400" spc="-35" dirty="0" smtClean="0">
                <a:effectLst/>
                <a:latin typeface="Times New Roman"/>
                <a:ea typeface="Calibri"/>
                <a:cs typeface="Times New Roman"/>
              </a:rPr>
              <a:t> </a:t>
            </a:r>
            <a:r>
              <a:rPr lang="ru-RU" sz="2400" spc="-25" dirty="0" err="1" smtClean="0">
                <a:effectLst/>
                <a:latin typeface="Times New Roman"/>
                <a:ea typeface="Calibri"/>
                <a:cs typeface="Times New Roman"/>
              </a:rPr>
              <a:t>кліщі</a:t>
            </a:r>
            <a:r>
              <a:rPr lang="ru-RU" sz="2400" spc="-20" dirty="0" err="1" smtClean="0">
                <a:effectLst/>
                <a:latin typeface="Times New Roman"/>
                <a:ea typeface="Calibri"/>
                <a:cs typeface="Times New Roman"/>
              </a:rPr>
              <a:t>в</a:t>
            </a:r>
            <a:r>
              <a:rPr lang="ru-RU" sz="2400" spc="-50" dirty="0" smtClean="0">
                <a:effectLst/>
                <a:latin typeface="Times New Roman"/>
                <a:ea typeface="Calibri"/>
                <a:cs typeface="Times New Roman"/>
              </a:rPr>
              <a:t> </a:t>
            </a:r>
            <a:r>
              <a:rPr lang="ru-RU" sz="2400" spc="-30" dirty="0" err="1" smtClean="0">
                <a:effectLst/>
                <a:latin typeface="Times New Roman"/>
                <a:ea typeface="Calibri"/>
                <a:cs typeface="Times New Roman"/>
              </a:rPr>
              <a:t>підрахову</a:t>
            </a:r>
            <a:r>
              <a:rPr lang="ru-RU" sz="2400" spc="-25" dirty="0" err="1" smtClean="0">
                <a:effectLst/>
                <a:latin typeface="Times New Roman"/>
                <a:ea typeface="Calibri"/>
                <a:cs typeface="Times New Roman"/>
              </a:rPr>
              <a:t>ють</a:t>
            </a:r>
            <a:r>
              <a:rPr lang="ru-RU" sz="2400" spc="-35" dirty="0" smtClean="0">
                <a:effectLst/>
                <a:latin typeface="Times New Roman"/>
                <a:ea typeface="Calibri"/>
                <a:cs typeface="Times New Roman"/>
              </a:rPr>
              <a:t> </a:t>
            </a:r>
            <a:r>
              <a:rPr lang="ru-RU" sz="2400" spc="-30" dirty="0" err="1" smtClean="0">
                <a:effectLst/>
                <a:latin typeface="Times New Roman"/>
                <a:ea typeface="Calibri"/>
                <a:cs typeface="Times New Roman"/>
              </a:rPr>
              <a:t>кі</a:t>
            </a:r>
            <a:r>
              <a:rPr lang="ru-RU" sz="2400" spc="-25" dirty="0" err="1" smtClean="0">
                <a:effectLst/>
                <a:latin typeface="Times New Roman"/>
                <a:ea typeface="Calibri"/>
                <a:cs typeface="Times New Roman"/>
              </a:rPr>
              <a:t>ль</a:t>
            </a:r>
            <a:r>
              <a:rPr lang="ru-RU" sz="2400" spc="-30" dirty="0" err="1" smtClean="0">
                <a:effectLst/>
                <a:latin typeface="Times New Roman"/>
                <a:ea typeface="Calibri"/>
                <a:cs typeface="Times New Roman"/>
              </a:rPr>
              <a:t>кіс</a:t>
            </a:r>
            <a:r>
              <a:rPr lang="ru-RU" sz="2400" spc="-25" dirty="0" err="1" smtClean="0">
                <a:effectLst/>
                <a:latin typeface="Times New Roman"/>
                <a:ea typeface="Calibri"/>
                <a:cs typeface="Times New Roman"/>
              </a:rPr>
              <a:t>ть</a:t>
            </a:r>
            <a:r>
              <a:rPr lang="ru-RU" sz="2400" spc="-30" dirty="0" smtClean="0">
                <a:effectLst/>
                <a:latin typeface="Times New Roman"/>
                <a:ea typeface="Calibri"/>
                <a:cs typeface="Times New Roman"/>
              </a:rPr>
              <a:t> </a:t>
            </a:r>
            <a:r>
              <a:rPr lang="ru-RU" sz="2400" spc="-25" dirty="0" err="1" smtClean="0">
                <a:effectLst/>
                <a:latin typeface="Times New Roman"/>
                <a:ea typeface="Calibri"/>
                <a:cs typeface="Times New Roman"/>
              </a:rPr>
              <a:t>бджіл</a:t>
            </a:r>
            <a:r>
              <a:rPr lang="ru-RU" sz="2400" spc="-45" dirty="0" smtClean="0">
                <a:effectLst/>
                <a:latin typeface="Times New Roman"/>
                <a:ea typeface="Calibri"/>
                <a:cs typeface="Times New Roman"/>
              </a:rPr>
              <a:t> </a:t>
            </a:r>
            <a:r>
              <a:rPr lang="ru-RU" sz="2400" dirty="0" smtClean="0">
                <a:effectLst/>
                <a:latin typeface="Times New Roman"/>
                <a:ea typeface="Calibri"/>
                <a:cs typeface="Times New Roman"/>
              </a:rPr>
              <a:t>і</a:t>
            </a:r>
            <a:r>
              <a:rPr lang="ru-RU" sz="2400" spc="-40" dirty="0" smtClean="0">
                <a:effectLst/>
                <a:latin typeface="Times New Roman"/>
                <a:ea typeface="Calibri"/>
                <a:cs typeface="Times New Roman"/>
              </a:rPr>
              <a:t> </a:t>
            </a:r>
            <a:r>
              <a:rPr lang="ru-RU" sz="2400" spc="-25" dirty="0" err="1" smtClean="0">
                <a:effectLst/>
                <a:latin typeface="Times New Roman"/>
                <a:ea typeface="Calibri"/>
                <a:cs typeface="Times New Roman"/>
              </a:rPr>
              <a:t>к</a:t>
            </a:r>
            <a:r>
              <a:rPr lang="ru-RU" sz="2400" spc="-20" dirty="0" err="1" smtClean="0">
                <a:effectLst/>
                <a:latin typeface="Times New Roman"/>
                <a:ea typeface="Calibri"/>
                <a:cs typeface="Times New Roman"/>
              </a:rPr>
              <a:t>л</a:t>
            </a:r>
            <a:r>
              <a:rPr lang="ru-RU" sz="2400" spc="-25" dirty="0" err="1" smtClean="0">
                <a:effectLst/>
                <a:latin typeface="Times New Roman"/>
                <a:ea typeface="Calibri"/>
                <a:cs typeface="Times New Roman"/>
              </a:rPr>
              <a:t>іщів</a:t>
            </a:r>
            <a:r>
              <a:rPr lang="ru-RU" sz="2400" spc="-20" dirty="0" smtClean="0">
                <a:effectLst/>
                <a:latin typeface="Times New Roman"/>
                <a:ea typeface="Calibri"/>
                <a:cs typeface="Times New Roman"/>
              </a:rPr>
              <a:t>.</a:t>
            </a:r>
            <a:r>
              <a:rPr lang="ru-RU" sz="1800" dirty="0">
                <a:ea typeface="Calibri"/>
                <a:cs typeface="Times New Roman"/>
              </a:rPr>
              <a:t/>
            </a:r>
            <a:br>
              <a:rPr lang="ru-RU" sz="1800" dirty="0">
                <a:ea typeface="Calibri"/>
                <a:cs typeface="Times New Roman"/>
              </a:rPr>
            </a:br>
            <a:r>
              <a:rPr lang="ru-RU" sz="1800" dirty="0" smtClean="0">
                <a:ea typeface="Calibri"/>
                <a:cs typeface="Times New Roman"/>
              </a:rPr>
              <a:t>	</a:t>
            </a:r>
            <a:r>
              <a:rPr lang="ru-RU" sz="2400" spc="-5" dirty="0" smtClean="0">
                <a:effectLst/>
                <a:latin typeface="Times New Roman"/>
                <a:ea typeface="Calibri"/>
                <a:cs typeface="Times New Roman"/>
              </a:rPr>
              <a:t>Для</a:t>
            </a:r>
            <a:r>
              <a:rPr lang="ru-RU" sz="2400" spc="140" dirty="0" smtClean="0">
                <a:effectLst/>
                <a:latin typeface="Times New Roman"/>
                <a:ea typeface="Calibri"/>
                <a:cs typeface="Times New Roman"/>
              </a:rPr>
              <a:t> </a:t>
            </a:r>
            <a:r>
              <a:rPr lang="ru-RU" sz="2400" dirty="0" err="1" smtClean="0">
                <a:effectLst/>
                <a:latin typeface="Times New Roman"/>
                <a:ea typeface="Calibri"/>
                <a:cs typeface="Times New Roman"/>
              </a:rPr>
              <a:t>визначення</a:t>
            </a:r>
            <a:r>
              <a:rPr lang="ru-RU" sz="2400" spc="140" dirty="0" smtClean="0">
                <a:effectLst/>
                <a:latin typeface="Times New Roman"/>
                <a:ea typeface="Calibri"/>
                <a:cs typeface="Times New Roman"/>
              </a:rPr>
              <a:t> </a:t>
            </a:r>
            <a:r>
              <a:rPr lang="ru-RU" sz="2400" b="1" spc="-5" dirty="0" err="1" smtClean="0">
                <a:solidFill>
                  <a:srgbClr val="C00000"/>
                </a:solidFill>
                <a:effectLst/>
                <a:latin typeface="Times New Roman"/>
                <a:ea typeface="Calibri"/>
                <a:cs typeface="Times New Roman"/>
              </a:rPr>
              <a:t>ступеню</a:t>
            </a:r>
            <a:r>
              <a:rPr lang="ru-RU" sz="2400" b="1" spc="135" dirty="0" smtClean="0">
                <a:solidFill>
                  <a:srgbClr val="C00000"/>
                </a:solidFill>
                <a:effectLst/>
                <a:latin typeface="Times New Roman"/>
                <a:ea typeface="Calibri"/>
                <a:cs typeface="Times New Roman"/>
              </a:rPr>
              <a:t> </a:t>
            </a:r>
            <a:r>
              <a:rPr lang="ru-RU" sz="2400" b="1" dirty="0" err="1" smtClean="0">
                <a:solidFill>
                  <a:srgbClr val="C00000"/>
                </a:solidFill>
                <a:effectLst/>
                <a:latin typeface="Times New Roman"/>
                <a:ea typeface="Calibri"/>
                <a:cs typeface="Times New Roman"/>
              </a:rPr>
              <a:t>зараження</a:t>
            </a:r>
            <a:r>
              <a:rPr lang="ru-RU" sz="2400" b="1" spc="145" dirty="0" smtClean="0">
                <a:solidFill>
                  <a:srgbClr val="C00000"/>
                </a:solidFill>
                <a:effectLst/>
                <a:latin typeface="Times New Roman"/>
                <a:ea typeface="Calibri"/>
                <a:cs typeface="Times New Roman"/>
              </a:rPr>
              <a:t> </a:t>
            </a:r>
            <a:r>
              <a:rPr lang="ru-RU" sz="2400" b="1" dirty="0" err="1" smtClean="0">
                <a:solidFill>
                  <a:srgbClr val="C00000"/>
                </a:solidFill>
                <a:effectLst/>
                <a:latin typeface="Times New Roman"/>
                <a:ea typeface="Calibri"/>
                <a:cs typeface="Times New Roman"/>
              </a:rPr>
              <a:t>бджіл</a:t>
            </a:r>
            <a:r>
              <a:rPr lang="ru-RU" sz="2400" b="1" spc="140" dirty="0" smtClean="0">
                <a:solidFill>
                  <a:srgbClr val="C00000"/>
                </a:solidFill>
                <a:effectLst/>
                <a:latin typeface="Times New Roman"/>
                <a:ea typeface="Calibri"/>
                <a:cs typeface="Times New Roman"/>
              </a:rPr>
              <a:t> </a:t>
            </a:r>
            <a:r>
              <a:rPr lang="ru-RU" sz="2400" b="1" spc="-5" dirty="0" smtClean="0">
                <a:solidFill>
                  <a:srgbClr val="C00000"/>
                </a:solidFill>
                <a:effectLst/>
                <a:latin typeface="Times New Roman"/>
                <a:ea typeface="Calibri"/>
                <a:cs typeface="Times New Roman"/>
              </a:rPr>
              <a:t>на</a:t>
            </a:r>
            <a:r>
              <a:rPr lang="ru-RU" sz="2400" b="1" spc="140" dirty="0" smtClean="0">
                <a:solidFill>
                  <a:srgbClr val="C00000"/>
                </a:solidFill>
                <a:effectLst/>
                <a:latin typeface="Times New Roman"/>
                <a:ea typeface="Calibri"/>
                <a:cs typeface="Times New Roman"/>
              </a:rPr>
              <a:t> </a:t>
            </a:r>
            <a:r>
              <a:rPr lang="ru-RU" sz="2400" b="1" dirty="0" smtClean="0">
                <a:solidFill>
                  <a:srgbClr val="C00000"/>
                </a:solidFill>
                <a:effectLst/>
                <a:latin typeface="Times New Roman"/>
                <a:ea typeface="Calibri"/>
                <a:cs typeface="Times New Roman"/>
              </a:rPr>
              <a:t>нозематоз</a:t>
            </a:r>
            <a:r>
              <a:rPr lang="ru-RU" sz="2400" spc="145" dirty="0" smtClean="0">
                <a:effectLst/>
                <a:latin typeface="Times New Roman"/>
                <a:ea typeface="Calibri"/>
                <a:cs typeface="Times New Roman"/>
              </a:rPr>
              <a:t> </a:t>
            </a:r>
            <a:r>
              <a:rPr lang="ru-RU" sz="2400" dirty="0" err="1" smtClean="0">
                <a:effectLst/>
                <a:latin typeface="Times New Roman"/>
                <a:ea typeface="Calibri"/>
                <a:cs typeface="Times New Roman"/>
              </a:rPr>
              <a:t>із</a:t>
            </a:r>
            <a:r>
              <a:rPr lang="ru-RU" sz="2400" spc="140" dirty="0" smtClean="0">
                <a:effectLst/>
                <a:latin typeface="Times New Roman"/>
                <a:ea typeface="Calibri"/>
                <a:cs typeface="Times New Roman"/>
              </a:rPr>
              <a:t> </a:t>
            </a:r>
            <a:r>
              <a:rPr lang="ru-RU" sz="2400" spc="-5" dirty="0" err="1" smtClean="0">
                <a:effectLst/>
                <a:latin typeface="Times New Roman"/>
                <a:ea typeface="Calibri"/>
                <a:cs typeface="Times New Roman"/>
              </a:rPr>
              <a:t>кожної</a:t>
            </a:r>
            <a:r>
              <a:rPr lang="ru-RU" sz="2400" spc="145" dirty="0" smtClean="0">
                <a:effectLst/>
                <a:latin typeface="Times New Roman"/>
                <a:ea typeface="Calibri"/>
                <a:cs typeface="Times New Roman"/>
              </a:rPr>
              <a:t> </a:t>
            </a:r>
            <a:r>
              <a:rPr lang="ru-RU" sz="2400" spc="-5" dirty="0" err="1" smtClean="0">
                <a:effectLst/>
                <a:latin typeface="Times New Roman"/>
                <a:ea typeface="Calibri"/>
                <a:cs typeface="Times New Roman"/>
              </a:rPr>
              <a:t>піддослідної</a:t>
            </a:r>
            <a:r>
              <a:rPr lang="ru-RU" sz="2400" spc="145" dirty="0" smtClean="0">
                <a:effectLst/>
                <a:latin typeface="Times New Roman"/>
                <a:ea typeface="Calibri"/>
                <a:cs typeface="Times New Roman"/>
              </a:rPr>
              <a:t> </a:t>
            </a:r>
            <a:r>
              <a:rPr lang="ru-RU" sz="2400" spc="-5" dirty="0" err="1" smtClean="0">
                <a:effectLst/>
                <a:latin typeface="Times New Roman"/>
                <a:ea typeface="Calibri"/>
                <a:cs typeface="Times New Roman"/>
              </a:rPr>
              <a:t>сім'ї</a:t>
            </a:r>
            <a:r>
              <a:rPr lang="ru-RU" sz="2400" spc="245" dirty="0" smtClean="0">
                <a:effectLst/>
                <a:latin typeface="Times New Roman"/>
                <a:ea typeface="Calibri"/>
                <a:cs typeface="Times New Roman"/>
              </a:rPr>
              <a:t> </a:t>
            </a:r>
            <a:r>
              <a:rPr lang="ru-RU" sz="2400" spc="-5" dirty="0" err="1" smtClean="0">
                <a:effectLst/>
                <a:latin typeface="Times New Roman"/>
                <a:ea typeface="Calibri"/>
                <a:cs typeface="Times New Roman"/>
              </a:rPr>
              <a:t>відбирають</a:t>
            </a:r>
            <a:r>
              <a:rPr lang="ru-RU" sz="2400" dirty="0" smtClean="0">
                <a:effectLst/>
                <a:latin typeface="Times New Roman"/>
                <a:ea typeface="Calibri"/>
                <a:cs typeface="Times New Roman"/>
              </a:rPr>
              <a:t> 40 </a:t>
            </a:r>
            <a:r>
              <a:rPr lang="ru-RU" sz="2400" dirty="0" err="1" smtClean="0">
                <a:effectLst/>
                <a:latin typeface="Times New Roman"/>
                <a:ea typeface="Calibri"/>
                <a:cs typeface="Times New Roman"/>
              </a:rPr>
              <a:t>бджіл</a:t>
            </a:r>
            <a:r>
              <a:rPr lang="ru-RU" sz="2400" spc="290" dirty="0" smtClean="0">
                <a:effectLst/>
                <a:latin typeface="Times New Roman"/>
                <a:ea typeface="Calibri"/>
                <a:cs typeface="Times New Roman"/>
              </a:rPr>
              <a:t> </a:t>
            </a:r>
            <a:r>
              <a:rPr lang="ru-RU" sz="2400" dirty="0" err="1" smtClean="0">
                <a:effectLst/>
                <a:latin typeface="Times New Roman"/>
                <a:ea typeface="Calibri"/>
                <a:cs typeface="Times New Roman"/>
              </a:rPr>
              <a:t>різного</a:t>
            </a:r>
            <a:r>
              <a:rPr lang="ru-RU" sz="2400" dirty="0" smtClean="0">
                <a:effectLst/>
                <a:latin typeface="Times New Roman"/>
                <a:ea typeface="Calibri"/>
                <a:cs typeface="Times New Roman"/>
              </a:rPr>
              <a:t> </a:t>
            </a:r>
            <a:r>
              <a:rPr lang="ru-RU" sz="2400" spc="-5" dirty="0" err="1" smtClean="0">
                <a:effectLst/>
                <a:latin typeface="Times New Roman"/>
                <a:ea typeface="Calibri"/>
                <a:cs typeface="Times New Roman"/>
              </a:rPr>
              <a:t>віку</a:t>
            </a:r>
            <a:r>
              <a:rPr lang="ru-RU" sz="2400" dirty="0" smtClean="0">
                <a:effectLst/>
                <a:latin typeface="Times New Roman"/>
                <a:ea typeface="Calibri"/>
                <a:cs typeface="Times New Roman"/>
              </a:rPr>
              <a:t> і</a:t>
            </a:r>
            <a:r>
              <a:rPr lang="ru-RU" sz="2400" spc="5" dirty="0" smtClean="0">
                <a:effectLst/>
                <a:latin typeface="Times New Roman"/>
                <a:ea typeface="Calibri"/>
                <a:cs typeface="Times New Roman"/>
              </a:rPr>
              <a:t> </a:t>
            </a:r>
            <a:r>
              <a:rPr lang="ru-RU" sz="2400" spc="-5" dirty="0" err="1" smtClean="0">
                <a:effectLst/>
                <a:latin typeface="Times New Roman"/>
                <a:ea typeface="Calibri"/>
                <a:cs typeface="Times New Roman"/>
              </a:rPr>
              <a:t>оцінюють</a:t>
            </a:r>
            <a:r>
              <a:rPr lang="ru-RU" sz="2400" dirty="0" smtClean="0">
                <a:effectLst/>
                <a:latin typeface="Times New Roman"/>
                <a:ea typeface="Calibri"/>
                <a:cs typeface="Times New Roman"/>
              </a:rPr>
              <a:t> за </a:t>
            </a:r>
            <a:r>
              <a:rPr lang="ru-RU" sz="2400" dirty="0" err="1" smtClean="0">
                <a:effectLst/>
                <a:latin typeface="Times New Roman"/>
                <a:ea typeface="Calibri"/>
                <a:cs typeface="Times New Roman"/>
              </a:rPr>
              <a:t>наявністю</a:t>
            </a:r>
            <a:r>
              <a:rPr lang="ru-RU" sz="2400" dirty="0" smtClean="0">
                <a:effectLst/>
                <a:latin typeface="Times New Roman"/>
                <a:ea typeface="Calibri"/>
                <a:cs typeface="Times New Roman"/>
              </a:rPr>
              <a:t> спор </a:t>
            </a:r>
            <a:r>
              <a:rPr lang="ru-RU" sz="2400" dirty="0" err="1" smtClean="0">
                <a:effectLst/>
                <a:latin typeface="Times New Roman"/>
                <a:ea typeface="Calibri"/>
                <a:cs typeface="Times New Roman"/>
              </a:rPr>
              <a:t>ноземи</a:t>
            </a:r>
            <a:r>
              <a:rPr lang="ru-RU" sz="2400" spc="5" dirty="0" smtClean="0">
                <a:effectLst/>
                <a:latin typeface="Times New Roman"/>
                <a:ea typeface="Calibri"/>
                <a:cs typeface="Times New Roman"/>
              </a:rPr>
              <a:t> </a:t>
            </a:r>
            <a:r>
              <a:rPr lang="ru-RU" sz="2400" spc="-10" dirty="0" err="1" smtClean="0">
                <a:effectLst/>
                <a:latin typeface="Times New Roman"/>
                <a:ea typeface="Calibri"/>
                <a:cs typeface="Times New Roman"/>
              </a:rPr>
              <a:t>кожну</a:t>
            </a:r>
            <a:r>
              <a:rPr lang="ru-RU" sz="2400" spc="15" dirty="0" smtClean="0">
                <a:effectLst/>
                <a:latin typeface="Times New Roman"/>
                <a:ea typeface="Calibri"/>
                <a:cs typeface="Times New Roman"/>
              </a:rPr>
              <a:t> </a:t>
            </a:r>
            <a:r>
              <a:rPr lang="ru-RU" sz="2400" spc="-5" dirty="0" err="1" smtClean="0">
                <a:effectLst/>
                <a:latin typeface="Times New Roman"/>
                <a:ea typeface="Calibri"/>
                <a:cs typeface="Times New Roman"/>
              </a:rPr>
              <a:t>бджолу</a:t>
            </a:r>
            <a:r>
              <a:rPr lang="ru-RU" sz="2400" spc="130" dirty="0" smtClean="0">
                <a:effectLst/>
                <a:latin typeface="Times New Roman"/>
                <a:ea typeface="Calibri"/>
                <a:cs typeface="Times New Roman"/>
              </a:rPr>
              <a:t> </a:t>
            </a:r>
            <a:r>
              <a:rPr lang="ru-RU" sz="2400" dirty="0" err="1" smtClean="0">
                <a:effectLst/>
                <a:latin typeface="Times New Roman"/>
                <a:ea typeface="Calibri"/>
                <a:cs typeface="Times New Roman"/>
              </a:rPr>
              <a:t>окремо</a:t>
            </a:r>
            <a:r>
              <a:rPr lang="ru-RU" sz="2400" dirty="0" smtClean="0">
                <a:effectLst/>
                <a:latin typeface="Times New Roman"/>
                <a:ea typeface="Calibri"/>
                <a:cs typeface="Times New Roman"/>
              </a:rPr>
              <a:t>.</a:t>
            </a:r>
            <a:r>
              <a:rPr lang="ru-RU" sz="2400" spc="-30" dirty="0" smtClean="0">
                <a:effectLst/>
                <a:latin typeface="Times New Roman"/>
                <a:ea typeface="Calibri"/>
                <a:cs typeface="Times New Roman"/>
              </a:rPr>
              <a:t> </a:t>
            </a:r>
            <a:r>
              <a:rPr lang="ru-RU" sz="2400" dirty="0" smtClean="0">
                <a:effectLst/>
                <a:latin typeface="Times New Roman"/>
                <a:ea typeface="Calibri"/>
                <a:cs typeface="Times New Roman"/>
              </a:rPr>
              <a:t>З</a:t>
            </a:r>
            <a:r>
              <a:rPr lang="ru-RU" sz="2400" spc="-30" dirty="0" smtClean="0">
                <a:effectLst/>
                <a:latin typeface="Times New Roman"/>
                <a:ea typeface="Calibri"/>
                <a:cs typeface="Times New Roman"/>
              </a:rPr>
              <a:t> </a:t>
            </a:r>
            <a:r>
              <a:rPr lang="ru-RU" sz="2400" dirty="0" err="1" smtClean="0">
                <a:effectLst/>
                <a:latin typeface="Times New Roman"/>
                <a:ea typeface="Calibri"/>
                <a:cs typeface="Times New Roman"/>
              </a:rPr>
              <a:t>цією</a:t>
            </a:r>
            <a:r>
              <a:rPr lang="ru-RU" sz="2400" spc="-35" dirty="0" smtClean="0">
                <a:effectLst/>
                <a:latin typeface="Times New Roman"/>
                <a:ea typeface="Calibri"/>
                <a:cs typeface="Times New Roman"/>
              </a:rPr>
              <a:t> </a:t>
            </a:r>
            <a:r>
              <a:rPr lang="ru-RU" sz="2400" dirty="0" smtClean="0">
                <a:effectLst/>
                <a:latin typeface="Times New Roman"/>
                <a:ea typeface="Calibri"/>
                <a:cs typeface="Times New Roman"/>
              </a:rPr>
              <a:t>метою</a:t>
            </a:r>
            <a:r>
              <a:rPr lang="ru-RU" sz="2400" spc="-35" dirty="0" smtClean="0">
                <a:effectLst/>
                <a:latin typeface="Times New Roman"/>
                <a:ea typeface="Calibri"/>
                <a:cs typeface="Times New Roman"/>
              </a:rPr>
              <a:t> </a:t>
            </a:r>
            <a:r>
              <a:rPr lang="ru-RU" sz="2400" dirty="0" smtClean="0">
                <a:effectLst/>
                <a:latin typeface="Times New Roman"/>
                <a:ea typeface="Calibri"/>
                <a:cs typeface="Times New Roman"/>
              </a:rPr>
              <a:t>у</a:t>
            </a:r>
            <a:r>
              <a:rPr lang="ru-RU" sz="2400" spc="-25" dirty="0" smtClean="0">
                <a:effectLst/>
                <a:latin typeface="Times New Roman"/>
                <a:ea typeface="Calibri"/>
                <a:cs typeface="Times New Roman"/>
              </a:rPr>
              <a:t> </a:t>
            </a:r>
            <a:r>
              <a:rPr lang="ru-RU" sz="2400" spc="-5" dirty="0" err="1" smtClean="0">
                <a:effectLst/>
                <a:latin typeface="Times New Roman"/>
                <a:ea typeface="Calibri"/>
                <a:cs typeface="Times New Roman"/>
              </a:rPr>
              <a:t>неї</a:t>
            </a:r>
            <a:r>
              <a:rPr lang="ru-RU" sz="2400" spc="-25" dirty="0" smtClean="0">
                <a:effectLst/>
                <a:latin typeface="Times New Roman"/>
                <a:ea typeface="Calibri"/>
                <a:cs typeface="Times New Roman"/>
              </a:rPr>
              <a:t> </a:t>
            </a:r>
            <a:r>
              <a:rPr lang="ru-RU" sz="2400" spc="-5" dirty="0" err="1" smtClean="0">
                <a:effectLst/>
                <a:latin typeface="Times New Roman"/>
                <a:ea typeface="Calibri"/>
                <a:cs typeface="Times New Roman"/>
              </a:rPr>
              <a:t>препарують</a:t>
            </a:r>
            <a:r>
              <a:rPr lang="ru-RU" sz="2400" spc="-30" dirty="0" smtClean="0">
                <a:effectLst/>
                <a:latin typeface="Times New Roman"/>
                <a:ea typeface="Calibri"/>
                <a:cs typeface="Times New Roman"/>
              </a:rPr>
              <a:t> </a:t>
            </a:r>
            <a:r>
              <a:rPr lang="ru-RU" sz="2400" spc="-5" dirty="0" err="1" smtClean="0">
                <a:effectLst/>
                <a:latin typeface="Times New Roman"/>
                <a:ea typeface="Calibri"/>
                <a:cs typeface="Times New Roman"/>
              </a:rPr>
              <a:t>середню</a:t>
            </a:r>
            <a:r>
              <a:rPr lang="ru-RU" sz="2400" spc="-30" dirty="0" smtClean="0">
                <a:effectLst/>
                <a:latin typeface="Times New Roman"/>
                <a:ea typeface="Calibri"/>
                <a:cs typeface="Times New Roman"/>
              </a:rPr>
              <a:t> </a:t>
            </a:r>
            <a:r>
              <a:rPr lang="ru-RU" sz="2400" spc="-5" dirty="0" smtClean="0">
                <a:effectLst/>
                <a:latin typeface="Times New Roman"/>
                <a:ea typeface="Calibri"/>
                <a:cs typeface="Times New Roman"/>
              </a:rPr>
              <a:t>кишку</a:t>
            </a:r>
            <a:r>
              <a:rPr lang="ru-RU" sz="2400" spc="-25" dirty="0" smtClean="0">
                <a:effectLst/>
                <a:latin typeface="Times New Roman"/>
                <a:ea typeface="Calibri"/>
                <a:cs typeface="Times New Roman"/>
              </a:rPr>
              <a:t> </a:t>
            </a:r>
            <a:r>
              <a:rPr lang="ru-RU" sz="2400" dirty="0" smtClean="0">
                <a:effectLst/>
                <a:latin typeface="Times New Roman"/>
                <a:ea typeface="Calibri"/>
                <a:cs typeface="Times New Roman"/>
              </a:rPr>
              <a:t>і</a:t>
            </a:r>
            <a:r>
              <a:rPr lang="ru-RU" sz="2400" spc="-30" dirty="0" smtClean="0">
                <a:effectLst/>
                <a:latin typeface="Times New Roman"/>
                <a:ea typeface="Calibri"/>
                <a:cs typeface="Times New Roman"/>
              </a:rPr>
              <a:t> </a:t>
            </a:r>
            <a:r>
              <a:rPr lang="ru-RU" sz="2400" spc="-5" dirty="0" err="1" smtClean="0">
                <a:effectLst/>
                <a:latin typeface="Times New Roman"/>
                <a:ea typeface="Calibri"/>
                <a:cs typeface="Times New Roman"/>
              </a:rPr>
              <a:t>розглядають</a:t>
            </a:r>
            <a:r>
              <a:rPr lang="ru-RU" sz="2400" spc="-30" dirty="0" smtClean="0">
                <a:effectLst/>
                <a:latin typeface="Times New Roman"/>
                <a:ea typeface="Calibri"/>
                <a:cs typeface="Times New Roman"/>
              </a:rPr>
              <a:t> </a:t>
            </a:r>
            <a:r>
              <a:rPr lang="ru-RU" sz="2400" dirty="0" err="1" smtClean="0">
                <a:effectLst/>
                <a:latin typeface="Times New Roman"/>
                <a:ea typeface="Calibri"/>
                <a:cs typeface="Times New Roman"/>
              </a:rPr>
              <a:t>її</a:t>
            </a:r>
            <a:r>
              <a:rPr lang="ru-RU" sz="2400" spc="-25" dirty="0" smtClean="0">
                <a:effectLst/>
                <a:latin typeface="Times New Roman"/>
                <a:ea typeface="Calibri"/>
                <a:cs typeface="Times New Roman"/>
              </a:rPr>
              <a:t> </a:t>
            </a:r>
            <a:r>
              <a:rPr lang="ru-RU" sz="2400" dirty="0" err="1" smtClean="0">
                <a:effectLst/>
                <a:latin typeface="Times New Roman"/>
                <a:ea typeface="Calibri"/>
                <a:cs typeface="Times New Roman"/>
              </a:rPr>
              <a:t>під</a:t>
            </a:r>
            <a:r>
              <a:rPr lang="ru-RU" sz="2400" spc="-30" dirty="0" smtClean="0">
                <a:effectLst/>
                <a:latin typeface="Times New Roman"/>
                <a:ea typeface="Calibri"/>
                <a:cs typeface="Times New Roman"/>
              </a:rPr>
              <a:t> </a:t>
            </a:r>
            <a:r>
              <a:rPr lang="ru-RU" sz="2400" spc="-5" dirty="0" err="1" smtClean="0">
                <a:effectLst/>
                <a:latin typeface="Times New Roman"/>
                <a:ea typeface="Calibri"/>
                <a:cs typeface="Times New Roman"/>
              </a:rPr>
              <a:t>мікроскопом</a:t>
            </a:r>
            <a:r>
              <a:rPr lang="ru-RU" sz="2400" spc="-5" dirty="0" smtClean="0">
                <a:effectLst/>
                <a:latin typeface="Times New Roman"/>
                <a:ea typeface="Calibri"/>
                <a:cs typeface="Times New Roman"/>
              </a:rPr>
              <a:t>.</a:t>
            </a:r>
            <a:r>
              <a:rPr lang="ru-RU" sz="1800" dirty="0">
                <a:ea typeface="Calibri"/>
                <a:cs typeface="Times New Roman"/>
              </a:rPr>
              <a:t/>
            </a:r>
            <a:br>
              <a:rPr lang="ru-RU" sz="1800" dirty="0">
                <a:ea typeface="Calibri"/>
                <a:cs typeface="Times New Roman"/>
              </a:rPr>
            </a:br>
            <a:r>
              <a:rPr lang="ru-RU" sz="1800" dirty="0" smtClean="0">
                <a:ea typeface="Calibri"/>
                <a:cs typeface="Times New Roman"/>
              </a:rPr>
              <a:t>	</a:t>
            </a:r>
            <a:r>
              <a:rPr lang="ru-RU" sz="2400" spc="-5" dirty="0" err="1" smtClean="0">
                <a:effectLst/>
                <a:latin typeface="Times New Roman"/>
                <a:ea typeface="Calibri"/>
              </a:rPr>
              <a:t>Потім</a:t>
            </a:r>
            <a:r>
              <a:rPr lang="ru-RU" sz="2400" spc="70" dirty="0" smtClean="0">
                <a:effectLst/>
                <a:latin typeface="Times New Roman"/>
                <a:ea typeface="Calibri"/>
              </a:rPr>
              <a:t> </a:t>
            </a:r>
            <a:r>
              <a:rPr lang="ru-RU" sz="2400" spc="-5" dirty="0" err="1" smtClean="0">
                <a:effectLst/>
                <a:latin typeface="Times New Roman"/>
                <a:ea typeface="Calibri"/>
              </a:rPr>
              <a:t>підраховують</a:t>
            </a:r>
            <a:r>
              <a:rPr lang="ru-RU" sz="2400" spc="70" dirty="0" smtClean="0">
                <a:effectLst/>
                <a:latin typeface="Times New Roman"/>
                <a:ea typeface="Calibri"/>
              </a:rPr>
              <a:t> </a:t>
            </a:r>
            <a:r>
              <a:rPr lang="ru-RU" sz="2400" dirty="0" err="1" smtClean="0">
                <a:effectLst/>
                <a:latin typeface="Times New Roman"/>
                <a:ea typeface="Calibri"/>
              </a:rPr>
              <a:t>кількість</a:t>
            </a:r>
            <a:r>
              <a:rPr lang="ru-RU" sz="2400" spc="75" dirty="0" smtClean="0">
                <a:effectLst/>
                <a:latin typeface="Times New Roman"/>
                <a:ea typeface="Calibri"/>
              </a:rPr>
              <a:t> </a:t>
            </a:r>
            <a:r>
              <a:rPr lang="ru-RU" sz="2400" spc="-5" dirty="0" err="1" smtClean="0">
                <a:effectLst/>
                <a:latin typeface="Times New Roman"/>
                <a:ea typeface="Calibri"/>
              </a:rPr>
              <a:t>бджіл</a:t>
            </a:r>
            <a:r>
              <a:rPr lang="ru-RU" sz="2400" spc="-5" dirty="0" smtClean="0">
                <a:effectLst/>
                <a:latin typeface="Times New Roman"/>
                <a:ea typeface="Calibri"/>
              </a:rPr>
              <a:t>,</a:t>
            </a:r>
            <a:r>
              <a:rPr lang="ru-RU" sz="2400" spc="65" dirty="0" smtClean="0">
                <a:effectLst/>
                <a:latin typeface="Times New Roman"/>
                <a:ea typeface="Calibri"/>
              </a:rPr>
              <a:t> </a:t>
            </a:r>
            <a:r>
              <a:rPr lang="ru-RU" sz="2400" spc="-5" dirty="0" err="1" smtClean="0">
                <a:effectLst/>
                <a:latin typeface="Times New Roman"/>
                <a:ea typeface="Calibri"/>
              </a:rPr>
              <a:t>заражених</a:t>
            </a:r>
            <a:r>
              <a:rPr lang="ru-RU" sz="2400" spc="75" dirty="0" smtClean="0">
                <a:effectLst/>
                <a:latin typeface="Times New Roman"/>
                <a:ea typeface="Calibri"/>
              </a:rPr>
              <a:t> </a:t>
            </a:r>
            <a:r>
              <a:rPr lang="ru-RU" sz="2400" spc="-5" dirty="0" err="1" smtClean="0">
                <a:effectLst/>
                <a:latin typeface="Times New Roman"/>
                <a:ea typeface="Calibri"/>
              </a:rPr>
              <a:t>ноземою</a:t>
            </a:r>
            <a:r>
              <a:rPr lang="ru-RU" sz="2400" spc="-5" dirty="0" smtClean="0">
                <a:effectLst/>
                <a:latin typeface="Times New Roman"/>
                <a:ea typeface="Calibri"/>
              </a:rPr>
              <a:t>,</a:t>
            </a:r>
            <a:r>
              <a:rPr lang="ru-RU" sz="2400" spc="65" dirty="0" smtClean="0">
                <a:effectLst/>
                <a:latin typeface="Times New Roman"/>
                <a:ea typeface="Calibri"/>
              </a:rPr>
              <a:t> </a:t>
            </a:r>
            <a:r>
              <a:rPr lang="ru-RU" sz="2400" dirty="0" smtClean="0">
                <a:effectLst/>
                <a:latin typeface="Times New Roman"/>
                <a:ea typeface="Calibri"/>
              </a:rPr>
              <a:t>у</a:t>
            </a:r>
            <a:r>
              <a:rPr lang="ru-RU" sz="2400" spc="75" dirty="0" smtClean="0">
                <a:effectLst/>
                <a:latin typeface="Times New Roman"/>
                <a:ea typeface="Calibri"/>
              </a:rPr>
              <a:t> </a:t>
            </a:r>
            <a:r>
              <a:rPr lang="ru-RU" sz="2400" spc="-5" dirty="0" err="1" smtClean="0">
                <a:effectLst/>
                <a:latin typeface="Times New Roman"/>
                <a:ea typeface="Calibri"/>
              </a:rPr>
              <a:t>кожній</a:t>
            </a:r>
            <a:r>
              <a:rPr lang="ru-RU" sz="2400" spc="75" dirty="0" smtClean="0">
                <a:effectLst/>
                <a:latin typeface="Times New Roman"/>
                <a:ea typeface="Calibri"/>
              </a:rPr>
              <a:t> </a:t>
            </a:r>
            <a:r>
              <a:rPr lang="ru-RU" sz="2400" dirty="0" err="1" smtClean="0">
                <a:effectLst/>
                <a:latin typeface="Times New Roman"/>
                <a:ea typeface="Calibri"/>
              </a:rPr>
              <a:t>пробі</a:t>
            </a:r>
            <a:r>
              <a:rPr lang="ru-RU" sz="2400" spc="65" dirty="0" smtClean="0">
                <a:effectLst/>
                <a:latin typeface="Times New Roman"/>
                <a:ea typeface="Calibri"/>
              </a:rPr>
              <a:t> </a:t>
            </a:r>
            <a:r>
              <a:rPr lang="ru-RU" sz="2400" dirty="0" smtClean="0">
                <a:effectLst/>
                <a:latin typeface="Times New Roman"/>
                <a:ea typeface="Calibri"/>
              </a:rPr>
              <a:t>і</a:t>
            </a:r>
            <a:r>
              <a:rPr lang="ru-RU" sz="2400" spc="70" dirty="0" smtClean="0">
                <a:effectLst/>
                <a:latin typeface="Times New Roman"/>
                <a:ea typeface="Calibri"/>
              </a:rPr>
              <a:t> </a:t>
            </a:r>
            <a:r>
              <a:rPr lang="ru-RU" sz="2400" spc="-5" dirty="0" smtClean="0">
                <a:effectLst/>
                <a:latin typeface="Times New Roman"/>
                <a:ea typeface="Calibri"/>
              </a:rPr>
              <a:t>по</a:t>
            </a:r>
            <a:r>
              <a:rPr lang="ru-RU" sz="2400" spc="65" dirty="0" smtClean="0">
                <a:effectLst/>
                <a:latin typeface="Times New Roman"/>
                <a:ea typeface="Calibri"/>
              </a:rPr>
              <a:t> </a:t>
            </a:r>
            <a:r>
              <a:rPr lang="ru-RU" sz="2400" spc="-5" dirty="0" err="1" smtClean="0">
                <a:effectLst/>
                <a:latin typeface="Times New Roman"/>
                <a:ea typeface="Calibri"/>
              </a:rPr>
              <a:t>групах</a:t>
            </a:r>
            <a:r>
              <a:rPr lang="ru-RU" sz="2400" spc="190" dirty="0" smtClean="0">
                <a:effectLst/>
                <a:latin typeface="Times New Roman"/>
                <a:ea typeface="Calibri"/>
              </a:rPr>
              <a:t> </a:t>
            </a:r>
            <a:r>
              <a:rPr lang="ru-RU" sz="2400" dirty="0" err="1" smtClean="0">
                <a:effectLst/>
                <a:latin typeface="Times New Roman"/>
                <a:ea typeface="Calibri"/>
              </a:rPr>
              <a:t>сімей</a:t>
            </a:r>
            <a:r>
              <a:rPr lang="ru-RU" sz="2400" spc="-40" dirty="0" smtClean="0">
                <a:effectLst/>
                <a:latin typeface="Times New Roman"/>
                <a:ea typeface="Calibri"/>
              </a:rPr>
              <a:t> </a:t>
            </a:r>
            <a:r>
              <a:rPr lang="ru-RU" sz="2400" dirty="0" smtClean="0">
                <a:effectLst/>
                <a:latin typeface="Times New Roman"/>
                <a:ea typeface="Calibri"/>
              </a:rPr>
              <a:t>у</a:t>
            </a:r>
            <a:r>
              <a:rPr lang="ru-RU" sz="2400" spc="-30" dirty="0" smtClean="0">
                <a:effectLst/>
                <a:latin typeface="Times New Roman"/>
                <a:ea typeface="Calibri"/>
              </a:rPr>
              <a:t> </a:t>
            </a:r>
            <a:r>
              <a:rPr lang="ru-RU" sz="2400" spc="-5" dirty="0" err="1" smtClean="0">
                <a:effectLst/>
                <a:latin typeface="Times New Roman"/>
                <a:ea typeface="Calibri"/>
              </a:rPr>
              <a:t>цілому</a:t>
            </a:r>
            <a:r>
              <a:rPr lang="ru-RU" sz="2400" spc="-5" dirty="0" smtClean="0">
                <a:effectLst/>
                <a:latin typeface="Times New Roman"/>
                <a:ea typeface="Calibri"/>
              </a:rPr>
              <a:t>,</a:t>
            </a:r>
            <a:r>
              <a:rPr lang="ru-RU" sz="2400" spc="-35" dirty="0" smtClean="0">
                <a:effectLst/>
                <a:latin typeface="Times New Roman"/>
                <a:ea typeface="Calibri"/>
              </a:rPr>
              <a:t> </a:t>
            </a:r>
            <a:r>
              <a:rPr lang="ru-RU" sz="2400" spc="-5" dirty="0" err="1" smtClean="0">
                <a:effectLst/>
                <a:latin typeface="Times New Roman"/>
                <a:ea typeface="Calibri"/>
              </a:rPr>
              <a:t>виражаючи</a:t>
            </a:r>
            <a:r>
              <a:rPr lang="ru-RU" sz="2400" spc="-35" dirty="0" smtClean="0">
                <a:effectLst/>
                <a:latin typeface="Times New Roman"/>
                <a:ea typeface="Calibri"/>
              </a:rPr>
              <a:t> </a:t>
            </a:r>
            <a:r>
              <a:rPr lang="ru-RU" sz="2400" spc="-5" dirty="0" smtClean="0">
                <a:effectLst/>
                <a:latin typeface="Times New Roman"/>
                <a:ea typeface="Calibri"/>
              </a:rPr>
              <a:t>результат</a:t>
            </a:r>
            <a:r>
              <a:rPr lang="ru-RU" sz="2400" spc="-40" dirty="0" smtClean="0">
                <a:effectLst/>
                <a:latin typeface="Times New Roman"/>
                <a:ea typeface="Calibri"/>
              </a:rPr>
              <a:t> </a:t>
            </a:r>
            <a:r>
              <a:rPr lang="ru-RU" sz="2400" dirty="0" smtClean="0">
                <a:effectLst/>
                <a:latin typeface="Times New Roman"/>
                <a:ea typeface="Calibri"/>
              </a:rPr>
              <a:t>у</a:t>
            </a:r>
            <a:r>
              <a:rPr lang="ru-RU" sz="2400" spc="-25" dirty="0" smtClean="0">
                <a:effectLst/>
                <a:latin typeface="Times New Roman"/>
                <a:ea typeface="Calibri"/>
              </a:rPr>
              <a:t> </a:t>
            </a:r>
            <a:r>
              <a:rPr lang="ru-RU" sz="2400" spc="-5" dirty="0" err="1" smtClean="0">
                <a:effectLst/>
                <a:latin typeface="Times New Roman"/>
                <a:ea typeface="Calibri"/>
              </a:rPr>
              <a:t>відсотках</a:t>
            </a:r>
            <a:endParaRPr lang="ru-RU" sz="2400" dirty="0"/>
          </a:p>
        </p:txBody>
      </p:sp>
    </p:spTree>
    <p:extLst>
      <p:ext uri="{BB962C8B-B14F-4D97-AF65-F5344CB8AC3E}">
        <p14:creationId xmlns:p14="http://schemas.microsoft.com/office/powerpoint/2010/main" val="2420361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style>
          <a:lnRef idx="1">
            <a:schemeClr val="accent3"/>
          </a:lnRef>
          <a:fillRef idx="2">
            <a:schemeClr val="accent3"/>
          </a:fillRef>
          <a:effectRef idx="1">
            <a:schemeClr val="accent3"/>
          </a:effectRef>
          <a:fontRef idx="minor">
            <a:schemeClr val="dk1"/>
          </a:fontRef>
        </p:style>
        <p:txBody>
          <a:bodyPr>
            <a:normAutofit/>
          </a:bodyPr>
          <a:lstStyle/>
          <a:p>
            <a:pPr marL="71755" marR="66040" indent="457200" algn="l" eaLnBrk="0" hangingPunct="0">
              <a:lnSpc>
                <a:spcPct val="115000"/>
              </a:lnSpc>
              <a:spcAft>
                <a:spcPts val="0"/>
              </a:spcAft>
            </a:pPr>
            <a:r>
              <a:rPr lang="ru-RU" sz="2400" b="1" spc="-5" dirty="0" err="1" smtClean="0">
                <a:solidFill>
                  <a:srgbClr val="C00000"/>
                </a:solidFill>
                <a:effectLst/>
                <a:latin typeface="Times New Roman"/>
                <a:ea typeface="Calibri"/>
                <a:cs typeface="Times New Roman"/>
              </a:rPr>
              <a:t>Зимостійкість</a:t>
            </a:r>
            <a:r>
              <a:rPr lang="ru-RU" sz="2400" b="1" spc="55" dirty="0" smtClean="0">
                <a:solidFill>
                  <a:srgbClr val="C00000"/>
                </a:solidFill>
                <a:effectLst/>
                <a:latin typeface="Times New Roman"/>
                <a:ea typeface="Calibri"/>
                <a:cs typeface="Times New Roman"/>
              </a:rPr>
              <a:t> </a:t>
            </a:r>
            <a:r>
              <a:rPr lang="ru-RU" sz="2400" b="1" dirty="0" err="1" smtClean="0">
                <a:solidFill>
                  <a:schemeClr val="tx1"/>
                </a:solidFill>
                <a:effectLst/>
                <a:latin typeface="Times New Roman"/>
                <a:ea typeface="Calibri"/>
                <a:cs typeface="Times New Roman"/>
              </a:rPr>
              <a:t>сімей</a:t>
            </a:r>
            <a:r>
              <a:rPr lang="ru-RU" sz="2400" b="1" dirty="0" smtClean="0">
                <a:solidFill>
                  <a:schemeClr val="tx1"/>
                </a:solidFill>
                <a:effectLst/>
                <a:latin typeface="Times New Roman"/>
                <a:ea typeface="Calibri"/>
                <a:cs typeface="Times New Roman"/>
              </a:rPr>
              <a:t> </a:t>
            </a:r>
            <a:r>
              <a:rPr lang="ru-RU" sz="2400" dirty="0" err="1" smtClean="0">
                <a:solidFill>
                  <a:schemeClr val="tx1"/>
                </a:solidFill>
                <a:effectLst/>
                <a:latin typeface="Times New Roman"/>
                <a:ea typeface="Calibri"/>
                <a:cs typeface="Times New Roman"/>
              </a:rPr>
              <a:t>оцінюють</a:t>
            </a:r>
            <a:r>
              <a:rPr lang="ru-RU" sz="2400" b="1" spc="55" dirty="0" smtClean="0">
                <a:solidFill>
                  <a:schemeClr val="tx1"/>
                </a:solidFill>
                <a:effectLst/>
                <a:latin typeface="Times New Roman"/>
                <a:ea typeface="Calibri"/>
                <a:cs typeface="Times New Roman"/>
              </a:rPr>
              <a:t> </a:t>
            </a:r>
            <a:r>
              <a:rPr lang="ru-RU" sz="2400" spc="-5" dirty="0" err="1" smtClean="0">
                <a:effectLst/>
                <a:latin typeface="Times New Roman"/>
                <a:ea typeface="Calibri"/>
                <a:cs typeface="Times New Roman"/>
              </a:rPr>
              <a:t>порівнянням</a:t>
            </a:r>
            <a:r>
              <a:rPr lang="ru-RU" sz="2400" spc="60" dirty="0" smtClean="0">
                <a:effectLst/>
                <a:latin typeface="Times New Roman"/>
                <a:ea typeface="Calibri"/>
                <a:cs typeface="Times New Roman"/>
              </a:rPr>
              <a:t> </a:t>
            </a:r>
            <a:r>
              <a:rPr lang="ru-RU" sz="2400" dirty="0" err="1" smtClean="0">
                <a:effectLst/>
                <a:latin typeface="Times New Roman"/>
                <a:ea typeface="Calibri"/>
                <a:cs typeface="Times New Roman"/>
              </a:rPr>
              <a:t>даних</a:t>
            </a:r>
            <a:r>
              <a:rPr lang="ru-RU" sz="2400" spc="50" dirty="0" smtClean="0">
                <a:effectLst/>
                <a:latin typeface="Times New Roman"/>
                <a:ea typeface="Calibri"/>
                <a:cs typeface="Times New Roman"/>
              </a:rPr>
              <a:t> </a:t>
            </a:r>
            <a:r>
              <a:rPr lang="ru-RU" sz="2400" spc="-5" dirty="0" err="1" smtClean="0">
                <a:effectLst/>
                <a:latin typeface="Times New Roman"/>
                <a:ea typeface="Calibri"/>
                <a:cs typeface="Times New Roman"/>
              </a:rPr>
              <a:t>осінньої</a:t>
            </a:r>
            <a:r>
              <a:rPr lang="ru-RU" sz="2400" spc="55" dirty="0" smtClean="0">
                <a:effectLst/>
                <a:latin typeface="Times New Roman"/>
                <a:ea typeface="Calibri"/>
                <a:cs typeface="Times New Roman"/>
              </a:rPr>
              <a:t> </a:t>
            </a:r>
            <a:r>
              <a:rPr lang="ru-RU" sz="2400" dirty="0" smtClean="0">
                <a:effectLst/>
                <a:latin typeface="Times New Roman"/>
                <a:ea typeface="Calibri"/>
                <a:cs typeface="Times New Roman"/>
              </a:rPr>
              <a:t>і</a:t>
            </a:r>
            <a:r>
              <a:rPr lang="ru-RU" sz="2400" spc="55" dirty="0" smtClean="0">
                <a:effectLst/>
                <a:latin typeface="Times New Roman"/>
                <a:ea typeface="Calibri"/>
                <a:cs typeface="Times New Roman"/>
              </a:rPr>
              <a:t> </a:t>
            </a:r>
            <a:r>
              <a:rPr lang="ru-RU" sz="2400" spc="-5" dirty="0" err="1" smtClean="0">
                <a:effectLst/>
                <a:latin typeface="Times New Roman"/>
                <a:ea typeface="Calibri"/>
                <a:cs typeface="Times New Roman"/>
              </a:rPr>
              <a:t>весняної</a:t>
            </a:r>
            <a:r>
              <a:rPr lang="ru-RU" sz="2400" spc="60" dirty="0" smtClean="0">
                <a:effectLst/>
                <a:latin typeface="Times New Roman"/>
                <a:ea typeface="Calibri"/>
                <a:cs typeface="Times New Roman"/>
              </a:rPr>
              <a:t> </a:t>
            </a:r>
            <a:r>
              <a:rPr lang="ru-RU" sz="2400" dirty="0" err="1" smtClean="0">
                <a:effectLst/>
                <a:latin typeface="Times New Roman"/>
                <a:ea typeface="Calibri"/>
                <a:cs typeface="Times New Roman"/>
              </a:rPr>
              <a:t>ревізій</a:t>
            </a:r>
            <a:r>
              <a:rPr lang="ru-RU" sz="2400" spc="45" dirty="0" smtClean="0">
                <a:effectLst/>
                <a:latin typeface="Times New Roman"/>
                <a:ea typeface="Calibri"/>
                <a:cs typeface="Times New Roman"/>
              </a:rPr>
              <a:t> </a:t>
            </a:r>
            <a:r>
              <a:rPr lang="ru-RU" sz="2400" dirty="0" err="1" smtClean="0">
                <a:effectLst/>
                <a:latin typeface="Times New Roman"/>
                <a:ea typeface="Calibri"/>
                <a:cs typeface="Times New Roman"/>
              </a:rPr>
              <a:t>їх</a:t>
            </a:r>
            <a:r>
              <a:rPr lang="ru-RU" sz="2400" spc="55" dirty="0" smtClean="0">
                <a:effectLst/>
                <a:latin typeface="Times New Roman"/>
                <a:ea typeface="Calibri"/>
                <a:cs typeface="Times New Roman"/>
              </a:rPr>
              <a:t> </a:t>
            </a:r>
            <a:r>
              <a:rPr lang="ru-RU" sz="2400" spc="-5" dirty="0" smtClean="0">
                <a:effectLst/>
                <a:latin typeface="Times New Roman"/>
                <a:ea typeface="Calibri"/>
                <a:cs typeface="Times New Roman"/>
              </a:rPr>
              <a:t>стану.</a:t>
            </a:r>
            <a:br>
              <a:rPr lang="ru-RU" sz="2400" spc="-5" dirty="0" smtClean="0">
                <a:effectLst/>
                <a:latin typeface="Times New Roman"/>
                <a:ea typeface="Calibri"/>
                <a:cs typeface="Times New Roman"/>
              </a:rPr>
            </a:br>
            <a:r>
              <a:rPr lang="ru-RU" sz="2400" spc="-5" dirty="0" err="1" smtClean="0">
                <a:effectLst/>
                <a:latin typeface="Times New Roman"/>
                <a:ea typeface="Calibri"/>
                <a:cs typeface="Times New Roman"/>
              </a:rPr>
              <a:t>Поряд</a:t>
            </a:r>
            <a:r>
              <a:rPr lang="ru-RU" sz="2400" spc="105" dirty="0" smtClean="0">
                <a:effectLst/>
                <a:latin typeface="Times New Roman"/>
                <a:ea typeface="Calibri"/>
                <a:cs typeface="Times New Roman"/>
              </a:rPr>
              <a:t> </a:t>
            </a:r>
            <a:r>
              <a:rPr lang="ru-RU" sz="2400" dirty="0" err="1" smtClean="0">
                <a:effectLst/>
                <a:latin typeface="Times New Roman"/>
                <a:ea typeface="Calibri"/>
                <a:cs typeface="Times New Roman"/>
              </a:rPr>
              <a:t>із</a:t>
            </a:r>
            <a:r>
              <a:rPr lang="ru-RU" sz="2400" spc="105" dirty="0" smtClean="0">
                <a:effectLst/>
                <a:latin typeface="Times New Roman"/>
                <a:ea typeface="Calibri"/>
                <a:cs typeface="Times New Roman"/>
              </a:rPr>
              <a:t> </a:t>
            </a:r>
            <a:r>
              <a:rPr lang="ru-RU" sz="2400" dirty="0" smtClean="0">
                <a:effectLst/>
                <a:latin typeface="Times New Roman"/>
                <a:ea typeface="Calibri"/>
                <a:cs typeface="Times New Roman"/>
              </a:rPr>
              <a:t>силою</a:t>
            </a:r>
            <a:r>
              <a:rPr lang="ru-RU" sz="2400" spc="100" dirty="0" smtClean="0">
                <a:effectLst/>
                <a:latin typeface="Times New Roman"/>
                <a:ea typeface="Calibri"/>
                <a:cs typeface="Times New Roman"/>
              </a:rPr>
              <a:t> </a:t>
            </a:r>
            <a:r>
              <a:rPr lang="ru-RU" sz="2400" spc="-5" dirty="0" err="1" smtClean="0">
                <a:effectLst/>
                <a:latin typeface="Times New Roman"/>
                <a:ea typeface="Calibri"/>
                <a:cs typeface="Times New Roman"/>
              </a:rPr>
              <a:t>сім'ї</a:t>
            </a:r>
            <a:r>
              <a:rPr lang="ru-RU" sz="2400" spc="105" dirty="0" smtClean="0">
                <a:effectLst/>
                <a:latin typeface="Times New Roman"/>
                <a:ea typeface="Calibri"/>
                <a:cs typeface="Times New Roman"/>
              </a:rPr>
              <a:t> </a:t>
            </a:r>
            <a:r>
              <a:rPr lang="ru-RU" sz="2400" dirty="0" err="1" smtClean="0">
                <a:effectLst/>
                <a:latin typeface="Times New Roman"/>
                <a:ea typeface="Calibri"/>
                <a:cs typeface="Times New Roman"/>
              </a:rPr>
              <a:t>після</a:t>
            </a:r>
            <a:r>
              <a:rPr lang="ru-RU" sz="2400" spc="95" dirty="0" smtClean="0">
                <a:effectLst/>
                <a:latin typeface="Times New Roman"/>
                <a:ea typeface="Calibri"/>
                <a:cs typeface="Times New Roman"/>
              </a:rPr>
              <a:t> </a:t>
            </a:r>
            <a:r>
              <a:rPr lang="ru-RU" sz="2400" dirty="0" err="1" smtClean="0">
                <a:effectLst/>
                <a:latin typeface="Times New Roman"/>
                <a:ea typeface="Calibri"/>
                <a:cs typeface="Times New Roman"/>
              </a:rPr>
              <a:t>зимівлі</a:t>
            </a:r>
            <a:r>
              <a:rPr lang="ru-RU" sz="2400" spc="105" dirty="0" smtClean="0">
                <a:effectLst/>
                <a:latin typeface="Times New Roman"/>
                <a:ea typeface="Calibri"/>
                <a:cs typeface="Times New Roman"/>
              </a:rPr>
              <a:t> </a:t>
            </a:r>
            <a:r>
              <a:rPr lang="ru-RU" sz="2400" spc="-5" dirty="0" smtClean="0">
                <a:effectLst/>
                <a:latin typeface="Times New Roman"/>
                <a:ea typeface="Calibri"/>
                <a:cs typeface="Times New Roman"/>
              </a:rPr>
              <a:t>та</a:t>
            </a:r>
            <a:r>
              <a:rPr lang="ru-RU" sz="2400" spc="95" dirty="0" smtClean="0">
                <a:effectLst/>
                <a:latin typeface="Times New Roman"/>
                <a:ea typeface="Calibri"/>
                <a:cs typeface="Times New Roman"/>
              </a:rPr>
              <a:t> </a:t>
            </a:r>
            <a:r>
              <a:rPr lang="ru-RU" sz="2400" dirty="0" err="1" smtClean="0">
                <a:effectLst/>
                <a:latin typeface="Times New Roman"/>
                <a:ea typeface="Calibri"/>
                <a:cs typeface="Times New Roman"/>
              </a:rPr>
              <a:t>кількістю</a:t>
            </a:r>
            <a:r>
              <a:rPr lang="ru-RU" sz="2400" spc="100" dirty="0" smtClean="0">
                <a:effectLst/>
                <a:latin typeface="Times New Roman"/>
                <a:ea typeface="Calibri"/>
                <a:cs typeface="Times New Roman"/>
              </a:rPr>
              <a:t> </a:t>
            </a:r>
            <a:r>
              <a:rPr lang="ru-RU" sz="2400" dirty="0" smtClean="0">
                <a:effectLst/>
                <a:latin typeface="Times New Roman"/>
                <a:ea typeface="Calibri"/>
                <a:cs typeface="Times New Roman"/>
              </a:rPr>
              <a:t>печатного</a:t>
            </a:r>
            <a:r>
              <a:rPr lang="ru-RU" sz="2400" spc="105" dirty="0" smtClean="0">
                <a:effectLst/>
                <a:latin typeface="Times New Roman"/>
                <a:ea typeface="Calibri"/>
                <a:cs typeface="Times New Roman"/>
              </a:rPr>
              <a:t> </a:t>
            </a:r>
            <a:r>
              <a:rPr lang="ru-RU" sz="2400" spc="-5" dirty="0" err="1" smtClean="0">
                <a:effectLst/>
                <a:latin typeface="Times New Roman"/>
                <a:ea typeface="Calibri"/>
                <a:cs typeface="Times New Roman"/>
              </a:rPr>
              <a:t>розплоду</a:t>
            </a:r>
            <a:r>
              <a:rPr lang="ru-RU" sz="2400" spc="115" dirty="0" smtClean="0">
                <a:effectLst/>
                <a:latin typeface="Times New Roman"/>
                <a:ea typeface="Calibri"/>
                <a:cs typeface="Times New Roman"/>
              </a:rPr>
              <a:t> </a:t>
            </a:r>
            <a:r>
              <a:rPr lang="ru-RU" sz="2400" spc="-5" dirty="0" smtClean="0">
                <a:effectLst/>
                <a:latin typeface="Times New Roman"/>
                <a:ea typeface="Calibri"/>
                <a:cs typeface="Times New Roman"/>
              </a:rPr>
              <a:t>на</a:t>
            </a:r>
            <a:r>
              <a:rPr lang="ru-RU" sz="2400" spc="95" dirty="0" smtClean="0">
                <a:effectLst/>
                <a:latin typeface="Times New Roman"/>
                <a:ea typeface="Calibri"/>
                <a:cs typeface="Times New Roman"/>
              </a:rPr>
              <a:t> </a:t>
            </a:r>
            <a:r>
              <a:rPr lang="ru-RU" sz="2400" dirty="0" smtClean="0">
                <a:effectLst/>
                <a:latin typeface="Times New Roman"/>
                <a:ea typeface="Calibri"/>
                <a:cs typeface="Times New Roman"/>
              </a:rPr>
              <a:t>день</a:t>
            </a:r>
            <a:r>
              <a:rPr lang="ru-RU" sz="2400" spc="105" dirty="0" smtClean="0">
                <a:effectLst/>
                <a:latin typeface="Times New Roman"/>
                <a:ea typeface="Calibri"/>
                <a:cs typeface="Times New Roman"/>
              </a:rPr>
              <a:t> </a:t>
            </a:r>
            <a:r>
              <a:rPr lang="ru-RU" sz="2400" dirty="0" err="1" smtClean="0">
                <a:effectLst/>
                <a:latin typeface="Times New Roman"/>
                <a:ea typeface="Calibri"/>
                <a:cs typeface="Times New Roman"/>
              </a:rPr>
              <a:t>весняної</a:t>
            </a:r>
            <a:r>
              <a:rPr lang="ru-RU" sz="2400" spc="145" dirty="0" smtClean="0">
                <a:effectLst/>
                <a:latin typeface="Times New Roman"/>
                <a:ea typeface="Calibri"/>
                <a:cs typeface="Times New Roman"/>
              </a:rPr>
              <a:t> </a:t>
            </a:r>
            <a:r>
              <a:rPr lang="ru-RU" sz="2400" dirty="0" err="1" smtClean="0">
                <a:effectLst/>
                <a:latin typeface="Times New Roman"/>
                <a:ea typeface="Calibri"/>
                <a:cs typeface="Times New Roman"/>
              </a:rPr>
              <a:t>ревізії</a:t>
            </a:r>
            <a:r>
              <a:rPr lang="ru-RU" sz="2400" spc="-70" dirty="0" smtClean="0">
                <a:effectLst/>
                <a:latin typeface="Times New Roman"/>
                <a:ea typeface="Calibri"/>
                <a:cs typeface="Times New Roman"/>
              </a:rPr>
              <a:t> </a:t>
            </a:r>
            <a:r>
              <a:rPr lang="ru-RU" sz="2400" spc="-5" dirty="0" err="1" smtClean="0">
                <a:effectLst/>
                <a:latin typeface="Times New Roman"/>
                <a:ea typeface="Calibri"/>
                <a:cs typeface="Times New Roman"/>
              </a:rPr>
              <a:t>визначають</a:t>
            </a:r>
            <a:r>
              <a:rPr lang="ru-RU" sz="2400" spc="-5" dirty="0" smtClean="0">
                <a:effectLst/>
                <a:latin typeface="Times New Roman"/>
                <a:ea typeface="Calibri"/>
                <a:cs typeface="Times New Roman"/>
              </a:rPr>
              <a:t>:</a:t>
            </a:r>
            <a:r>
              <a:rPr lang="ru-RU" sz="1800" dirty="0">
                <a:ea typeface="Calibri"/>
                <a:cs typeface="Times New Roman"/>
              </a:rPr>
              <a:t/>
            </a:r>
            <a:br>
              <a:rPr lang="ru-RU" sz="1800" dirty="0">
                <a:ea typeface="Calibri"/>
                <a:cs typeface="Times New Roman"/>
              </a:rPr>
            </a:br>
            <a:r>
              <a:rPr lang="ru-RU" sz="1800" b="1" i="1" dirty="0" smtClean="0">
                <a:solidFill>
                  <a:srgbClr val="002060"/>
                </a:solidFill>
                <a:ea typeface="Calibri"/>
                <a:cs typeface="Times New Roman"/>
              </a:rPr>
              <a:t>1</a:t>
            </a:r>
            <a:r>
              <a:rPr lang="ru-RU" sz="2400" b="1" i="1" spc="10" dirty="0" smtClean="0">
                <a:solidFill>
                  <a:srgbClr val="002060"/>
                </a:solidFill>
                <a:effectLst/>
                <a:latin typeface="Times New Roman"/>
                <a:ea typeface="Calibri"/>
                <a:cs typeface="Times New Roman"/>
              </a:rPr>
              <a:t>)</a:t>
            </a:r>
            <a:r>
              <a:rPr lang="ru-RU" sz="2400" b="1" i="1" spc="10" dirty="0" err="1" smtClean="0">
                <a:solidFill>
                  <a:srgbClr val="002060"/>
                </a:solidFill>
                <a:effectLst/>
                <a:latin typeface="Times New Roman"/>
                <a:ea typeface="Calibri"/>
                <a:cs typeface="Times New Roman"/>
              </a:rPr>
              <a:t>кількість</a:t>
            </a:r>
            <a:r>
              <a:rPr lang="ru-RU" sz="2400" b="1" i="1" spc="-30" dirty="0" smtClean="0">
                <a:solidFill>
                  <a:srgbClr val="002060"/>
                </a:solidFill>
                <a:effectLst/>
                <a:latin typeface="Times New Roman"/>
                <a:ea typeface="Calibri"/>
                <a:cs typeface="Times New Roman"/>
              </a:rPr>
              <a:t> </a:t>
            </a:r>
            <a:r>
              <a:rPr lang="ru-RU" sz="2400" b="1" i="1" dirty="0" err="1" smtClean="0">
                <a:solidFill>
                  <a:srgbClr val="002060"/>
                </a:solidFill>
                <a:effectLst/>
                <a:latin typeface="Times New Roman"/>
                <a:ea typeface="Calibri"/>
                <a:cs typeface="Times New Roman"/>
              </a:rPr>
              <a:t>сімей</a:t>
            </a:r>
            <a:r>
              <a:rPr lang="ru-RU" sz="2400" b="1" i="1" spc="-30" dirty="0" smtClean="0">
                <a:solidFill>
                  <a:srgbClr val="002060"/>
                </a:solidFill>
                <a:effectLst/>
                <a:latin typeface="Times New Roman"/>
                <a:ea typeface="Calibri"/>
                <a:cs typeface="Times New Roman"/>
              </a:rPr>
              <a:t> </a:t>
            </a:r>
            <a:r>
              <a:rPr lang="ru-RU" sz="2400" b="1" i="1" dirty="0" smtClean="0">
                <a:solidFill>
                  <a:srgbClr val="002060"/>
                </a:solidFill>
                <a:effectLst/>
                <a:latin typeface="Times New Roman"/>
                <a:ea typeface="Calibri"/>
                <a:cs typeface="Times New Roman"/>
              </a:rPr>
              <a:t>у</a:t>
            </a:r>
            <a:r>
              <a:rPr lang="ru-RU" sz="2400" b="1" i="1" spc="-20"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кожній</a:t>
            </a:r>
            <a:r>
              <a:rPr lang="ru-RU" sz="2400" b="1" i="1" spc="-20"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групі</a:t>
            </a:r>
            <a:r>
              <a:rPr lang="ru-RU" sz="2400" b="1" i="1" spc="-5" dirty="0" smtClean="0">
                <a:solidFill>
                  <a:srgbClr val="002060"/>
                </a:solidFill>
                <a:effectLst/>
                <a:latin typeface="Times New Roman"/>
                <a:ea typeface="Calibri"/>
                <a:cs typeface="Times New Roman"/>
              </a:rPr>
              <a:t>,</a:t>
            </a:r>
            <a:r>
              <a:rPr lang="ru-RU" sz="2400" b="1" i="1" spc="-25" dirty="0" smtClean="0">
                <a:solidFill>
                  <a:srgbClr val="002060"/>
                </a:solidFill>
                <a:effectLst/>
                <a:latin typeface="Times New Roman"/>
                <a:ea typeface="Calibri"/>
                <a:cs typeface="Times New Roman"/>
              </a:rPr>
              <a:t> </a:t>
            </a:r>
            <a:r>
              <a:rPr lang="ru-RU" sz="2400" b="1" i="1" dirty="0" err="1" smtClean="0">
                <a:solidFill>
                  <a:srgbClr val="002060"/>
                </a:solidFill>
                <a:effectLst/>
                <a:latin typeface="Times New Roman"/>
                <a:ea typeface="Calibri"/>
                <a:cs typeface="Times New Roman"/>
              </a:rPr>
              <a:t>що</a:t>
            </a:r>
            <a:r>
              <a:rPr lang="ru-RU" sz="2400" b="1" i="1" spc="-35"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загинули</a:t>
            </a:r>
            <a:r>
              <a:rPr lang="ru-RU" sz="2400" b="1" i="1" spc="-30" dirty="0" smtClean="0">
                <a:solidFill>
                  <a:srgbClr val="002060"/>
                </a:solidFill>
                <a:effectLst/>
                <a:latin typeface="Times New Roman"/>
                <a:ea typeface="Calibri"/>
                <a:cs typeface="Times New Roman"/>
              </a:rPr>
              <a:t> </a:t>
            </a:r>
            <a:r>
              <a:rPr lang="ru-RU" sz="2400" b="1" i="1" dirty="0" smtClean="0">
                <a:solidFill>
                  <a:srgbClr val="002060"/>
                </a:solidFill>
                <a:effectLst/>
                <a:latin typeface="Times New Roman"/>
                <a:ea typeface="Calibri"/>
                <a:cs typeface="Times New Roman"/>
              </a:rPr>
              <a:t>і</a:t>
            </a:r>
            <a:r>
              <a:rPr lang="ru-RU" sz="2400" b="1" i="1" spc="-25"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втратили</a:t>
            </a:r>
            <a:r>
              <a:rPr lang="ru-RU" sz="2400" b="1" i="1" spc="-35" dirty="0" smtClean="0">
                <a:solidFill>
                  <a:srgbClr val="002060"/>
                </a:solidFill>
                <a:effectLst/>
                <a:latin typeface="Times New Roman"/>
                <a:ea typeface="Calibri"/>
                <a:cs typeface="Times New Roman"/>
              </a:rPr>
              <a:t> </a:t>
            </a:r>
            <a:r>
              <a:rPr lang="ru-RU" sz="2400" b="1" i="1" dirty="0" smtClean="0">
                <a:solidFill>
                  <a:srgbClr val="002060"/>
                </a:solidFill>
                <a:effectLst/>
                <a:latin typeface="Times New Roman"/>
                <a:ea typeface="Calibri"/>
                <a:cs typeface="Times New Roman"/>
              </a:rPr>
              <a:t>маток;</a:t>
            </a:r>
            <a:r>
              <a:rPr lang="ru-RU" sz="1800" b="1" i="1" dirty="0" smtClean="0">
                <a:solidFill>
                  <a:srgbClr val="002060"/>
                </a:solidFill>
                <a:effectLst/>
                <a:latin typeface="Times New Roman"/>
                <a:ea typeface="Calibri"/>
                <a:cs typeface="Times New Roman"/>
              </a:rPr>
              <a:t/>
            </a:r>
            <a:br>
              <a:rPr lang="ru-RU" sz="1800" b="1" i="1" dirty="0" smtClean="0">
                <a:solidFill>
                  <a:srgbClr val="002060"/>
                </a:solidFill>
                <a:effectLst/>
                <a:latin typeface="Times New Roman"/>
                <a:ea typeface="Calibri"/>
                <a:cs typeface="Times New Roman"/>
              </a:rPr>
            </a:br>
            <a:r>
              <a:rPr lang="ru-RU" sz="1800" b="1" i="1" dirty="0" smtClean="0">
                <a:solidFill>
                  <a:srgbClr val="002060"/>
                </a:solidFill>
                <a:effectLst/>
                <a:latin typeface="Times New Roman"/>
                <a:ea typeface="Calibri"/>
                <a:cs typeface="Times New Roman"/>
              </a:rPr>
              <a:t>2</a:t>
            </a:r>
            <a:r>
              <a:rPr lang="ru-RU" sz="2400" b="1" i="1" spc="10" dirty="0" smtClean="0">
                <a:solidFill>
                  <a:srgbClr val="002060"/>
                </a:solidFill>
                <a:effectLst/>
                <a:latin typeface="Times New Roman"/>
                <a:ea typeface="Calibri"/>
                <a:cs typeface="Times New Roman"/>
              </a:rPr>
              <a:t>)</a:t>
            </a:r>
            <a:r>
              <a:rPr lang="ru-RU" sz="2400" b="1" i="1" spc="10" dirty="0" err="1" smtClean="0">
                <a:solidFill>
                  <a:srgbClr val="002060"/>
                </a:solidFill>
                <a:effectLst/>
                <a:latin typeface="Times New Roman"/>
                <a:ea typeface="Calibri"/>
                <a:cs typeface="Times New Roman"/>
              </a:rPr>
              <a:t>кількість</a:t>
            </a:r>
            <a:r>
              <a:rPr lang="ru-RU" sz="2400" b="1" i="1" spc="-5" dirty="0" smtClean="0">
                <a:solidFill>
                  <a:srgbClr val="002060"/>
                </a:solidFill>
                <a:effectLst/>
                <a:latin typeface="Times New Roman"/>
                <a:ea typeface="Calibri"/>
                <a:cs typeface="Times New Roman"/>
              </a:rPr>
              <a:t> корму, </a:t>
            </a:r>
            <a:r>
              <a:rPr lang="ru-RU" sz="2400" b="1" i="1" spc="-5" dirty="0" err="1" smtClean="0">
                <a:solidFill>
                  <a:srgbClr val="002060"/>
                </a:solidFill>
                <a:effectLst/>
                <a:latin typeface="Times New Roman"/>
                <a:ea typeface="Calibri"/>
                <a:cs typeface="Times New Roman"/>
              </a:rPr>
              <a:t>використаного</a:t>
            </a:r>
            <a:r>
              <a:rPr lang="ru-RU" sz="2400" b="1" i="1"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сім'єю</a:t>
            </a:r>
            <a:r>
              <a:rPr lang="ru-RU" sz="2400" b="1" i="1" spc="-5" dirty="0" smtClean="0">
                <a:solidFill>
                  <a:srgbClr val="002060"/>
                </a:solidFill>
                <a:effectLst/>
                <a:latin typeface="Times New Roman"/>
                <a:ea typeface="Calibri"/>
                <a:cs typeface="Times New Roman"/>
              </a:rPr>
              <a:t> </a:t>
            </a:r>
            <a:r>
              <a:rPr lang="ru-RU" sz="2400" b="1" i="1" dirty="0" smtClean="0">
                <a:solidFill>
                  <a:srgbClr val="002060"/>
                </a:solidFill>
                <a:effectLst/>
                <a:latin typeface="Times New Roman"/>
                <a:ea typeface="Calibri"/>
                <a:cs typeface="Times New Roman"/>
              </a:rPr>
              <a:t>в</a:t>
            </a:r>
            <a:r>
              <a:rPr lang="ru-RU" sz="2400" b="1" i="1" spc="-5"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цілому</a:t>
            </a:r>
            <a:r>
              <a:rPr lang="ru-RU" sz="2400" b="1" i="1" dirty="0" smtClean="0">
                <a:solidFill>
                  <a:srgbClr val="002060"/>
                </a:solidFill>
                <a:effectLst/>
                <a:latin typeface="Times New Roman"/>
                <a:ea typeface="Calibri"/>
                <a:cs typeface="Times New Roman"/>
              </a:rPr>
              <a:t> і в</a:t>
            </a:r>
            <a:r>
              <a:rPr lang="ru-RU" sz="2400" b="1" i="1" spc="-5"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перерахунку</a:t>
            </a:r>
            <a:r>
              <a:rPr lang="ru-RU" sz="2400" b="1" i="1" spc="5" dirty="0" smtClean="0">
                <a:solidFill>
                  <a:srgbClr val="002060"/>
                </a:solidFill>
                <a:effectLst/>
                <a:latin typeface="Times New Roman"/>
                <a:ea typeface="Calibri"/>
                <a:cs typeface="Times New Roman"/>
              </a:rPr>
              <a:t> </a:t>
            </a:r>
            <a:r>
              <a:rPr lang="ru-RU" sz="2400" b="1" i="1" spc="-5" dirty="0" smtClean="0">
                <a:solidFill>
                  <a:srgbClr val="002060"/>
                </a:solidFill>
                <a:effectLst/>
                <a:latin typeface="Times New Roman"/>
                <a:ea typeface="Calibri"/>
                <a:cs typeface="Times New Roman"/>
              </a:rPr>
              <a:t>на</a:t>
            </a:r>
            <a:r>
              <a:rPr lang="ru-RU" sz="2400" b="1" i="1" dirty="0" smtClean="0">
                <a:solidFill>
                  <a:srgbClr val="002060"/>
                </a:solidFill>
                <a:effectLst/>
                <a:latin typeface="Times New Roman"/>
                <a:ea typeface="Calibri"/>
                <a:cs typeface="Times New Roman"/>
              </a:rPr>
              <a:t> </a:t>
            </a:r>
            <a:r>
              <a:rPr lang="ru-RU" sz="2400" b="1" i="1" spc="-5" dirty="0" smtClean="0">
                <a:solidFill>
                  <a:srgbClr val="002060"/>
                </a:solidFill>
                <a:effectLst/>
                <a:latin typeface="Times New Roman"/>
                <a:ea typeface="Calibri"/>
                <a:cs typeface="Times New Roman"/>
              </a:rPr>
              <a:t>одну</a:t>
            </a:r>
            <a:r>
              <a:rPr lang="ru-RU" sz="2400" b="1" i="1" spc="10"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вуличку</a:t>
            </a:r>
            <a:r>
              <a:rPr lang="ru-RU" sz="2400" b="1" i="1"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бджіл</a:t>
            </a:r>
            <a:r>
              <a:rPr lang="ru-RU" sz="2400" b="1" i="1" spc="-5" dirty="0" smtClean="0">
                <a:solidFill>
                  <a:srgbClr val="002060"/>
                </a:solidFill>
                <a:effectLst/>
                <a:latin typeface="Times New Roman"/>
                <a:ea typeface="Calibri"/>
                <a:cs typeface="Times New Roman"/>
              </a:rPr>
              <a:t>, </a:t>
            </a:r>
            <a:r>
              <a:rPr lang="ru-RU" sz="2400" b="1" i="1" dirty="0" err="1" smtClean="0">
                <a:solidFill>
                  <a:srgbClr val="002060"/>
                </a:solidFill>
                <a:effectLst/>
                <a:latin typeface="Times New Roman"/>
                <a:ea typeface="Calibri"/>
                <a:cs typeface="Times New Roman"/>
              </a:rPr>
              <a:t>що</a:t>
            </a:r>
            <a:r>
              <a:rPr lang="ru-RU" sz="2400" b="1" i="1" spc="205"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зимували</a:t>
            </a:r>
            <a:r>
              <a:rPr lang="ru-RU" sz="2400" b="1" i="1" spc="-5" dirty="0" smtClean="0">
                <a:solidFill>
                  <a:srgbClr val="002060"/>
                </a:solidFill>
                <a:effectLst/>
                <a:latin typeface="Times New Roman"/>
                <a:ea typeface="Calibri"/>
                <a:cs typeface="Times New Roman"/>
              </a:rPr>
              <a:t>.</a:t>
            </a:r>
            <a:r>
              <a:rPr lang="ru-RU" sz="2400" b="1" i="1" spc="110" dirty="0" smtClean="0">
                <a:solidFill>
                  <a:srgbClr val="002060"/>
                </a:solidFill>
                <a:effectLst/>
                <a:latin typeface="Times New Roman"/>
                <a:ea typeface="Calibri"/>
                <a:cs typeface="Times New Roman"/>
              </a:rPr>
              <a:t> </a:t>
            </a:r>
            <a:br>
              <a:rPr lang="ru-RU" sz="2400" b="1" i="1" spc="110" dirty="0" smtClean="0">
                <a:solidFill>
                  <a:srgbClr val="002060"/>
                </a:solidFill>
                <a:effectLst/>
                <a:latin typeface="Times New Roman"/>
                <a:ea typeface="Calibri"/>
                <a:cs typeface="Times New Roman"/>
              </a:rPr>
            </a:br>
            <a:r>
              <a:rPr lang="ru-RU" sz="2400" b="1" i="1" spc="110" dirty="0" smtClean="0">
                <a:solidFill>
                  <a:srgbClr val="002060"/>
                </a:solidFill>
                <a:effectLst/>
                <a:latin typeface="Times New Roman"/>
                <a:ea typeface="Calibri"/>
                <a:cs typeface="Times New Roman"/>
              </a:rPr>
              <a:t>3).</a:t>
            </a:r>
            <a:r>
              <a:rPr lang="ru-RU" sz="2400" b="1" i="1" dirty="0" err="1" smtClean="0">
                <a:solidFill>
                  <a:srgbClr val="002060"/>
                </a:solidFill>
                <a:effectLst/>
                <a:latin typeface="Times New Roman"/>
                <a:ea typeface="Calibri"/>
                <a:cs typeface="Times New Roman"/>
              </a:rPr>
              <a:t>Кількість</a:t>
            </a:r>
            <a:r>
              <a:rPr lang="ru-RU" sz="2400" b="1" i="1" spc="120"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вуличок</a:t>
            </a:r>
            <a:r>
              <a:rPr lang="ru-RU" sz="2400" b="1" i="1" spc="120" dirty="0" smtClean="0">
                <a:solidFill>
                  <a:srgbClr val="002060"/>
                </a:solidFill>
                <a:effectLst/>
                <a:latin typeface="Times New Roman"/>
                <a:ea typeface="Calibri"/>
                <a:cs typeface="Times New Roman"/>
              </a:rPr>
              <a:t> </a:t>
            </a:r>
            <a:r>
              <a:rPr lang="ru-RU" sz="2400" b="1" i="1" spc="-5" dirty="0" smtClean="0">
                <a:solidFill>
                  <a:srgbClr val="002060"/>
                </a:solidFill>
                <a:effectLst/>
                <a:latin typeface="Times New Roman"/>
                <a:ea typeface="Calibri"/>
                <a:cs typeface="Times New Roman"/>
              </a:rPr>
              <a:t>таких</a:t>
            </a:r>
            <a:r>
              <a:rPr lang="ru-RU" sz="2400" b="1" i="1" spc="120" dirty="0" smtClean="0">
                <a:solidFill>
                  <a:srgbClr val="002060"/>
                </a:solidFill>
                <a:effectLst/>
                <a:latin typeface="Times New Roman"/>
                <a:ea typeface="Calibri"/>
                <a:cs typeface="Times New Roman"/>
              </a:rPr>
              <a:t> </a:t>
            </a:r>
            <a:r>
              <a:rPr lang="ru-RU" sz="2400" b="1" i="1" dirty="0" err="1" smtClean="0">
                <a:solidFill>
                  <a:srgbClr val="002060"/>
                </a:solidFill>
                <a:effectLst/>
                <a:latin typeface="Times New Roman"/>
                <a:ea typeface="Calibri"/>
                <a:cs typeface="Times New Roman"/>
              </a:rPr>
              <a:t>бджіл</a:t>
            </a:r>
            <a:r>
              <a:rPr lang="ru-RU" sz="2400" b="1" i="1" spc="120"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визначають</a:t>
            </a:r>
            <a:r>
              <a:rPr lang="ru-RU" sz="2400" b="1" i="1" spc="120" dirty="0" smtClean="0">
                <a:solidFill>
                  <a:srgbClr val="002060"/>
                </a:solidFill>
                <a:effectLst/>
                <a:latin typeface="Times New Roman"/>
                <a:ea typeface="Calibri"/>
                <a:cs typeface="Times New Roman"/>
              </a:rPr>
              <a:t> </a:t>
            </a:r>
            <a:r>
              <a:rPr lang="ru-RU" sz="2400" b="1" i="1" dirty="0" smtClean="0">
                <a:solidFill>
                  <a:srgbClr val="002060"/>
                </a:solidFill>
                <a:effectLst/>
                <a:latin typeface="Times New Roman"/>
                <a:ea typeface="Calibri"/>
                <a:cs typeface="Times New Roman"/>
              </a:rPr>
              <a:t>як</a:t>
            </a:r>
            <a:r>
              <a:rPr lang="ru-RU" sz="2400" b="1" i="1" spc="120" dirty="0" smtClean="0">
                <a:solidFill>
                  <a:srgbClr val="002060"/>
                </a:solidFill>
                <a:effectLst/>
                <a:latin typeface="Times New Roman"/>
                <a:ea typeface="Calibri"/>
                <a:cs typeface="Times New Roman"/>
              </a:rPr>
              <a:t> </a:t>
            </a:r>
            <a:r>
              <a:rPr lang="ru-RU" sz="2400" b="1" i="1" dirty="0" smtClean="0">
                <a:solidFill>
                  <a:srgbClr val="002060"/>
                </a:solidFill>
                <a:effectLst/>
                <a:latin typeface="Times New Roman"/>
                <a:ea typeface="Calibri"/>
                <a:cs typeface="Times New Roman"/>
              </a:rPr>
              <a:t>суму</a:t>
            </a:r>
            <a:r>
              <a:rPr lang="ru-RU" sz="2400" b="1" i="1" spc="120"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вуличок</a:t>
            </a:r>
            <a:r>
              <a:rPr lang="ru-RU" sz="2400" b="1" i="1" spc="-5" dirty="0" smtClean="0">
                <a:solidFill>
                  <a:srgbClr val="002060"/>
                </a:solidFill>
                <a:effectLst/>
                <a:latin typeface="Times New Roman"/>
                <a:ea typeface="Calibri"/>
                <a:cs typeface="Times New Roman"/>
              </a:rPr>
              <a:t>,</a:t>
            </a:r>
            <a:r>
              <a:rPr lang="ru-RU" sz="2400" b="1" i="1" spc="120"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наявних</a:t>
            </a:r>
            <a:r>
              <a:rPr lang="ru-RU" sz="2400" b="1" i="1" spc="120" dirty="0" smtClean="0">
                <a:solidFill>
                  <a:srgbClr val="002060"/>
                </a:solidFill>
                <a:effectLst/>
                <a:latin typeface="Times New Roman"/>
                <a:ea typeface="Calibri"/>
                <a:cs typeface="Times New Roman"/>
              </a:rPr>
              <a:t> </a:t>
            </a:r>
            <a:r>
              <a:rPr lang="ru-RU" sz="2400" b="1" i="1" spc="-5" dirty="0" smtClean="0">
                <a:solidFill>
                  <a:srgbClr val="002060"/>
                </a:solidFill>
                <a:effectLst/>
                <a:latin typeface="Times New Roman"/>
                <a:ea typeface="Calibri"/>
                <a:cs typeface="Times New Roman"/>
              </a:rPr>
              <a:t>на</a:t>
            </a:r>
            <a:r>
              <a:rPr lang="ru-RU" sz="2400" b="1" i="1" spc="120" dirty="0" smtClean="0">
                <a:solidFill>
                  <a:srgbClr val="002060"/>
                </a:solidFill>
                <a:effectLst/>
                <a:latin typeface="Times New Roman"/>
                <a:ea typeface="Calibri"/>
                <a:cs typeface="Times New Roman"/>
              </a:rPr>
              <a:t> </a:t>
            </a:r>
            <a:r>
              <a:rPr lang="ru-RU" sz="2400" b="1" i="1" dirty="0" smtClean="0">
                <a:solidFill>
                  <a:srgbClr val="002060"/>
                </a:solidFill>
                <a:effectLst/>
                <a:latin typeface="Times New Roman"/>
                <a:ea typeface="Calibri"/>
                <a:cs typeface="Times New Roman"/>
              </a:rPr>
              <a:t>момент</a:t>
            </a:r>
            <a:r>
              <a:rPr lang="ru-RU" sz="2400" b="1" i="1" spc="195" dirty="0" smtClean="0">
                <a:solidFill>
                  <a:srgbClr val="002060"/>
                </a:solidFill>
                <a:effectLst/>
                <a:latin typeface="Times New Roman"/>
                <a:ea typeface="Calibri"/>
                <a:cs typeface="Times New Roman"/>
              </a:rPr>
              <a:t> </a:t>
            </a:r>
            <a:r>
              <a:rPr lang="ru-RU" sz="2400" b="1" i="1" dirty="0" err="1" smtClean="0">
                <a:solidFill>
                  <a:srgbClr val="002060"/>
                </a:solidFill>
                <a:effectLst/>
                <a:latin typeface="Times New Roman"/>
                <a:ea typeface="Calibri"/>
                <a:cs typeface="Times New Roman"/>
              </a:rPr>
              <a:t>осінньої</a:t>
            </a:r>
            <a:r>
              <a:rPr lang="ru-RU" sz="2400" b="1" i="1" spc="-30" dirty="0" smtClean="0">
                <a:solidFill>
                  <a:srgbClr val="002060"/>
                </a:solidFill>
                <a:effectLst/>
                <a:latin typeface="Times New Roman"/>
                <a:ea typeface="Calibri"/>
                <a:cs typeface="Times New Roman"/>
              </a:rPr>
              <a:t> </a:t>
            </a:r>
            <a:r>
              <a:rPr lang="ru-RU" sz="2400" b="1" i="1" dirty="0" smtClean="0">
                <a:solidFill>
                  <a:srgbClr val="002060"/>
                </a:solidFill>
                <a:effectLst/>
                <a:latin typeface="Times New Roman"/>
                <a:ea typeface="Calibri"/>
                <a:cs typeface="Times New Roman"/>
              </a:rPr>
              <a:t>і</a:t>
            </a:r>
            <a:r>
              <a:rPr lang="ru-RU" sz="2400" b="1" i="1" spc="-35"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весняної</a:t>
            </a:r>
            <a:r>
              <a:rPr lang="ru-RU" sz="2400" b="1" i="1" spc="-25"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ревізій</a:t>
            </a:r>
            <a:r>
              <a:rPr lang="ru-RU" sz="2400" b="1" i="1" spc="-5" dirty="0" smtClean="0">
                <a:solidFill>
                  <a:srgbClr val="002060"/>
                </a:solidFill>
                <a:effectLst/>
                <a:latin typeface="Times New Roman"/>
                <a:ea typeface="Calibri"/>
                <a:cs typeface="Times New Roman"/>
              </a:rPr>
              <a:t>,</a:t>
            </a:r>
            <a:r>
              <a:rPr lang="ru-RU" sz="2400" b="1" i="1" spc="-35" dirty="0" smtClean="0">
                <a:solidFill>
                  <a:srgbClr val="002060"/>
                </a:solidFill>
                <a:effectLst/>
                <a:latin typeface="Times New Roman"/>
                <a:ea typeface="Calibri"/>
                <a:cs typeface="Times New Roman"/>
              </a:rPr>
              <a:t> </a:t>
            </a:r>
            <a:r>
              <a:rPr lang="ru-RU" sz="2400" b="1" i="1" spc="-5" dirty="0" err="1" smtClean="0">
                <a:solidFill>
                  <a:srgbClr val="002060"/>
                </a:solidFill>
                <a:effectLst/>
                <a:latin typeface="Times New Roman"/>
                <a:ea typeface="Calibri"/>
                <a:cs typeface="Times New Roman"/>
              </a:rPr>
              <a:t>поділену</a:t>
            </a:r>
            <a:r>
              <a:rPr lang="ru-RU" sz="2400" b="1" i="1" spc="-15" dirty="0" smtClean="0">
                <a:solidFill>
                  <a:srgbClr val="002060"/>
                </a:solidFill>
                <a:effectLst/>
                <a:latin typeface="Times New Roman"/>
                <a:ea typeface="Calibri"/>
                <a:cs typeface="Times New Roman"/>
              </a:rPr>
              <a:t> </a:t>
            </a:r>
            <a:r>
              <a:rPr lang="ru-RU" sz="2400" b="1" i="1" spc="-5" dirty="0" smtClean="0">
                <a:solidFill>
                  <a:srgbClr val="002060"/>
                </a:solidFill>
                <a:effectLst/>
                <a:latin typeface="Times New Roman"/>
                <a:ea typeface="Calibri"/>
                <a:cs typeface="Times New Roman"/>
              </a:rPr>
              <a:t>на</a:t>
            </a:r>
            <a:r>
              <a:rPr lang="ru-RU" sz="2400" b="1" i="1" spc="-35" dirty="0" smtClean="0">
                <a:solidFill>
                  <a:srgbClr val="002060"/>
                </a:solidFill>
                <a:effectLst/>
                <a:latin typeface="Times New Roman"/>
                <a:ea typeface="Calibri"/>
                <a:cs typeface="Times New Roman"/>
              </a:rPr>
              <a:t> </a:t>
            </a:r>
            <a:r>
              <a:rPr lang="ru-RU" sz="2400" b="1" i="1" spc="-5" dirty="0" smtClean="0">
                <a:solidFill>
                  <a:srgbClr val="002060"/>
                </a:solidFill>
                <a:effectLst/>
                <a:latin typeface="Times New Roman"/>
                <a:ea typeface="Calibri"/>
                <a:cs typeface="Times New Roman"/>
              </a:rPr>
              <a:t>два;</a:t>
            </a:r>
            <a:r>
              <a:rPr lang="ru-RU" sz="1800" b="1" i="1" dirty="0" smtClean="0">
                <a:solidFill>
                  <a:srgbClr val="002060"/>
                </a:solidFill>
                <a:effectLst/>
                <a:latin typeface="Times New Roman"/>
                <a:ea typeface="Calibri"/>
                <a:cs typeface="Times New Roman"/>
              </a:rPr>
              <a:t/>
            </a:r>
            <a:br>
              <a:rPr lang="ru-RU" sz="1800" b="1" i="1" dirty="0" smtClean="0">
                <a:solidFill>
                  <a:srgbClr val="002060"/>
                </a:solidFill>
                <a:effectLst/>
                <a:latin typeface="Times New Roman"/>
                <a:ea typeface="Calibri"/>
                <a:cs typeface="Times New Roman"/>
              </a:rPr>
            </a:br>
            <a:r>
              <a:rPr lang="ru-RU" sz="2400" b="1" i="1" dirty="0" smtClean="0">
                <a:solidFill>
                  <a:srgbClr val="002060"/>
                </a:solidFill>
                <a:effectLst/>
                <a:latin typeface="Times New Roman"/>
                <a:ea typeface="Calibri"/>
              </a:rPr>
              <a:t>4)</a:t>
            </a:r>
            <a:r>
              <a:rPr lang="ru-RU" sz="2400" b="1" i="1" spc="50" dirty="0" smtClean="0">
                <a:solidFill>
                  <a:srgbClr val="002060"/>
                </a:solidFill>
                <a:effectLst/>
                <a:latin typeface="Times New Roman"/>
                <a:ea typeface="Calibri"/>
              </a:rPr>
              <a:t> </a:t>
            </a:r>
            <a:r>
              <a:rPr lang="ru-RU" sz="2400" b="1" i="1" spc="-5" dirty="0" err="1" smtClean="0">
                <a:solidFill>
                  <a:srgbClr val="002060"/>
                </a:solidFill>
                <a:effectLst/>
                <a:latin typeface="Times New Roman"/>
                <a:ea typeface="Calibri"/>
              </a:rPr>
              <a:t>опроносність</a:t>
            </a:r>
            <a:r>
              <a:rPr lang="ru-RU" sz="2400" b="1" i="1" spc="-30" dirty="0" smtClean="0">
                <a:solidFill>
                  <a:srgbClr val="002060"/>
                </a:solidFill>
                <a:effectLst/>
                <a:latin typeface="Times New Roman"/>
                <a:ea typeface="Calibri"/>
              </a:rPr>
              <a:t> </a:t>
            </a:r>
            <a:r>
              <a:rPr lang="ru-RU" sz="2400" b="1" i="1" dirty="0" err="1" smtClean="0">
                <a:solidFill>
                  <a:srgbClr val="002060"/>
                </a:solidFill>
                <a:effectLst/>
                <a:latin typeface="Times New Roman"/>
                <a:ea typeface="Calibri"/>
              </a:rPr>
              <a:t>гнізд</a:t>
            </a:r>
            <a:r>
              <a:rPr lang="ru-RU" sz="2400" b="1" i="1" spc="-35" dirty="0" smtClean="0">
                <a:solidFill>
                  <a:srgbClr val="002060"/>
                </a:solidFill>
                <a:effectLst/>
                <a:latin typeface="Times New Roman"/>
                <a:ea typeface="Calibri"/>
              </a:rPr>
              <a:t> </a:t>
            </a:r>
            <a:r>
              <a:rPr lang="ru-RU" sz="2400" b="1" i="1" spc="-5" dirty="0" smtClean="0">
                <a:solidFill>
                  <a:srgbClr val="002060"/>
                </a:solidFill>
                <a:effectLst/>
                <a:latin typeface="Times New Roman"/>
                <a:ea typeface="Calibri"/>
              </a:rPr>
              <a:t>на</a:t>
            </a:r>
            <a:r>
              <a:rPr lang="ru-RU" sz="2400" b="1" i="1" spc="-35" dirty="0" smtClean="0">
                <a:solidFill>
                  <a:srgbClr val="002060"/>
                </a:solidFill>
                <a:effectLst/>
                <a:latin typeface="Times New Roman"/>
                <a:ea typeface="Calibri"/>
              </a:rPr>
              <a:t> </a:t>
            </a:r>
            <a:r>
              <a:rPr lang="ru-RU" sz="2400" b="1" i="1" dirty="0" smtClean="0">
                <a:solidFill>
                  <a:srgbClr val="002060"/>
                </a:solidFill>
                <a:effectLst/>
                <a:latin typeface="Times New Roman"/>
                <a:ea typeface="Calibri"/>
              </a:rPr>
              <a:t>час</a:t>
            </a:r>
            <a:r>
              <a:rPr lang="ru-RU" sz="2400" b="1" i="1" spc="-35" dirty="0" smtClean="0">
                <a:solidFill>
                  <a:srgbClr val="002060"/>
                </a:solidFill>
                <a:effectLst/>
                <a:latin typeface="Times New Roman"/>
                <a:ea typeface="Calibri"/>
              </a:rPr>
              <a:t> </a:t>
            </a:r>
            <a:r>
              <a:rPr lang="ru-RU" sz="2400" b="1" i="1" spc="-5" dirty="0" err="1" smtClean="0">
                <a:solidFill>
                  <a:srgbClr val="002060"/>
                </a:solidFill>
                <a:effectLst/>
                <a:latin typeface="Times New Roman"/>
                <a:ea typeface="Calibri"/>
              </a:rPr>
              <a:t>головної</a:t>
            </a:r>
            <a:r>
              <a:rPr lang="ru-RU" sz="2400" b="1" i="1" spc="-30" dirty="0" smtClean="0">
                <a:solidFill>
                  <a:srgbClr val="002060"/>
                </a:solidFill>
                <a:effectLst/>
                <a:latin typeface="Times New Roman"/>
                <a:ea typeface="Calibri"/>
              </a:rPr>
              <a:t> </a:t>
            </a:r>
            <a:r>
              <a:rPr lang="ru-RU" sz="2400" b="1" i="1" dirty="0" err="1" smtClean="0">
                <a:solidFill>
                  <a:srgbClr val="002060"/>
                </a:solidFill>
                <a:effectLst/>
                <a:latin typeface="Times New Roman"/>
                <a:ea typeface="Calibri"/>
              </a:rPr>
              <a:t>весняної</a:t>
            </a:r>
            <a:r>
              <a:rPr lang="ru-RU" sz="2400" b="1" i="1" spc="-30" dirty="0" smtClean="0">
                <a:solidFill>
                  <a:srgbClr val="002060"/>
                </a:solidFill>
                <a:effectLst/>
                <a:latin typeface="Times New Roman"/>
                <a:ea typeface="Calibri"/>
              </a:rPr>
              <a:t> </a:t>
            </a:r>
            <a:r>
              <a:rPr lang="ru-RU" sz="2400" b="1" i="1" spc="-5" dirty="0" err="1" smtClean="0">
                <a:solidFill>
                  <a:srgbClr val="002060"/>
                </a:solidFill>
                <a:effectLst/>
                <a:latin typeface="Times New Roman"/>
                <a:ea typeface="Calibri"/>
              </a:rPr>
              <a:t>ревізії</a:t>
            </a:r>
            <a:r>
              <a:rPr lang="ru-RU" sz="2400" b="1" i="1" spc="-30" dirty="0" smtClean="0">
                <a:solidFill>
                  <a:srgbClr val="002060"/>
                </a:solidFill>
                <a:effectLst/>
                <a:latin typeface="Times New Roman"/>
                <a:ea typeface="Calibri"/>
              </a:rPr>
              <a:t> </a:t>
            </a:r>
            <a:r>
              <a:rPr lang="ru-RU" sz="2400" b="1" i="1" dirty="0" smtClean="0">
                <a:solidFill>
                  <a:srgbClr val="002060"/>
                </a:solidFill>
                <a:effectLst/>
                <a:latin typeface="Times New Roman"/>
                <a:ea typeface="Calibri"/>
              </a:rPr>
              <a:t>за</a:t>
            </a:r>
            <a:r>
              <a:rPr lang="ru-RU" sz="2400" b="1" i="1" spc="-35" dirty="0" smtClean="0">
                <a:solidFill>
                  <a:srgbClr val="002060"/>
                </a:solidFill>
                <a:effectLst/>
                <a:latin typeface="Times New Roman"/>
                <a:ea typeface="Calibri"/>
              </a:rPr>
              <a:t> </a:t>
            </a:r>
            <a:r>
              <a:rPr lang="ru-RU" sz="2400" b="1" i="1" spc="-5" dirty="0" err="1" smtClean="0">
                <a:solidFill>
                  <a:srgbClr val="002060"/>
                </a:solidFill>
                <a:effectLst/>
                <a:latin typeface="Times New Roman"/>
                <a:ea typeface="Calibri"/>
              </a:rPr>
              <a:t>п'ятибальною</a:t>
            </a:r>
            <a:r>
              <a:rPr lang="ru-RU" sz="2400" b="1" i="1" spc="-30" dirty="0" smtClean="0">
                <a:solidFill>
                  <a:srgbClr val="002060"/>
                </a:solidFill>
                <a:effectLst/>
                <a:latin typeface="Times New Roman"/>
                <a:ea typeface="Calibri"/>
              </a:rPr>
              <a:t> </a:t>
            </a:r>
            <a:r>
              <a:rPr lang="ru-RU" sz="2400" b="1" i="1" dirty="0" smtClean="0">
                <a:solidFill>
                  <a:srgbClr val="002060"/>
                </a:solidFill>
                <a:effectLst/>
                <a:latin typeface="Times New Roman"/>
                <a:ea typeface="Calibri"/>
              </a:rPr>
              <a:t>шкалою</a:t>
            </a:r>
            <a:endParaRPr lang="ru-RU" sz="2400" b="1" i="1" dirty="0">
              <a:solidFill>
                <a:srgbClr val="002060"/>
              </a:solidFill>
            </a:endParaRPr>
          </a:p>
        </p:txBody>
      </p:sp>
    </p:spTree>
    <p:extLst>
      <p:ext uri="{BB962C8B-B14F-4D97-AF65-F5344CB8AC3E}">
        <p14:creationId xmlns:p14="http://schemas.microsoft.com/office/powerpoint/2010/main" val="1126730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a:solidFill>
            <a:schemeClr val="bg2">
              <a:lumMod val="90000"/>
            </a:schemeClr>
          </a:solidFill>
        </p:spPr>
        <p:style>
          <a:lnRef idx="1">
            <a:schemeClr val="accent3"/>
          </a:lnRef>
          <a:fillRef idx="2">
            <a:schemeClr val="accent3"/>
          </a:fillRef>
          <a:effectRef idx="1">
            <a:schemeClr val="accent3"/>
          </a:effectRef>
          <a:fontRef idx="minor">
            <a:schemeClr val="dk1"/>
          </a:fontRef>
        </p:style>
        <p:txBody>
          <a:bodyPr>
            <a:normAutofit/>
          </a:bodyPr>
          <a:lstStyle/>
          <a:p>
            <a:pPr marL="72390" marR="66040" indent="457200" algn="l" eaLnBrk="0" hangingPunct="0">
              <a:spcAft>
                <a:spcPts val="0"/>
              </a:spcAft>
            </a:pPr>
            <a:r>
              <a:rPr lang="ru-RU" sz="2400" dirty="0" smtClean="0">
                <a:effectLst/>
                <a:latin typeface="Times New Roman"/>
                <a:ea typeface="Calibri"/>
                <a:cs typeface="Times New Roman"/>
              </a:rPr>
              <a:t>В </a:t>
            </a:r>
            <a:r>
              <a:rPr lang="ru-RU" sz="2400" dirty="0" err="1" smtClean="0">
                <a:effectLst/>
                <a:latin typeface="Times New Roman"/>
                <a:ea typeface="Calibri"/>
                <a:cs typeface="Times New Roman"/>
              </a:rPr>
              <a:t>дослідах</a:t>
            </a:r>
            <a:r>
              <a:rPr lang="ru-RU" sz="2400" spc="5" dirty="0" smtClean="0">
                <a:effectLst/>
                <a:latin typeface="Times New Roman"/>
                <a:ea typeface="Calibri"/>
                <a:cs typeface="Times New Roman"/>
              </a:rPr>
              <a:t> </a:t>
            </a:r>
            <a:r>
              <a:rPr lang="ru-RU" sz="2400" dirty="0" smtClean="0">
                <a:effectLst/>
                <a:latin typeface="Times New Roman"/>
                <a:ea typeface="Calibri"/>
                <a:cs typeface="Times New Roman"/>
              </a:rPr>
              <a:t>з</a:t>
            </a:r>
            <a:r>
              <a:rPr lang="ru-RU" sz="2400" spc="5" dirty="0" smtClean="0">
                <a:effectLst/>
                <a:latin typeface="Times New Roman"/>
                <a:ea typeface="Calibri"/>
                <a:cs typeface="Times New Roman"/>
              </a:rPr>
              <a:t> </a:t>
            </a:r>
            <a:r>
              <a:rPr lang="ru-RU" sz="2400" spc="-5" dirty="0" err="1" smtClean="0">
                <a:effectLst/>
                <a:latin typeface="Times New Roman"/>
                <a:ea typeface="Calibri"/>
                <a:cs typeface="Times New Roman"/>
              </a:rPr>
              <a:t>випробування</a:t>
            </a:r>
            <a:r>
              <a:rPr lang="ru-RU" sz="2400" spc="5" dirty="0" smtClean="0">
                <a:effectLst/>
                <a:latin typeface="Times New Roman"/>
                <a:ea typeface="Calibri"/>
                <a:cs typeface="Times New Roman"/>
              </a:rPr>
              <a:t> </a:t>
            </a:r>
            <a:r>
              <a:rPr lang="ru-RU" sz="2400" dirty="0" smtClean="0">
                <a:effectLst/>
                <a:latin typeface="Times New Roman"/>
                <a:ea typeface="Calibri"/>
                <a:cs typeface="Times New Roman"/>
              </a:rPr>
              <a:t>рас</a:t>
            </a:r>
            <a:r>
              <a:rPr lang="ru-RU" sz="2400" spc="5" dirty="0" smtClean="0">
                <a:effectLst/>
                <a:latin typeface="Times New Roman"/>
                <a:ea typeface="Calibri"/>
                <a:cs typeface="Times New Roman"/>
              </a:rPr>
              <a:t> </a:t>
            </a:r>
            <a:r>
              <a:rPr lang="ru-RU" sz="2400" dirty="0" err="1" smtClean="0">
                <a:effectLst/>
                <a:latin typeface="Times New Roman"/>
                <a:ea typeface="Calibri"/>
                <a:cs typeface="Times New Roman"/>
              </a:rPr>
              <a:t>бджіл</a:t>
            </a:r>
            <a:r>
              <a:rPr lang="ru-RU" sz="2400" spc="5" dirty="0" smtClean="0">
                <a:effectLst/>
                <a:latin typeface="Times New Roman"/>
                <a:ea typeface="Calibri"/>
                <a:cs typeface="Times New Roman"/>
              </a:rPr>
              <a:t> </a:t>
            </a:r>
            <a:r>
              <a:rPr lang="ru-RU" sz="2400" spc="-5" dirty="0" err="1" smtClean="0">
                <a:effectLst/>
                <a:latin typeface="Times New Roman"/>
                <a:ea typeface="Calibri"/>
                <a:cs typeface="Times New Roman"/>
              </a:rPr>
              <a:t>вивчають</a:t>
            </a:r>
            <a:r>
              <a:rPr lang="ru-RU" sz="2400" spc="125" dirty="0" smtClean="0">
                <a:effectLst/>
                <a:latin typeface="Times New Roman"/>
                <a:ea typeface="Calibri"/>
                <a:cs typeface="Times New Roman"/>
              </a:rPr>
              <a:t> </a:t>
            </a:r>
            <a:r>
              <a:rPr lang="ru-RU" sz="2400" spc="-5" dirty="0" err="1" smtClean="0">
                <a:effectLst/>
                <a:latin typeface="Times New Roman"/>
                <a:ea typeface="Calibri"/>
                <a:cs typeface="Times New Roman"/>
              </a:rPr>
              <a:t>динаміку</a:t>
            </a:r>
            <a:r>
              <a:rPr lang="ru-RU" sz="2400" spc="140" dirty="0" smtClean="0">
                <a:effectLst/>
                <a:latin typeface="Times New Roman"/>
                <a:ea typeface="Calibri"/>
                <a:cs typeface="Times New Roman"/>
              </a:rPr>
              <a:t> </a:t>
            </a:r>
            <a:r>
              <a:rPr lang="ru-RU" sz="2400" spc="-5" dirty="0" err="1" smtClean="0">
                <a:effectLst/>
                <a:latin typeface="Times New Roman"/>
                <a:ea typeface="Calibri"/>
                <a:cs typeface="Times New Roman"/>
              </a:rPr>
              <a:t>зміни</a:t>
            </a:r>
            <a:r>
              <a:rPr lang="ru-RU" sz="2400" spc="130" dirty="0" smtClean="0">
                <a:effectLst/>
                <a:latin typeface="Times New Roman"/>
                <a:ea typeface="Calibri"/>
                <a:cs typeface="Times New Roman"/>
              </a:rPr>
              <a:t> </a:t>
            </a:r>
            <a:r>
              <a:rPr lang="ru-RU" sz="2400" spc="-5" dirty="0" err="1" smtClean="0">
                <a:effectLst/>
                <a:latin typeface="Times New Roman"/>
                <a:ea typeface="Calibri"/>
                <a:cs typeface="Times New Roman"/>
              </a:rPr>
              <a:t>навантаження</a:t>
            </a:r>
            <a:r>
              <a:rPr lang="ru-RU" sz="2400" spc="135" dirty="0" smtClean="0">
                <a:effectLst/>
                <a:latin typeface="Times New Roman"/>
                <a:ea typeface="Calibri"/>
                <a:cs typeface="Times New Roman"/>
              </a:rPr>
              <a:t> </a:t>
            </a:r>
            <a:r>
              <a:rPr lang="ru-RU" sz="2400" dirty="0" err="1" smtClean="0">
                <a:effectLst/>
                <a:latin typeface="Times New Roman"/>
                <a:ea typeface="Calibri"/>
                <a:cs typeface="Times New Roman"/>
              </a:rPr>
              <a:t>задньої</a:t>
            </a:r>
            <a:r>
              <a:rPr lang="ru-RU" sz="2400" spc="135" dirty="0" smtClean="0">
                <a:effectLst/>
                <a:latin typeface="Times New Roman"/>
                <a:ea typeface="Calibri"/>
                <a:cs typeface="Times New Roman"/>
              </a:rPr>
              <a:t> </a:t>
            </a:r>
            <a:r>
              <a:rPr lang="ru-RU" sz="2400" spc="-5" dirty="0" smtClean="0">
                <a:effectLst/>
                <a:latin typeface="Times New Roman"/>
                <a:ea typeface="Calibri"/>
                <a:cs typeface="Times New Roman"/>
              </a:rPr>
              <a:t>кишки</a:t>
            </a:r>
            <a:r>
              <a:rPr lang="ru-RU" sz="2400" spc="130" dirty="0" smtClean="0">
                <a:effectLst/>
                <a:latin typeface="Times New Roman"/>
                <a:ea typeface="Calibri"/>
                <a:cs typeface="Times New Roman"/>
              </a:rPr>
              <a:t> </a:t>
            </a:r>
            <a:r>
              <a:rPr lang="ru-RU" sz="2400" dirty="0" err="1" smtClean="0">
                <a:effectLst/>
                <a:latin typeface="Times New Roman"/>
                <a:ea typeface="Calibri"/>
                <a:cs typeface="Times New Roman"/>
              </a:rPr>
              <a:t>бджіл</a:t>
            </a:r>
            <a:r>
              <a:rPr lang="ru-RU" sz="2400" spc="125" dirty="0" smtClean="0">
                <a:effectLst/>
                <a:latin typeface="Times New Roman"/>
                <a:ea typeface="Calibri"/>
                <a:cs typeface="Times New Roman"/>
              </a:rPr>
              <a:t> </a:t>
            </a:r>
            <a:r>
              <a:rPr lang="ru-RU" sz="2400" dirty="0" smtClean="0">
                <a:effectLst/>
                <a:latin typeface="Times New Roman"/>
                <a:ea typeface="Calibri"/>
                <a:cs typeface="Times New Roman"/>
              </a:rPr>
              <a:t>у</a:t>
            </a:r>
            <a:r>
              <a:rPr lang="ru-RU" sz="2400" spc="135" dirty="0" smtClean="0">
                <a:effectLst/>
                <a:latin typeface="Times New Roman"/>
                <a:ea typeface="Calibri"/>
                <a:cs typeface="Times New Roman"/>
              </a:rPr>
              <a:t> </a:t>
            </a:r>
            <a:r>
              <a:rPr lang="ru-RU" sz="2400" spc="-5" dirty="0" smtClean="0">
                <a:effectLst/>
                <a:latin typeface="Times New Roman"/>
                <a:ea typeface="Calibri"/>
                <a:cs typeface="Times New Roman"/>
              </a:rPr>
              <a:t>зимовий</a:t>
            </a:r>
            <a:r>
              <a:rPr lang="ru-RU" sz="2400" spc="130" dirty="0" smtClean="0">
                <a:effectLst/>
                <a:latin typeface="Times New Roman"/>
                <a:ea typeface="Calibri"/>
                <a:cs typeface="Times New Roman"/>
              </a:rPr>
              <a:t> </a:t>
            </a:r>
            <a:r>
              <a:rPr lang="ru-RU" sz="2400" dirty="0" err="1" smtClean="0">
                <a:effectLst/>
                <a:latin typeface="Times New Roman"/>
                <a:ea typeface="Calibri"/>
                <a:cs typeface="Times New Roman"/>
              </a:rPr>
              <a:t>період</a:t>
            </a:r>
            <a:r>
              <a:rPr lang="ru-RU" sz="2400" dirty="0" smtClean="0">
                <a:effectLst/>
                <a:latin typeface="Times New Roman"/>
                <a:ea typeface="Calibri"/>
                <a:cs typeface="Times New Roman"/>
              </a:rPr>
              <a:t>.</a:t>
            </a:r>
            <a:r>
              <a:rPr lang="ru-RU" sz="2400" spc="130" dirty="0" smtClean="0">
                <a:effectLst/>
                <a:latin typeface="Times New Roman"/>
                <a:ea typeface="Calibri"/>
                <a:cs typeface="Times New Roman"/>
              </a:rPr>
              <a:t> </a:t>
            </a:r>
            <a:r>
              <a:rPr lang="ru-RU" sz="2400" spc="-5" dirty="0" smtClean="0">
                <a:effectLst/>
                <a:latin typeface="Times New Roman"/>
                <a:ea typeface="Calibri"/>
                <a:cs typeface="Times New Roman"/>
              </a:rPr>
              <a:t>Для</a:t>
            </a:r>
            <a:r>
              <a:rPr lang="ru-RU" sz="2400" spc="130" dirty="0" smtClean="0">
                <a:effectLst/>
                <a:latin typeface="Times New Roman"/>
                <a:ea typeface="Calibri"/>
                <a:cs typeface="Times New Roman"/>
              </a:rPr>
              <a:t> </a:t>
            </a:r>
            <a:r>
              <a:rPr lang="ru-RU" sz="2400" dirty="0" err="1" smtClean="0">
                <a:effectLst/>
                <a:latin typeface="Times New Roman"/>
                <a:ea typeface="Calibri"/>
                <a:cs typeface="Times New Roman"/>
              </a:rPr>
              <a:t>цього</a:t>
            </a:r>
            <a:r>
              <a:rPr lang="ru-RU" sz="2400" spc="185" dirty="0" smtClean="0">
                <a:effectLst/>
                <a:latin typeface="Times New Roman"/>
                <a:ea typeface="Calibri"/>
                <a:cs typeface="Times New Roman"/>
              </a:rPr>
              <a:t> </a:t>
            </a:r>
            <a:r>
              <a:rPr lang="ru-RU" sz="2400" spc="-5" dirty="0" err="1" smtClean="0">
                <a:effectLst/>
                <a:latin typeface="Times New Roman"/>
                <a:ea typeface="Calibri"/>
                <a:cs typeface="Times New Roman"/>
              </a:rPr>
              <a:t>зважують</a:t>
            </a:r>
            <a:r>
              <a:rPr lang="ru-RU" sz="2400" spc="35" dirty="0" smtClean="0">
                <a:effectLst/>
                <a:latin typeface="Times New Roman"/>
                <a:ea typeface="Calibri"/>
                <a:cs typeface="Times New Roman"/>
              </a:rPr>
              <a:t> </a:t>
            </a:r>
            <a:r>
              <a:rPr lang="ru-RU" sz="2400" spc="-5" dirty="0" err="1" smtClean="0">
                <a:effectLst/>
                <a:latin typeface="Times New Roman"/>
                <a:ea typeface="Calibri"/>
                <a:cs typeface="Times New Roman"/>
              </a:rPr>
              <a:t>відпрепаровані</a:t>
            </a:r>
            <a:r>
              <a:rPr lang="ru-RU" sz="2400" spc="45" dirty="0" smtClean="0">
                <a:effectLst/>
                <a:latin typeface="Times New Roman"/>
                <a:ea typeface="Calibri"/>
                <a:cs typeface="Times New Roman"/>
              </a:rPr>
              <a:t> </a:t>
            </a:r>
            <a:r>
              <a:rPr lang="ru-RU" sz="2400" spc="-5" dirty="0" err="1" smtClean="0">
                <a:effectLst/>
                <a:latin typeface="Times New Roman"/>
                <a:ea typeface="Calibri"/>
                <a:cs typeface="Times New Roman"/>
              </a:rPr>
              <a:t>частини</a:t>
            </a:r>
            <a:r>
              <a:rPr lang="ru-RU" sz="2400" spc="35" dirty="0" smtClean="0">
                <a:effectLst/>
                <a:latin typeface="Times New Roman"/>
                <a:ea typeface="Calibri"/>
                <a:cs typeface="Times New Roman"/>
              </a:rPr>
              <a:t> </a:t>
            </a:r>
            <a:r>
              <a:rPr lang="ru-RU" sz="2400" dirty="0" smtClean="0">
                <a:effectLst/>
                <a:latin typeface="Times New Roman"/>
                <a:ea typeface="Calibri"/>
                <a:cs typeface="Times New Roman"/>
              </a:rPr>
              <a:t>кишечника</a:t>
            </a:r>
            <a:r>
              <a:rPr lang="ru-RU" sz="2400" spc="35" dirty="0" smtClean="0">
                <a:effectLst/>
                <a:latin typeface="Times New Roman"/>
                <a:ea typeface="Calibri"/>
                <a:cs typeface="Times New Roman"/>
              </a:rPr>
              <a:t> </a:t>
            </a:r>
            <a:r>
              <a:rPr lang="ru-RU" sz="2400" spc="-5" dirty="0" smtClean="0">
                <a:effectLst/>
                <a:latin typeface="Times New Roman"/>
                <a:ea typeface="Calibri"/>
                <a:cs typeface="Times New Roman"/>
              </a:rPr>
              <a:t>на</a:t>
            </a:r>
            <a:r>
              <a:rPr lang="ru-RU" sz="2400" spc="35" dirty="0" smtClean="0">
                <a:effectLst/>
                <a:latin typeface="Times New Roman"/>
                <a:ea typeface="Calibri"/>
                <a:cs typeface="Times New Roman"/>
              </a:rPr>
              <a:t> </a:t>
            </a:r>
            <a:r>
              <a:rPr lang="ru-RU" sz="2400" spc="-5" dirty="0" err="1" smtClean="0">
                <a:effectLst/>
                <a:latin typeface="Times New Roman"/>
                <a:ea typeface="Calibri"/>
                <a:cs typeface="Times New Roman"/>
              </a:rPr>
              <a:t>аналітичних</a:t>
            </a:r>
            <a:r>
              <a:rPr lang="ru-RU" sz="2400" spc="40" dirty="0" smtClean="0">
                <a:effectLst/>
                <a:latin typeface="Times New Roman"/>
                <a:ea typeface="Calibri"/>
                <a:cs typeface="Times New Roman"/>
              </a:rPr>
              <a:t> </a:t>
            </a:r>
            <a:r>
              <a:rPr lang="ru-RU" sz="2400" spc="-5" dirty="0" err="1" smtClean="0">
                <a:effectLst/>
                <a:latin typeface="Times New Roman"/>
                <a:ea typeface="Calibri"/>
                <a:cs typeface="Times New Roman"/>
              </a:rPr>
              <a:t>терезах</a:t>
            </a:r>
            <a:r>
              <a:rPr lang="ru-RU" sz="2400" spc="35" dirty="0" smtClean="0">
                <a:effectLst/>
                <a:latin typeface="Times New Roman"/>
                <a:ea typeface="Calibri"/>
                <a:cs typeface="Times New Roman"/>
              </a:rPr>
              <a:t> </a:t>
            </a:r>
            <a:r>
              <a:rPr lang="ru-RU" sz="2400" spc="-5" dirty="0" smtClean="0">
                <a:effectLst/>
                <a:latin typeface="Times New Roman"/>
                <a:ea typeface="Calibri"/>
                <a:cs typeface="Times New Roman"/>
              </a:rPr>
              <a:t>по</a:t>
            </a:r>
            <a:r>
              <a:rPr lang="ru-RU" sz="2400" spc="35" dirty="0" smtClean="0">
                <a:effectLst/>
                <a:latin typeface="Times New Roman"/>
                <a:ea typeface="Calibri"/>
                <a:cs typeface="Times New Roman"/>
              </a:rPr>
              <a:t> </a:t>
            </a:r>
            <a:r>
              <a:rPr lang="ru-RU" sz="2400" dirty="0" smtClean="0">
                <a:effectLst/>
                <a:latin typeface="Times New Roman"/>
                <a:ea typeface="Calibri"/>
                <a:cs typeface="Times New Roman"/>
              </a:rPr>
              <a:t>50</a:t>
            </a:r>
            <a:r>
              <a:rPr lang="ru-RU" sz="2400" spc="35" dirty="0" smtClean="0">
                <a:effectLst/>
                <a:latin typeface="Times New Roman"/>
                <a:ea typeface="Calibri"/>
                <a:cs typeface="Times New Roman"/>
              </a:rPr>
              <a:t> </a:t>
            </a:r>
            <a:r>
              <a:rPr lang="ru-RU" sz="2400" spc="-5" dirty="0" smtClean="0">
                <a:effectLst/>
                <a:latin typeface="Times New Roman"/>
                <a:ea typeface="Calibri"/>
                <a:cs typeface="Times New Roman"/>
              </a:rPr>
              <a:t>шт.</a:t>
            </a:r>
            <a:r>
              <a:rPr lang="ru-RU" sz="2400" spc="35" dirty="0" smtClean="0">
                <a:effectLst/>
                <a:latin typeface="Times New Roman"/>
                <a:ea typeface="Calibri"/>
                <a:cs typeface="Times New Roman"/>
              </a:rPr>
              <a:t> </a:t>
            </a:r>
            <a:r>
              <a:rPr lang="ru-RU" sz="2400" dirty="0" err="1" smtClean="0">
                <a:effectLst/>
                <a:latin typeface="Times New Roman"/>
                <a:ea typeface="Calibri"/>
                <a:cs typeface="Times New Roman"/>
              </a:rPr>
              <a:t>від</a:t>
            </a:r>
            <a:r>
              <a:rPr lang="ru-RU" sz="2400" spc="40" dirty="0" smtClean="0">
                <a:effectLst/>
                <a:latin typeface="Times New Roman"/>
                <a:ea typeface="Calibri"/>
                <a:cs typeface="Times New Roman"/>
              </a:rPr>
              <a:t> </a:t>
            </a:r>
            <a:r>
              <a:rPr lang="ru-RU" sz="2400" dirty="0" smtClean="0">
                <a:effectLst/>
                <a:latin typeface="Times New Roman"/>
                <a:ea typeface="Calibri"/>
                <a:cs typeface="Times New Roman"/>
              </a:rPr>
              <a:t>3-5</a:t>
            </a:r>
            <a:r>
              <a:rPr lang="ru-RU" sz="2400" spc="35" dirty="0" smtClean="0">
                <a:effectLst/>
                <a:latin typeface="Times New Roman"/>
                <a:ea typeface="Calibri"/>
                <a:cs typeface="Times New Roman"/>
              </a:rPr>
              <a:t> </a:t>
            </a:r>
            <a:r>
              <a:rPr lang="ru-RU" sz="2400" spc="-5" dirty="0" err="1" smtClean="0">
                <a:effectLst/>
                <a:latin typeface="Times New Roman"/>
                <a:ea typeface="Calibri"/>
                <a:cs typeface="Times New Roman"/>
              </a:rPr>
              <a:t>сімей</a:t>
            </a:r>
            <a:r>
              <a:rPr lang="ru-RU" sz="2400" spc="310" dirty="0" smtClean="0">
                <a:effectLst/>
                <a:latin typeface="Times New Roman"/>
                <a:ea typeface="Calibri"/>
                <a:cs typeface="Times New Roman"/>
              </a:rPr>
              <a:t> </a:t>
            </a:r>
            <a:r>
              <a:rPr lang="ru-RU" sz="2400" spc="-5" dirty="0" err="1" smtClean="0">
                <a:effectLst/>
                <a:latin typeface="Times New Roman"/>
                <a:ea typeface="Calibri"/>
                <a:cs typeface="Times New Roman"/>
              </a:rPr>
              <a:t>кожної</a:t>
            </a:r>
            <a:r>
              <a:rPr lang="ru-RU" sz="2400" spc="-25" dirty="0" smtClean="0">
                <a:effectLst/>
                <a:latin typeface="Times New Roman"/>
                <a:ea typeface="Calibri"/>
                <a:cs typeface="Times New Roman"/>
              </a:rPr>
              <a:t> </a:t>
            </a:r>
            <a:r>
              <a:rPr lang="ru-RU" sz="2400" spc="-5" dirty="0" err="1" smtClean="0">
                <a:effectLst/>
                <a:latin typeface="Times New Roman"/>
                <a:ea typeface="Calibri"/>
                <a:cs typeface="Times New Roman"/>
              </a:rPr>
              <a:t>групи</a:t>
            </a:r>
            <a:r>
              <a:rPr lang="ru-RU" sz="2400" spc="-30" dirty="0" smtClean="0">
                <a:effectLst/>
                <a:latin typeface="Times New Roman"/>
                <a:ea typeface="Calibri"/>
                <a:cs typeface="Times New Roman"/>
              </a:rPr>
              <a:t> </a:t>
            </a:r>
            <a:r>
              <a:rPr lang="ru-RU" sz="2400" dirty="0" smtClean="0">
                <a:effectLst/>
                <a:latin typeface="Times New Roman"/>
                <a:ea typeface="Calibri"/>
                <a:cs typeface="Times New Roman"/>
              </a:rPr>
              <a:t>4</a:t>
            </a:r>
            <a:r>
              <a:rPr lang="ru-RU" sz="2400" b="1" dirty="0" smtClean="0">
                <a:effectLst/>
                <a:latin typeface="Times New Roman"/>
                <a:ea typeface="Calibri"/>
                <a:cs typeface="Times New Roman"/>
              </a:rPr>
              <a:t>-</a:t>
            </a:r>
            <a:r>
              <a:rPr lang="ru-RU" sz="2400" dirty="0" smtClean="0">
                <a:effectLst/>
                <a:latin typeface="Times New Roman"/>
                <a:ea typeface="Calibri"/>
                <a:cs typeface="Times New Roman"/>
              </a:rPr>
              <a:t>5</a:t>
            </a:r>
            <a:r>
              <a:rPr lang="ru-RU" sz="2400" spc="-30" dirty="0" smtClean="0">
                <a:effectLst/>
                <a:latin typeface="Times New Roman"/>
                <a:ea typeface="Calibri"/>
                <a:cs typeface="Times New Roman"/>
              </a:rPr>
              <a:t> </a:t>
            </a:r>
            <a:r>
              <a:rPr lang="ru-RU" sz="2400" dirty="0" err="1" smtClean="0">
                <a:effectLst/>
                <a:latin typeface="Times New Roman"/>
                <a:ea typeface="Calibri"/>
                <a:cs typeface="Times New Roman"/>
              </a:rPr>
              <a:t>разів</a:t>
            </a:r>
            <a:r>
              <a:rPr lang="ru-RU" sz="2400" spc="-40" dirty="0" smtClean="0">
                <a:effectLst/>
                <a:latin typeface="Times New Roman"/>
                <a:ea typeface="Calibri"/>
                <a:cs typeface="Times New Roman"/>
              </a:rPr>
              <a:t> </a:t>
            </a:r>
            <a:r>
              <a:rPr lang="ru-RU" sz="2400" spc="-5" dirty="0" err="1" smtClean="0">
                <a:effectLst/>
                <a:latin typeface="Times New Roman"/>
                <a:ea typeface="Calibri"/>
                <a:cs typeface="Times New Roman"/>
              </a:rPr>
              <a:t>протягом</a:t>
            </a:r>
            <a:r>
              <a:rPr lang="ru-RU" sz="2400" spc="-25" dirty="0" smtClean="0">
                <a:effectLst/>
                <a:latin typeface="Times New Roman"/>
                <a:ea typeface="Calibri"/>
                <a:cs typeface="Times New Roman"/>
              </a:rPr>
              <a:t> </a:t>
            </a:r>
            <a:r>
              <a:rPr lang="ru-RU" sz="2400" dirty="0" err="1" smtClean="0">
                <a:effectLst/>
                <a:latin typeface="Times New Roman"/>
                <a:ea typeface="Calibri"/>
                <a:cs typeface="Times New Roman"/>
              </a:rPr>
              <a:t>зимівлі</a:t>
            </a:r>
            <a:r>
              <a:rPr lang="ru-RU" sz="2400" dirty="0" smtClean="0">
                <a:effectLst/>
                <a:latin typeface="Times New Roman"/>
                <a:ea typeface="Calibri"/>
                <a:cs typeface="Times New Roman"/>
              </a:rPr>
              <a:t>.</a:t>
            </a:r>
            <a:r>
              <a:rPr lang="ru-RU" sz="2400" dirty="0">
                <a:ea typeface="Calibri"/>
                <a:cs typeface="Times New Roman"/>
              </a:rPr>
              <a:t/>
            </a:r>
            <a:br>
              <a:rPr lang="ru-RU" sz="2400" dirty="0">
                <a:ea typeface="Calibri"/>
                <a:cs typeface="Times New Roman"/>
              </a:rPr>
            </a:br>
            <a:r>
              <a:rPr lang="ru-RU" sz="2400" b="1" spc="-5" dirty="0" err="1" smtClean="0">
                <a:solidFill>
                  <a:srgbClr val="C00000"/>
                </a:solidFill>
                <a:effectLst/>
                <a:latin typeface="Times New Roman"/>
                <a:ea typeface="Calibri"/>
              </a:rPr>
              <a:t>Динаміку</a:t>
            </a:r>
            <a:r>
              <a:rPr lang="ru-RU" sz="2400" b="1" spc="230" dirty="0" smtClean="0">
                <a:solidFill>
                  <a:srgbClr val="C00000"/>
                </a:solidFill>
                <a:effectLst/>
                <a:latin typeface="Times New Roman"/>
                <a:ea typeface="Calibri"/>
              </a:rPr>
              <a:t> </a:t>
            </a:r>
            <a:r>
              <a:rPr lang="ru-RU" sz="2400" b="1" spc="-5" dirty="0" err="1" smtClean="0">
                <a:solidFill>
                  <a:srgbClr val="C00000"/>
                </a:solidFill>
                <a:effectLst/>
                <a:latin typeface="Times New Roman"/>
                <a:ea typeface="Calibri"/>
              </a:rPr>
              <a:t>споживання</a:t>
            </a:r>
            <a:r>
              <a:rPr lang="ru-RU" sz="2400" b="1" spc="235" dirty="0" smtClean="0">
                <a:solidFill>
                  <a:srgbClr val="C00000"/>
                </a:solidFill>
                <a:effectLst/>
                <a:latin typeface="Times New Roman"/>
                <a:ea typeface="Calibri"/>
              </a:rPr>
              <a:t> </a:t>
            </a:r>
            <a:r>
              <a:rPr lang="ru-RU" sz="2400" b="1" spc="-5" dirty="0" smtClean="0">
                <a:solidFill>
                  <a:srgbClr val="C00000"/>
                </a:solidFill>
                <a:effectLst/>
                <a:latin typeface="Times New Roman"/>
                <a:ea typeface="Calibri"/>
              </a:rPr>
              <a:t>корму</a:t>
            </a:r>
            <a:r>
              <a:rPr lang="ru-RU" sz="2400" b="1" spc="230" dirty="0" smtClean="0">
                <a:solidFill>
                  <a:srgbClr val="C00000"/>
                </a:solidFill>
                <a:effectLst/>
                <a:latin typeface="Times New Roman"/>
                <a:ea typeface="Calibri"/>
              </a:rPr>
              <a:t> </a:t>
            </a:r>
            <a:r>
              <a:rPr lang="ru-RU" sz="2400" spc="-5" dirty="0" err="1" smtClean="0">
                <a:effectLst/>
                <a:latin typeface="Times New Roman"/>
                <a:ea typeface="Calibri"/>
              </a:rPr>
              <a:t>сім'ями</a:t>
            </a:r>
            <a:r>
              <a:rPr lang="ru-RU" sz="2400" spc="225" dirty="0" smtClean="0">
                <a:effectLst/>
                <a:latin typeface="Times New Roman"/>
                <a:ea typeface="Calibri"/>
              </a:rPr>
              <a:t> </a:t>
            </a:r>
            <a:r>
              <a:rPr lang="ru-RU" sz="2400" dirty="0" err="1" smtClean="0">
                <a:effectLst/>
                <a:latin typeface="Times New Roman"/>
                <a:ea typeface="Calibri"/>
              </a:rPr>
              <a:t>бджіл</a:t>
            </a:r>
            <a:r>
              <a:rPr lang="ru-RU" sz="2400" spc="225" dirty="0" smtClean="0">
                <a:effectLst/>
                <a:latin typeface="Times New Roman"/>
                <a:ea typeface="Calibri"/>
              </a:rPr>
              <a:t> </a:t>
            </a:r>
            <a:r>
              <a:rPr lang="ru-RU" sz="2400" spc="-5" dirty="0" err="1" smtClean="0">
                <a:effectLst/>
                <a:latin typeface="Times New Roman"/>
                <a:ea typeface="Calibri"/>
              </a:rPr>
              <a:t>протягом</a:t>
            </a:r>
            <a:r>
              <a:rPr lang="ru-RU" sz="2400" spc="230" dirty="0" smtClean="0">
                <a:effectLst/>
                <a:latin typeface="Times New Roman"/>
                <a:ea typeface="Calibri"/>
              </a:rPr>
              <a:t> </a:t>
            </a:r>
            <a:r>
              <a:rPr lang="ru-RU" sz="2400" spc="-5" dirty="0" err="1" smtClean="0">
                <a:effectLst/>
                <a:latin typeface="Times New Roman"/>
                <a:ea typeface="Calibri"/>
              </a:rPr>
              <a:t>цього</a:t>
            </a:r>
            <a:r>
              <a:rPr lang="ru-RU" sz="2400" spc="230" dirty="0" smtClean="0">
                <a:effectLst/>
                <a:latin typeface="Times New Roman"/>
                <a:ea typeface="Calibri"/>
              </a:rPr>
              <a:t> </a:t>
            </a:r>
            <a:r>
              <a:rPr lang="ru-RU" sz="2400" spc="-5" dirty="0" err="1" smtClean="0">
                <a:effectLst/>
                <a:latin typeface="Times New Roman"/>
                <a:ea typeface="Calibri"/>
              </a:rPr>
              <a:t>періоду</a:t>
            </a:r>
            <a:r>
              <a:rPr lang="ru-RU" sz="2400" spc="235" dirty="0" smtClean="0">
                <a:effectLst/>
                <a:latin typeface="Times New Roman"/>
                <a:ea typeface="Calibri"/>
              </a:rPr>
              <a:t> </a:t>
            </a:r>
            <a:r>
              <a:rPr lang="ru-RU" sz="2400" dirty="0" err="1" smtClean="0">
                <a:effectLst/>
                <a:latin typeface="Times New Roman"/>
                <a:ea typeface="Calibri"/>
              </a:rPr>
              <a:t>визначають</a:t>
            </a:r>
            <a:r>
              <a:rPr lang="ru-RU" sz="2400" spc="165" dirty="0" smtClean="0">
                <a:effectLst/>
                <a:latin typeface="Times New Roman"/>
                <a:ea typeface="Calibri"/>
              </a:rPr>
              <a:t> </a:t>
            </a:r>
            <a:r>
              <a:rPr lang="ru-RU" sz="2400" spc="-5" dirty="0" err="1" smtClean="0">
                <a:effectLst/>
                <a:latin typeface="Times New Roman"/>
                <a:ea typeface="Calibri"/>
              </a:rPr>
              <a:t>зважуванням</a:t>
            </a:r>
            <a:r>
              <a:rPr lang="ru-RU" sz="2400" spc="-25" dirty="0" smtClean="0">
                <a:effectLst/>
                <a:latin typeface="Times New Roman"/>
                <a:ea typeface="Calibri"/>
              </a:rPr>
              <a:t> </a:t>
            </a:r>
            <a:r>
              <a:rPr lang="ru-RU" sz="2400" dirty="0" smtClean="0">
                <a:effectLst/>
                <a:latin typeface="Times New Roman"/>
                <a:ea typeface="Calibri"/>
              </a:rPr>
              <a:t>2-3</a:t>
            </a:r>
            <a:r>
              <a:rPr lang="ru-RU" sz="2400" spc="-25" dirty="0" smtClean="0">
                <a:effectLst/>
                <a:latin typeface="Times New Roman"/>
                <a:ea typeface="Calibri"/>
              </a:rPr>
              <a:t> </a:t>
            </a:r>
            <a:r>
              <a:rPr lang="ru-RU" sz="2400" spc="-5" dirty="0" err="1" smtClean="0">
                <a:effectLst/>
                <a:latin typeface="Times New Roman"/>
                <a:ea typeface="Calibri"/>
              </a:rPr>
              <a:t>контрольних</a:t>
            </a:r>
            <a:r>
              <a:rPr lang="ru-RU" sz="2400" spc="-25" dirty="0" smtClean="0">
                <a:effectLst/>
                <a:latin typeface="Times New Roman"/>
                <a:ea typeface="Calibri"/>
              </a:rPr>
              <a:t> </a:t>
            </a:r>
            <a:r>
              <a:rPr lang="ru-RU" sz="2400" spc="-5" dirty="0" err="1" smtClean="0">
                <a:effectLst/>
                <a:latin typeface="Times New Roman"/>
                <a:ea typeface="Calibri"/>
              </a:rPr>
              <a:t>вуликів</a:t>
            </a:r>
            <a:r>
              <a:rPr lang="ru-RU" sz="2400" spc="-25" dirty="0" smtClean="0">
                <a:effectLst/>
                <a:latin typeface="Times New Roman"/>
                <a:ea typeface="Calibri"/>
              </a:rPr>
              <a:t> </a:t>
            </a:r>
            <a:r>
              <a:rPr lang="ru-RU" sz="2400" dirty="0" smtClean="0">
                <a:effectLst/>
                <a:latin typeface="Times New Roman"/>
                <a:ea typeface="Calibri"/>
              </a:rPr>
              <a:t>з</a:t>
            </a:r>
            <a:r>
              <a:rPr lang="ru-RU" sz="2400" spc="-25" dirty="0" smtClean="0">
                <a:effectLst/>
                <a:latin typeface="Times New Roman"/>
                <a:ea typeface="Calibri"/>
              </a:rPr>
              <a:t> </a:t>
            </a:r>
            <a:r>
              <a:rPr lang="ru-RU" sz="2400" spc="-5" dirty="0" err="1" smtClean="0">
                <a:effectLst/>
                <a:latin typeface="Times New Roman"/>
                <a:ea typeface="Calibri"/>
              </a:rPr>
              <a:t>кожної</a:t>
            </a:r>
            <a:r>
              <a:rPr lang="ru-RU" sz="2400" spc="-20" dirty="0" smtClean="0">
                <a:effectLst/>
                <a:latin typeface="Times New Roman"/>
                <a:ea typeface="Calibri"/>
              </a:rPr>
              <a:t> </a:t>
            </a:r>
            <a:r>
              <a:rPr lang="ru-RU" sz="2400" spc="-5" dirty="0" err="1" smtClean="0">
                <a:effectLst/>
                <a:latin typeface="Times New Roman"/>
                <a:ea typeface="Calibri"/>
              </a:rPr>
              <a:t>групи</a:t>
            </a:r>
            <a:r>
              <a:rPr lang="ru-RU" sz="2400" spc="-25" dirty="0" smtClean="0">
                <a:effectLst/>
                <a:latin typeface="Times New Roman"/>
                <a:ea typeface="Calibri"/>
              </a:rPr>
              <a:t> </a:t>
            </a:r>
            <a:r>
              <a:rPr lang="ru-RU" sz="2400" dirty="0" smtClean="0">
                <a:effectLst/>
                <a:latin typeface="Times New Roman"/>
                <a:ea typeface="Calibri"/>
              </a:rPr>
              <a:t>в</a:t>
            </a:r>
            <a:r>
              <a:rPr lang="ru-RU" sz="2400" spc="-30" dirty="0" smtClean="0">
                <a:effectLst/>
                <a:latin typeface="Times New Roman"/>
                <a:ea typeface="Calibri"/>
              </a:rPr>
              <a:t> </a:t>
            </a:r>
            <a:r>
              <a:rPr lang="ru-RU" sz="2400" spc="-5" dirty="0" err="1" smtClean="0">
                <a:effectLst/>
                <a:latin typeface="Times New Roman"/>
                <a:ea typeface="Calibri"/>
              </a:rPr>
              <a:t>зимівнику</a:t>
            </a:r>
            <a:r>
              <a:rPr lang="ru-RU" sz="2400" spc="-5" dirty="0" smtClean="0">
                <a:effectLst/>
                <a:latin typeface="Times New Roman"/>
                <a:ea typeface="Calibri"/>
              </a:rPr>
              <a:t>.</a:t>
            </a:r>
            <a:br>
              <a:rPr lang="ru-RU" sz="2400" spc="-5" dirty="0" smtClean="0">
                <a:effectLst/>
                <a:latin typeface="Times New Roman"/>
                <a:ea typeface="Calibri"/>
              </a:rPr>
            </a:br>
            <a:r>
              <a:rPr lang="ru-RU" sz="2400" spc="-5" dirty="0">
                <a:latin typeface="Times New Roman"/>
                <a:ea typeface="Calibri"/>
              </a:rPr>
              <a:t/>
            </a:r>
            <a:br>
              <a:rPr lang="ru-RU" sz="2400" spc="-5" dirty="0">
                <a:latin typeface="Times New Roman"/>
                <a:ea typeface="Calibri"/>
              </a:rPr>
            </a:br>
            <a:r>
              <a:rPr lang="ru-RU" sz="2400" spc="-5" dirty="0" smtClean="0">
                <a:latin typeface="Times New Roman"/>
                <a:ea typeface="Calibri"/>
              </a:rPr>
              <a:t/>
            </a:r>
            <a:br>
              <a:rPr lang="ru-RU" sz="2400" spc="-5" dirty="0" smtClean="0">
                <a:latin typeface="Times New Roman"/>
                <a:ea typeface="Calibri"/>
              </a:rPr>
            </a:br>
            <a:r>
              <a:rPr lang="ru-RU" sz="2400" spc="-5" dirty="0">
                <a:latin typeface="Times New Roman"/>
                <a:ea typeface="Calibri"/>
              </a:rPr>
              <a:t/>
            </a:r>
            <a:br>
              <a:rPr lang="ru-RU" sz="2400" spc="-5" dirty="0">
                <a:latin typeface="Times New Roman"/>
                <a:ea typeface="Calibri"/>
              </a:rPr>
            </a:br>
            <a:r>
              <a:rPr lang="ru-RU" sz="2400" spc="-5" dirty="0" smtClean="0">
                <a:latin typeface="Times New Roman"/>
                <a:ea typeface="Calibri"/>
              </a:rPr>
              <a:t/>
            </a:r>
            <a:br>
              <a:rPr lang="ru-RU" sz="2400" spc="-5" dirty="0" smtClean="0">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789040"/>
            <a:ext cx="3748060" cy="225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49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a:bodyPr>
          <a:lstStyle/>
          <a:p>
            <a:pPr>
              <a:lnSpc>
                <a:spcPct val="150000"/>
              </a:lnSpc>
            </a:pPr>
            <a:r>
              <a:rPr lang="uk-UA" sz="2400" b="1" dirty="0" smtClean="0">
                <a:solidFill>
                  <a:srgbClr val="C00000"/>
                </a:solidFill>
                <a:latin typeface="Times New Roman" panose="02020603050405020304" pitchFamily="18" charset="0"/>
                <a:cs typeface="Times New Roman" panose="02020603050405020304" pitchFamily="18" charset="0"/>
              </a:rPr>
              <a:t>Завдання:</a:t>
            </a: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1. Скласти схему та методику досліду з вивчення ефективності використання біологічно –активної добавки  (___________)  в </a:t>
            </a:r>
            <a:r>
              <a:rPr lang="uk-UA" sz="2800" smtClean="0">
                <a:latin typeface="Times New Roman" panose="02020603050405020304" pitchFamily="18" charset="0"/>
                <a:cs typeface="Times New Roman" panose="02020603050405020304" pitchFamily="18" charset="0"/>
              </a:rPr>
              <a:t>годівлі ________________</a:t>
            </a:r>
            <a:r>
              <a:rPr lang="uk-UA" sz="2800" u="sng" smtClean="0">
                <a:latin typeface="Times New Roman" panose="02020603050405020304" pitchFamily="18" charset="0"/>
                <a:cs typeface="Times New Roman" panose="02020603050405020304" pitchFamily="18" charset="0"/>
              </a:rPr>
              <a:t> </a:t>
            </a:r>
            <a:r>
              <a:rPr lang="uk-UA" sz="2800" u="sng" dirty="0" smtClean="0">
                <a:latin typeface="Times New Roman" panose="02020603050405020304" pitchFamily="18" charset="0"/>
                <a:cs typeface="Times New Roman" panose="02020603050405020304" pitchFamily="18" charset="0"/>
              </a:rPr>
              <a:t/>
            </a:r>
            <a:br>
              <a:rPr lang="uk-UA" sz="2800" u="sng" dirty="0" smtClean="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(індивідуальне завдання).</a:t>
            </a:r>
            <a:br>
              <a:rPr lang="uk-UA"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20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a:bodyPr>
          <a:lstStyle/>
          <a:p>
            <a:pPr algn="l"/>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Контрольні</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питання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	</a:t>
            </a:r>
            <a:r>
              <a:rPr lang="ru-RU" sz="2400" dirty="0" err="1">
                <a:latin typeface="Times New Roman" panose="02020603050405020304" pitchFamily="18" charset="0"/>
                <a:cs typeface="Times New Roman" panose="02020603050405020304" pitchFamily="18" charset="0"/>
              </a:rPr>
              <a:t>Якими</a:t>
            </a:r>
            <a:r>
              <a:rPr lang="ru-RU" sz="2400" dirty="0">
                <a:latin typeface="Times New Roman" panose="02020603050405020304" pitchFamily="18" charset="0"/>
                <a:cs typeface="Times New Roman" panose="02020603050405020304" pitchFamily="18" charset="0"/>
              </a:rPr>
              <a:t> методами </a:t>
            </a:r>
            <a:r>
              <a:rPr lang="ru-RU" sz="2400" dirty="0" err="1">
                <a:latin typeface="Times New Roman" panose="02020603050405020304" pitchFamily="18" charset="0"/>
                <a:cs typeface="Times New Roman" panose="02020603050405020304" pitchFamily="18" charset="0"/>
              </a:rPr>
              <a:t>користуються</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відборі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групі</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скотарстві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свинарстві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птахівництві</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a:t>
            </a:r>
            <a:r>
              <a:rPr lang="ru-RU" sz="2400" dirty="0" err="1">
                <a:latin typeface="Times New Roman" panose="02020603050405020304" pitchFamily="18" charset="0"/>
                <a:cs typeface="Times New Roman" panose="02020603050405020304" pitchFamily="18" charset="0"/>
              </a:rPr>
              <a:t>Вимоги</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зважування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проведенні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дослідів</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різних</a:t>
            </a:r>
            <a:r>
              <a:rPr lang="ru-RU" sz="2400" dirty="0">
                <a:latin typeface="Times New Roman" panose="02020603050405020304" pitchFamily="18" charset="0"/>
                <a:cs typeface="Times New Roman" panose="02020603050405020304" pitchFamily="18" charset="0"/>
              </a:rPr>
              <a:t> видах і </a:t>
            </a:r>
            <a:r>
              <a:rPr lang="ru-RU" sz="2400" dirty="0" err="1">
                <a:latin typeface="Times New Roman" panose="02020603050405020304" pitchFamily="18" charset="0"/>
                <a:cs typeface="Times New Roman" panose="02020603050405020304" pitchFamily="18" charset="0"/>
              </a:rPr>
              <a:t>статево-вікових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залежить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тривалість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Наведіть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приклади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тривалості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дослідів</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різних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видів</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груп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З </a:t>
            </a:r>
            <a:r>
              <a:rPr lang="ru-RU" sz="2400" dirty="0" err="1">
                <a:latin typeface="Times New Roman" panose="02020603050405020304" pitchFamily="18" charset="0"/>
                <a:cs typeface="Times New Roman" panose="02020603050405020304" pitchFamily="18" charset="0"/>
              </a:rPr>
              <a:t>якою</a:t>
            </a:r>
            <a:r>
              <a:rPr lang="ru-RU" sz="2400" dirty="0">
                <a:latin typeface="Times New Roman" panose="02020603050405020304" pitchFamily="18" charset="0"/>
                <a:cs typeface="Times New Roman" panose="02020603050405020304" pitchFamily="18" charset="0"/>
              </a:rPr>
              <a:t> метою і </a:t>
            </a:r>
            <a:r>
              <a:rPr lang="ru-RU" sz="2400" dirty="0" err="1">
                <a:latin typeface="Times New Roman" panose="02020603050405020304" pitchFamily="18" charset="0"/>
                <a:cs typeface="Times New Roman" panose="02020603050405020304" pitchFamily="18" charset="0"/>
              </a:rPr>
              <a:t>яким</a:t>
            </a:r>
            <a:r>
              <a:rPr lang="ru-RU" sz="2400" dirty="0">
                <a:latin typeface="Times New Roman" panose="02020603050405020304" pitchFamily="18" charset="0"/>
                <a:cs typeface="Times New Roman" panose="02020603050405020304" pitchFamily="18" charset="0"/>
              </a:rPr>
              <a:t> чином проводиться </a:t>
            </a:r>
            <a:r>
              <a:rPr lang="ru-RU" sz="2400" dirty="0" err="1">
                <a:latin typeface="Times New Roman" panose="02020603050405020304" pitchFamily="18" charset="0"/>
                <a:cs typeface="Times New Roman" panose="02020603050405020304" pitchFamily="18" charset="0"/>
              </a:rPr>
              <a:t>оцінка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екстер’єрних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a:t>
            </a:r>
            <a:r>
              <a:rPr lang="ru-RU" sz="2400" dirty="0" err="1">
                <a:latin typeface="Times New Roman" panose="02020603050405020304" pitchFamily="18" charset="0"/>
                <a:cs typeface="Times New Roman" panose="02020603050405020304" pitchFamily="18" charset="0"/>
              </a:rPr>
              <a:t>Яким</a:t>
            </a:r>
            <a:r>
              <a:rPr lang="ru-RU" sz="2400" dirty="0">
                <a:latin typeface="Times New Roman" panose="02020603050405020304" pitchFamily="18" charset="0"/>
                <a:cs typeface="Times New Roman" panose="02020603050405020304" pitchFamily="18" charset="0"/>
              </a:rPr>
              <a:t> чином в </a:t>
            </a:r>
            <a:r>
              <a:rPr lang="ru-RU" sz="2400" dirty="0" err="1">
                <a:latin typeface="Times New Roman" panose="02020603050405020304" pitchFamily="18" charset="0"/>
                <a:cs typeface="Times New Roman" panose="02020603050405020304" pitchFamily="18" charset="0"/>
              </a:rPr>
              <a:t>науково-господарських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дослідах</a:t>
            </a:r>
            <a:r>
              <a:rPr lang="ru-RU" sz="2400" dirty="0">
                <a:latin typeface="Times New Roman" panose="02020603050405020304" pitchFamily="18" charset="0"/>
                <a:cs typeface="Times New Roman" panose="02020603050405020304" pitchFamily="18" charset="0"/>
              </a:rPr>
              <a:t> проводиться </a:t>
            </a:r>
            <a:r>
              <a:rPr lang="ru-RU" sz="2400" dirty="0" err="1">
                <a:latin typeface="Times New Roman" panose="02020603050405020304" pitchFamily="18" charset="0"/>
                <a:cs typeface="Times New Roman" panose="02020603050405020304" pitchFamily="18" charset="0"/>
              </a:rPr>
              <a:t>облік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продуктивності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тварин</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20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772816"/>
            <a:ext cx="8208912" cy="4832092"/>
          </a:xfrm>
          <a:prstGeom prst="rect">
            <a:avLst/>
          </a:prstGeom>
        </p:spPr>
        <p:txBody>
          <a:bodyPr wrap="square">
            <a:spAutoFit/>
          </a:bodyPr>
          <a:lstStyle/>
          <a:p>
            <a:r>
              <a:rPr lang="ru-RU" sz="2800" dirty="0" smtClean="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1. </a:t>
            </a:r>
            <a:r>
              <a:rPr lang="ru-RU" sz="2800" dirty="0" err="1" smtClean="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Ібатуллін</a:t>
            </a:r>
            <a:r>
              <a:rPr lang="ru-RU" sz="2800" dirty="0" smtClean="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І.І.,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Жукорський</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О.М.,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Бащенко</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М.І., та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ін</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Методологія</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та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організація</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наукових</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досліджень</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у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тваринництві</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посібник</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Київ</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Аграрна</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наука, 2017. 327 с. </a:t>
            </a:r>
            <a:b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br>
            <a:r>
              <a:rPr lang="ru-RU" sz="2800" dirty="0" smtClean="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2</a:t>
            </a:r>
            <a:r>
              <a:rPr lang="ru-RU" sz="2800" spc="5" dirty="0" smtClean="0">
                <a:solidFill>
                  <a:srgbClr val="002060"/>
                </a:solidFill>
                <a:effectLst>
                  <a:outerShdw blurRad="50000" dist="30000" dir="5400000" algn="tl" rotWithShape="0">
                    <a:srgbClr val="000000">
                      <a:alpha val="30000"/>
                    </a:srgbClr>
                  </a:outerShdw>
                </a:effectLst>
                <a:latin typeface="Times New Roman" panose="02020603050405020304" pitchFamily="18" charset="0"/>
                <a:ea typeface="Times New Roman"/>
                <a:cs typeface="Times New Roman" panose="02020603050405020304" pitchFamily="18" charset="0"/>
              </a:rPr>
              <a:t>. </a:t>
            </a:r>
            <a:r>
              <a:rPr lang="uk-UA" sz="2800" spc="5"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Times New Roman"/>
                <a:cs typeface="Times New Roman" panose="02020603050405020304" pitchFamily="18" charset="0"/>
              </a:rPr>
              <a:t>Яблонський</a:t>
            </a:r>
            <a:r>
              <a:rPr lang="uk-UA" sz="2800" spc="5"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Times New Roman"/>
                <a:cs typeface="Times New Roman" panose="02020603050405020304" pitchFamily="18" charset="0"/>
              </a:rPr>
              <a:t> В. А., Яблонська О. В.  Методологія і методи наукових досліджень у тваринництві та ветеринарній медицині. К., 2014.  512с.</a:t>
            </a:r>
            <a:br>
              <a:rPr lang="uk-UA" sz="2800" spc="5"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Times New Roman"/>
                <a:cs typeface="Times New Roman" panose="02020603050405020304" pitchFamily="18" charset="0"/>
              </a:rPr>
            </a:br>
            <a:r>
              <a:rPr lang="uk-UA" sz="2800" spc="5" dirty="0" smtClean="0">
                <a:solidFill>
                  <a:srgbClr val="002060"/>
                </a:solidFill>
                <a:effectLst>
                  <a:outerShdw blurRad="50000" dist="30000" dir="5400000" algn="tl" rotWithShape="0">
                    <a:srgbClr val="000000">
                      <a:alpha val="30000"/>
                    </a:srgbClr>
                  </a:outerShdw>
                </a:effectLst>
                <a:latin typeface="Times New Roman" panose="02020603050405020304" pitchFamily="18" charset="0"/>
                <a:ea typeface="Times New Roman"/>
                <a:cs typeface="Times New Roman" panose="02020603050405020304" pitchFamily="18" charset="0"/>
              </a:rPr>
              <a:t>3.Я</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ремчук</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О.С.,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Льотка</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Г. І.,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Поліщук</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Т.В.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Методологія</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та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організація</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наукових</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досліджень</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у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ветеринарній</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гігієні</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санітарії</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та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експертизі</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навчальний</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посібник</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 </a:t>
            </a:r>
            <a:r>
              <a:rPr lang="ru-RU" sz="2800" dirty="0" err="1">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Вінниця</a:t>
            </a:r>
            <a:r>
              <a:rPr lang="ru-RU" sz="28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ВНАУ, 2020. 297 с </a:t>
            </a:r>
            <a:r>
              <a:rPr lang="ru-RU" sz="2000" dirty="0">
                <a:solidFill>
                  <a:srgbClr val="002060"/>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a:t>
            </a:r>
            <a:endParaRPr lang="ru-RU" dirty="0"/>
          </a:p>
        </p:txBody>
      </p:sp>
      <p:sp>
        <p:nvSpPr>
          <p:cNvPr id="3" name="Скругленный прямоугольник 2"/>
          <p:cNvSpPr/>
          <p:nvPr/>
        </p:nvSpPr>
        <p:spPr>
          <a:xfrm>
            <a:off x="1259632" y="908720"/>
            <a:ext cx="633670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smtClean="0"/>
              <a:t>ЛІТЕРАТУРА</a:t>
            </a:r>
            <a:endParaRPr lang="ru-RU" sz="4000" dirty="0"/>
          </a:p>
        </p:txBody>
      </p:sp>
    </p:spTree>
    <p:extLst>
      <p:ext uri="{BB962C8B-B14F-4D97-AF65-F5344CB8AC3E}">
        <p14:creationId xmlns:p14="http://schemas.microsoft.com/office/powerpoint/2010/main" val="299664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a:bodyPr>
          <a:lstStyle/>
          <a:p>
            <a:pPr marL="24765" indent="424815" algn="l" eaLnBrk="0" hangingPunct="0">
              <a:spcAft>
                <a:spcPts val="0"/>
              </a:spcAft>
            </a:pPr>
            <a:r>
              <a:rPr lang="ru-RU" sz="2400" b="1" dirty="0" err="1" smtClean="0">
                <a:solidFill>
                  <a:srgbClr val="FF0000"/>
                </a:solidFill>
                <a:latin typeface="Times New Roman" panose="02020603050405020304" pitchFamily="18" charset="0"/>
                <a:cs typeface="Times New Roman" panose="02020603050405020304" pitchFamily="18" charset="0"/>
              </a:rPr>
              <a:t>Досл</a:t>
            </a:r>
            <a:r>
              <a:rPr lang="uk-UA" sz="2400" b="1" dirty="0">
                <a:solidFill>
                  <a:srgbClr val="FF0000"/>
                </a:solidFill>
                <a:latin typeface="Times New Roman" panose="02020603050405020304" pitchFamily="18" charset="0"/>
                <a:cs typeface="Times New Roman" panose="02020603050405020304" pitchFamily="18" charset="0"/>
              </a:rPr>
              <a:t>і</a:t>
            </a:r>
            <a:r>
              <a:rPr lang="ru-RU" sz="2400" b="1" dirty="0" err="1" smtClean="0">
                <a:solidFill>
                  <a:srgbClr val="FF0000"/>
                </a:solidFill>
                <a:latin typeface="Times New Roman" panose="02020603050405020304" pitchFamily="18" charset="0"/>
                <a:cs typeface="Times New Roman" panose="02020603050405020304" pitchFamily="18" charset="0"/>
              </a:rPr>
              <a:t>ди</a:t>
            </a:r>
            <a:r>
              <a:rPr lang="ru-RU" sz="2400" b="1" dirty="0" smtClean="0">
                <a:solidFill>
                  <a:srgbClr val="FF0000"/>
                </a:solidFill>
                <a:latin typeface="Times New Roman" panose="02020603050405020304" pitchFamily="18" charset="0"/>
                <a:cs typeface="Times New Roman" panose="02020603050405020304" pitchFamily="18" charset="0"/>
              </a:rPr>
              <a:t> на коровах. </a:t>
            </a:r>
            <a:r>
              <a:rPr lang="uk-UA" sz="2400" dirty="0" smtClean="0">
                <a:latin typeface="Times New Roman"/>
                <a:ea typeface="Calibri"/>
                <a:cs typeface="Times New Roman"/>
              </a:rPr>
              <a:t>Перед </a:t>
            </a:r>
            <a:r>
              <a:rPr lang="uk-UA" sz="2400" dirty="0">
                <a:latin typeface="Times New Roman"/>
                <a:ea typeface="Calibri"/>
                <a:cs typeface="Times New Roman"/>
              </a:rPr>
              <a:t>початком досліду тварин зважують, оцінюють продуктивність за попередню лактацію, відтворні функції (</a:t>
            </a:r>
            <a:r>
              <a:rPr lang="uk-UA" sz="2400" spc="-5" dirty="0">
                <a:latin typeface="Times New Roman"/>
                <a:ea typeface="Calibri"/>
                <a:cs typeface="Times New Roman"/>
              </a:rPr>
              <a:t>сервіс-період,</a:t>
            </a:r>
            <a:r>
              <a:rPr lang="uk-UA" sz="2400" spc="195" dirty="0">
                <a:latin typeface="Times New Roman"/>
                <a:ea typeface="Calibri"/>
                <a:cs typeface="Times New Roman"/>
              </a:rPr>
              <a:t> тривалість </a:t>
            </a:r>
            <a:r>
              <a:rPr lang="uk-UA" sz="2400" spc="-5" dirty="0">
                <a:latin typeface="Times New Roman"/>
                <a:ea typeface="Calibri"/>
                <a:cs typeface="Times New Roman"/>
              </a:rPr>
              <a:t>тільності, інтервал</a:t>
            </a:r>
            <a:r>
              <a:rPr lang="uk-UA" sz="2400" spc="135" dirty="0">
                <a:latin typeface="Times New Roman"/>
                <a:ea typeface="Calibri"/>
                <a:cs typeface="Times New Roman"/>
              </a:rPr>
              <a:t> </a:t>
            </a:r>
            <a:r>
              <a:rPr lang="uk-UA" sz="2400" dirty="0">
                <a:latin typeface="Times New Roman"/>
                <a:ea typeface="Calibri"/>
                <a:cs typeface="Times New Roman"/>
              </a:rPr>
              <a:t>між</a:t>
            </a:r>
            <a:r>
              <a:rPr lang="uk-UA" sz="2400" spc="130" dirty="0">
                <a:latin typeface="Times New Roman"/>
                <a:ea typeface="Calibri"/>
                <a:cs typeface="Times New Roman"/>
              </a:rPr>
              <a:t> </a:t>
            </a:r>
            <a:r>
              <a:rPr lang="uk-UA" sz="2400" spc="-5" dirty="0">
                <a:latin typeface="Times New Roman"/>
                <a:ea typeface="Calibri"/>
                <a:cs typeface="Times New Roman"/>
              </a:rPr>
              <a:t>отеленнями,</a:t>
            </a:r>
            <a:r>
              <a:rPr lang="uk-UA" sz="2400" spc="125" dirty="0">
                <a:latin typeface="Times New Roman"/>
                <a:ea typeface="Calibri"/>
                <a:cs typeface="Times New Roman"/>
              </a:rPr>
              <a:t> </a:t>
            </a:r>
            <a:r>
              <a:rPr lang="uk-UA" sz="2400" dirty="0">
                <a:latin typeface="Times New Roman"/>
                <a:ea typeface="Calibri"/>
                <a:cs typeface="Times New Roman"/>
              </a:rPr>
              <a:t>живу</a:t>
            </a:r>
            <a:r>
              <a:rPr lang="uk-UA" sz="2400" spc="115" dirty="0">
                <a:latin typeface="Times New Roman"/>
                <a:ea typeface="Calibri"/>
                <a:cs typeface="Times New Roman"/>
              </a:rPr>
              <a:t> </a:t>
            </a:r>
            <a:r>
              <a:rPr lang="uk-UA" sz="2400" dirty="0">
                <a:latin typeface="Times New Roman"/>
                <a:ea typeface="Calibri"/>
                <a:cs typeface="Times New Roman"/>
              </a:rPr>
              <a:t>маса</a:t>
            </a:r>
            <a:r>
              <a:rPr lang="uk-UA" sz="2400" spc="155" dirty="0">
                <a:latin typeface="Times New Roman"/>
                <a:ea typeface="Calibri"/>
                <a:cs typeface="Times New Roman"/>
              </a:rPr>
              <a:t> </a:t>
            </a:r>
            <a:r>
              <a:rPr lang="uk-UA" sz="2400" spc="-5" dirty="0">
                <a:latin typeface="Times New Roman"/>
                <a:ea typeface="Calibri"/>
                <a:cs typeface="Times New Roman"/>
              </a:rPr>
              <a:t>новонароджених</a:t>
            </a:r>
            <a:r>
              <a:rPr lang="uk-UA" sz="2400" spc="140" dirty="0">
                <a:latin typeface="Times New Roman"/>
                <a:ea typeface="Calibri"/>
                <a:cs typeface="Times New Roman"/>
              </a:rPr>
              <a:t> </a:t>
            </a:r>
            <a:r>
              <a:rPr lang="uk-UA" sz="2400" spc="-5" dirty="0">
                <a:latin typeface="Times New Roman"/>
                <a:ea typeface="Calibri"/>
                <a:cs typeface="Times New Roman"/>
              </a:rPr>
              <a:t>телят</a:t>
            </a:r>
            <a:r>
              <a:rPr lang="uk-UA" sz="2400" spc="125" dirty="0">
                <a:latin typeface="Times New Roman"/>
                <a:ea typeface="Calibri"/>
                <a:cs typeface="Times New Roman"/>
              </a:rPr>
              <a:t> </a:t>
            </a:r>
            <a:r>
              <a:rPr lang="uk-UA" sz="2400" dirty="0">
                <a:latin typeface="Times New Roman"/>
                <a:ea typeface="Calibri"/>
                <a:cs typeface="Times New Roman"/>
              </a:rPr>
              <a:t>в</a:t>
            </a:r>
            <a:r>
              <a:rPr lang="uk-UA" sz="2400" spc="135" dirty="0">
                <a:latin typeface="Times New Roman"/>
                <a:ea typeface="Calibri"/>
                <a:cs typeface="Times New Roman"/>
              </a:rPr>
              <a:t> </a:t>
            </a:r>
            <a:r>
              <a:rPr lang="uk-UA" sz="2400" spc="-5" dirty="0">
                <a:latin typeface="Times New Roman"/>
                <a:ea typeface="Calibri"/>
                <a:cs typeface="Times New Roman"/>
              </a:rPr>
              <a:t>10</a:t>
            </a:r>
            <a:r>
              <a:rPr lang="uk-UA" sz="2400" spc="130" dirty="0">
                <a:latin typeface="Times New Roman"/>
                <a:ea typeface="Calibri"/>
                <a:cs typeface="Times New Roman"/>
              </a:rPr>
              <a:t> </a:t>
            </a:r>
            <a:r>
              <a:rPr lang="uk-UA" sz="2400" dirty="0">
                <a:latin typeface="Times New Roman"/>
                <a:ea typeface="Calibri"/>
                <a:cs typeface="Times New Roman"/>
              </a:rPr>
              <a:t>та</a:t>
            </a:r>
            <a:r>
              <a:rPr lang="uk-UA" sz="2400" spc="140" dirty="0">
                <a:latin typeface="Times New Roman"/>
                <a:ea typeface="Calibri"/>
                <a:cs typeface="Times New Roman"/>
              </a:rPr>
              <a:t> </a:t>
            </a:r>
            <a:r>
              <a:rPr lang="uk-UA" sz="2400" spc="-5" dirty="0">
                <a:latin typeface="Times New Roman"/>
                <a:ea typeface="Calibri"/>
                <a:cs typeface="Times New Roman"/>
              </a:rPr>
              <a:t>20</a:t>
            </a:r>
            <a:r>
              <a:rPr lang="uk-UA" sz="2400" spc="165" dirty="0">
                <a:latin typeface="Times New Roman"/>
                <a:ea typeface="Calibri"/>
                <a:cs typeface="Times New Roman"/>
              </a:rPr>
              <a:t> </a:t>
            </a:r>
            <a:r>
              <a:rPr lang="uk-UA" sz="2400" spc="-5" dirty="0">
                <a:latin typeface="Times New Roman"/>
                <a:ea typeface="Calibri"/>
                <a:cs typeface="Times New Roman"/>
              </a:rPr>
              <a:t>денному</a:t>
            </a:r>
            <a:r>
              <a:rPr lang="uk-UA" sz="2400" spc="-20" dirty="0">
                <a:latin typeface="Times New Roman"/>
                <a:ea typeface="Calibri"/>
                <a:cs typeface="Times New Roman"/>
              </a:rPr>
              <a:t> </a:t>
            </a:r>
            <a:r>
              <a:rPr lang="uk-UA" sz="2400" spc="-5" dirty="0" smtClean="0">
                <a:latin typeface="Times New Roman"/>
                <a:ea typeface="Calibri"/>
                <a:cs typeface="Times New Roman"/>
              </a:rPr>
              <a:t>віці)</a:t>
            </a:r>
            <a:r>
              <a:rPr lang="uk-UA" sz="2400" dirty="0" smtClean="0">
                <a:latin typeface="Times New Roman"/>
                <a:ea typeface="Calibri"/>
                <a:cs typeface="Times New Roman"/>
              </a:rPr>
              <a:t>. </a:t>
            </a:r>
            <a:r>
              <a:rPr lang="uk-UA" sz="2400" dirty="0">
                <a:latin typeface="Times New Roman"/>
                <a:ea typeface="Calibri"/>
                <a:cs typeface="Times New Roman"/>
              </a:rPr>
              <a:t>М</a:t>
            </a:r>
            <a:r>
              <a:rPr lang="uk-UA" sz="2400" spc="-5" dirty="0">
                <a:latin typeface="Times New Roman"/>
                <a:ea typeface="Calibri"/>
                <a:cs typeface="Times New Roman"/>
              </a:rPr>
              <a:t>аксимально</a:t>
            </a:r>
            <a:r>
              <a:rPr lang="uk-UA" sz="2400" spc="185" dirty="0">
                <a:latin typeface="Times New Roman"/>
                <a:ea typeface="Calibri"/>
                <a:cs typeface="Times New Roman"/>
              </a:rPr>
              <a:t> </a:t>
            </a:r>
            <a:r>
              <a:rPr lang="uk-UA" sz="2400" spc="-5" dirty="0">
                <a:latin typeface="Times New Roman"/>
                <a:ea typeface="Calibri"/>
                <a:cs typeface="Times New Roman"/>
              </a:rPr>
              <a:t>допустима</a:t>
            </a:r>
            <a:r>
              <a:rPr lang="uk-UA" sz="2400" dirty="0">
                <a:latin typeface="Times New Roman"/>
                <a:ea typeface="Calibri"/>
                <a:cs typeface="Times New Roman"/>
              </a:rPr>
              <a:t> </a:t>
            </a:r>
            <a:r>
              <a:rPr lang="uk-UA" sz="2400" spc="-5" dirty="0">
                <a:latin typeface="Times New Roman"/>
                <a:ea typeface="Calibri"/>
                <a:cs typeface="Times New Roman"/>
              </a:rPr>
              <a:t>різниця</a:t>
            </a:r>
            <a:r>
              <a:rPr lang="uk-UA" sz="2400" spc="-15" dirty="0">
                <a:latin typeface="Times New Roman"/>
                <a:ea typeface="Calibri"/>
                <a:cs typeface="Times New Roman"/>
              </a:rPr>
              <a:t> </a:t>
            </a:r>
            <a:r>
              <a:rPr lang="uk-UA" sz="2400" dirty="0">
                <a:latin typeface="Times New Roman"/>
                <a:ea typeface="Calibri"/>
                <a:cs typeface="Times New Roman"/>
              </a:rPr>
              <a:t>у</a:t>
            </a:r>
            <a:r>
              <a:rPr lang="uk-UA" sz="2400" spc="-5" dirty="0">
                <a:latin typeface="Times New Roman"/>
                <a:ea typeface="Calibri"/>
                <a:cs typeface="Times New Roman"/>
              </a:rPr>
              <a:t> </a:t>
            </a:r>
            <a:r>
              <a:rPr lang="uk-UA" sz="2400" dirty="0">
                <a:latin typeface="Times New Roman"/>
                <a:ea typeface="Calibri"/>
                <a:cs typeface="Times New Roman"/>
              </a:rPr>
              <a:t>живій </a:t>
            </a:r>
            <a:r>
              <a:rPr lang="uk-UA" sz="2400" spc="-10" dirty="0">
                <a:latin typeface="Times New Roman"/>
                <a:ea typeface="Calibri"/>
                <a:cs typeface="Times New Roman"/>
              </a:rPr>
              <a:t>масі</a:t>
            </a:r>
            <a:r>
              <a:rPr lang="uk-UA" sz="2400" spc="5" dirty="0">
                <a:latin typeface="Times New Roman"/>
                <a:ea typeface="Calibri"/>
                <a:cs typeface="Times New Roman"/>
              </a:rPr>
              <a:t> </a:t>
            </a:r>
            <a:r>
              <a:rPr lang="uk-UA" sz="2400" dirty="0">
                <a:latin typeface="Times New Roman"/>
                <a:ea typeface="Calibri"/>
                <a:cs typeface="Times New Roman"/>
              </a:rPr>
              <a:t>між</a:t>
            </a:r>
            <a:r>
              <a:rPr lang="uk-UA" sz="2400" spc="-15" dirty="0">
                <a:latin typeface="Times New Roman"/>
                <a:ea typeface="Calibri"/>
                <a:cs typeface="Times New Roman"/>
              </a:rPr>
              <a:t> </a:t>
            </a:r>
            <a:r>
              <a:rPr lang="uk-UA" sz="2400" spc="-5" dirty="0">
                <a:latin typeface="Times New Roman"/>
                <a:ea typeface="Calibri"/>
                <a:cs typeface="Times New Roman"/>
              </a:rPr>
              <a:t>аналогами</a:t>
            </a:r>
            <a:r>
              <a:rPr lang="uk-UA" sz="2400" dirty="0">
                <a:latin typeface="Times New Roman"/>
                <a:ea typeface="Calibri"/>
                <a:cs typeface="Times New Roman"/>
              </a:rPr>
              <a:t> </a:t>
            </a:r>
            <a:r>
              <a:rPr lang="uk-UA" sz="2400" spc="-5" dirty="0">
                <a:latin typeface="Times New Roman"/>
                <a:ea typeface="Calibri"/>
                <a:cs typeface="Times New Roman"/>
              </a:rPr>
              <a:t>повинна</a:t>
            </a:r>
            <a:r>
              <a:rPr lang="uk-UA" sz="2400" dirty="0">
                <a:latin typeface="Times New Roman"/>
                <a:ea typeface="Calibri"/>
                <a:cs typeface="Times New Roman"/>
              </a:rPr>
              <a:t> </a:t>
            </a:r>
            <a:r>
              <a:rPr lang="uk-UA" sz="2400" spc="-5" dirty="0">
                <a:latin typeface="Times New Roman"/>
                <a:ea typeface="Calibri"/>
                <a:cs typeface="Times New Roman"/>
              </a:rPr>
              <a:t>становити</a:t>
            </a:r>
            <a:r>
              <a:rPr lang="uk-UA" sz="2400" dirty="0">
                <a:latin typeface="Times New Roman"/>
                <a:ea typeface="Calibri"/>
                <a:cs typeface="Times New Roman"/>
              </a:rPr>
              <a:t> ±</a:t>
            </a:r>
            <a:r>
              <a:rPr lang="uk-UA" sz="2400" spc="-20" dirty="0">
                <a:latin typeface="Times New Roman"/>
                <a:ea typeface="Calibri"/>
                <a:cs typeface="Times New Roman"/>
              </a:rPr>
              <a:t> </a:t>
            </a:r>
            <a:r>
              <a:rPr lang="uk-UA" sz="2400" dirty="0">
                <a:latin typeface="Times New Roman"/>
                <a:ea typeface="Calibri"/>
                <a:cs typeface="Times New Roman"/>
              </a:rPr>
              <a:t>50</a:t>
            </a:r>
            <a:r>
              <a:rPr lang="uk-UA" sz="2400" spc="-15" dirty="0">
                <a:latin typeface="Times New Roman"/>
                <a:ea typeface="Calibri"/>
                <a:cs typeface="Times New Roman"/>
              </a:rPr>
              <a:t> </a:t>
            </a:r>
            <a:r>
              <a:rPr lang="uk-UA" sz="2400" dirty="0">
                <a:latin typeface="Times New Roman"/>
                <a:ea typeface="Calibri"/>
                <a:cs typeface="Times New Roman"/>
              </a:rPr>
              <a:t>кг, відхилення  у</a:t>
            </a:r>
            <a:r>
              <a:rPr lang="uk-UA" sz="2400" spc="-20" dirty="0">
                <a:latin typeface="Times New Roman"/>
                <a:ea typeface="Calibri"/>
                <a:cs typeface="Times New Roman"/>
              </a:rPr>
              <a:t> </a:t>
            </a:r>
            <a:r>
              <a:rPr lang="uk-UA" sz="2400" dirty="0">
                <a:latin typeface="Times New Roman"/>
                <a:ea typeface="Calibri"/>
                <a:cs typeface="Times New Roman"/>
              </a:rPr>
              <a:t>строках</a:t>
            </a:r>
            <a:r>
              <a:rPr lang="uk-UA" sz="2400" spc="-15" dirty="0">
                <a:latin typeface="Times New Roman"/>
                <a:ea typeface="Calibri"/>
                <a:cs typeface="Times New Roman"/>
              </a:rPr>
              <a:t> </a:t>
            </a:r>
            <a:r>
              <a:rPr lang="uk-UA" sz="2400" spc="-5" dirty="0">
                <a:latin typeface="Times New Roman"/>
                <a:ea typeface="Calibri"/>
                <a:cs typeface="Times New Roman"/>
              </a:rPr>
              <a:t>отелення</a:t>
            </a:r>
            <a:r>
              <a:rPr lang="uk-UA" sz="2400" spc="-15" dirty="0">
                <a:latin typeface="Times New Roman"/>
                <a:ea typeface="Calibri"/>
                <a:cs typeface="Times New Roman"/>
              </a:rPr>
              <a:t> </a:t>
            </a:r>
            <a:r>
              <a:rPr lang="uk-UA" sz="2400" dirty="0">
                <a:latin typeface="Times New Roman"/>
                <a:ea typeface="Calibri"/>
                <a:cs typeface="Times New Roman"/>
              </a:rPr>
              <a:t>– не більше 10</a:t>
            </a:r>
            <a:r>
              <a:rPr lang="uk-UA" sz="2400" spc="25" dirty="0">
                <a:latin typeface="Times New Roman"/>
                <a:ea typeface="Calibri"/>
                <a:cs typeface="Times New Roman"/>
              </a:rPr>
              <a:t> </a:t>
            </a:r>
            <a:r>
              <a:rPr lang="uk-UA" sz="2400" dirty="0">
                <a:latin typeface="Times New Roman"/>
                <a:ea typeface="Calibri"/>
                <a:cs typeface="Times New Roman"/>
              </a:rPr>
              <a:t>– </a:t>
            </a:r>
            <a:r>
              <a:rPr lang="uk-UA" sz="2400" spc="-5" dirty="0">
                <a:latin typeface="Times New Roman"/>
                <a:ea typeface="Calibri"/>
                <a:cs typeface="Times New Roman"/>
              </a:rPr>
              <a:t>15</a:t>
            </a:r>
            <a:r>
              <a:rPr lang="uk-UA" sz="2400" spc="5" dirty="0">
                <a:latin typeface="Times New Roman"/>
                <a:ea typeface="Calibri"/>
                <a:cs typeface="Times New Roman"/>
              </a:rPr>
              <a:t> </a:t>
            </a:r>
            <a:r>
              <a:rPr lang="uk-UA" sz="2400" spc="-5" dirty="0">
                <a:latin typeface="Times New Roman"/>
                <a:ea typeface="Calibri"/>
                <a:cs typeface="Times New Roman"/>
              </a:rPr>
              <a:t>днів, розходження</a:t>
            </a:r>
            <a:r>
              <a:rPr lang="uk-UA" sz="2400" spc="10" dirty="0">
                <a:latin typeface="Times New Roman"/>
                <a:ea typeface="Calibri"/>
                <a:cs typeface="Times New Roman"/>
              </a:rPr>
              <a:t> </a:t>
            </a:r>
            <a:r>
              <a:rPr lang="uk-UA" sz="2400" dirty="0">
                <a:latin typeface="Times New Roman"/>
                <a:ea typeface="Calibri"/>
                <a:cs typeface="Times New Roman"/>
              </a:rPr>
              <a:t>в</a:t>
            </a:r>
            <a:r>
              <a:rPr lang="uk-UA" sz="2400" spc="15" dirty="0">
                <a:latin typeface="Times New Roman"/>
                <a:ea typeface="Calibri"/>
                <a:cs typeface="Times New Roman"/>
              </a:rPr>
              <a:t> </a:t>
            </a:r>
            <a:r>
              <a:rPr lang="uk-UA" sz="2400" spc="-10" dirty="0" err="1">
                <a:latin typeface="Times New Roman"/>
                <a:ea typeface="Calibri"/>
                <a:cs typeface="Times New Roman"/>
              </a:rPr>
              <a:t>надої</a:t>
            </a:r>
            <a:r>
              <a:rPr lang="uk-UA" sz="2400" spc="20" dirty="0">
                <a:latin typeface="Times New Roman"/>
                <a:ea typeface="Calibri"/>
                <a:cs typeface="Times New Roman"/>
              </a:rPr>
              <a:t> </a:t>
            </a:r>
            <a:r>
              <a:rPr lang="uk-UA" sz="2400" spc="-5" dirty="0">
                <a:latin typeface="Times New Roman"/>
                <a:ea typeface="Calibri"/>
                <a:cs typeface="Times New Roman"/>
              </a:rPr>
              <a:t>не</a:t>
            </a:r>
            <a:r>
              <a:rPr lang="uk-UA" sz="2400" spc="5" dirty="0">
                <a:latin typeface="Times New Roman"/>
                <a:ea typeface="Calibri"/>
                <a:cs typeface="Times New Roman"/>
              </a:rPr>
              <a:t> </a:t>
            </a:r>
            <a:r>
              <a:rPr lang="uk-UA" sz="2400" spc="-5" dirty="0">
                <a:latin typeface="Times New Roman"/>
                <a:ea typeface="Calibri"/>
                <a:cs typeface="Times New Roman"/>
              </a:rPr>
              <a:t>повинно</a:t>
            </a:r>
            <a:r>
              <a:rPr lang="uk-UA" sz="2400" spc="15" dirty="0">
                <a:latin typeface="Times New Roman"/>
                <a:ea typeface="Calibri"/>
                <a:cs typeface="Times New Roman"/>
              </a:rPr>
              <a:t> </a:t>
            </a:r>
            <a:r>
              <a:rPr lang="uk-UA" sz="2400" spc="-5" dirty="0">
                <a:latin typeface="Times New Roman"/>
                <a:ea typeface="Calibri"/>
                <a:cs typeface="Times New Roman"/>
              </a:rPr>
              <a:t>перевищувати</a:t>
            </a:r>
            <a:r>
              <a:rPr lang="uk-UA" sz="2400" spc="5" dirty="0">
                <a:latin typeface="Times New Roman"/>
                <a:ea typeface="Calibri"/>
                <a:cs typeface="Times New Roman"/>
              </a:rPr>
              <a:t> </a:t>
            </a:r>
            <a:r>
              <a:rPr lang="uk-UA" sz="2400" dirty="0">
                <a:latin typeface="Times New Roman"/>
                <a:ea typeface="Calibri"/>
                <a:cs typeface="Times New Roman"/>
              </a:rPr>
              <a:t>2– 3</a:t>
            </a:r>
            <a:r>
              <a:rPr lang="uk-UA" sz="2400" spc="5" dirty="0">
                <a:latin typeface="Times New Roman"/>
                <a:ea typeface="Calibri"/>
                <a:cs typeface="Times New Roman"/>
              </a:rPr>
              <a:t> </a:t>
            </a:r>
            <a:r>
              <a:rPr lang="uk-UA" sz="2400" spc="-5" dirty="0">
                <a:latin typeface="Times New Roman"/>
                <a:ea typeface="Calibri"/>
                <a:cs typeface="Times New Roman"/>
              </a:rPr>
              <a:t>%, </a:t>
            </a:r>
            <a:r>
              <a:rPr lang="uk-UA" sz="2400" dirty="0">
                <a:latin typeface="Times New Roman"/>
                <a:ea typeface="Calibri"/>
                <a:cs typeface="Times New Roman"/>
              </a:rPr>
              <a:t>в</a:t>
            </a:r>
            <a:r>
              <a:rPr lang="uk-UA" sz="2400" spc="-5" dirty="0">
                <a:latin typeface="Times New Roman"/>
                <a:ea typeface="Calibri"/>
                <a:cs typeface="Times New Roman"/>
              </a:rPr>
              <a:t> жирності</a:t>
            </a:r>
            <a:r>
              <a:rPr lang="uk-UA" sz="2400" spc="5" dirty="0">
                <a:latin typeface="Times New Roman"/>
                <a:ea typeface="Calibri"/>
                <a:cs typeface="Times New Roman"/>
              </a:rPr>
              <a:t> </a:t>
            </a:r>
            <a:r>
              <a:rPr lang="uk-UA" sz="2400" spc="-10" dirty="0">
                <a:latin typeface="Times New Roman"/>
                <a:ea typeface="Calibri"/>
                <a:cs typeface="Times New Roman"/>
              </a:rPr>
              <a:t>молока</a:t>
            </a:r>
            <a:r>
              <a:rPr lang="uk-UA" sz="2400" dirty="0">
                <a:latin typeface="Times New Roman"/>
                <a:ea typeface="Calibri"/>
                <a:cs typeface="Times New Roman"/>
              </a:rPr>
              <a:t> </a:t>
            </a:r>
            <a:r>
              <a:rPr lang="uk-UA" sz="2400" spc="-5" dirty="0">
                <a:latin typeface="Times New Roman"/>
                <a:ea typeface="Calibri"/>
                <a:cs typeface="Times New Roman"/>
              </a:rPr>
              <a:t>0,1</a:t>
            </a:r>
            <a:r>
              <a:rPr lang="uk-UA" sz="2400" spc="15" dirty="0">
                <a:latin typeface="Times New Roman"/>
                <a:ea typeface="Calibri"/>
                <a:cs typeface="Times New Roman"/>
              </a:rPr>
              <a:t> </a:t>
            </a:r>
            <a:r>
              <a:rPr lang="uk-UA" sz="2400" dirty="0">
                <a:latin typeface="Times New Roman"/>
                <a:ea typeface="Calibri"/>
                <a:cs typeface="Times New Roman"/>
              </a:rPr>
              <a:t>–</a:t>
            </a:r>
            <a:r>
              <a:rPr lang="uk-UA" sz="2400" spc="-10" dirty="0">
                <a:latin typeface="Times New Roman"/>
                <a:ea typeface="Calibri"/>
                <a:cs typeface="Times New Roman"/>
              </a:rPr>
              <a:t> </a:t>
            </a:r>
            <a:r>
              <a:rPr lang="uk-UA" sz="2400" dirty="0">
                <a:latin typeface="Times New Roman"/>
                <a:ea typeface="Calibri"/>
                <a:cs typeface="Times New Roman"/>
              </a:rPr>
              <a:t>0,2 %</a:t>
            </a:r>
            <a:r>
              <a:rPr lang="uk-UA" sz="2400" spc="-5" dirty="0">
                <a:latin typeface="Times New Roman"/>
                <a:ea typeface="Calibri"/>
                <a:cs typeface="Times New Roman"/>
              </a:rPr>
              <a:t> (за</a:t>
            </a:r>
            <a:r>
              <a:rPr lang="uk-UA" sz="2400" spc="-15" dirty="0">
                <a:latin typeface="Times New Roman"/>
                <a:ea typeface="Calibri"/>
                <a:cs typeface="Times New Roman"/>
              </a:rPr>
              <a:t> </a:t>
            </a:r>
            <a:r>
              <a:rPr lang="uk-UA" sz="2400" spc="-5" dirty="0">
                <a:latin typeface="Times New Roman"/>
                <a:ea typeface="Calibri"/>
                <a:cs typeface="Times New Roman"/>
              </a:rPr>
              <a:t>абсолютними</a:t>
            </a:r>
            <a:r>
              <a:rPr lang="uk-UA" sz="2400" dirty="0">
                <a:latin typeface="Times New Roman"/>
                <a:ea typeface="Calibri"/>
                <a:cs typeface="Times New Roman"/>
              </a:rPr>
              <a:t> </a:t>
            </a:r>
            <a:r>
              <a:rPr lang="uk-UA" sz="2400" spc="-5" dirty="0">
                <a:latin typeface="Times New Roman"/>
                <a:ea typeface="Calibri"/>
                <a:cs typeface="Times New Roman"/>
              </a:rPr>
              <a:t>показниками</a:t>
            </a:r>
            <a:r>
              <a:rPr lang="uk-UA" sz="2400" spc="-5" dirty="0" smtClean="0">
                <a:latin typeface="Times New Roman"/>
                <a:ea typeface="Calibri"/>
                <a:cs typeface="Times New Roman"/>
              </a:rPr>
              <a:t>).</a:t>
            </a:r>
            <a:br>
              <a:rPr lang="uk-UA" sz="2400" spc="-5" dirty="0" smtClean="0">
                <a:latin typeface="Times New Roman"/>
                <a:ea typeface="Calibri"/>
                <a:cs typeface="Times New Roman"/>
              </a:rPr>
            </a:br>
            <a:r>
              <a:rPr lang="uk-UA" sz="2400" spc="-5" dirty="0" smtClean="0">
                <a:latin typeface="Times New Roman"/>
                <a:ea typeface="Calibri"/>
                <a:cs typeface="Times New Roman"/>
              </a:rPr>
              <a:t>	</a:t>
            </a:r>
            <a:r>
              <a:rPr lang="uk-UA" sz="2400" spc="-5" dirty="0" smtClean="0">
                <a:latin typeface="Times New Roman"/>
                <a:ea typeface="Calibri"/>
              </a:rPr>
              <a:t>Екстер’єр</a:t>
            </a:r>
            <a:r>
              <a:rPr lang="uk-UA" sz="2400" spc="285" dirty="0" smtClean="0">
                <a:latin typeface="Times New Roman"/>
                <a:ea typeface="Calibri"/>
              </a:rPr>
              <a:t> </a:t>
            </a:r>
            <a:r>
              <a:rPr lang="uk-UA" sz="2400" spc="-5" dirty="0">
                <a:latin typeface="Times New Roman"/>
                <a:ea typeface="Calibri"/>
              </a:rPr>
              <a:t>корів</a:t>
            </a:r>
            <a:r>
              <a:rPr lang="uk-UA" sz="2400" spc="280" dirty="0">
                <a:latin typeface="Times New Roman"/>
                <a:ea typeface="Calibri"/>
              </a:rPr>
              <a:t> </a:t>
            </a:r>
            <a:r>
              <a:rPr lang="uk-UA" sz="2400" spc="-5" dirty="0">
                <a:latin typeface="Times New Roman"/>
                <a:ea typeface="Calibri"/>
              </a:rPr>
              <a:t>вивчають</a:t>
            </a:r>
            <a:r>
              <a:rPr lang="uk-UA" sz="2400" spc="275" dirty="0">
                <a:latin typeface="Times New Roman"/>
                <a:ea typeface="Calibri"/>
              </a:rPr>
              <a:t> </a:t>
            </a:r>
            <a:r>
              <a:rPr lang="uk-UA" sz="2400" dirty="0">
                <a:latin typeface="Times New Roman"/>
                <a:ea typeface="Calibri"/>
              </a:rPr>
              <a:t>на</a:t>
            </a:r>
            <a:r>
              <a:rPr lang="uk-UA" sz="2400" spc="280" dirty="0">
                <a:latin typeface="Times New Roman"/>
                <a:ea typeface="Calibri"/>
              </a:rPr>
              <a:t> </a:t>
            </a:r>
            <a:r>
              <a:rPr lang="uk-UA" sz="2400" dirty="0">
                <a:latin typeface="Times New Roman"/>
                <a:ea typeface="Calibri"/>
              </a:rPr>
              <a:t>2</a:t>
            </a:r>
            <a:r>
              <a:rPr lang="uk-UA" sz="2400" spc="290" dirty="0">
                <a:latin typeface="Times New Roman"/>
                <a:ea typeface="Calibri"/>
              </a:rPr>
              <a:t> </a:t>
            </a:r>
            <a:r>
              <a:rPr lang="uk-UA" sz="2400" dirty="0">
                <a:latin typeface="Times New Roman"/>
                <a:ea typeface="Calibri"/>
              </a:rPr>
              <a:t>–</a:t>
            </a:r>
            <a:r>
              <a:rPr lang="uk-UA" sz="2400" spc="290" dirty="0">
                <a:latin typeface="Times New Roman"/>
                <a:ea typeface="Calibri"/>
              </a:rPr>
              <a:t> </a:t>
            </a:r>
            <a:r>
              <a:rPr lang="uk-UA" sz="2400" dirty="0">
                <a:latin typeface="Times New Roman"/>
                <a:ea typeface="Calibri"/>
              </a:rPr>
              <a:t>3</a:t>
            </a:r>
            <a:r>
              <a:rPr lang="uk-UA" sz="2400" spc="285" dirty="0">
                <a:latin typeface="Times New Roman"/>
                <a:ea typeface="Calibri"/>
              </a:rPr>
              <a:t> </a:t>
            </a:r>
            <a:r>
              <a:rPr lang="uk-UA" sz="2400" spc="-5" dirty="0">
                <a:latin typeface="Times New Roman"/>
                <a:ea typeface="Calibri"/>
              </a:rPr>
              <a:t>місяці</a:t>
            </a:r>
            <a:r>
              <a:rPr lang="uk-UA" sz="2400" spc="285" dirty="0">
                <a:latin typeface="Times New Roman"/>
                <a:ea typeface="Calibri"/>
              </a:rPr>
              <a:t> </a:t>
            </a:r>
            <a:r>
              <a:rPr lang="uk-UA" sz="2400" spc="-5" dirty="0">
                <a:latin typeface="Times New Roman"/>
                <a:ea typeface="Calibri"/>
              </a:rPr>
              <a:t>лактації</a:t>
            </a:r>
            <a:r>
              <a:rPr lang="uk-UA" sz="2400" spc="285" dirty="0">
                <a:latin typeface="Times New Roman"/>
                <a:ea typeface="Calibri"/>
              </a:rPr>
              <a:t> </a:t>
            </a:r>
            <a:r>
              <a:rPr lang="uk-UA" sz="2400" dirty="0">
                <a:latin typeface="Times New Roman"/>
                <a:ea typeface="Calibri"/>
              </a:rPr>
              <a:t>за</a:t>
            </a:r>
            <a:r>
              <a:rPr lang="uk-UA" sz="2400" spc="280" dirty="0">
                <a:latin typeface="Times New Roman"/>
                <a:ea typeface="Calibri"/>
              </a:rPr>
              <a:t> </a:t>
            </a:r>
            <a:r>
              <a:rPr lang="uk-UA" sz="2400" spc="-10" dirty="0">
                <a:latin typeface="Times New Roman"/>
                <a:ea typeface="Calibri"/>
              </a:rPr>
              <a:t>допомогою</a:t>
            </a:r>
            <a:r>
              <a:rPr lang="uk-UA" sz="2400" spc="280" dirty="0">
                <a:latin typeface="Times New Roman"/>
                <a:ea typeface="Calibri"/>
              </a:rPr>
              <a:t> </a:t>
            </a:r>
            <a:r>
              <a:rPr lang="uk-UA" sz="2400" spc="-10" dirty="0">
                <a:latin typeface="Times New Roman"/>
                <a:ea typeface="Calibri"/>
              </a:rPr>
              <a:t>окомірної</a:t>
            </a:r>
            <a:r>
              <a:rPr lang="uk-UA" sz="2400" spc="305" dirty="0">
                <a:latin typeface="Times New Roman"/>
                <a:ea typeface="Calibri"/>
              </a:rPr>
              <a:t> </a:t>
            </a:r>
            <a:r>
              <a:rPr lang="uk-UA" sz="2400" spc="-5" dirty="0">
                <a:latin typeface="Times New Roman"/>
                <a:ea typeface="Calibri"/>
              </a:rPr>
              <a:t>оцінки, екстер’єрних промірів та індексів </a:t>
            </a:r>
            <a:r>
              <a:rPr lang="uk-UA" sz="2400" spc="-5" dirty="0" err="1" smtClean="0">
                <a:latin typeface="Times New Roman"/>
                <a:ea typeface="Calibri"/>
              </a:rPr>
              <a:t>тілобудови</a:t>
            </a:r>
            <a:r>
              <a:rPr lang="uk-UA" sz="2400" spc="-5" dirty="0" smtClean="0">
                <a:latin typeface="Times New Roman"/>
                <a:ea typeface="Calibri"/>
              </a:rPr>
              <a:t>.</a:t>
            </a:r>
            <a:br>
              <a:rPr lang="uk-UA" sz="2400" spc="-5" dirty="0" smtClean="0">
                <a:latin typeface="Times New Roman"/>
                <a:ea typeface="Calibri"/>
              </a:rPr>
            </a:br>
            <a:r>
              <a:rPr lang="uk-UA" sz="2400" spc="-5" dirty="0" smtClean="0">
                <a:latin typeface="Times New Roman"/>
                <a:ea typeface="Calibri"/>
              </a:rPr>
              <a:t>	Молочну продуктивність обліковують шляхом контрольного доїння протягом 2 суміжних днів.</a:t>
            </a:r>
            <a:endParaRPr lang="ru-RU" sz="2400" dirty="0">
              <a:ea typeface="Calibri"/>
              <a:cs typeface="Times New Roman"/>
            </a:endParaRPr>
          </a:p>
        </p:txBody>
      </p:sp>
    </p:spTree>
    <p:extLst>
      <p:ext uri="{BB962C8B-B14F-4D97-AF65-F5344CB8AC3E}">
        <p14:creationId xmlns:p14="http://schemas.microsoft.com/office/powerpoint/2010/main" val="156020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94722"/>
          </a:xfrm>
        </p:spPr>
        <p:txBody>
          <a:bodyPr>
            <a:normAutofit fontScale="90000"/>
          </a:bodyPr>
          <a:lstStyle/>
          <a:p>
            <a:pPr marL="25400" marR="73025" indent="449580" algn="l" eaLnBrk="0" hangingPunct="0">
              <a:lnSpc>
                <a:spcPct val="115000"/>
              </a:lnSpc>
              <a:spcAft>
                <a:spcPts val="0"/>
              </a:spcAft>
            </a:pPr>
            <a:r>
              <a:rPr lang="uk-UA" sz="2400" b="1" dirty="0" smtClean="0">
                <a:solidFill>
                  <a:srgbClr val="FF0000"/>
                </a:solidFill>
                <a:latin typeface="Times New Roman" panose="02020603050405020304" pitchFamily="18" charset="0"/>
                <a:cs typeface="Times New Roman" panose="02020603050405020304" pitchFamily="18" charset="0"/>
              </a:rPr>
              <a:t>Досліди на свиноматках </a:t>
            </a:r>
            <a:br>
              <a:rPr lang="uk-UA" sz="2400" b="1" dirty="0" smtClean="0">
                <a:solidFill>
                  <a:srgbClr val="FF0000"/>
                </a:solidFill>
                <a:latin typeface="Times New Roman" panose="02020603050405020304" pitchFamily="18" charset="0"/>
                <a:cs typeface="Times New Roman" panose="02020603050405020304" pitchFamily="18" charset="0"/>
              </a:rPr>
            </a:br>
            <a:r>
              <a:rPr lang="uk-UA" sz="2400" spc="-10" dirty="0">
                <a:latin typeface="Times New Roman"/>
                <a:ea typeface="Calibri"/>
                <a:cs typeface="Times New Roman"/>
              </a:rPr>
              <a:t>	</a:t>
            </a:r>
            <a:r>
              <a:rPr lang="uk-UA" sz="2400" b="1" spc="-10" dirty="0">
                <a:solidFill>
                  <a:srgbClr val="006600"/>
                </a:solidFill>
                <a:latin typeface="Times New Roman"/>
                <a:ea typeface="Calibri"/>
                <a:cs typeface="Times New Roman"/>
              </a:rPr>
              <a:t>Поросних</a:t>
            </a:r>
            <a:r>
              <a:rPr lang="uk-UA" sz="2400" b="1" spc="120" dirty="0">
                <a:solidFill>
                  <a:srgbClr val="006600"/>
                </a:solidFill>
                <a:latin typeface="Times New Roman"/>
                <a:ea typeface="Calibri"/>
                <a:cs typeface="Times New Roman"/>
              </a:rPr>
              <a:t> </a:t>
            </a:r>
            <a:r>
              <a:rPr lang="uk-UA" sz="2400" b="1" spc="-5" dirty="0">
                <a:solidFill>
                  <a:srgbClr val="006600"/>
                </a:solidFill>
                <a:latin typeface="Times New Roman"/>
                <a:ea typeface="Calibri"/>
                <a:cs typeface="Times New Roman"/>
              </a:rPr>
              <a:t>маток</a:t>
            </a:r>
            <a:r>
              <a:rPr lang="uk-UA" sz="2400" b="1" spc="115" dirty="0">
                <a:solidFill>
                  <a:srgbClr val="006600"/>
                </a:solidFill>
                <a:latin typeface="Times New Roman"/>
                <a:ea typeface="Calibri"/>
                <a:cs typeface="Times New Roman"/>
              </a:rPr>
              <a:t> </a:t>
            </a:r>
            <a:r>
              <a:rPr lang="uk-UA" sz="2400" spc="-5" dirty="0">
                <a:latin typeface="Times New Roman"/>
                <a:ea typeface="Calibri"/>
                <a:cs typeface="Times New Roman"/>
              </a:rPr>
              <a:t>підбирають</a:t>
            </a:r>
            <a:r>
              <a:rPr lang="uk-UA" sz="2400" spc="110" dirty="0">
                <a:latin typeface="Times New Roman"/>
                <a:ea typeface="Calibri"/>
                <a:cs typeface="Times New Roman"/>
              </a:rPr>
              <a:t> </a:t>
            </a:r>
            <a:r>
              <a:rPr lang="uk-UA" sz="2400" spc="-5" dirty="0">
                <a:latin typeface="Times New Roman"/>
                <a:ea typeface="Calibri"/>
                <a:cs typeface="Times New Roman"/>
              </a:rPr>
              <a:t>для</a:t>
            </a:r>
            <a:r>
              <a:rPr lang="uk-UA" sz="2400" spc="115" dirty="0">
                <a:latin typeface="Times New Roman"/>
                <a:ea typeface="Calibri"/>
                <a:cs typeface="Times New Roman"/>
              </a:rPr>
              <a:t> </a:t>
            </a:r>
            <a:r>
              <a:rPr lang="uk-UA" sz="2400" spc="-10" dirty="0">
                <a:latin typeface="Times New Roman"/>
                <a:ea typeface="Calibri"/>
                <a:cs typeface="Times New Roman"/>
              </a:rPr>
              <a:t>досліду</a:t>
            </a:r>
            <a:r>
              <a:rPr lang="uk-UA" sz="2400" spc="110" dirty="0">
                <a:latin typeface="Times New Roman"/>
                <a:ea typeface="Calibri"/>
                <a:cs typeface="Times New Roman"/>
              </a:rPr>
              <a:t> </a:t>
            </a:r>
            <a:r>
              <a:rPr lang="uk-UA" sz="2400" dirty="0">
                <a:latin typeface="Times New Roman"/>
                <a:ea typeface="Calibri"/>
                <a:cs typeface="Times New Roman"/>
              </a:rPr>
              <a:t>за</a:t>
            </a:r>
            <a:r>
              <a:rPr lang="uk-UA" sz="2400" spc="110" dirty="0">
                <a:latin typeface="Times New Roman"/>
                <a:ea typeface="Calibri"/>
                <a:cs typeface="Times New Roman"/>
              </a:rPr>
              <a:t> </a:t>
            </a:r>
            <a:r>
              <a:rPr lang="uk-UA" sz="2400" dirty="0">
                <a:latin typeface="Times New Roman"/>
                <a:ea typeface="Calibri"/>
                <a:cs typeface="Times New Roman"/>
              </a:rPr>
              <a:t>20</a:t>
            </a:r>
            <a:r>
              <a:rPr lang="uk-UA" sz="2400" spc="150" dirty="0">
                <a:latin typeface="Times New Roman"/>
                <a:ea typeface="Calibri"/>
                <a:cs typeface="Times New Roman"/>
              </a:rPr>
              <a:t> </a:t>
            </a:r>
            <a:r>
              <a:rPr lang="uk-UA" sz="2400" dirty="0">
                <a:latin typeface="Times New Roman"/>
                <a:ea typeface="Calibri"/>
                <a:cs typeface="Times New Roman"/>
              </a:rPr>
              <a:t>–</a:t>
            </a:r>
            <a:r>
              <a:rPr lang="uk-UA" sz="2400" spc="120" dirty="0">
                <a:latin typeface="Times New Roman"/>
                <a:ea typeface="Calibri"/>
                <a:cs typeface="Times New Roman"/>
              </a:rPr>
              <a:t> </a:t>
            </a:r>
            <a:r>
              <a:rPr lang="uk-UA" sz="2400" spc="-5" dirty="0">
                <a:latin typeface="Times New Roman"/>
                <a:ea typeface="Calibri"/>
                <a:cs typeface="Times New Roman"/>
              </a:rPr>
              <a:t>30</a:t>
            </a:r>
            <a:r>
              <a:rPr lang="uk-UA" sz="2400" spc="120" dirty="0">
                <a:latin typeface="Times New Roman"/>
                <a:ea typeface="Calibri"/>
                <a:cs typeface="Times New Roman"/>
              </a:rPr>
              <a:t> </a:t>
            </a:r>
            <a:r>
              <a:rPr lang="uk-UA" sz="2400" spc="-5" dirty="0">
                <a:latin typeface="Times New Roman"/>
                <a:ea typeface="Calibri"/>
                <a:cs typeface="Times New Roman"/>
              </a:rPr>
              <a:t>днів</a:t>
            </a:r>
            <a:r>
              <a:rPr lang="uk-UA" sz="2400" spc="110" dirty="0">
                <a:latin typeface="Times New Roman"/>
                <a:ea typeface="Calibri"/>
                <a:cs typeface="Times New Roman"/>
              </a:rPr>
              <a:t> </a:t>
            </a:r>
            <a:r>
              <a:rPr lang="uk-UA" sz="2400" spc="-5" dirty="0">
                <a:latin typeface="Times New Roman"/>
                <a:ea typeface="Calibri"/>
                <a:cs typeface="Times New Roman"/>
              </a:rPr>
              <a:t>до</a:t>
            </a:r>
            <a:r>
              <a:rPr lang="uk-UA" sz="2400" spc="110" dirty="0">
                <a:latin typeface="Times New Roman"/>
                <a:ea typeface="Calibri"/>
                <a:cs typeface="Times New Roman"/>
              </a:rPr>
              <a:t> </a:t>
            </a:r>
            <a:r>
              <a:rPr lang="uk-UA" sz="2400" spc="-5" dirty="0">
                <a:latin typeface="Times New Roman"/>
                <a:ea typeface="Calibri"/>
                <a:cs typeface="Times New Roman"/>
              </a:rPr>
              <a:t>парування.</a:t>
            </a:r>
            <a:r>
              <a:rPr lang="uk-UA" sz="2400" spc="115" dirty="0">
                <a:latin typeface="Times New Roman"/>
                <a:ea typeface="Calibri"/>
                <a:cs typeface="Times New Roman"/>
              </a:rPr>
              <a:t> </a:t>
            </a:r>
            <a:r>
              <a:rPr lang="uk-UA" sz="2400" spc="-10" dirty="0">
                <a:latin typeface="Times New Roman"/>
                <a:ea typeface="Calibri"/>
                <a:cs typeface="Times New Roman"/>
              </a:rPr>
              <a:t>Їх</a:t>
            </a:r>
            <a:r>
              <a:rPr lang="uk-UA" sz="2400" spc="120" dirty="0">
                <a:latin typeface="Times New Roman"/>
                <a:ea typeface="Calibri"/>
                <a:cs typeface="Times New Roman"/>
              </a:rPr>
              <a:t> </a:t>
            </a:r>
            <a:r>
              <a:rPr lang="uk-UA" sz="2400" dirty="0">
                <a:latin typeface="Times New Roman"/>
                <a:ea typeface="Calibri"/>
                <a:cs typeface="Times New Roman"/>
              </a:rPr>
              <a:t>має </a:t>
            </a:r>
            <a:r>
              <a:rPr lang="uk-UA" sz="2400" spc="-5" dirty="0">
                <a:latin typeface="Times New Roman"/>
                <a:ea typeface="Calibri"/>
                <a:cs typeface="Times New Roman"/>
              </a:rPr>
              <a:t>бути</a:t>
            </a:r>
            <a:r>
              <a:rPr lang="uk-UA" sz="2400" spc="95" dirty="0">
                <a:latin typeface="Times New Roman"/>
                <a:ea typeface="Calibri"/>
                <a:cs typeface="Times New Roman"/>
              </a:rPr>
              <a:t> </a:t>
            </a:r>
            <a:r>
              <a:rPr lang="uk-UA" sz="2400" dirty="0">
                <a:latin typeface="Times New Roman"/>
                <a:ea typeface="Calibri"/>
                <a:cs typeface="Times New Roman"/>
              </a:rPr>
              <a:t>на</a:t>
            </a:r>
            <a:r>
              <a:rPr lang="uk-UA" sz="2400" spc="90" dirty="0">
                <a:latin typeface="Times New Roman"/>
                <a:ea typeface="Calibri"/>
                <a:cs typeface="Times New Roman"/>
              </a:rPr>
              <a:t> </a:t>
            </a:r>
            <a:r>
              <a:rPr lang="uk-UA" sz="2400" dirty="0">
                <a:latin typeface="Times New Roman"/>
                <a:ea typeface="Calibri"/>
                <a:cs typeface="Times New Roman"/>
              </a:rPr>
              <a:t>30</a:t>
            </a:r>
            <a:r>
              <a:rPr lang="uk-UA" sz="2400" spc="95" dirty="0">
                <a:latin typeface="Times New Roman"/>
                <a:ea typeface="Calibri"/>
                <a:cs typeface="Times New Roman"/>
              </a:rPr>
              <a:t> </a:t>
            </a:r>
            <a:r>
              <a:rPr lang="uk-UA" sz="2400" dirty="0">
                <a:latin typeface="Times New Roman"/>
                <a:ea typeface="Calibri"/>
                <a:cs typeface="Times New Roman"/>
              </a:rPr>
              <a:t>–</a:t>
            </a:r>
            <a:r>
              <a:rPr lang="uk-UA" sz="2400" spc="100" dirty="0">
                <a:latin typeface="Times New Roman"/>
                <a:ea typeface="Calibri"/>
                <a:cs typeface="Times New Roman"/>
              </a:rPr>
              <a:t> </a:t>
            </a:r>
            <a:r>
              <a:rPr lang="uk-UA" sz="2400" spc="-5" dirty="0">
                <a:latin typeface="Times New Roman"/>
                <a:ea typeface="Calibri"/>
                <a:cs typeface="Times New Roman"/>
              </a:rPr>
              <a:t>50%</a:t>
            </a:r>
            <a:r>
              <a:rPr lang="uk-UA" sz="2400" spc="85" dirty="0">
                <a:latin typeface="Times New Roman"/>
                <a:ea typeface="Calibri"/>
                <a:cs typeface="Times New Roman"/>
              </a:rPr>
              <a:t> </a:t>
            </a:r>
            <a:r>
              <a:rPr lang="uk-UA" sz="2400" spc="-5" dirty="0">
                <a:latin typeface="Times New Roman"/>
                <a:ea typeface="Calibri"/>
                <a:cs typeface="Times New Roman"/>
              </a:rPr>
              <a:t>більше,</a:t>
            </a:r>
            <a:r>
              <a:rPr lang="uk-UA" sz="2400" spc="85" dirty="0">
                <a:latin typeface="Times New Roman"/>
                <a:ea typeface="Calibri"/>
                <a:cs typeface="Times New Roman"/>
              </a:rPr>
              <a:t> </a:t>
            </a:r>
            <a:r>
              <a:rPr lang="uk-UA" sz="2400" dirty="0">
                <a:latin typeface="Times New Roman"/>
                <a:ea typeface="Calibri"/>
                <a:cs typeface="Times New Roman"/>
              </a:rPr>
              <a:t>ніж</a:t>
            </a:r>
            <a:r>
              <a:rPr lang="uk-UA" sz="2400" spc="95" dirty="0">
                <a:latin typeface="Times New Roman"/>
                <a:ea typeface="Calibri"/>
                <a:cs typeface="Times New Roman"/>
              </a:rPr>
              <a:t> </a:t>
            </a:r>
            <a:r>
              <a:rPr lang="uk-UA" sz="2400" spc="-10" dirty="0">
                <a:latin typeface="Times New Roman"/>
                <a:ea typeface="Calibri"/>
                <a:cs typeface="Times New Roman"/>
              </a:rPr>
              <a:t>потрібно</a:t>
            </a:r>
            <a:r>
              <a:rPr lang="uk-UA" sz="2400" spc="85" dirty="0">
                <a:latin typeface="Times New Roman"/>
                <a:ea typeface="Calibri"/>
                <a:cs typeface="Times New Roman"/>
              </a:rPr>
              <a:t> </a:t>
            </a:r>
            <a:r>
              <a:rPr lang="uk-UA" sz="2400" spc="-5" dirty="0">
                <a:latin typeface="Times New Roman"/>
                <a:ea typeface="Calibri"/>
                <a:cs typeface="Times New Roman"/>
              </a:rPr>
              <a:t>для</a:t>
            </a:r>
            <a:r>
              <a:rPr lang="uk-UA" sz="2400" spc="95" dirty="0">
                <a:latin typeface="Times New Roman"/>
                <a:ea typeface="Calibri"/>
                <a:cs typeface="Times New Roman"/>
              </a:rPr>
              <a:t> </a:t>
            </a:r>
            <a:r>
              <a:rPr lang="uk-UA" sz="2400" spc="-5" dirty="0">
                <a:latin typeface="Times New Roman"/>
                <a:ea typeface="Calibri"/>
                <a:cs typeface="Times New Roman"/>
              </a:rPr>
              <a:t>формування</a:t>
            </a:r>
            <a:r>
              <a:rPr lang="uk-UA" sz="2400" spc="95" dirty="0">
                <a:latin typeface="Times New Roman"/>
                <a:ea typeface="Calibri"/>
                <a:cs typeface="Times New Roman"/>
              </a:rPr>
              <a:t> </a:t>
            </a:r>
            <a:r>
              <a:rPr lang="uk-UA" sz="2400" spc="-5" dirty="0">
                <a:latin typeface="Times New Roman"/>
                <a:ea typeface="Calibri"/>
                <a:cs typeface="Times New Roman"/>
              </a:rPr>
              <a:t>груп.</a:t>
            </a:r>
            <a:r>
              <a:rPr lang="uk-UA" sz="2400" spc="85" dirty="0">
                <a:latin typeface="Times New Roman"/>
                <a:ea typeface="Calibri"/>
                <a:cs typeface="Times New Roman"/>
              </a:rPr>
              <a:t> </a:t>
            </a:r>
            <a:r>
              <a:rPr lang="uk-UA" sz="2400" spc="-5" dirty="0">
                <a:latin typeface="Times New Roman"/>
                <a:ea typeface="Calibri"/>
                <a:cs typeface="Times New Roman"/>
              </a:rPr>
              <a:t>Остаточно</a:t>
            </a:r>
            <a:r>
              <a:rPr lang="uk-UA" sz="2400" spc="95" dirty="0">
                <a:latin typeface="Times New Roman"/>
                <a:ea typeface="Calibri"/>
                <a:cs typeface="Times New Roman"/>
              </a:rPr>
              <a:t> </a:t>
            </a:r>
            <a:r>
              <a:rPr lang="uk-UA" sz="2400" spc="-5" dirty="0">
                <a:latin typeface="Times New Roman"/>
                <a:ea typeface="Calibri"/>
                <a:cs typeface="Times New Roman"/>
              </a:rPr>
              <a:t>формують групи</a:t>
            </a:r>
            <a:r>
              <a:rPr lang="uk-UA" sz="2400" spc="160" dirty="0">
                <a:latin typeface="Times New Roman"/>
                <a:ea typeface="Calibri"/>
                <a:cs typeface="Times New Roman"/>
              </a:rPr>
              <a:t> </a:t>
            </a:r>
            <a:r>
              <a:rPr lang="uk-UA" sz="2400" spc="-5" dirty="0">
                <a:latin typeface="Times New Roman"/>
                <a:ea typeface="Calibri"/>
                <a:cs typeface="Times New Roman"/>
              </a:rPr>
              <a:t>після</a:t>
            </a:r>
            <a:r>
              <a:rPr lang="uk-UA" sz="2400" spc="160" dirty="0">
                <a:latin typeface="Times New Roman"/>
                <a:ea typeface="Calibri"/>
                <a:cs typeface="Times New Roman"/>
              </a:rPr>
              <a:t> </a:t>
            </a:r>
            <a:r>
              <a:rPr lang="uk-UA" sz="2400" spc="-5" dirty="0">
                <a:latin typeface="Times New Roman"/>
                <a:ea typeface="Calibri"/>
                <a:cs typeface="Times New Roman"/>
              </a:rPr>
              <a:t>парування</a:t>
            </a:r>
            <a:r>
              <a:rPr lang="uk-UA" sz="2400" spc="160" dirty="0">
                <a:latin typeface="Times New Roman"/>
                <a:ea typeface="Calibri"/>
                <a:cs typeface="Times New Roman"/>
              </a:rPr>
              <a:t> </a:t>
            </a:r>
            <a:r>
              <a:rPr lang="uk-UA" sz="2400" spc="-5" dirty="0">
                <a:latin typeface="Times New Roman"/>
                <a:ea typeface="Calibri"/>
                <a:cs typeface="Times New Roman"/>
              </a:rPr>
              <a:t>маток</a:t>
            </a:r>
            <a:r>
              <a:rPr lang="uk-UA" sz="2400" spc="160" dirty="0">
                <a:latin typeface="Times New Roman"/>
                <a:ea typeface="Calibri"/>
                <a:cs typeface="Times New Roman"/>
              </a:rPr>
              <a:t> </a:t>
            </a:r>
            <a:r>
              <a:rPr lang="uk-UA" sz="2400" dirty="0">
                <a:latin typeface="Times New Roman"/>
                <a:ea typeface="Calibri"/>
                <a:cs typeface="Times New Roman"/>
              </a:rPr>
              <a:t>з</a:t>
            </a:r>
            <a:r>
              <a:rPr lang="uk-UA" sz="2400" spc="170" dirty="0">
                <a:latin typeface="Times New Roman"/>
                <a:ea typeface="Calibri"/>
                <a:cs typeface="Times New Roman"/>
              </a:rPr>
              <a:t> </a:t>
            </a:r>
            <a:r>
              <a:rPr lang="uk-UA" sz="2400" spc="-5" dirty="0">
                <a:latin typeface="Times New Roman"/>
                <a:ea typeface="Calibri"/>
                <a:cs typeface="Times New Roman"/>
              </a:rPr>
              <a:t>урахуванням</a:t>
            </a:r>
            <a:r>
              <a:rPr lang="uk-UA" sz="2400" spc="160" dirty="0">
                <a:latin typeface="Times New Roman"/>
                <a:ea typeface="Calibri"/>
                <a:cs typeface="Times New Roman"/>
              </a:rPr>
              <a:t> </a:t>
            </a:r>
            <a:r>
              <a:rPr lang="uk-UA" sz="2400" spc="-5" dirty="0">
                <a:latin typeface="Times New Roman"/>
                <a:ea typeface="Calibri"/>
                <a:cs typeface="Times New Roman"/>
              </a:rPr>
              <a:t>кількості</a:t>
            </a:r>
            <a:r>
              <a:rPr lang="uk-UA" sz="2400" spc="150" dirty="0">
                <a:latin typeface="Times New Roman"/>
                <a:ea typeface="Calibri"/>
                <a:cs typeface="Times New Roman"/>
              </a:rPr>
              <a:t> </a:t>
            </a:r>
            <a:r>
              <a:rPr lang="uk-UA" sz="2400" spc="-5" dirty="0">
                <a:latin typeface="Times New Roman"/>
                <a:ea typeface="Calibri"/>
                <a:cs typeface="Times New Roman"/>
              </a:rPr>
              <a:t>опоросів</a:t>
            </a:r>
            <a:r>
              <a:rPr lang="uk-UA" sz="2400" spc="155" dirty="0">
                <a:latin typeface="Times New Roman"/>
                <a:ea typeface="Calibri"/>
                <a:cs typeface="Times New Roman"/>
              </a:rPr>
              <a:t> </a:t>
            </a:r>
            <a:r>
              <a:rPr lang="uk-UA" sz="2400" dirty="0">
                <a:latin typeface="Times New Roman"/>
                <a:ea typeface="Calibri"/>
                <a:cs typeface="Times New Roman"/>
              </a:rPr>
              <a:t>та</a:t>
            </a:r>
            <a:r>
              <a:rPr lang="uk-UA" sz="2400" spc="160" dirty="0">
                <a:latin typeface="Times New Roman"/>
                <a:ea typeface="Calibri"/>
                <a:cs typeface="Times New Roman"/>
              </a:rPr>
              <a:t> </a:t>
            </a:r>
            <a:r>
              <a:rPr lang="uk-UA" sz="2400" spc="-5" dirty="0">
                <a:latin typeface="Times New Roman"/>
                <a:ea typeface="Calibri"/>
                <a:cs typeface="Times New Roman"/>
              </a:rPr>
              <a:t>результатів</a:t>
            </a:r>
            <a:r>
              <a:rPr lang="uk-UA" sz="2400" spc="245" dirty="0">
                <a:latin typeface="Times New Roman"/>
                <a:ea typeface="Calibri"/>
                <a:cs typeface="Times New Roman"/>
              </a:rPr>
              <a:t> </a:t>
            </a:r>
            <a:r>
              <a:rPr lang="uk-UA" sz="2400" spc="-5" dirty="0">
                <a:latin typeface="Times New Roman"/>
                <a:ea typeface="Calibri"/>
                <a:cs typeface="Times New Roman"/>
              </a:rPr>
              <a:t>попереднього</a:t>
            </a:r>
            <a:r>
              <a:rPr lang="uk-UA" sz="2400" spc="20" dirty="0">
                <a:latin typeface="Times New Roman"/>
                <a:ea typeface="Calibri"/>
                <a:cs typeface="Times New Roman"/>
              </a:rPr>
              <a:t> </a:t>
            </a:r>
            <a:r>
              <a:rPr lang="uk-UA" sz="2400" spc="-10" dirty="0">
                <a:latin typeface="Times New Roman"/>
                <a:ea typeface="Calibri"/>
                <a:cs typeface="Times New Roman"/>
              </a:rPr>
              <a:t>опоросу.</a:t>
            </a:r>
            <a:r>
              <a:rPr lang="uk-UA" sz="2400" spc="40" dirty="0">
                <a:latin typeface="Times New Roman"/>
                <a:ea typeface="Calibri"/>
                <a:cs typeface="Times New Roman"/>
              </a:rPr>
              <a:t> </a:t>
            </a:r>
            <a:r>
              <a:rPr lang="uk-UA" sz="2400" spc="-5" dirty="0" smtClean="0">
                <a:latin typeface="Times New Roman"/>
                <a:ea typeface="Calibri"/>
                <a:cs typeface="Times New Roman"/>
              </a:rPr>
              <a:t>Різниця</a:t>
            </a:r>
            <a:r>
              <a:rPr lang="uk-UA" sz="2400" spc="20" dirty="0" smtClean="0">
                <a:latin typeface="Times New Roman"/>
                <a:ea typeface="Calibri"/>
                <a:cs typeface="Times New Roman"/>
              </a:rPr>
              <a:t> </a:t>
            </a:r>
            <a:r>
              <a:rPr lang="uk-UA" sz="2400" dirty="0">
                <a:latin typeface="Times New Roman"/>
                <a:ea typeface="Calibri"/>
                <a:cs typeface="Times New Roman"/>
              </a:rPr>
              <a:t>в</a:t>
            </a:r>
            <a:r>
              <a:rPr lang="uk-UA" sz="2400" spc="30" dirty="0">
                <a:latin typeface="Times New Roman"/>
                <a:ea typeface="Calibri"/>
                <a:cs typeface="Times New Roman"/>
              </a:rPr>
              <a:t> </a:t>
            </a:r>
            <a:r>
              <a:rPr lang="uk-UA" sz="2400" dirty="0">
                <a:latin typeface="Times New Roman"/>
                <a:ea typeface="Calibri"/>
                <a:cs typeface="Times New Roman"/>
              </a:rPr>
              <a:t>часі</a:t>
            </a:r>
            <a:r>
              <a:rPr lang="uk-UA" sz="2400" spc="225" dirty="0">
                <a:latin typeface="Times New Roman"/>
                <a:ea typeface="Calibri"/>
                <a:cs typeface="Times New Roman"/>
              </a:rPr>
              <a:t> </a:t>
            </a:r>
            <a:r>
              <a:rPr lang="uk-UA" sz="2400" spc="-5" dirty="0">
                <a:latin typeface="Times New Roman"/>
                <a:ea typeface="Calibri"/>
                <a:cs typeface="Times New Roman"/>
              </a:rPr>
              <a:t>очікуваного</a:t>
            </a:r>
            <a:r>
              <a:rPr lang="uk-UA" sz="2400" spc="20" dirty="0">
                <a:latin typeface="Times New Roman"/>
                <a:ea typeface="Calibri"/>
                <a:cs typeface="Times New Roman"/>
              </a:rPr>
              <a:t> </a:t>
            </a:r>
            <a:r>
              <a:rPr lang="uk-UA" sz="2400" spc="-5" dirty="0">
                <a:latin typeface="Times New Roman"/>
                <a:ea typeface="Calibri"/>
                <a:cs typeface="Times New Roman"/>
              </a:rPr>
              <a:t>опоросу</a:t>
            </a:r>
            <a:r>
              <a:rPr lang="uk-UA" sz="2400" spc="15" dirty="0">
                <a:latin typeface="Times New Roman"/>
                <a:ea typeface="Calibri"/>
                <a:cs typeface="Times New Roman"/>
              </a:rPr>
              <a:t> </a:t>
            </a:r>
            <a:r>
              <a:rPr lang="uk-UA" sz="2400" dirty="0">
                <a:latin typeface="Times New Roman"/>
                <a:ea typeface="Calibri"/>
                <a:cs typeface="Times New Roman"/>
              </a:rPr>
              <a:t>між</a:t>
            </a:r>
            <a:r>
              <a:rPr lang="uk-UA" sz="2400" spc="30" dirty="0">
                <a:latin typeface="Times New Roman"/>
                <a:ea typeface="Calibri"/>
                <a:cs typeface="Times New Roman"/>
              </a:rPr>
              <a:t> </a:t>
            </a:r>
            <a:r>
              <a:rPr lang="uk-UA" sz="2400" spc="-5" dirty="0">
                <a:latin typeface="Times New Roman"/>
                <a:ea typeface="Calibri"/>
                <a:cs typeface="Times New Roman"/>
              </a:rPr>
              <a:t>матками-аналогами</a:t>
            </a:r>
            <a:r>
              <a:rPr lang="uk-UA" sz="2400" spc="20" dirty="0">
                <a:latin typeface="Times New Roman"/>
                <a:ea typeface="Calibri"/>
                <a:cs typeface="Times New Roman"/>
              </a:rPr>
              <a:t> </a:t>
            </a:r>
            <a:r>
              <a:rPr lang="uk-UA" sz="2400" dirty="0">
                <a:latin typeface="Times New Roman"/>
                <a:ea typeface="Calibri"/>
                <a:cs typeface="Times New Roman"/>
              </a:rPr>
              <a:t>не</a:t>
            </a:r>
            <a:r>
              <a:rPr lang="uk-UA" sz="2400" spc="20" dirty="0">
                <a:latin typeface="Times New Roman"/>
                <a:ea typeface="Calibri"/>
                <a:cs typeface="Times New Roman"/>
              </a:rPr>
              <a:t> </a:t>
            </a:r>
            <a:r>
              <a:rPr lang="uk-UA" sz="2400" spc="-5" dirty="0">
                <a:latin typeface="Times New Roman"/>
                <a:ea typeface="Calibri"/>
                <a:cs typeface="Times New Roman"/>
              </a:rPr>
              <a:t>повинна</a:t>
            </a:r>
            <a:r>
              <a:rPr lang="uk-UA" sz="2400" spc="20" dirty="0">
                <a:latin typeface="Times New Roman"/>
                <a:ea typeface="Calibri"/>
                <a:cs typeface="Times New Roman"/>
              </a:rPr>
              <a:t> </a:t>
            </a:r>
            <a:r>
              <a:rPr lang="uk-UA" sz="2400" spc="-5" dirty="0">
                <a:latin typeface="Times New Roman"/>
                <a:ea typeface="Calibri"/>
                <a:cs typeface="Times New Roman"/>
              </a:rPr>
              <a:t>перевищувати</a:t>
            </a:r>
            <a:r>
              <a:rPr lang="uk-UA" sz="2400" spc="30" dirty="0">
                <a:latin typeface="Times New Roman"/>
                <a:ea typeface="Calibri"/>
                <a:cs typeface="Times New Roman"/>
              </a:rPr>
              <a:t> </a:t>
            </a:r>
            <a:r>
              <a:rPr lang="uk-UA" sz="2400" spc="-5" dirty="0">
                <a:latin typeface="Times New Roman"/>
                <a:ea typeface="Calibri"/>
                <a:cs typeface="Times New Roman"/>
              </a:rPr>
              <a:t>10</a:t>
            </a:r>
            <a:r>
              <a:rPr lang="uk-UA" sz="2400" spc="20" dirty="0">
                <a:latin typeface="Times New Roman"/>
                <a:ea typeface="Calibri"/>
                <a:cs typeface="Times New Roman"/>
              </a:rPr>
              <a:t> </a:t>
            </a:r>
            <a:r>
              <a:rPr lang="uk-UA" sz="2400" spc="-5" dirty="0">
                <a:latin typeface="Times New Roman"/>
                <a:ea typeface="Calibri"/>
                <a:cs typeface="Times New Roman"/>
              </a:rPr>
              <a:t>днів,</a:t>
            </a:r>
            <a:r>
              <a:rPr lang="uk-UA" sz="2400" spc="25" dirty="0">
                <a:latin typeface="Times New Roman"/>
                <a:ea typeface="Calibri"/>
                <a:cs typeface="Times New Roman"/>
              </a:rPr>
              <a:t> </a:t>
            </a:r>
            <a:r>
              <a:rPr lang="uk-UA" sz="2400" dirty="0">
                <a:latin typeface="Times New Roman"/>
                <a:ea typeface="Calibri"/>
                <a:cs typeface="Times New Roman"/>
              </a:rPr>
              <a:t>а</a:t>
            </a:r>
            <a:r>
              <a:rPr lang="uk-UA" sz="2400" spc="30" dirty="0">
                <a:latin typeface="Times New Roman"/>
                <a:ea typeface="Calibri"/>
                <a:cs typeface="Times New Roman"/>
              </a:rPr>
              <a:t> </a:t>
            </a:r>
            <a:r>
              <a:rPr lang="uk-UA" sz="2400" spc="-5" dirty="0">
                <a:latin typeface="Times New Roman"/>
                <a:ea typeface="Calibri"/>
                <a:cs typeface="Times New Roman"/>
              </a:rPr>
              <a:t>по</a:t>
            </a:r>
            <a:r>
              <a:rPr lang="uk-UA" sz="2400" spc="195" dirty="0">
                <a:latin typeface="Times New Roman"/>
                <a:ea typeface="Calibri"/>
                <a:cs typeface="Times New Roman"/>
              </a:rPr>
              <a:t> </a:t>
            </a:r>
            <a:r>
              <a:rPr lang="uk-UA" sz="2400" spc="-5" dirty="0">
                <a:latin typeface="Times New Roman"/>
                <a:ea typeface="Calibri"/>
                <a:cs typeface="Times New Roman"/>
              </a:rPr>
              <a:t>групі</a:t>
            </a:r>
            <a:r>
              <a:rPr lang="uk-UA" sz="2400" spc="5" dirty="0">
                <a:latin typeface="Times New Roman"/>
                <a:ea typeface="Calibri"/>
                <a:cs typeface="Times New Roman"/>
              </a:rPr>
              <a:t> </a:t>
            </a:r>
            <a:r>
              <a:rPr lang="uk-UA" sz="2400" dirty="0">
                <a:latin typeface="Times New Roman"/>
                <a:ea typeface="Calibri"/>
                <a:cs typeface="Times New Roman"/>
              </a:rPr>
              <a:t>–</a:t>
            </a:r>
            <a:r>
              <a:rPr lang="uk-UA" sz="2400" spc="-10" dirty="0">
                <a:latin typeface="Times New Roman"/>
                <a:ea typeface="Calibri"/>
                <a:cs typeface="Times New Roman"/>
              </a:rPr>
              <a:t> </a:t>
            </a:r>
            <a:r>
              <a:rPr lang="uk-UA" sz="2400" dirty="0">
                <a:latin typeface="Times New Roman"/>
                <a:ea typeface="Calibri"/>
                <a:cs typeface="Times New Roman"/>
              </a:rPr>
              <a:t>25</a:t>
            </a:r>
            <a:r>
              <a:rPr lang="uk-UA" sz="2400" spc="-15" dirty="0">
                <a:latin typeface="Times New Roman"/>
                <a:ea typeface="Calibri"/>
                <a:cs typeface="Times New Roman"/>
              </a:rPr>
              <a:t> </a:t>
            </a:r>
            <a:r>
              <a:rPr lang="uk-UA" sz="2400" spc="-5" dirty="0">
                <a:latin typeface="Times New Roman"/>
                <a:ea typeface="Calibri"/>
                <a:cs typeface="Times New Roman"/>
              </a:rPr>
              <a:t>днів.</a:t>
            </a:r>
            <a:r>
              <a:rPr lang="ru-RU" sz="2400" dirty="0">
                <a:ea typeface="Calibri"/>
                <a:cs typeface="Times New Roman"/>
              </a:rPr>
              <a:t/>
            </a:r>
            <a:br>
              <a:rPr lang="ru-RU" sz="2400" dirty="0">
                <a:ea typeface="Calibri"/>
                <a:cs typeface="Times New Roman"/>
              </a:rPr>
            </a:br>
            <a:r>
              <a:rPr lang="ru-RU" sz="2400" dirty="0" smtClean="0">
                <a:ea typeface="Calibri"/>
                <a:cs typeface="Times New Roman"/>
              </a:rPr>
              <a:t>	П</a:t>
            </a:r>
            <a:r>
              <a:rPr lang="uk-UA" sz="2400" b="1" spc="-10" dirty="0" err="1" smtClean="0">
                <a:solidFill>
                  <a:srgbClr val="FF0000"/>
                </a:solidFill>
                <a:latin typeface="Times New Roman"/>
                <a:ea typeface="Calibri"/>
                <a:cs typeface="Times New Roman"/>
              </a:rPr>
              <a:t>ідсисних</a:t>
            </a:r>
            <a:r>
              <a:rPr lang="uk-UA" sz="2400" b="1" spc="265" dirty="0" smtClean="0">
                <a:solidFill>
                  <a:srgbClr val="FF0000"/>
                </a:solidFill>
                <a:latin typeface="Times New Roman"/>
                <a:ea typeface="Calibri"/>
                <a:cs typeface="Times New Roman"/>
              </a:rPr>
              <a:t> </a:t>
            </a:r>
            <a:r>
              <a:rPr lang="uk-UA" sz="2400" b="1" spc="-5" dirty="0">
                <a:solidFill>
                  <a:srgbClr val="FF0000"/>
                </a:solidFill>
                <a:latin typeface="Times New Roman"/>
                <a:ea typeface="Calibri"/>
                <a:cs typeface="Times New Roman"/>
              </a:rPr>
              <a:t>маток</a:t>
            </a:r>
            <a:r>
              <a:rPr lang="uk-UA" sz="2400" b="1" spc="250" dirty="0">
                <a:solidFill>
                  <a:srgbClr val="FF0000"/>
                </a:solidFill>
                <a:latin typeface="Times New Roman"/>
                <a:ea typeface="Calibri"/>
                <a:cs typeface="Times New Roman"/>
              </a:rPr>
              <a:t> </a:t>
            </a:r>
            <a:r>
              <a:rPr lang="uk-UA" sz="2400" spc="-5" dirty="0" smtClean="0">
                <a:latin typeface="Times New Roman"/>
                <a:ea typeface="Calibri"/>
                <a:cs typeface="Times New Roman"/>
              </a:rPr>
              <a:t>комплектують у групи </a:t>
            </a:r>
            <a:r>
              <a:rPr lang="uk-UA" sz="2400" spc="265" dirty="0" smtClean="0">
                <a:latin typeface="Times New Roman"/>
                <a:ea typeface="Calibri"/>
                <a:cs typeface="Times New Roman"/>
              </a:rPr>
              <a:t> </a:t>
            </a:r>
            <a:r>
              <a:rPr lang="uk-UA" sz="2400" dirty="0">
                <a:latin typeface="Times New Roman"/>
                <a:ea typeface="Calibri"/>
                <a:cs typeface="Times New Roman"/>
              </a:rPr>
              <a:t>на</a:t>
            </a:r>
            <a:r>
              <a:rPr lang="uk-UA" sz="2400" spc="245" dirty="0">
                <a:latin typeface="Times New Roman"/>
                <a:ea typeface="Calibri"/>
                <a:cs typeface="Times New Roman"/>
              </a:rPr>
              <a:t> </a:t>
            </a:r>
            <a:r>
              <a:rPr lang="uk-UA" sz="2400" dirty="0">
                <a:latin typeface="Times New Roman"/>
                <a:ea typeface="Calibri"/>
                <a:cs typeface="Times New Roman"/>
              </a:rPr>
              <a:t>5</a:t>
            </a:r>
            <a:r>
              <a:rPr lang="uk-UA" sz="2400" spc="285" dirty="0">
                <a:latin typeface="Times New Roman"/>
                <a:ea typeface="Calibri"/>
                <a:cs typeface="Times New Roman"/>
              </a:rPr>
              <a:t> </a:t>
            </a:r>
            <a:r>
              <a:rPr lang="uk-UA" sz="2400" dirty="0">
                <a:latin typeface="Times New Roman"/>
                <a:ea typeface="Calibri"/>
                <a:cs typeface="Times New Roman"/>
              </a:rPr>
              <a:t>–</a:t>
            </a:r>
            <a:r>
              <a:rPr lang="uk-UA" sz="2400" spc="255" dirty="0">
                <a:latin typeface="Times New Roman"/>
                <a:ea typeface="Calibri"/>
                <a:cs typeface="Times New Roman"/>
              </a:rPr>
              <a:t> </a:t>
            </a:r>
            <a:r>
              <a:rPr lang="uk-UA" sz="2400" dirty="0">
                <a:latin typeface="Times New Roman"/>
                <a:ea typeface="Calibri"/>
                <a:cs typeface="Times New Roman"/>
              </a:rPr>
              <a:t>7</a:t>
            </a:r>
            <a:r>
              <a:rPr lang="uk-UA" sz="2400" spc="250" dirty="0">
                <a:latin typeface="Times New Roman"/>
                <a:ea typeface="Calibri"/>
                <a:cs typeface="Times New Roman"/>
              </a:rPr>
              <a:t> </a:t>
            </a:r>
            <a:r>
              <a:rPr lang="uk-UA" sz="2400" spc="-5" dirty="0">
                <a:latin typeface="Times New Roman"/>
                <a:ea typeface="Calibri"/>
                <a:cs typeface="Times New Roman"/>
              </a:rPr>
              <a:t>день</a:t>
            </a:r>
            <a:r>
              <a:rPr lang="uk-UA" sz="2400" spc="255" dirty="0">
                <a:latin typeface="Times New Roman"/>
                <a:ea typeface="Calibri"/>
                <a:cs typeface="Times New Roman"/>
              </a:rPr>
              <a:t> </a:t>
            </a:r>
            <a:r>
              <a:rPr lang="uk-UA" sz="2400" spc="-10" dirty="0">
                <a:latin typeface="Times New Roman"/>
                <a:ea typeface="Calibri"/>
                <a:cs typeface="Times New Roman"/>
              </a:rPr>
              <a:t>після</a:t>
            </a:r>
            <a:r>
              <a:rPr lang="uk-UA" sz="2400" spc="260" dirty="0">
                <a:latin typeface="Times New Roman"/>
                <a:ea typeface="Calibri"/>
                <a:cs typeface="Times New Roman"/>
              </a:rPr>
              <a:t> </a:t>
            </a:r>
            <a:r>
              <a:rPr lang="uk-UA" sz="2400" spc="-5" dirty="0">
                <a:latin typeface="Times New Roman"/>
                <a:ea typeface="Calibri"/>
                <a:cs typeface="Times New Roman"/>
              </a:rPr>
              <a:t>опоросу</a:t>
            </a:r>
            <a:r>
              <a:rPr lang="uk-UA" sz="2400" spc="240" dirty="0">
                <a:latin typeface="Times New Roman"/>
                <a:ea typeface="Calibri"/>
                <a:cs typeface="Times New Roman"/>
              </a:rPr>
              <a:t> </a:t>
            </a:r>
            <a:r>
              <a:rPr lang="uk-UA" sz="2400" dirty="0">
                <a:latin typeface="Times New Roman"/>
                <a:ea typeface="Calibri"/>
                <a:cs typeface="Times New Roman"/>
              </a:rPr>
              <a:t>за</a:t>
            </a:r>
            <a:r>
              <a:rPr lang="uk-UA" sz="2400" spc="255" dirty="0">
                <a:latin typeface="Times New Roman"/>
                <a:ea typeface="Calibri"/>
                <a:cs typeface="Times New Roman"/>
              </a:rPr>
              <a:t> </a:t>
            </a:r>
            <a:r>
              <a:rPr lang="uk-UA" sz="2400" spc="-5" dirty="0">
                <a:latin typeface="Times New Roman"/>
                <a:ea typeface="Calibri"/>
                <a:cs typeface="Times New Roman"/>
              </a:rPr>
              <a:t>тими</a:t>
            </a:r>
            <a:r>
              <a:rPr lang="uk-UA" sz="2400" spc="225" dirty="0">
                <a:latin typeface="Times New Roman"/>
                <a:ea typeface="Calibri"/>
                <a:cs typeface="Times New Roman"/>
              </a:rPr>
              <a:t> </a:t>
            </a:r>
            <a:r>
              <a:rPr lang="uk-UA" sz="2400" spc="-5" dirty="0">
                <a:latin typeface="Times New Roman"/>
                <a:ea typeface="Calibri"/>
                <a:cs typeface="Times New Roman"/>
              </a:rPr>
              <a:t>самими</a:t>
            </a:r>
            <a:r>
              <a:rPr lang="uk-UA" sz="2400" spc="285" dirty="0">
                <a:latin typeface="Times New Roman"/>
                <a:ea typeface="Calibri"/>
                <a:cs typeface="Times New Roman"/>
              </a:rPr>
              <a:t> </a:t>
            </a:r>
            <a:r>
              <a:rPr lang="uk-UA" sz="2400" spc="-5" dirty="0">
                <a:latin typeface="Times New Roman"/>
                <a:ea typeface="Calibri"/>
                <a:cs typeface="Times New Roman"/>
              </a:rPr>
              <a:t>ознаками,</a:t>
            </a:r>
            <a:r>
              <a:rPr lang="uk-UA" sz="2400" spc="295" dirty="0">
                <a:latin typeface="Times New Roman"/>
                <a:ea typeface="Calibri"/>
                <a:cs typeface="Times New Roman"/>
              </a:rPr>
              <a:t> </a:t>
            </a:r>
            <a:r>
              <a:rPr lang="uk-UA" sz="2400" dirty="0">
                <a:latin typeface="Times New Roman"/>
                <a:ea typeface="Calibri"/>
                <a:cs typeface="Times New Roman"/>
              </a:rPr>
              <a:t>що</a:t>
            </a:r>
            <a:r>
              <a:rPr lang="uk-UA" sz="2400" spc="285" dirty="0">
                <a:latin typeface="Times New Roman"/>
                <a:ea typeface="Calibri"/>
                <a:cs typeface="Times New Roman"/>
              </a:rPr>
              <a:t> </a:t>
            </a:r>
            <a:r>
              <a:rPr lang="uk-UA" sz="2400" dirty="0">
                <a:latin typeface="Times New Roman"/>
                <a:ea typeface="Calibri"/>
                <a:cs typeface="Times New Roman"/>
              </a:rPr>
              <a:t>й</a:t>
            </a:r>
            <a:r>
              <a:rPr lang="uk-UA" sz="2400" spc="285" dirty="0">
                <a:latin typeface="Times New Roman"/>
                <a:ea typeface="Calibri"/>
                <a:cs typeface="Times New Roman"/>
              </a:rPr>
              <a:t> </a:t>
            </a:r>
            <a:r>
              <a:rPr lang="uk-UA" sz="2400" spc="-5" dirty="0" smtClean="0">
                <a:latin typeface="Times New Roman"/>
                <a:ea typeface="Calibri"/>
                <a:cs typeface="Times New Roman"/>
              </a:rPr>
              <a:t>поросних (жива маса, вік, </a:t>
            </a:r>
            <a:r>
              <a:rPr lang="uk-UA" sz="2400" spc="-5" dirty="0" err="1" smtClean="0">
                <a:latin typeface="Times New Roman"/>
                <a:ea typeface="Calibri"/>
                <a:cs typeface="Times New Roman"/>
              </a:rPr>
              <a:t>вгодованість,походження</a:t>
            </a:r>
            <a:r>
              <a:rPr lang="uk-UA" sz="2400" spc="-5" dirty="0" smtClean="0">
                <a:latin typeface="Times New Roman"/>
                <a:ea typeface="Calibri"/>
                <a:cs typeface="Times New Roman"/>
              </a:rPr>
              <a:t>)</a:t>
            </a:r>
            <a:r>
              <a:rPr lang="uk-UA" sz="2400" spc="280" dirty="0" smtClean="0">
                <a:latin typeface="Times New Roman"/>
                <a:ea typeface="Calibri"/>
                <a:cs typeface="Times New Roman"/>
              </a:rPr>
              <a:t> </a:t>
            </a:r>
            <a:r>
              <a:rPr lang="uk-UA" sz="2400" dirty="0">
                <a:latin typeface="Times New Roman"/>
                <a:ea typeface="Calibri"/>
                <a:cs typeface="Times New Roman"/>
              </a:rPr>
              <a:t>та</a:t>
            </a:r>
            <a:r>
              <a:rPr lang="uk-UA" sz="2400" spc="270" dirty="0">
                <a:latin typeface="Times New Roman"/>
                <a:ea typeface="Calibri"/>
                <a:cs typeface="Times New Roman"/>
              </a:rPr>
              <a:t> </a:t>
            </a:r>
            <a:r>
              <a:rPr lang="uk-UA" sz="2400" dirty="0">
                <a:latin typeface="Times New Roman"/>
                <a:ea typeface="Calibri"/>
                <a:cs typeface="Times New Roman"/>
              </a:rPr>
              <a:t>з</a:t>
            </a:r>
            <a:r>
              <a:rPr lang="uk-UA" sz="2400" spc="290" dirty="0">
                <a:latin typeface="Times New Roman"/>
                <a:ea typeface="Calibri"/>
                <a:cs typeface="Times New Roman"/>
              </a:rPr>
              <a:t> </a:t>
            </a:r>
            <a:r>
              <a:rPr lang="uk-UA" sz="2400" spc="-5" dirty="0">
                <a:latin typeface="Times New Roman"/>
                <a:ea typeface="Calibri"/>
                <a:cs typeface="Times New Roman"/>
              </a:rPr>
              <a:t>урахуванням</a:t>
            </a:r>
            <a:r>
              <a:rPr lang="uk-UA" sz="2400" spc="285" dirty="0">
                <a:latin typeface="Times New Roman"/>
                <a:ea typeface="Calibri"/>
                <a:cs typeface="Times New Roman"/>
              </a:rPr>
              <a:t> </a:t>
            </a:r>
            <a:r>
              <a:rPr lang="uk-UA" sz="2400" spc="-5" dirty="0">
                <a:latin typeface="Times New Roman"/>
                <a:ea typeface="Calibri"/>
                <a:cs typeface="Times New Roman"/>
              </a:rPr>
              <a:t>кількості</a:t>
            </a:r>
            <a:r>
              <a:rPr lang="uk-UA" sz="2400" spc="285" dirty="0">
                <a:latin typeface="Times New Roman"/>
                <a:ea typeface="Calibri"/>
                <a:cs typeface="Times New Roman"/>
              </a:rPr>
              <a:t> </a:t>
            </a:r>
            <a:r>
              <a:rPr lang="uk-UA" sz="2400" dirty="0">
                <a:latin typeface="Times New Roman"/>
                <a:ea typeface="Calibri"/>
                <a:cs typeface="Times New Roman"/>
              </a:rPr>
              <a:t>і</a:t>
            </a:r>
            <a:r>
              <a:rPr lang="uk-UA" sz="2400" spc="285" dirty="0">
                <a:latin typeface="Times New Roman"/>
                <a:ea typeface="Calibri"/>
                <a:cs typeface="Times New Roman"/>
              </a:rPr>
              <a:t> </a:t>
            </a:r>
            <a:r>
              <a:rPr lang="uk-UA" sz="2400" spc="-5" dirty="0">
                <a:latin typeface="Times New Roman"/>
                <a:ea typeface="Calibri"/>
                <a:cs typeface="Times New Roman"/>
              </a:rPr>
              <a:t>якості</a:t>
            </a:r>
            <a:r>
              <a:rPr lang="uk-UA" sz="2400" spc="270" dirty="0">
                <a:latin typeface="Times New Roman"/>
                <a:ea typeface="Calibri"/>
                <a:cs typeface="Times New Roman"/>
              </a:rPr>
              <a:t> </a:t>
            </a:r>
            <a:r>
              <a:rPr lang="uk-UA" sz="2400" spc="-5" dirty="0">
                <a:latin typeface="Times New Roman"/>
                <a:ea typeface="Calibri"/>
                <a:cs typeface="Times New Roman"/>
              </a:rPr>
              <a:t>поросят</a:t>
            </a:r>
            <a:r>
              <a:rPr lang="uk-UA" sz="2400" spc="285" dirty="0">
                <a:latin typeface="Times New Roman"/>
                <a:ea typeface="Calibri"/>
                <a:cs typeface="Times New Roman"/>
              </a:rPr>
              <a:t> </a:t>
            </a:r>
            <a:r>
              <a:rPr lang="uk-UA" sz="2400" dirty="0">
                <a:latin typeface="Times New Roman"/>
                <a:ea typeface="Calibri"/>
                <a:cs typeface="Times New Roman"/>
              </a:rPr>
              <a:t>у</a:t>
            </a:r>
            <a:r>
              <a:rPr lang="uk-UA" sz="2400" spc="225" dirty="0">
                <a:latin typeface="Times New Roman"/>
                <a:ea typeface="Calibri"/>
                <a:cs typeface="Times New Roman"/>
              </a:rPr>
              <a:t> </a:t>
            </a:r>
            <a:r>
              <a:rPr lang="uk-UA" sz="2400" spc="-5" dirty="0">
                <a:latin typeface="Times New Roman"/>
                <a:ea typeface="Calibri"/>
                <a:cs typeface="Times New Roman"/>
              </a:rPr>
              <a:t>гнізді.</a:t>
            </a:r>
            <a:r>
              <a:rPr lang="uk-UA" sz="2400" spc="25" dirty="0">
                <a:latin typeface="Times New Roman"/>
                <a:ea typeface="Calibri"/>
                <a:cs typeface="Times New Roman"/>
              </a:rPr>
              <a:t> </a:t>
            </a:r>
            <a:r>
              <a:rPr lang="uk-UA" sz="2400" spc="-5" dirty="0">
                <a:latin typeface="Times New Roman"/>
                <a:ea typeface="Calibri"/>
                <a:cs typeface="Times New Roman"/>
              </a:rPr>
              <a:t>Різниця</a:t>
            </a:r>
            <a:r>
              <a:rPr lang="uk-UA" sz="2400" spc="30" dirty="0">
                <a:latin typeface="Times New Roman"/>
                <a:ea typeface="Calibri"/>
                <a:cs typeface="Times New Roman"/>
              </a:rPr>
              <a:t> </a:t>
            </a:r>
            <a:r>
              <a:rPr lang="uk-UA" sz="2400" dirty="0">
                <a:latin typeface="Times New Roman"/>
                <a:ea typeface="Calibri"/>
                <a:cs typeface="Times New Roman"/>
              </a:rPr>
              <a:t>в</a:t>
            </a:r>
            <a:r>
              <a:rPr lang="uk-UA" sz="2400" spc="30" dirty="0">
                <a:latin typeface="Times New Roman"/>
                <a:ea typeface="Calibri"/>
                <a:cs typeface="Times New Roman"/>
              </a:rPr>
              <a:t> </a:t>
            </a:r>
            <a:r>
              <a:rPr lang="uk-UA" sz="2400" spc="-5" dirty="0">
                <a:latin typeface="Times New Roman"/>
                <a:ea typeface="Calibri"/>
                <a:cs typeface="Times New Roman"/>
              </a:rPr>
              <a:t>строках</a:t>
            </a:r>
            <a:r>
              <a:rPr lang="uk-UA" sz="2400" spc="35" dirty="0">
                <a:latin typeface="Times New Roman"/>
                <a:ea typeface="Calibri"/>
                <a:cs typeface="Times New Roman"/>
              </a:rPr>
              <a:t> </a:t>
            </a:r>
            <a:r>
              <a:rPr lang="uk-UA" sz="2400" spc="35" dirty="0" smtClean="0">
                <a:latin typeface="Times New Roman"/>
                <a:ea typeface="Calibri"/>
                <a:cs typeface="Times New Roman"/>
              </a:rPr>
              <a:t/>
            </a:r>
            <a:br>
              <a:rPr lang="uk-UA" sz="2400" spc="35" dirty="0" smtClean="0">
                <a:latin typeface="Times New Roman"/>
                <a:ea typeface="Calibri"/>
                <a:cs typeface="Times New Roman"/>
              </a:rPr>
            </a:br>
            <a:r>
              <a:rPr lang="uk-UA" sz="2400" spc="-10" dirty="0" smtClean="0">
                <a:latin typeface="Times New Roman"/>
                <a:ea typeface="Calibri"/>
                <a:cs typeface="Times New Roman"/>
              </a:rPr>
              <a:t>опоросів</a:t>
            </a:r>
            <a:r>
              <a:rPr lang="uk-UA" sz="2400" spc="30" dirty="0" smtClean="0">
                <a:latin typeface="Times New Roman"/>
                <a:ea typeface="Calibri"/>
                <a:cs typeface="Times New Roman"/>
              </a:rPr>
              <a:t> </a:t>
            </a:r>
            <a:r>
              <a:rPr lang="uk-UA" sz="2400" spc="-5" dirty="0">
                <a:latin typeface="Times New Roman"/>
                <a:ea typeface="Calibri"/>
                <a:cs typeface="Times New Roman"/>
              </a:rPr>
              <a:t>маток</a:t>
            </a:r>
            <a:r>
              <a:rPr lang="uk-UA" sz="2400" spc="20" dirty="0">
                <a:latin typeface="Times New Roman"/>
                <a:ea typeface="Calibri"/>
                <a:cs typeface="Times New Roman"/>
              </a:rPr>
              <a:t> </a:t>
            </a:r>
            <a:r>
              <a:rPr lang="uk-UA" sz="2400" spc="-5" dirty="0" smtClean="0">
                <a:latin typeface="Times New Roman"/>
                <a:ea typeface="Calibri"/>
                <a:cs typeface="Times New Roman"/>
              </a:rPr>
              <a:t>аналогів- не більше </a:t>
            </a:r>
            <a:r>
              <a:rPr lang="uk-UA" sz="2400" dirty="0" smtClean="0">
                <a:latin typeface="Times New Roman"/>
                <a:ea typeface="Calibri"/>
                <a:cs typeface="Times New Roman"/>
              </a:rPr>
              <a:t>5</a:t>
            </a:r>
            <a:r>
              <a:rPr lang="uk-UA" sz="2400" spc="20" dirty="0" smtClean="0">
                <a:latin typeface="Times New Roman"/>
                <a:ea typeface="Calibri"/>
                <a:cs typeface="Times New Roman"/>
              </a:rPr>
              <a:t> </a:t>
            </a:r>
            <a:r>
              <a:rPr lang="uk-UA" sz="2400" spc="-5" dirty="0">
                <a:latin typeface="Times New Roman"/>
                <a:ea typeface="Calibri"/>
                <a:cs typeface="Times New Roman"/>
              </a:rPr>
              <a:t>днів,</a:t>
            </a:r>
            <a:r>
              <a:rPr lang="uk-UA" sz="2400" spc="25" dirty="0">
                <a:latin typeface="Times New Roman"/>
                <a:ea typeface="Calibri"/>
                <a:cs typeface="Times New Roman"/>
              </a:rPr>
              <a:t> </a:t>
            </a:r>
            <a:r>
              <a:rPr lang="uk-UA" sz="2400" spc="25" dirty="0" smtClean="0">
                <a:latin typeface="Times New Roman"/>
                <a:ea typeface="Calibri"/>
                <a:cs typeface="Times New Roman"/>
              </a:rPr>
              <a:t/>
            </a:r>
            <a:br>
              <a:rPr lang="uk-UA" sz="2400" spc="25" dirty="0" smtClean="0">
                <a:latin typeface="Times New Roman"/>
                <a:ea typeface="Calibri"/>
                <a:cs typeface="Times New Roman"/>
              </a:rPr>
            </a:br>
            <a:r>
              <a:rPr lang="uk-UA" sz="2400" dirty="0" smtClean="0">
                <a:latin typeface="Times New Roman"/>
                <a:ea typeface="Calibri"/>
                <a:cs typeface="Times New Roman"/>
              </a:rPr>
              <a:t>а</a:t>
            </a:r>
            <a:r>
              <a:rPr lang="uk-UA" sz="2400" spc="335" dirty="0" smtClean="0">
                <a:latin typeface="Times New Roman"/>
                <a:ea typeface="Calibri"/>
                <a:cs typeface="Times New Roman"/>
              </a:rPr>
              <a:t> </a:t>
            </a:r>
            <a:r>
              <a:rPr lang="uk-UA" sz="2400" dirty="0">
                <a:latin typeface="Times New Roman"/>
                <a:ea typeface="Calibri"/>
                <a:cs typeface="Times New Roman"/>
              </a:rPr>
              <a:t>по</a:t>
            </a:r>
            <a:r>
              <a:rPr lang="uk-UA" sz="2400" spc="5" dirty="0">
                <a:latin typeface="Times New Roman"/>
                <a:ea typeface="Calibri"/>
                <a:cs typeface="Times New Roman"/>
              </a:rPr>
              <a:t> </a:t>
            </a:r>
            <a:r>
              <a:rPr lang="uk-UA" sz="2400" spc="-10" dirty="0">
                <a:latin typeface="Times New Roman"/>
                <a:ea typeface="Calibri"/>
                <a:cs typeface="Times New Roman"/>
              </a:rPr>
              <a:t>групі</a:t>
            </a:r>
            <a:r>
              <a:rPr lang="uk-UA" sz="2400" spc="5" dirty="0">
                <a:latin typeface="Times New Roman"/>
                <a:ea typeface="Calibri"/>
                <a:cs typeface="Times New Roman"/>
              </a:rPr>
              <a:t> </a:t>
            </a:r>
            <a:r>
              <a:rPr lang="uk-UA" sz="2400" spc="-5" dirty="0" smtClean="0">
                <a:latin typeface="Times New Roman"/>
                <a:ea typeface="Calibri"/>
                <a:cs typeface="Times New Roman"/>
              </a:rPr>
              <a:t>20.</a:t>
            </a:r>
            <a:br>
              <a:rPr lang="uk-UA" sz="2400" spc="-5" dirty="0" smtClean="0">
                <a:latin typeface="Times New Roman"/>
                <a:ea typeface="Calibri"/>
                <a:cs typeface="Times New Roman"/>
              </a:rPr>
            </a:br>
            <a:r>
              <a:rPr lang="uk-UA" sz="2400" spc="-5" dirty="0" smtClean="0">
                <a:latin typeface="Times New Roman"/>
                <a:ea typeface="Calibri"/>
                <a:cs typeface="Times New Roman"/>
              </a:rPr>
              <a:t> </a:t>
            </a:r>
            <a:r>
              <a:rPr lang="uk-UA" sz="2400" spc="-5" dirty="0">
                <a:latin typeface="Times New Roman"/>
                <a:ea typeface="Calibri"/>
                <a:cs typeface="Times New Roman"/>
              </a:rPr>
              <a:t>Приплід</a:t>
            </a:r>
            <a:r>
              <a:rPr lang="uk-UA" sz="2400" spc="5" dirty="0">
                <a:latin typeface="Times New Roman"/>
                <a:ea typeface="Calibri"/>
                <a:cs typeface="Times New Roman"/>
              </a:rPr>
              <a:t> </a:t>
            </a:r>
            <a:r>
              <a:rPr lang="uk-UA" sz="2400" dirty="0">
                <a:latin typeface="Times New Roman"/>
                <a:ea typeface="Calibri"/>
                <a:cs typeface="Times New Roman"/>
              </a:rPr>
              <a:t>має</a:t>
            </a:r>
            <a:r>
              <a:rPr lang="uk-UA" sz="2400" spc="-5" dirty="0">
                <a:latin typeface="Times New Roman"/>
                <a:ea typeface="Calibri"/>
                <a:cs typeface="Times New Roman"/>
              </a:rPr>
              <a:t> бути</a:t>
            </a:r>
            <a:r>
              <a:rPr lang="uk-UA" sz="2400" dirty="0">
                <a:latin typeface="Times New Roman"/>
                <a:ea typeface="Calibri"/>
                <a:cs typeface="Times New Roman"/>
              </a:rPr>
              <a:t> від</a:t>
            </a:r>
            <a:r>
              <a:rPr lang="uk-UA" sz="2400" spc="-10" dirty="0">
                <a:latin typeface="Times New Roman"/>
                <a:ea typeface="Calibri"/>
                <a:cs typeface="Times New Roman"/>
              </a:rPr>
              <a:t> одного</a:t>
            </a:r>
            <a:r>
              <a:rPr lang="uk-UA" sz="2400" spc="5" dirty="0">
                <a:latin typeface="Times New Roman"/>
                <a:ea typeface="Calibri"/>
                <a:cs typeface="Times New Roman"/>
              </a:rPr>
              <a:t> </a:t>
            </a:r>
            <a:r>
              <a:rPr lang="uk-UA" sz="2400" spc="-5" dirty="0">
                <a:latin typeface="Times New Roman"/>
                <a:ea typeface="Calibri"/>
                <a:cs typeface="Times New Roman"/>
              </a:rPr>
              <a:t>кнура.</a:t>
            </a:r>
            <a:r>
              <a:rPr lang="ru-RU" sz="2400" dirty="0">
                <a:ea typeface="Calibri"/>
                <a:cs typeface="Times New Roman"/>
              </a:rPr>
              <a:t/>
            </a:r>
            <a:br>
              <a:rPr lang="ru-RU" sz="2400" dirty="0">
                <a:ea typeface="Calibri"/>
                <a:cs typeface="Times New Roman"/>
              </a:rPr>
            </a:b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58112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20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94722"/>
          </a:xfrm>
        </p:spPr>
        <p:txBody>
          <a:bodyPr>
            <a:normAutofit fontScale="90000"/>
          </a:bodyPr>
          <a:lstStyle/>
          <a:p>
            <a:pPr marL="25400" marR="78105" indent="449580" algn="l" eaLnBrk="0" hangingPunct="0">
              <a:lnSpc>
                <a:spcPct val="115000"/>
              </a:lnSpc>
              <a:spcAft>
                <a:spcPts val="0"/>
              </a:spcAft>
            </a:pPr>
            <a:r>
              <a:rPr lang="uk-UA" sz="2700" b="1" spc="210" dirty="0" smtClean="0">
                <a:solidFill>
                  <a:srgbClr val="002060"/>
                </a:solidFill>
                <a:latin typeface="Times New Roman"/>
                <a:ea typeface="Calibri"/>
                <a:cs typeface="Times New Roman"/>
              </a:rPr>
              <a:t>Зважують</a:t>
            </a:r>
            <a:r>
              <a:rPr lang="uk-UA" sz="2700" spc="210" dirty="0" smtClean="0">
                <a:latin typeface="Times New Roman"/>
                <a:ea typeface="Calibri"/>
                <a:cs typeface="Times New Roman"/>
              </a:rPr>
              <a:t> </a:t>
            </a:r>
            <a:r>
              <a:rPr lang="uk-UA" sz="2700" spc="-10" dirty="0">
                <a:latin typeface="Times New Roman"/>
                <a:ea typeface="Calibri"/>
                <a:cs typeface="Times New Roman"/>
              </a:rPr>
              <a:t>поросних</a:t>
            </a:r>
            <a:r>
              <a:rPr lang="uk-UA" sz="2700" spc="200" dirty="0">
                <a:latin typeface="Times New Roman"/>
                <a:ea typeface="Calibri"/>
                <a:cs typeface="Times New Roman"/>
              </a:rPr>
              <a:t> </a:t>
            </a:r>
            <a:r>
              <a:rPr lang="uk-UA" sz="2700" dirty="0">
                <a:latin typeface="Times New Roman"/>
                <a:ea typeface="Calibri"/>
                <a:cs typeface="Times New Roman"/>
              </a:rPr>
              <a:t>маток</a:t>
            </a:r>
            <a:r>
              <a:rPr lang="uk-UA" sz="2700" spc="210" dirty="0">
                <a:latin typeface="Times New Roman"/>
                <a:ea typeface="Calibri"/>
                <a:cs typeface="Times New Roman"/>
              </a:rPr>
              <a:t> </a:t>
            </a:r>
            <a:r>
              <a:rPr lang="uk-UA" sz="2700" dirty="0" smtClean="0">
                <a:latin typeface="Times New Roman"/>
                <a:ea typeface="Calibri"/>
                <a:cs typeface="Times New Roman"/>
              </a:rPr>
              <a:t>на</a:t>
            </a:r>
            <a:r>
              <a:rPr lang="uk-UA" sz="2700" spc="200" dirty="0" smtClean="0">
                <a:latin typeface="Times New Roman"/>
                <a:ea typeface="Calibri"/>
                <a:cs typeface="Times New Roman"/>
              </a:rPr>
              <a:t> </a:t>
            </a:r>
            <a:r>
              <a:rPr lang="uk-UA" sz="2700" dirty="0">
                <a:latin typeface="Times New Roman"/>
                <a:ea typeface="Calibri"/>
                <a:cs typeface="Times New Roman"/>
              </a:rPr>
              <a:t>2</a:t>
            </a:r>
            <a:r>
              <a:rPr lang="uk-UA" sz="2700" spc="255" dirty="0">
                <a:latin typeface="Times New Roman"/>
                <a:ea typeface="Calibri"/>
                <a:cs typeface="Times New Roman"/>
              </a:rPr>
              <a:t> </a:t>
            </a:r>
            <a:r>
              <a:rPr lang="uk-UA" sz="2700" dirty="0">
                <a:latin typeface="Times New Roman"/>
                <a:ea typeface="Calibri"/>
                <a:cs typeface="Times New Roman"/>
              </a:rPr>
              <a:t>–</a:t>
            </a:r>
            <a:r>
              <a:rPr lang="uk-UA" sz="2700" spc="205" dirty="0">
                <a:latin typeface="Times New Roman"/>
                <a:ea typeface="Calibri"/>
                <a:cs typeface="Times New Roman"/>
              </a:rPr>
              <a:t> </a:t>
            </a:r>
            <a:r>
              <a:rPr lang="uk-UA" sz="2700" dirty="0">
                <a:latin typeface="Times New Roman"/>
                <a:ea typeface="Calibri"/>
                <a:cs typeface="Times New Roman"/>
              </a:rPr>
              <a:t>3</a:t>
            </a:r>
            <a:r>
              <a:rPr lang="uk-UA" sz="2700" spc="215" dirty="0">
                <a:latin typeface="Times New Roman"/>
                <a:ea typeface="Calibri"/>
                <a:cs typeface="Times New Roman"/>
              </a:rPr>
              <a:t> </a:t>
            </a:r>
            <a:r>
              <a:rPr lang="uk-UA" sz="2700" spc="-5" dirty="0">
                <a:latin typeface="Times New Roman"/>
                <a:ea typeface="Calibri"/>
                <a:cs typeface="Times New Roman"/>
              </a:rPr>
              <a:t>день</a:t>
            </a:r>
            <a:r>
              <a:rPr lang="uk-UA" sz="2700" spc="205" dirty="0">
                <a:latin typeface="Times New Roman"/>
                <a:ea typeface="Calibri"/>
                <a:cs typeface="Times New Roman"/>
              </a:rPr>
              <a:t> </a:t>
            </a:r>
            <a:r>
              <a:rPr lang="uk-UA" sz="2700" spc="-5" dirty="0">
                <a:latin typeface="Times New Roman"/>
                <a:ea typeface="Calibri"/>
                <a:cs typeface="Times New Roman"/>
              </a:rPr>
              <a:t>після</a:t>
            </a:r>
            <a:r>
              <a:rPr lang="uk-UA" sz="2700" spc="210" dirty="0">
                <a:latin typeface="Times New Roman"/>
                <a:ea typeface="Calibri"/>
                <a:cs typeface="Times New Roman"/>
              </a:rPr>
              <a:t> </a:t>
            </a:r>
            <a:r>
              <a:rPr lang="uk-UA" sz="2700" spc="-5" dirty="0">
                <a:latin typeface="Times New Roman"/>
                <a:ea typeface="Calibri"/>
                <a:cs typeface="Times New Roman"/>
              </a:rPr>
              <a:t>парування,</a:t>
            </a:r>
            <a:r>
              <a:rPr lang="uk-UA" sz="2700" spc="155" dirty="0">
                <a:latin typeface="Times New Roman"/>
                <a:ea typeface="Calibri"/>
                <a:cs typeface="Times New Roman"/>
              </a:rPr>
              <a:t> </a:t>
            </a:r>
            <a:r>
              <a:rPr lang="uk-UA" sz="2700" spc="-5" dirty="0">
                <a:latin typeface="Times New Roman"/>
                <a:ea typeface="Calibri"/>
                <a:cs typeface="Times New Roman"/>
              </a:rPr>
              <a:t>підсисних</a:t>
            </a:r>
            <a:r>
              <a:rPr lang="uk-UA" sz="2700" spc="10" dirty="0">
                <a:latin typeface="Times New Roman"/>
                <a:ea typeface="Calibri"/>
                <a:cs typeface="Times New Roman"/>
              </a:rPr>
              <a:t> </a:t>
            </a:r>
            <a:r>
              <a:rPr lang="uk-UA" sz="2700" dirty="0">
                <a:latin typeface="Times New Roman"/>
                <a:ea typeface="Calibri"/>
                <a:cs typeface="Times New Roman"/>
              </a:rPr>
              <a:t>– </a:t>
            </a:r>
            <a:r>
              <a:rPr lang="uk-UA" sz="2700" spc="-5" dirty="0">
                <a:latin typeface="Times New Roman"/>
                <a:ea typeface="Calibri"/>
                <a:cs typeface="Times New Roman"/>
              </a:rPr>
              <a:t>на</a:t>
            </a:r>
            <a:r>
              <a:rPr lang="uk-UA" sz="2700" dirty="0">
                <a:latin typeface="Times New Roman"/>
                <a:ea typeface="Calibri"/>
                <a:cs typeface="Times New Roman"/>
              </a:rPr>
              <a:t> 5, </a:t>
            </a:r>
            <a:r>
              <a:rPr lang="uk-UA" sz="2700" spc="-10" dirty="0">
                <a:latin typeface="Times New Roman"/>
                <a:ea typeface="Calibri"/>
                <a:cs typeface="Times New Roman"/>
              </a:rPr>
              <a:t>30,</a:t>
            </a:r>
            <a:r>
              <a:rPr lang="uk-UA" sz="2700" spc="-5" dirty="0">
                <a:latin typeface="Times New Roman"/>
                <a:ea typeface="Calibri"/>
                <a:cs typeface="Times New Roman"/>
              </a:rPr>
              <a:t> </a:t>
            </a:r>
            <a:r>
              <a:rPr lang="uk-UA" sz="2700" dirty="0">
                <a:latin typeface="Times New Roman"/>
                <a:ea typeface="Calibri"/>
                <a:cs typeface="Times New Roman"/>
              </a:rPr>
              <a:t>60</a:t>
            </a:r>
            <a:r>
              <a:rPr lang="uk-UA" sz="2700" spc="5" dirty="0">
                <a:latin typeface="Times New Roman"/>
                <a:ea typeface="Calibri"/>
                <a:cs typeface="Times New Roman"/>
              </a:rPr>
              <a:t> </a:t>
            </a:r>
            <a:r>
              <a:rPr lang="uk-UA" sz="2700" spc="-5" dirty="0">
                <a:latin typeface="Times New Roman"/>
                <a:ea typeface="Calibri"/>
                <a:cs typeface="Times New Roman"/>
              </a:rPr>
              <a:t>день після</a:t>
            </a:r>
            <a:r>
              <a:rPr lang="uk-UA" sz="2700" spc="-20" dirty="0">
                <a:latin typeface="Times New Roman"/>
                <a:ea typeface="Calibri"/>
                <a:cs typeface="Times New Roman"/>
              </a:rPr>
              <a:t> </a:t>
            </a:r>
            <a:r>
              <a:rPr lang="uk-UA" sz="2700" spc="-10" dirty="0" smtClean="0">
                <a:latin typeface="Times New Roman"/>
                <a:ea typeface="Calibri"/>
                <a:cs typeface="Times New Roman"/>
              </a:rPr>
              <a:t>опоросу, в кінці зрівняльного та основного періодів досліду </a:t>
            </a:r>
            <a:r>
              <a:rPr lang="ru-RU" sz="2700" dirty="0">
                <a:ea typeface="Calibri"/>
                <a:cs typeface="Times New Roman"/>
              </a:rPr>
              <a:t/>
            </a:r>
            <a:br>
              <a:rPr lang="ru-RU" sz="2700" dirty="0">
                <a:ea typeface="Calibri"/>
                <a:cs typeface="Times New Roman"/>
              </a:rPr>
            </a:br>
            <a:r>
              <a:rPr lang="ru-RU" sz="2700" dirty="0" smtClean="0">
                <a:ea typeface="Calibri"/>
                <a:cs typeface="Times New Roman"/>
              </a:rPr>
              <a:t>В</a:t>
            </a:r>
            <a:r>
              <a:rPr lang="uk-UA" sz="2700" spc="-5" dirty="0" err="1" smtClean="0">
                <a:latin typeface="Times New Roman"/>
                <a:ea typeface="Calibri"/>
                <a:cs typeface="Times New Roman"/>
              </a:rPr>
              <a:t>изначають</a:t>
            </a:r>
            <a:r>
              <a:rPr lang="uk-UA" sz="2700" spc="-10" dirty="0" smtClean="0">
                <a:latin typeface="Times New Roman"/>
                <a:ea typeface="Calibri"/>
                <a:cs typeface="Times New Roman"/>
              </a:rPr>
              <a:t> </a:t>
            </a:r>
            <a:r>
              <a:rPr lang="uk-UA" sz="2700" spc="-5" dirty="0">
                <a:latin typeface="Times New Roman"/>
                <a:ea typeface="Calibri"/>
                <a:cs typeface="Times New Roman"/>
              </a:rPr>
              <a:t>такі</a:t>
            </a:r>
            <a:r>
              <a:rPr lang="uk-UA" sz="2700" spc="5" dirty="0">
                <a:latin typeface="Times New Roman"/>
                <a:ea typeface="Calibri"/>
                <a:cs typeface="Times New Roman"/>
              </a:rPr>
              <a:t> </a:t>
            </a:r>
            <a:r>
              <a:rPr lang="uk-UA" sz="2700" spc="-5" dirty="0" smtClean="0">
                <a:latin typeface="Times New Roman"/>
                <a:ea typeface="Calibri"/>
                <a:cs typeface="Times New Roman"/>
              </a:rPr>
              <a:t>показники: </a:t>
            </a:r>
            <a:br>
              <a:rPr lang="uk-UA" sz="2700" spc="-5" dirty="0" smtClean="0">
                <a:latin typeface="Times New Roman"/>
                <a:ea typeface="Calibri"/>
                <a:cs typeface="Times New Roman"/>
              </a:rPr>
            </a:br>
            <a:r>
              <a:rPr lang="uk-UA" sz="2700" dirty="0" smtClean="0">
                <a:latin typeface="Times New Roman"/>
                <a:ea typeface="Calibri"/>
                <a:cs typeface="Times New Roman"/>
              </a:rPr>
              <a:t>-</a:t>
            </a:r>
            <a:r>
              <a:rPr lang="uk-UA" sz="2700" spc="-5" dirty="0" smtClean="0">
                <a:latin typeface="Times New Roman"/>
                <a:ea typeface="Calibri"/>
                <a:cs typeface="Times New Roman"/>
              </a:rPr>
              <a:t> </a:t>
            </a:r>
            <a:r>
              <a:rPr lang="uk-UA" sz="2700" i="1" spc="-5" dirty="0">
                <a:solidFill>
                  <a:srgbClr val="002060"/>
                </a:solidFill>
                <a:latin typeface="Times New Roman"/>
                <a:ea typeface="Calibri"/>
                <a:cs typeface="Times New Roman"/>
              </a:rPr>
              <a:t>багатоплідність ;  </a:t>
            </a:r>
            <a:r>
              <a:rPr lang="uk-UA" sz="2700" i="1" spc="-5" dirty="0" smtClean="0">
                <a:solidFill>
                  <a:srgbClr val="002060"/>
                </a:solidFill>
                <a:latin typeface="Times New Roman"/>
                <a:ea typeface="Calibri"/>
                <a:cs typeface="Times New Roman"/>
              </a:rPr>
              <a:t/>
            </a:r>
            <a:br>
              <a:rPr lang="uk-UA" sz="2700" i="1" spc="-5" dirty="0" smtClean="0">
                <a:solidFill>
                  <a:srgbClr val="002060"/>
                </a:solidFill>
                <a:latin typeface="Times New Roman"/>
                <a:ea typeface="Calibri"/>
                <a:cs typeface="Times New Roman"/>
              </a:rPr>
            </a:br>
            <a:r>
              <a:rPr lang="uk-UA" sz="2700" i="1" spc="-5" dirty="0" smtClean="0">
                <a:solidFill>
                  <a:srgbClr val="002060"/>
                </a:solidFill>
                <a:latin typeface="Times New Roman"/>
                <a:ea typeface="Calibri"/>
                <a:cs typeface="Times New Roman"/>
              </a:rPr>
              <a:t>- </a:t>
            </a:r>
            <a:r>
              <a:rPr lang="uk-UA" sz="2700" i="1" spc="-5" dirty="0" err="1" smtClean="0">
                <a:solidFill>
                  <a:srgbClr val="002060"/>
                </a:solidFill>
                <a:latin typeface="Times New Roman"/>
                <a:ea typeface="Calibri"/>
                <a:cs typeface="Times New Roman"/>
              </a:rPr>
              <a:t>крупноплідність</a:t>
            </a:r>
            <a:r>
              <a:rPr lang="uk-UA" sz="2700" i="1" spc="-5" dirty="0" smtClean="0">
                <a:solidFill>
                  <a:srgbClr val="002060"/>
                </a:solidFill>
                <a:latin typeface="Times New Roman"/>
                <a:ea typeface="Calibri"/>
                <a:cs typeface="Times New Roman"/>
              </a:rPr>
              <a:t> </a:t>
            </a:r>
            <a:r>
              <a:rPr lang="uk-UA" sz="2700" i="1" spc="-5" dirty="0">
                <a:solidFill>
                  <a:srgbClr val="002060"/>
                </a:solidFill>
                <a:latin typeface="Times New Roman"/>
                <a:ea typeface="Calibri"/>
                <a:cs typeface="Times New Roman"/>
              </a:rPr>
              <a:t>;</a:t>
            </a:r>
            <a:r>
              <a:rPr lang="uk-UA" sz="2700" i="1" spc="125" dirty="0">
                <a:solidFill>
                  <a:srgbClr val="002060"/>
                </a:solidFill>
                <a:latin typeface="Times New Roman"/>
                <a:ea typeface="Calibri"/>
                <a:cs typeface="Times New Roman"/>
              </a:rPr>
              <a:t> </a:t>
            </a:r>
            <a:r>
              <a:rPr lang="uk-UA" sz="2700" i="1" spc="125" dirty="0" smtClean="0">
                <a:solidFill>
                  <a:srgbClr val="002060"/>
                </a:solidFill>
                <a:latin typeface="Times New Roman"/>
                <a:ea typeface="Calibri"/>
                <a:cs typeface="Times New Roman"/>
              </a:rPr>
              <a:t/>
            </a:r>
            <a:br>
              <a:rPr lang="uk-UA" sz="2700" i="1" spc="125" dirty="0" smtClean="0">
                <a:solidFill>
                  <a:srgbClr val="002060"/>
                </a:solidFill>
                <a:latin typeface="Times New Roman"/>
                <a:ea typeface="Calibri"/>
                <a:cs typeface="Times New Roman"/>
              </a:rPr>
            </a:br>
            <a:r>
              <a:rPr lang="uk-UA" sz="2700" i="1" spc="125" dirty="0" smtClean="0">
                <a:solidFill>
                  <a:srgbClr val="002060"/>
                </a:solidFill>
                <a:latin typeface="Times New Roman"/>
                <a:ea typeface="Calibri"/>
                <a:cs typeface="Times New Roman"/>
              </a:rPr>
              <a:t>- </a:t>
            </a:r>
            <a:r>
              <a:rPr lang="uk-UA" sz="2700" i="1" spc="-5" dirty="0" smtClean="0">
                <a:solidFill>
                  <a:srgbClr val="002060"/>
                </a:solidFill>
                <a:latin typeface="Times New Roman"/>
                <a:ea typeface="Calibri"/>
                <a:cs typeface="Times New Roman"/>
              </a:rPr>
              <a:t>молочність</a:t>
            </a:r>
            <a:r>
              <a:rPr lang="uk-UA" sz="2700" i="1" spc="120" dirty="0" smtClean="0">
                <a:solidFill>
                  <a:srgbClr val="002060"/>
                </a:solidFill>
                <a:latin typeface="Times New Roman"/>
                <a:ea typeface="Calibri"/>
                <a:cs typeface="Times New Roman"/>
              </a:rPr>
              <a:t> </a:t>
            </a:r>
            <a:r>
              <a:rPr lang="uk-UA" sz="2700" i="1" spc="-5" dirty="0">
                <a:solidFill>
                  <a:srgbClr val="002060"/>
                </a:solidFill>
                <a:latin typeface="Times New Roman"/>
                <a:ea typeface="Calibri"/>
                <a:cs typeface="Times New Roman"/>
              </a:rPr>
              <a:t>свиноматок.</a:t>
            </a:r>
            <a:r>
              <a:rPr lang="uk-UA" sz="2700" i="1" spc="185" dirty="0">
                <a:solidFill>
                  <a:srgbClr val="002060"/>
                </a:solidFill>
                <a:latin typeface="Times New Roman"/>
                <a:ea typeface="Calibri"/>
                <a:cs typeface="Times New Roman"/>
              </a:rPr>
              <a:t> </a:t>
            </a:r>
            <a:r>
              <a:rPr lang="uk-UA" sz="2700" spc="185" dirty="0" smtClean="0">
                <a:latin typeface="Times New Roman"/>
                <a:ea typeface="Calibri"/>
                <a:cs typeface="Times New Roman"/>
              </a:rPr>
              <a:t/>
            </a:r>
            <a:br>
              <a:rPr lang="uk-UA" sz="2700" spc="185" dirty="0" smtClean="0">
                <a:latin typeface="Times New Roman"/>
                <a:ea typeface="Calibri"/>
                <a:cs typeface="Times New Roman"/>
              </a:rPr>
            </a:br>
            <a:r>
              <a:rPr lang="uk-UA" sz="2700" dirty="0" smtClean="0">
                <a:latin typeface="Times New Roman"/>
                <a:ea typeface="Calibri"/>
                <a:cs typeface="Times New Roman"/>
              </a:rPr>
              <a:t>За </a:t>
            </a:r>
            <a:r>
              <a:rPr lang="uk-UA" sz="2700" spc="-5" dirty="0">
                <a:latin typeface="Times New Roman"/>
                <a:ea typeface="Calibri"/>
                <a:cs typeface="Times New Roman"/>
              </a:rPr>
              <a:t>цими даними</a:t>
            </a:r>
            <a:r>
              <a:rPr lang="uk-UA" sz="2700" dirty="0">
                <a:latin typeface="Times New Roman"/>
                <a:ea typeface="Calibri"/>
                <a:cs typeface="Times New Roman"/>
              </a:rPr>
              <a:t> </a:t>
            </a:r>
            <a:r>
              <a:rPr lang="uk-UA" sz="2700" spc="-5" dirty="0">
                <a:latin typeface="Times New Roman"/>
                <a:ea typeface="Calibri"/>
                <a:cs typeface="Times New Roman"/>
              </a:rPr>
              <a:t>визначають</a:t>
            </a:r>
            <a:r>
              <a:rPr lang="uk-UA" sz="2700" spc="-10" dirty="0">
                <a:latin typeface="Times New Roman"/>
                <a:ea typeface="Calibri"/>
                <a:cs typeface="Times New Roman"/>
              </a:rPr>
              <a:t> </a:t>
            </a:r>
            <a:r>
              <a:rPr lang="uk-UA" sz="2700" spc="-5" dirty="0">
                <a:latin typeface="Times New Roman"/>
                <a:ea typeface="Calibri"/>
                <a:cs typeface="Times New Roman"/>
              </a:rPr>
              <a:t>молочність</a:t>
            </a:r>
            <a:r>
              <a:rPr lang="uk-UA" sz="2700" spc="-20" dirty="0">
                <a:latin typeface="Times New Roman"/>
                <a:ea typeface="Calibri"/>
                <a:cs typeface="Times New Roman"/>
              </a:rPr>
              <a:t> </a:t>
            </a:r>
            <a:r>
              <a:rPr lang="uk-UA" sz="2700" spc="-5" dirty="0">
                <a:latin typeface="Times New Roman"/>
                <a:ea typeface="Calibri"/>
                <a:cs typeface="Times New Roman"/>
              </a:rPr>
              <a:t>матки</a:t>
            </a:r>
            <a:r>
              <a:rPr lang="uk-UA" sz="2700" spc="5" dirty="0">
                <a:latin typeface="Times New Roman"/>
                <a:ea typeface="Calibri"/>
                <a:cs typeface="Times New Roman"/>
              </a:rPr>
              <a:t> </a:t>
            </a:r>
            <a:r>
              <a:rPr lang="uk-UA" sz="2700" spc="-5" dirty="0">
                <a:latin typeface="Times New Roman"/>
                <a:ea typeface="Calibri"/>
                <a:cs typeface="Times New Roman"/>
              </a:rPr>
              <a:t>за</a:t>
            </a:r>
            <a:r>
              <a:rPr lang="uk-UA" sz="2700" spc="-15" dirty="0">
                <a:latin typeface="Times New Roman"/>
                <a:ea typeface="Calibri"/>
                <a:cs typeface="Times New Roman"/>
              </a:rPr>
              <a:t> </a:t>
            </a:r>
            <a:r>
              <a:rPr lang="uk-UA" sz="2700" spc="-5" dirty="0">
                <a:latin typeface="Times New Roman"/>
                <a:ea typeface="Calibri"/>
                <a:cs typeface="Times New Roman"/>
              </a:rPr>
              <a:t>декаду</a:t>
            </a:r>
            <a:r>
              <a:rPr lang="uk-UA" sz="2700" spc="-20" dirty="0">
                <a:latin typeface="Times New Roman"/>
                <a:ea typeface="Calibri"/>
                <a:cs typeface="Times New Roman"/>
              </a:rPr>
              <a:t> </a:t>
            </a:r>
            <a:r>
              <a:rPr lang="uk-UA" sz="2700" spc="-5" dirty="0">
                <a:latin typeface="Times New Roman"/>
                <a:ea typeface="Calibri"/>
                <a:cs typeface="Times New Roman"/>
              </a:rPr>
              <a:t>та</a:t>
            </a:r>
            <a:r>
              <a:rPr lang="uk-UA" sz="2700" spc="5" dirty="0">
                <a:latin typeface="Times New Roman"/>
                <a:ea typeface="Calibri"/>
                <a:cs typeface="Times New Roman"/>
              </a:rPr>
              <a:t> </a:t>
            </a:r>
            <a:r>
              <a:rPr lang="uk-UA" sz="2700" dirty="0">
                <a:latin typeface="Times New Roman"/>
                <a:ea typeface="Calibri"/>
                <a:cs typeface="Times New Roman"/>
              </a:rPr>
              <a:t>всю</a:t>
            </a:r>
            <a:r>
              <a:rPr lang="uk-UA" sz="2700" spc="-10" dirty="0">
                <a:latin typeface="Times New Roman"/>
                <a:ea typeface="Calibri"/>
                <a:cs typeface="Times New Roman"/>
              </a:rPr>
              <a:t> </a:t>
            </a:r>
            <a:r>
              <a:rPr lang="uk-UA" sz="2700" spc="-5" dirty="0">
                <a:latin typeface="Times New Roman"/>
                <a:ea typeface="Calibri"/>
                <a:cs typeface="Times New Roman"/>
              </a:rPr>
              <a:t>лактацію.</a:t>
            </a:r>
            <a:r>
              <a:rPr lang="ru-RU" sz="2700" dirty="0">
                <a:ea typeface="Calibri"/>
                <a:cs typeface="Times New Roman"/>
              </a:rPr>
              <a:t/>
            </a:r>
            <a:br>
              <a:rPr lang="ru-RU" sz="2700" dirty="0">
                <a:ea typeface="Calibri"/>
                <a:cs typeface="Times New Roman"/>
              </a:rPr>
            </a:br>
            <a:r>
              <a:rPr lang="ru-RU" sz="2700" u="sng" dirty="0" err="1" smtClean="0">
                <a:solidFill>
                  <a:srgbClr val="002060"/>
                </a:solidFill>
                <a:latin typeface="Times New Roman" panose="02020603050405020304" pitchFamily="18" charset="0"/>
                <a:ea typeface="Calibri"/>
                <a:cs typeface="Times New Roman" panose="02020603050405020304" pitchFamily="18" charset="0"/>
              </a:rPr>
              <a:t>Інші</a:t>
            </a:r>
            <a:r>
              <a:rPr lang="ru-RU" sz="2700" u="sng" dirty="0" smtClean="0">
                <a:solidFill>
                  <a:srgbClr val="002060"/>
                </a:solidFill>
                <a:latin typeface="Times New Roman" panose="02020603050405020304" pitchFamily="18" charset="0"/>
                <a:ea typeface="Calibri"/>
                <a:cs typeface="Times New Roman" panose="02020603050405020304" pitchFamily="18" charset="0"/>
              </a:rPr>
              <a:t> </a:t>
            </a:r>
            <a:r>
              <a:rPr lang="ru-RU" sz="2700" u="sng" dirty="0" err="1" smtClean="0">
                <a:solidFill>
                  <a:srgbClr val="002060"/>
                </a:solidFill>
                <a:latin typeface="Times New Roman" panose="02020603050405020304" pitchFamily="18" charset="0"/>
                <a:ea typeface="Calibri"/>
                <a:cs typeface="Times New Roman" panose="02020603050405020304" pitchFamily="18" charset="0"/>
              </a:rPr>
              <a:t>досліджувані</a:t>
            </a:r>
            <a:r>
              <a:rPr lang="ru-RU" sz="2700" u="sng" dirty="0" smtClean="0">
                <a:solidFill>
                  <a:srgbClr val="002060"/>
                </a:solidFill>
                <a:latin typeface="Times New Roman" panose="02020603050405020304" pitchFamily="18" charset="0"/>
                <a:ea typeface="Calibri"/>
                <a:cs typeface="Times New Roman" panose="02020603050405020304" pitchFamily="18" charset="0"/>
              </a:rPr>
              <a:t> </a:t>
            </a:r>
            <a:r>
              <a:rPr lang="ru-RU" sz="2700" u="sng" dirty="0" err="1" smtClean="0">
                <a:solidFill>
                  <a:srgbClr val="002060"/>
                </a:solidFill>
                <a:latin typeface="Times New Roman" panose="02020603050405020304" pitchFamily="18" charset="0"/>
                <a:ea typeface="Calibri"/>
                <a:cs typeface="Times New Roman" panose="02020603050405020304" pitchFamily="18" charset="0"/>
              </a:rPr>
              <a:t>показники</a:t>
            </a:r>
            <a:r>
              <a:rPr lang="ru-RU" sz="2700" u="sng" dirty="0" smtClean="0">
                <a:solidFill>
                  <a:srgbClr val="002060"/>
                </a:solidFill>
                <a:latin typeface="Times New Roman" panose="02020603050405020304" pitchFamily="18" charset="0"/>
                <a:ea typeface="Calibri"/>
                <a:cs typeface="Times New Roman" panose="02020603050405020304" pitchFamily="18" charset="0"/>
              </a:rPr>
              <a:t> </a:t>
            </a:r>
            <a:r>
              <a:rPr lang="ru-RU" sz="2700" dirty="0" smtClean="0">
                <a:ea typeface="Calibri"/>
                <a:cs typeface="Times New Roman"/>
              </a:rPr>
              <a:t>-</a:t>
            </a:r>
            <a:r>
              <a:rPr lang="uk-UA" sz="2700" i="1" spc="-5" dirty="0" smtClean="0">
                <a:solidFill>
                  <a:srgbClr val="002060"/>
                </a:solidFill>
                <a:latin typeface="Times New Roman"/>
                <a:ea typeface="Calibri"/>
                <a:cs typeface="Times New Roman"/>
              </a:rPr>
              <a:t>збереженість</a:t>
            </a:r>
            <a:r>
              <a:rPr lang="uk-UA" sz="2700" i="1" spc="180" dirty="0" smtClean="0">
                <a:solidFill>
                  <a:srgbClr val="002060"/>
                </a:solidFill>
                <a:latin typeface="Times New Roman"/>
                <a:ea typeface="Calibri"/>
                <a:cs typeface="Times New Roman"/>
              </a:rPr>
              <a:t> </a:t>
            </a:r>
            <a:r>
              <a:rPr lang="uk-UA" sz="2700" i="1" spc="-5" dirty="0">
                <a:solidFill>
                  <a:srgbClr val="002060"/>
                </a:solidFill>
                <a:latin typeface="Times New Roman"/>
                <a:ea typeface="Calibri"/>
                <a:cs typeface="Times New Roman"/>
              </a:rPr>
              <a:t>поросят</a:t>
            </a:r>
            <a:r>
              <a:rPr lang="uk-UA" sz="2700" i="1" spc="175" dirty="0">
                <a:solidFill>
                  <a:srgbClr val="002060"/>
                </a:solidFill>
                <a:latin typeface="Times New Roman"/>
                <a:ea typeface="Calibri"/>
                <a:cs typeface="Times New Roman"/>
              </a:rPr>
              <a:t> </a:t>
            </a:r>
            <a:r>
              <a:rPr lang="uk-UA" sz="2700" i="1" dirty="0">
                <a:solidFill>
                  <a:srgbClr val="002060"/>
                </a:solidFill>
                <a:latin typeface="Times New Roman"/>
                <a:ea typeface="Calibri"/>
                <a:cs typeface="Times New Roman"/>
              </a:rPr>
              <a:t>і</a:t>
            </a:r>
            <a:r>
              <a:rPr lang="uk-UA" sz="2700" i="1" spc="190" dirty="0">
                <a:solidFill>
                  <a:srgbClr val="002060"/>
                </a:solidFill>
                <a:latin typeface="Times New Roman"/>
                <a:ea typeface="Calibri"/>
                <a:cs typeface="Times New Roman"/>
              </a:rPr>
              <a:t> </a:t>
            </a:r>
            <a:r>
              <a:rPr lang="uk-UA" sz="2700" i="1" spc="-10" dirty="0">
                <a:solidFill>
                  <a:srgbClr val="002060"/>
                </a:solidFill>
                <a:latin typeface="Times New Roman"/>
                <a:ea typeface="Calibri"/>
                <a:cs typeface="Times New Roman"/>
              </a:rPr>
              <a:t>втрати</a:t>
            </a:r>
            <a:r>
              <a:rPr lang="uk-UA" sz="2700" i="1" spc="275" dirty="0">
                <a:solidFill>
                  <a:srgbClr val="002060"/>
                </a:solidFill>
                <a:latin typeface="Times New Roman"/>
                <a:ea typeface="Calibri"/>
                <a:cs typeface="Times New Roman"/>
              </a:rPr>
              <a:t> </a:t>
            </a:r>
            <a:r>
              <a:rPr lang="uk-UA" sz="2700" i="1" dirty="0">
                <a:solidFill>
                  <a:srgbClr val="002060"/>
                </a:solidFill>
                <a:latin typeface="Times New Roman"/>
                <a:ea typeface="Calibri"/>
                <a:cs typeface="Times New Roman"/>
              </a:rPr>
              <a:t>маси</a:t>
            </a:r>
            <a:r>
              <a:rPr lang="uk-UA" sz="2700" i="1" spc="5" dirty="0">
                <a:solidFill>
                  <a:srgbClr val="002060"/>
                </a:solidFill>
                <a:latin typeface="Times New Roman"/>
                <a:ea typeface="Calibri"/>
                <a:cs typeface="Times New Roman"/>
              </a:rPr>
              <a:t> </a:t>
            </a:r>
            <a:r>
              <a:rPr lang="uk-UA" sz="2700" i="1" spc="-5" dirty="0">
                <a:solidFill>
                  <a:srgbClr val="002060"/>
                </a:solidFill>
                <a:latin typeface="Times New Roman"/>
                <a:ea typeface="Calibri"/>
                <a:cs typeface="Times New Roman"/>
              </a:rPr>
              <a:t>матками</a:t>
            </a:r>
            <a:r>
              <a:rPr lang="uk-UA" sz="2700" i="1" dirty="0">
                <a:solidFill>
                  <a:srgbClr val="002060"/>
                </a:solidFill>
                <a:latin typeface="Times New Roman"/>
                <a:ea typeface="Calibri"/>
                <a:cs typeface="Times New Roman"/>
              </a:rPr>
              <a:t> </a:t>
            </a:r>
            <a:r>
              <a:rPr lang="uk-UA" sz="2700" i="1" spc="-5" dirty="0">
                <a:solidFill>
                  <a:srgbClr val="002060"/>
                </a:solidFill>
                <a:latin typeface="Times New Roman"/>
                <a:ea typeface="Calibri"/>
                <a:cs typeface="Times New Roman"/>
              </a:rPr>
              <a:t>за</a:t>
            </a:r>
            <a:r>
              <a:rPr lang="uk-UA" sz="2700" i="1" dirty="0">
                <a:solidFill>
                  <a:srgbClr val="002060"/>
                </a:solidFill>
                <a:latin typeface="Times New Roman"/>
                <a:ea typeface="Calibri"/>
                <a:cs typeface="Times New Roman"/>
              </a:rPr>
              <a:t> </a:t>
            </a:r>
            <a:r>
              <a:rPr lang="uk-UA" sz="2700" i="1" spc="-5" dirty="0">
                <a:solidFill>
                  <a:srgbClr val="002060"/>
                </a:solidFill>
                <a:latin typeface="Times New Roman"/>
                <a:ea typeface="Calibri"/>
                <a:cs typeface="Times New Roman"/>
              </a:rPr>
              <a:t>підсисний</a:t>
            </a:r>
            <a:r>
              <a:rPr lang="uk-UA" sz="2700" i="1" dirty="0">
                <a:solidFill>
                  <a:srgbClr val="002060"/>
                </a:solidFill>
                <a:latin typeface="Times New Roman"/>
                <a:ea typeface="Calibri"/>
                <a:cs typeface="Times New Roman"/>
              </a:rPr>
              <a:t> </a:t>
            </a:r>
            <a:r>
              <a:rPr lang="uk-UA" sz="2700" i="1" spc="-5" dirty="0">
                <a:solidFill>
                  <a:srgbClr val="002060"/>
                </a:solidFill>
                <a:latin typeface="Times New Roman"/>
                <a:ea typeface="Calibri"/>
                <a:cs typeface="Times New Roman"/>
              </a:rPr>
              <a:t>період</a:t>
            </a:r>
            <a:r>
              <a:rPr lang="uk-UA" sz="2700" i="1" spc="-5" dirty="0" smtClean="0">
                <a:solidFill>
                  <a:srgbClr val="002060"/>
                </a:solidFill>
                <a:latin typeface="Times New Roman"/>
                <a:ea typeface="Calibri"/>
                <a:cs typeface="Times New Roman"/>
              </a:rPr>
              <a:t>.</a:t>
            </a:r>
            <a:br>
              <a:rPr lang="uk-UA" sz="2700" i="1" spc="-5" dirty="0" smtClean="0">
                <a:solidFill>
                  <a:srgbClr val="002060"/>
                </a:solidFill>
                <a:latin typeface="Times New Roman"/>
                <a:ea typeface="Calibri"/>
                <a:cs typeface="Times New Roman"/>
              </a:rPr>
            </a:br>
            <a:r>
              <a:rPr lang="uk-UA" sz="2700" spc="-5" dirty="0" smtClean="0">
                <a:solidFill>
                  <a:srgbClr val="002060"/>
                </a:solidFill>
                <a:latin typeface="Times New Roman"/>
                <a:ea typeface="Calibri"/>
                <a:cs typeface="Times New Roman"/>
              </a:rPr>
              <a:t>Для визначення перетравності кормів, балансу речовин і енергії </a:t>
            </a:r>
            <a:r>
              <a:rPr lang="uk-UA" sz="2700" dirty="0">
                <a:latin typeface="Times New Roman"/>
                <a:ea typeface="Calibri"/>
                <a:cs typeface="Times New Roman"/>
              </a:rPr>
              <a:t>з  </a:t>
            </a:r>
            <a:r>
              <a:rPr lang="uk-UA" sz="2700" spc="-5" dirty="0">
                <a:latin typeface="Times New Roman"/>
                <a:ea typeface="Calibri"/>
                <a:cs typeface="Times New Roman"/>
              </a:rPr>
              <a:t>кожної</a:t>
            </a:r>
            <a:r>
              <a:rPr lang="uk-UA" sz="2700" spc="5" dirty="0">
                <a:latin typeface="Times New Roman"/>
                <a:ea typeface="Calibri"/>
                <a:cs typeface="Times New Roman"/>
              </a:rPr>
              <a:t> </a:t>
            </a:r>
            <a:r>
              <a:rPr lang="uk-UA" sz="2700" spc="-10" dirty="0">
                <a:latin typeface="Times New Roman"/>
                <a:ea typeface="Calibri"/>
                <a:cs typeface="Times New Roman"/>
              </a:rPr>
              <a:t>групи</a:t>
            </a:r>
            <a:r>
              <a:rPr lang="uk-UA" sz="2700" dirty="0">
                <a:latin typeface="Times New Roman"/>
                <a:ea typeface="Calibri"/>
                <a:cs typeface="Times New Roman"/>
              </a:rPr>
              <a:t> </a:t>
            </a:r>
            <a:r>
              <a:rPr lang="uk-UA" sz="2700" spc="-5" dirty="0">
                <a:latin typeface="Times New Roman"/>
                <a:ea typeface="Calibri"/>
                <a:cs typeface="Times New Roman"/>
              </a:rPr>
              <a:t>відбирають по</a:t>
            </a:r>
            <a:r>
              <a:rPr lang="uk-UA" sz="2700" spc="5" dirty="0">
                <a:latin typeface="Times New Roman"/>
                <a:ea typeface="Calibri"/>
                <a:cs typeface="Times New Roman"/>
              </a:rPr>
              <a:t> </a:t>
            </a:r>
            <a:r>
              <a:rPr lang="uk-UA" sz="2700" dirty="0">
                <a:latin typeface="Times New Roman"/>
                <a:ea typeface="Calibri"/>
                <a:cs typeface="Times New Roman"/>
              </a:rPr>
              <a:t>5 </a:t>
            </a:r>
            <a:r>
              <a:rPr lang="uk-UA" sz="2700" spc="-5" dirty="0">
                <a:latin typeface="Times New Roman"/>
                <a:ea typeface="Calibri"/>
                <a:cs typeface="Times New Roman"/>
              </a:rPr>
              <a:t>типових</a:t>
            </a:r>
            <a:r>
              <a:rPr lang="uk-UA" sz="2700" spc="-15" dirty="0">
                <a:latin typeface="Times New Roman"/>
                <a:ea typeface="Calibri"/>
                <a:cs typeface="Times New Roman"/>
              </a:rPr>
              <a:t> </a:t>
            </a:r>
            <a:r>
              <a:rPr lang="uk-UA" sz="2700" spc="-5" dirty="0">
                <a:latin typeface="Times New Roman"/>
                <a:ea typeface="Calibri"/>
                <a:cs typeface="Times New Roman"/>
              </a:rPr>
              <a:t>свиноматок. </a:t>
            </a:r>
            <a:r>
              <a:rPr lang="ru-RU" sz="2400" dirty="0">
                <a:ea typeface="Calibri"/>
                <a:cs typeface="Times New Roman"/>
              </a:rPr>
              <a:t/>
            </a:r>
            <a:br>
              <a:rPr lang="ru-RU" sz="2400" dirty="0">
                <a:ea typeface="Calibri"/>
                <a:cs typeface="Times New Roman"/>
              </a:rPr>
            </a:br>
            <a:r>
              <a:rPr lang="ru-RU" sz="2400" i="1" dirty="0">
                <a:solidFill>
                  <a:srgbClr val="002060"/>
                </a:solidFill>
                <a:ea typeface="Calibri"/>
                <a:cs typeface="Times New Roman"/>
              </a:rPr>
              <a:t/>
            </a:r>
            <a:br>
              <a:rPr lang="ru-RU" sz="2400" i="1" dirty="0">
                <a:solidFill>
                  <a:srgbClr val="002060"/>
                </a:solidFill>
                <a:ea typeface="Calibri"/>
                <a:cs typeface="Times New Roman"/>
              </a:rPr>
            </a:br>
            <a:endParaRPr lang="ru-RU" sz="24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20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fontScale="90000"/>
          </a:bodyPr>
          <a:lstStyle/>
          <a:p>
            <a:pPr marR="66040" indent="449580" algn="just" eaLnBrk="0" hangingPunct="0">
              <a:lnSpc>
                <a:spcPct val="115000"/>
              </a:lnSpc>
              <a:spcAft>
                <a:spcPts val="0"/>
              </a:spcAft>
            </a:pPr>
            <a:r>
              <a:rPr lang="uk-UA" sz="2400" b="1" dirty="0" smtClean="0">
                <a:solidFill>
                  <a:srgbClr val="C00000"/>
                </a:solidFill>
                <a:latin typeface="Times New Roman"/>
                <a:ea typeface="Calibri"/>
              </a:rPr>
              <a:t>	Досліди </a:t>
            </a:r>
            <a:r>
              <a:rPr lang="uk-UA" sz="2400" b="1" dirty="0">
                <a:solidFill>
                  <a:srgbClr val="C00000"/>
                </a:solidFill>
                <a:latin typeface="Times New Roman"/>
                <a:ea typeface="Calibri"/>
              </a:rPr>
              <a:t>на вівцематках</a:t>
            </a:r>
            <a:r>
              <a:rPr lang="uk-UA" sz="2400" dirty="0">
                <a:latin typeface="Times New Roman"/>
                <a:ea typeface="Calibri"/>
              </a:rPr>
              <a:t>, як правило, охоплюють весь біологічний цикл - період суягності (150 днів), період лактації (120 днів) і період підготовки і проведення природної злучки або штучного осіменіння (40 днів). Кількість тварин у групі –не менше 10-20</a:t>
            </a:r>
            <a:r>
              <a:rPr lang="uk-UA" sz="2400" dirty="0" smtClean="0">
                <a:latin typeface="Times New Roman"/>
                <a:ea typeface="Calibri"/>
              </a:rPr>
              <a:t>.</a:t>
            </a:r>
            <a:br>
              <a:rPr lang="uk-UA" sz="2400" dirty="0" smtClean="0">
                <a:latin typeface="Times New Roman"/>
                <a:ea typeface="Calibri"/>
              </a:rPr>
            </a:br>
            <a:r>
              <a:rPr lang="uk-UA" sz="2400" dirty="0" smtClean="0">
                <a:latin typeface="Times New Roman"/>
                <a:ea typeface="Calibri"/>
              </a:rPr>
              <a:t>Досліди проводять методом груп, рідше періодів. При формуванні </a:t>
            </a:r>
            <a:r>
              <a:rPr lang="uk-UA" sz="2400" dirty="0">
                <a:latin typeface="Times New Roman"/>
                <a:ea typeface="Calibri"/>
                <a:cs typeface="Times New Roman"/>
              </a:rPr>
              <a:t>груп за методом пар-аналогів чи збалансованих груп  </a:t>
            </a:r>
            <a:r>
              <a:rPr lang="uk-UA" sz="2400" spc="-10" dirty="0">
                <a:latin typeface="Times New Roman"/>
                <a:ea typeface="Calibri"/>
                <a:cs typeface="Times New Roman"/>
              </a:rPr>
              <a:t>необхідно</a:t>
            </a:r>
            <a:r>
              <a:rPr lang="uk-UA" sz="2400" spc="-10" dirty="0">
                <a:ea typeface="Calibri"/>
                <a:cs typeface="Times New Roman"/>
              </a:rPr>
              <a:t> </a:t>
            </a:r>
            <a:r>
              <a:rPr lang="uk-UA" sz="2400" spc="-5" dirty="0">
                <a:latin typeface="Times New Roman"/>
                <a:ea typeface="Calibri"/>
                <a:cs typeface="Times New Roman"/>
              </a:rPr>
              <a:t>враховувати</a:t>
            </a:r>
            <a:r>
              <a:rPr lang="uk-UA" sz="2400" dirty="0">
                <a:latin typeface="Times New Roman"/>
                <a:ea typeface="Calibri"/>
                <a:cs typeface="Times New Roman"/>
              </a:rPr>
              <a:t> </a:t>
            </a:r>
            <a:r>
              <a:rPr lang="uk-UA" sz="2400" spc="-5" dirty="0">
                <a:latin typeface="Times New Roman"/>
                <a:ea typeface="Calibri"/>
                <a:cs typeface="Times New Roman"/>
              </a:rPr>
              <a:t>порідність,</a:t>
            </a:r>
            <a:r>
              <a:rPr lang="uk-UA" sz="2400" dirty="0">
                <a:latin typeface="Times New Roman"/>
                <a:ea typeface="Calibri"/>
                <a:cs typeface="Times New Roman"/>
              </a:rPr>
              <a:t> </a:t>
            </a:r>
            <a:r>
              <a:rPr lang="uk-UA" sz="2400" spc="310" dirty="0">
                <a:latin typeface="Times New Roman"/>
                <a:ea typeface="Calibri"/>
                <a:cs typeface="Times New Roman"/>
              </a:rPr>
              <a:t> </a:t>
            </a:r>
            <a:r>
              <a:rPr lang="uk-UA" sz="2400" dirty="0">
                <a:latin typeface="Times New Roman"/>
                <a:ea typeface="Calibri"/>
                <a:cs typeface="Times New Roman"/>
              </a:rPr>
              <a:t>вік, </a:t>
            </a:r>
            <a:r>
              <a:rPr lang="uk-UA" sz="2400" spc="-5" dirty="0">
                <a:latin typeface="Times New Roman"/>
                <a:ea typeface="Calibri"/>
                <a:cs typeface="Times New Roman"/>
              </a:rPr>
              <a:t>живу</a:t>
            </a:r>
            <a:r>
              <a:rPr lang="uk-UA" sz="2400" dirty="0">
                <a:latin typeface="Times New Roman"/>
                <a:ea typeface="Calibri"/>
                <a:cs typeface="Times New Roman"/>
              </a:rPr>
              <a:t>  </a:t>
            </a:r>
            <a:r>
              <a:rPr lang="uk-UA" sz="2400" spc="295" dirty="0">
                <a:latin typeface="Times New Roman"/>
                <a:ea typeface="Calibri"/>
                <a:cs typeface="Times New Roman"/>
              </a:rPr>
              <a:t> </a:t>
            </a:r>
            <a:r>
              <a:rPr lang="uk-UA" sz="2400" spc="-5" dirty="0">
                <a:latin typeface="Times New Roman"/>
                <a:ea typeface="Calibri"/>
                <a:cs typeface="Times New Roman"/>
              </a:rPr>
              <a:t>масу,</a:t>
            </a:r>
            <a:r>
              <a:rPr lang="uk-UA" sz="2400" dirty="0">
                <a:latin typeface="Times New Roman"/>
                <a:ea typeface="Calibri"/>
                <a:cs typeface="Times New Roman"/>
              </a:rPr>
              <a:t>  </a:t>
            </a:r>
            <a:r>
              <a:rPr lang="uk-UA" sz="2400" spc="310" dirty="0">
                <a:latin typeface="Times New Roman"/>
                <a:ea typeface="Calibri"/>
                <a:cs typeface="Times New Roman"/>
              </a:rPr>
              <a:t> </a:t>
            </a:r>
            <a:r>
              <a:rPr lang="uk-UA" sz="2400" dirty="0">
                <a:latin typeface="Times New Roman"/>
                <a:ea typeface="Calibri"/>
                <a:cs typeface="Times New Roman"/>
              </a:rPr>
              <a:t>рівень  </a:t>
            </a:r>
            <a:r>
              <a:rPr lang="uk-UA" sz="2400" spc="300" dirty="0">
                <a:latin typeface="Times New Roman"/>
                <a:ea typeface="Calibri"/>
                <a:cs typeface="Times New Roman"/>
              </a:rPr>
              <a:t> </a:t>
            </a:r>
            <a:r>
              <a:rPr lang="uk-UA" sz="2400" spc="-5" dirty="0">
                <a:latin typeface="Times New Roman"/>
                <a:ea typeface="Calibri"/>
                <a:cs typeface="Times New Roman"/>
              </a:rPr>
              <a:t>вгодованості,</a:t>
            </a:r>
            <a:r>
              <a:rPr lang="uk-UA" sz="2400" dirty="0">
                <a:latin typeface="Times New Roman"/>
                <a:ea typeface="Calibri"/>
                <a:cs typeface="Times New Roman"/>
              </a:rPr>
              <a:t>  </a:t>
            </a:r>
            <a:r>
              <a:rPr lang="uk-UA" sz="2400" spc="310" dirty="0">
                <a:latin typeface="Times New Roman"/>
                <a:ea typeface="Calibri"/>
                <a:cs typeface="Times New Roman"/>
              </a:rPr>
              <a:t> </a:t>
            </a:r>
            <a:r>
              <a:rPr lang="uk-UA" sz="2400" spc="-5" dirty="0">
                <a:latin typeface="Times New Roman"/>
                <a:ea typeface="Calibri"/>
                <a:cs typeface="Times New Roman"/>
              </a:rPr>
              <a:t>вовнову  продуктивність та</a:t>
            </a:r>
            <a:r>
              <a:rPr lang="uk-UA" sz="2400" spc="-15" dirty="0">
                <a:latin typeface="Times New Roman"/>
                <a:ea typeface="Calibri"/>
                <a:cs typeface="Times New Roman"/>
              </a:rPr>
              <a:t> </a:t>
            </a:r>
            <a:r>
              <a:rPr lang="uk-UA" sz="2400" spc="-5" dirty="0">
                <a:latin typeface="Times New Roman"/>
                <a:ea typeface="Calibri"/>
                <a:cs typeface="Times New Roman"/>
              </a:rPr>
              <a:t>походження тварин. Різниця</a:t>
            </a:r>
            <a:r>
              <a:rPr lang="uk-UA" sz="2400" dirty="0">
                <a:latin typeface="Times New Roman"/>
                <a:ea typeface="Calibri"/>
                <a:cs typeface="Times New Roman"/>
              </a:rPr>
              <a:t> у віці </a:t>
            </a:r>
            <a:r>
              <a:rPr lang="uk-UA" sz="2400" spc="-5" dirty="0">
                <a:latin typeface="Times New Roman"/>
                <a:ea typeface="Calibri"/>
                <a:cs typeface="Times New Roman"/>
              </a:rPr>
              <a:t>між</a:t>
            </a:r>
            <a:r>
              <a:rPr lang="uk-UA" sz="2400" spc="-15" dirty="0">
                <a:latin typeface="Times New Roman"/>
                <a:ea typeface="Calibri"/>
                <a:cs typeface="Times New Roman"/>
              </a:rPr>
              <a:t> </a:t>
            </a:r>
            <a:r>
              <a:rPr lang="uk-UA" sz="2400" spc="-5" dirty="0">
                <a:latin typeface="Times New Roman"/>
                <a:ea typeface="Calibri"/>
                <a:cs typeface="Times New Roman"/>
              </a:rPr>
              <a:t>групами</a:t>
            </a:r>
            <a:r>
              <a:rPr lang="uk-UA" sz="2400" dirty="0">
                <a:latin typeface="Times New Roman"/>
                <a:ea typeface="Calibri"/>
                <a:cs typeface="Times New Roman"/>
              </a:rPr>
              <a:t> </a:t>
            </a:r>
            <a:r>
              <a:rPr lang="uk-UA" sz="2400" spc="-5" dirty="0">
                <a:latin typeface="Times New Roman"/>
                <a:ea typeface="Calibri"/>
                <a:cs typeface="Times New Roman"/>
              </a:rPr>
              <a:t>не</a:t>
            </a:r>
            <a:r>
              <a:rPr lang="uk-UA" sz="2400" dirty="0">
                <a:latin typeface="Times New Roman"/>
                <a:ea typeface="Calibri"/>
                <a:cs typeface="Times New Roman"/>
              </a:rPr>
              <a:t> </a:t>
            </a:r>
            <a:r>
              <a:rPr lang="uk-UA" sz="2400" spc="-5" dirty="0">
                <a:latin typeface="Times New Roman"/>
                <a:ea typeface="Calibri"/>
                <a:cs typeface="Times New Roman"/>
              </a:rPr>
              <a:t>повинна</a:t>
            </a:r>
            <a:r>
              <a:rPr lang="uk-UA" sz="2400" spc="-15" dirty="0">
                <a:latin typeface="Times New Roman"/>
                <a:ea typeface="Calibri"/>
                <a:cs typeface="Times New Roman"/>
              </a:rPr>
              <a:t> </a:t>
            </a:r>
            <a:r>
              <a:rPr lang="uk-UA" sz="2400" spc="-5" dirty="0">
                <a:latin typeface="Times New Roman"/>
                <a:ea typeface="Calibri"/>
                <a:cs typeface="Times New Roman"/>
              </a:rPr>
              <a:t>перевищувати</a:t>
            </a:r>
            <a:r>
              <a:rPr lang="uk-UA" sz="2400" dirty="0">
                <a:latin typeface="Times New Roman"/>
                <a:ea typeface="Calibri"/>
                <a:cs typeface="Times New Roman"/>
              </a:rPr>
              <a:t> </a:t>
            </a:r>
            <a:r>
              <a:rPr lang="uk-UA" sz="2400" spc="-5" dirty="0">
                <a:latin typeface="Times New Roman"/>
                <a:ea typeface="Calibri"/>
                <a:cs typeface="Times New Roman"/>
              </a:rPr>
              <a:t>30</a:t>
            </a:r>
            <a:r>
              <a:rPr lang="uk-UA" sz="2400" spc="5" dirty="0">
                <a:latin typeface="Times New Roman"/>
                <a:ea typeface="Calibri"/>
                <a:cs typeface="Times New Roman"/>
              </a:rPr>
              <a:t> </a:t>
            </a:r>
            <a:r>
              <a:rPr lang="uk-UA" sz="2400" spc="-5" dirty="0">
                <a:latin typeface="Times New Roman"/>
                <a:ea typeface="Calibri"/>
                <a:cs typeface="Times New Roman"/>
              </a:rPr>
              <a:t>днів, відхилення за живою масою – не більше 5%, різниця за </a:t>
            </a:r>
            <a:r>
              <a:rPr lang="uk-UA" sz="2400" spc="-5" dirty="0" err="1">
                <a:latin typeface="Times New Roman"/>
                <a:ea typeface="Calibri"/>
                <a:cs typeface="Times New Roman"/>
              </a:rPr>
              <a:t>настригом</a:t>
            </a:r>
            <a:r>
              <a:rPr lang="uk-UA" sz="2400" spc="-5" dirty="0">
                <a:latin typeface="Times New Roman"/>
                <a:ea typeface="Calibri"/>
                <a:cs typeface="Times New Roman"/>
              </a:rPr>
              <a:t> вовни не більше 2-5% (2% - між матками-аналогами, 5% - між групами).</a:t>
            </a:r>
            <a:r>
              <a:rPr lang="ru-RU" sz="2400" dirty="0">
                <a:ea typeface="Calibri"/>
                <a:cs typeface="Times New Roman"/>
              </a:rPr>
              <a:t/>
            </a:r>
            <a:br>
              <a:rPr lang="ru-RU" sz="24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20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fontScale="90000"/>
          </a:bodyPr>
          <a:lstStyle/>
          <a:p>
            <a:pPr marR="66040" indent="449580" algn="l" eaLnBrk="0" hangingPunct="0">
              <a:lnSpc>
                <a:spcPct val="115000"/>
              </a:lnSpc>
              <a:spcAft>
                <a:spcPts val="0"/>
              </a:spcAft>
            </a:pPr>
            <a:r>
              <a:rPr lang="uk-UA" sz="2400" b="1" spc="-5" dirty="0">
                <a:solidFill>
                  <a:srgbClr val="C00000"/>
                </a:solidFill>
                <a:latin typeface="Times New Roman"/>
                <a:ea typeface="Calibri"/>
                <a:cs typeface="Times New Roman"/>
              </a:rPr>
              <a:t>Досліди </a:t>
            </a:r>
            <a:r>
              <a:rPr lang="uk-UA" sz="2400" b="1" spc="-5" dirty="0" smtClean="0">
                <a:solidFill>
                  <a:srgbClr val="C00000"/>
                </a:solidFill>
                <a:latin typeface="Times New Roman"/>
                <a:ea typeface="Calibri"/>
                <a:cs typeface="Times New Roman"/>
              </a:rPr>
              <a:t>на птиці </a:t>
            </a:r>
            <a:r>
              <a:rPr lang="uk-UA" sz="2400" spc="-5" dirty="0" smtClean="0">
                <a:latin typeface="Times New Roman"/>
                <a:ea typeface="Calibri"/>
                <a:cs typeface="Times New Roman"/>
              </a:rPr>
              <a:t>проводять </a:t>
            </a:r>
            <a:r>
              <a:rPr lang="uk-UA" sz="2400" spc="-5" dirty="0">
                <a:latin typeface="Times New Roman"/>
                <a:ea typeface="Calibri"/>
                <a:cs typeface="Times New Roman"/>
              </a:rPr>
              <a:t>методом груп та періодів. Використовують птицю відомої породи, кросу, лінії. Групи-аналоги формують за походженням, віком, статтю, живою масою, продуктивністю. Відмінності у живій масі між групами не повинні перевищувати 3-5%. Кількість тварин у групі: доросла птиця -</a:t>
            </a:r>
            <a:r>
              <a:rPr lang="uk-UA" sz="2400" dirty="0">
                <a:latin typeface="Times New Roman"/>
                <a:ea typeface="Calibri"/>
                <a:cs typeface="Times New Roman"/>
              </a:rPr>
              <a:t>50-60</a:t>
            </a:r>
            <a:r>
              <a:rPr lang="uk-UA" sz="2400" spc="95" dirty="0">
                <a:latin typeface="Times New Roman"/>
                <a:ea typeface="Calibri"/>
                <a:cs typeface="Times New Roman"/>
              </a:rPr>
              <a:t> </a:t>
            </a:r>
            <a:r>
              <a:rPr lang="uk-UA" sz="2400" spc="-5" dirty="0">
                <a:latin typeface="Times New Roman"/>
                <a:ea typeface="Calibri"/>
                <a:cs typeface="Times New Roman"/>
              </a:rPr>
              <a:t>голів,</a:t>
            </a:r>
            <a:r>
              <a:rPr lang="uk-UA" sz="2400" spc="125" dirty="0">
                <a:latin typeface="Times New Roman"/>
                <a:ea typeface="Calibri"/>
                <a:cs typeface="Times New Roman"/>
              </a:rPr>
              <a:t> </a:t>
            </a:r>
            <a:r>
              <a:rPr lang="uk-UA" sz="2400" spc="-5" dirty="0">
                <a:latin typeface="Times New Roman"/>
                <a:ea typeface="Calibri"/>
                <a:cs typeface="Times New Roman"/>
              </a:rPr>
              <a:t>молодняк</a:t>
            </a:r>
            <a:r>
              <a:rPr lang="uk-UA" sz="2400" spc="-20" dirty="0">
                <a:latin typeface="Times New Roman"/>
                <a:ea typeface="Calibri"/>
                <a:cs typeface="Times New Roman"/>
              </a:rPr>
              <a:t> </a:t>
            </a:r>
            <a:r>
              <a:rPr lang="uk-UA" sz="2400" dirty="0">
                <a:latin typeface="Times New Roman"/>
                <a:ea typeface="Calibri"/>
                <a:cs typeface="Times New Roman"/>
              </a:rPr>
              <a:t>-</a:t>
            </a:r>
            <a:r>
              <a:rPr lang="uk-UA" sz="2400" spc="-25" dirty="0">
                <a:latin typeface="Times New Roman"/>
                <a:ea typeface="Calibri"/>
                <a:cs typeface="Times New Roman"/>
              </a:rPr>
              <a:t> </a:t>
            </a:r>
            <a:r>
              <a:rPr lang="uk-UA" sz="2400" spc="-5" dirty="0">
                <a:latin typeface="Times New Roman"/>
                <a:ea typeface="Calibri"/>
                <a:cs typeface="Times New Roman"/>
              </a:rPr>
              <a:t>не</a:t>
            </a:r>
            <a:r>
              <a:rPr lang="uk-UA" sz="2400" spc="-25" dirty="0">
                <a:latin typeface="Times New Roman"/>
                <a:ea typeface="Calibri"/>
                <a:cs typeface="Times New Roman"/>
              </a:rPr>
              <a:t> </a:t>
            </a:r>
            <a:r>
              <a:rPr lang="uk-UA" sz="2400" spc="-5" dirty="0">
                <a:latin typeface="Times New Roman"/>
                <a:ea typeface="Calibri"/>
                <a:cs typeface="Times New Roman"/>
              </a:rPr>
              <a:t>менше</a:t>
            </a:r>
            <a:r>
              <a:rPr lang="uk-UA" sz="2400" spc="-25" dirty="0">
                <a:latin typeface="Times New Roman"/>
                <a:ea typeface="Calibri"/>
                <a:cs typeface="Times New Roman"/>
              </a:rPr>
              <a:t> </a:t>
            </a:r>
            <a:r>
              <a:rPr lang="uk-UA" sz="2400" dirty="0">
                <a:latin typeface="Times New Roman"/>
                <a:ea typeface="Calibri"/>
                <a:cs typeface="Times New Roman"/>
              </a:rPr>
              <a:t>100</a:t>
            </a:r>
            <a:r>
              <a:rPr lang="uk-UA" sz="2400" spc="-25" dirty="0">
                <a:latin typeface="Times New Roman"/>
                <a:ea typeface="Calibri"/>
                <a:cs typeface="Times New Roman"/>
              </a:rPr>
              <a:t> </a:t>
            </a:r>
            <a:r>
              <a:rPr lang="uk-UA" sz="2400" dirty="0">
                <a:latin typeface="Times New Roman"/>
                <a:ea typeface="Calibri"/>
                <a:cs typeface="Times New Roman"/>
              </a:rPr>
              <a:t>голів</a:t>
            </a:r>
            <a:r>
              <a:rPr lang="uk-UA" sz="2400" spc="-25" dirty="0">
                <a:latin typeface="Times New Roman"/>
                <a:ea typeface="Calibri"/>
                <a:cs typeface="Times New Roman"/>
              </a:rPr>
              <a:t> </a:t>
            </a:r>
            <a:r>
              <a:rPr lang="uk-UA" sz="2400" dirty="0">
                <a:latin typeface="Times New Roman"/>
                <a:ea typeface="Calibri"/>
                <a:cs typeface="Times New Roman"/>
              </a:rPr>
              <a:t>у</a:t>
            </a:r>
            <a:r>
              <a:rPr lang="uk-UA" sz="2400" spc="-20" dirty="0">
                <a:latin typeface="Times New Roman"/>
                <a:ea typeface="Calibri"/>
                <a:cs typeface="Times New Roman"/>
              </a:rPr>
              <a:t> </a:t>
            </a:r>
            <a:r>
              <a:rPr lang="uk-UA" sz="2400" spc="-5" dirty="0">
                <a:latin typeface="Times New Roman"/>
                <a:ea typeface="Calibri"/>
                <a:cs typeface="Times New Roman"/>
              </a:rPr>
              <a:t>першому</a:t>
            </a:r>
            <a:r>
              <a:rPr lang="uk-UA" sz="2400" spc="-25" dirty="0">
                <a:latin typeface="Times New Roman"/>
                <a:ea typeface="Calibri"/>
                <a:cs typeface="Times New Roman"/>
              </a:rPr>
              <a:t> </a:t>
            </a:r>
            <a:r>
              <a:rPr lang="uk-UA" sz="2400" spc="-5" dirty="0">
                <a:latin typeface="Times New Roman"/>
                <a:ea typeface="Calibri"/>
                <a:cs typeface="Times New Roman"/>
              </a:rPr>
              <a:t>експерименті</a:t>
            </a:r>
            <a:r>
              <a:rPr lang="uk-UA" sz="2400" spc="-15" dirty="0">
                <a:latin typeface="Times New Roman"/>
                <a:ea typeface="Calibri"/>
                <a:cs typeface="Times New Roman"/>
              </a:rPr>
              <a:t> </a:t>
            </a:r>
            <a:r>
              <a:rPr lang="uk-UA" sz="2400" spc="-15" dirty="0" smtClean="0">
                <a:latin typeface="Times New Roman"/>
                <a:ea typeface="Calibri"/>
                <a:cs typeface="Times New Roman"/>
              </a:rPr>
              <a:t/>
            </a:r>
            <a:br>
              <a:rPr lang="uk-UA" sz="2400" spc="-15" dirty="0" smtClean="0">
                <a:latin typeface="Times New Roman"/>
                <a:ea typeface="Calibri"/>
                <a:cs typeface="Times New Roman"/>
              </a:rPr>
            </a:br>
            <a:r>
              <a:rPr lang="uk-UA" sz="2400" dirty="0" smtClean="0">
                <a:latin typeface="Times New Roman"/>
                <a:ea typeface="Calibri"/>
                <a:cs typeface="Times New Roman"/>
              </a:rPr>
              <a:t>і</a:t>
            </a:r>
            <a:r>
              <a:rPr lang="uk-UA" sz="2400" spc="-25" dirty="0" smtClean="0">
                <a:latin typeface="Times New Roman"/>
                <a:ea typeface="Calibri"/>
                <a:cs typeface="Times New Roman"/>
              </a:rPr>
              <a:t> </a:t>
            </a:r>
            <a:r>
              <a:rPr lang="uk-UA" sz="2400" dirty="0">
                <a:latin typeface="Times New Roman"/>
                <a:ea typeface="Calibri"/>
                <a:cs typeface="Times New Roman"/>
              </a:rPr>
              <a:t>200</a:t>
            </a:r>
            <a:r>
              <a:rPr lang="uk-UA" sz="2400" spc="-25" dirty="0">
                <a:latin typeface="Times New Roman"/>
                <a:ea typeface="Calibri"/>
                <a:cs typeface="Times New Roman"/>
              </a:rPr>
              <a:t> </a:t>
            </a:r>
            <a:r>
              <a:rPr lang="uk-UA" sz="2400" spc="-5" dirty="0">
                <a:latin typeface="Times New Roman"/>
                <a:ea typeface="Calibri"/>
                <a:cs typeface="Times New Roman"/>
              </a:rPr>
              <a:t>-у</a:t>
            </a:r>
            <a:r>
              <a:rPr lang="uk-UA" sz="2400" spc="-20" dirty="0">
                <a:latin typeface="Times New Roman"/>
                <a:ea typeface="Calibri"/>
                <a:cs typeface="Times New Roman"/>
              </a:rPr>
              <a:t> </a:t>
            </a:r>
            <a:r>
              <a:rPr lang="uk-UA" sz="2400" spc="-5" dirty="0">
                <a:latin typeface="Times New Roman"/>
                <a:ea typeface="Calibri"/>
                <a:cs typeface="Times New Roman"/>
              </a:rPr>
              <a:t>другому. </a:t>
            </a:r>
            <a:r>
              <a:rPr lang="uk-UA" sz="2400" spc="-5" dirty="0" smtClean="0">
                <a:latin typeface="Times New Roman"/>
                <a:ea typeface="Calibri"/>
                <a:cs typeface="Times New Roman"/>
              </a:rPr>
              <a:t/>
            </a:r>
            <a:br>
              <a:rPr lang="uk-UA" sz="2400" spc="-5" dirty="0" smtClean="0">
                <a:latin typeface="Times New Roman"/>
                <a:ea typeface="Calibri"/>
                <a:cs typeface="Times New Roman"/>
              </a:rPr>
            </a:br>
            <a:r>
              <a:rPr lang="uk-UA" sz="2400" spc="-5" dirty="0">
                <a:latin typeface="Times New Roman"/>
                <a:ea typeface="Calibri"/>
                <a:cs typeface="Times New Roman"/>
              </a:rPr>
              <a:t/>
            </a:r>
            <a:br>
              <a:rPr lang="uk-UA" sz="2400" spc="-5" dirty="0">
                <a:latin typeface="Times New Roman"/>
                <a:ea typeface="Calibri"/>
                <a:cs typeface="Times New Roman"/>
              </a:rPr>
            </a:br>
            <a:r>
              <a:rPr lang="uk-UA" sz="2400" spc="-5" dirty="0" smtClean="0">
                <a:latin typeface="Times New Roman"/>
                <a:ea typeface="Calibri"/>
                <a:cs typeface="Times New Roman"/>
              </a:rPr>
              <a:t/>
            </a:r>
            <a:br>
              <a:rPr lang="uk-UA" sz="2400" spc="-5" dirty="0" smtClean="0">
                <a:latin typeface="Times New Roman"/>
                <a:ea typeface="Calibri"/>
                <a:cs typeface="Times New Roman"/>
              </a:rPr>
            </a:br>
            <a:r>
              <a:rPr lang="uk-UA" sz="2400" spc="-5" dirty="0">
                <a:latin typeface="Times New Roman"/>
                <a:ea typeface="Calibri"/>
                <a:cs typeface="Times New Roman"/>
              </a:rPr>
              <a:t/>
            </a:r>
            <a:br>
              <a:rPr lang="uk-UA" sz="2400" spc="-5" dirty="0">
                <a:latin typeface="Times New Roman"/>
                <a:ea typeface="Calibri"/>
                <a:cs typeface="Times New Roman"/>
              </a:rPr>
            </a:br>
            <a:r>
              <a:rPr lang="uk-UA" sz="2400" spc="-5" dirty="0" smtClean="0">
                <a:latin typeface="Times New Roman"/>
                <a:ea typeface="Calibri"/>
                <a:cs typeface="Times New Roman"/>
              </a:rPr>
              <a:t/>
            </a:r>
            <a:br>
              <a:rPr lang="uk-UA" sz="2400" spc="-5" dirty="0" smtClean="0">
                <a:latin typeface="Times New Roman"/>
                <a:ea typeface="Calibri"/>
                <a:cs typeface="Times New Roman"/>
              </a:rPr>
            </a:br>
            <a:r>
              <a:rPr lang="ru-RU" sz="2400" dirty="0">
                <a:ea typeface="Calibri"/>
                <a:cs typeface="Times New Roman"/>
              </a:rPr>
              <a:t/>
            </a:r>
            <a:br>
              <a:rPr lang="ru-RU" sz="24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293096"/>
            <a:ext cx="3814742" cy="226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356993"/>
            <a:ext cx="2667372" cy="348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20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435280" cy="5962674"/>
          </a:xfrm>
        </p:spPr>
        <p:txBody>
          <a:bodyPr>
            <a:normAutofit/>
          </a:bodyPr>
          <a:lstStyle/>
          <a:p>
            <a:pPr marR="66675" indent="449580" algn="l" eaLnBrk="0" hangingPunct="0">
              <a:lnSpc>
                <a:spcPct val="115000"/>
              </a:lnSpc>
              <a:spcAft>
                <a:spcPts val="0"/>
              </a:spcAft>
            </a:pPr>
            <a:r>
              <a:rPr lang="uk-UA" sz="2400" b="1" spc="-5" dirty="0">
                <a:solidFill>
                  <a:srgbClr val="C00000"/>
                </a:solidFill>
                <a:latin typeface="Times New Roman"/>
                <a:ea typeface="Calibri"/>
                <a:cs typeface="Times New Roman"/>
              </a:rPr>
              <a:t>Тривалість </a:t>
            </a:r>
            <a:r>
              <a:rPr lang="uk-UA" sz="2400" b="1" spc="-5" dirty="0" smtClean="0">
                <a:solidFill>
                  <a:srgbClr val="C00000"/>
                </a:solidFill>
                <a:latin typeface="Times New Roman"/>
                <a:ea typeface="Calibri"/>
                <a:cs typeface="Times New Roman"/>
              </a:rPr>
              <a:t>досліду на птиці -</a:t>
            </a:r>
            <a:r>
              <a:rPr lang="uk-UA" sz="2400" spc="-5" dirty="0" smtClean="0">
                <a:latin typeface="Times New Roman"/>
                <a:ea typeface="Calibri"/>
                <a:cs typeface="Times New Roman"/>
              </a:rPr>
              <a:t/>
            </a:r>
            <a:br>
              <a:rPr lang="uk-UA" sz="2400" spc="-5" dirty="0" smtClean="0">
                <a:latin typeface="Times New Roman"/>
                <a:ea typeface="Calibri"/>
                <a:cs typeface="Times New Roman"/>
              </a:rPr>
            </a:br>
            <a:r>
              <a:rPr lang="uk-UA" sz="2400" dirty="0" smtClean="0">
                <a:ea typeface="Calibri"/>
                <a:cs typeface="Times New Roman"/>
              </a:rPr>
              <a:t> -</a:t>
            </a:r>
            <a:r>
              <a:rPr lang="uk-UA" sz="2400" dirty="0" smtClean="0">
                <a:latin typeface="Times New Roman"/>
                <a:ea typeface="Calibri"/>
                <a:cs typeface="Times New Roman"/>
              </a:rPr>
              <a:t>для</a:t>
            </a:r>
            <a:r>
              <a:rPr lang="uk-UA" sz="2400" spc="25" dirty="0" smtClean="0">
                <a:latin typeface="Times New Roman"/>
                <a:ea typeface="Calibri"/>
                <a:cs typeface="Times New Roman"/>
              </a:rPr>
              <a:t> </a:t>
            </a:r>
            <a:r>
              <a:rPr lang="uk-UA" sz="2400" spc="-5" dirty="0">
                <a:latin typeface="Times New Roman"/>
                <a:ea typeface="Calibri"/>
                <a:cs typeface="Times New Roman"/>
              </a:rPr>
              <a:t>ремонтного</a:t>
            </a:r>
            <a:r>
              <a:rPr lang="uk-UA" sz="2400" spc="30" dirty="0">
                <a:latin typeface="Times New Roman"/>
                <a:ea typeface="Calibri"/>
                <a:cs typeface="Times New Roman"/>
              </a:rPr>
              <a:t> </a:t>
            </a:r>
            <a:r>
              <a:rPr lang="uk-UA" sz="2400" spc="-5" dirty="0">
                <a:latin typeface="Times New Roman"/>
                <a:ea typeface="Calibri"/>
                <a:cs typeface="Times New Roman"/>
              </a:rPr>
              <a:t>молодняку</a:t>
            </a:r>
            <a:r>
              <a:rPr lang="uk-UA" sz="2400" spc="45" dirty="0">
                <a:latin typeface="Times New Roman"/>
                <a:ea typeface="Calibri"/>
                <a:cs typeface="Times New Roman"/>
              </a:rPr>
              <a:t> </a:t>
            </a:r>
            <a:r>
              <a:rPr lang="uk-UA" sz="2400" spc="-5" dirty="0">
                <a:latin typeface="Times New Roman"/>
                <a:ea typeface="Calibri"/>
                <a:cs typeface="Times New Roman"/>
              </a:rPr>
              <a:t>курей</a:t>
            </a:r>
            <a:r>
              <a:rPr lang="uk-UA" sz="2400" spc="205" dirty="0">
                <a:latin typeface="Times New Roman"/>
                <a:ea typeface="Calibri"/>
                <a:cs typeface="Times New Roman"/>
              </a:rPr>
              <a:t> </a:t>
            </a:r>
            <a:r>
              <a:rPr lang="uk-UA" sz="2400" spc="-5" dirty="0">
                <a:latin typeface="Times New Roman"/>
                <a:ea typeface="Calibri"/>
                <a:cs typeface="Times New Roman"/>
              </a:rPr>
              <a:t>яйцевих</a:t>
            </a:r>
            <a:r>
              <a:rPr lang="uk-UA" sz="2400" dirty="0">
                <a:latin typeface="Times New Roman"/>
                <a:ea typeface="Calibri"/>
                <a:cs typeface="Times New Roman"/>
              </a:rPr>
              <a:t> ліній</a:t>
            </a:r>
            <a:r>
              <a:rPr lang="uk-UA" sz="2400" spc="5" dirty="0">
                <a:latin typeface="Times New Roman"/>
                <a:ea typeface="Calibri"/>
                <a:cs typeface="Times New Roman"/>
              </a:rPr>
              <a:t> </a:t>
            </a:r>
            <a:r>
              <a:rPr lang="uk-UA" sz="2400" dirty="0">
                <a:latin typeface="Times New Roman"/>
                <a:ea typeface="Calibri"/>
                <a:cs typeface="Times New Roman"/>
              </a:rPr>
              <a:t>- 21 </a:t>
            </a:r>
            <a:r>
              <a:rPr lang="uk-UA" sz="2400" spc="-5" dirty="0">
                <a:latin typeface="Times New Roman"/>
                <a:ea typeface="Calibri"/>
                <a:cs typeface="Times New Roman"/>
              </a:rPr>
              <a:t>тиждень,</a:t>
            </a:r>
            <a:r>
              <a:rPr lang="uk-UA" sz="2400" dirty="0">
                <a:latin typeface="Times New Roman"/>
                <a:ea typeface="Calibri"/>
                <a:cs typeface="Times New Roman"/>
              </a:rPr>
              <a:t> </a:t>
            </a:r>
            <a:r>
              <a:rPr lang="uk-UA" sz="2400" dirty="0" smtClean="0">
                <a:latin typeface="Times New Roman"/>
                <a:ea typeface="Calibri"/>
                <a:cs typeface="Times New Roman"/>
              </a:rPr>
              <a:t/>
            </a:r>
            <a:br>
              <a:rPr lang="uk-UA" sz="2400" dirty="0" smtClean="0">
                <a:latin typeface="Times New Roman"/>
                <a:ea typeface="Calibri"/>
                <a:cs typeface="Times New Roman"/>
              </a:rPr>
            </a:br>
            <a:r>
              <a:rPr lang="uk-UA" sz="2400" spc="-5" dirty="0" smtClean="0">
                <a:latin typeface="Times New Roman"/>
                <a:ea typeface="Calibri"/>
                <a:cs typeface="Times New Roman"/>
              </a:rPr>
              <a:t>м'ясних</a:t>
            </a:r>
            <a:r>
              <a:rPr lang="uk-UA" sz="2400" dirty="0" smtClean="0">
                <a:latin typeface="Times New Roman"/>
                <a:ea typeface="Calibri"/>
                <a:cs typeface="Times New Roman"/>
              </a:rPr>
              <a:t> </a:t>
            </a:r>
            <a:r>
              <a:rPr lang="uk-UA" sz="2400" dirty="0">
                <a:latin typeface="Times New Roman"/>
                <a:ea typeface="Calibri"/>
                <a:cs typeface="Times New Roman"/>
              </a:rPr>
              <a:t>- 23, </a:t>
            </a:r>
            <a:r>
              <a:rPr lang="uk-UA" sz="2400" spc="-5" dirty="0">
                <a:latin typeface="Times New Roman"/>
                <a:ea typeface="Calibri"/>
                <a:cs typeface="Times New Roman"/>
              </a:rPr>
              <a:t>індиків</a:t>
            </a:r>
            <a:r>
              <a:rPr lang="uk-UA" sz="2400" dirty="0">
                <a:latin typeface="Times New Roman"/>
                <a:ea typeface="Calibri"/>
                <a:cs typeface="Times New Roman"/>
              </a:rPr>
              <a:t> - 30, </a:t>
            </a:r>
            <a:r>
              <a:rPr lang="uk-UA" sz="2400" spc="-5" dirty="0" err="1">
                <a:latin typeface="Times New Roman"/>
                <a:ea typeface="Calibri"/>
                <a:cs typeface="Times New Roman"/>
              </a:rPr>
              <a:t>гусей</a:t>
            </a:r>
            <a:r>
              <a:rPr lang="uk-UA" sz="2400" dirty="0">
                <a:latin typeface="Times New Roman"/>
                <a:ea typeface="Calibri"/>
                <a:cs typeface="Times New Roman"/>
              </a:rPr>
              <a:t> і</a:t>
            </a:r>
            <a:r>
              <a:rPr lang="uk-UA" sz="2400" spc="5" dirty="0">
                <a:latin typeface="Times New Roman"/>
                <a:ea typeface="Calibri"/>
                <a:cs typeface="Times New Roman"/>
              </a:rPr>
              <a:t> </a:t>
            </a:r>
            <a:r>
              <a:rPr lang="uk-UA" sz="2400" dirty="0">
                <a:latin typeface="Times New Roman"/>
                <a:ea typeface="Calibri"/>
                <a:cs typeface="Times New Roman"/>
              </a:rPr>
              <a:t>качок - 26, цесарок</a:t>
            </a:r>
            <a:r>
              <a:rPr lang="uk-UA" sz="2400" spc="5" dirty="0">
                <a:latin typeface="Times New Roman"/>
                <a:ea typeface="Calibri"/>
                <a:cs typeface="Times New Roman"/>
              </a:rPr>
              <a:t> </a:t>
            </a:r>
            <a:r>
              <a:rPr lang="uk-UA" sz="2400" dirty="0">
                <a:latin typeface="Times New Roman"/>
                <a:ea typeface="Calibri"/>
                <a:cs typeface="Times New Roman"/>
              </a:rPr>
              <a:t>-</a:t>
            </a:r>
            <a:r>
              <a:rPr lang="uk-UA" sz="2400" spc="-5" dirty="0">
                <a:latin typeface="Times New Roman"/>
                <a:ea typeface="Calibri"/>
                <a:cs typeface="Times New Roman"/>
              </a:rPr>
              <a:t> </a:t>
            </a:r>
            <a:r>
              <a:rPr lang="uk-UA" sz="2400" dirty="0">
                <a:latin typeface="Times New Roman"/>
                <a:ea typeface="Calibri"/>
                <a:cs typeface="Times New Roman"/>
              </a:rPr>
              <a:t>28, </a:t>
            </a:r>
            <a:r>
              <a:rPr lang="uk-UA" sz="2400" spc="-5" dirty="0">
                <a:latin typeface="Times New Roman"/>
                <a:ea typeface="Calibri"/>
                <a:cs typeface="Times New Roman"/>
              </a:rPr>
              <a:t>фазанів </a:t>
            </a:r>
            <a:r>
              <a:rPr lang="uk-UA" sz="2400" dirty="0">
                <a:latin typeface="Times New Roman"/>
                <a:ea typeface="Calibri"/>
                <a:cs typeface="Times New Roman"/>
              </a:rPr>
              <a:t>-  36,  перепелів </a:t>
            </a:r>
            <a:r>
              <a:rPr lang="uk-UA" sz="2400" spc="5" dirty="0">
                <a:latin typeface="Times New Roman"/>
                <a:ea typeface="Calibri"/>
                <a:cs typeface="Times New Roman"/>
              </a:rPr>
              <a:t> </a:t>
            </a:r>
            <a:r>
              <a:rPr lang="uk-UA" sz="2400" dirty="0">
                <a:latin typeface="Times New Roman"/>
                <a:ea typeface="Calibri"/>
                <a:cs typeface="Times New Roman"/>
              </a:rPr>
              <a:t>- </a:t>
            </a:r>
            <a:r>
              <a:rPr lang="uk-UA" sz="2400" spc="5" dirty="0">
                <a:latin typeface="Times New Roman"/>
                <a:ea typeface="Calibri"/>
                <a:cs typeface="Times New Roman"/>
              </a:rPr>
              <a:t> </a:t>
            </a:r>
            <a:r>
              <a:rPr lang="uk-UA" sz="2400" dirty="0">
                <a:latin typeface="Times New Roman"/>
                <a:ea typeface="Calibri"/>
                <a:cs typeface="Times New Roman"/>
              </a:rPr>
              <a:t>6; </a:t>
            </a:r>
            <a:r>
              <a:rPr lang="uk-UA" sz="2400" spc="5" dirty="0">
                <a:latin typeface="Times New Roman"/>
                <a:ea typeface="Calibri"/>
                <a:cs typeface="Times New Roman"/>
              </a:rPr>
              <a:t> </a:t>
            </a:r>
            <a:r>
              <a:rPr lang="uk-UA" sz="2400" spc="-5" dirty="0">
                <a:latin typeface="Times New Roman"/>
                <a:ea typeface="Calibri"/>
                <a:cs typeface="Times New Roman"/>
              </a:rPr>
              <a:t>для</a:t>
            </a:r>
            <a:r>
              <a:rPr lang="uk-UA" sz="2400" dirty="0">
                <a:latin typeface="Times New Roman"/>
                <a:ea typeface="Calibri"/>
                <a:cs typeface="Times New Roman"/>
              </a:rPr>
              <a:t> </a:t>
            </a:r>
            <a:r>
              <a:rPr lang="uk-UA" sz="2400" spc="5" dirty="0">
                <a:latin typeface="Times New Roman"/>
                <a:ea typeface="Calibri"/>
                <a:cs typeface="Times New Roman"/>
              </a:rPr>
              <a:t> </a:t>
            </a:r>
            <a:r>
              <a:rPr lang="uk-UA" sz="2400" spc="-5" dirty="0">
                <a:latin typeface="Times New Roman"/>
                <a:ea typeface="Calibri"/>
                <a:cs typeface="Times New Roman"/>
              </a:rPr>
              <a:t>курчат-бройлерів,</a:t>
            </a:r>
            <a:r>
              <a:rPr lang="uk-UA" sz="2400" dirty="0">
                <a:latin typeface="Times New Roman"/>
                <a:ea typeface="Calibri"/>
                <a:cs typeface="Times New Roman"/>
              </a:rPr>
              <a:t>  </a:t>
            </a:r>
            <a:r>
              <a:rPr lang="uk-UA" sz="2400" spc="-5" dirty="0">
                <a:latin typeface="Times New Roman"/>
                <a:ea typeface="Calibri"/>
                <a:cs typeface="Times New Roman"/>
              </a:rPr>
              <a:t>вирощуваних</a:t>
            </a:r>
            <a:r>
              <a:rPr lang="uk-UA" sz="2400" dirty="0">
                <a:latin typeface="Times New Roman"/>
                <a:ea typeface="Calibri"/>
                <a:cs typeface="Times New Roman"/>
              </a:rPr>
              <a:t> </a:t>
            </a:r>
            <a:r>
              <a:rPr lang="uk-UA" sz="2400" spc="10" dirty="0">
                <a:latin typeface="Times New Roman"/>
                <a:ea typeface="Calibri"/>
                <a:cs typeface="Times New Roman"/>
              </a:rPr>
              <a:t> </a:t>
            </a:r>
            <a:r>
              <a:rPr lang="uk-UA" sz="2400" spc="-5" dirty="0">
                <a:latin typeface="Times New Roman"/>
                <a:ea typeface="Calibri"/>
                <a:cs typeface="Times New Roman"/>
              </a:rPr>
              <a:t>на</a:t>
            </a:r>
            <a:r>
              <a:rPr lang="uk-UA" sz="2400" dirty="0">
                <a:latin typeface="Times New Roman"/>
                <a:ea typeface="Calibri"/>
                <a:cs typeface="Times New Roman"/>
              </a:rPr>
              <a:t> </a:t>
            </a:r>
            <a:r>
              <a:rPr lang="uk-UA" sz="2400" spc="5" dirty="0">
                <a:latin typeface="Times New Roman"/>
                <a:ea typeface="Calibri"/>
                <a:cs typeface="Times New Roman"/>
              </a:rPr>
              <a:t> </a:t>
            </a:r>
            <a:r>
              <a:rPr lang="uk-UA" sz="2400" spc="-5" dirty="0">
                <a:latin typeface="Times New Roman"/>
                <a:ea typeface="Calibri"/>
                <a:cs typeface="Times New Roman"/>
              </a:rPr>
              <a:t>м'ясо</a:t>
            </a:r>
            <a:r>
              <a:rPr lang="uk-UA" sz="2400" dirty="0">
                <a:latin typeface="Times New Roman"/>
                <a:ea typeface="Calibri"/>
                <a:cs typeface="Times New Roman"/>
              </a:rPr>
              <a:t> </a:t>
            </a:r>
            <a:r>
              <a:rPr lang="uk-UA" sz="2400" spc="5" dirty="0">
                <a:latin typeface="Times New Roman"/>
                <a:ea typeface="Calibri"/>
                <a:cs typeface="Times New Roman"/>
              </a:rPr>
              <a:t> </a:t>
            </a:r>
            <a:r>
              <a:rPr lang="uk-UA" sz="2400" dirty="0">
                <a:latin typeface="Times New Roman"/>
                <a:ea typeface="Calibri"/>
                <a:cs typeface="Times New Roman"/>
              </a:rPr>
              <a:t>каченят </a:t>
            </a:r>
            <a:r>
              <a:rPr lang="uk-UA" sz="2400" spc="5" dirty="0">
                <a:latin typeface="Times New Roman"/>
                <a:ea typeface="Calibri"/>
                <a:cs typeface="Times New Roman"/>
              </a:rPr>
              <a:t> </a:t>
            </a:r>
            <a:r>
              <a:rPr lang="uk-UA" sz="2400" dirty="0">
                <a:latin typeface="Times New Roman"/>
                <a:ea typeface="Calibri"/>
                <a:cs typeface="Times New Roman"/>
              </a:rPr>
              <a:t>і </a:t>
            </a:r>
            <a:r>
              <a:rPr lang="uk-UA" sz="2400" spc="5" dirty="0">
                <a:latin typeface="Times New Roman"/>
                <a:ea typeface="Calibri"/>
                <a:cs typeface="Times New Roman"/>
              </a:rPr>
              <a:t> </a:t>
            </a:r>
            <a:r>
              <a:rPr lang="uk-UA" sz="2400" spc="-5" dirty="0">
                <a:latin typeface="Times New Roman"/>
                <a:ea typeface="Calibri"/>
                <a:cs typeface="Times New Roman"/>
              </a:rPr>
              <a:t>гусенят</a:t>
            </a:r>
            <a:r>
              <a:rPr lang="uk-UA" sz="2400" dirty="0">
                <a:latin typeface="Times New Roman"/>
                <a:ea typeface="Calibri"/>
                <a:cs typeface="Times New Roman"/>
              </a:rPr>
              <a:t> </a:t>
            </a:r>
            <a:r>
              <a:rPr lang="uk-UA" sz="2400" spc="5" dirty="0">
                <a:latin typeface="Times New Roman"/>
                <a:ea typeface="Calibri"/>
                <a:cs typeface="Times New Roman"/>
              </a:rPr>
              <a:t> </a:t>
            </a:r>
            <a:r>
              <a:rPr lang="uk-UA" sz="2400" dirty="0">
                <a:latin typeface="Times New Roman"/>
                <a:ea typeface="Calibri"/>
                <a:cs typeface="Times New Roman"/>
              </a:rPr>
              <a:t>-  </a:t>
            </a:r>
            <a:r>
              <a:rPr lang="uk-UA" sz="2400" spc="-5" dirty="0">
                <a:latin typeface="Times New Roman"/>
                <a:ea typeface="Calibri"/>
                <a:cs typeface="Times New Roman"/>
              </a:rPr>
              <a:t>8, індичат-бройлерів</a:t>
            </a:r>
            <a:r>
              <a:rPr lang="uk-UA" sz="2400" spc="-40" dirty="0">
                <a:latin typeface="Times New Roman"/>
                <a:ea typeface="Calibri"/>
                <a:cs typeface="Times New Roman"/>
              </a:rPr>
              <a:t> </a:t>
            </a:r>
            <a:r>
              <a:rPr lang="uk-UA" sz="2400" dirty="0">
                <a:latin typeface="Times New Roman"/>
                <a:ea typeface="Calibri"/>
                <a:cs typeface="Times New Roman"/>
              </a:rPr>
              <a:t>-</a:t>
            </a:r>
            <a:r>
              <a:rPr lang="uk-UA" sz="2400" spc="-40" dirty="0">
                <a:latin typeface="Times New Roman"/>
                <a:ea typeface="Calibri"/>
                <a:cs typeface="Times New Roman"/>
              </a:rPr>
              <a:t> </a:t>
            </a:r>
            <a:r>
              <a:rPr lang="uk-UA" sz="2400" dirty="0">
                <a:latin typeface="Times New Roman"/>
                <a:ea typeface="Calibri"/>
                <a:cs typeface="Times New Roman"/>
              </a:rPr>
              <a:t>16,</a:t>
            </a:r>
            <a:r>
              <a:rPr lang="uk-UA" sz="2400" spc="-45" dirty="0">
                <a:latin typeface="Times New Roman"/>
                <a:ea typeface="Calibri"/>
                <a:cs typeface="Times New Roman"/>
              </a:rPr>
              <a:t> </a:t>
            </a:r>
            <a:r>
              <a:rPr lang="uk-UA" sz="2400" spc="-5" dirty="0">
                <a:latin typeface="Times New Roman"/>
                <a:ea typeface="Calibri"/>
                <a:cs typeface="Times New Roman"/>
              </a:rPr>
              <a:t>перепелів-бройлерів</a:t>
            </a:r>
            <a:r>
              <a:rPr lang="uk-UA" sz="2400" spc="-40" dirty="0">
                <a:latin typeface="Times New Roman"/>
                <a:ea typeface="Calibri"/>
                <a:cs typeface="Times New Roman"/>
              </a:rPr>
              <a:t> </a:t>
            </a:r>
            <a:r>
              <a:rPr lang="uk-UA" sz="2400" dirty="0">
                <a:latin typeface="Times New Roman"/>
                <a:ea typeface="Calibri"/>
                <a:cs typeface="Times New Roman"/>
              </a:rPr>
              <a:t>-</a:t>
            </a:r>
            <a:r>
              <a:rPr lang="uk-UA" sz="2400" spc="-35" dirty="0">
                <a:latin typeface="Times New Roman"/>
                <a:ea typeface="Calibri"/>
                <a:cs typeface="Times New Roman"/>
              </a:rPr>
              <a:t> </a:t>
            </a:r>
            <a:r>
              <a:rPr lang="uk-UA" sz="2400" dirty="0">
                <a:latin typeface="Times New Roman"/>
                <a:ea typeface="Calibri"/>
                <a:cs typeface="Times New Roman"/>
              </a:rPr>
              <a:t>6</a:t>
            </a:r>
            <a:r>
              <a:rPr lang="uk-UA" sz="2400" spc="-50" dirty="0">
                <a:latin typeface="Times New Roman"/>
                <a:ea typeface="Calibri"/>
                <a:cs typeface="Times New Roman"/>
              </a:rPr>
              <a:t> </a:t>
            </a:r>
            <a:r>
              <a:rPr lang="uk-UA" sz="2400" spc="-5" dirty="0">
                <a:latin typeface="Times New Roman"/>
                <a:ea typeface="Calibri"/>
                <a:cs typeface="Times New Roman"/>
              </a:rPr>
              <a:t>тижнів; для курей-несучок –протягом всього періоду яйцекладки</a:t>
            </a:r>
            <a:r>
              <a:rPr lang="uk-UA" sz="2400" spc="-5" dirty="0" smtClean="0">
                <a:latin typeface="Times New Roman"/>
                <a:ea typeface="Calibri"/>
                <a:cs typeface="Times New Roman"/>
              </a:rPr>
              <a:t>.</a:t>
            </a:r>
            <a:br>
              <a:rPr lang="uk-UA" sz="2400" spc="-5" dirty="0" smtClean="0">
                <a:latin typeface="Times New Roman"/>
                <a:ea typeface="Calibri"/>
                <a:cs typeface="Times New Roman"/>
              </a:rPr>
            </a:br>
            <a:r>
              <a:rPr lang="uk-UA" sz="2400" spc="-5" dirty="0">
                <a:latin typeface="Times New Roman"/>
                <a:ea typeface="Calibri"/>
                <a:cs typeface="Times New Roman"/>
              </a:rPr>
              <a:t/>
            </a:r>
            <a:br>
              <a:rPr lang="uk-UA" sz="2400" spc="-5" dirty="0">
                <a:latin typeface="Times New Roman"/>
                <a:ea typeface="Calibri"/>
                <a:cs typeface="Times New Roman"/>
              </a:rPr>
            </a:br>
            <a:r>
              <a:rPr lang="uk-UA" sz="2400" spc="-5" dirty="0" smtClean="0">
                <a:latin typeface="Times New Roman"/>
                <a:ea typeface="Calibri"/>
                <a:cs typeface="Times New Roman"/>
              </a:rPr>
              <a:t/>
            </a:r>
            <a:br>
              <a:rPr lang="uk-UA" sz="2400" spc="-5" dirty="0" smtClean="0">
                <a:latin typeface="Times New Roman"/>
                <a:ea typeface="Calibri"/>
                <a:cs typeface="Times New Roman"/>
              </a:rPr>
            </a:br>
            <a:r>
              <a:rPr lang="uk-UA" sz="2400" spc="-5" dirty="0" smtClean="0">
                <a:latin typeface="Times New Roman"/>
                <a:ea typeface="Calibri"/>
                <a:cs typeface="Times New Roman"/>
              </a:rPr>
              <a:t/>
            </a:r>
            <a:br>
              <a:rPr lang="uk-UA" sz="2400" spc="-5" dirty="0" smtClean="0">
                <a:latin typeface="Times New Roman"/>
                <a:ea typeface="Calibri"/>
                <a:cs typeface="Times New Roman"/>
              </a:rPr>
            </a:br>
            <a:r>
              <a:rPr lang="uk-UA" sz="2400" spc="-5" dirty="0">
                <a:latin typeface="Times New Roman"/>
                <a:ea typeface="Calibri"/>
                <a:cs typeface="Times New Roman"/>
              </a:rPr>
              <a:t/>
            </a:r>
            <a:br>
              <a:rPr lang="uk-UA" sz="2400" spc="-5" dirty="0">
                <a:latin typeface="Times New Roman"/>
                <a:ea typeface="Calibri"/>
                <a:cs typeface="Times New Roman"/>
              </a:rPr>
            </a:br>
            <a:r>
              <a:rPr lang="uk-UA" sz="2400" spc="-5" dirty="0" smtClean="0">
                <a:latin typeface="Times New Roman"/>
                <a:ea typeface="Calibri"/>
                <a:cs typeface="Times New Roman"/>
              </a:rPr>
              <a:t/>
            </a:r>
            <a:br>
              <a:rPr lang="uk-UA" sz="2400" spc="-5" dirty="0" smtClean="0">
                <a:latin typeface="Times New Roman"/>
                <a:ea typeface="Calibri"/>
                <a:cs typeface="Times New Roman"/>
              </a:rPr>
            </a:br>
            <a:endParaRPr lang="ru-RU" sz="24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3501008"/>
            <a:ext cx="5400599" cy="294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205233"/>
      </p:ext>
    </p:extLst>
  </p:cSld>
  <p:clrMapOvr>
    <a:masterClrMapping/>
  </p:clrMapOvr>
</p:sld>
</file>

<file path=ppt/theme/theme1.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527</Words>
  <Application>Microsoft Office PowerPoint</Application>
  <PresentationFormat>Экран (4:3)</PresentationFormat>
  <Paragraphs>25</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8</vt:i4>
      </vt:variant>
      <vt:variant>
        <vt:lpstr>Заголовки слайдов</vt:lpstr>
      </vt:variant>
      <vt:variant>
        <vt:i4>24</vt:i4>
      </vt:variant>
    </vt:vector>
  </HeadingPairs>
  <TitlesOfParts>
    <vt:vector size="36" baseType="lpstr">
      <vt:lpstr>Arial</vt:lpstr>
      <vt:lpstr>Calibri</vt:lpstr>
      <vt:lpstr>Calibri Light</vt:lpstr>
      <vt:lpstr>Times New Roman</vt:lpstr>
      <vt:lpstr>3_Тема Office</vt:lpstr>
      <vt:lpstr>4_Тема Office</vt:lpstr>
      <vt:lpstr>5_Тема Office</vt:lpstr>
      <vt:lpstr>6_Тема Office</vt:lpstr>
      <vt:lpstr>7_Тема Office</vt:lpstr>
      <vt:lpstr>8_Тема Office</vt:lpstr>
      <vt:lpstr>Тема Office</vt:lpstr>
      <vt:lpstr>1_Тема Office</vt:lpstr>
      <vt:lpstr>Практичне заняття №5  Організація і проведення дослідів на різних сільськогосподарських тваринах, птиці та інших об’єктах вирощування       </vt:lpstr>
      <vt:lpstr> Мета заняття:   Вивчити методичні положення проведення науково-господарських дослідів на великій рогатій худобі, свинях, вівцях, птиці, бджолах.</vt:lpstr>
      <vt:lpstr>Презентация PowerPoint</vt:lpstr>
      <vt:lpstr>Досліди на коровах. Перед початком досліду тварин зважують, оцінюють продуктивність за попередню лактацію, відтворні функції (сервіс-період, тривалість тільності, інтервал між отеленнями, живу маса новонароджених телят в 10 та 20 денному віці). Максимально допустима різниця у живій масі між аналогами повинна становити ± 50 кг, відхилення  у строках отелення – не більше 10 – 15 днів, розходження в надої не повинно перевищувати 2– 3 %, в жирності молока 0,1 – 0,2 % (за абсолютними показниками).  Екстер’єр корів вивчають на 2 – 3 місяці лактації за допомогою окомірної оцінки, екстер’єрних промірів та індексів тілобудови.  Молочну продуктивність обліковують шляхом контрольного доїння протягом 2 суміжних днів.</vt:lpstr>
      <vt:lpstr>Досліди на свиноматках   Поросних маток підбирають для досліду за 20 – 30 днів до парування. Їх має бути на 30 – 50% більше, ніж потрібно для формування груп. Остаточно формують групи після парування маток з урахуванням кількості опоросів та результатів попереднього опоросу. Різниця в часі очікуваного опоросу між матками-аналогами не повинна перевищувати 10 днів, а по групі – 25 днів.  Підсисних маток комплектують у групи  на 5 – 7 день після опоросу за тими самими ознаками, що й поросних (жива маса, вік, вгодованість,походження) та з урахуванням кількості і якості поросят у гнізді. Різниця в строках  опоросів маток аналогів- не більше 5 днів,  а по групі 20.  Приплід має бути від одного кнура.  </vt:lpstr>
      <vt:lpstr>Зважують поросних маток на 2 – 3 день після парування, підсисних – на 5, 30, 60 день після опоросу, в кінці зрівняльного та основного періодів досліду  Визначають такі показники:  - багатоплідність ;   - крупноплідність ;  - молочність свиноматок.  За цими даними визначають молочність матки за декаду та всю лактацію. Інші досліджувані показники -збереженість поросят і втрати маси матками за підсисний період. Для визначення перетравності кормів, балансу речовин і енергії з  кожної групи відбирають по 5 типових свиноматок.   </vt:lpstr>
      <vt:lpstr> Досліди на вівцематках, як правило, охоплюють весь біологічний цикл - період суягності (150 днів), період лактації (120 днів) і період підготовки і проведення природної злучки або штучного осіменіння (40 днів). Кількість тварин у групі –не менше 10-20. Досліди проводять методом груп, рідше періодів. При формуванні груп за методом пар-аналогів чи збалансованих груп  необхідно враховувати порідність,  вік, живу   масу,   рівень   вгодованості,   вовнову  продуктивність та походження тварин. Різниця у віці між групами не повинна перевищувати 30 днів, відхилення за живою масою – не більше 5%, різниця за настригом вовни не більше 2-5% (2% - між матками-аналогами, 5% - між групами). </vt:lpstr>
      <vt:lpstr>Досліди на птиці проводять методом груп та періодів. Використовують птицю відомої породи, кросу, лінії. Групи-аналоги формують за походженням, віком, статтю, живою масою, продуктивністю. Відмінності у живій масі між групами не повинні перевищувати 3-5%. Кількість тварин у групі: доросла птиця -50-60 голів, молодняк - не менше 100 голів у першому експерименті  і 200 -у другому.       </vt:lpstr>
      <vt:lpstr>Тривалість досліду на птиці -  -для ремонтного молодняку курей яйцевих ліній - 21 тиждень,  м'ясних - 23, індиків - 30, гусей і качок - 26, цесарок - 28, фазанів -  36,  перепелів  -  6;  для  курчат-бройлерів,  вирощуваних  на  м'ясо  каченят  і  гусенят  -  8, індичат-бройлерів - 16, перепелів-бройлерів - 6 тижнів; для курей-несучок –протягом всього періоду яйцекладки.      </vt:lpstr>
      <vt:lpstr> Живу масу птиці обліковують  шляхом індивідуального зважування (на початку і в кінці досліду) та щомісяця.   Молодняк зважують у добовому віці, а також у строки, що відповідають віку зміни раціонів (у днях):  племінних курчат -30, 90 і 150; курчат-бройлерів - 28 і 56; каченят: племінних - 180, вирощуваних на м'ясо - 20 і 50; гусенят: племінних - 210, вирощуваних на м'ясо 20 і 60; індиченят: племінних - 180, вирощуваних на м'ясо-30,60,90 і 130.  Визначають абсолютний та відносний прирости, збереженість молодняку.</vt:lpstr>
      <vt:lpstr>Несучість встановлюють з розрахунку на початкову і середню несучку за весь період досліду. За отриманими даними розраховують інтенсивність несучості як окремої несучки, так і всього піддослідного поголів'я птиці.  Масу яєць у піддослідних групах птиці визначають щомісячним індивідуальним зважуванням їх протягом 5 суміжних днів у кінці кожного місяця яйцекладки. Обчислюють також вихід яєчної маси, визначають морфологічний і хімічний склад яєць, товщину шкаралупи та ін.  Відтворювальну здатність птиці батьківського стада визначають за виходом інкубаційних яєць, їх запліднюваністю, виводом і виходом молодняку. Крім того, підраховують кількість незапліднених яєць, тих, що мають кров'яне кільце, а також із замерлими ембріонами. </vt:lpstr>
      <vt:lpstr>  Споживання кормів птицею визначають груповим методом протягом 5 контрольних днів на початку та в кінці місяця, зважуючи заданий корм і знімаючи його рештки щодня або раз на тиждень. Витрати корму на одиницю приросту підраховують по строках зважування птиці і в кінці основного періоду досліду, а на 10 штук яєць і на 1 кг яєчної маси - в кінці кожного місяця  і всього періоду яйцекладки.   </vt:lpstr>
      <vt:lpstr>М'ясні якості птиці  визначають методом контрольного забою птиці не менше 6 голів з груп (3 півники і 3 курочки).  Жива маса і вгодованість їх мають відповідати середнім показникам усієї групи.  Відхилення від середньої живої маси по групі допускається тільки у межах 3%.  Прижиттєву оцінку вгодованості проводять шляхом промацуванням у ділянці м'язів кіля, грудної кістки, стегна, тулуба, підшкірних жирових відкладень над донними кістками та в нижній частині живота. </vt:lpstr>
      <vt:lpstr>Досліди з бджолами Кількість бджолосімей у групі залежить від завдань дослідження і становить при вивченні питань поведінки, утримання та годівлі бджіл 5-20, розведення і селекції бджіл 10-80 сімей. Сім'ї-аналоги підбирають так, щоб була забезпечена їх рівність за силою, кількістю розплоду, корму, сотів, за віком і походженням маток. Силу бджолиних сімей можна визначити  окомірно  і за кількістю зайнятих бджолами вуличок. При цьому виходять з того, що стандартний стільник розміром 435-300 мм у літній період вміщує 250 г, або 2500 бджіл, що відповідає одній вуличці. Зовнішні частини крайніх рамок приймають за 0,5 вулички. Помноживши кількість зайнятих бджолами вуличок на кількість бджіл, що відповідає одній вуличці, підраховують силу сімей. Наприклад, сім'я займає 12,5 вулички, то в гнізді перебуває 12,5 х 250 = 3125 г, або 31250 шт. бджіл. При використанні на пасіці іншої системи вуликів роблять перерахунок на ту рамку, яку застосовують. </vt:lpstr>
      <vt:lpstr> Більш точно силу сімей можна визначити зважуванням (  після закінчення льоту бджіл струшують у касет з відомою масою, зважують її разом із бджолами і за різницею маси касети з бджолами і порожньої касети встановлюють масу сім'ї).  Силу сім'ї обчислюють, виходячи з того, що одна бджола має масу 100 мг.  Кількість розплоду в гнізді можна визначити окомірно. При цьому беруть до уваги те. що стандартний стільник розміром 435 х 300 мм має 8,5 тис. комірок. Знаючи приблизно частку зайнятого приплодом стільника, можна розрахувати кількість розплоду на одному стільнику і в усьому гнізді.   Точніше кількість розплоду можна визначити за допомогою рамки-сітки, яка розділена дротиками на квадрати - розміром 5x5 см. Один квадрат такої сітки вміщує 100 бджолиних або 75 трутневих комірок. Визначивши кількість квадратів, зайнятих розплодом, її множать на відповідну кількість комірок (100 або 75). </vt:lpstr>
      <vt:lpstr>Для нормальної життєдіяльності сім'ї у гнізді потрібна достатня кількість кормів: 8-9 кг меду і 2-3 стільники з пергою. Тому всі дослідження з бджолами, необхідно проводити за умови забезпечення їх потрібною кількістю меду і перги. Способи визначення кількості меду:  окомірний,  полягає в порівнянні рамок зі стандартним стільником, який вміщує 3,5 кг меду. Якщо медом зайнята 1/3 площі стільника, то запас меду у ньому становить 3,5 : 3 = 1,17 кг.  Зважування дає більш точні результати. При цьому від маси заповненого медом стільника віднімають масу пустого. Але для цього треба завчасно зважити біля 10 пустих стільникових рамок і визначити їх середню масу. Відомо, що маса однієї рамки дорівнює близько 700 г, однак залежно від виду деревини та якості стільника вона може змінюватись.</vt:lpstr>
      <vt:lpstr>  Кількість перги обчислюють за кількістю комірок, заповнених нею,а також користуючись рамкою-сіткою, аналогічно обліку розплоду.  Під час проведення експериментів усі групи бджолиних сімей повинні перебувати у вуликах однієї конструкції, крім дослідів з вивчення типів самих вуликів.  Дані про походження і вік матки беруть із журналу пасічного обліку. Тривалість життя бджіл вивчають у лабораторних дослідах в ентомологічних садках, щодня підраховуючи їх відхід. </vt:lpstr>
      <vt:lpstr>Нектаропродуктивність визначають методом мікропіпеток або методом змивання. Методом мікропіпеток розраховують кількість нектару в квітках і вміст цукру  в ньому. Нектар з квітки відбирають мікропіпеткою з капілярним кінцем 1-1,5 см завдовжки, до протилежного кінця якої приєднують довгу гумову трубку із скляним наконечником. У міру відбирання нектару його видувають з піпетки у скляний приймач з капілярними кінцями 3 см завдовжки і місткістю не більше 250 мг. Спочатку зважують пустий приймач  на торсійних терезах, а потім –  з нектаром. Вміст цукру в нектарі  визначають рефрактометром, видуваючи  нектар із прийомника на його призму.</vt:lpstr>
      <vt:lpstr>Кількість принесеного нектару і пилку, обліковують щоденним зважуванням піддослідних вуликів увечері, після закінчення льоту бджіл, або підраховують кількість меду і перги, закладених у гніздо до і після досліду.  З метою вивчення поведінки бджіл з цих вуликів найчастіше ставлять експеримент за методом періодів. У 5-денний підготовчий період такого досліду пилковловлювачі у вуликах розміщують без пилковідбірних решіток (це потрібно для того, щоб бджоли звикли  до льотка, форма якого змінюється після встановлення пилковловлювача). Після цього протягом 3-5 днів основного періоду спостерігають за бджолами, які проходять через решітки, поставлені в робоче положення. Якість продуктів бджільництва (меду, воску, квіткового пилку, прополісу, маточного молочка) визначають за спеціальними методиками.</vt:lpstr>
      <vt:lpstr>При формуванні груп для досліду враховують закліщеність сімей. Для цього із розплідної частини гнізда у скляну банку відбирають 100-200 бджіл і вміщують туди ж зволожений ефіром кусок поролону. Після відпадання кліщів підраховують кількість бджіл і кліщів.  Для визначення ступеню зараження бджіл на нозематоз із кожної піддослідної сім'ї відбирають 40 бджіл різного віку і оцінюють за наявністю спор ноземи кожну бджолу окремо. З цією метою у неї препарують середню кишку і розглядають її під мікроскопом.  Потім підраховують кількість бджіл, заражених ноземою, у кожній пробі і по групах сімей у цілому, виражаючи результат у відсотках</vt:lpstr>
      <vt:lpstr>Зимостійкість сімей оцінюють порівнянням даних осінньої і весняної ревізій їх стану. Поряд із силою сім'ї після зимівлі та кількістю печатного розплоду на день весняної ревізії визначають: 1)кількість сімей у кожній групі, що загинули і втратили маток; 2)кількість корму, використаного сім'єю в цілому і в перерахунку на одну вуличку бджіл, що зимували.  3).Кількість вуличок таких бджіл визначають як суму вуличок, наявних на момент осінньої і весняної ревізій, поділену на два; 4) опроносність гнізд на час головної весняної ревізії за п'ятибальною шкалою</vt:lpstr>
      <vt:lpstr>В дослідах з випробування рас бджіл вивчають динаміку зміни навантаження задньої кишки бджіл у зимовий період. Для цього зважують відпрепаровані частини кишечника на аналітичних терезах по 50 шт. від 3-5 сімей кожної групи 4-5 разів протягом зимівлі. Динаміку споживання корму сім'ями бджіл протягом цього періоду визначають зважуванням 2-3 контрольних вуликів з кожної групи в зимівнику.     </vt:lpstr>
      <vt:lpstr>Завдання:  1. Скласти схему та методику досліду з вивчення ефективності використання біологічно –активної добавки  (___________)  в годівлі ________________  (індивідуальне завдання). </vt:lpstr>
      <vt:lpstr>                Контрольні питання 1. Якими методами користуються при відборі тварин у групі у скотарстві, свинарстві, птахівництві? 2. Вимоги до зважування  тварин при проведенні дослідів на різних видах і статево-вікових групах тварин. 3. Від чого залежить тривалість досліду? Наведіть приклади тривалості дослідів для різних видів і груп тварин. 4. З якою метою і яким чином проводиться оцінка екстер’єрних показників тварин? 5. Яким чином в науково-господарських дослідах проводиться облік продуктивності тварин?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Практичне заняття №5  Організація і проведення дослідів на різних сільськогосподарських тваринах, птиці та інших об’єктах вирощування</dc:title>
  <dc:creator>USER</dc:creator>
  <cp:lastModifiedBy>Пользователь Windows</cp:lastModifiedBy>
  <cp:revision>16</cp:revision>
  <dcterms:created xsi:type="dcterms:W3CDTF">2021-05-25T02:48:26Z</dcterms:created>
  <dcterms:modified xsi:type="dcterms:W3CDTF">2022-07-04T23:31:36Z</dcterms:modified>
</cp:coreProperties>
</file>